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21"/>
  </p:notesMasterIdLst>
  <p:handoutMasterIdLst>
    <p:handoutMasterId r:id="rId22"/>
  </p:handoutMasterIdLst>
  <p:sldIdLst>
    <p:sldId id="1642" r:id="rId2"/>
    <p:sldId id="1818" r:id="rId3"/>
    <p:sldId id="1829" r:id="rId4"/>
    <p:sldId id="1800" r:id="rId5"/>
    <p:sldId id="1830" r:id="rId6"/>
    <p:sldId id="1805" r:id="rId7"/>
    <p:sldId id="1831" r:id="rId8"/>
    <p:sldId id="1828" r:id="rId9"/>
    <p:sldId id="1816" r:id="rId10"/>
    <p:sldId id="1832" r:id="rId11"/>
    <p:sldId id="1693" r:id="rId12"/>
    <p:sldId id="1799" r:id="rId13"/>
    <p:sldId id="1749" r:id="rId14"/>
    <p:sldId id="1807" r:id="rId15"/>
    <p:sldId id="1793" r:id="rId16"/>
    <p:sldId id="1825" r:id="rId17"/>
    <p:sldId id="1794" r:id="rId18"/>
    <p:sldId id="1795" r:id="rId19"/>
    <p:sldId id="1694" r:id="rId20"/>
  </p:sldIdLst>
  <p:sldSz cx="9144000" cy="6858000" type="letter"/>
  <p:notesSz cx="7315200" cy="9601200"/>
  <p:defaultTextStyle>
    <a:defPPr>
      <a:defRPr lang="en-US"/>
    </a:defPPr>
    <a:lvl1pPr algn="l" rtl="0" fontAlgn="base">
      <a:spcBef>
        <a:spcPct val="20000"/>
      </a:spcBef>
      <a:spcAft>
        <a:spcPct val="0"/>
      </a:spcAft>
      <a:buChar char="•"/>
      <a:defRPr sz="1200" b="1" i="1" kern="1200">
        <a:solidFill>
          <a:srgbClr val="1822CD"/>
        </a:solidFill>
        <a:latin typeface="Helvetica" charset="0"/>
        <a:ea typeface="ＭＳ Ｐゴシック" charset="0"/>
        <a:cs typeface="ＭＳ Ｐゴシック" charset="0"/>
      </a:defRPr>
    </a:lvl1pPr>
    <a:lvl2pPr marL="457200" algn="l" rtl="0" fontAlgn="base">
      <a:spcBef>
        <a:spcPct val="20000"/>
      </a:spcBef>
      <a:spcAft>
        <a:spcPct val="0"/>
      </a:spcAft>
      <a:buChar char="•"/>
      <a:defRPr sz="1200" b="1" i="1" kern="1200">
        <a:solidFill>
          <a:srgbClr val="1822CD"/>
        </a:solidFill>
        <a:latin typeface="Helvetica" charset="0"/>
        <a:ea typeface="ＭＳ Ｐゴシック" charset="0"/>
        <a:cs typeface="ＭＳ Ｐゴシック" charset="0"/>
      </a:defRPr>
    </a:lvl2pPr>
    <a:lvl3pPr marL="914400" algn="l" rtl="0" fontAlgn="base">
      <a:spcBef>
        <a:spcPct val="20000"/>
      </a:spcBef>
      <a:spcAft>
        <a:spcPct val="0"/>
      </a:spcAft>
      <a:buChar char="•"/>
      <a:defRPr sz="1200" b="1" i="1" kern="1200">
        <a:solidFill>
          <a:srgbClr val="1822CD"/>
        </a:solidFill>
        <a:latin typeface="Helvetica" charset="0"/>
        <a:ea typeface="ＭＳ Ｐゴシック" charset="0"/>
        <a:cs typeface="ＭＳ Ｐゴシック" charset="0"/>
      </a:defRPr>
    </a:lvl3pPr>
    <a:lvl4pPr marL="1371600" algn="l" rtl="0" fontAlgn="base">
      <a:spcBef>
        <a:spcPct val="20000"/>
      </a:spcBef>
      <a:spcAft>
        <a:spcPct val="0"/>
      </a:spcAft>
      <a:buChar char="•"/>
      <a:defRPr sz="1200" b="1" i="1" kern="1200">
        <a:solidFill>
          <a:srgbClr val="1822CD"/>
        </a:solidFill>
        <a:latin typeface="Helvetica" charset="0"/>
        <a:ea typeface="ＭＳ Ｐゴシック" charset="0"/>
        <a:cs typeface="ＭＳ Ｐゴシック" charset="0"/>
      </a:defRPr>
    </a:lvl4pPr>
    <a:lvl5pPr marL="1828800" algn="l" rtl="0" fontAlgn="base">
      <a:spcBef>
        <a:spcPct val="20000"/>
      </a:spcBef>
      <a:spcAft>
        <a:spcPct val="0"/>
      </a:spcAft>
      <a:buChar char="•"/>
      <a:defRPr sz="1200" b="1" i="1" kern="1200">
        <a:solidFill>
          <a:srgbClr val="1822CD"/>
        </a:solidFill>
        <a:latin typeface="Helvetica" charset="0"/>
        <a:ea typeface="ＭＳ Ｐゴシック" charset="0"/>
        <a:cs typeface="ＭＳ Ｐゴシック" charset="0"/>
      </a:defRPr>
    </a:lvl5pPr>
    <a:lvl6pPr marL="2286000" algn="l" defTabSz="457200" rtl="0" eaLnBrk="1" latinLnBrk="0" hangingPunct="1">
      <a:defRPr sz="1200" b="1" i="1" kern="1200">
        <a:solidFill>
          <a:srgbClr val="1822CD"/>
        </a:solidFill>
        <a:latin typeface="Helvetica" charset="0"/>
        <a:ea typeface="ＭＳ Ｐゴシック" charset="0"/>
        <a:cs typeface="ＭＳ Ｐゴシック" charset="0"/>
      </a:defRPr>
    </a:lvl6pPr>
    <a:lvl7pPr marL="2743200" algn="l" defTabSz="457200" rtl="0" eaLnBrk="1" latinLnBrk="0" hangingPunct="1">
      <a:defRPr sz="1200" b="1" i="1" kern="1200">
        <a:solidFill>
          <a:srgbClr val="1822CD"/>
        </a:solidFill>
        <a:latin typeface="Helvetica" charset="0"/>
        <a:ea typeface="ＭＳ Ｐゴシック" charset="0"/>
        <a:cs typeface="ＭＳ Ｐゴシック" charset="0"/>
      </a:defRPr>
    </a:lvl7pPr>
    <a:lvl8pPr marL="3200400" algn="l" defTabSz="457200" rtl="0" eaLnBrk="1" latinLnBrk="0" hangingPunct="1">
      <a:defRPr sz="1200" b="1" i="1" kern="1200">
        <a:solidFill>
          <a:srgbClr val="1822CD"/>
        </a:solidFill>
        <a:latin typeface="Helvetica" charset="0"/>
        <a:ea typeface="ＭＳ Ｐゴシック" charset="0"/>
        <a:cs typeface="ＭＳ Ｐゴシック" charset="0"/>
      </a:defRPr>
    </a:lvl8pPr>
    <a:lvl9pPr marL="3657600" algn="l" defTabSz="457200" rtl="0" eaLnBrk="1" latinLnBrk="0" hangingPunct="1">
      <a:defRPr sz="1200" b="1" i="1" kern="1200">
        <a:solidFill>
          <a:srgbClr val="1822CD"/>
        </a:solidFill>
        <a:latin typeface="Helvetic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532FF"/>
    <a:srgbClr val="FCFF8D"/>
    <a:srgbClr val="A67046"/>
    <a:srgbClr val="F46FF4"/>
    <a:srgbClr val="9999FF"/>
    <a:srgbClr val="FF3300"/>
    <a:srgbClr val="FF0000"/>
    <a:srgbClr val="FFFFF1"/>
    <a:srgbClr val="F8F9EB"/>
    <a:srgbClr val="F6DC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14" autoAdjust="0"/>
  </p:normalViewPr>
  <p:slideViewPr>
    <p:cSldViewPr snapToGrid="0">
      <p:cViewPr>
        <p:scale>
          <a:sx n="100" d="100"/>
          <a:sy n="100" d="100"/>
        </p:scale>
        <p:origin x="-1860" y="-756"/>
      </p:cViewPr>
      <p:guideLst>
        <p:guide orient="horz" pos="4224"/>
        <p:guide pos="2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544" y="-120"/>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28" tIns="48315" rIns="96628" bIns="48315" numCol="1" anchor="t" anchorCtr="0" compatLnSpc="1">
            <a:prstTxWarp prst="textNoShape">
              <a:avLst/>
            </a:prstTxWarp>
          </a:bodyPr>
          <a:lstStyle>
            <a:lvl1pPr defTabSz="966610">
              <a:spcBef>
                <a:spcPct val="0"/>
              </a:spcBef>
              <a:buFontTx/>
              <a:buNone/>
              <a:defRPr b="0" i="0">
                <a:solidFill>
                  <a:schemeClr val="tx1"/>
                </a:solidFill>
                <a:latin typeface="Times New Roman" charset="0"/>
                <a:ea typeface="+mn-ea"/>
                <a:cs typeface="+mn-cs"/>
              </a:defRPr>
            </a:lvl1pPr>
          </a:lstStyle>
          <a:p>
            <a:pPr>
              <a:defRPr/>
            </a:pPr>
            <a:endParaRPr lang="en-US"/>
          </a:p>
        </p:txBody>
      </p:sp>
      <p:sp>
        <p:nvSpPr>
          <p:cNvPr id="23555"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28" tIns="48315" rIns="96628" bIns="48315" numCol="1" anchor="t" anchorCtr="0" compatLnSpc="1">
            <a:prstTxWarp prst="textNoShape">
              <a:avLst/>
            </a:prstTxWarp>
          </a:bodyPr>
          <a:lstStyle>
            <a:lvl1pPr algn="r" defTabSz="966610">
              <a:spcBef>
                <a:spcPct val="0"/>
              </a:spcBef>
              <a:buFontTx/>
              <a:buNone/>
              <a:defRPr b="0" i="0">
                <a:solidFill>
                  <a:schemeClr val="tx1"/>
                </a:solidFill>
                <a:latin typeface="Times New Roman" charset="0"/>
                <a:ea typeface="+mn-ea"/>
                <a:cs typeface="+mn-cs"/>
              </a:defRPr>
            </a:lvl1pPr>
          </a:lstStyle>
          <a:p>
            <a:pPr>
              <a:defRPr/>
            </a:pPr>
            <a:endParaRPr lang="en-US"/>
          </a:p>
        </p:txBody>
      </p:sp>
      <p:sp>
        <p:nvSpPr>
          <p:cNvPr id="2355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28" tIns="48315" rIns="96628" bIns="48315" numCol="1" anchor="b" anchorCtr="0" compatLnSpc="1">
            <a:prstTxWarp prst="textNoShape">
              <a:avLst/>
            </a:prstTxWarp>
          </a:bodyPr>
          <a:lstStyle>
            <a:lvl1pPr defTabSz="966610">
              <a:spcBef>
                <a:spcPct val="0"/>
              </a:spcBef>
              <a:buFontTx/>
              <a:buNone/>
              <a:defRPr b="0" i="0">
                <a:solidFill>
                  <a:schemeClr val="tx1"/>
                </a:solidFill>
                <a:latin typeface="Times New Roman" charset="0"/>
                <a:ea typeface="+mn-ea"/>
                <a:cs typeface="+mn-cs"/>
              </a:defRPr>
            </a:lvl1pPr>
          </a:lstStyle>
          <a:p>
            <a:pPr>
              <a:defRPr/>
            </a:pPr>
            <a:endParaRPr lang="en-US"/>
          </a:p>
        </p:txBody>
      </p:sp>
      <p:sp>
        <p:nvSpPr>
          <p:cNvPr id="2355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28" tIns="48315" rIns="96628" bIns="48315" numCol="1" anchor="b" anchorCtr="0" compatLnSpc="1">
            <a:prstTxWarp prst="textNoShape">
              <a:avLst/>
            </a:prstTxWarp>
          </a:bodyPr>
          <a:lstStyle>
            <a:lvl1pPr algn="r" defTabSz="965200">
              <a:spcBef>
                <a:spcPct val="0"/>
              </a:spcBef>
              <a:buFontTx/>
              <a:buNone/>
              <a:defRPr b="0" i="0">
                <a:solidFill>
                  <a:schemeClr val="tx1"/>
                </a:solidFill>
                <a:latin typeface="Times New Roman" charset="0"/>
              </a:defRPr>
            </a:lvl1pPr>
          </a:lstStyle>
          <a:p>
            <a:pPr>
              <a:defRPr/>
            </a:pPr>
            <a:fld id="{60D1F095-9AA5-2347-915C-6C22B59E0E04}" type="slidenum">
              <a:rPr lang="en-US"/>
              <a:pPr>
                <a:defRPr/>
              </a:pPr>
              <a:t>‹#›</a:t>
            </a:fld>
            <a:endParaRPr lang="en-US"/>
          </a:p>
        </p:txBody>
      </p:sp>
    </p:spTree>
    <p:extLst>
      <p:ext uri="{BB962C8B-B14F-4D97-AF65-F5344CB8AC3E}">
        <p14:creationId xmlns:p14="http://schemas.microsoft.com/office/powerpoint/2010/main" xmlns="" val="10175678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35313" cy="474663"/>
          </a:xfrm>
          <a:prstGeom prst="rect">
            <a:avLst/>
          </a:prstGeom>
          <a:noFill/>
          <a:ln w="9525">
            <a:noFill/>
            <a:miter lim="800000"/>
            <a:headEnd/>
            <a:tailEnd/>
          </a:ln>
          <a:effectLst/>
        </p:spPr>
        <p:txBody>
          <a:bodyPr vert="horz" wrap="square" lIns="95643" tIns="47822" rIns="95643" bIns="47822" numCol="1" anchor="t" anchorCtr="0" compatLnSpc="1">
            <a:prstTxWarp prst="textNoShape">
              <a:avLst/>
            </a:prstTxWarp>
          </a:bodyPr>
          <a:lstStyle>
            <a:lvl1pPr>
              <a:spcBef>
                <a:spcPct val="0"/>
              </a:spcBef>
              <a:buFontTx/>
              <a:buNone/>
              <a:defRPr b="0" i="0">
                <a:solidFill>
                  <a:schemeClr val="tx1"/>
                </a:solidFill>
                <a:latin typeface="Times New Roman"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4179888" y="0"/>
            <a:ext cx="3135312" cy="474663"/>
          </a:xfrm>
          <a:prstGeom prst="rect">
            <a:avLst/>
          </a:prstGeom>
          <a:noFill/>
          <a:ln w="9525">
            <a:noFill/>
            <a:miter lim="800000"/>
            <a:headEnd/>
            <a:tailEnd/>
          </a:ln>
          <a:effectLst/>
        </p:spPr>
        <p:txBody>
          <a:bodyPr vert="horz" wrap="square" lIns="95643" tIns="47822" rIns="95643" bIns="47822" numCol="1" anchor="t" anchorCtr="0" compatLnSpc="1">
            <a:prstTxWarp prst="textNoShape">
              <a:avLst/>
            </a:prstTxWarp>
          </a:bodyPr>
          <a:lstStyle>
            <a:lvl1pPr algn="r">
              <a:spcBef>
                <a:spcPct val="0"/>
              </a:spcBef>
              <a:buFontTx/>
              <a:buNone/>
              <a:defRPr b="0" i="0">
                <a:solidFill>
                  <a:schemeClr val="tx1"/>
                </a:solidFill>
                <a:latin typeface="Times New Roman"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27138" y="712788"/>
            <a:ext cx="4860925" cy="3644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5" name="Rectangle 5"/>
          <p:cNvSpPr>
            <a:spLocks noGrp="1" noChangeArrowheads="1"/>
          </p:cNvSpPr>
          <p:nvPr>
            <p:ph type="body" sz="quarter" idx="3"/>
          </p:nvPr>
        </p:nvSpPr>
        <p:spPr bwMode="auto">
          <a:xfrm>
            <a:off x="966788" y="4595813"/>
            <a:ext cx="5381625" cy="4279900"/>
          </a:xfrm>
          <a:prstGeom prst="rect">
            <a:avLst/>
          </a:prstGeom>
          <a:noFill/>
          <a:ln w="9525">
            <a:noFill/>
            <a:miter lim="800000"/>
            <a:headEnd/>
            <a:tailEnd/>
          </a:ln>
          <a:effectLst/>
        </p:spPr>
        <p:txBody>
          <a:bodyPr vert="horz" wrap="square" lIns="95643" tIns="47822" rIns="95643" bIns="478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12250"/>
            <a:ext cx="3135313" cy="476250"/>
          </a:xfrm>
          <a:prstGeom prst="rect">
            <a:avLst/>
          </a:prstGeom>
          <a:noFill/>
          <a:ln w="9525">
            <a:noFill/>
            <a:miter lim="800000"/>
            <a:headEnd/>
            <a:tailEnd/>
          </a:ln>
          <a:effectLst/>
        </p:spPr>
        <p:txBody>
          <a:bodyPr vert="horz" wrap="square" lIns="95643" tIns="47822" rIns="95643" bIns="47822" numCol="1" anchor="b" anchorCtr="0" compatLnSpc="1">
            <a:prstTxWarp prst="textNoShape">
              <a:avLst/>
            </a:prstTxWarp>
          </a:bodyPr>
          <a:lstStyle>
            <a:lvl1pPr>
              <a:spcBef>
                <a:spcPct val="0"/>
              </a:spcBef>
              <a:buFontTx/>
              <a:buNone/>
              <a:defRPr b="0" i="0">
                <a:solidFill>
                  <a:schemeClr val="tx1"/>
                </a:solidFill>
                <a:latin typeface="Times New Roman"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4179888" y="9112250"/>
            <a:ext cx="3135312" cy="476250"/>
          </a:xfrm>
          <a:prstGeom prst="rect">
            <a:avLst/>
          </a:prstGeom>
          <a:noFill/>
          <a:ln w="9525">
            <a:noFill/>
            <a:miter lim="800000"/>
            <a:headEnd/>
            <a:tailEnd/>
          </a:ln>
          <a:effectLst/>
        </p:spPr>
        <p:txBody>
          <a:bodyPr vert="horz" wrap="square" lIns="95643" tIns="47822" rIns="95643" bIns="47822" numCol="1" anchor="b" anchorCtr="0" compatLnSpc="1">
            <a:prstTxWarp prst="textNoShape">
              <a:avLst/>
            </a:prstTxWarp>
          </a:bodyPr>
          <a:lstStyle>
            <a:lvl1pPr algn="r">
              <a:spcBef>
                <a:spcPct val="0"/>
              </a:spcBef>
              <a:buFontTx/>
              <a:buNone/>
              <a:defRPr b="0" i="0">
                <a:solidFill>
                  <a:schemeClr val="tx1"/>
                </a:solidFill>
                <a:latin typeface="Times New Roman" charset="0"/>
              </a:defRPr>
            </a:lvl1pPr>
          </a:lstStyle>
          <a:p>
            <a:pPr>
              <a:defRPr/>
            </a:pPr>
            <a:fld id="{E5653A0E-384A-DC4A-8B7F-2B35103BA21B}" type="slidenum">
              <a:rPr lang="en-US"/>
              <a:pPr>
                <a:defRPr/>
              </a:pPr>
              <a:t>‹#›</a:t>
            </a:fld>
            <a:endParaRPr lang="en-US"/>
          </a:p>
        </p:txBody>
      </p:sp>
    </p:spTree>
    <p:extLst>
      <p:ext uri="{BB962C8B-B14F-4D97-AF65-F5344CB8AC3E}">
        <p14:creationId xmlns:p14="http://schemas.microsoft.com/office/powerpoint/2010/main" xmlns="" val="18858474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eaLnBrk="1" hangingPunct="1"/>
            <a:fld id="{F8483D4E-92EE-A04B-8EBD-9DC2C3D3C55A}" type="slidenum">
              <a:rPr lang="en-US" b="0" i="0">
                <a:solidFill>
                  <a:schemeClr val="tx1"/>
                </a:solidFill>
                <a:latin typeface="Times New Roman" charset="0"/>
              </a:rPr>
              <a:pPr eaLnBrk="1" hangingPunct="1"/>
              <a:t>1</a:t>
            </a:fld>
            <a:endParaRPr lang="en-US" b="0" i="0">
              <a:solidFill>
                <a:schemeClr val="tx1"/>
              </a:solidFill>
              <a:latin typeface="Times New Roman"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4180841" y="9112807"/>
            <a:ext cx="3134359" cy="475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34" tIns="47818" rIns="95634" bIns="478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699660F-101E-8549-94DE-43F58968717A}" type="slidenum">
              <a:rPr lang="en-US" sz="1300">
                <a:latin typeface="Times New Roman" charset="0"/>
              </a:rPr>
              <a:pPr algn="r" eaLnBrk="1" hangingPunct="1"/>
              <a:t>4</a:t>
            </a:fld>
            <a:endParaRPr lang="en-US" sz="1300">
              <a:latin typeface="Times New Roman" charset="0"/>
            </a:endParaRPr>
          </a:p>
        </p:txBody>
      </p:sp>
      <p:sp>
        <p:nvSpPr>
          <p:cNvPr id="17410" name="Rectangle 2"/>
          <p:cNvSpPr>
            <a:spLocks noGrp="1" noRot="1" noChangeAspect="1" noChangeArrowheads="1"/>
          </p:cNvSpPr>
          <p:nvPr>
            <p:ph type="sldImg"/>
          </p:nvPr>
        </p:nvSpPr>
        <p:spPr bwMode="auto">
          <a:xfrm>
            <a:off x="1258888"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bwMode="auto">
          <a:xfrm>
            <a:off x="975360" y="4560570"/>
            <a:ext cx="5364480" cy="432054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6650" tIns="48325" rIns="96650" bIns="48325"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eaLnBrk="1" hangingPunct="1"/>
            <a:fld id="{3EC14B3A-3C09-B344-850D-2CF7C69E2E94}" type="slidenum">
              <a:rPr lang="en-US" b="0" i="0">
                <a:solidFill>
                  <a:schemeClr val="tx1"/>
                </a:solidFill>
                <a:latin typeface="Times New Roman" charset="0"/>
              </a:rPr>
              <a:pPr eaLnBrk="1" hangingPunct="1"/>
              <a:t>8</a:t>
            </a:fld>
            <a:endParaRPr lang="en-US" b="0" i="0">
              <a:solidFill>
                <a:schemeClr val="tx1"/>
              </a:solidFill>
              <a:latin typeface="Times New Roman" charset="0"/>
            </a:endParaRPr>
          </a:p>
        </p:txBody>
      </p:sp>
      <p:sp>
        <p:nvSpPr>
          <p:cNvPr id="50178" name="Rectangle 2"/>
          <p:cNvSpPr>
            <a:spLocks noGrp="1" noRot="1" noChangeAspect="1" noChangeArrowheads="1" noTextEdit="1"/>
          </p:cNvSpPr>
          <p:nvPr>
            <p:ph type="sldImg"/>
          </p:nvPr>
        </p:nvSpPr>
        <p:spPr>
          <a:xfrm>
            <a:off x="1258888" y="719138"/>
            <a:ext cx="4808537" cy="3606800"/>
          </a:xfrm>
          <a:solidFill>
            <a:srgbClr val="FFFFFF"/>
          </a:solidFill>
          <a:ln/>
        </p:spPr>
      </p:sp>
      <p:sp>
        <p:nvSpPr>
          <p:cNvPr id="50179" name="Rectangle 3"/>
          <p:cNvSpPr>
            <a:spLocks noGrp="1" noChangeArrowheads="1"/>
          </p:cNvSpPr>
          <p:nvPr>
            <p:ph type="body" idx="1"/>
          </p:nvPr>
        </p:nvSpPr>
        <p:spPr>
          <a:xfrm>
            <a:off x="976313" y="4567238"/>
            <a:ext cx="5375275" cy="4325937"/>
          </a:xfrm>
          <a:solidFill>
            <a:srgbClr val="FFFFFF"/>
          </a:solidFill>
          <a:ln>
            <a:solidFill>
              <a:srgbClr val="000000"/>
            </a:solidFill>
          </a:ln>
          <a:extLst>
            <a:ext uri="{FAA26D3D-D897-4be2-8F04-BA451C77F1D7}">
              <ma14:placeholderFlag xmlns:ma14="http://schemas.microsoft.com/office/mac/drawingml/2011/main" xmlns="" val="1"/>
            </a:ext>
          </a:extLst>
        </p:spPr>
        <p:txBody>
          <a:bodyPr lIns="96775" tIns="48390" rIns="96775" bIns="48390"/>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300" b="1" i="1">
                <a:solidFill>
                  <a:srgbClr val="1822CD"/>
                </a:solidFill>
                <a:latin typeface="Helvetica" charset="0"/>
                <a:ea typeface="ＭＳ Ｐゴシック" charset="0"/>
                <a:cs typeface="Arial" charset="0"/>
              </a:defRPr>
            </a:lvl1pPr>
            <a:lvl2pPr marL="39718309" indent="-39239575" eaLnBrk="0" hangingPunct="0">
              <a:defRPr sz="1300" b="1" i="1">
                <a:solidFill>
                  <a:srgbClr val="1822CD"/>
                </a:solidFill>
                <a:latin typeface="Helvetica" charset="0"/>
                <a:ea typeface="Arial" charset="0"/>
                <a:cs typeface="Arial" charset="0"/>
              </a:defRPr>
            </a:lvl2pPr>
            <a:lvl3pPr eaLnBrk="0" hangingPunct="0">
              <a:defRPr sz="1300" b="1" i="1">
                <a:solidFill>
                  <a:srgbClr val="1822CD"/>
                </a:solidFill>
                <a:latin typeface="Helvetica" charset="0"/>
                <a:ea typeface="Arial" charset="0"/>
                <a:cs typeface="Arial" charset="0"/>
              </a:defRPr>
            </a:lvl3pPr>
            <a:lvl4pPr eaLnBrk="0" hangingPunct="0">
              <a:defRPr sz="1300" b="1" i="1">
                <a:solidFill>
                  <a:srgbClr val="1822CD"/>
                </a:solidFill>
                <a:latin typeface="Helvetica" charset="0"/>
                <a:ea typeface="Arial" charset="0"/>
                <a:cs typeface="Arial" charset="0"/>
              </a:defRPr>
            </a:lvl4pPr>
            <a:lvl5pPr eaLnBrk="0" hangingPunct="0">
              <a:defRPr sz="1300" b="1" i="1">
                <a:solidFill>
                  <a:srgbClr val="1822CD"/>
                </a:solidFill>
                <a:latin typeface="Helvetica" charset="0"/>
                <a:ea typeface="Arial" charset="0"/>
                <a:cs typeface="Arial" charset="0"/>
              </a:defRPr>
            </a:lvl5pPr>
            <a:lvl6pPr marL="478734" eaLnBrk="0" fontAlgn="base" hangingPunct="0">
              <a:spcBef>
                <a:spcPct val="0"/>
              </a:spcBef>
              <a:spcAft>
                <a:spcPct val="0"/>
              </a:spcAft>
              <a:defRPr sz="1300" b="1" i="1">
                <a:solidFill>
                  <a:srgbClr val="1822CD"/>
                </a:solidFill>
                <a:latin typeface="Helvetica" charset="0"/>
                <a:ea typeface="Arial" charset="0"/>
                <a:cs typeface="Arial" charset="0"/>
              </a:defRPr>
            </a:lvl6pPr>
            <a:lvl7pPr marL="957468" eaLnBrk="0" fontAlgn="base" hangingPunct="0">
              <a:spcBef>
                <a:spcPct val="0"/>
              </a:spcBef>
              <a:spcAft>
                <a:spcPct val="0"/>
              </a:spcAft>
              <a:defRPr sz="1300" b="1" i="1">
                <a:solidFill>
                  <a:srgbClr val="1822CD"/>
                </a:solidFill>
                <a:latin typeface="Helvetica" charset="0"/>
                <a:ea typeface="Arial" charset="0"/>
                <a:cs typeface="Arial" charset="0"/>
              </a:defRPr>
            </a:lvl7pPr>
            <a:lvl8pPr marL="1436202" eaLnBrk="0" fontAlgn="base" hangingPunct="0">
              <a:spcBef>
                <a:spcPct val="0"/>
              </a:spcBef>
              <a:spcAft>
                <a:spcPct val="0"/>
              </a:spcAft>
              <a:defRPr sz="1300" b="1" i="1">
                <a:solidFill>
                  <a:srgbClr val="1822CD"/>
                </a:solidFill>
                <a:latin typeface="Helvetica" charset="0"/>
                <a:ea typeface="Arial" charset="0"/>
                <a:cs typeface="Arial" charset="0"/>
              </a:defRPr>
            </a:lvl8pPr>
            <a:lvl9pPr marL="1914936" eaLnBrk="0" fontAlgn="base" hangingPunct="0">
              <a:spcBef>
                <a:spcPct val="0"/>
              </a:spcBef>
              <a:spcAft>
                <a:spcPct val="0"/>
              </a:spcAft>
              <a:defRPr sz="1300" b="1" i="1">
                <a:solidFill>
                  <a:srgbClr val="1822CD"/>
                </a:solidFill>
                <a:latin typeface="Helvetica" charset="0"/>
                <a:ea typeface="Arial" charset="0"/>
                <a:cs typeface="Arial" charset="0"/>
              </a:defRPr>
            </a:lvl9pPr>
          </a:lstStyle>
          <a:p>
            <a:pPr eaLnBrk="1" hangingPunct="1"/>
            <a:fld id="{7DE45FB9-CA4F-AF42-87D7-BD16B97088A9}" type="slidenum">
              <a:rPr lang="en-US" b="0" i="0">
                <a:solidFill>
                  <a:schemeClr val="tx1"/>
                </a:solidFill>
                <a:latin typeface="Times New Roman" charset="0"/>
                <a:cs typeface="ＭＳ Ｐゴシック" charset="0"/>
              </a:rPr>
              <a:pPr eaLnBrk="1" hangingPunct="1"/>
              <a:t>9</a:t>
            </a:fld>
            <a:endParaRPr lang="en-US" b="0" i="0">
              <a:solidFill>
                <a:schemeClr val="tx1"/>
              </a:solidFill>
              <a:latin typeface="Times New Roman" charset="0"/>
              <a:cs typeface="ＭＳ Ｐゴシック"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atin typeface="Times New Roman" charset="0"/>
                <a:ea typeface="ヒラギノ角ゴ Pro W3" charset="0"/>
                <a:cs typeface="Geneva" charset="0"/>
              </a:rPr>
              <a:t>LTX is a small tokamak at PPPL that you can see on the tour on Tuesday evening. It is dedicated….</a:t>
            </a:r>
          </a:p>
          <a:p>
            <a:pPr>
              <a:spcBef>
                <a:spcPct val="0"/>
              </a:spcBef>
            </a:pPr>
            <a:r>
              <a:rPr lang="en-US">
                <a:latin typeface="Times New Roman" charset="0"/>
                <a:ea typeface="ヒラギノ角ゴ Pro W3" charset="0"/>
                <a:cs typeface="Geneva" charset="0"/>
              </a:rPr>
              <a:t>During the NSTX-U upgrade we have used an upgraded sample probe called MAPP on LTX. First results show the effect of an argon GDC on carbon contamination of a plasma facing stainless steel surface. </a:t>
            </a:r>
          </a:p>
          <a:p>
            <a:pPr>
              <a:spcBef>
                <a:spcPct val="0"/>
              </a:spcBef>
            </a:pPr>
            <a:endParaRPr lang="en-US">
              <a:latin typeface="Times New Roman" charset="0"/>
              <a:ea typeface="ヒラギノ角ゴ Pro W3" charset="0"/>
              <a:cs typeface="Geneva" charset="0"/>
            </a:endParaRPr>
          </a:p>
          <a:p>
            <a:pPr>
              <a:spcBef>
                <a:spcPct val="0"/>
              </a:spcBef>
            </a:pPr>
            <a:r>
              <a:rPr lang="en-US" b="1">
                <a:latin typeface="Times New Roman" charset="0"/>
                <a:ea typeface="ヒラギノ角ゴ Pro W3" charset="0"/>
                <a:cs typeface="Geneva" charset="0"/>
              </a:rPr>
              <a:t>NSTX-U_FY2013_year-end-report_v13.docx p. 31</a:t>
            </a:r>
          </a:p>
          <a:p>
            <a:pPr>
              <a:spcBef>
                <a:spcPct val="0"/>
              </a:spcBef>
            </a:pPr>
            <a:r>
              <a:rPr lang="en-US" b="1">
                <a:latin typeface="Times New Roman" charset="0"/>
                <a:ea typeface="ヒラギノ角ゴ Pro W3" charset="0"/>
                <a:cs typeface="Geneva" charset="0"/>
              </a:rPr>
              <a:t>Progress of MAPP: Materials Analysis Particle Probe </a:t>
            </a:r>
            <a:endParaRPr lang="en-US">
              <a:latin typeface="Times New Roman" charset="0"/>
              <a:ea typeface="ヒラギノ角ゴ Pro W3" charset="0"/>
              <a:cs typeface="Geneva" charset="0"/>
            </a:endParaRPr>
          </a:p>
          <a:p>
            <a:pPr>
              <a:spcBef>
                <a:spcPct val="0"/>
              </a:spcBef>
            </a:pPr>
            <a:r>
              <a:rPr lang="en-US">
                <a:latin typeface="Times New Roman" charset="0"/>
                <a:ea typeface="ヒラギノ角ゴ Pro W3" charset="0"/>
                <a:cs typeface="Geneva" charset="0"/>
              </a:rPr>
              <a:t>The Materials Analysis Particle Probe (MAPP) [R13-2-1] has been designed to allow the prompt analysis of plasma-facing components exposed to tokamak plasmas. During FY13, MAPP detector and software improvements were made at the Purdue University. The upgraded MAPP (MAPP-U) was returned to PPPL in June of 2013, and attached to a midplane port on the Lithium Tokamak Experiment (LTX) as shown in Fig. R13-2-1a.</a:t>
            </a:r>
          </a:p>
          <a:p>
            <a:pPr>
              <a:spcBef>
                <a:spcPct val="0"/>
              </a:spcBef>
            </a:pPr>
            <a:r>
              <a:rPr lang="en-US" b="1">
                <a:latin typeface="Times New Roman" charset="0"/>
                <a:ea typeface="ヒラギノ角ゴ Pro W3" charset="0"/>
                <a:cs typeface="Geneva" charset="0"/>
              </a:rPr>
              <a:t> </a:t>
            </a:r>
            <a:endParaRPr lang="en-US">
              <a:latin typeface="Times New Roman" charset="0"/>
              <a:ea typeface="ヒラギノ角ゴ Pro W3" charset="0"/>
              <a:cs typeface="Geneva" charset="0"/>
            </a:endParaRPr>
          </a:p>
          <a:p>
            <a:pPr>
              <a:spcBef>
                <a:spcPct val="0"/>
              </a:spcBef>
            </a:pPr>
            <a:r>
              <a:rPr lang="en-US">
                <a:latin typeface="Times New Roman" charset="0"/>
                <a:ea typeface="ヒラギノ角ゴ Pro W3" charset="0"/>
                <a:cs typeface="Geneva" charset="0"/>
              </a:rPr>
              <a:t>Up to four different samples can be exposed to tokamak plasmas and analyzed individually with the MAPP-U diagnostics. In the present study, three samples were stainless steel, which matched the plasma-facing components (PFCs) of LTX, and the fourth was gold to use its well-characterized binding energy spectrum for calibration [R13-2-2]. When inserted into the LTX vessel, the MAPP-U samples were flush with the inner surface of the conducting shell (Fig. 13-2-1b). When the plasma was outboard-limited, MAPP-U samples also served as a limiting surface. </a:t>
            </a:r>
          </a:p>
          <a:p>
            <a:pPr>
              <a:spcBef>
                <a:spcPct val="0"/>
              </a:spcBef>
            </a:pPr>
            <a:endParaRPr lang="en-US">
              <a:latin typeface="Times New Roman" charset="0"/>
              <a:ea typeface="ヒラギノ角ゴ Pro W3" charset="0"/>
              <a:cs typeface="Geneva" charset="0"/>
            </a:endParaRPr>
          </a:p>
          <a:p>
            <a:pPr>
              <a:spcBef>
                <a:spcPct val="0"/>
              </a:spcBef>
            </a:pPr>
            <a:r>
              <a:rPr lang="en-US">
                <a:latin typeface="Times New Roman" charset="0"/>
                <a:ea typeface="ヒラギノ角ゴ Pro W3" charset="0"/>
                <a:cs typeface="Geneva" charset="0"/>
              </a:rPr>
              <a:t>Plasmas in LTX with uncoated stainless steel PFCs lasted around 10 ms and had maximum currents of about 12 kA, even after argon glow discharge cleaning (GDC). Approximately 15 grams of lithium were introduced into the bottom of each shell half, with little effect on the achievable plasma current or pulse duration. Argon GDC was then performed, resulting in a doubling of the plasma current to over 20 kA and the pulse length extending to the 25 – 30 ms range. The need for the GDC may be due to the limited PFC coverage with lithium, since helium GDC had to be performed between shots when lower lithium evaporation rates were used on NSTX [R13-2-3].</a:t>
            </a:r>
          </a:p>
          <a:p>
            <a:pPr>
              <a:spcBef>
                <a:spcPct val="0"/>
              </a:spcBef>
            </a:pPr>
            <a:endParaRPr lang="en-US">
              <a:latin typeface="Times New Roman" charset="0"/>
              <a:ea typeface="ヒラギノ角ゴ Pro W3" charset="0"/>
              <a:cs typeface="Geneva" charset="0"/>
            </a:endParaRPr>
          </a:p>
          <a:p>
            <a:pPr>
              <a:spcBef>
                <a:spcPct val="0"/>
              </a:spcBef>
            </a:pPr>
            <a:r>
              <a:rPr lang="en-US">
                <a:latin typeface="Times New Roman" charset="0"/>
                <a:ea typeface="ヒラギノ角ゴ Pro W3" charset="0"/>
                <a:cs typeface="Geneva" charset="0"/>
              </a:rPr>
              <a:t>X-ray photoelectron spectroscopy (XPS) was used to analyze the samples before and after exposure to LTX plasmas. The improvement in plasma performance correlates with clear changes in the XPS data. Figure R13-2-2a compares XPS measurements before and after the MAPP-U samples were exposed to argon GDC. In the pre-exposure data, there are significant peaks correspond to carbon slightly below 300 eV (C(1s)), and oxygen above 500 eV (O(1s)). The carbon peak in particular is substantially reduced after GDC, but more conspicuously, peaks that are identifiable with the stainless steel (i. e., iron, chromium, and nickel) become observable (Fig. R13-2-2b). </a:t>
            </a:r>
          </a:p>
          <a:p>
            <a:pPr>
              <a:spcBef>
                <a:spcPct val="0"/>
              </a:spcBef>
            </a:pPr>
            <a:endParaRPr lang="en-US">
              <a:latin typeface="Times New Roman" charset="0"/>
              <a:ea typeface="ヒラギノ角ゴ Pro W3" charset="0"/>
              <a:cs typeface="Geneva" charset="0"/>
            </a:endParaRPr>
          </a:p>
          <a:p>
            <a:pPr>
              <a:spcBef>
                <a:spcPct val="0"/>
              </a:spcBef>
            </a:pPr>
            <a:r>
              <a:rPr lang="en-US">
                <a:latin typeface="Times New Roman" charset="0"/>
                <a:ea typeface="ヒラギノ角ゴ Pro W3" charset="0"/>
                <a:cs typeface="Geneva" charset="0"/>
              </a:rPr>
              <a:t>The MAPP-U data are the first that relate direct PFC measurements with the behavior of tokamak plasmas immediately after surface conditioning techniques are applied. The results are in general agreement with previous </a:t>
            </a:r>
            <a:r>
              <a:rPr lang="en-US" i="1">
                <a:latin typeface="Times New Roman" charset="0"/>
                <a:ea typeface="ヒラギノ角ゴ Pro W3" charset="0"/>
                <a:cs typeface="Geneva" charset="0"/>
              </a:rPr>
              <a:t>in situ </a:t>
            </a:r>
            <a:r>
              <a:rPr lang="en-US">
                <a:latin typeface="Times New Roman" charset="0"/>
                <a:ea typeface="ヒラギノ角ゴ Pro W3" charset="0"/>
                <a:cs typeface="Geneva" charset="0"/>
              </a:rPr>
              <a:t>XPS analysis of GDC on stainless steel [R13-2-4]. The change they suggest for the PFCs as an impurity source is consistent with earlier LTX observations of increased carbon and oxygen influx when plasma conditions degrade.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eaLnBrk="1" hangingPunct="1"/>
            <a:fld id="{4CD4BD39-88EC-9F42-82B8-13D95A33341C}" type="slidenum">
              <a:rPr lang="en-US" b="0" i="0">
                <a:solidFill>
                  <a:schemeClr val="tx1"/>
                </a:solidFill>
                <a:latin typeface="Times New Roman" charset="0"/>
              </a:rPr>
              <a:pPr eaLnBrk="1" hangingPunct="1"/>
              <a:t>11</a:t>
            </a:fld>
            <a:endParaRPr lang="en-US" b="0" i="0">
              <a:solidFill>
                <a:schemeClr val="tx1"/>
              </a:solidFill>
              <a:latin typeface="Times New Roman" charset="0"/>
            </a:endParaRPr>
          </a:p>
        </p:txBody>
      </p:sp>
      <p:sp>
        <p:nvSpPr>
          <p:cNvPr id="46082" name="Rectangle 2"/>
          <p:cNvSpPr>
            <a:spLocks noGrp="1" noRot="1" noChangeAspect="1" noChangeArrowheads="1" noTextEdit="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C1917E9-C4F2-4686-AB63-E09CB8AFF97B}" type="slidenum">
              <a:rPr lang="en-US"/>
              <a:pPr/>
              <a:t>13</a:t>
            </a:fld>
            <a:endParaRPr lang="en-US"/>
          </a:p>
        </p:txBody>
      </p:sp>
      <p:sp>
        <p:nvSpPr>
          <p:cNvPr id="27650" name="Rectangle 2"/>
          <p:cNvSpPr>
            <a:spLocks noGrp="1" noRot="1" noChangeAspect="1" noChangeArrowheads="1" noTextEdit="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ACC &gt; ORA &gt;</a:t>
            </a:r>
          </a:p>
          <a:p>
            <a:pPr eaLnBrk="1" hangingPunct="1">
              <a:spcBef>
                <a:spcPct val="0"/>
              </a:spcBef>
            </a:pPr>
            <a:r>
              <a:rPr lang="en-US">
                <a:latin typeface="Calibri" charset="0"/>
              </a:rPr>
              <a:t>PTP</a:t>
            </a:r>
            <a:r>
              <a:rPr lang="ja-JP" altLang="en-US">
                <a:latin typeface="Calibri" charset="0"/>
              </a:rPr>
              <a:t>’</a:t>
            </a:r>
            <a:r>
              <a:rPr lang="en-US" altLang="ja-JP">
                <a:latin typeface="Calibri" charset="0"/>
              </a:rPr>
              <a:t>s        &gt;&gt;&gt;ISTP OP-NSTX-02</a:t>
            </a: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69176" indent="-295837" eaLnBrk="0" hangingPunct="0">
              <a:defRPr sz="2500">
                <a:solidFill>
                  <a:schemeClr val="tx1"/>
                </a:solidFill>
                <a:latin typeface="Arial" charset="0"/>
                <a:ea typeface="ＭＳ Ｐゴシック" charset="0"/>
              </a:defRPr>
            </a:lvl2pPr>
            <a:lvl3pPr marL="1183348" indent="-236670" eaLnBrk="0" hangingPunct="0">
              <a:defRPr sz="2500">
                <a:solidFill>
                  <a:schemeClr val="tx1"/>
                </a:solidFill>
                <a:latin typeface="Arial" charset="0"/>
                <a:ea typeface="ＭＳ Ｐゴシック" charset="0"/>
              </a:defRPr>
            </a:lvl3pPr>
            <a:lvl4pPr marL="1656687" indent="-236670" eaLnBrk="0" hangingPunct="0">
              <a:defRPr sz="2500">
                <a:solidFill>
                  <a:schemeClr val="tx1"/>
                </a:solidFill>
                <a:latin typeface="Arial" charset="0"/>
                <a:ea typeface="ＭＳ Ｐゴシック" charset="0"/>
              </a:defRPr>
            </a:lvl4pPr>
            <a:lvl5pPr marL="2130026" indent="-236670" eaLnBrk="0" hangingPunct="0">
              <a:defRPr sz="2500">
                <a:solidFill>
                  <a:schemeClr val="tx1"/>
                </a:solidFill>
                <a:latin typeface="Arial" charset="0"/>
                <a:ea typeface="ＭＳ Ｐゴシック" charset="0"/>
              </a:defRPr>
            </a:lvl5pPr>
            <a:lvl6pPr marL="2603365" indent="-236670" eaLnBrk="0" fontAlgn="base" hangingPunct="0">
              <a:spcBef>
                <a:spcPct val="0"/>
              </a:spcBef>
              <a:spcAft>
                <a:spcPct val="0"/>
              </a:spcAft>
              <a:defRPr sz="2500">
                <a:solidFill>
                  <a:schemeClr val="tx1"/>
                </a:solidFill>
                <a:latin typeface="Arial" charset="0"/>
                <a:ea typeface="ＭＳ Ｐゴシック" charset="0"/>
              </a:defRPr>
            </a:lvl6pPr>
            <a:lvl7pPr marL="3076705" indent="-236670" eaLnBrk="0" fontAlgn="base" hangingPunct="0">
              <a:spcBef>
                <a:spcPct val="0"/>
              </a:spcBef>
              <a:spcAft>
                <a:spcPct val="0"/>
              </a:spcAft>
              <a:defRPr sz="2500">
                <a:solidFill>
                  <a:schemeClr val="tx1"/>
                </a:solidFill>
                <a:latin typeface="Arial" charset="0"/>
                <a:ea typeface="ＭＳ Ｐゴシック" charset="0"/>
              </a:defRPr>
            </a:lvl7pPr>
            <a:lvl8pPr marL="3550044" indent="-236670" eaLnBrk="0" fontAlgn="base" hangingPunct="0">
              <a:spcBef>
                <a:spcPct val="0"/>
              </a:spcBef>
              <a:spcAft>
                <a:spcPct val="0"/>
              </a:spcAft>
              <a:defRPr sz="2500">
                <a:solidFill>
                  <a:schemeClr val="tx1"/>
                </a:solidFill>
                <a:latin typeface="Arial" charset="0"/>
                <a:ea typeface="ＭＳ Ｐゴシック" charset="0"/>
              </a:defRPr>
            </a:lvl8pPr>
            <a:lvl9pPr marL="4023383" indent="-236670"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678315F9-EEE7-2542-97F6-49339E95BB2B}"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eaLnBrk="1" hangingPunct="1"/>
            <a:fld id="{74E3E1F6-9A27-2048-89CB-43918E44F6E4}" type="slidenum">
              <a:rPr lang="en-US" b="0" i="0">
                <a:solidFill>
                  <a:schemeClr val="tx1"/>
                </a:solidFill>
                <a:latin typeface="Times New Roman" charset="0"/>
              </a:rPr>
              <a:pPr eaLnBrk="1" hangingPunct="1"/>
              <a:t>19</a:t>
            </a:fld>
            <a:endParaRPr lang="en-US" b="0" i="0">
              <a:solidFill>
                <a:schemeClr val="tx1"/>
              </a:solidFill>
              <a:latin typeface="Times New Roman" charset="0"/>
            </a:endParaRPr>
          </a:p>
        </p:txBody>
      </p:sp>
      <p:sp>
        <p:nvSpPr>
          <p:cNvPr id="67586" name="Rectangle 2"/>
          <p:cNvSpPr>
            <a:spLocks noGrp="1" noRot="1" noChangeAspect="1" noChangeArrowheads="1" noTextEdit="1"/>
          </p:cNvSpPr>
          <p:nvPr>
            <p:ph type="sldImg"/>
          </p:nvPr>
        </p:nvSpPr>
        <p:spPr>
          <a:xfrm>
            <a:off x="1257300" y="719138"/>
            <a:ext cx="4800600" cy="3600450"/>
          </a:xfrm>
          <a:solidFill>
            <a:srgbClr val="FFFFFF"/>
          </a:solidFill>
          <a:ln/>
        </p:spPr>
      </p:sp>
      <p:sp>
        <p:nvSpPr>
          <p:cNvPr id="67587" name="Rectangle 3"/>
          <p:cNvSpPr>
            <a:spLocks noGrp="1" noChangeArrowheads="1"/>
          </p:cNvSpPr>
          <p:nvPr>
            <p:ph type="body" idx="1"/>
          </p:nvPr>
        </p:nvSpPr>
        <p:spPr>
          <a:xfrm>
            <a:off x="974725" y="4560888"/>
            <a:ext cx="5365750" cy="4321175"/>
          </a:xfrm>
          <a:solidFill>
            <a:srgbClr val="FFFFFF"/>
          </a:solidFill>
          <a:ln>
            <a:solidFill>
              <a:srgbClr val="000000"/>
            </a:solidFill>
          </a:ln>
          <a:extLst>
            <a:ext uri="{FAA26D3D-D897-4be2-8F04-BA451C77F1D7}">
              <ma14:placeholderFlag xmlns:ma14="http://schemas.microsoft.com/office/mac/drawingml/2011/main" xmlns="" val="1"/>
            </a:ext>
          </a:extLst>
        </p:spPr>
        <p:txBody>
          <a:bodyPr lIns="96658" tIns="48329" rIns="96658" bIns="48329"/>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3"/>
          <p:cNvSpPr>
            <a:spLocks noGrp="1" noChangeArrowheads="1"/>
          </p:cNvSpPr>
          <p:nvPr>
            <p:ph type="dt" sz="half" idx="10"/>
          </p:nvPr>
        </p:nvSpPr>
        <p:spPr>
          <a:ln/>
        </p:spPr>
        <p:txBody>
          <a:bodyPr/>
          <a:lstStyle>
            <a:lvl1pPr>
              <a:defRPr/>
            </a:lvl1pPr>
          </a:lstStyle>
          <a:p>
            <a:pPr>
              <a:defRPr/>
            </a:pPr>
            <a:endParaRPr lang="en-US"/>
          </a:p>
        </p:txBody>
      </p:sp>
      <p:sp>
        <p:nvSpPr>
          <p:cNvPr id="5" name="Rectangle 74"/>
          <p:cNvSpPr>
            <a:spLocks noGrp="1" noChangeArrowheads="1"/>
          </p:cNvSpPr>
          <p:nvPr>
            <p:ph type="ftr" sz="quarter" idx="11"/>
          </p:nvPr>
        </p:nvSpPr>
        <p:spPr>
          <a:ln/>
        </p:spPr>
        <p:txBody>
          <a:bodyPr/>
          <a:lstStyle>
            <a:lvl1pPr>
              <a:defRPr/>
            </a:lvl1pPr>
          </a:lstStyle>
          <a:p>
            <a:pPr>
              <a:defRPr/>
            </a:pPr>
            <a:endParaRPr lang="en-US"/>
          </a:p>
        </p:txBody>
      </p:sp>
      <p:sp>
        <p:nvSpPr>
          <p:cNvPr id="6" name="Rectangle 76"/>
          <p:cNvSpPr>
            <a:spLocks noGrp="1" noChangeArrowheads="1"/>
          </p:cNvSpPr>
          <p:nvPr>
            <p:ph type="sldNum" sz="quarter" idx="12"/>
          </p:nvPr>
        </p:nvSpPr>
        <p:spPr>
          <a:ln/>
        </p:spPr>
        <p:txBody>
          <a:bodyPr/>
          <a:lstStyle>
            <a:lvl1pPr>
              <a:defRPr/>
            </a:lvl1pPr>
          </a:lstStyle>
          <a:p>
            <a:pPr>
              <a:defRPr/>
            </a:pPr>
            <a:fld id="{72698427-58B0-CD43-8950-2DF2603B4769}" type="slidenum">
              <a:rPr lang="en-US"/>
              <a:pPr>
                <a:defRPr/>
              </a:pPr>
              <a:t>‹#›</a:t>
            </a:fld>
            <a:endParaRPr lang="en-US"/>
          </a:p>
        </p:txBody>
      </p:sp>
    </p:spTree>
    <p:extLst>
      <p:ext uri="{BB962C8B-B14F-4D97-AF65-F5344CB8AC3E}">
        <p14:creationId xmlns:p14="http://schemas.microsoft.com/office/powerpoint/2010/main" xmlns="" val="175646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3"/>
          <p:cNvSpPr>
            <a:spLocks noGrp="1" noChangeArrowheads="1"/>
          </p:cNvSpPr>
          <p:nvPr>
            <p:ph type="dt" sz="half" idx="10"/>
          </p:nvPr>
        </p:nvSpPr>
        <p:spPr>
          <a:ln/>
        </p:spPr>
        <p:txBody>
          <a:bodyPr/>
          <a:lstStyle>
            <a:lvl1pPr>
              <a:defRPr/>
            </a:lvl1pPr>
          </a:lstStyle>
          <a:p>
            <a:pPr>
              <a:defRPr/>
            </a:pPr>
            <a:endParaRPr lang="en-US"/>
          </a:p>
        </p:txBody>
      </p:sp>
      <p:sp>
        <p:nvSpPr>
          <p:cNvPr id="5" name="Rectangle 74"/>
          <p:cNvSpPr>
            <a:spLocks noGrp="1" noChangeArrowheads="1"/>
          </p:cNvSpPr>
          <p:nvPr>
            <p:ph type="ftr" sz="quarter" idx="11"/>
          </p:nvPr>
        </p:nvSpPr>
        <p:spPr>
          <a:ln/>
        </p:spPr>
        <p:txBody>
          <a:bodyPr/>
          <a:lstStyle>
            <a:lvl1pPr>
              <a:defRPr/>
            </a:lvl1pPr>
          </a:lstStyle>
          <a:p>
            <a:pPr>
              <a:defRPr/>
            </a:pPr>
            <a:endParaRPr lang="en-US"/>
          </a:p>
        </p:txBody>
      </p:sp>
      <p:sp>
        <p:nvSpPr>
          <p:cNvPr id="6" name="Rectangle 76"/>
          <p:cNvSpPr>
            <a:spLocks noGrp="1" noChangeArrowheads="1"/>
          </p:cNvSpPr>
          <p:nvPr>
            <p:ph type="sldNum" sz="quarter" idx="12"/>
          </p:nvPr>
        </p:nvSpPr>
        <p:spPr>
          <a:ln/>
        </p:spPr>
        <p:txBody>
          <a:bodyPr/>
          <a:lstStyle>
            <a:lvl1pPr>
              <a:defRPr/>
            </a:lvl1pPr>
          </a:lstStyle>
          <a:p>
            <a:pPr>
              <a:defRPr/>
            </a:pPr>
            <a:fld id="{1AD24F67-A3F9-AA45-A7AD-7340FDFA44FB}" type="slidenum">
              <a:rPr lang="en-US"/>
              <a:pPr>
                <a:defRPr/>
              </a:pPr>
              <a:t>‹#›</a:t>
            </a:fld>
            <a:endParaRPr lang="en-US"/>
          </a:p>
        </p:txBody>
      </p:sp>
    </p:spTree>
    <p:extLst>
      <p:ext uri="{BB962C8B-B14F-4D97-AF65-F5344CB8AC3E}">
        <p14:creationId xmlns:p14="http://schemas.microsoft.com/office/powerpoint/2010/main" xmlns="" val="46309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74638"/>
            <a:ext cx="2190750" cy="58975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74638"/>
            <a:ext cx="641985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3"/>
          <p:cNvSpPr>
            <a:spLocks noGrp="1" noChangeArrowheads="1"/>
          </p:cNvSpPr>
          <p:nvPr>
            <p:ph type="dt" sz="half" idx="10"/>
          </p:nvPr>
        </p:nvSpPr>
        <p:spPr>
          <a:ln/>
        </p:spPr>
        <p:txBody>
          <a:bodyPr/>
          <a:lstStyle>
            <a:lvl1pPr>
              <a:defRPr/>
            </a:lvl1pPr>
          </a:lstStyle>
          <a:p>
            <a:pPr>
              <a:defRPr/>
            </a:pPr>
            <a:endParaRPr lang="en-US"/>
          </a:p>
        </p:txBody>
      </p:sp>
      <p:sp>
        <p:nvSpPr>
          <p:cNvPr id="5" name="Rectangle 74"/>
          <p:cNvSpPr>
            <a:spLocks noGrp="1" noChangeArrowheads="1"/>
          </p:cNvSpPr>
          <p:nvPr>
            <p:ph type="ftr" sz="quarter" idx="11"/>
          </p:nvPr>
        </p:nvSpPr>
        <p:spPr>
          <a:ln/>
        </p:spPr>
        <p:txBody>
          <a:bodyPr/>
          <a:lstStyle>
            <a:lvl1pPr>
              <a:defRPr/>
            </a:lvl1pPr>
          </a:lstStyle>
          <a:p>
            <a:pPr>
              <a:defRPr/>
            </a:pPr>
            <a:endParaRPr lang="en-US"/>
          </a:p>
        </p:txBody>
      </p:sp>
      <p:sp>
        <p:nvSpPr>
          <p:cNvPr id="6" name="Rectangle 76"/>
          <p:cNvSpPr>
            <a:spLocks noGrp="1" noChangeArrowheads="1"/>
          </p:cNvSpPr>
          <p:nvPr>
            <p:ph type="sldNum" sz="quarter" idx="12"/>
          </p:nvPr>
        </p:nvSpPr>
        <p:spPr>
          <a:ln/>
        </p:spPr>
        <p:txBody>
          <a:bodyPr/>
          <a:lstStyle>
            <a:lvl1pPr>
              <a:defRPr/>
            </a:lvl1pPr>
          </a:lstStyle>
          <a:p>
            <a:pPr>
              <a:defRPr/>
            </a:pPr>
            <a:fld id="{A6B8E20C-1EFF-624D-A39F-BA359725B645}" type="slidenum">
              <a:rPr lang="en-US"/>
              <a:pPr>
                <a:defRPr/>
              </a:pPr>
              <a:t>‹#›</a:t>
            </a:fld>
            <a:endParaRPr lang="en-US"/>
          </a:p>
        </p:txBody>
      </p:sp>
    </p:spTree>
    <p:extLst>
      <p:ext uri="{BB962C8B-B14F-4D97-AF65-F5344CB8AC3E}">
        <p14:creationId xmlns:p14="http://schemas.microsoft.com/office/powerpoint/2010/main" xmlns="" val="145722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3"/>
          <p:cNvSpPr>
            <a:spLocks noGrp="1" noChangeArrowheads="1"/>
          </p:cNvSpPr>
          <p:nvPr>
            <p:ph type="dt" sz="half" idx="10"/>
          </p:nvPr>
        </p:nvSpPr>
        <p:spPr>
          <a:ln/>
        </p:spPr>
        <p:txBody>
          <a:bodyPr/>
          <a:lstStyle>
            <a:lvl1pPr>
              <a:defRPr/>
            </a:lvl1pPr>
          </a:lstStyle>
          <a:p>
            <a:pPr>
              <a:defRPr/>
            </a:pPr>
            <a:endParaRPr lang="en-US"/>
          </a:p>
        </p:txBody>
      </p:sp>
      <p:sp>
        <p:nvSpPr>
          <p:cNvPr id="5" name="Rectangle 74"/>
          <p:cNvSpPr>
            <a:spLocks noGrp="1" noChangeArrowheads="1"/>
          </p:cNvSpPr>
          <p:nvPr>
            <p:ph type="ftr" sz="quarter" idx="11"/>
          </p:nvPr>
        </p:nvSpPr>
        <p:spPr>
          <a:ln/>
        </p:spPr>
        <p:txBody>
          <a:bodyPr/>
          <a:lstStyle>
            <a:lvl1pPr>
              <a:defRPr/>
            </a:lvl1pPr>
          </a:lstStyle>
          <a:p>
            <a:pPr>
              <a:defRPr/>
            </a:pPr>
            <a:endParaRPr lang="en-US"/>
          </a:p>
        </p:txBody>
      </p:sp>
      <p:sp>
        <p:nvSpPr>
          <p:cNvPr id="6" name="Rectangle 76"/>
          <p:cNvSpPr>
            <a:spLocks noGrp="1" noChangeArrowheads="1"/>
          </p:cNvSpPr>
          <p:nvPr>
            <p:ph type="sldNum" sz="quarter" idx="12"/>
          </p:nvPr>
        </p:nvSpPr>
        <p:spPr>
          <a:ln/>
        </p:spPr>
        <p:txBody>
          <a:bodyPr/>
          <a:lstStyle>
            <a:lvl1pPr>
              <a:defRPr/>
            </a:lvl1pPr>
          </a:lstStyle>
          <a:p>
            <a:pPr>
              <a:defRPr/>
            </a:pPr>
            <a:fld id="{7686F595-B889-B943-B63A-B626FFE9E1C2}" type="slidenum">
              <a:rPr lang="en-US"/>
              <a:pPr>
                <a:defRPr/>
              </a:pPr>
              <a:t>‹#›</a:t>
            </a:fld>
            <a:endParaRPr lang="en-US"/>
          </a:p>
        </p:txBody>
      </p:sp>
    </p:spTree>
    <p:extLst>
      <p:ext uri="{BB962C8B-B14F-4D97-AF65-F5344CB8AC3E}">
        <p14:creationId xmlns:p14="http://schemas.microsoft.com/office/powerpoint/2010/main" xmlns="" val="58023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3"/>
          <p:cNvSpPr>
            <a:spLocks noGrp="1" noChangeArrowheads="1"/>
          </p:cNvSpPr>
          <p:nvPr>
            <p:ph type="dt" sz="half" idx="10"/>
          </p:nvPr>
        </p:nvSpPr>
        <p:spPr>
          <a:ln/>
        </p:spPr>
        <p:txBody>
          <a:bodyPr/>
          <a:lstStyle>
            <a:lvl1pPr>
              <a:defRPr/>
            </a:lvl1pPr>
          </a:lstStyle>
          <a:p>
            <a:pPr>
              <a:defRPr/>
            </a:pPr>
            <a:endParaRPr lang="en-US"/>
          </a:p>
        </p:txBody>
      </p:sp>
      <p:sp>
        <p:nvSpPr>
          <p:cNvPr id="5" name="Rectangle 74"/>
          <p:cNvSpPr>
            <a:spLocks noGrp="1" noChangeArrowheads="1"/>
          </p:cNvSpPr>
          <p:nvPr>
            <p:ph type="ftr" sz="quarter" idx="11"/>
          </p:nvPr>
        </p:nvSpPr>
        <p:spPr>
          <a:ln/>
        </p:spPr>
        <p:txBody>
          <a:bodyPr/>
          <a:lstStyle>
            <a:lvl1pPr>
              <a:defRPr/>
            </a:lvl1pPr>
          </a:lstStyle>
          <a:p>
            <a:pPr>
              <a:defRPr/>
            </a:pPr>
            <a:endParaRPr lang="en-US"/>
          </a:p>
        </p:txBody>
      </p:sp>
      <p:sp>
        <p:nvSpPr>
          <p:cNvPr id="6" name="Rectangle 76"/>
          <p:cNvSpPr>
            <a:spLocks noGrp="1" noChangeArrowheads="1"/>
          </p:cNvSpPr>
          <p:nvPr>
            <p:ph type="sldNum" sz="quarter" idx="12"/>
          </p:nvPr>
        </p:nvSpPr>
        <p:spPr>
          <a:ln/>
        </p:spPr>
        <p:txBody>
          <a:bodyPr/>
          <a:lstStyle>
            <a:lvl1pPr>
              <a:defRPr/>
            </a:lvl1pPr>
          </a:lstStyle>
          <a:p>
            <a:pPr>
              <a:defRPr/>
            </a:pPr>
            <a:fld id="{39D524D0-BA9D-9048-9AA5-50231DC06408}" type="slidenum">
              <a:rPr lang="en-US"/>
              <a:pPr>
                <a:defRPr/>
              </a:pPr>
              <a:t>‹#›</a:t>
            </a:fld>
            <a:endParaRPr lang="en-US"/>
          </a:p>
        </p:txBody>
      </p:sp>
    </p:spTree>
    <p:extLst>
      <p:ext uri="{BB962C8B-B14F-4D97-AF65-F5344CB8AC3E}">
        <p14:creationId xmlns:p14="http://schemas.microsoft.com/office/powerpoint/2010/main" xmlns="" val="176440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3"/>
          <p:cNvSpPr>
            <a:spLocks noGrp="1" noChangeArrowheads="1"/>
          </p:cNvSpPr>
          <p:nvPr>
            <p:ph type="dt" sz="half" idx="10"/>
          </p:nvPr>
        </p:nvSpPr>
        <p:spPr>
          <a:ln/>
        </p:spPr>
        <p:txBody>
          <a:bodyPr/>
          <a:lstStyle>
            <a:lvl1pPr>
              <a:defRPr/>
            </a:lvl1pPr>
          </a:lstStyle>
          <a:p>
            <a:pPr>
              <a:defRPr/>
            </a:pPr>
            <a:endParaRPr lang="en-US"/>
          </a:p>
        </p:txBody>
      </p:sp>
      <p:sp>
        <p:nvSpPr>
          <p:cNvPr id="6" name="Rectangle 74"/>
          <p:cNvSpPr>
            <a:spLocks noGrp="1" noChangeArrowheads="1"/>
          </p:cNvSpPr>
          <p:nvPr>
            <p:ph type="ftr" sz="quarter" idx="11"/>
          </p:nvPr>
        </p:nvSpPr>
        <p:spPr>
          <a:ln/>
        </p:spPr>
        <p:txBody>
          <a:bodyPr/>
          <a:lstStyle>
            <a:lvl1pPr>
              <a:defRPr/>
            </a:lvl1pPr>
          </a:lstStyle>
          <a:p>
            <a:pPr>
              <a:defRPr/>
            </a:pPr>
            <a:endParaRPr lang="en-US"/>
          </a:p>
        </p:txBody>
      </p:sp>
      <p:sp>
        <p:nvSpPr>
          <p:cNvPr id="7" name="Rectangle 76"/>
          <p:cNvSpPr>
            <a:spLocks noGrp="1" noChangeArrowheads="1"/>
          </p:cNvSpPr>
          <p:nvPr>
            <p:ph type="sldNum" sz="quarter" idx="12"/>
          </p:nvPr>
        </p:nvSpPr>
        <p:spPr>
          <a:ln/>
        </p:spPr>
        <p:txBody>
          <a:bodyPr/>
          <a:lstStyle>
            <a:lvl1pPr>
              <a:defRPr/>
            </a:lvl1pPr>
          </a:lstStyle>
          <a:p>
            <a:pPr>
              <a:defRPr/>
            </a:pPr>
            <a:fld id="{7BEAA395-06BD-8E4A-97D6-58FF52E044E0}" type="slidenum">
              <a:rPr lang="en-US"/>
              <a:pPr>
                <a:defRPr/>
              </a:pPr>
              <a:t>‹#›</a:t>
            </a:fld>
            <a:endParaRPr lang="en-US"/>
          </a:p>
        </p:txBody>
      </p:sp>
    </p:spTree>
    <p:extLst>
      <p:ext uri="{BB962C8B-B14F-4D97-AF65-F5344CB8AC3E}">
        <p14:creationId xmlns:p14="http://schemas.microsoft.com/office/powerpoint/2010/main" xmlns="" val="347056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3"/>
          <p:cNvSpPr>
            <a:spLocks noGrp="1" noChangeArrowheads="1"/>
          </p:cNvSpPr>
          <p:nvPr>
            <p:ph type="dt" sz="half" idx="10"/>
          </p:nvPr>
        </p:nvSpPr>
        <p:spPr>
          <a:ln/>
        </p:spPr>
        <p:txBody>
          <a:bodyPr/>
          <a:lstStyle>
            <a:lvl1pPr>
              <a:defRPr/>
            </a:lvl1pPr>
          </a:lstStyle>
          <a:p>
            <a:pPr>
              <a:defRPr/>
            </a:pPr>
            <a:endParaRPr lang="en-US"/>
          </a:p>
        </p:txBody>
      </p:sp>
      <p:sp>
        <p:nvSpPr>
          <p:cNvPr id="8" name="Rectangle 74"/>
          <p:cNvSpPr>
            <a:spLocks noGrp="1" noChangeArrowheads="1"/>
          </p:cNvSpPr>
          <p:nvPr>
            <p:ph type="ftr" sz="quarter" idx="11"/>
          </p:nvPr>
        </p:nvSpPr>
        <p:spPr>
          <a:ln/>
        </p:spPr>
        <p:txBody>
          <a:bodyPr/>
          <a:lstStyle>
            <a:lvl1pPr>
              <a:defRPr/>
            </a:lvl1pPr>
          </a:lstStyle>
          <a:p>
            <a:pPr>
              <a:defRPr/>
            </a:pPr>
            <a:endParaRPr lang="en-US"/>
          </a:p>
        </p:txBody>
      </p:sp>
      <p:sp>
        <p:nvSpPr>
          <p:cNvPr id="9" name="Rectangle 76"/>
          <p:cNvSpPr>
            <a:spLocks noGrp="1" noChangeArrowheads="1"/>
          </p:cNvSpPr>
          <p:nvPr>
            <p:ph type="sldNum" sz="quarter" idx="12"/>
          </p:nvPr>
        </p:nvSpPr>
        <p:spPr>
          <a:ln/>
        </p:spPr>
        <p:txBody>
          <a:bodyPr/>
          <a:lstStyle>
            <a:lvl1pPr>
              <a:defRPr/>
            </a:lvl1pPr>
          </a:lstStyle>
          <a:p>
            <a:pPr>
              <a:defRPr/>
            </a:pPr>
            <a:fld id="{F6240E6E-24F3-9745-B676-2E3D13711D7E}" type="slidenum">
              <a:rPr lang="en-US"/>
              <a:pPr>
                <a:defRPr/>
              </a:pPr>
              <a:t>‹#›</a:t>
            </a:fld>
            <a:endParaRPr lang="en-US"/>
          </a:p>
        </p:txBody>
      </p:sp>
    </p:spTree>
    <p:extLst>
      <p:ext uri="{BB962C8B-B14F-4D97-AF65-F5344CB8AC3E}">
        <p14:creationId xmlns:p14="http://schemas.microsoft.com/office/powerpoint/2010/main" xmlns="" val="67850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73"/>
          <p:cNvSpPr>
            <a:spLocks noGrp="1" noChangeArrowheads="1"/>
          </p:cNvSpPr>
          <p:nvPr>
            <p:ph type="dt" sz="half" idx="10"/>
          </p:nvPr>
        </p:nvSpPr>
        <p:spPr>
          <a:ln/>
        </p:spPr>
        <p:txBody>
          <a:bodyPr/>
          <a:lstStyle>
            <a:lvl1pPr>
              <a:defRPr/>
            </a:lvl1pPr>
          </a:lstStyle>
          <a:p>
            <a:pPr>
              <a:defRPr/>
            </a:pPr>
            <a:endParaRPr lang="en-US"/>
          </a:p>
        </p:txBody>
      </p:sp>
      <p:sp>
        <p:nvSpPr>
          <p:cNvPr id="4" name="Rectangle 74"/>
          <p:cNvSpPr>
            <a:spLocks noGrp="1" noChangeArrowheads="1"/>
          </p:cNvSpPr>
          <p:nvPr>
            <p:ph type="ftr" sz="quarter" idx="11"/>
          </p:nvPr>
        </p:nvSpPr>
        <p:spPr>
          <a:ln/>
        </p:spPr>
        <p:txBody>
          <a:bodyPr/>
          <a:lstStyle>
            <a:lvl1pPr>
              <a:defRPr/>
            </a:lvl1pPr>
          </a:lstStyle>
          <a:p>
            <a:pPr>
              <a:defRPr/>
            </a:pPr>
            <a:endParaRPr lang="en-US"/>
          </a:p>
        </p:txBody>
      </p:sp>
      <p:sp>
        <p:nvSpPr>
          <p:cNvPr id="5" name="Rectangle 76"/>
          <p:cNvSpPr>
            <a:spLocks noGrp="1" noChangeArrowheads="1"/>
          </p:cNvSpPr>
          <p:nvPr>
            <p:ph type="sldNum" sz="quarter" idx="12"/>
          </p:nvPr>
        </p:nvSpPr>
        <p:spPr>
          <a:ln/>
        </p:spPr>
        <p:txBody>
          <a:bodyPr/>
          <a:lstStyle>
            <a:lvl1pPr>
              <a:defRPr/>
            </a:lvl1pPr>
          </a:lstStyle>
          <a:p>
            <a:pPr>
              <a:defRPr/>
            </a:pPr>
            <a:fld id="{033FA1B7-FB1C-D843-A87A-87A1BDAF95FB}" type="slidenum">
              <a:rPr lang="en-US"/>
              <a:pPr>
                <a:defRPr/>
              </a:pPr>
              <a:t>‹#›</a:t>
            </a:fld>
            <a:endParaRPr lang="en-US"/>
          </a:p>
        </p:txBody>
      </p:sp>
    </p:spTree>
    <p:extLst>
      <p:ext uri="{BB962C8B-B14F-4D97-AF65-F5344CB8AC3E}">
        <p14:creationId xmlns:p14="http://schemas.microsoft.com/office/powerpoint/2010/main" xmlns="" val="12002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3"/>
          <p:cNvSpPr>
            <a:spLocks noGrp="1" noChangeArrowheads="1"/>
          </p:cNvSpPr>
          <p:nvPr>
            <p:ph type="dt" sz="half" idx="10"/>
          </p:nvPr>
        </p:nvSpPr>
        <p:spPr>
          <a:ln/>
        </p:spPr>
        <p:txBody>
          <a:bodyPr/>
          <a:lstStyle>
            <a:lvl1pPr>
              <a:defRPr/>
            </a:lvl1pPr>
          </a:lstStyle>
          <a:p>
            <a:pPr>
              <a:defRPr/>
            </a:pPr>
            <a:endParaRPr lang="en-US"/>
          </a:p>
        </p:txBody>
      </p:sp>
      <p:sp>
        <p:nvSpPr>
          <p:cNvPr id="3" name="Rectangle 74"/>
          <p:cNvSpPr>
            <a:spLocks noGrp="1" noChangeArrowheads="1"/>
          </p:cNvSpPr>
          <p:nvPr>
            <p:ph type="ftr" sz="quarter" idx="11"/>
          </p:nvPr>
        </p:nvSpPr>
        <p:spPr>
          <a:ln/>
        </p:spPr>
        <p:txBody>
          <a:bodyPr/>
          <a:lstStyle>
            <a:lvl1pPr>
              <a:defRPr/>
            </a:lvl1pPr>
          </a:lstStyle>
          <a:p>
            <a:pPr>
              <a:defRPr/>
            </a:pPr>
            <a:endParaRPr lang="en-US"/>
          </a:p>
        </p:txBody>
      </p:sp>
      <p:sp>
        <p:nvSpPr>
          <p:cNvPr id="4" name="Rectangle 76"/>
          <p:cNvSpPr>
            <a:spLocks noGrp="1" noChangeArrowheads="1"/>
          </p:cNvSpPr>
          <p:nvPr>
            <p:ph type="sldNum" sz="quarter" idx="12"/>
          </p:nvPr>
        </p:nvSpPr>
        <p:spPr>
          <a:ln/>
        </p:spPr>
        <p:txBody>
          <a:bodyPr/>
          <a:lstStyle>
            <a:lvl1pPr>
              <a:defRPr/>
            </a:lvl1pPr>
          </a:lstStyle>
          <a:p>
            <a:pPr>
              <a:defRPr/>
            </a:pPr>
            <a:fld id="{4DAB4750-CAB8-CC48-97B3-E208C97FF6A2}" type="slidenum">
              <a:rPr lang="en-US"/>
              <a:pPr>
                <a:defRPr/>
              </a:pPr>
              <a:t>‹#›</a:t>
            </a:fld>
            <a:endParaRPr lang="en-US"/>
          </a:p>
        </p:txBody>
      </p:sp>
    </p:spTree>
    <p:extLst>
      <p:ext uri="{BB962C8B-B14F-4D97-AF65-F5344CB8AC3E}">
        <p14:creationId xmlns:p14="http://schemas.microsoft.com/office/powerpoint/2010/main" xmlns="" val="131495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3"/>
          <p:cNvSpPr>
            <a:spLocks noGrp="1" noChangeArrowheads="1"/>
          </p:cNvSpPr>
          <p:nvPr>
            <p:ph type="dt" sz="half" idx="10"/>
          </p:nvPr>
        </p:nvSpPr>
        <p:spPr>
          <a:ln/>
        </p:spPr>
        <p:txBody>
          <a:bodyPr/>
          <a:lstStyle>
            <a:lvl1pPr>
              <a:defRPr/>
            </a:lvl1pPr>
          </a:lstStyle>
          <a:p>
            <a:pPr>
              <a:defRPr/>
            </a:pPr>
            <a:endParaRPr lang="en-US"/>
          </a:p>
        </p:txBody>
      </p:sp>
      <p:sp>
        <p:nvSpPr>
          <p:cNvPr id="6" name="Rectangle 74"/>
          <p:cNvSpPr>
            <a:spLocks noGrp="1" noChangeArrowheads="1"/>
          </p:cNvSpPr>
          <p:nvPr>
            <p:ph type="ftr" sz="quarter" idx="11"/>
          </p:nvPr>
        </p:nvSpPr>
        <p:spPr>
          <a:ln/>
        </p:spPr>
        <p:txBody>
          <a:bodyPr/>
          <a:lstStyle>
            <a:lvl1pPr>
              <a:defRPr/>
            </a:lvl1pPr>
          </a:lstStyle>
          <a:p>
            <a:pPr>
              <a:defRPr/>
            </a:pPr>
            <a:endParaRPr lang="en-US"/>
          </a:p>
        </p:txBody>
      </p:sp>
      <p:sp>
        <p:nvSpPr>
          <p:cNvPr id="7" name="Rectangle 76"/>
          <p:cNvSpPr>
            <a:spLocks noGrp="1" noChangeArrowheads="1"/>
          </p:cNvSpPr>
          <p:nvPr>
            <p:ph type="sldNum" sz="quarter" idx="12"/>
          </p:nvPr>
        </p:nvSpPr>
        <p:spPr>
          <a:ln/>
        </p:spPr>
        <p:txBody>
          <a:bodyPr/>
          <a:lstStyle>
            <a:lvl1pPr>
              <a:defRPr/>
            </a:lvl1pPr>
          </a:lstStyle>
          <a:p>
            <a:pPr>
              <a:defRPr/>
            </a:pPr>
            <a:fld id="{9257653D-C5FD-A940-8554-2829CA5F4848}" type="slidenum">
              <a:rPr lang="en-US"/>
              <a:pPr>
                <a:defRPr/>
              </a:pPr>
              <a:t>‹#›</a:t>
            </a:fld>
            <a:endParaRPr lang="en-US"/>
          </a:p>
        </p:txBody>
      </p:sp>
    </p:spTree>
    <p:extLst>
      <p:ext uri="{BB962C8B-B14F-4D97-AF65-F5344CB8AC3E}">
        <p14:creationId xmlns:p14="http://schemas.microsoft.com/office/powerpoint/2010/main" xmlns="" val="141937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3"/>
          <p:cNvSpPr>
            <a:spLocks noGrp="1" noChangeArrowheads="1"/>
          </p:cNvSpPr>
          <p:nvPr>
            <p:ph type="dt" sz="half" idx="10"/>
          </p:nvPr>
        </p:nvSpPr>
        <p:spPr>
          <a:ln/>
        </p:spPr>
        <p:txBody>
          <a:bodyPr/>
          <a:lstStyle>
            <a:lvl1pPr>
              <a:defRPr/>
            </a:lvl1pPr>
          </a:lstStyle>
          <a:p>
            <a:pPr>
              <a:defRPr/>
            </a:pPr>
            <a:endParaRPr lang="en-US"/>
          </a:p>
        </p:txBody>
      </p:sp>
      <p:sp>
        <p:nvSpPr>
          <p:cNvPr id="6" name="Rectangle 74"/>
          <p:cNvSpPr>
            <a:spLocks noGrp="1" noChangeArrowheads="1"/>
          </p:cNvSpPr>
          <p:nvPr>
            <p:ph type="ftr" sz="quarter" idx="11"/>
          </p:nvPr>
        </p:nvSpPr>
        <p:spPr>
          <a:ln/>
        </p:spPr>
        <p:txBody>
          <a:bodyPr/>
          <a:lstStyle>
            <a:lvl1pPr>
              <a:defRPr/>
            </a:lvl1pPr>
          </a:lstStyle>
          <a:p>
            <a:pPr>
              <a:defRPr/>
            </a:pPr>
            <a:endParaRPr lang="en-US"/>
          </a:p>
        </p:txBody>
      </p:sp>
      <p:sp>
        <p:nvSpPr>
          <p:cNvPr id="7" name="Rectangle 76"/>
          <p:cNvSpPr>
            <a:spLocks noGrp="1" noChangeArrowheads="1"/>
          </p:cNvSpPr>
          <p:nvPr>
            <p:ph type="sldNum" sz="quarter" idx="12"/>
          </p:nvPr>
        </p:nvSpPr>
        <p:spPr>
          <a:ln/>
        </p:spPr>
        <p:txBody>
          <a:bodyPr/>
          <a:lstStyle>
            <a:lvl1pPr>
              <a:defRPr/>
            </a:lvl1pPr>
          </a:lstStyle>
          <a:p>
            <a:pPr>
              <a:defRPr/>
            </a:pPr>
            <a:fld id="{19A62A8B-BEEF-8D4E-80CF-59D493C7735E}" type="slidenum">
              <a:rPr lang="en-US"/>
              <a:pPr>
                <a:defRPr/>
              </a:pPr>
              <a:t>‹#›</a:t>
            </a:fld>
            <a:endParaRPr lang="en-US"/>
          </a:p>
        </p:txBody>
      </p:sp>
    </p:spTree>
    <p:extLst>
      <p:ext uri="{BB962C8B-B14F-4D97-AF65-F5344CB8AC3E}">
        <p14:creationId xmlns:p14="http://schemas.microsoft.com/office/powerpoint/2010/main" xmlns="" val="20759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Line 29"/>
          <p:cNvSpPr>
            <a:spLocks noChangeShapeType="1"/>
          </p:cNvSpPr>
          <p:nvPr/>
        </p:nvSpPr>
        <p:spPr bwMode="auto">
          <a:xfrm>
            <a:off x="0" y="914400"/>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028" name="Picture 70" descr="NSTX_logo_v4"/>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76200" y="6604000"/>
            <a:ext cx="7620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Line 72"/>
          <p:cNvSpPr>
            <a:spLocks noChangeShapeType="1"/>
          </p:cNvSpPr>
          <p:nvPr/>
        </p:nvSpPr>
        <p:spPr bwMode="auto">
          <a:xfrm>
            <a:off x="0" y="6572250"/>
            <a:ext cx="9144000" cy="0"/>
          </a:xfrm>
          <a:prstGeom prst="line">
            <a:avLst/>
          </a:prstGeom>
          <a:noFill/>
          <a:ln w="28575">
            <a:solidFill>
              <a:srgbClr val="CC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5289" name="Rectangle 73"/>
          <p:cNvSpPr>
            <a:spLocks noGrp="1" noChangeArrowheads="1"/>
          </p:cNvSpPr>
          <p:nvPr>
            <p:ph type="dt" sz="half" idx="2"/>
          </p:nvPr>
        </p:nvSpPr>
        <p:spPr bwMode="auto">
          <a:xfrm>
            <a:off x="6553200" y="6248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b="0" i="0">
                <a:solidFill>
                  <a:schemeClr val="accent2"/>
                </a:solidFill>
                <a:latin typeface="Times" charset="0"/>
                <a:ea typeface="+mn-ea"/>
                <a:cs typeface="+mn-cs"/>
              </a:defRPr>
            </a:lvl1pPr>
          </a:lstStyle>
          <a:p>
            <a:pPr>
              <a:defRPr/>
            </a:pPr>
            <a:endParaRPr lang="en-US"/>
          </a:p>
        </p:txBody>
      </p:sp>
      <p:sp>
        <p:nvSpPr>
          <p:cNvPr id="905290" name="Rectangle 74"/>
          <p:cNvSpPr>
            <a:spLocks noGrp="1" noChangeArrowheads="1"/>
          </p:cNvSpPr>
          <p:nvPr>
            <p:ph type="ftr" sz="quarter" idx="3"/>
          </p:nvPr>
        </p:nvSpPr>
        <p:spPr bwMode="auto">
          <a:xfrm>
            <a:off x="31369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400" b="0" i="0">
                <a:solidFill>
                  <a:schemeClr val="accent2"/>
                </a:solidFill>
                <a:latin typeface="Times" charset="0"/>
                <a:ea typeface="+mn-ea"/>
                <a:cs typeface="+mn-cs"/>
              </a:defRPr>
            </a:lvl1pPr>
          </a:lstStyle>
          <a:p>
            <a:pPr>
              <a:defRPr/>
            </a:pPr>
            <a:endParaRPr lang="en-US"/>
          </a:p>
        </p:txBody>
      </p:sp>
      <p:sp>
        <p:nvSpPr>
          <p:cNvPr id="1032" name="Rectangle 75"/>
          <p:cNvSpPr>
            <a:spLocks noChangeArrowheads="1"/>
          </p:cNvSpPr>
          <p:nvPr/>
        </p:nvSpPr>
        <p:spPr bwMode="auto">
          <a:xfrm>
            <a:off x="1409700" y="6580188"/>
            <a:ext cx="56769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a:spcBef>
                <a:spcPct val="0"/>
              </a:spcBef>
              <a:buFontTx/>
              <a:buNone/>
            </a:pPr>
            <a:r>
              <a:rPr lang="en-US" sz="1000" i="0" dirty="0">
                <a:solidFill>
                  <a:srgbClr val="090CFF"/>
                </a:solidFill>
                <a:latin typeface="Arial" charset="0"/>
              </a:rPr>
              <a:t>M. Ono NSTX-U </a:t>
            </a:r>
            <a:r>
              <a:rPr lang="en-US" sz="1000" i="0" dirty="0" smtClean="0">
                <a:solidFill>
                  <a:srgbClr val="090CFF"/>
                </a:solidFill>
                <a:latin typeface="Arial" charset="0"/>
              </a:rPr>
              <a:t>FY 2013 Q4 Review</a:t>
            </a:r>
            <a:endParaRPr lang="en-US" sz="1000" i="0" dirty="0">
              <a:solidFill>
                <a:srgbClr val="090CFF"/>
              </a:solidFill>
              <a:latin typeface="Arial" charset="0"/>
            </a:endParaRPr>
          </a:p>
        </p:txBody>
      </p:sp>
      <p:sp>
        <p:nvSpPr>
          <p:cNvPr id="905292" name="Rectangle 76"/>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Arial" charset="0"/>
              </a:defRPr>
            </a:lvl1pPr>
          </a:lstStyle>
          <a:p>
            <a:pPr>
              <a:defRPr/>
            </a:pPr>
            <a:fld id="{422CE6F6-EB11-3A4F-91ED-858E0BB99796}" type="slidenum">
              <a:rPr lang="en-US"/>
              <a:pPr>
                <a:defRPr/>
              </a:pPr>
              <a:t>‹#›</a:t>
            </a:fld>
            <a:endParaRPr lang="en-US"/>
          </a:p>
        </p:txBody>
      </p:sp>
      <p:sp>
        <p:nvSpPr>
          <p:cNvPr id="1034" name="Rectangle 77"/>
          <p:cNvSpPr>
            <a:spLocks noChangeArrowheads="1"/>
          </p:cNvSpPr>
          <p:nvPr/>
        </p:nvSpPr>
        <p:spPr bwMode="auto">
          <a:xfrm>
            <a:off x="6616700" y="6580188"/>
            <a:ext cx="2197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a:spcBef>
                <a:spcPct val="0"/>
              </a:spcBef>
              <a:buFontTx/>
              <a:buNone/>
            </a:pPr>
            <a:r>
              <a:rPr lang="en-US" sz="900" i="0" dirty="0" smtClean="0">
                <a:solidFill>
                  <a:schemeClr val="accent2"/>
                </a:solidFill>
                <a:latin typeface="Arial" charset="0"/>
              </a:rPr>
              <a:t>October</a:t>
            </a:r>
            <a:r>
              <a:rPr lang="en-US" sz="900" i="0" baseline="0" dirty="0" smtClean="0">
                <a:solidFill>
                  <a:schemeClr val="accent2"/>
                </a:solidFill>
                <a:latin typeface="Arial" charset="0"/>
              </a:rPr>
              <a:t> 22</a:t>
            </a:r>
            <a:r>
              <a:rPr lang="en-US" sz="900" i="0" dirty="0" smtClean="0">
                <a:solidFill>
                  <a:schemeClr val="accent2"/>
                </a:solidFill>
                <a:latin typeface="Arial" charset="0"/>
              </a:rPr>
              <a:t>, </a:t>
            </a:r>
            <a:r>
              <a:rPr lang="en-US" sz="900" i="0" dirty="0">
                <a:solidFill>
                  <a:schemeClr val="accent2"/>
                </a:solidFill>
                <a:latin typeface="Arial" charset="0"/>
              </a:rPr>
              <a:t>2013</a:t>
            </a:r>
          </a:p>
        </p:txBody>
      </p:sp>
      <p:sp>
        <p:nvSpPr>
          <p:cNvPr id="11" name="Text Box 199"/>
          <p:cNvSpPr txBox="1">
            <a:spLocks noChangeArrowheads="1"/>
          </p:cNvSpPr>
          <p:nvPr userDrawn="1"/>
        </p:nvSpPr>
        <p:spPr bwMode="auto">
          <a:xfrm>
            <a:off x="298450" y="6610350"/>
            <a:ext cx="793750" cy="184150"/>
          </a:xfrm>
          <a:prstGeom prst="rect">
            <a:avLst/>
          </a:prstGeom>
          <a:solidFill>
            <a:schemeClr val="bg1"/>
          </a:solidFill>
          <a:ln w="15875" algn="ctr">
            <a:noFill/>
            <a:miter lim="800000"/>
            <a:headEnd/>
            <a:tailEnd/>
          </a:ln>
          <a:effectLst/>
        </p:spPr>
        <p:txBody>
          <a:bodyPr lIns="0" tIns="0" rIns="0" bIns="0">
            <a:spAutoFit/>
          </a:bodyPr>
          <a:lstStyle>
            <a:lvl1pPr eaLnBrk="0" hangingPunct="0">
              <a:defRPr sz="1200" b="1" i="1">
                <a:solidFill>
                  <a:srgbClr val="1822CD"/>
                </a:solidFill>
                <a:latin typeface="Helvetica" charset="0"/>
                <a:ea typeface="ＭＳ Ｐゴシック" charset="0"/>
                <a:cs typeface="ＭＳ Ｐゴシック" charset="0"/>
              </a:defRPr>
            </a:lvl1pPr>
            <a:lvl2pPr marL="37931725" indent="-37474525" eaLnBrk="0" hangingPunct="0">
              <a:defRPr sz="1200" b="1" i="1">
                <a:solidFill>
                  <a:srgbClr val="1822CD"/>
                </a:solidFill>
                <a:latin typeface="Helvetica" charset="0"/>
                <a:ea typeface="ＭＳ Ｐゴシック" charset="0"/>
              </a:defRPr>
            </a:lvl2pPr>
            <a:lvl3pPr eaLnBrk="0" hangingPunct="0">
              <a:defRPr sz="1200" b="1" i="1">
                <a:solidFill>
                  <a:srgbClr val="1822CD"/>
                </a:solidFill>
                <a:latin typeface="Helvetica" charset="0"/>
                <a:ea typeface="ＭＳ Ｐゴシック" charset="0"/>
              </a:defRPr>
            </a:lvl3pPr>
            <a:lvl4pPr eaLnBrk="0" hangingPunct="0">
              <a:defRPr sz="1200" b="1" i="1">
                <a:solidFill>
                  <a:srgbClr val="1822CD"/>
                </a:solidFill>
                <a:latin typeface="Helvetica" charset="0"/>
                <a:ea typeface="ＭＳ Ｐゴシック" charset="0"/>
              </a:defRPr>
            </a:lvl4pPr>
            <a:lvl5pPr eaLnBrk="0" hangingPunct="0">
              <a:defRPr sz="1200" b="1" i="1">
                <a:solidFill>
                  <a:srgbClr val="1822CD"/>
                </a:solidFill>
                <a:latin typeface="Helvetica" charset="0"/>
                <a:ea typeface="ＭＳ Ｐゴシック" charset="0"/>
              </a:defRPr>
            </a:lvl5pPr>
            <a:lvl6pPr marL="457200" eaLnBrk="0" fontAlgn="base" hangingPunct="0">
              <a:spcBef>
                <a:spcPct val="20000"/>
              </a:spcBef>
              <a:spcAft>
                <a:spcPct val="0"/>
              </a:spcAft>
              <a:defRPr sz="1200" b="1" i="1">
                <a:solidFill>
                  <a:srgbClr val="1822CD"/>
                </a:solidFill>
                <a:latin typeface="Helvetica" charset="0"/>
                <a:ea typeface="ＭＳ Ｐゴシック" charset="0"/>
              </a:defRPr>
            </a:lvl6pPr>
            <a:lvl7pPr marL="914400" eaLnBrk="0" fontAlgn="base" hangingPunct="0">
              <a:spcBef>
                <a:spcPct val="20000"/>
              </a:spcBef>
              <a:spcAft>
                <a:spcPct val="0"/>
              </a:spcAft>
              <a:defRPr sz="1200" b="1" i="1">
                <a:solidFill>
                  <a:srgbClr val="1822CD"/>
                </a:solidFill>
                <a:latin typeface="Helvetica" charset="0"/>
                <a:ea typeface="ＭＳ Ｐゴシック" charset="0"/>
              </a:defRPr>
            </a:lvl7pPr>
            <a:lvl8pPr marL="1371600" eaLnBrk="0" fontAlgn="base" hangingPunct="0">
              <a:spcBef>
                <a:spcPct val="20000"/>
              </a:spcBef>
              <a:spcAft>
                <a:spcPct val="0"/>
              </a:spcAft>
              <a:defRPr sz="1200" b="1" i="1">
                <a:solidFill>
                  <a:srgbClr val="1822CD"/>
                </a:solidFill>
                <a:latin typeface="Helvetica" charset="0"/>
                <a:ea typeface="ＭＳ Ｐゴシック" charset="0"/>
              </a:defRPr>
            </a:lvl8pPr>
            <a:lvl9pPr marL="1828800" eaLnBrk="0" fontAlgn="base" hangingPunct="0">
              <a:spcBef>
                <a:spcPct val="20000"/>
              </a:spcBef>
              <a:spcAft>
                <a:spcPct val="0"/>
              </a:spcAft>
              <a:defRPr sz="1200" b="1" i="1">
                <a:solidFill>
                  <a:srgbClr val="1822CD"/>
                </a:solidFill>
                <a:latin typeface="Helvetica" charset="0"/>
                <a:ea typeface="ＭＳ Ｐゴシック" charset="0"/>
              </a:defRPr>
            </a:lvl9pPr>
          </a:lstStyle>
          <a:p>
            <a:pPr eaLnBrk="1" hangingPunct="1">
              <a:buFontTx/>
              <a:buNone/>
              <a:defRPr/>
            </a:pPr>
            <a:r>
              <a:rPr lang="en-US" b="0" smtClean="0">
                <a:solidFill>
                  <a:srgbClr val="171FC7"/>
                </a:solidFill>
                <a:effectLst>
                  <a:outerShdw blurRad="38100" dist="38100" dir="2700000" algn="tl">
                    <a:srgbClr val="DDDDDD"/>
                  </a:outerShdw>
                </a:effectLst>
              </a:rPr>
              <a:t>NSTX-U</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0" fontAlgn="base" hangingPunct="0">
        <a:spcBef>
          <a:spcPct val="0"/>
        </a:spcBef>
        <a:spcAft>
          <a:spcPct val="0"/>
        </a:spcAft>
        <a:defRPr sz="2400" b="1">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accent2"/>
          </a:solidFill>
          <a:latin typeface="+mn-lt"/>
          <a:ea typeface="ＭＳ Ｐゴシック" charset="-128"/>
        </a:defRPr>
      </a:lvl2pPr>
      <a:lvl3pPr marL="1143000" indent="-228600" algn="l" rtl="0" eaLnBrk="0" fontAlgn="base" hangingPunct="0">
        <a:spcBef>
          <a:spcPct val="20000"/>
        </a:spcBef>
        <a:spcAft>
          <a:spcPct val="0"/>
        </a:spcAft>
        <a:buChar char="•"/>
        <a:defRPr>
          <a:solidFill>
            <a:srgbClr val="FF0000"/>
          </a:solidFill>
          <a:latin typeface="+mn-lt"/>
          <a:ea typeface="ＭＳ Ｐゴシック" charset="-128"/>
        </a:defRPr>
      </a:lvl3pPr>
      <a:lvl4pPr marL="1600200" indent="-228600" algn="l" rtl="0" eaLnBrk="0" fontAlgn="base" hangingPunct="0">
        <a:spcBef>
          <a:spcPct val="20000"/>
        </a:spcBef>
        <a:spcAft>
          <a:spcPct val="0"/>
        </a:spcAft>
        <a:buChar char="–"/>
        <a:defRPr sz="1600">
          <a:solidFill>
            <a:srgbClr val="009999"/>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1" name="Straight Connector 58"/>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xmlns="">
                <a:noFill/>
              </a14:hiddenFill>
            </a:ext>
          </a:extLst>
        </p:spPr>
      </p:cxnSp>
      <p:cxnSp>
        <p:nvCxnSpPr>
          <p:cNvPr id="15362" name="Straight Connector 2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63" name="Line 150"/>
          <p:cNvSpPr>
            <a:spLocks noChangeShapeType="1"/>
          </p:cNvSpPr>
          <p:nvPr/>
        </p:nv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64" name="Straight Connector 2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65" name="Line 131"/>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66" name="Straight Connector 2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25762" name="Rectangle 2"/>
          <p:cNvSpPr>
            <a:spLocks noChangeArrowheads="1"/>
          </p:cNvSpPr>
          <p:nvPr/>
        </p:nvSpPr>
        <p:spPr bwMode="auto">
          <a:xfrm>
            <a:off x="152400" y="1093650"/>
            <a:ext cx="8839200" cy="914400"/>
          </a:xfrm>
          <a:prstGeom prst="rect">
            <a:avLst/>
          </a:prstGeom>
          <a:noFill/>
          <a:ln w="9525">
            <a:noFill/>
            <a:miter lim="800000"/>
            <a:headEnd/>
            <a:tailEnd/>
          </a:ln>
          <a:effectLst/>
        </p:spPr>
        <p:txBody>
          <a:bodyPr anchor="ctr"/>
          <a:lstStyle/>
          <a:p>
            <a:pPr algn="ctr" eaLnBrk="0" hangingPunct="0">
              <a:lnSpc>
                <a:spcPct val="90000"/>
              </a:lnSpc>
              <a:buFontTx/>
              <a:buNone/>
              <a:defRPr/>
            </a:pPr>
            <a:r>
              <a:rPr lang="en-US" sz="3200" i="0" dirty="0">
                <a:solidFill>
                  <a:srgbClr val="FF0000"/>
                </a:solidFill>
                <a:effectLst>
                  <a:outerShdw blurRad="38100" dist="38100" dir="2700000" algn="tl">
                    <a:srgbClr val="DDDDDD"/>
                  </a:outerShdw>
                </a:effectLst>
                <a:latin typeface="Arial" charset="0"/>
              </a:rPr>
              <a:t>NSTX-U Project Status </a:t>
            </a:r>
          </a:p>
        </p:txBody>
      </p:sp>
      <p:cxnSp>
        <p:nvCxnSpPr>
          <p:cNvPr id="15368" name="Straight Connector 2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69" name="Line 132"/>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70" name="Straight Connector 29"/>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71" name="Text Box 9"/>
          <p:cNvSpPr txBox="1">
            <a:spLocks noChangeArrowheads="1"/>
          </p:cNvSpPr>
          <p:nvPr/>
        </p:nvSpPr>
        <p:spPr bwMode="auto">
          <a:xfrm>
            <a:off x="1524000" y="2167467"/>
            <a:ext cx="6019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buFontTx/>
              <a:buNone/>
            </a:pPr>
            <a:r>
              <a:rPr lang="en-US" sz="2000" i="0">
                <a:solidFill>
                  <a:schemeClr val="tx1"/>
                </a:solidFill>
                <a:latin typeface="Arial" charset="0"/>
              </a:rPr>
              <a:t>Masa Ono</a:t>
            </a:r>
          </a:p>
          <a:p>
            <a:pPr algn="ctr" eaLnBrk="1" hangingPunct="1">
              <a:buFontTx/>
              <a:buNone/>
            </a:pPr>
            <a:endParaRPr lang="en-US" sz="1600" b="0">
              <a:solidFill>
                <a:schemeClr val="tx1"/>
              </a:solidFill>
              <a:latin typeface="Arial" charset="0"/>
            </a:endParaRPr>
          </a:p>
          <a:p>
            <a:pPr algn="ctr" eaLnBrk="1" hangingPunct="1">
              <a:buFontTx/>
              <a:buNone/>
            </a:pPr>
            <a:r>
              <a:rPr lang="en-US" sz="1600" b="0">
                <a:solidFill>
                  <a:schemeClr val="tx1"/>
                </a:solidFill>
                <a:latin typeface="Arial" charset="0"/>
              </a:rPr>
              <a:t>for the NSTX-U Team</a:t>
            </a:r>
          </a:p>
        </p:txBody>
      </p:sp>
      <p:cxnSp>
        <p:nvCxnSpPr>
          <p:cNvPr id="15372" name="Straight Connector 30"/>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73" name="Line 13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74" name="Straight Connector 31"/>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75" name="Text Box 10"/>
          <p:cNvSpPr txBox="1">
            <a:spLocks noChangeArrowheads="1"/>
          </p:cNvSpPr>
          <p:nvPr/>
        </p:nvSpPr>
        <p:spPr bwMode="auto">
          <a:xfrm>
            <a:off x="1689100" y="3327400"/>
            <a:ext cx="5715000"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buFontTx/>
              <a:buNone/>
            </a:pPr>
            <a:r>
              <a:rPr lang="en-US" sz="1600" i="0" dirty="0">
                <a:solidFill>
                  <a:srgbClr val="0000FF"/>
                </a:solidFill>
              </a:rPr>
              <a:t>NSTX-U </a:t>
            </a:r>
            <a:r>
              <a:rPr lang="en-US" sz="1600" i="0" dirty="0" smtClean="0">
                <a:solidFill>
                  <a:srgbClr val="0000FF"/>
                </a:solidFill>
              </a:rPr>
              <a:t>FY 2013 Q4 Review Meeting</a:t>
            </a:r>
            <a:endParaRPr lang="en-US" sz="1600" i="0" dirty="0">
              <a:solidFill>
                <a:srgbClr val="0000FF"/>
              </a:solidFill>
            </a:endParaRPr>
          </a:p>
          <a:p>
            <a:pPr algn="ctr" eaLnBrk="1" hangingPunct="1">
              <a:buFontTx/>
              <a:buNone/>
            </a:pPr>
            <a:r>
              <a:rPr lang="en-US" sz="1600" i="0" dirty="0" smtClean="0">
                <a:solidFill>
                  <a:srgbClr val="0000FF"/>
                </a:solidFill>
              </a:rPr>
              <a:t>October 22, 2013</a:t>
            </a:r>
            <a:endParaRPr lang="en-US" sz="1600" i="0" dirty="0">
              <a:solidFill>
                <a:srgbClr val="0000FF"/>
              </a:solidFill>
            </a:endParaRPr>
          </a:p>
        </p:txBody>
      </p:sp>
      <p:cxnSp>
        <p:nvCxnSpPr>
          <p:cNvPr id="15376" name="Straight Connector 32"/>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77" name="Line 13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78" name="Straight Connector 33"/>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79" name="Line 13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80" name="Straight Connector 34"/>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81" name="Line 139"/>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82" name="Straight Connector 3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83" name="Line 14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84" name="Straight Connector 3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85" name="Line 14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86" name="Straight Connector 3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87" name="Line 145"/>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88" name="Straight Connector 3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89" name="Line 146"/>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90" name="Straight Connector 39"/>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cxnSp>
        <p:nvCxnSpPr>
          <p:cNvPr id="15392" name="Straight Connector 40"/>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93" name="Line 147"/>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94" name="Straight Connector 41"/>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cxnSp>
        <p:nvCxnSpPr>
          <p:cNvPr id="15395" name="Straight Connector 42"/>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96" name="Line 14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397" name="Straight Connector 43"/>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cxnSp>
        <p:nvCxnSpPr>
          <p:cNvPr id="15398" name="Straight Connector 44"/>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399" name="Line 149"/>
          <p:cNvSpPr>
            <a:spLocks noChangeShapeType="1"/>
          </p:cNvSpPr>
          <p:nvPr/>
        </p:nv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a:p>
        </p:txBody>
      </p:sp>
      <p:cxnSp>
        <p:nvCxnSpPr>
          <p:cNvPr id="15400" name="Straight Connector 4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cxnSp>
        <p:nvCxnSpPr>
          <p:cNvPr id="15401" name="Straight Connector 49"/>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cxnSp>
        <p:nvCxnSpPr>
          <p:cNvPr id="15402" name="Straight Connector 50"/>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pic>
        <p:nvPicPr>
          <p:cNvPr id="15403" name="Picture 53" descr="ppi224.tmp"/>
          <p:cNvPicPr>
            <a:picLocks/>
          </p:cNvPicPr>
          <p:nvPr/>
        </p:nvPicPr>
        <p:blipFill>
          <a:blip r:embed="rId3">
            <a:extLst>
              <a:ext uri="{28A0092B-C50C-407E-A947-70E740481C1C}">
                <a14:useLocalDpi xmlns:a14="http://schemas.microsoft.com/office/drawing/2010/main" xmlns="" val="0"/>
              </a:ext>
            </a:extLst>
          </a:blip>
          <a:srcRect/>
          <a:stretch>
            <a:fillRect/>
          </a:stretch>
        </p:blipFill>
        <p:spPr bwMode="auto">
          <a:xfrm>
            <a:off x="7707313" y="1816100"/>
            <a:ext cx="1296987" cy="468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404" name="Straight Connector 54"/>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sp>
        <p:nvSpPr>
          <p:cNvPr id="15405" name="Text Box 153"/>
          <p:cNvSpPr txBox="1">
            <a:spLocks noChangeArrowheads="1"/>
          </p:cNvSpPr>
          <p:nvPr/>
        </p:nvSpPr>
        <p:spPr bwMode="auto">
          <a:xfrm>
            <a:off x="7707313" y="1785938"/>
            <a:ext cx="1284287" cy="472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1429" tIns="45714" rIns="91429" bIns="45714" anchor="b">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r">
              <a:spcBef>
                <a:spcPct val="8000"/>
              </a:spcBef>
              <a:spcAft>
                <a:spcPct val="8000"/>
              </a:spcAft>
              <a:buFontTx/>
              <a:buNone/>
            </a:pPr>
            <a:r>
              <a:rPr lang="en-US" sz="900">
                <a:solidFill>
                  <a:srgbClr val="FF0000"/>
                </a:solidFill>
                <a:latin typeface="Arial" charset="0"/>
              </a:rPr>
              <a:t>Culham Sci Ctr</a:t>
            </a:r>
          </a:p>
          <a:p>
            <a:pPr algn="r">
              <a:spcBef>
                <a:spcPct val="8000"/>
              </a:spcBef>
              <a:spcAft>
                <a:spcPct val="8000"/>
              </a:spcAft>
              <a:buFontTx/>
              <a:buNone/>
            </a:pPr>
            <a:r>
              <a:rPr lang="en-US" sz="900">
                <a:solidFill>
                  <a:srgbClr val="FF0000"/>
                </a:solidFill>
                <a:latin typeface="Arial" charset="0"/>
              </a:rPr>
              <a:t>U St. Andrews</a:t>
            </a:r>
          </a:p>
          <a:p>
            <a:pPr algn="r">
              <a:spcBef>
                <a:spcPct val="8000"/>
              </a:spcBef>
              <a:spcAft>
                <a:spcPct val="8000"/>
              </a:spcAft>
              <a:buFontTx/>
              <a:buNone/>
            </a:pPr>
            <a:r>
              <a:rPr lang="en-US" sz="900">
                <a:solidFill>
                  <a:srgbClr val="FF0000"/>
                </a:solidFill>
                <a:latin typeface="Arial" charset="0"/>
              </a:rPr>
              <a:t>York U</a:t>
            </a:r>
          </a:p>
          <a:p>
            <a:pPr algn="r">
              <a:spcBef>
                <a:spcPct val="8000"/>
              </a:spcBef>
              <a:spcAft>
                <a:spcPct val="8000"/>
              </a:spcAft>
              <a:buFontTx/>
              <a:buNone/>
            </a:pPr>
            <a:r>
              <a:rPr lang="en-US" sz="900">
                <a:solidFill>
                  <a:srgbClr val="FF0000"/>
                </a:solidFill>
                <a:latin typeface="Arial" charset="0"/>
              </a:rPr>
              <a:t>Chubu U</a:t>
            </a:r>
          </a:p>
          <a:p>
            <a:pPr algn="r">
              <a:spcBef>
                <a:spcPct val="8000"/>
              </a:spcBef>
              <a:spcAft>
                <a:spcPct val="8000"/>
              </a:spcAft>
              <a:buFontTx/>
              <a:buNone/>
            </a:pPr>
            <a:r>
              <a:rPr lang="en-US" sz="900">
                <a:solidFill>
                  <a:srgbClr val="FF0000"/>
                </a:solidFill>
                <a:latin typeface="Arial" charset="0"/>
              </a:rPr>
              <a:t>Fukui U</a:t>
            </a:r>
          </a:p>
          <a:p>
            <a:pPr algn="r">
              <a:spcBef>
                <a:spcPct val="8000"/>
              </a:spcBef>
              <a:spcAft>
                <a:spcPct val="8000"/>
              </a:spcAft>
              <a:buFontTx/>
              <a:buNone/>
            </a:pPr>
            <a:r>
              <a:rPr lang="en-US" sz="900">
                <a:solidFill>
                  <a:srgbClr val="FF0000"/>
                </a:solidFill>
                <a:latin typeface="Arial" charset="0"/>
              </a:rPr>
              <a:t>Hiroshima U</a:t>
            </a:r>
          </a:p>
          <a:p>
            <a:pPr algn="r">
              <a:spcBef>
                <a:spcPct val="8000"/>
              </a:spcBef>
              <a:spcAft>
                <a:spcPct val="8000"/>
              </a:spcAft>
              <a:buFontTx/>
              <a:buNone/>
            </a:pPr>
            <a:r>
              <a:rPr lang="en-US" sz="900">
                <a:solidFill>
                  <a:srgbClr val="FF0000"/>
                </a:solidFill>
                <a:latin typeface="Arial" charset="0"/>
              </a:rPr>
              <a:t>Hyogo U</a:t>
            </a:r>
          </a:p>
          <a:p>
            <a:pPr algn="r">
              <a:spcBef>
                <a:spcPct val="8000"/>
              </a:spcBef>
              <a:spcAft>
                <a:spcPct val="8000"/>
              </a:spcAft>
              <a:buFontTx/>
              <a:buNone/>
            </a:pPr>
            <a:r>
              <a:rPr lang="en-US" sz="900">
                <a:solidFill>
                  <a:srgbClr val="FF0000"/>
                </a:solidFill>
                <a:latin typeface="Arial" charset="0"/>
              </a:rPr>
              <a:t>Kyoto U</a:t>
            </a:r>
          </a:p>
          <a:p>
            <a:pPr algn="r">
              <a:spcBef>
                <a:spcPct val="8000"/>
              </a:spcBef>
              <a:spcAft>
                <a:spcPct val="8000"/>
              </a:spcAft>
              <a:buFontTx/>
              <a:buNone/>
            </a:pPr>
            <a:r>
              <a:rPr lang="en-US" sz="900">
                <a:solidFill>
                  <a:srgbClr val="FF0000"/>
                </a:solidFill>
                <a:latin typeface="Arial" charset="0"/>
              </a:rPr>
              <a:t>Kyushu U</a:t>
            </a:r>
          </a:p>
          <a:p>
            <a:pPr algn="r">
              <a:spcBef>
                <a:spcPct val="8000"/>
              </a:spcBef>
              <a:spcAft>
                <a:spcPct val="8000"/>
              </a:spcAft>
              <a:buFontTx/>
              <a:buNone/>
            </a:pPr>
            <a:r>
              <a:rPr lang="en-US" sz="900">
                <a:solidFill>
                  <a:srgbClr val="FF0000"/>
                </a:solidFill>
                <a:latin typeface="Arial" charset="0"/>
              </a:rPr>
              <a:t>Kyushu Tokai U</a:t>
            </a:r>
          </a:p>
          <a:p>
            <a:pPr algn="r">
              <a:spcBef>
                <a:spcPct val="8000"/>
              </a:spcBef>
              <a:spcAft>
                <a:spcPct val="8000"/>
              </a:spcAft>
              <a:buFontTx/>
              <a:buNone/>
            </a:pPr>
            <a:r>
              <a:rPr lang="en-US" sz="900">
                <a:solidFill>
                  <a:srgbClr val="FF0000"/>
                </a:solidFill>
                <a:latin typeface="Arial" charset="0"/>
              </a:rPr>
              <a:t>NIFS</a:t>
            </a:r>
          </a:p>
          <a:p>
            <a:pPr algn="r">
              <a:spcBef>
                <a:spcPct val="8000"/>
              </a:spcBef>
              <a:spcAft>
                <a:spcPct val="8000"/>
              </a:spcAft>
              <a:buFontTx/>
              <a:buNone/>
            </a:pPr>
            <a:r>
              <a:rPr lang="en-US" sz="900">
                <a:solidFill>
                  <a:srgbClr val="FF0000"/>
                </a:solidFill>
                <a:latin typeface="Arial" charset="0"/>
              </a:rPr>
              <a:t>Niigata U</a:t>
            </a:r>
          </a:p>
          <a:p>
            <a:pPr algn="r">
              <a:spcBef>
                <a:spcPct val="8000"/>
              </a:spcBef>
              <a:spcAft>
                <a:spcPct val="8000"/>
              </a:spcAft>
              <a:buFontTx/>
              <a:buNone/>
            </a:pPr>
            <a:r>
              <a:rPr lang="en-US" sz="900">
                <a:solidFill>
                  <a:srgbClr val="FF0000"/>
                </a:solidFill>
                <a:latin typeface="Arial" charset="0"/>
              </a:rPr>
              <a:t>U Tokyo</a:t>
            </a:r>
          </a:p>
          <a:p>
            <a:pPr algn="r">
              <a:spcBef>
                <a:spcPct val="8000"/>
              </a:spcBef>
              <a:spcAft>
                <a:spcPct val="8000"/>
              </a:spcAft>
              <a:buFontTx/>
              <a:buNone/>
            </a:pPr>
            <a:r>
              <a:rPr lang="en-US" sz="900">
                <a:solidFill>
                  <a:srgbClr val="FF0000"/>
                </a:solidFill>
                <a:latin typeface="Arial" charset="0"/>
              </a:rPr>
              <a:t>JAEA</a:t>
            </a:r>
          </a:p>
          <a:p>
            <a:pPr algn="r">
              <a:spcBef>
                <a:spcPct val="8000"/>
              </a:spcBef>
              <a:spcAft>
                <a:spcPct val="8000"/>
              </a:spcAft>
              <a:buFontTx/>
              <a:buNone/>
            </a:pPr>
            <a:r>
              <a:rPr lang="en-US" sz="900">
                <a:solidFill>
                  <a:srgbClr val="FF0000"/>
                </a:solidFill>
                <a:latin typeface="Arial" charset="0"/>
              </a:rPr>
              <a:t>Tsukuba U</a:t>
            </a:r>
          </a:p>
          <a:p>
            <a:pPr algn="r">
              <a:spcBef>
                <a:spcPct val="8000"/>
              </a:spcBef>
              <a:spcAft>
                <a:spcPct val="8000"/>
              </a:spcAft>
              <a:buFontTx/>
              <a:buNone/>
            </a:pPr>
            <a:r>
              <a:rPr lang="en-US" sz="900">
                <a:solidFill>
                  <a:srgbClr val="FF0000"/>
                </a:solidFill>
                <a:latin typeface="Arial" charset="0"/>
              </a:rPr>
              <a:t>Hebrew U</a:t>
            </a:r>
          </a:p>
          <a:p>
            <a:pPr algn="r">
              <a:spcBef>
                <a:spcPct val="8000"/>
              </a:spcBef>
              <a:spcAft>
                <a:spcPct val="8000"/>
              </a:spcAft>
              <a:buFontTx/>
              <a:buNone/>
            </a:pPr>
            <a:r>
              <a:rPr lang="en-US" sz="900">
                <a:solidFill>
                  <a:srgbClr val="FF0000"/>
                </a:solidFill>
                <a:latin typeface="Arial" charset="0"/>
              </a:rPr>
              <a:t>Ioffe Inst</a:t>
            </a:r>
          </a:p>
          <a:p>
            <a:pPr algn="r">
              <a:spcBef>
                <a:spcPct val="8000"/>
              </a:spcBef>
              <a:spcAft>
                <a:spcPct val="8000"/>
              </a:spcAft>
              <a:buFontTx/>
              <a:buNone/>
            </a:pPr>
            <a:r>
              <a:rPr lang="en-US" sz="900">
                <a:solidFill>
                  <a:srgbClr val="FF0000"/>
                </a:solidFill>
                <a:latin typeface="Arial" charset="0"/>
              </a:rPr>
              <a:t>RRC Kurchatov Inst</a:t>
            </a:r>
          </a:p>
          <a:p>
            <a:pPr algn="r">
              <a:spcBef>
                <a:spcPct val="8000"/>
              </a:spcBef>
              <a:spcAft>
                <a:spcPct val="8000"/>
              </a:spcAft>
              <a:buFontTx/>
              <a:buNone/>
            </a:pPr>
            <a:r>
              <a:rPr lang="en-US" sz="900">
                <a:solidFill>
                  <a:srgbClr val="FF0000"/>
                </a:solidFill>
                <a:latin typeface="Arial" charset="0"/>
              </a:rPr>
              <a:t>TRINITI</a:t>
            </a:r>
          </a:p>
          <a:p>
            <a:pPr algn="r">
              <a:spcBef>
                <a:spcPct val="8000"/>
              </a:spcBef>
              <a:spcAft>
                <a:spcPct val="8000"/>
              </a:spcAft>
              <a:buFontTx/>
              <a:buNone/>
            </a:pPr>
            <a:r>
              <a:rPr lang="en-US" sz="900">
                <a:solidFill>
                  <a:srgbClr val="FF0000"/>
                </a:solidFill>
                <a:latin typeface="Arial" charset="0"/>
              </a:rPr>
              <a:t>NFRI</a:t>
            </a:r>
          </a:p>
          <a:p>
            <a:pPr algn="r">
              <a:spcBef>
                <a:spcPct val="8000"/>
              </a:spcBef>
              <a:spcAft>
                <a:spcPct val="8000"/>
              </a:spcAft>
              <a:buFontTx/>
              <a:buNone/>
            </a:pPr>
            <a:r>
              <a:rPr lang="en-US" sz="900">
                <a:solidFill>
                  <a:srgbClr val="FF0000"/>
                </a:solidFill>
                <a:latin typeface="Arial" charset="0"/>
              </a:rPr>
              <a:t>KAIST</a:t>
            </a:r>
          </a:p>
          <a:p>
            <a:pPr algn="r">
              <a:spcBef>
                <a:spcPct val="8000"/>
              </a:spcBef>
              <a:spcAft>
                <a:spcPct val="8000"/>
              </a:spcAft>
              <a:buFontTx/>
              <a:buNone/>
            </a:pPr>
            <a:r>
              <a:rPr lang="en-US" sz="900">
                <a:solidFill>
                  <a:srgbClr val="FF0000"/>
                </a:solidFill>
                <a:latin typeface="Arial" charset="0"/>
              </a:rPr>
              <a:t>POSTECH</a:t>
            </a:r>
          </a:p>
          <a:p>
            <a:pPr algn="r">
              <a:spcBef>
                <a:spcPct val="8000"/>
              </a:spcBef>
              <a:spcAft>
                <a:spcPct val="8000"/>
              </a:spcAft>
              <a:buFontTx/>
              <a:buNone/>
            </a:pPr>
            <a:r>
              <a:rPr lang="en-US" sz="900">
                <a:solidFill>
                  <a:srgbClr val="FF0000"/>
                </a:solidFill>
                <a:latin typeface="Arial" charset="0"/>
              </a:rPr>
              <a:t>SNU</a:t>
            </a:r>
          </a:p>
          <a:p>
            <a:pPr algn="r">
              <a:spcBef>
                <a:spcPct val="8000"/>
              </a:spcBef>
              <a:spcAft>
                <a:spcPct val="8000"/>
              </a:spcAft>
              <a:buFontTx/>
              <a:buNone/>
            </a:pPr>
            <a:r>
              <a:rPr lang="en-US" sz="900">
                <a:solidFill>
                  <a:srgbClr val="FF0000"/>
                </a:solidFill>
                <a:latin typeface="Arial" charset="0"/>
              </a:rPr>
              <a:t>ASIPP</a:t>
            </a:r>
          </a:p>
          <a:p>
            <a:pPr algn="r">
              <a:spcBef>
                <a:spcPct val="8000"/>
              </a:spcBef>
              <a:spcAft>
                <a:spcPct val="8000"/>
              </a:spcAft>
              <a:buFontTx/>
              <a:buNone/>
            </a:pPr>
            <a:r>
              <a:rPr lang="en-US" sz="900">
                <a:solidFill>
                  <a:srgbClr val="FF0000"/>
                </a:solidFill>
                <a:latin typeface="Arial" charset="0"/>
              </a:rPr>
              <a:t>ENEA, Frascati</a:t>
            </a:r>
          </a:p>
          <a:p>
            <a:pPr algn="r">
              <a:spcBef>
                <a:spcPct val="8000"/>
              </a:spcBef>
              <a:spcAft>
                <a:spcPct val="8000"/>
              </a:spcAft>
              <a:buFontTx/>
              <a:buNone/>
            </a:pPr>
            <a:r>
              <a:rPr lang="en-US" sz="900">
                <a:solidFill>
                  <a:srgbClr val="FF0000"/>
                </a:solidFill>
                <a:latin typeface="Arial" charset="0"/>
              </a:rPr>
              <a:t>CEA, Cadarache</a:t>
            </a:r>
          </a:p>
          <a:p>
            <a:pPr algn="r">
              <a:spcBef>
                <a:spcPct val="8000"/>
              </a:spcBef>
              <a:spcAft>
                <a:spcPct val="8000"/>
              </a:spcAft>
              <a:buFontTx/>
              <a:buNone/>
            </a:pPr>
            <a:r>
              <a:rPr lang="en-US" sz="900">
                <a:solidFill>
                  <a:srgbClr val="FF0000"/>
                </a:solidFill>
                <a:latin typeface="Arial" charset="0"/>
              </a:rPr>
              <a:t>IPP, Jülich</a:t>
            </a:r>
          </a:p>
          <a:p>
            <a:pPr algn="r">
              <a:spcBef>
                <a:spcPct val="8000"/>
              </a:spcBef>
              <a:spcAft>
                <a:spcPct val="8000"/>
              </a:spcAft>
              <a:buFontTx/>
              <a:buNone/>
            </a:pPr>
            <a:r>
              <a:rPr lang="en-US" sz="900">
                <a:solidFill>
                  <a:srgbClr val="FF0000"/>
                </a:solidFill>
                <a:latin typeface="Arial" charset="0"/>
              </a:rPr>
              <a:t>IPP, Garching</a:t>
            </a:r>
          </a:p>
          <a:p>
            <a:pPr algn="r">
              <a:spcBef>
                <a:spcPct val="8000"/>
              </a:spcBef>
              <a:spcAft>
                <a:spcPct val="8000"/>
              </a:spcAft>
              <a:buFontTx/>
              <a:buNone/>
            </a:pPr>
            <a:r>
              <a:rPr lang="en-US" sz="900">
                <a:solidFill>
                  <a:srgbClr val="FF0000"/>
                </a:solidFill>
                <a:latin typeface="Arial" charset="0"/>
              </a:rPr>
              <a:t>ASCR, Czech Rep</a:t>
            </a:r>
          </a:p>
        </p:txBody>
      </p:sp>
      <p:cxnSp>
        <p:nvCxnSpPr>
          <p:cNvPr id="15406" name="Straight Connector 5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cxnSp>
        <p:nvCxnSpPr>
          <p:cNvPr id="15407" name="Straight Connector 5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xmlns="">
                <a:noFill/>
              </a14:hiddenFill>
            </a:ext>
          </a:extLst>
        </p:spPr>
      </p:cxnSp>
      <p:cxnSp>
        <p:nvCxnSpPr>
          <p:cNvPr id="15408" name="Straight Connector 57"/>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xmlns="">
                <a:noFill/>
              </a14:hiddenFill>
            </a:ext>
          </a:extLst>
        </p:spPr>
      </p:cxnSp>
      <p:pic>
        <p:nvPicPr>
          <p:cNvPr id="15409" name="Picture 3" descr="C:\Users\jmenard\Desktop\Picture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49738" y="4292600"/>
            <a:ext cx="3078162"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10" name="Picture 48" descr="ppi221.tmp"/>
          <p:cNvPicPr>
            <a:picLocks/>
          </p:cNvPicPr>
          <p:nvPr/>
        </p:nvPicPr>
        <p:blipFill>
          <a:blip r:embed="rId5">
            <a:extLst>
              <a:ext uri="{28A0092B-C50C-407E-A947-70E740481C1C}">
                <a14:useLocalDpi xmlns:a14="http://schemas.microsoft.com/office/drawing/2010/main" xmlns="" val="0"/>
              </a:ext>
            </a:extLst>
          </a:blip>
          <a:srcRect/>
          <a:stretch>
            <a:fillRect/>
          </a:stretch>
        </p:blipFill>
        <p:spPr bwMode="auto">
          <a:xfrm>
            <a:off x="177800" y="2044700"/>
            <a:ext cx="13335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11" name="Text Box 152"/>
          <p:cNvSpPr txBox="1">
            <a:spLocks noChangeArrowheads="1"/>
          </p:cNvSpPr>
          <p:nvPr/>
        </p:nvSpPr>
        <p:spPr bwMode="auto">
          <a:xfrm>
            <a:off x="190500" y="2171700"/>
            <a:ext cx="12573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1429" tIns="45714" rIns="91429" bIns="45714">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spcBef>
                <a:spcPct val="5000"/>
              </a:spcBef>
              <a:spcAft>
                <a:spcPct val="5000"/>
              </a:spcAft>
              <a:buFontTx/>
              <a:buNone/>
            </a:pPr>
            <a:r>
              <a:rPr lang="en-US" sz="900">
                <a:solidFill>
                  <a:srgbClr val="0000FF"/>
                </a:solidFill>
                <a:latin typeface="Arial" charset="0"/>
              </a:rPr>
              <a:t>Columbia U</a:t>
            </a:r>
          </a:p>
          <a:p>
            <a:pPr>
              <a:spcBef>
                <a:spcPct val="5000"/>
              </a:spcBef>
              <a:spcAft>
                <a:spcPct val="5000"/>
              </a:spcAft>
              <a:buFontTx/>
              <a:buNone/>
            </a:pPr>
            <a:r>
              <a:rPr lang="en-US" sz="900">
                <a:solidFill>
                  <a:srgbClr val="0000FF"/>
                </a:solidFill>
                <a:latin typeface="Arial" charset="0"/>
              </a:rPr>
              <a:t>CompX</a:t>
            </a:r>
          </a:p>
          <a:p>
            <a:pPr>
              <a:spcBef>
                <a:spcPct val="5000"/>
              </a:spcBef>
              <a:spcAft>
                <a:spcPct val="5000"/>
              </a:spcAft>
              <a:buFontTx/>
              <a:buNone/>
            </a:pPr>
            <a:r>
              <a:rPr lang="en-US" sz="900">
                <a:solidFill>
                  <a:srgbClr val="0000FF"/>
                </a:solidFill>
                <a:latin typeface="Arial" charset="0"/>
              </a:rPr>
              <a:t>General Atomics</a:t>
            </a:r>
          </a:p>
          <a:p>
            <a:pPr>
              <a:spcBef>
                <a:spcPct val="5000"/>
              </a:spcBef>
              <a:spcAft>
                <a:spcPct val="5000"/>
              </a:spcAft>
              <a:buFontTx/>
              <a:buNone/>
            </a:pPr>
            <a:r>
              <a:rPr lang="en-US" sz="900">
                <a:solidFill>
                  <a:srgbClr val="0000FF"/>
                </a:solidFill>
                <a:latin typeface="Arial" charset="0"/>
              </a:rPr>
              <a:t>FIU</a:t>
            </a:r>
          </a:p>
          <a:p>
            <a:pPr>
              <a:spcBef>
                <a:spcPct val="5000"/>
              </a:spcBef>
              <a:spcAft>
                <a:spcPct val="5000"/>
              </a:spcAft>
              <a:buFontTx/>
              <a:buNone/>
            </a:pPr>
            <a:r>
              <a:rPr lang="en-US" sz="900">
                <a:solidFill>
                  <a:srgbClr val="0000FF"/>
                </a:solidFill>
                <a:latin typeface="Arial" charset="0"/>
              </a:rPr>
              <a:t>INL</a:t>
            </a:r>
          </a:p>
          <a:p>
            <a:pPr>
              <a:spcBef>
                <a:spcPct val="5000"/>
              </a:spcBef>
              <a:spcAft>
                <a:spcPct val="5000"/>
              </a:spcAft>
              <a:buFontTx/>
              <a:buNone/>
            </a:pPr>
            <a:r>
              <a:rPr lang="en-US" sz="900">
                <a:solidFill>
                  <a:srgbClr val="0000FF"/>
                </a:solidFill>
                <a:latin typeface="Arial" charset="0"/>
              </a:rPr>
              <a:t>Johns Hopkins U</a:t>
            </a:r>
          </a:p>
          <a:p>
            <a:pPr>
              <a:spcBef>
                <a:spcPct val="5000"/>
              </a:spcBef>
              <a:spcAft>
                <a:spcPct val="5000"/>
              </a:spcAft>
              <a:buFontTx/>
              <a:buNone/>
            </a:pPr>
            <a:r>
              <a:rPr lang="en-US" sz="900">
                <a:solidFill>
                  <a:srgbClr val="0000FF"/>
                </a:solidFill>
                <a:latin typeface="Arial" charset="0"/>
              </a:rPr>
              <a:t>LANL</a:t>
            </a:r>
          </a:p>
          <a:p>
            <a:pPr>
              <a:spcBef>
                <a:spcPct val="5000"/>
              </a:spcBef>
              <a:spcAft>
                <a:spcPct val="5000"/>
              </a:spcAft>
              <a:buFontTx/>
              <a:buNone/>
            </a:pPr>
            <a:r>
              <a:rPr lang="en-US" sz="900">
                <a:solidFill>
                  <a:srgbClr val="0000FF"/>
                </a:solidFill>
                <a:latin typeface="Arial" charset="0"/>
              </a:rPr>
              <a:t>LLNL</a:t>
            </a:r>
          </a:p>
          <a:p>
            <a:pPr>
              <a:spcBef>
                <a:spcPct val="5000"/>
              </a:spcBef>
              <a:spcAft>
                <a:spcPct val="5000"/>
              </a:spcAft>
              <a:buFontTx/>
              <a:buNone/>
            </a:pPr>
            <a:r>
              <a:rPr lang="en-US" sz="900">
                <a:solidFill>
                  <a:srgbClr val="0000FF"/>
                </a:solidFill>
                <a:latin typeface="Arial" charset="0"/>
              </a:rPr>
              <a:t>Lodestar</a:t>
            </a:r>
          </a:p>
          <a:p>
            <a:pPr>
              <a:spcBef>
                <a:spcPct val="5000"/>
              </a:spcBef>
              <a:spcAft>
                <a:spcPct val="5000"/>
              </a:spcAft>
              <a:buFontTx/>
              <a:buNone/>
            </a:pPr>
            <a:r>
              <a:rPr lang="en-US" sz="900">
                <a:solidFill>
                  <a:srgbClr val="0000FF"/>
                </a:solidFill>
                <a:latin typeface="Arial" charset="0"/>
              </a:rPr>
              <a:t>MIT</a:t>
            </a:r>
          </a:p>
          <a:p>
            <a:pPr>
              <a:spcBef>
                <a:spcPct val="5000"/>
              </a:spcBef>
              <a:spcAft>
                <a:spcPct val="5000"/>
              </a:spcAft>
              <a:buFontTx/>
              <a:buNone/>
            </a:pPr>
            <a:r>
              <a:rPr lang="en-US" sz="900">
                <a:solidFill>
                  <a:srgbClr val="0000FF"/>
                </a:solidFill>
                <a:latin typeface="Arial" charset="0"/>
              </a:rPr>
              <a:t>Nova Photonics</a:t>
            </a:r>
          </a:p>
          <a:p>
            <a:pPr>
              <a:spcBef>
                <a:spcPct val="5000"/>
              </a:spcBef>
              <a:spcAft>
                <a:spcPct val="5000"/>
              </a:spcAft>
              <a:buFontTx/>
              <a:buNone/>
            </a:pPr>
            <a:r>
              <a:rPr lang="en-US" sz="900">
                <a:solidFill>
                  <a:srgbClr val="0000FF"/>
                </a:solidFill>
                <a:latin typeface="Arial" charset="0"/>
              </a:rPr>
              <a:t>New York U</a:t>
            </a:r>
          </a:p>
          <a:p>
            <a:pPr>
              <a:spcBef>
                <a:spcPct val="5000"/>
              </a:spcBef>
              <a:spcAft>
                <a:spcPct val="5000"/>
              </a:spcAft>
              <a:buFontTx/>
              <a:buNone/>
            </a:pPr>
            <a:r>
              <a:rPr lang="en-US" sz="900">
                <a:solidFill>
                  <a:srgbClr val="0000FF"/>
                </a:solidFill>
                <a:latin typeface="Arial" charset="0"/>
              </a:rPr>
              <a:t>ORNL</a:t>
            </a:r>
          </a:p>
          <a:p>
            <a:pPr>
              <a:spcBef>
                <a:spcPct val="5000"/>
              </a:spcBef>
              <a:spcAft>
                <a:spcPct val="5000"/>
              </a:spcAft>
              <a:buFontTx/>
              <a:buNone/>
            </a:pPr>
            <a:r>
              <a:rPr lang="en-US" sz="900">
                <a:solidFill>
                  <a:srgbClr val="0000FF"/>
                </a:solidFill>
                <a:latin typeface="Arial" charset="0"/>
              </a:rPr>
              <a:t>PPPL</a:t>
            </a:r>
          </a:p>
          <a:p>
            <a:pPr>
              <a:spcBef>
                <a:spcPct val="5000"/>
              </a:spcBef>
              <a:spcAft>
                <a:spcPct val="5000"/>
              </a:spcAft>
              <a:buFontTx/>
              <a:buNone/>
            </a:pPr>
            <a:r>
              <a:rPr lang="en-US" sz="900">
                <a:solidFill>
                  <a:srgbClr val="0000FF"/>
                </a:solidFill>
                <a:latin typeface="Arial" charset="0"/>
              </a:rPr>
              <a:t>Princeton U</a:t>
            </a:r>
          </a:p>
          <a:p>
            <a:pPr>
              <a:spcBef>
                <a:spcPct val="5000"/>
              </a:spcBef>
              <a:spcAft>
                <a:spcPct val="5000"/>
              </a:spcAft>
              <a:buFontTx/>
              <a:buNone/>
            </a:pPr>
            <a:r>
              <a:rPr lang="en-US" sz="900">
                <a:solidFill>
                  <a:srgbClr val="0000FF"/>
                </a:solidFill>
                <a:latin typeface="Arial" charset="0"/>
              </a:rPr>
              <a:t>Purdue U</a:t>
            </a:r>
          </a:p>
          <a:p>
            <a:pPr>
              <a:spcBef>
                <a:spcPct val="5000"/>
              </a:spcBef>
              <a:spcAft>
                <a:spcPct val="5000"/>
              </a:spcAft>
              <a:buFontTx/>
              <a:buNone/>
            </a:pPr>
            <a:r>
              <a:rPr lang="en-US" sz="900">
                <a:solidFill>
                  <a:srgbClr val="0000FF"/>
                </a:solidFill>
                <a:latin typeface="Arial" charset="0"/>
              </a:rPr>
              <a:t>SNL</a:t>
            </a:r>
          </a:p>
          <a:p>
            <a:pPr>
              <a:spcBef>
                <a:spcPct val="5000"/>
              </a:spcBef>
              <a:spcAft>
                <a:spcPct val="5000"/>
              </a:spcAft>
              <a:buFontTx/>
              <a:buNone/>
            </a:pPr>
            <a:r>
              <a:rPr lang="en-US" sz="900">
                <a:solidFill>
                  <a:srgbClr val="0000FF"/>
                </a:solidFill>
                <a:latin typeface="Arial" charset="0"/>
              </a:rPr>
              <a:t>Think Tank, Inc.</a:t>
            </a:r>
          </a:p>
          <a:p>
            <a:pPr>
              <a:spcBef>
                <a:spcPct val="5000"/>
              </a:spcBef>
              <a:spcAft>
                <a:spcPct val="5000"/>
              </a:spcAft>
              <a:buFontTx/>
              <a:buNone/>
            </a:pPr>
            <a:r>
              <a:rPr lang="en-US" sz="900">
                <a:solidFill>
                  <a:srgbClr val="0000FF"/>
                </a:solidFill>
                <a:latin typeface="Arial" charset="0"/>
              </a:rPr>
              <a:t>UC Davis</a:t>
            </a:r>
          </a:p>
          <a:p>
            <a:pPr>
              <a:spcBef>
                <a:spcPct val="5000"/>
              </a:spcBef>
              <a:spcAft>
                <a:spcPct val="5000"/>
              </a:spcAft>
              <a:buFontTx/>
              <a:buNone/>
            </a:pPr>
            <a:r>
              <a:rPr lang="en-US" sz="900">
                <a:solidFill>
                  <a:srgbClr val="0000FF"/>
                </a:solidFill>
                <a:latin typeface="Arial" charset="0"/>
              </a:rPr>
              <a:t>UC Irvine</a:t>
            </a:r>
          </a:p>
          <a:p>
            <a:pPr>
              <a:spcBef>
                <a:spcPct val="5000"/>
              </a:spcBef>
              <a:spcAft>
                <a:spcPct val="5000"/>
              </a:spcAft>
              <a:buFontTx/>
              <a:buNone/>
            </a:pPr>
            <a:r>
              <a:rPr lang="en-US" sz="900">
                <a:solidFill>
                  <a:srgbClr val="0000FF"/>
                </a:solidFill>
                <a:latin typeface="Arial" charset="0"/>
              </a:rPr>
              <a:t>UCLA</a:t>
            </a:r>
          </a:p>
          <a:p>
            <a:pPr>
              <a:spcBef>
                <a:spcPct val="5000"/>
              </a:spcBef>
              <a:spcAft>
                <a:spcPct val="5000"/>
              </a:spcAft>
              <a:buFontTx/>
              <a:buNone/>
            </a:pPr>
            <a:r>
              <a:rPr lang="en-US" sz="900">
                <a:solidFill>
                  <a:srgbClr val="0000FF"/>
                </a:solidFill>
                <a:latin typeface="Arial" charset="0"/>
              </a:rPr>
              <a:t>UCSD</a:t>
            </a:r>
          </a:p>
          <a:p>
            <a:pPr>
              <a:spcBef>
                <a:spcPct val="5000"/>
              </a:spcBef>
              <a:spcAft>
                <a:spcPct val="5000"/>
              </a:spcAft>
              <a:buFontTx/>
              <a:buNone/>
            </a:pPr>
            <a:r>
              <a:rPr lang="en-US" sz="900">
                <a:solidFill>
                  <a:srgbClr val="0000FF"/>
                </a:solidFill>
                <a:latin typeface="Arial" charset="0"/>
              </a:rPr>
              <a:t>U Colorado</a:t>
            </a:r>
          </a:p>
          <a:p>
            <a:pPr>
              <a:spcBef>
                <a:spcPct val="5000"/>
              </a:spcBef>
              <a:spcAft>
                <a:spcPct val="5000"/>
              </a:spcAft>
              <a:buFontTx/>
              <a:buNone/>
            </a:pPr>
            <a:r>
              <a:rPr lang="en-US" sz="900">
                <a:solidFill>
                  <a:srgbClr val="0000FF"/>
                </a:solidFill>
                <a:latin typeface="Arial" charset="0"/>
              </a:rPr>
              <a:t>U Illinois</a:t>
            </a:r>
          </a:p>
          <a:p>
            <a:pPr>
              <a:spcBef>
                <a:spcPct val="5000"/>
              </a:spcBef>
              <a:spcAft>
                <a:spcPct val="5000"/>
              </a:spcAft>
              <a:buFontTx/>
              <a:buNone/>
            </a:pPr>
            <a:r>
              <a:rPr lang="en-US" sz="900">
                <a:solidFill>
                  <a:srgbClr val="0000FF"/>
                </a:solidFill>
                <a:latin typeface="Arial" charset="0"/>
              </a:rPr>
              <a:t>U Maryland</a:t>
            </a:r>
          </a:p>
          <a:p>
            <a:pPr>
              <a:spcBef>
                <a:spcPct val="5000"/>
              </a:spcBef>
              <a:spcAft>
                <a:spcPct val="5000"/>
              </a:spcAft>
              <a:buFontTx/>
              <a:buNone/>
            </a:pPr>
            <a:r>
              <a:rPr lang="en-US" sz="900">
                <a:solidFill>
                  <a:srgbClr val="0000FF"/>
                </a:solidFill>
                <a:latin typeface="Arial" charset="0"/>
              </a:rPr>
              <a:t>U Rochester</a:t>
            </a:r>
          </a:p>
          <a:p>
            <a:pPr>
              <a:spcBef>
                <a:spcPct val="5000"/>
              </a:spcBef>
              <a:spcAft>
                <a:spcPct val="5000"/>
              </a:spcAft>
              <a:buFontTx/>
              <a:buNone/>
            </a:pPr>
            <a:r>
              <a:rPr lang="en-US" sz="900">
                <a:solidFill>
                  <a:srgbClr val="0000FF"/>
                </a:solidFill>
                <a:latin typeface="Arial" charset="0"/>
              </a:rPr>
              <a:t>U Washington</a:t>
            </a:r>
          </a:p>
          <a:p>
            <a:pPr>
              <a:spcBef>
                <a:spcPct val="5000"/>
              </a:spcBef>
              <a:spcAft>
                <a:spcPct val="5000"/>
              </a:spcAft>
              <a:buFontTx/>
              <a:buNone/>
            </a:pPr>
            <a:r>
              <a:rPr lang="en-US" sz="900">
                <a:solidFill>
                  <a:srgbClr val="0000FF"/>
                </a:solidFill>
                <a:latin typeface="Arial" charset="0"/>
              </a:rPr>
              <a:t>U Wisconsin</a:t>
            </a:r>
          </a:p>
        </p:txBody>
      </p:sp>
      <p:pic>
        <p:nvPicPr>
          <p:cNvPr id="15415" name="Picture 5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63713" y="4089400"/>
            <a:ext cx="2274887"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6" name="Straight Connector 58"/>
          <p:cNvCxnSpPr>
            <a:cxnSpLocks noChangeShapeType="1"/>
          </p:cNvCxnSpPr>
          <p:nvPr/>
        </p:nvCxnSpPr>
        <p:spPr bwMode="auto">
          <a:xfrm>
            <a:off x="0" y="88900"/>
            <a:ext cx="914400" cy="0"/>
          </a:xfrm>
          <a:prstGeom prst="line">
            <a:avLst/>
          </a:prstGeom>
          <a:noFill/>
          <a:ln w="0">
            <a:solidFill>
              <a:srgbClr val="FBFFFF"/>
            </a:solidFill>
            <a:round/>
            <a:headEnd/>
            <a:tailEnd/>
          </a:ln>
        </p:spPr>
      </p:cxnSp>
      <p:cxnSp>
        <p:nvCxnSpPr>
          <p:cNvPr id="57" name="Straight Connector 25"/>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59" name="Line 150"/>
          <p:cNvSpPr>
            <a:spLocks noChangeShapeType="1"/>
          </p:cNvSpPr>
          <p:nvPr/>
        </p:nvSpPr>
        <p:spPr bwMode="auto">
          <a:xfrm>
            <a:off x="0" y="88900"/>
            <a:ext cx="914400" cy="0"/>
          </a:xfrm>
          <a:prstGeom prst="line">
            <a:avLst/>
          </a:prstGeom>
          <a:noFill/>
          <a:ln w="0">
            <a:solidFill>
              <a:srgbClr val="FBFFFF"/>
            </a:solidFill>
            <a:round/>
            <a:headEnd/>
            <a:tailEnd/>
          </a:ln>
        </p:spPr>
        <p:txBody>
          <a:bodyPr wrap="none" lIns="0" tIns="0" rIns="0" bIns="0" anchor="ctr"/>
          <a:lstStyle/>
          <a:p>
            <a:endParaRPr lang="en-US"/>
          </a:p>
        </p:txBody>
      </p:sp>
      <p:cxnSp>
        <p:nvCxnSpPr>
          <p:cNvPr id="60" name="Straight Connector 26"/>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61" name="Line 131"/>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62" name="Straight Connector 27"/>
          <p:cNvCxnSpPr>
            <a:cxnSpLocks noChangeShapeType="1"/>
          </p:cNvCxnSpPr>
          <p:nvPr/>
        </p:nvCxnSpPr>
        <p:spPr bwMode="auto">
          <a:xfrm>
            <a:off x="0" y="88900"/>
            <a:ext cx="457200" cy="0"/>
          </a:xfrm>
          <a:prstGeom prst="line">
            <a:avLst/>
          </a:prstGeom>
          <a:noFill/>
          <a:ln w="0">
            <a:solidFill>
              <a:srgbClr val="FEFFFF"/>
            </a:solidFill>
            <a:round/>
            <a:headEnd/>
            <a:tailEnd/>
          </a:ln>
        </p:spPr>
      </p:cxnSp>
      <p:cxnSp>
        <p:nvCxnSpPr>
          <p:cNvPr id="63" name="Straight Connector 28"/>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64" name="Line 132"/>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65" name="Straight Connector 29"/>
          <p:cNvCxnSpPr>
            <a:cxnSpLocks noChangeShapeType="1"/>
          </p:cNvCxnSpPr>
          <p:nvPr/>
        </p:nvCxnSpPr>
        <p:spPr bwMode="auto">
          <a:xfrm>
            <a:off x="0" y="88900"/>
            <a:ext cx="457200" cy="0"/>
          </a:xfrm>
          <a:prstGeom prst="line">
            <a:avLst/>
          </a:prstGeom>
          <a:noFill/>
          <a:ln w="0">
            <a:solidFill>
              <a:srgbClr val="FEFFFF"/>
            </a:solidFill>
            <a:round/>
            <a:headEnd/>
            <a:tailEnd/>
          </a:ln>
        </p:spPr>
      </p:cxnSp>
      <p:cxnSp>
        <p:nvCxnSpPr>
          <p:cNvPr id="66" name="Straight Connector 30"/>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67" name="Line 133"/>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68" name="Straight Connector 31"/>
          <p:cNvCxnSpPr>
            <a:cxnSpLocks noChangeShapeType="1"/>
          </p:cNvCxnSpPr>
          <p:nvPr/>
        </p:nvCxnSpPr>
        <p:spPr bwMode="auto">
          <a:xfrm>
            <a:off x="0" y="88900"/>
            <a:ext cx="457200" cy="0"/>
          </a:xfrm>
          <a:prstGeom prst="line">
            <a:avLst/>
          </a:prstGeom>
          <a:noFill/>
          <a:ln w="0">
            <a:solidFill>
              <a:srgbClr val="FEFFFF"/>
            </a:solidFill>
            <a:round/>
            <a:headEnd/>
            <a:tailEnd/>
          </a:ln>
        </p:spPr>
      </p:cxnSp>
      <p:cxnSp>
        <p:nvCxnSpPr>
          <p:cNvPr id="69" name="Straight Connector 32"/>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70" name="Line 134"/>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71" name="Straight Connector 33"/>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72" name="Line 138"/>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73" name="Straight Connector 34"/>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74" name="Line 139"/>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75" name="Straight Connector 35"/>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76" name="Line 143"/>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77" name="Straight Connector 36"/>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78" name="Line 144"/>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79" name="Straight Connector 37"/>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80" name="Line 145"/>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81" name="Straight Connector 38"/>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82" name="Line 146"/>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83" name="Straight Connector 39"/>
          <p:cNvCxnSpPr>
            <a:cxnSpLocks noChangeShapeType="1"/>
          </p:cNvCxnSpPr>
          <p:nvPr/>
        </p:nvCxnSpPr>
        <p:spPr bwMode="auto">
          <a:xfrm>
            <a:off x="0" y="88900"/>
            <a:ext cx="457200" cy="0"/>
          </a:xfrm>
          <a:prstGeom prst="line">
            <a:avLst/>
          </a:prstGeom>
          <a:noFill/>
          <a:ln w="0">
            <a:solidFill>
              <a:srgbClr val="FEFFFF"/>
            </a:solidFill>
            <a:round/>
            <a:headEnd/>
            <a:tailEnd/>
          </a:ln>
        </p:spPr>
      </p:cxnSp>
      <p:pic>
        <p:nvPicPr>
          <p:cNvPr id="84" name="Picture 127"/>
          <p:cNvPicPr>
            <a:picLocks noChangeAspect="1" noChangeArrowheads="1"/>
          </p:cNvPicPr>
          <p:nvPr/>
        </p:nvPicPr>
        <p:blipFill>
          <a:blip r:embed="rId7" cstate="print"/>
          <a:srcRect/>
          <a:stretch>
            <a:fillRect/>
          </a:stretch>
        </p:blipFill>
        <p:spPr bwMode="auto">
          <a:xfrm>
            <a:off x="0" y="87312"/>
            <a:ext cx="9144000" cy="839788"/>
          </a:xfrm>
          <a:prstGeom prst="rect">
            <a:avLst/>
          </a:prstGeom>
          <a:noFill/>
          <a:ln w="15875">
            <a:noFill/>
            <a:miter lim="800000"/>
            <a:headEnd/>
            <a:tailEnd/>
          </a:ln>
        </p:spPr>
      </p:pic>
      <p:cxnSp>
        <p:nvCxnSpPr>
          <p:cNvPr id="85" name="Straight Connector 40"/>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86" name="Line 147"/>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87" name="Straight Connector 41"/>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88" name="Text Box 128"/>
          <p:cNvSpPr txBox="1">
            <a:spLocks noChangeArrowheads="1"/>
          </p:cNvSpPr>
          <p:nvPr/>
        </p:nvSpPr>
        <p:spPr bwMode="auto">
          <a:xfrm>
            <a:off x="838200" y="198438"/>
            <a:ext cx="1905000" cy="554037"/>
          </a:xfrm>
          <a:prstGeom prst="rect">
            <a:avLst/>
          </a:prstGeom>
          <a:noFill/>
          <a:ln w="15875" algn="ctr">
            <a:noFill/>
            <a:miter lim="800000"/>
            <a:headEnd/>
            <a:tailEnd/>
          </a:ln>
          <a:effectLst/>
        </p:spPr>
        <p:txBody>
          <a:bodyPr lIns="0" tIns="0" rIns="0" bIns="0">
            <a:spAutoFit/>
          </a:bodyPr>
          <a:lstStyle/>
          <a:p>
            <a:pPr>
              <a:spcBef>
                <a:spcPct val="20000"/>
              </a:spcBef>
              <a:buNone/>
              <a:defRPr/>
            </a:pPr>
            <a:r>
              <a:rPr lang="en-US" sz="3600" b="0" dirty="0">
                <a:solidFill>
                  <a:srgbClr val="171FC7"/>
                </a:solidFill>
                <a:effectLst>
                  <a:outerShdw blurRad="38100" dist="38100" dir="2700000" algn="tl">
                    <a:srgbClr val="C0C0C0"/>
                  </a:outerShdw>
                </a:effectLst>
                <a:latin typeface="Arial" charset="0"/>
                <a:ea typeface="Arial" charset="0"/>
                <a:cs typeface="+mn-cs"/>
              </a:rPr>
              <a:t>NSTX-U</a:t>
            </a:r>
          </a:p>
        </p:txBody>
      </p:sp>
      <p:cxnSp>
        <p:nvCxnSpPr>
          <p:cNvPr id="89" name="Straight Connector 42"/>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90" name="Line 148"/>
          <p:cNvSpPr>
            <a:spLocks noChangeShapeType="1"/>
          </p:cNvSpPr>
          <p:nvPr/>
        </p:nvSpPr>
        <p:spPr bwMode="auto">
          <a:xfrm>
            <a:off x="0" y="88900"/>
            <a:ext cx="457200" cy="0"/>
          </a:xfrm>
          <a:prstGeom prst="line">
            <a:avLst/>
          </a:prstGeom>
          <a:noFill/>
          <a:ln w="0">
            <a:solidFill>
              <a:srgbClr val="FEFFFF"/>
            </a:solidFill>
            <a:round/>
            <a:headEnd/>
            <a:tailEnd/>
          </a:ln>
        </p:spPr>
        <p:txBody>
          <a:bodyPr wrap="none" lIns="0" tIns="0" rIns="0" bIns="0" anchor="ctr"/>
          <a:lstStyle/>
          <a:p>
            <a:endParaRPr lang="en-US"/>
          </a:p>
        </p:txBody>
      </p:sp>
      <p:cxnSp>
        <p:nvCxnSpPr>
          <p:cNvPr id="91" name="Straight Connector 43"/>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92" name="Rectangle 129"/>
          <p:cNvSpPr>
            <a:spLocks noChangeArrowheads="1"/>
          </p:cNvSpPr>
          <p:nvPr/>
        </p:nvSpPr>
        <p:spPr bwMode="auto">
          <a:xfrm>
            <a:off x="3651250" y="317500"/>
            <a:ext cx="1530350" cy="381000"/>
          </a:xfrm>
          <a:prstGeom prst="rect">
            <a:avLst/>
          </a:prstGeom>
          <a:noFill/>
          <a:ln w="9525">
            <a:noFill/>
            <a:miter lim="800000"/>
            <a:headEnd/>
            <a:tailEnd/>
          </a:ln>
        </p:spPr>
        <p:txBody>
          <a:bodyPr lIns="0" tIns="0" rIns="0" bIns="0" anchor="ctr"/>
          <a:lstStyle/>
          <a:p>
            <a:pPr algn="r" eaLnBrk="0" hangingPunct="0">
              <a:buNone/>
            </a:pPr>
            <a:r>
              <a:rPr lang="en-US" sz="1800" dirty="0">
                <a:solidFill>
                  <a:schemeClr val="accent2"/>
                </a:solidFill>
                <a:latin typeface="Arial" pitchFamily="34" charset="0"/>
              </a:rPr>
              <a:t>Supported by   </a:t>
            </a:r>
          </a:p>
        </p:txBody>
      </p:sp>
      <p:cxnSp>
        <p:nvCxnSpPr>
          <p:cNvPr id="93" name="Straight Connector 44"/>
          <p:cNvCxnSpPr>
            <a:cxnSpLocks noChangeShapeType="1"/>
          </p:cNvCxnSpPr>
          <p:nvPr/>
        </p:nvCxnSpPr>
        <p:spPr bwMode="auto">
          <a:xfrm>
            <a:off x="0" y="88900"/>
            <a:ext cx="457200" cy="0"/>
          </a:xfrm>
          <a:prstGeom prst="line">
            <a:avLst/>
          </a:prstGeom>
          <a:noFill/>
          <a:ln w="0">
            <a:solidFill>
              <a:srgbClr val="FEFFFF"/>
            </a:solidFill>
            <a:round/>
            <a:headEnd/>
            <a:tailEnd/>
          </a:ln>
        </p:spPr>
      </p:cxnSp>
      <p:sp>
        <p:nvSpPr>
          <p:cNvPr id="94" name="Line 149"/>
          <p:cNvSpPr>
            <a:spLocks noChangeShapeType="1"/>
          </p:cNvSpPr>
          <p:nvPr/>
        </p:nvSpPr>
        <p:spPr bwMode="auto">
          <a:xfrm>
            <a:off x="0" y="88900"/>
            <a:ext cx="0" cy="457200"/>
          </a:xfrm>
          <a:prstGeom prst="line">
            <a:avLst/>
          </a:prstGeom>
          <a:noFill/>
          <a:ln w="0">
            <a:solidFill>
              <a:srgbClr val="FDFFFF"/>
            </a:solidFill>
            <a:round/>
            <a:headEnd/>
            <a:tailEnd/>
          </a:ln>
        </p:spPr>
        <p:txBody>
          <a:bodyPr wrap="none" lIns="0" tIns="0" rIns="0" bIns="0" anchor="ctr"/>
          <a:lstStyle/>
          <a:p>
            <a:endParaRPr lang="en-US"/>
          </a:p>
        </p:txBody>
      </p:sp>
      <p:cxnSp>
        <p:nvCxnSpPr>
          <p:cNvPr id="95" name="Straight Connector 45"/>
          <p:cNvCxnSpPr>
            <a:cxnSpLocks noChangeShapeType="1"/>
          </p:cNvCxnSpPr>
          <p:nvPr/>
        </p:nvCxnSpPr>
        <p:spPr bwMode="auto">
          <a:xfrm>
            <a:off x="0" y="88900"/>
            <a:ext cx="457200" cy="0"/>
          </a:xfrm>
          <a:prstGeom prst="line">
            <a:avLst/>
          </a:prstGeom>
          <a:noFill/>
          <a:ln w="0">
            <a:solidFill>
              <a:srgbClr val="FEFFFF"/>
            </a:solidFill>
            <a:round/>
            <a:headEnd/>
            <a:tailEnd/>
          </a:ln>
        </p:spPr>
      </p:cxnSp>
      <p:cxnSp>
        <p:nvCxnSpPr>
          <p:cNvPr id="96" name="Straight Connector 49"/>
          <p:cNvCxnSpPr>
            <a:cxnSpLocks noChangeShapeType="1"/>
          </p:cNvCxnSpPr>
          <p:nvPr/>
        </p:nvCxnSpPr>
        <p:spPr bwMode="auto">
          <a:xfrm>
            <a:off x="0" y="88900"/>
            <a:ext cx="457200" cy="0"/>
          </a:xfrm>
          <a:prstGeom prst="line">
            <a:avLst/>
          </a:prstGeom>
          <a:noFill/>
          <a:ln w="0">
            <a:solidFill>
              <a:srgbClr val="FEFFFF"/>
            </a:solidFill>
            <a:round/>
            <a:headEnd/>
            <a:tailEnd/>
          </a:ln>
        </p:spPr>
      </p:cxnSp>
      <p:cxnSp>
        <p:nvCxnSpPr>
          <p:cNvPr id="97" name="Straight Connector 50"/>
          <p:cNvCxnSpPr>
            <a:cxnSpLocks noChangeShapeType="1"/>
          </p:cNvCxnSpPr>
          <p:nvPr/>
        </p:nvCxnSpPr>
        <p:spPr bwMode="auto">
          <a:xfrm>
            <a:off x="0" y="88900"/>
            <a:ext cx="457200" cy="0"/>
          </a:xfrm>
          <a:prstGeom prst="line">
            <a:avLst/>
          </a:prstGeom>
          <a:noFill/>
          <a:ln w="0">
            <a:solidFill>
              <a:srgbClr val="FEFFFF"/>
            </a:solidFill>
            <a:round/>
            <a:headEnd/>
            <a:tailEnd/>
          </a:ln>
        </p:spPr>
      </p:cxnSp>
      <p:cxnSp>
        <p:nvCxnSpPr>
          <p:cNvPr id="98" name="Straight Connector 54"/>
          <p:cNvCxnSpPr>
            <a:cxnSpLocks noChangeShapeType="1"/>
          </p:cNvCxnSpPr>
          <p:nvPr/>
        </p:nvCxnSpPr>
        <p:spPr bwMode="auto">
          <a:xfrm>
            <a:off x="0" y="88900"/>
            <a:ext cx="457200" cy="0"/>
          </a:xfrm>
          <a:prstGeom prst="line">
            <a:avLst/>
          </a:prstGeom>
          <a:noFill/>
          <a:ln w="0">
            <a:solidFill>
              <a:srgbClr val="FEFFFF"/>
            </a:solidFill>
            <a:round/>
            <a:headEnd/>
            <a:tailEnd/>
          </a:ln>
        </p:spPr>
      </p:cxnSp>
      <p:cxnSp>
        <p:nvCxnSpPr>
          <p:cNvPr id="99" name="Straight Connector 55"/>
          <p:cNvCxnSpPr>
            <a:cxnSpLocks noChangeShapeType="1"/>
          </p:cNvCxnSpPr>
          <p:nvPr/>
        </p:nvCxnSpPr>
        <p:spPr bwMode="auto">
          <a:xfrm>
            <a:off x="0" y="88900"/>
            <a:ext cx="457200" cy="0"/>
          </a:xfrm>
          <a:prstGeom prst="line">
            <a:avLst/>
          </a:prstGeom>
          <a:noFill/>
          <a:ln w="0">
            <a:solidFill>
              <a:srgbClr val="FEFFFF"/>
            </a:solidFill>
            <a:round/>
            <a:headEnd/>
            <a:tailEnd/>
          </a:ln>
        </p:spPr>
      </p:cxnSp>
      <p:cxnSp>
        <p:nvCxnSpPr>
          <p:cNvPr id="100" name="Straight Connector 56"/>
          <p:cNvCxnSpPr>
            <a:cxnSpLocks noChangeShapeType="1"/>
          </p:cNvCxnSpPr>
          <p:nvPr/>
        </p:nvCxnSpPr>
        <p:spPr bwMode="auto">
          <a:xfrm>
            <a:off x="0" y="88900"/>
            <a:ext cx="457200" cy="0"/>
          </a:xfrm>
          <a:prstGeom prst="line">
            <a:avLst/>
          </a:prstGeom>
          <a:noFill/>
          <a:ln w="0">
            <a:solidFill>
              <a:srgbClr val="FEFFFF"/>
            </a:solidFill>
            <a:round/>
            <a:headEnd/>
            <a:tailEnd/>
          </a:ln>
        </p:spPr>
      </p:cxnSp>
      <p:cxnSp>
        <p:nvCxnSpPr>
          <p:cNvPr id="101" name="Straight Connector 57"/>
          <p:cNvCxnSpPr>
            <a:cxnSpLocks noChangeShapeType="1"/>
          </p:cNvCxnSpPr>
          <p:nvPr/>
        </p:nvCxnSpPr>
        <p:spPr bwMode="auto">
          <a:xfrm>
            <a:off x="0" y="88900"/>
            <a:ext cx="0" cy="457200"/>
          </a:xfrm>
          <a:prstGeom prst="line">
            <a:avLst/>
          </a:prstGeom>
          <a:noFill/>
          <a:ln w="0">
            <a:solidFill>
              <a:srgbClr val="FDFFFF"/>
            </a:solidFill>
            <a:round/>
            <a:headEnd/>
            <a:tailEn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fld id="{C4C6D55D-322C-C240-861C-E9E6F21BE8FF}" type="slidenum">
              <a:rPr lang="en-US" sz="900" i="0">
                <a:solidFill>
                  <a:schemeClr val="accent2"/>
                </a:solidFill>
                <a:latin typeface="Arial" charset="0"/>
                <a:cs typeface="ＭＳ Ｐゴシック" charset="0"/>
              </a:rPr>
              <a:pPr/>
              <a:t>10</a:t>
            </a:fld>
            <a:endParaRPr lang="en-US" sz="900" i="0">
              <a:solidFill>
                <a:schemeClr val="accent2"/>
              </a:solidFill>
              <a:latin typeface="Arial" charset="0"/>
              <a:cs typeface="ＭＳ Ｐゴシック" charset="0"/>
            </a:endParaRPr>
          </a:p>
        </p:txBody>
      </p:sp>
      <p:pic>
        <p:nvPicPr>
          <p:cNvPr id="11268" name="Picture 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159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pic>
      <p:sp>
        <p:nvSpPr>
          <p:cNvPr id="11270" name="Line 5"/>
          <p:cNvSpPr>
            <a:spLocks noChangeShapeType="1"/>
          </p:cNvSpPr>
          <p:nvPr/>
        </p:nvSpPr>
        <p:spPr bwMode="auto">
          <a:xfrm>
            <a:off x="0" y="0"/>
            <a:ext cx="9144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271" name="Line 6"/>
          <p:cNvSpPr>
            <a:spLocks noChangeShapeType="1"/>
          </p:cNvSpPr>
          <p:nvPr/>
        </p:nvSpPr>
        <p:spPr bwMode="auto">
          <a:xfrm>
            <a:off x="0" y="0"/>
            <a:ext cx="4572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272" name="Rectangle 7"/>
          <p:cNvSpPr>
            <a:spLocks noGrp="1" noChangeArrowheads="1"/>
          </p:cNvSpPr>
          <p:nvPr>
            <p:ph type="title"/>
          </p:nvPr>
        </p:nvSpPr>
        <p:spPr>
          <a:xfrm>
            <a:off x="342900" y="0"/>
            <a:ext cx="8229600" cy="1143000"/>
          </a:xfrm>
        </p:spPr>
        <p:txBody>
          <a:bodyPr rIns="132080"/>
          <a:lstStyle/>
          <a:p>
            <a:pPr eaLnBrk="1" hangingPunct="1"/>
            <a:r>
              <a:rPr lang="en-US" sz="2800" dirty="0">
                <a:solidFill>
                  <a:srgbClr val="FF0000"/>
                </a:solidFill>
                <a:latin typeface="Arial" charset="0"/>
                <a:ea typeface="ヒラギノ角ゴ Pro W3" charset="0"/>
                <a:cs typeface="ヒラギノ角ゴ Pro W3" charset="0"/>
              </a:rPr>
              <a:t>Most Center Stack Diagnostics Fabricated</a:t>
            </a:r>
          </a:p>
        </p:txBody>
      </p:sp>
      <p:sp>
        <p:nvSpPr>
          <p:cNvPr id="11273" name="Line 8"/>
          <p:cNvSpPr>
            <a:spLocks noChangeShapeType="1"/>
          </p:cNvSpPr>
          <p:nvPr/>
        </p:nvSpPr>
        <p:spPr bwMode="auto">
          <a:xfrm>
            <a:off x="0" y="0"/>
            <a:ext cx="4572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274" name="Rectangle 9"/>
          <p:cNvSpPr>
            <a:spLocks noGrp="1" noChangeArrowheads="1"/>
          </p:cNvSpPr>
          <p:nvPr>
            <p:ph type="body" idx="1"/>
          </p:nvPr>
        </p:nvSpPr>
        <p:spPr>
          <a:xfrm>
            <a:off x="165100" y="990600"/>
            <a:ext cx="5778500" cy="5435600"/>
          </a:xfrm>
        </p:spPr>
        <p:txBody>
          <a:bodyPr rIns="132080"/>
          <a:lstStyle/>
          <a:p>
            <a:pPr eaLnBrk="1" hangingPunct="1"/>
            <a:r>
              <a:rPr lang="en-US" sz="2000" b="1" dirty="0">
                <a:latin typeface="Arial" charset="0"/>
                <a:ea typeface="ヒラギノ角ゴ Pro W3" charset="0"/>
                <a:cs typeface="ヒラギノ角ゴ Pro W3" charset="0"/>
              </a:rPr>
              <a:t>Manufacture of </a:t>
            </a:r>
            <a:r>
              <a:rPr lang="en-US" sz="2000" b="1" dirty="0" err="1">
                <a:latin typeface="Arial" charset="0"/>
                <a:ea typeface="ヒラギノ角ゴ Pro W3" charset="0"/>
                <a:cs typeface="ヒラギノ角ゴ Pro W3" charset="0"/>
              </a:rPr>
              <a:t>Mirnov</a:t>
            </a:r>
            <a:r>
              <a:rPr lang="en-US" sz="2000" b="1" dirty="0">
                <a:latin typeface="Arial" charset="0"/>
                <a:ea typeface="ヒラギノ角ゴ Pro W3" charset="0"/>
                <a:cs typeface="ヒラギノ角ゴ Pro W3" charset="0"/>
              </a:rPr>
              <a:t> coils and </a:t>
            </a:r>
            <a:r>
              <a:rPr lang="en-US" sz="2000" b="1" dirty="0" err="1">
                <a:latin typeface="Arial" charset="0"/>
                <a:ea typeface="ヒラギノ角ゴ Pro W3" charset="0"/>
                <a:cs typeface="ヒラギノ角ゴ Pro W3" charset="0"/>
              </a:rPr>
              <a:t>Rogowski</a:t>
            </a:r>
            <a:r>
              <a:rPr lang="en-US" sz="2000" b="1" dirty="0">
                <a:latin typeface="Arial" charset="0"/>
                <a:ea typeface="ヒラギノ角ゴ Pro W3" charset="0"/>
                <a:cs typeface="ヒラギノ角ゴ Pro W3" charset="0"/>
              </a:rPr>
              <a:t> coils complete</a:t>
            </a:r>
            <a:endParaRPr lang="en-US" altLang="ja-JP" sz="2000" b="1" dirty="0">
              <a:latin typeface="Arial" charset="0"/>
              <a:ea typeface="ヒラギノ角ゴ Pro W3" charset="0"/>
              <a:cs typeface="ヒラギノ角ゴ Pro W3" charset="0"/>
            </a:endParaRPr>
          </a:p>
          <a:p>
            <a:pPr marL="782638" lvl="1" eaLnBrk="1" hangingPunct="1"/>
            <a:r>
              <a:rPr lang="en-US" sz="1800" b="1" dirty="0">
                <a:latin typeface="Arial" charset="0"/>
                <a:ea typeface="ヒラギノ角ゴ Pro W3" charset="0"/>
              </a:rPr>
              <a:t>Includes extra </a:t>
            </a:r>
            <a:r>
              <a:rPr lang="en-US" sz="1800" b="1" dirty="0" err="1">
                <a:latin typeface="Arial" charset="0"/>
                <a:ea typeface="ヒラギノ角ゴ Pro W3" charset="0"/>
              </a:rPr>
              <a:t>Mirnov</a:t>
            </a:r>
            <a:r>
              <a:rPr lang="en-US" sz="1800" b="1" dirty="0">
                <a:latin typeface="Arial" charset="0"/>
                <a:ea typeface="ヒラギノ角ゴ Pro W3" charset="0"/>
              </a:rPr>
              <a:t> coils and </a:t>
            </a:r>
            <a:r>
              <a:rPr lang="ja-JP" altLang="en-US" sz="1800" b="1" dirty="0">
                <a:latin typeface="Arial" charset="0"/>
                <a:ea typeface="ヒラギノ角ゴ Pro W3" charset="0"/>
              </a:rPr>
              <a:t>“</a:t>
            </a:r>
            <a:r>
              <a:rPr lang="en-US" sz="1800" b="1" dirty="0">
                <a:latin typeface="Arial" charset="0"/>
                <a:ea typeface="ヒラギノ角ゴ Pro W3" charset="0"/>
              </a:rPr>
              <a:t>segmented</a:t>
            </a:r>
            <a:r>
              <a:rPr lang="ja-JP" altLang="en-US" sz="1800" b="1" dirty="0">
                <a:latin typeface="Arial" charset="0"/>
                <a:ea typeface="ヒラギノ角ゴ Pro W3" charset="0"/>
              </a:rPr>
              <a:t>”</a:t>
            </a:r>
            <a:r>
              <a:rPr lang="en-US" sz="1800" b="1" dirty="0">
                <a:latin typeface="Arial" charset="0"/>
                <a:ea typeface="ヒラギノ角ゴ Pro W3" charset="0"/>
              </a:rPr>
              <a:t> </a:t>
            </a:r>
            <a:r>
              <a:rPr lang="en-US" sz="1800" b="1" dirty="0" err="1">
                <a:latin typeface="Arial" charset="0"/>
                <a:ea typeface="ヒラギノ角ゴ Pro W3" charset="0"/>
              </a:rPr>
              <a:t>Rogowski</a:t>
            </a:r>
            <a:r>
              <a:rPr lang="en-US" sz="1800" b="1" dirty="0">
                <a:latin typeface="Arial" charset="0"/>
                <a:ea typeface="ヒラギノ角ゴ Pro W3" charset="0"/>
              </a:rPr>
              <a:t> coils for halo current measurements</a:t>
            </a:r>
            <a:endParaRPr lang="en-US" b="1" dirty="0">
              <a:latin typeface="Arial" charset="0"/>
              <a:ea typeface="ヒラギノ角ゴ Pro W3" charset="0"/>
            </a:endParaRPr>
          </a:p>
          <a:p>
            <a:pPr eaLnBrk="1" hangingPunct="1"/>
            <a:r>
              <a:rPr lang="en-US" sz="2000" b="1" dirty="0">
                <a:latin typeface="Arial" charset="0"/>
                <a:ea typeface="ヒラギノ角ゴ Pro W3" charset="0"/>
                <a:cs typeface="ヒラギノ角ゴ Pro W3" charset="0"/>
              </a:rPr>
              <a:t>All copper and thermocouple wires procured</a:t>
            </a:r>
          </a:p>
          <a:p>
            <a:pPr marL="782638" lvl="1" eaLnBrk="1" hangingPunct="1"/>
            <a:r>
              <a:rPr lang="en-US" sz="1800" b="1" dirty="0">
                <a:latin typeface="Arial" charset="0"/>
                <a:ea typeface="ヒラギノ角ゴ Pro W3" charset="0"/>
              </a:rPr>
              <a:t>Satisfy specialized material and insulation requirements for installation under plasma-facing </a:t>
            </a:r>
            <a:r>
              <a:rPr lang="en-US" sz="1800" b="1" dirty="0" smtClean="0">
                <a:latin typeface="Arial" charset="0"/>
                <a:ea typeface="ヒラギノ角ゴ Pro W3" charset="0"/>
              </a:rPr>
              <a:t>components</a:t>
            </a:r>
            <a:endParaRPr lang="en-US" sz="1800" b="1" dirty="0">
              <a:latin typeface="Arial" charset="0"/>
              <a:ea typeface="ヒラギノ角ゴ Pro W3" charset="0"/>
            </a:endParaRPr>
          </a:p>
          <a:p>
            <a:pPr eaLnBrk="1" hangingPunct="1"/>
            <a:r>
              <a:rPr lang="en-US" sz="2000" b="1" dirty="0" smtClean="0">
                <a:latin typeface="Arial" charset="0"/>
                <a:ea typeface="ヒラギノ角ゴ Pro W3" charset="0"/>
                <a:cs typeface="ヒラギノ角ゴ Pro W3" charset="0"/>
              </a:rPr>
              <a:t>Graphite Langmuir probe tips complete</a:t>
            </a:r>
            <a:endParaRPr lang="en-US" sz="2000" b="1" dirty="0">
              <a:latin typeface="Arial" charset="0"/>
              <a:ea typeface="ヒラギノ角ゴ Pro W3" charset="0"/>
              <a:cs typeface="ヒラギノ角ゴ Pro W3" charset="0"/>
            </a:endParaRPr>
          </a:p>
          <a:p>
            <a:pPr marL="782638" lvl="1" eaLnBrk="1" hangingPunct="1"/>
            <a:r>
              <a:rPr lang="en-US" sz="1800" b="1" dirty="0" smtClean="0">
                <a:latin typeface="Arial" charset="0"/>
                <a:ea typeface="ヒラギノ角ゴ Pro W3" charset="0"/>
              </a:rPr>
              <a:t>Fabrication of all center stack diagnostic components will be finished when insulators for probes in tiles are machined</a:t>
            </a:r>
          </a:p>
          <a:p>
            <a:pPr eaLnBrk="1" hangingPunct="1"/>
            <a:r>
              <a:rPr lang="en-US" sz="2000" b="1" dirty="0" smtClean="0">
                <a:latin typeface="Arial" charset="0"/>
                <a:ea typeface="ヒラギノ角ゴ Pro W3" charset="0"/>
                <a:cs typeface="ヒラギノ角ゴ Pro W3" charset="0"/>
              </a:rPr>
              <a:t>Procedures nearly complete for installation of diagnostics when center stack is ready</a:t>
            </a:r>
          </a:p>
          <a:p>
            <a:pPr marL="782638" lvl="1" eaLnBrk="1" hangingPunct="1"/>
            <a:endParaRPr lang="en-US" sz="1800" b="1" dirty="0">
              <a:latin typeface="Arial" charset="0"/>
              <a:ea typeface="ヒラギノ角ゴ Pro W3" charset="0"/>
            </a:endParaRPr>
          </a:p>
        </p:txBody>
      </p:sp>
      <p:sp>
        <p:nvSpPr>
          <p:cNvPr id="11275" name="Line 10"/>
          <p:cNvSpPr>
            <a:spLocks noChangeShapeType="1"/>
          </p:cNvSpPr>
          <p:nvPr/>
        </p:nvSpPr>
        <p:spPr bwMode="auto">
          <a:xfrm>
            <a:off x="0" y="0"/>
            <a:ext cx="4572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276" name="Line 11"/>
          <p:cNvSpPr>
            <a:spLocks noChangeShapeType="1"/>
          </p:cNvSpPr>
          <p:nvPr/>
        </p:nvSpPr>
        <p:spPr bwMode="auto">
          <a:xfrm>
            <a:off x="0" y="0"/>
            <a:ext cx="4572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277" name="Line 12"/>
          <p:cNvSpPr>
            <a:spLocks noChangeShapeType="1"/>
          </p:cNvSpPr>
          <p:nvPr/>
        </p:nvSpPr>
        <p:spPr bwMode="auto">
          <a:xfrm>
            <a:off x="0" y="0"/>
            <a:ext cx="0" cy="4572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pic>
        <p:nvPicPr>
          <p:cNvPr id="15" name="Picture 1" descr="DSC02218 copy.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45200" y="1485900"/>
            <a:ext cx="2974975"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 descr="DSC02240 copy.JPG"/>
          <p:cNvPicPr>
            <a:picLocks noChangeAspect="1"/>
          </p:cNvPicPr>
          <p:nvPr/>
        </p:nvPicPr>
        <p:blipFill rotWithShape="1">
          <a:blip r:embed="rId4">
            <a:extLst>
              <a:ext uri="{28A0092B-C50C-407E-A947-70E740481C1C}">
                <a14:useLocalDpi xmlns:a14="http://schemas.microsoft.com/office/drawing/2010/main" xmlns="" val="0"/>
              </a:ext>
            </a:extLst>
          </a:blip>
          <a:srcRect t="38691" b="-2858"/>
          <a:stretch/>
        </p:blipFill>
        <p:spPr bwMode="auto">
          <a:xfrm>
            <a:off x="6111875" y="4538472"/>
            <a:ext cx="2911475" cy="1965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3"/>
          <p:cNvSpPr txBox="1">
            <a:spLocks noChangeArrowheads="1"/>
          </p:cNvSpPr>
          <p:nvPr/>
        </p:nvSpPr>
        <p:spPr bwMode="auto">
          <a:xfrm>
            <a:off x="6007100" y="1155700"/>
            <a:ext cx="4521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buNone/>
            </a:pPr>
            <a:r>
              <a:rPr lang="en-US" sz="1600" i="0" dirty="0">
                <a:solidFill>
                  <a:srgbClr val="000000"/>
                </a:solidFill>
              </a:rPr>
              <a:t>Plasma </a:t>
            </a:r>
            <a:r>
              <a:rPr lang="en-US" sz="1600" i="0" dirty="0" smtClean="0">
                <a:solidFill>
                  <a:srgbClr val="000000"/>
                </a:solidFill>
              </a:rPr>
              <a:t>Current </a:t>
            </a:r>
            <a:r>
              <a:rPr lang="en-US" sz="1600" i="0" dirty="0" err="1" smtClean="0">
                <a:solidFill>
                  <a:srgbClr val="000000"/>
                </a:solidFill>
              </a:rPr>
              <a:t>Rogowski</a:t>
            </a:r>
            <a:r>
              <a:rPr lang="en-US" sz="1600" i="0" dirty="0" smtClean="0">
                <a:solidFill>
                  <a:srgbClr val="000000"/>
                </a:solidFill>
              </a:rPr>
              <a:t> Coil </a:t>
            </a:r>
            <a:endParaRPr lang="en-US" sz="1600" i="0" dirty="0">
              <a:solidFill>
                <a:srgbClr val="000000"/>
              </a:solidFill>
            </a:endParaRPr>
          </a:p>
        </p:txBody>
      </p:sp>
      <p:sp>
        <p:nvSpPr>
          <p:cNvPr id="18" name="TextBox 17"/>
          <p:cNvSpPr txBox="1">
            <a:spLocks noChangeArrowheads="1"/>
          </p:cNvSpPr>
          <p:nvPr/>
        </p:nvSpPr>
        <p:spPr bwMode="auto">
          <a:xfrm>
            <a:off x="6134100" y="4184650"/>
            <a:ext cx="3733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buNone/>
            </a:pPr>
            <a:r>
              <a:rPr lang="en-US" sz="1600" i="0" dirty="0">
                <a:solidFill>
                  <a:schemeClr val="tx1"/>
                </a:solidFill>
              </a:rPr>
              <a:t>Halo </a:t>
            </a:r>
            <a:r>
              <a:rPr lang="en-US" sz="1600" i="0" dirty="0" smtClean="0">
                <a:solidFill>
                  <a:schemeClr val="tx1"/>
                </a:solidFill>
              </a:rPr>
              <a:t>Current </a:t>
            </a:r>
            <a:r>
              <a:rPr lang="en-US" sz="1600" i="0" dirty="0" err="1" smtClean="0">
                <a:solidFill>
                  <a:schemeClr val="tx1"/>
                </a:solidFill>
              </a:rPr>
              <a:t>Rogowski</a:t>
            </a:r>
            <a:r>
              <a:rPr lang="en-US" sz="1600" i="0" dirty="0" smtClean="0">
                <a:solidFill>
                  <a:schemeClr val="tx1"/>
                </a:solidFill>
              </a:rPr>
              <a:t> </a:t>
            </a:r>
            <a:r>
              <a:rPr lang="en-US" sz="1600" i="0" dirty="0">
                <a:solidFill>
                  <a:schemeClr val="tx1"/>
                </a:solidFill>
              </a:rPr>
              <a:t>Coil</a:t>
            </a:r>
          </a:p>
        </p:txBody>
      </p:sp>
      <p:sp>
        <p:nvSpPr>
          <p:cNvPr id="19"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10</a:t>
            </a:fld>
            <a:endParaRPr lang="en-US" sz="1400" b="0" dirty="0">
              <a:latin typeface="Times" charset="0"/>
            </a:endParaRPr>
          </a:p>
        </p:txBody>
      </p:sp>
    </p:spTree>
    <p:extLst>
      <p:ext uri="{BB962C8B-B14F-4D97-AF65-F5344CB8AC3E}">
        <p14:creationId xmlns:p14="http://schemas.microsoft.com/office/powerpoint/2010/main" xmlns="" val="2422820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bwMode="auto">
          <a:xfrm>
            <a:off x="0" y="48984"/>
            <a:ext cx="9144000" cy="769441"/>
          </a:xfrm>
          <a:gradFill rotWithShape="1">
            <a:gsLst>
              <a:gs pos="0">
                <a:srgbClr val="F8F8F8">
                  <a:alpha val="50998"/>
                </a:srgbClr>
              </a:gs>
              <a:gs pos="100000">
                <a:srgbClr val="B2B2B2">
                  <a:alpha val="50998"/>
                </a:srgbClr>
              </a:gs>
            </a:gsLst>
            <a:lin ang="5400000" scaled="1"/>
          </a:gradFill>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r>
              <a:rPr lang="en-US" dirty="0" smtClean="0">
                <a:solidFill>
                  <a:srgbClr val="FF0000"/>
                </a:solidFill>
                <a:latin typeface="Arial" charset="0"/>
                <a:ea typeface="ＭＳ Ｐゴシック" charset="0"/>
                <a:cs typeface="ＭＳ Ｐゴシック" charset="0"/>
              </a:rPr>
              <a:t>NSTX-U </a:t>
            </a:r>
            <a:r>
              <a:rPr lang="en-US" dirty="0">
                <a:solidFill>
                  <a:srgbClr val="FF0000"/>
                </a:solidFill>
                <a:latin typeface="Arial" charset="0"/>
                <a:ea typeface="ＭＳ Ｐゴシック" charset="0"/>
                <a:cs typeface="ＭＳ Ｐゴシック" charset="0"/>
              </a:rPr>
              <a:t>d</a:t>
            </a:r>
            <a:r>
              <a:rPr lang="en-US" dirty="0" smtClean="0">
                <a:solidFill>
                  <a:srgbClr val="FF0000"/>
                </a:solidFill>
                <a:latin typeface="Arial" charset="0"/>
                <a:ea typeface="ＭＳ Ｐゴシック" charset="0"/>
                <a:cs typeface="ＭＳ Ｐゴシック" charset="0"/>
              </a:rPr>
              <a:t>iagnostics to be installed during first 2 years</a:t>
            </a:r>
            <a:r>
              <a:rPr lang="en-US" dirty="0">
                <a:solidFill>
                  <a:srgbClr val="FF0000"/>
                </a:solidFill>
                <a:latin typeface="Arial" charset="0"/>
                <a:ea typeface="ＭＳ Ｐゴシック" charset="0"/>
                <a:cs typeface="ＭＳ Ｐゴシック" charset="0"/>
              </a:rPr>
              <a:t/>
            </a:r>
            <a:br>
              <a:rPr lang="en-US" dirty="0">
                <a:solidFill>
                  <a:srgbClr val="FF0000"/>
                </a:solidFill>
                <a:latin typeface="Arial" charset="0"/>
                <a:ea typeface="ＭＳ Ｐゴシック" charset="0"/>
                <a:cs typeface="ＭＳ Ｐゴシック" charset="0"/>
              </a:rPr>
            </a:br>
            <a:r>
              <a:rPr lang="en-US" sz="2000" dirty="0" smtClean="0">
                <a:solidFill>
                  <a:srgbClr val="0723FF"/>
                </a:solidFill>
                <a:latin typeface="Arial" charset="0"/>
                <a:ea typeface="ＭＳ Ｐゴシック" charset="0"/>
                <a:cs typeface="ＭＳ Ｐゴシック" charset="0"/>
              </a:rPr>
              <a:t>Half </a:t>
            </a:r>
            <a:r>
              <a:rPr lang="en-US" sz="2000" dirty="0">
                <a:solidFill>
                  <a:srgbClr val="0723FF"/>
                </a:solidFill>
                <a:latin typeface="Arial" charset="0"/>
                <a:ea typeface="ＭＳ Ｐゴシック" charset="0"/>
                <a:cs typeface="ＭＳ Ｐゴシック" charset="0"/>
              </a:rPr>
              <a:t>of NSTX-U Diagnostics Are </a:t>
            </a:r>
            <a:r>
              <a:rPr lang="en-US" sz="2000" dirty="0" smtClean="0">
                <a:solidFill>
                  <a:srgbClr val="0723FF"/>
                </a:solidFill>
                <a:latin typeface="Arial" charset="0"/>
                <a:ea typeface="ＭＳ Ｐゴシック" charset="0"/>
                <a:cs typeface="ＭＳ Ｐゴシック" charset="0"/>
              </a:rPr>
              <a:t>Led by Collaborators</a:t>
            </a:r>
            <a:endParaRPr lang="en-US" sz="2000" dirty="0">
              <a:solidFill>
                <a:srgbClr val="0723FF"/>
              </a:solidFill>
              <a:latin typeface="Arial" charset="0"/>
              <a:ea typeface="ＭＳ Ｐゴシック" charset="0"/>
              <a:cs typeface="ＭＳ Ｐゴシック" charset="0"/>
            </a:endParaRPr>
          </a:p>
        </p:txBody>
      </p:sp>
      <p:sp>
        <p:nvSpPr>
          <p:cNvPr id="45058" name="Text Box 4"/>
          <p:cNvSpPr txBox="1">
            <a:spLocks noChangeArrowheads="1"/>
          </p:cNvSpPr>
          <p:nvPr/>
        </p:nvSpPr>
        <p:spPr bwMode="auto">
          <a:xfrm>
            <a:off x="244475" y="1077913"/>
            <a:ext cx="4225925" cy="539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square" lIns="0" tIns="0" rIns="0" bIns="0">
            <a:spAutoFit/>
          </a:bodyPr>
          <a:lstStyle>
            <a:lvl1pPr marL="177800" indent="-177800" eaLnBrk="0" hangingPunct="0">
              <a:defRPr sz="1200" b="1" i="1">
                <a:solidFill>
                  <a:srgbClr val="1822CD"/>
                </a:solidFill>
                <a:latin typeface="Helvetica" charset="0"/>
                <a:ea typeface="ＭＳ Ｐゴシック" charset="0"/>
                <a:cs typeface="ＭＳ Ｐゴシック" charset="0"/>
              </a:defRPr>
            </a:lvl1pPr>
            <a:lvl2pPr marL="520700" indent="-22860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nSpc>
                <a:spcPct val="78000"/>
              </a:lnSpc>
              <a:spcBef>
                <a:spcPts val="300"/>
              </a:spcBef>
              <a:buFontTx/>
              <a:buNone/>
            </a:pPr>
            <a:r>
              <a:rPr sz="1800" i="0" noProof="1">
                <a:solidFill>
                  <a:srgbClr val="000000"/>
                </a:solidFill>
                <a:latin typeface="Helvetica Neue" charset="0"/>
              </a:rPr>
              <a:t>MHD/Magnetics/Reconstruction</a:t>
            </a:r>
          </a:p>
          <a:p>
            <a:pPr lvl="1">
              <a:lnSpc>
                <a:spcPct val="78000"/>
              </a:lnSpc>
              <a:spcBef>
                <a:spcPts val="200"/>
              </a:spcBef>
              <a:buFontTx/>
              <a:buNone/>
            </a:pPr>
            <a:r>
              <a:rPr sz="1400" b="0" i="0" noProof="1">
                <a:solidFill>
                  <a:srgbClr val="000000"/>
                </a:solidFill>
                <a:latin typeface="Helvetica Neue" charset="0"/>
              </a:rPr>
              <a:t>Magnetics for equilibrium reconstruction</a:t>
            </a:r>
          </a:p>
          <a:p>
            <a:pPr lvl="1">
              <a:lnSpc>
                <a:spcPct val="78000"/>
              </a:lnSpc>
              <a:spcBef>
                <a:spcPts val="300"/>
              </a:spcBef>
              <a:buFontTx/>
              <a:buNone/>
            </a:pPr>
            <a:r>
              <a:rPr sz="1400" b="0" noProof="1">
                <a:solidFill>
                  <a:srgbClr val="FF0000"/>
                </a:solidFill>
                <a:latin typeface="Helvetica Neue" charset="0"/>
              </a:rPr>
              <a:t>Halo current detectors</a:t>
            </a:r>
          </a:p>
          <a:p>
            <a:pPr lvl="1">
              <a:lnSpc>
                <a:spcPct val="78000"/>
              </a:lnSpc>
              <a:spcBef>
                <a:spcPts val="300"/>
              </a:spcBef>
              <a:buFontTx/>
              <a:buNone/>
            </a:pPr>
            <a:r>
              <a:rPr sz="1400" b="0" noProof="1">
                <a:solidFill>
                  <a:srgbClr val="FF0000"/>
                </a:solidFill>
                <a:latin typeface="Helvetica Neue" charset="0"/>
              </a:rPr>
              <a:t>High-n and high-frequency Mirnov arrays</a:t>
            </a:r>
          </a:p>
          <a:p>
            <a:pPr lvl="1">
              <a:lnSpc>
                <a:spcPct val="78000"/>
              </a:lnSpc>
              <a:spcBef>
                <a:spcPts val="300"/>
              </a:spcBef>
              <a:buFontTx/>
              <a:buNone/>
            </a:pPr>
            <a:r>
              <a:rPr sz="1400" b="0" i="0" noProof="1">
                <a:solidFill>
                  <a:srgbClr val="000000"/>
                </a:solidFill>
                <a:latin typeface="Helvetica Neue" charset="0"/>
              </a:rPr>
              <a:t>Locked-mode detectors</a:t>
            </a:r>
          </a:p>
          <a:p>
            <a:pPr lvl="1">
              <a:lnSpc>
                <a:spcPct val="78000"/>
              </a:lnSpc>
              <a:spcBef>
                <a:spcPts val="300"/>
              </a:spcBef>
              <a:buFontTx/>
              <a:buNone/>
            </a:pPr>
            <a:r>
              <a:rPr sz="1400" b="0" i="0" noProof="1" smtClean="0">
                <a:solidFill>
                  <a:srgbClr val="000000"/>
                </a:solidFill>
                <a:latin typeface="Helvetica Neue" charset="0"/>
              </a:rPr>
              <a:t>RWM sensors</a:t>
            </a:r>
            <a:endParaRPr sz="800" b="0" i="0" noProof="1">
              <a:solidFill>
                <a:srgbClr val="000000"/>
              </a:solidFill>
              <a:latin typeface="Helvetica Neue" charset="0"/>
            </a:endParaRPr>
          </a:p>
          <a:p>
            <a:pPr>
              <a:lnSpc>
                <a:spcPct val="78000"/>
              </a:lnSpc>
              <a:spcBef>
                <a:spcPts val="600"/>
              </a:spcBef>
              <a:buFontTx/>
              <a:buNone/>
            </a:pPr>
            <a:r>
              <a:rPr sz="1800" i="0" noProof="1">
                <a:solidFill>
                  <a:srgbClr val="000000"/>
                </a:solidFill>
                <a:latin typeface="Helvetica Neue" charset="0"/>
              </a:rPr>
              <a:t>Profile Diagnostics</a:t>
            </a:r>
            <a:endParaRPr sz="1400" i="0" noProof="1">
              <a:solidFill>
                <a:srgbClr val="000000"/>
              </a:solidFill>
              <a:latin typeface="Helvetica Neue" charset="0"/>
            </a:endParaRPr>
          </a:p>
          <a:p>
            <a:pPr lvl="1">
              <a:lnSpc>
                <a:spcPct val="78000"/>
              </a:lnSpc>
              <a:spcBef>
                <a:spcPts val="200"/>
              </a:spcBef>
              <a:buFontTx/>
              <a:buNone/>
            </a:pPr>
            <a:r>
              <a:rPr sz="1400" b="0" i="0" noProof="1">
                <a:solidFill>
                  <a:srgbClr val="000000"/>
                </a:solidFill>
                <a:latin typeface="Helvetica Neue" charset="0"/>
              </a:rPr>
              <a:t>MPTS (42 ch, 60 Hz) </a:t>
            </a:r>
          </a:p>
          <a:p>
            <a:pPr lvl="1">
              <a:lnSpc>
                <a:spcPct val="78000"/>
              </a:lnSpc>
              <a:spcBef>
                <a:spcPts val="200"/>
              </a:spcBef>
              <a:buFontTx/>
              <a:buNone/>
            </a:pPr>
            <a:r>
              <a:rPr sz="1400" b="0" i="0" noProof="1">
                <a:solidFill>
                  <a:srgbClr val="000000"/>
                </a:solidFill>
                <a:latin typeface="Helvetica Neue" charset="0"/>
              </a:rPr>
              <a:t>T-CHERS: T</a:t>
            </a:r>
            <a:r>
              <a:rPr sz="1400" b="0" i="0" baseline="-25000" noProof="1">
                <a:solidFill>
                  <a:srgbClr val="000000"/>
                </a:solidFill>
                <a:latin typeface="Helvetica Neue" charset="0"/>
              </a:rPr>
              <a:t>i</a:t>
            </a:r>
            <a:r>
              <a:rPr sz="1400" b="0" i="0" noProof="1">
                <a:solidFill>
                  <a:srgbClr val="000000"/>
                </a:solidFill>
                <a:latin typeface="Helvetica Neue" charset="0"/>
              </a:rPr>
              <a:t>(R), V</a:t>
            </a:r>
            <a:r>
              <a:rPr sz="1400" b="0" i="0" baseline="-25000" noProof="1">
                <a:solidFill>
                  <a:srgbClr val="000000"/>
                </a:solidFill>
                <a:latin typeface="Symbol" charset="0"/>
                <a:sym typeface="Symbol" charset="0"/>
              </a:rPr>
              <a:t></a:t>
            </a:r>
            <a:r>
              <a:rPr sz="1400" b="0" i="0" noProof="1">
                <a:solidFill>
                  <a:srgbClr val="000000"/>
                </a:solidFill>
                <a:latin typeface="Helvetica Neue" charset="0"/>
              </a:rPr>
              <a:t>(r), n</a:t>
            </a:r>
            <a:r>
              <a:rPr sz="1400" b="0" i="0" baseline="-25000" noProof="1">
                <a:solidFill>
                  <a:srgbClr val="000000"/>
                </a:solidFill>
                <a:latin typeface="Helvetica Neue" charset="0"/>
              </a:rPr>
              <a:t>C</a:t>
            </a:r>
            <a:r>
              <a:rPr sz="1400" b="0" i="0" noProof="1">
                <a:solidFill>
                  <a:srgbClr val="000000"/>
                </a:solidFill>
                <a:latin typeface="Helvetica Neue" charset="0"/>
              </a:rPr>
              <a:t>(R), n</a:t>
            </a:r>
            <a:r>
              <a:rPr sz="1400" b="0" i="0" baseline="-25000" noProof="1">
                <a:solidFill>
                  <a:srgbClr val="000000"/>
                </a:solidFill>
                <a:latin typeface="Helvetica Neue" charset="0"/>
              </a:rPr>
              <a:t>Li</a:t>
            </a:r>
            <a:r>
              <a:rPr sz="1400" b="0" i="0" noProof="1">
                <a:solidFill>
                  <a:srgbClr val="000000"/>
                </a:solidFill>
                <a:latin typeface="Helvetica Neue" charset="0"/>
              </a:rPr>
              <a:t>(R), (51 ch)</a:t>
            </a:r>
          </a:p>
          <a:p>
            <a:pPr lvl="1">
              <a:lnSpc>
                <a:spcPct val="78000"/>
              </a:lnSpc>
              <a:spcBef>
                <a:spcPts val="200"/>
              </a:spcBef>
              <a:buFontTx/>
              <a:buNone/>
            </a:pPr>
            <a:r>
              <a:rPr sz="1400" b="0" i="0" noProof="1">
                <a:solidFill>
                  <a:srgbClr val="000000"/>
                </a:solidFill>
                <a:latin typeface="Helvetica Neue" charset="0"/>
              </a:rPr>
              <a:t>P-CHERS: V</a:t>
            </a:r>
            <a:r>
              <a:rPr sz="1400" b="0" i="0" baseline="-25000" noProof="1">
                <a:solidFill>
                  <a:srgbClr val="000000"/>
                </a:solidFill>
                <a:latin typeface="Symbol" charset="0"/>
                <a:sym typeface="Symbol" charset="0"/>
              </a:rPr>
              <a:t></a:t>
            </a:r>
            <a:r>
              <a:rPr sz="1400" b="0" i="0" noProof="1">
                <a:solidFill>
                  <a:srgbClr val="000000"/>
                </a:solidFill>
                <a:latin typeface="Helvetica Neue" charset="0"/>
              </a:rPr>
              <a:t>(r) (71 ch)</a:t>
            </a:r>
          </a:p>
          <a:p>
            <a:pPr lvl="1">
              <a:lnSpc>
                <a:spcPct val="78000"/>
              </a:lnSpc>
              <a:spcBef>
                <a:spcPts val="200"/>
              </a:spcBef>
              <a:buFontTx/>
              <a:buNone/>
            </a:pPr>
            <a:r>
              <a:rPr sz="1400" b="0" noProof="1">
                <a:solidFill>
                  <a:srgbClr val="0000FF"/>
                </a:solidFill>
                <a:latin typeface="Helvetica Neue" charset="0"/>
              </a:rPr>
              <a:t>MSE-CIF (</a:t>
            </a:r>
            <a:r>
              <a:rPr sz="1400" b="0" noProof="1" smtClean="0">
                <a:solidFill>
                  <a:srgbClr val="0000FF"/>
                </a:solidFill>
                <a:latin typeface="Helvetica Neue" charset="0"/>
              </a:rPr>
              <a:t>1</a:t>
            </a:r>
            <a:r>
              <a:rPr lang="en-US" sz="1400" b="0" noProof="1" smtClean="0">
                <a:solidFill>
                  <a:srgbClr val="0000FF"/>
                </a:solidFill>
                <a:latin typeface="Helvetica Neue" charset="0"/>
              </a:rPr>
              <a:t>8</a:t>
            </a:r>
            <a:r>
              <a:rPr sz="1400" b="0" noProof="1" smtClean="0">
                <a:solidFill>
                  <a:srgbClr val="0000FF"/>
                </a:solidFill>
                <a:latin typeface="Helvetica Neue" charset="0"/>
              </a:rPr>
              <a:t> </a:t>
            </a:r>
            <a:r>
              <a:rPr sz="1400" b="0" noProof="1">
                <a:solidFill>
                  <a:srgbClr val="0000FF"/>
                </a:solidFill>
                <a:latin typeface="Helvetica Neue" charset="0"/>
              </a:rPr>
              <a:t>ch)</a:t>
            </a:r>
          </a:p>
          <a:p>
            <a:pPr lvl="1">
              <a:lnSpc>
                <a:spcPct val="78000"/>
              </a:lnSpc>
              <a:spcBef>
                <a:spcPts val="200"/>
              </a:spcBef>
              <a:buFontTx/>
              <a:buNone/>
            </a:pPr>
            <a:r>
              <a:rPr sz="1400" b="0" noProof="1">
                <a:solidFill>
                  <a:srgbClr val="FF0000"/>
                </a:solidFill>
                <a:latin typeface="Helvetica Neue" charset="0"/>
              </a:rPr>
              <a:t>MSE-LIF </a:t>
            </a:r>
            <a:r>
              <a:rPr sz="1400" b="0" noProof="1" smtClean="0">
                <a:solidFill>
                  <a:srgbClr val="FF0000"/>
                </a:solidFill>
                <a:latin typeface="Helvetica Neue" charset="0"/>
              </a:rPr>
              <a:t>(</a:t>
            </a:r>
            <a:r>
              <a:rPr lang="en-US" sz="1400" b="0" noProof="1" smtClean="0">
                <a:solidFill>
                  <a:srgbClr val="FF0000"/>
                </a:solidFill>
                <a:latin typeface="Helvetica Neue" charset="0"/>
              </a:rPr>
              <a:t>20 </a:t>
            </a:r>
            <a:r>
              <a:rPr sz="1400" b="0" noProof="1" smtClean="0">
                <a:solidFill>
                  <a:srgbClr val="FF0000"/>
                </a:solidFill>
                <a:latin typeface="Helvetica Neue" charset="0"/>
              </a:rPr>
              <a:t>ch)</a:t>
            </a:r>
            <a:endParaRPr lang="en-US" sz="1400" b="0" noProof="1" smtClean="0">
              <a:solidFill>
                <a:srgbClr val="FF0000"/>
              </a:solidFill>
              <a:latin typeface="Helvetica Neue" charset="0"/>
            </a:endParaRPr>
          </a:p>
          <a:p>
            <a:pPr lvl="1">
              <a:lnSpc>
                <a:spcPct val="78000"/>
              </a:lnSpc>
              <a:spcBef>
                <a:spcPts val="200"/>
              </a:spcBef>
              <a:buFontTx/>
              <a:buNone/>
            </a:pPr>
            <a:r>
              <a:rPr lang="en-US" sz="1400" b="0" noProof="1" smtClean="0">
                <a:solidFill>
                  <a:srgbClr val="FF0000"/>
                </a:solidFill>
                <a:latin typeface="Helvetica Neue" charset="0"/>
              </a:rPr>
              <a:t>ME-SXR (40 ch)</a:t>
            </a:r>
            <a:endParaRPr sz="1400" b="0" noProof="1">
              <a:solidFill>
                <a:srgbClr val="FF0000"/>
              </a:solidFill>
              <a:latin typeface="Helvetica Neue" charset="0"/>
            </a:endParaRPr>
          </a:p>
          <a:p>
            <a:pPr lvl="1">
              <a:lnSpc>
                <a:spcPct val="78000"/>
              </a:lnSpc>
              <a:spcBef>
                <a:spcPts val="200"/>
              </a:spcBef>
              <a:buFontTx/>
              <a:buNone/>
            </a:pPr>
            <a:r>
              <a:rPr sz="1400" b="0" i="0" noProof="1" smtClean="0">
                <a:solidFill>
                  <a:srgbClr val="000000"/>
                </a:solidFill>
                <a:latin typeface="Helvetica Neue" charset="0"/>
              </a:rPr>
              <a:t>Midplane </a:t>
            </a:r>
            <a:r>
              <a:rPr sz="1400" b="0" i="0" noProof="1">
                <a:solidFill>
                  <a:srgbClr val="000000"/>
                </a:solidFill>
                <a:latin typeface="Helvetica Neue" charset="0"/>
              </a:rPr>
              <a:t>tangential bolometer array (16 ch)</a:t>
            </a:r>
          </a:p>
          <a:p>
            <a:pPr>
              <a:lnSpc>
                <a:spcPct val="78000"/>
              </a:lnSpc>
              <a:spcBef>
                <a:spcPts val="600"/>
              </a:spcBef>
              <a:buFontTx/>
              <a:buNone/>
            </a:pPr>
            <a:r>
              <a:rPr sz="1800" i="0" noProof="1">
                <a:solidFill>
                  <a:srgbClr val="000000"/>
                </a:solidFill>
                <a:latin typeface="Helvetica Neue" charset="0"/>
              </a:rPr>
              <a:t>Turbulence/Modes Diagnostics</a:t>
            </a:r>
            <a:endParaRPr sz="1400" i="0" noProof="1">
              <a:solidFill>
                <a:srgbClr val="000000"/>
              </a:solidFill>
              <a:latin typeface="Helvetica Neue" charset="0"/>
            </a:endParaRPr>
          </a:p>
          <a:p>
            <a:pPr lvl="1">
              <a:lnSpc>
                <a:spcPct val="78000"/>
              </a:lnSpc>
              <a:spcBef>
                <a:spcPts val="300"/>
              </a:spcBef>
              <a:buFontTx/>
              <a:buNone/>
            </a:pPr>
            <a:r>
              <a:rPr lang="en-US" sz="1400" b="0" noProof="1" smtClean="0">
                <a:solidFill>
                  <a:srgbClr val="FF0000"/>
                </a:solidFill>
                <a:latin typeface="Helvetica Neue" charset="0"/>
              </a:rPr>
              <a:t>Poloidal M</a:t>
            </a:r>
            <a:r>
              <a:rPr sz="1400" b="0" noProof="1" smtClean="0">
                <a:solidFill>
                  <a:srgbClr val="FF0000"/>
                </a:solidFill>
                <a:latin typeface="Helvetica Neue" charset="0"/>
              </a:rPr>
              <a:t>icrowave </a:t>
            </a:r>
            <a:r>
              <a:rPr sz="1400" b="0" noProof="1">
                <a:solidFill>
                  <a:srgbClr val="FF0000"/>
                </a:solidFill>
                <a:latin typeface="Helvetica Neue" charset="0"/>
              </a:rPr>
              <a:t>high-k scattering </a:t>
            </a:r>
          </a:p>
          <a:p>
            <a:pPr lvl="1">
              <a:lnSpc>
                <a:spcPct val="78000"/>
              </a:lnSpc>
              <a:spcBef>
                <a:spcPts val="300"/>
              </a:spcBef>
              <a:buFontTx/>
              <a:buNone/>
            </a:pPr>
            <a:r>
              <a:rPr sz="1400" b="0" noProof="1">
                <a:solidFill>
                  <a:srgbClr val="0000FF"/>
                </a:solidFill>
                <a:latin typeface="Helvetica Neue" charset="0"/>
              </a:rPr>
              <a:t>Beam Emission Spectroscopy (48 ch)</a:t>
            </a:r>
          </a:p>
          <a:p>
            <a:pPr lvl="1">
              <a:lnSpc>
                <a:spcPct val="78000"/>
              </a:lnSpc>
              <a:spcBef>
                <a:spcPts val="300"/>
              </a:spcBef>
              <a:buFontTx/>
              <a:buNone/>
            </a:pPr>
            <a:r>
              <a:rPr sz="1400" b="0" i="0" noProof="1">
                <a:solidFill>
                  <a:srgbClr val="000000"/>
                </a:solidFill>
                <a:latin typeface="Helvetica Neue" charset="0"/>
              </a:rPr>
              <a:t>Microwave Reflectometer, </a:t>
            </a:r>
          </a:p>
          <a:p>
            <a:pPr lvl="1">
              <a:lnSpc>
                <a:spcPct val="78000"/>
              </a:lnSpc>
              <a:spcBef>
                <a:spcPts val="300"/>
              </a:spcBef>
              <a:buFontTx/>
              <a:buNone/>
            </a:pPr>
            <a:r>
              <a:rPr sz="1400" b="0" noProof="1">
                <a:solidFill>
                  <a:srgbClr val="FF0000"/>
                </a:solidFill>
                <a:latin typeface="Helvetica Neue" charset="0"/>
              </a:rPr>
              <a:t>Microwave Polarimeter</a:t>
            </a:r>
          </a:p>
          <a:p>
            <a:pPr lvl="1">
              <a:lnSpc>
                <a:spcPct val="78000"/>
              </a:lnSpc>
              <a:spcBef>
                <a:spcPts val="300"/>
              </a:spcBef>
              <a:buFontTx/>
              <a:buNone/>
            </a:pPr>
            <a:r>
              <a:rPr sz="1400" b="0" i="0" noProof="1">
                <a:solidFill>
                  <a:srgbClr val="0000FF"/>
                </a:solidFill>
                <a:latin typeface="Helvetica Neue" charset="0"/>
              </a:rPr>
              <a:t>Ultra-soft x-ray arrays – multi-color</a:t>
            </a:r>
          </a:p>
          <a:p>
            <a:pPr>
              <a:lnSpc>
                <a:spcPct val="78000"/>
              </a:lnSpc>
              <a:spcBef>
                <a:spcPts val="600"/>
              </a:spcBef>
              <a:buFontTx/>
              <a:buNone/>
            </a:pPr>
            <a:r>
              <a:rPr sz="1800" i="0" noProof="1" smtClean="0">
                <a:solidFill>
                  <a:srgbClr val="000000"/>
                </a:solidFill>
                <a:latin typeface="Helvetica Neue" charset="0"/>
              </a:rPr>
              <a:t>Energetic </a:t>
            </a:r>
            <a:r>
              <a:rPr sz="1800" i="0" noProof="1">
                <a:solidFill>
                  <a:srgbClr val="000000"/>
                </a:solidFill>
                <a:latin typeface="Helvetica Neue" charset="0"/>
              </a:rPr>
              <a:t>Particle Diagnostics</a:t>
            </a:r>
            <a:endParaRPr sz="1400" i="0" noProof="1">
              <a:solidFill>
                <a:srgbClr val="000000"/>
              </a:solidFill>
              <a:latin typeface="Helvetica Neue" charset="0"/>
            </a:endParaRPr>
          </a:p>
          <a:p>
            <a:pPr lvl="1">
              <a:lnSpc>
                <a:spcPct val="78000"/>
              </a:lnSpc>
              <a:spcBef>
                <a:spcPts val="200"/>
              </a:spcBef>
              <a:buFontTx/>
              <a:buNone/>
            </a:pPr>
            <a:r>
              <a:rPr sz="1400" b="0" noProof="1">
                <a:solidFill>
                  <a:srgbClr val="FF0000"/>
                </a:solidFill>
                <a:latin typeface="Helvetica Neue" charset="0"/>
              </a:rPr>
              <a:t>Fast Ion D</a:t>
            </a:r>
            <a:r>
              <a:rPr sz="1400" b="0" baseline="-25000" noProof="1">
                <a:solidFill>
                  <a:srgbClr val="FF0000"/>
                </a:solidFill>
                <a:latin typeface="Symbol" charset="0"/>
                <a:sym typeface="Symbol" charset="0"/>
              </a:rPr>
              <a:t></a:t>
            </a:r>
            <a:r>
              <a:rPr sz="1400" b="0" noProof="1">
                <a:solidFill>
                  <a:srgbClr val="FF0000"/>
                </a:solidFill>
                <a:latin typeface="Helvetica Neue" charset="0"/>
              </a:rPr>
              <a:t> profile measurement (perp + tang)</a:t>
            </a:r>
          </a:p>
          <a:p>
            <a:pPr lvl="1">
              <a:lnSpc>
                <a:spcPct val="78000"/>
              </a:lnSpc>
              <a:spcBef>
                <a:spcPts val="200"/>
              </a:spcBef>
              <a:buFontTx/>
              <a:buNone/>
            </a:pPr>
            <a:r>
              <a:rPr sz="1400" b="0" i="0" noProof="1">
                <a:solidFill>
                  <a:srgbClr val="0000FF"/>
                </a:solidFill>
                <a:latin typeface="Helvetica Neue" charset="0"/>
              </a:rPr>
              <a:t>Solid-State neutral particle analyzer</a:t>
            </a:r>
          </a:p>
          <a:p>
            <a:pPr lvl="1">
              <a:lnSpc>
                <a:spcPct val="78000"/>
              </a:lnSpc>
              <a:spcBef>
                <a:spcPts val="300"/>
              </a:spcBef>
              <a:buFontTx/>
              <a:buNone/>
            </a:pPr>
            <a:r>
              <a:rPr sz="1400" b="0" i="0" noProof="1">
                <a:solidFill>
                  <a:srgbClr val="000000"/>
                </a:solidFill>
                <a:latin typeface="Helvetica Neue" charset="0"/>
              </a:rPr>
              <a:t>Fast lost-ion probe (energy/pitch angle resolving)</a:t>
            </a:r>
          </a:p>
          <a:p>
            <a:pPr lvl="1">
              <a:lnSpc>
                <a:spcPct val="78000"/>
              </a:lnSpc>
              <a:spcBef>
                <a:spcPts val="300"/>
              </a:spcBef>
              <a:buFontTx/>
              <a:buNone/>
            </a:pPr>
            <a:r>
              <a:rPr sz="1400" b="0" i="0" noProof="1">
                <a:solidFill>
                  <a:srgbClr val="000000"/>
                </a:solidFill>
                <a:latin typeface="Helvetica Neue" charset="0"/>
              </a:rPr>
              <a:t>Neutron </a:t>
            </a:r>
            <a:r>
              <a:rPr sz="1400" b="0" i="0" noProof="1" smtClean="0">
                <a:solidFill>
                  <a:srgbClr val="000000"/>
                </a:solidFill>
                <a:latin typeface="Helvetica Neue" charset="0"/>
              </a:rPr>
              <a:t>measurements</a:t>
            </a:r>
            <a:endParaRPr sz="1400" b="0" i="0" noProof="1">
              <a:solidFill>
                <a:srgbClr val="000000"/>
              </a:solidFill>
              <a:latin typeface="Helvetica Neue" charset="0"/>
            </a:endParaRPr>
          </a:p>
        </p:txBody>
      </p:sp>
      <p:sp>
        <p:nvSpPr>
          <p:cNvPr id="45059" name="Text Box 5"/>
          <p:cNvSpPr txBox="1">
            <a:spLocks noChangeArrowheads="1"/>
          </p:cNvSpPr>
          <p:nvPr/>
        </p:nvSpPr>
        <p:spPr bwMode="auto">
          <a:xfrm>
            <a:off x="4737100" y="1023938"/>
            <a:ext cx="4318000" cy="5462621"/>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lIns="0" tIns="0" rIns="0" bIns="0">
            <a:spAutoFit/>
          </a:bodyPr>
          <a:lstStyle>
            <a:lvl1pPr marL="177800" indent="-177800" eaLnBrk="0" hangingPunct="0">
              <a:defRPr sz="1200" b="1" i="1">
                <a:solidFill>
                  <a:srgbClr val="1822CD"/>
                </a:solidFill>
                <a:latin typeface="Helvetica" charset="0"/>
                <a:ea typeface="ＭＳ Ｐゴシック" charset="0"/>
                <a:cs typeface="ＭＳ Ｐゴシック" charset="0"/>
              </a:defRPr>
            </a:lvl1pPr>
            <a:lvl2pPr marL="520700" indent="-22860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nSpc>
                <a:spcPct val="78000"/>
              </a:lnSpc>
              <a:spcBef>
                <a:spcPts val="300"/>
              </a:spcBef>
              <a:buFontTx/>
              <a:buNone/>
            </a:pPr>
            <a:r>
              <a:rPr sz="1800" i="0" noProof="1">
                <a:solidFill>
                  <a:srgbClr val="000000"/>
                </a:solidFill>
                <a:latin typeface="Helvetica Neue" charset="0"/>
              </a:rPr>
              <a:t>Edge Divertor Physics</a:t>
            </a:r>
            <a:endParaRPr lang="en-US" sz="1400" i="0" dirty="0">
              <a:solidFill>
                <a:srgbClr val="000000"/>
              </a:solidFill>
              <a:latin typeface="Helvetica Neue" charset="0"/>
            </a:endParaRPr>
          </a:p>
          <a:p>
            <a:pPr lvl="1">
              <a:lnSpc>
                <a:spcPct val="78000"/>
              </a:lnSpc>
              <a:spcBef>
                <a:spcPts val="300"/>
              </a:spcBef>
              <a:buFontTx/>
              <a:buNone/>
            </a:pPr>
            <a:r>
              <a:rPr sz="1400" b="0" i="0" noProof="1">
                <a:solidFill>
                  <a:srgbClr val="000000"/>
                </a:solidFill>
                <a:latin typeface="Helvetica Neue" charset="0"/>
              </a:rPr>
              <a:t>Gas-puff Imaging (500kHz)</a:t>
            </a:r>
          </a:p>
          <a:p>
            <a:pPr lvl="1">
              <a:lnSpc>
                <a:spcPct val="78000"/>
              </a:lnSpc>
              <a:spcBef>
                <a:spcPts val="300"/>
              </a:spcBef>
              <a:buFontTx/>
              <a:buNone/>
            </a:pPr>
            <a:r>
              <a:rPr sz="1400" b="0" i="0" noProof="1" smtClean="0">
                <a:solidFill>
                  <a:srgbClr val="000000"/>
                </a:solidFill>
                <a:latin typeface="Helvetica Neue" charset="0"/>
              </a:rPr>
              <a:t>Langmuir </a:t>
            </a:r>
            <a:r>
              <a:rPr sz="1400" b="0" i="0" noProof="1">
                <a:solidFill>
                  <a:srgbClr val="000000"/>
                </a:solidFill>
                <a:latin typeface="Helvetica Neue" charset="0"/>
              </a:rPr>
              <a:t>probe array </a:t>
            </a:r>
          </a:p>
          <a:p>
            <a:pPr lvl="1">
              <a:lnSpc>
                <a:spcPct val="78000"/>
              </a:lnSpc>
              <a:spcBef>
                <a:spcPts val="300"/>
              </a:spcBef>
              <a:buFontTx/>
              <a:buNone/>
            </a:pPr>
            <a:r>
              <a:rPr sz="1400" b="0" i="0" noProof="1">
                <a:solidFill>
                  <a:srgbClr val="000000"/>
                </a:solidFill>
                <a:latin typeface="Helvetica Neue" charset="0"/>
              </a:rPr>
              <a:t>Edge Rotation Diagnostics (T</a:t>
            </a:r>
            <a:r>
              <a:rPr sz="1400" b="0" i="0" baseline="-25000" noProof="1">
                <a:solidFill>
                  <a:srgbClr val="000000"/>
                </a:solidFill>
                <a:latin typeface="Helvetica Neue" charset="0"/>
              </a:rPr>
              <a:t>i</a:t>
            </a:r>
            <a:r>
              <a:rPr sz="1400" b="0" i="0" noProof="1">
                <a:solidFill>
                  <a:srgbClr val="000000"/>
                </a:solidFill>
                <a:latin typeface="Helvetica Neue" charset="0"/>
              </a:rPr>
              <a:t>, V</a:t>
            </a:r>
            <a:r>
              <a:rPr sz="1400" b="0" i="0" baseline="-25000" noProof="1">
                <a:solidFill>
                  <a:srgbClr val="000000"/>
                </a:solidFill>
                <a:latin typeface="Symbol" charset="0"/>
                <a:sym typeface="Symbol" charset="0"/>
              </a:rPr>
              <a:t></a:t>
            </a:r>
            <a:r>
              <a:rPr sz="1400" b="0" i="0" noProof="1">
                <a:solidFill>
                  <a:srgbClr val="000000"/>
                </a:solidFill>
                <a:latin typeface="Helvetica Neue" charset="0"/>
              </a:rPr>
              <a:t>, V</a:t>
            </a:r>
            <a:r>
              <a:rPr sz="1400" b="0" i="0" baseline="-25000" noProof="1">
                <a:solidFill>
                  <a:srgbClr val="000000"/>
                </a:solidFill>
                <a:latin typeface="Helvetica Neue" charset="0"/>
              </a:rPr>
              <a:t>pol</a:t>
            </a:r>
            <a:r>
              <a:rPr sz="1400" b="0" i="0" noProof="1">
                <a:solidFill>
                  <a:srgbClr val="000000"/>
                </a:solidFill>
                <a:latin typeface="Helvetica Neue" charset="0"/>
              </a:rPr>
              <a:t>)</a:t>
            </a:r>
          </a:p>
          <a:p>
            <a:pPr lvl="1">
              <a:lnSpc>
                <a:spcPct val="78000"/>
              </a:lnSpc>
              <a:spcBef>
                <a:spcPts val="300"/>
              </a:spcBef>
              <a:buFontTx/>
              <a:buNone/>
            </a:pPr>
            <a:r>
              <a:rPr sz="1400" b="0" noProof="1">
                <a:solidFill>
                  <a:srgbClr val="0000FF"/>
                </a:solidFill>
                <a:latin typeface="Helvetica Neue" charset="0"/>
              </a:rPr>
              <a:t>1-D CCD H</a:t>
            </a:r>
            <a:r>
              <a:rPr sz="1400" b="0" baseline="-25000" noProof="1">
                <a:solidFill>
                  <a:srgbClr val="0000FF"/>
                </a:solidFill>
                <a:latin typeface="Symbol" charset="0"/>
                <a:sym typeface="Symbol" charset="0"/>
              </a:rPr>
              <a:t></a:t>
            </a:r>
            <a:r>
              <a:rPr sz="1400" b="0" noProof="1">
                <a:solidFill>
                  <a:srgbClr val="0000FF"/>
                </a:solidFill>
                <a:latin typeface="Helvetica Neue" charset="0"/>
              </a:rPr>
              <a:t> cameras (divertor, midplane)</a:t>
            </a:r>
          </a:p>
          <a:p>
            <a:pPr lvl="1">
              <a:lnSpc>
                <a:spcPct val="78000"/>
              </a:lnSpc>
              <a:spcBef>
                <a:spcPts val="300"/>
              </a:spcBef>
              <a:buFontTx/>
              <a:buNone/>
            </a:pPr>
            <a:r>
              <a:rPr sz="1400" b="0" noProof="1">
                <a:solidFill>
                  <a:srgbClr val="FF0000"/>
                </a:solidFill>
                <a:latin typeface="Helvetica Neue" charset="0"/>
              </a:rPr>
              <a:t>2-D divertor fast visible camera</a:t>
            </a:r>
          </a:p>
          <a:p>
            <a:pPr lvl="1">
              <a:lnSpc>
                <a:spcPct val="78000"/>
              </a:lnSpc>
              <a:spcBef>
                <a:spcPts val="300"/>
              </a:spcBef>
              <a:buFontTx/>
              <a:buNone/>
            </a:pPr>
            <a:r>
              <a:rPr lang="en-US" sz="1400" b="0" i="0" noProof="1" smtClean="0">
                <a:solidFill>
                  <a:srgbClr val="000000"/>
                </a:solidFill>
                <a:latin typeface="Helvetica Neue" charset="0"/>
              </a:rPr>
              <a:t>Metal foil d</a:t>
            </a:r>
            <a:r>
              <a:rPr sz="1400" b="0" i="0" noProof="1" smtClean="0">
                <a:solidFill>
                  <a:srgbClr val="000000"/>
                </a:solidFill>
                <a:latin typeface="Helvetica Neue" charset="0"/>
              </a:rPr>
              <a:t>ivertor </a:t>
            </a:r>
            <a:r>
              <a:rPr sz="1400" b="0" i="0" noProof="1">
                <a:solidFill>
                  <a:srgbClr val="000000"/>
                </a:solidFill>
                <a:latin typeface="Helvetica Neue" charset="0"/>
              </a:rPr>
              <a:t>bolometer </a:t>
            </a:r>
          </a:p>
          <a:p>
            <a:pPr lvl="1">
              <a:lnSpc>
                <a:spcPct val="78000"/>
              </a:lnSpc>
              <a:spcBef>
                <a:spcPts val="300"/>
              </a:spcBef>
              <a:buFontTx/>
              <a:buNone/>
            </a:pPr>
            <a:r>
              <a:rPr lang="en-US" sz="1400" b="0" i="0" dirty="0">
                <a:solidFill>
                  <a:schemeClr val="tx1"/>
                </a:solidFill>
              </a:rPr>
              <a:t>AXUV-based </a:t>
            </a:r>
            <a:r>
              <a:rPr lang="en-US" sz="1400" b="0" i="0" dirty="0" err="1">
                <a:solidFill>
                  <a:schemeClr val="tx1"/>
                </a:solidFill>
              </a:rPr>
              <a:t>Divertor</a:t>
            </a:r>
            <a:r>
              <a:rPr lang="en-US" sz="1400" b="0" i="0" dirty="0">
                <a:solidFill>
                  <a:schemeClr val="tx1"/>
                </a:solidFill>
              </a:rPr>
              <a:t> </a:t>
            </a:r>
            <a:r>
              <a:rPr lang="en-US" sz="1400" b="0" i="0" dirty="0" smtClean="0">
                <a:solidFill>
                  <a:schemeClr val="tx1"/>
                </a:solidFill>
              </a:rPr>
              <a:t>Bolometer</a:t>
            </a:r>
          </a:p>
          <a:p>
            <a:pPr lvl="1">
              <a:lnSpc>
                <a:spcPct val="78000"/>
              </a:lnSpc>
              <a:spcBef>
                <a:spcPts val="300"/>
              </a:spcBef>
              <a:buFontTx/>
              <a:buNone/>
            </a:pPr>
            <a:r>
              <a:rPr sz="1400" b="0" i="0" noProof="1" smtClean="0">
                <a:solidFill>
                  <a:srgbClr val="000000"/>
                </a:solidFill>
                <a:latin typeface="Helvetica Neue" charset="0"/>
              </a:rPr>
              <a:t>IR </a:t>
            </a:r>
            <a:r>
              <a:rPr sz="1400" b="0" i="0" noProof="1">
                <a:solidFill>
                  <a:srgbClr val="000000"/>
                </a:solidFill>
                <a:latin typeface="Helvetica Neue" charset="0"/>
              </a:rPr>
              <a:t>cameras (30Hz) (3)</a:t>
            </a:r>
          </a:p>
          <a:p>
            <a:pPr lvl="1">
              <a:lnSpc>
                <a:spcPct val="78000"/>
              </a:lnSpc>
              <a:spcBef>
                <a:spcPts val="300"/>
              </a:spcBef>
              <a:buFontTx/>
              <a:buNone/>
            </a:pPr>
            <a:r>
              <a:rPr sz="1400" b="0" noProof="1">
                <a:solidFill>
                  <a:srgbClr val="0000FF"/>
                </a:solidFill>
                <a:latin typeface="Helvetica Neue" charset="0"/>
              </a:rPr>
              <a:t>Fast IR camera (two color)</a:t>
            </a:r>
          </a:p>
          <a:p>
            <a:pPr lvl="1">
              <a:lnSpc>
                <a:spcPct val="78000"/>
              </a:lnSpc>
              <a:spcBef>
                <a:spcPts val="300"/>
              </a:spcBef>
              <a:buFontTx/>
              <a:buNone/>
            </a:pPr>
            <a:r>
              <a:rPr sz="1400" b="0" i="0" noProof="1">
                <a:solidFill>
                  <a:srgbClr val="000000"/>
                </a:solidFill>
                <a:latin typeface="Helvetica Neue" charset="0"/>
              </a:rPr>
              <a:t>Tile temperature thermocouple array</a:t>
            </a:r>
          </a:p>
          <a:p>
            <a:pPr lvl="1">
              <a:lnSpc>
                <a:spcPct val="78000"/>
              </a:lnSpc>
              <a:spcBef>
                <a:spcPts val="300"/>
              </a:spcBef>
              <a:buFontTx/>
              <a:buNone/>
            </a:pPr>
            <a:r>
              <a:rPr sz="1400" b="0" noProof="1">
                <a:solidFill>
                  <a:srgbClr val="FF0000"/>
                </a:solidFill>
                <a:latin typeface="Helvetica Neue" charset="0"/>
              </a:rPr>
              <a:t>Divertor fast eroding thermocouple</a:t>
            </a:r>
          </a:p>
          <a:p>
            <a:pPr lvl="1">
              <a:lnSpc>
                <a:spcPct val="78000"/>
              </a:lnSpc>
              <a:spcBef>
                <a:spcPts val="300"/>
              </a:spcBef>
              <a:buFontTx/>
              <a:buNone/>
            </a:pPr>
            <a:r>
              <a:rPr sz="1400" b="0" i="0" noProof="1">
                <a:solidFill>
                  <a:srgbClr val="000000"/>
                </a:solidFill>
                <a:latin typeface="Helvetica Neue" charset="0"/>
              </a:rPr>
              <a:t>Dust detector</a:t>
            </a:r>
          </a:p>
          <a:p>
            <a:pPr lvl="1">
              <a:lnSpc>
                <a:spcPct val="78000"/>
              </a:lnSpc>
              <a:spcBef>
                <a:spcPts val="300"/>
              </a:spcBef>
              <a:buFontTx/>
              <a:buNone/>
            </a:pPr>
            <a:r>
              <a:rPr sz="1400" b="0" i="0" noProof="1">
                <a:solidFill>
                  <a:srgbClr val="000000"/>
                </a:solidFill>
                <a:latin typeface="Helvetica Neue" charset="0"/>
              </a:rPr>
              <a:t>Edge Deposition Monitors</a:t>
            </a:r>
          </a:p>
          <a:p>
            <a:pPr lvl="1">
              <a:lnSpc>
                <a:spcPct val="78000"/>
              </a:lnSpc>
              <a:spcBef>
                <a:spcPts val="300"/>
              </a:spcBef>
              <a:buFontTx/>
              <a:buNone/>
            </a:pPr>
            <a:r>
              <a:rPr sz="1400" b="0" i="0" noProof="1">
                <a:solidFill>
                  <a:srgbClr val="000000"/>
                </a:solidFill>
                <a:latin typeface="Helvetica Neue" charset="0"/>
              </a:rPr>
              <a:t>Scrape-off layer reflectometer</a:t>
            </a:r>
          </a:p>
          <a:p>
            <a:pPr lvl="1">
              <a:lnSpc>
                <a:spcPct val="78000"/>
              </a:lnSpc>
              <a:spcBef>
                <a:spcPts val="300"/>
              </a:spcBef>
              <a:buFontTx/>
              <a:buNone/>
            </a:pPr>
            <a:r>
              <a:rPr sz="1400" b="0" i="0" noProof="1">
                <a:solidFill>
                  <a:srgbClr val="000000"/>
                </a:solidFill>
                <a:latin typeface="Helvetica Neue" charset="0"/>
              </a:rPr>
              <a:t>Edge neutral pressure gauges</a:t>
            </a:r>
          </a:p>
          <a:p>
            <a:pPr lvl="1">
              <a:lnSpc>
                <a:spcPct val="78000"/>
              </a:lnSpc>
              <a:spcBef>
                <a:spcPts val="300"/>
              </a:spcBef>
              <a:buFontTx/>
              <a:buNone/>
            </a:pPr>
            <a:r>
              <a:rPr sz="1400" b="0" noProof="1">
                <a:solidFill>
                  <a:srgbClr val="FF0000"/>
                </a:solidFill>
                <a:latin typeface="Helvetica Neue" charset="0"/>
              </a:rPr>
              <a:t>Material Analysis and Particle Probe</a:t>
            </a:r>
          </a:p>
          <a:p>
            <a:pPr lvl="1">
              <a:lnSpc>
                <a:spcPct val="78000"/>
              </a:lnSpc>
              <a:spcBef>
                <a:spcPts val="300"/>
              </a:spcBef>
              <a:buFontTx/>
              <a:buNone/>
            </a:pPr>
            <a:r>
              <a:rPr lang="en-US" sz="1400" b="0" noProof="1" smtClean="0">
                <a:solidFill>
                  <a:srgbClr val="FF0000"/>
                </a:solidFill>
                <a:latin typeface="Helvetica Neue" charset="0"/>
              </a:rPr>
              <a:t>Divertor VUV Spectrometer</a:t>
            </a:r>
            <a:endParaRPr sz="1400" b="0" noProof="1">
              <a:solidFill>
                <a:srgbClr val="FF0000"/>
              </a:solidFill>
              <a:latin typeface="Helvetica Neue" charset="0"/>
            </a:endParaRPr>
          </a:p>
          <a:p>
            <a:pPr algn="just" eaLnBrk="1" hangingPunct="1">
              <a:lnSpc>
                <a:spcPct val="88000"/>
              </a:lnSpc>
              <a:spcBef>
                <a:spcPts val="400"/>
              </a:spcBef>
              <a:buFontTx/>
              <a:buNone/>
            </a:pPr>
            <a:r>
              <a:rPr sz="1800" i="0" noProof="1" smtClean="0">
                <a:solidFill>
                  <a:srgbClr val="000000"/>
                </a:solidFill>
                <a:latin typeface="Helvetica Neue" charset="0"/>
              </a:rPr>
              <a:t>Plasma </a:t>
            </a:r>
            <a:r>
              <a:rPr sz="1800" i="0" noProof="1">
                <a:solidFill>
                  <a:srgbClr val="000000"/>
                </a:solidFill>
                <a:latin typeface="Helvetica Neue" charset="0"/>
              </a:rPr>
              <a:t>Monitoring</a:t>
            </a:r>
            <a:endParaRPr sz="2400" i="0" noProof="1">
              <a:solidFill>
                <a:srgbClr val="000000"/>
              </a:solidFill>
              <a:latin typeface="Helvetica Neue" charset="0"/>
            </a:endParaRPr>
          </a:p>
          <a:p>
            <a:pPr lvl="1">
              <a:lnSpc>
                <a:spcPct val="78000"/>
              </a:lnSpc>
              <a:spcBef>
                <a:spcPts val="300"/>
              </a:spcBef>
              <a:buNone/>
            </a:pPr>
            <a:r>
              <a:rPr lang="en-US" sz="1400" b="0" i="0" noProof="1">
                <a:solidFill>
                  <a:srgbClr val="000000"/>
                </a:solidFill>
                <a:latin typeface="Helvetica Neue" charset="0"/>
              </a:rPr>
              <a:t>FIReTIP interferometer </a:t>
            </a:r>
          </a:p>
          <a:p>
            <a:pPr lvl="1">
              <a:lnSpc>
                <a:spcPct val="78000"/>
              </a:lnSpc>
              <a:spcBef>
                <a:spcPts val="300"/>
              </a:spcBef>
              <a:buFontTx/>
              <a:buNone/>
            </a:pPr>
            <a:r>
              <a:rPr sz="1400" b="0" i="0" noProof="1" smtClean="0">
                <a:solidFill>
                  <a:srgbClr val="000000"/>
                </a:solidFill>
                <a:latin typeface="Helvetica Neue" charset="0"/>
              </a:rPr>
              <a:t>Fast </a:t>
            </a:r>
            <a:r>
              <a:rPr sz="1400" b="0" i="0" noProof="1">
                <a:solidFill>
                  <a:srgbClr val="000000"/>
                </a:solidFill>
                <a:latin typeface="Helvetica Neue" charset="0"/>
              </a:rPr>
              <a:t>visible cameras</a:t>
            </a:r>
          </a:p>
          <a:p>
            <a:pPr lvl="1">
              <a:lnSpc>
                <a:spcPct val="78000"/>
              </a:lnSpc>
              <a:spcBef>
                <a:spcPts val="200"/>
              </a:spcBef>
              <a:buFontTx/>
              <a:buNone/>
            </a:pPr>
            <a:r>
              <a:rPr sz="1400" b="0" i="0" noProof="1">
                <a:solidFill>
                  <a:srgbClr val="000000"/>
                </a:solidFill>
                <a:latin typeface="Helvetica Neue" charset="0"/>
              </a:rPr>
              <a:t>Visible bremsstrahlung radiometer</a:t>
            </a:r>
          </a:p>
          <a:p>
            <a:pPr lvl="1">
              <a:lnSpc>
                <a:spcPct val="78000"/>
              </a:lnSpc>
              <a:spcBef>
                <a:spcPts val="300"/>
              </a:spcBef>
              <a:buFontTx/>
              <a:buNone/>
            </a:pPr>
            <a:r>
              <a:rPr sz="1400" b="0" noProof="1">
                <a:solidFill>
                  <a:srgbClr val="0000FF"/>
                </a:solidFill>
                <a:latin typeface="Helvetica Neue" charset="0"/>
              </a:rPr>
              <a:t>Visible and UV survey spectrometers</a:t>
            </a:r>
          </a:p>
          <a:p>
            <a:pPr lvl="1">
              <a:lnSpc>
                <a:spcPct val="78000"/>
              </a:lnSpc>
              <a:spcBef>
                <a:spcPts val="300"/>
              </a:spcBef>
              <a:buFontTx/>
              <a:buNone/>
            </a:pPr>
            <a:r>
              <a:rPr sz="1400" b="0" noProof="1">
                <a:solidFill>
                  <a:srgbClr val="0000FF"/>
                </a:solidFill>
                <a:latin typeface="Helvetica Neue" charset="0"/>
              </a:rPr>
              <a:t>VUV transmission grating spectrometer</a:t>
            </a:r>
          </a:p>
          <a:p>
            <a:pPr lvl="1">
              <a:lnSpc>
                <a:spcPct val="78000"/>
              </a:lnSpc>
              <a:spcBef>
                <a:spcPts val="300"/>
              </a:spcBef>
              <a:buFontTx/>
              <a:buNone/>
            </a:pPr>
            <a:r>
              <a:rPr sz="1400" b="0" noProof="1">
                <a:solidFill>
                  <a:srgbClr val="0000FF"/>
                </a:solidFill>
                <a:latin typeface="Helvetica Neue" charset="0"/>
              </a:rPr>
              <a:t>Visible filterscopes (hydrogen &amp; impurity lines)</a:t>
            </a:r>
          </a:p>
          <a:p>
            <a:pPr lvl="1">
              <a:lnSpc>
                <a:spcPct val="78000"/>
              </a:lnSpc>
              <a:spcBef>
                <a:spcPts val="300"/>
              </a:spcBef>
              <a:buFontTx/>
              <a:buNone/>
            </a:pPr>
            <a:r>
              <a:rPr sz="1400" b="0" i="0" noProof="1">
                <a:solidFill>
                  <a:srgbClr val="000000"/>
                </a:solidFill>
                <a:latin typeface="Helvetica Neue" charset="0"/>
              </a:rPr>
              <a:t>Wall coupon </a:t>
            </a:r>
            <a:r>
              <a:rPr sz="1400" b="0" i="0" noProof="1" smtClean="0">
                <a:solidFill>
                  <a:srgbClr val="000000"/>
                </a:solidFill>
                <a:latin typeface="Helvetica Neue" charset="0"/>
              </a:rPr>
              <a:t>analysis</a:t>
            </a:r>
            <a:endParaRPr lang="en-US" sz="1400" b="0" i="0" noProof="1" smtClean="0">
              <a:solidFill>
                <a:srgbClr val="000000"/>
              </a:solidFill>
              <a:latin typeface="Helvetica Neue" charset="0"/>
            </a:endParaRPr>
          </a:p>
        </p:txBody>
      </p:sp>
      <p:sp>
        <p:nvSpPr>
          <p:cNvPr id="2" name="TextBox 1"/>
          <p:cNvSpPr txBox="1"/>
          <p:nvPr/>
        </p:nvSpPr>
        <p:spPr>
          <a:xfrm>
            <a:off x="2056526" y="6270739"/>
            <a:ext cx="3073816" cy="307777"/>
          </a:xfrm>
          <a:prstGeom prst="rect">
            <a:avLst/>
          </a:prstGeom>
          <a:noFill/>
        </p:spPr>
        <p:txBody>
          <a:bodyPr wrap="none" rtlCol="0">
            <a:spAutoFit/>
          </a:bodyPr>
          <a:lstStyle/>
          <a:p>
            <a:pPr>
              <a:buNone/>
            </a:pPr>
            <a:r>
              <a:rPr lang="en-US" sz="1400" b="0" dirty="0" smtClean="0">
                <a:solidFill>
                  <a:srgbClr val="FF0000"/>
                </a:solidFill>
              </a:rPr>
              <a:t>New capability</a:t>
            </a:r>
            <a:r>
              <a:rPr lang="en-US" sz="1400" b="0" dirty="0" smtClean="0">
                <a:solidFill>
                  <a:srgbClr val="0000FF"/>
                </a:solidFill>
              </a:rPr>
              <a:t>, Enhanced capability</a:t>
            </a:r>
            <a:endParaRPr lang="en-US" sz="1400" b="0" dirty="0">
              <a:solidFill>
                <a:srgbClr val="0000FF"/>
              </a:solidFill>
            </a:endParaRPr>
          </a:p>
        </p:txBody>
      </p:sp>
      <p:sp>
        <p:nvSpPr>
          <p:cNvPr id="7"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11</a:t>
            </a:fld>
            <a:endParaRPr lang="en-US" sz="1400" b="0" dirty="0">
              <a:latin typeface="Times"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Bay E flange With spectrometers_3.pdf"/>
          <p:cNvPicPr>
            <a:picLocks noChangeAspect="1"/>
          </p:cNvPicPr>
          <p:nvPr/>
        </p:nvPicPr>
        <p:blipFill>
          <a:blip r:embed="rId2">
            <a:extLst>
              <a:ext uri="{28A0092B-C50C-407E-A947-70E740481C1C}">
                <a14:useLocalDpi xmlns:a14="http://schemas.microsoft.com/office/drawing/2010/main" xmlns="" val="0"/>
              </a:ext>
            </a:extLst>
          </a:blip>
          <a:srcRect l="30545" t="9299"/>
          <a:stretch>
            <a:fillRect/>
          </a:stretch>
        </p:blipFill>
        <p:spPr bwMode="auto">
          <a:xfrm>
            <a:off x="152400" y="1676400"/>
            <a:ext cx="2438400" cy="246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TextBox 4"/>
          <p:cNvSpPr txBox="1">
            <a:spLocks noChangeArrowheads="1"/>
          </p:cNvSpPr>
          <p:nvPr/>
        </p:nvSpPr>
        <p:spPr bwMode="auto">
          <a:xfrm>
            <a:off x="0" y="990600"/>
            <a:ext cx="2895600" cy="781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gn="ctr" eaLnBrk="1" hangingPunct="1">
              <a:buNone/>
            </a:pPr>
            <a:r>
              <a:rPr lang="en-US" sz="1400" i="0"/>
              <a:t>Bay E Supports 3 </a:t>
            </a:r>
          </a:p>
          <a:p>
            <a:pPr algn="ctr" eaLnBrk="1" hangingPunct="1">
              <a:buNone/>
            </a:pPr>
            <a:r>
              <a:rPr lang="en-US" sz="1400" b="0" i="0"/>
              <a:t>UV Spectrometers (LoWEUS, XEUS, MonaLisa) and MIG1</a:t>
            </a:r>
          </a:p>
        </p:txBody>
      </p:sp>
      <p:pic>
        <p:nvPicPr>
          <p:cNvPr id="5125" name="Picture 3"/>
          <p:cNvPicPr>
            <a:picLocks noChangeAspect="1"/>
          </p:cNvPicPr>
          <p:nvPr/>
        </p:nvPicPr>
        <p:blipFill>
          <a:blip r:embed="rId3">
            <a:extLst>
              <a:ext uri="{28A0092B-C50C-407E-A947-70E740481C1C}">
                <a14:useLocalDpi xmlns:a14="http://schemas.microsoft.com/office/drawing/2010/main" xmlns="" val="0"/>
              </a:ext>
            </a:extLst>
          </a:blip>
          <a:srcRect l="7326" t="12164" r="69165" b="58127"/>
          <a:stretch>
            <a:fillRect/>
          </a:stretch>
        </p:blipFill>
        <p:spPr bwMode="auto">
          <a:xfrm rot="10800000">
            <a:off x="6781800" y="1981200"/>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6" name="TextBox 6"/>
          <p:cNvSpPr txBox="1">
            <a:spLocks noChangeArrowheads="1"/>
          </p:cNvSpPr>
          <p:nvPr/>
        </p:nvSpPr>
        <p:spPr bwMode="auto">
          <a:xfrm>
            <a:off x="5791200" y="873125"/>
            <a:ext cx="3352800" cy="1255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gn="ctr" eaLnBrk="1" hangingPunct="1">
              <a:buNone/>
            </a:pPr>
            <a:r>
              <a:rPr lang="en-US" sz="1400" i="0"/>
              <a:t>Bay I Supports </a:t>
            </a:r>
          </a:p>
          <a:p>
            <a:pPr algn="ctr" eaLnBrk="1" hangingPunct="1">
              <a:buNone/>
            </a:pPr>
            <a:r>
              <a:rPr lang="en-US" sz="1400" b="0" i="0"/>
              <a:t>XCS, TGS, IR &amp; Visible Cameras, SSNPA, SGI, 1D CCD &amp; EIES, Microwave Imaging, QMB, Bolometers</a:t>
            </a:r>
          </a:p>
          <a:p>
            <a:pPr algn="ctr" eaLnBrk="1" hangingPunct="1">
              <a:buNone/>
            </a:pPr>
            <a:r>
              <a:rPr lang="en-US" sz="1400" b="0" i="0"/>
              <a:t>Design is very close to done.</a:t>
            </a:r>
          </a:p>
        </p:txBody>
      </p:sp>
      <p:sp>
        <p:nvSpPr>
          <p:cNvPr id="5127" name="TextBox 7"/>
          <p:cNvSpPr txBox="1">
            <a:spLocks noChangeArrowheads="1"/>
          </p:cNvSpPr>
          <p:nvPr/>
        </p:nvSpPr>
        <p:spPr bwMode="auto">
          <a:xfrm>
            <a:off x="2667000" y="914400"/>
            <a:ext cx="3200400" cy="121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gn="ctr" eaLnBrk="1" hangingPunct="1">
              <a:buNone/>
            </a:pPr>
            <a:r>
              <a:rPr lang="en-US" sz="1400" i="0"/>
              <a:t>Bay J Supports </a:t>
            </a:r>
          </a:p>
          <a:p>
            <a:pPr algn="ctr" eaLnBrk="1" hangingPunct="1">
              <a:buNone/>
            </a:pPr>
            <a:r>
              <a:rPr lang="en-US" sz="1400" b="0" i="0"/>
              <a:t>IR and Visible Cameras, UT-K and Divertor Spectrometers, Upward LITER, UCLA Reflectometer and Polarimeter, LBO, RF Probe.</a:t>
            </a:r>
          </a:p>
        </p:txBody>
      </p:sp>
      <p:pic>
        <p:nvPicPr>
          <p:cNvPr id="5128" name="Picture 3" descr="Bay J Field of view.pdf"/>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819400" y="3124200"/>
            <a:ext cx="3062288"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Picture 3"/>
          <p:cNvPicPr>
            <a:picLocks noChangeAspect="1"/>
          </p:cNvPicPr>
          <p:nvPr/>
        </p:nvPicPr>
        <p:blipFill>
          <a:blip r:embed="rId5">
            <a:extLst>
              <a:ext uri="{28A0092B-C50C-407E-A947-70E740481C1C}">
                <a14:useLocalDpi xmlns:a14="http://schemas.microsoft.com/office/drawing/2010/main" xmlns="" val="0"/>
              </a:ext>
            </a:extLst>
          </a:blip>
          <a:srcRect l="2641" t="8392" r="75562" b="62746"/>
          <a:stretch>
            <a:fillRect/>
          </a:stretch>
        </p:blipFill>
        <p:spPr bwMode="auto">
          <a:xfrm>
            <a:off x="3581400" y="2057400"/>
            <a:ext cx="16764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0" name="Picture 11" descr="Screen shot 2013-05-06 at 11.27.36 PM.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248400" y="3810000"/>
            <a:ext cx="2514600" cy="266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2" name="TextBox 13"/>
          <p:cNvSpPr txBox="1">
            <a:spLocks noChangeArrowheads="1"/>
          </p:cNvSpPr>
          <p:nvPr/>
        </p:nvSpPr>
        <p:spPr bwMode="auto">
          <a:xfrm>
            <a:off x="0" y="4343400"/>
            <a:ext cx="2971800" cy="1428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gn="ctr" eaLnBrk="1" hangingPunct="1">
              <a:buNone/>
            </a:pPr>
            <a:r>
              <a:rPr lang="en-US" sz="1400" i="0"/>
              <a:t>Bay-L Cap (not shown) Supports</a:t>
            </a:r>
          </a:p>
          <a:p>
            <a:pPr algn="ctr" eaLnBrk="1" hangingPunct="1">
              <a:buNone/>
            </a:pPr>
            <a:r>
              <a:rPr lang="en-US" sz="1400" b="0" i="0"/>
              <a:t>MPTS exit window, High-k exit, plasma TV+GPI view, SSNPA, spectroscopy &amp; CHERS view, GDC feedthroughs, magnetics feedthroughs.</a:t>
            </a:r>
          </a:p>
        </p:txBody>
      </p:sp>
      <p:sp>
        <p:nvSpPr>
          <p:cNvPr id="14" name="Rectangle 2"/>
          <p:cNvSpPr txBox="1">
            <a:spLocks noChangeArrowheads="1"/>
          </p:cNvSpPr>
          <p:nvPr/>
        </p:nvSpPr>
        <p:spPr bwMode="auto">
          <a:xfrm>
            <a:off x="0" y="138112"/>
            <a:ext cx="9144000" cy="738664"/>
          </a:xfrm>
          <a:prstGeom prst="rect">
            <a:avLst/>
          </a:prstGeom>
          <a:gradFill rotWithShape="1">
            <a:gsLst>
              <a:gs pos="0">
                <a:srgbClr val="F8F8F8">
                  <a:alpha val="50998"/>
                </a:srgbClr>
              </a:gs>
              <a:gs pos="100000">
                <a:srgbClr val="B2B2B2">
                  <a:alpha val="50998"/>
                </a:srgbClr>
              </a:gs>
            </a:gsLst>
            <a:lin ang="5400000" scaled="1"/>
          </a:gradFill>
          <a:ln>
            <a:miter lim="800000"/>
            <a:headEnd/>
            <a:tailEnd/>
          </a:ln>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2400" b="1">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pPr>
              <a:buNone/>
            </a:pPr>
            <a:r>
              <a:rPr lang="en-US" i="0" dirty="0">
                <a:solidFill>
                  <a:srgbClr val="FF0000"/>
                </a:solidFill>
                <a:latin typeface="Arial" charset="0"/>
                <a:ea typeface="ヒラギノ角ゴ Pro W3" charset="0"/>
                <a:cs typeface="ヒラギノ角ゴ Pro W3" charset="0"/>
              </a:rPr>
              <a:t>New Port Covers Have Been Designed For Bays E, I, J, and L</a:t>
            </a:r>
            <a:br>
              <a:rPr lang="en-US" i="0" dirty="0">
                <a:solidFill>
                  <a:srgbClr val="FF0000"/>
                </a:solidFill>
                <a:latin typeface="Arial" charset="0"/>
                <a:ea typeface="ヒラギノ角ゴ Pro W3" charset="0"/>
                <a:cs typeface="ヒラギノ角ゴ Pro W3" charset="0"/>
              </a:rPr>
            </a:br>
            <a:r>
              <a:rPr lang="en-US" sz="1800" i="0" dirty="0">
                <a:latin typeface="Arial" charset="0"/>
                <a:ea typeface="ヒラギノ角ゴ Pro W3" charset="0"/>
                <a:cs typeface="ヒラギノ角ゴ Pro W3" charset="0"/>
              </a:rPr>
              <a:t>Detailed Design to Accommodate </a:t>
            </a:r>
            <a:r>
              <a:rPr lang="en-US" sz="1800" i="0" dirty="0" smtClean="0">
                <a:latin typeface="Arial" charset="0"/>
                <a:ea typeface="ヒラギノ角ゴ Pro W3" charset="0"/>
                <a:cs typeface="ヒラギノ角ゴ Pro W3" charset="0"/>
              </a:rPr>
              <a:t>Enhanced NSTX</a:t>
            </a:r>
            <a:r>
              <a:rPr lang="en-US" sz="1800" i="0" dirty="0">
                <a:latin typeface="Arial" charset="0"/>
                <a:ea typeface="ヒラギノ角ゴ Pro W3" charset="0"/>
                <a:cs typeface="ヒラギノ角ゴ Pro W3" charset="0"/>
              </a:rPr>
              <a:t>-U Diagnostic </a:t>
            </a:r>
            <a:r>
              <a:rPr lang="en-US" sz="1800" i="0" dirty="0" smtClean="0">
                <a:latin typeface="Arial" charset="0"/>
                <a:ea typeface="ヒラギノ角ゴ Pro W3" charset="0"/>
                <a:cs typeface="ヒラギノ角ゴ Pro W3" charset="0"/>
              </a:rPr>
              <a:t>Access </a:t>
            </a:r>
            <a:r>
              <a:rPr lang="en-US" sz="1800" i="0" dirty="0">
                <a:latin typeface="Arial" charset="0"/>
                <a:ea typeface="ヒラギノ角ゴ Pro W3" charset="0"/>
                <a:cs typeface="ヒラギノ角ゴ Pro W3" charset="0"/>
              </a:rPr>
              <a:t>Needs </a:t>
            </a:r>
            <a:endParaRPr lang="en-US" sz="1800" i="0" dirty="0" smtClean="0">
              <a:solidFill>
                <a:srgbClr val="0723FF"/>
              </a:solidFill>
            </a:endParaRPr>
          </a:p>
        </p:txBody>
      </p:sp>
      <p:sp>
        <p:nvSpPr>
          <p:cNvPr id="12"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12</a:t>
            </a:fld>
            <a:endParaRPr lang="en-US" sz="1400" b="0" dirty="0">
              <a:latin typeface="Times" charset="0"/>
            </a:endParaRPr>
          </a:p>
        </p:txBody>
      </p:sp>
    </p:spTree>
    <p:extLst>
      <p:ext uri="{BB962C8B-B14F-4D97-AF65-F5344CB8AC3E}">
        <p14:creationId xmlns:p14="http://schemas.microsoft.com/office/powerpoint/2010/main" xmlns="" val="973003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0" y="-26988"/>
            <a:ext cx="9144000" cy="954088"/>
          </a:xfrm>
          <a:gradFill rotWithShape="1">
            <a:gsLst>
              <a:gs pos="0">
                <a:srgbClr val="F8F8F8">
                  <a:alpha val="50998"/>
                </a:srgbClr>
              </a:gs>
              <a:gs pos="100000">
                <a:srgbClr val="B2B2B2">
                  <a:alpha val="50998"/>
                </a:srgbClr>
              </a:gs>
            </a:gsLst>
            <a:lin ang="5400000" scaled="1"/>
          </a:gradFill>
          <a:ln>
            <a:miter lim="800000"/>
            <a:headEnd/>
            <a:tailEnd/>
          </a:ln>
        </p:spPr>
        <p:txBody>
          <a:bodyPr wrap="square" lIns="91440" tIns="45720" rIns="91440" bIns="45720" numCol="1" anchor="t" anchorCtr="0" compatLnSpc="1">
            <a:prstTxWarp prst="textNoShape">
              <a:avLst/>
            </a:prstTxWarp>
            <a:spAutoFit/>
          </a:bodyPr>
          <a:lstStyle/>
          <a:p>
            <a:r>
              <a:rPr lang="en-US" sz="2800" dirty="0" smtClean="0">
                <a:solidFill>
                  <a:srgbClr val="FF0000"/>
                </a:solidFill>
              </a:rPr>
              <a:t>NSTX-U facility/diagnostics port assignment </a:t>
            </a:r>
            <a:br>
              <a:rPr lang="en-US" sz="2800" dirty="0" smtClean="0">
                <a:solidFill>
                  <a:srgbClr val="FF0000"/>
                </a:solidFill>
              </a:rPr>
            </a:br>
            <a:r>
              <a:rPr lang="en-US" sz="2800" dirty="0" smtClean="0">
                <a:solidFill>
                  <a:srgbClr val="0723FF"/>
                </a:solidFill>
              </a:rPr>
              <a:t>Port flanges designed and being procured</a:t>
            </a:r>
          </a:p>
        </p:txBody>
      </p:sp>
      <p:sp>
        <p:nvSpPr>
          <p:cNvPr id="5"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13</a:t>
            </a:fld>
            <a:endParaRPr lang="en-US" sz="1400" b="0" dirty="0">
              <a:latin typeface="Times" charset="0"/>
            </a:endParaRPr>
          </a:p>
        </p:txBody>
      </p:sp>
      <p:pic>
        <p:nvPicPr>
          <p:cNvPr id="2" name="Picture 1"/>
          <p:cNvPicPr>
            <a:picLocks noChangeAspect="1"/>
          </p:cNvPicPr>
          <p:nvPr/>
        </p:nvPicPr>
        <p:blipFill>
          <a:blip r:embed="rId3"/>
          <a:stretch>
            <a:fillRect/>
          </a:stretch>
        </p:blipFill>
        <p:spPr>
          <a:xfrm>
            <a:off x="0" y="1231900"/>
            <a:ext cx="9144000" cy="4623619"/>
          </a:xfrm>
          <a:prstGeom prst="rect">
            <a:avLst/>
          </a:prstGeom>
        </p:spPr>
      </p:pic>
    </p:spTree>
    <p:extLst>
      <p:ext uri="{BB962C8B-B14F-4D97-AF65-F5344CB8AC3E}">
        <p14:creationId xmlns:p14="http://schemas.microsoft.com/office/powerpoint/2010/main" xmlns="" val="80403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01600" y="2049463"/>
            <a:ext cx="9144000" cy="3505200"/>
          </a:xfrm>
        </p:spPr>
        <p:txBody>
          <a:bodyPr/>
          <a:lstStyle/>
          <a:p>
            <a:pPr>
              <a:lnSpc>
                <a:spcPts val="2080"/>
              </a:lnSpc>
              <a:spcBef>
                <a:spcPts val="0"/>
              </a:spcBef>
              <a:spcAft>
                <a:spcPts val="600"/>
              </a:spcAft>
            </a:pPr>
            <a:r>
              <a:rPr lang="en-US" sz="2000" b="1" dirty="0" smtClean="0">
                <a:latin typeface="Arial" charset="0"/>
                <a:ea typeface="ヒラギノ角ゴ Pro W3" charset="0"/>
                <a:cs typeface="ヒラギノ角ゴ Pro W3" charset="0"/>
              </a:rPr>
              <a:t>Mid-plane </a:t>
            </a:r>
            <a:r>
              <a:rPr lang="en-US" sz="2000" b="1" dirty="0">
                <a:latin typeface="Arial" charset="0"/>
                <a:ea typeface="ヒラギノ角ゴ Pro W3" charset="0"/>
                <a:cs typeface="ヒラギノ角ゴ Pro W3" charset="0"/>
              </a:rPr>
              <a:t>Port Covers:</a:t>
            </a:r>
          </a:p>
          <a:p>
            <a:pPr lvl="1">
              <a:lnSpc>
                <a:spcPts val="2080"/>
              </a:lnSpc>
              <a:spcBef>
                <a:spcPts val="0"/>
              </a:spcBef>
              <a:spcAft>
                <a:spcPts val="600"/>
              </a:spcAft>
            </a:pPr>
            <a:r>
              <a:rPr lang="en-US" sz="1800" b="1" dirty="0">
                <a:latin typeface="Arial" charset="0"/>
                <a:ea typeface="ヒラギノ角ゴ Pro W3" charset="0"/>
              </a:rPr>
              <a:t>Bay E port cover is finished and ready for installation.</a:t>
            </a:r>
          </a:p>
          <a:p>
            <a:pPr lvl="2">
              <a:lnSpc>
                <a:spcPts val="2080"/>
              </a:lnSpc>
              <a:spcBef>
                <a:spcPts val="0"/>
              </a:spcBef>
              <a:spcAft>
                <a:spcPts val="600"/>
              </a:spcAft>
            </a:pPr>
            <a:r>
              <a:rPr lang="en-US" sz="1600" b="1" dirty="0">
                <a:latin typeface="Arial" charset="0"/>
                <a:ea typeface="ヒラギノ角ゴ Pro W3" charset="0"/>
              </a:rPr>
              <a:t>Supports suite of LLNL EUV instruments.</a:t>
            </a:r>
          </a:p>
          <a:p>
            <a:pPr lvl="1">
              <a:lnSpc>
                <a:spcPts val="2080"/>
              </a:lnSpc>
              <a:spcBef>
                <a:spcPts val="0"/>
              </a:spcBef>
              <a:spcAft>
                <a:spcPts val="600"/>
              </a:spcAft>
            </a:pPr>
            <a:r>
              <a:rPr lang="en-US" sz="1800" b="1" dirty="0">
                <a:latin typeface="Arial" charset="0"/>
                <a:ea typeface="ヒラギノ角ゴ Pro W3" charset="0"/>
              </a:rPr>
              <a:t>Bay J port cover is nearly finished…needs some modifications at vendor.</a:t>
            </a:r>
          </a:p>
          <a:p>
            <a:pPr lvl="2">
              <a:lnSpc>
                <a:spcPts val="2080"/>
              </a:lnSpc>
              <a:spcBef>
                <a:spcPts val="0"/>
              </a:spcBef>
              <a:spcAft>
                <a:spcPts val="600"/>
              </a:spcAft>
            </a:pPr>
            <a:r>
              <a:rPr lang="en-US" sz="1600" b="1" dirty="0">
                <a:latin typeface="Arial" charset="0"/>
                <a:ea typeface="ヒラギノ角ゴ Pro W3" charset="0"/>
              </a:rPr>
              <a:t>Supports LITER, </a:t>
            </a:r>
            <a:r>
              <a:rPr lang="en-US" sz="1600" b="1" dirty="0" err="1">
                <a:latin typeface="Arial" charset="0"/>
                <a:ea typeface="ヒラギノ角ゴ Pro W3" charset="0"/>
              </a:rPr>
              <a:t>Reflectometer</a:t>
            </a:r>
            <a:r>
              <a:rPr lang="en-US" sz="1600" b="1" dirty="0">
                <a:latin typeface="Arial" charset="0"/>
                <a:ea typeface="ヒラギノ角ゴ Pro W3" charset="0"/>
              </a:rPr>
              <a:t> &amp; </a:t>
            </a:r>
            <a:r>
              <a:rPr lang="en-US" sz="1600" b="1" dirty="0" err="1">
                <a:latin typeface="Arial" charset="0"/>
                <a:ea typeface="ヒラギノ角ゴ Pro W3" charset="0"/>
              </a:rPr>
              <a:t>Polarimeter</a:t>
            </a:r>
            <a:r>
              <a:rPr lang="en-US" sz="1600" b="1" dirty="0">
                <a:latin typeface="Arial" charset="0"/>
                <a:ea typeface="ヒラギノ角ゴ Pro W3" charset="0"/>
              </a:rPr>
              <a:t>, RF Probe, various spectroscopy</a:t>
            </a:r>
          </a:p>
          <a:p>
            <a:pPr lvl="1">
              <a:lnSpc>
                <a:spcPts val="2080"/>
              </a:lnSpc>
              <a:spcBef>
                <a:spcPts val="0"/>
              </a:spcBef>
              <a:spcAft>
                <a:spcPts val="600"/>
              </a:spcAft>
            </a:pPr>
            <a:r>
              <a:rPr lang="en-US" sz="1800" b="1" dirty="0">
                <a:latin typeface="Arial" charset="0"/>
                <a:ea typeface="ヒラギノ角ゴ Pro W3" charset="0"/>
              </a:rPr>
              <a:t>Bay I port cover design is at the vendor…working out final details of their fabrication plan.</a:t>
            </a:r>
          </a:p>
          <a:p>
            <a:pPr lvl="2">
              <a:lnSpc>
                <a:spcPts val="2080"/>
              </a:lnSpc>
              <a:spcBef>
                <a:spcPts val="0"/>
              </a:spcBef>
              <a:spcAft>
                <a:spcPts val="600"/>
              </a:spcAft>
            </a:pPr>
            <a:r>
              <a:rPr lang="en-US" sz="1600" b="1" dirty="0">
                <a:latin typeface="Arial" charset="0"/>
                <a:ea typeface="ヒラギノ角ゴ Pro W3" charset="0"/>
              </a:rPr>
              <a:t>Supports SSNPA, TGIS, </a:t>
            </a:r>
            <a:r>
              <a:rPr lang="en-US" sz="1600" b="1" dirty="0" err="1">
                <a:latin typeface="Arial" charset="0"/>
                <a:ea typeface="ヒラギノ角ゴ Pro W3" charset="0"/>
              </a:rPr>
              <a:t>Bolometry,XICS</a:t>
            </a:r>
            <a:r>
              <a:rPr lang="en-US" sz="1600" b="1" dirty="0">
                <a:latin typeface="Arial" charset="0"/>
                <a:ea typeface="ヒラギノ角ゴ Pro W3" charset="0"/>
              </a:rPr>
              <a:t>, IR Cameras, QMB</a:t>
            </a:r>
            <a:r>
              <a:rPr lang="en-US" sz="1600" b="1" dirty="0" smtClean="0">
                <a:latin typeface="Arial" charset="0"/>
                <a:ea typeface="ヒラギノ角ゴ Pro W3" charset="0"/>
              </a:rPr>
              <a:t>,…</a:t>
            </a:r>
            <a:endParaRPr lang="en-US" sz="2000" b="1" dirty="0" smtClean="0">
              <a:latin typeface="Arial" charset="0"/>
              <a:ea typeface="ヒラギノ角ゴ Pro W3" charset="0"/>
              <a:cs typeface="ヒラギノ角ゴ Pro W3" charset="0"/>
            </a:endParaRPr>
          </a:p>
          <a:p>
            <a:pPr eaLnBrk="1" hangingPunct="1">
              <a:lnSpc>
                <a:spcPts val="2080"/>
              </a:lnSpc>
              <a:spcBef>
                <a:spcPts val="0"/>
              </a:spcBef>
              <a:spcAft>
                <a:spcPts val="600"/>
              </a:spcAft>
              <a:buFont typeface="Arial" charset="0"/>
              <a:buChar char="•"/>
            </a:pPr>
            <a:r>
              <a:rPr lang="en-US" sz="2000" b="1" dirty="0"/>
              <a:t>Diagnostic systems that are unchanged will be installed as part of a generic procedure.</a:t>
            </a:r>
          </a:p>
          <a:p>
            <a:pPr eaLnBrk="1" hangingPunct="1">
              <a:lnSpc>
                <a:spcPts val="2080"/>
              </a:lnSpc>
              <a:spcBef>
                <a:spcPts val="0"/>
              </a:spcBef>
              <a:spcAft>
                <a:spcPts val="600"/>
              </a:spcAft>
              <a:buFont typeface="Arial" charset="0"/>
              <a:buChar char="•"/>
            </a:pPr>
            <a:r>
              <a:rPr lang="en-US" sz="2000" b="1" dirty="0"/>
              <a:t>Diagnostic systems that are new or heavily modified will need dedicated installation procedures</a:t>
            </a:r>
            <a:r>
              <a:rPr lang="en-US" sz="2000" b="1" dirty="0" smtClean="0"/>
              <a:t>.</a:t>
            </a:r>
            <a:endParaRPr lang="en-US" sz="2000" b="1" dirty="0">
              <a:latin typeface="Arial" charset="0"/>
              <a:ea typeface="ヒラギノ角ゴ Pro W3" charset="0"/>
              <a:cs typeface="ヒラギノ角ゴ Pro W3" charset="0"/>
            </a:endParaRPr>
          </a:p>
          <a:p>
            <a:pPr>
              <a:lnSpc>
                <a:spcPts val="2080"/>
              </a:lnSpc>
              <a:spcBef>
                <a:spcPts val="0"/>
              </a:spcBef>
              <a:spcAft>
                <a:spcPts val="600"/>
              </a:spcAft>
            </a:pPr>
            <a:r>
              <a:rPr lang="en-US" sz="2000" b="1" dirty="0">
                <a:latin typeface="Arial" charset="0"/>
                <a:ea typeface="ヒラギノ角ゴ Pro W3" charset="0"/>
                <a:cs typeface="ヒラギノ角ゴ Pro W3" charset="0"/>
              </a:rPr>
              <a:t>Key near term task: get as many diagnostic vacuum interfaces as possible on machine by December.</a:t>
            </a:r>
          </a:p>
          <a:p>
            <a:pPr>
              <a:lnSpc>
                <a:spcPts val="2080"/>
              </a:lnSpc>
              <a:spcBef>
                <a:spcPts val="0"/>
              </a:spcBef>
              <a:spcAft>
                <a:spcPts val="600"/>
              </a:spcAft>
            </a:pPr>
            <a:endParaRPr lang="en-US" b="1" dirty="0">
              <a:latin typeface="Arial" charset="0"/>
              <a:ea typeface="ヒラギノ角ゴ Pro W3" charset="0"/>
              <a:cs typeface="ヒラギノ角ゴ Pro W3" charset="0"/>
            </a:endParaRPr>
          </a:p>
        </p:txBody>
      </p:sp>
      <p:sp>
        <p:nvSpPr>
          <p:cNvPr id="2" name="Rectangle 1"/>
          <p:cNvSpPr/>
          <p:nvPr/>
        </p:nvSpPr>
        <p:spPr>
          <a:xfrm>
            <a:off x="63500" y="979237"/>
            <a:ext cx="9004300" cy="1034129"/>
          </a:xfrm>
          <a:prstGeom prst="rect">
            <a:avLst/>
          </a:prstGeom>
          <a:solidFill>
            <a:srgbClr val="DDF3EA"/>
          </a:solidFill>
          <a:ln>
            <a:solidFill>
              <a:schemeClr val="tx1"/>
            </a:solidFill>
          </a:ln>
        </p:spPr>
        <p:txBody>
          <a:bodyPr wrap="square">
            <a:spAutoFit/>
          </a:bodyPr>
          <a:lstStyle/>
          <a:p>
            <a:pPr>
              <a:defRPr/>
            </a:pPr>
            <a:r>
              <a:rPr lang="en-US" sz="1800" i="0" dirty="0">
                <a:solidFill>
                  <a:srgbClr val="FF0000"/>
                </a:solidFill>
              </a:rPr>
              <a:t>Oct. </a:t>
            </a:r>
            <a:r>
              <a:rPr lang="en-US" sz="1800" i="0" dirty="0" smtClean="0">
                <a:solidFill>
                  <a:srgbClr val="FF0000"/>
                </a:solidFill>
              </a:rPr>
              <a:t>1 - Dec</a:t>
            </a:r>
            <a:r>
              <a:rPr lang="en-US" sz="1800" i="0" dirty="0">
                <a:solidFill>
                  <a:srgbClr val="FF0000"/>
                </a:solidFill>
              </a:rPr>
              <a:t>. 13</a:t>
            </a:r>
            <a:r>
              <a:rPr lang="en-US" sz="1800" i="0" dirty="0"/>
              <a:t>: Basic diagnostic interface installation, first calibrations.</a:t>
            </a:r>
          </a:p>
          <a:p>
            <a:pPr>
              <a:defRPr/>
            </a:pPr>
            <a:r>
              <a:rPr lang="en-US" sz="1800" i="0" dirty="0">
                <a:solidFill>
                  <a:srgbClr val="FF0000"/>
                </a:solidFill>
              </a:rPr>
              <a:t>Dec. </a:t>
            </a:r>
            <a:r>
              <a:rPr lang="en-US" sz="1800" i="0" dirty="0" smtClean="0">
                <a:solidFill>
                  <a:srgbClr val="FF0000"/>
                </a:solidFill>
              </a:rPr>
              <a:t>16 - Feb</a:t>
            </a:r>
            <a:r>
              <a:rPr lang="en-US" sz="1800" i="0" dirty="0">
                <a:solidFill>
                  <a:srgbClr val="FF0000"/>
                </a:solidFill>
              </a:rPr>
              <a:t>. 28</a:t>
            </a:r>
            <a:r>
              <a:rPr lang="en-US" sz="1800" i="0" dirty="0"/>
              <a:t>: Test </a:t>
            </a:r>
            <a:r>
              <a:rPr lang="en-US" sz="1800" i="0" dirty="0" smtClean="0"/>
              <a:t>pump-down</a:t>
            </a:r>
            <a:r>
              <a:rPr lang="en-US" sz="1800" i="0" dirty="0"/>
              <a:t>, leak checking and repair.</a:t>
            </a:r>
          </a:p>
          <a:p>
            <a:pPr>
              <a:defRPr/>
            </a:pPr>
            <a:r>
              <a:rPr lang="en-US" sz="1800" i="0" dirty="0">
                <a:solidFill>
                  <a:srgbClr val="FF0000"/>
                </a:solidFill>
              </a:rPr>
              <a:t>March </a:t>
            </a:r>
            <a:r>
              <a:rPr lang="en-US" sz="1800" i="0" dirty="0" smtClean="0">
                <a:solidFill>
                  <a:srgbClr val="FF0000"/>
                </a:solidFill>
              </a:rPr>
              <a:t>1 - April </a:t>
            </a:r>
            <a:r>
              <a:rPr lang="en-US" sz="1800" i="0" dirty="0">
                <a:solidFill>
                  <a:srgbClr val="FF0000"/>
                </a:solidFill>
              </a:rPr>
              <a:t>15: </a:t>
            </a:r>
            <a:r>
              <a:rPr lang="en-US" sz="1800" i="0" dirty="0"/>
              <a:t>Finish diagnostic installations and calibration.</a:t>
            </a:r>
          </a:p>
        </p:txBody>
      </p:sp>
      <p:sp>
        <p:nvSpPr>
          <p:cNvPr id="8" name="Rectangle 2"/>
          <p:cNvSpPr txBox="1">
            <a:spLocks noChangeArrowheads="1"/>
          </p:cNvSpPr>
          <p:nvPr/>
        </p:nvSpPr>
        <p:spPr bwMode="auto">
          <a:xfrm>
            <a:off x="0" y="38100"/>
            <a:ext cx="9144000" cy="830997"/>
          </a:xfrm>
          <a:prstGeom prst="rect">
            <a:avLst/>
          </a:prstGeom>
          <a:gradFill rotWithShape="1">
            <a:gsLst>
              <a:gs pos="0">
                <a:srgbClr val="F8F8F8">
                  <a:alpha val="50998"/>
                </a:srgbClr>
              </a:gs>
              <a:gs pos="100000">
                <a:srgbClr val="B2B2B2">
                  <a:alpha val="50998"/>
                </a:srgbClr>
              </a:gs>
            </a:gsLst>
            <a:lin ang="5400000" scaled="1"/>
          </a:gradFill>
          <a:ln>
            <a:miter lim="800000"/>
            <a:headEnd/>
            <a:tailEnd/>
          </a:ln>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2400" b="1">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pPr>
              <a:buNone/>
            </a:pPr>
            <a:r>
              <a:rPr lang="en-US" i="0" dirty="0">
                <a:solidFill>
                  <a:srgbClr val="FF0000"/>
                </a:solidFill>
                <a:latin typeface="Arial" charset="0"/>
                <a:ea typeface="ヒラギノ角ゴ Pro W3" charset="0"/>
                <a:cs typeface="ヒラギノ角ゴ Pro W3" charset="0"/>
              </a:rPr>
              <a:t>Engineering and Diagnostic Development/Operations Supporting Numerous Diagnostic Upgrades</a:t>
            </a:r>
            <a:endParaRPr lang="en-US" i="0" dirty="0" smtClean="0">
              <a:solidFill>
                <a:srgbClr val="FF0000"/>
              </a:solidFill>
            </a:endParaRPr>
          </a:p>
        </p:txBody>
      </p:sp>
      <p:sp>
        <p:nvSpPr>
          <p:cNvPr id="5"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14</a:t>
            </a:fld>
            <a:endParaRPr lang="en-US" sz="1400" b="0" dirty="0">
              <a:latin typeface="Times" charset="0"/>
            </a:endParaRPr>
          </a:p>
        </p:txBody>
      </p:sp>
    </p:spTree>
    <p:extLst>
      <p:ext uri="{BB962C8B-B14F-4D97-AF65-F5344CB8AC3E}">
        <p14:creationId xmlns:p14="http://schemas.microsoft.com/office/powerpoint/2010/main" xmlns="" val="2140266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ight Arrow 24"/>
          <p:cNvSpPr>
            <a:spLocks noChangeArrowheads="1"/>
          </p:cNvSpPr>
          <p:nvPr/>
        </p:nvSpPr>
        <p:spPr bwMode="auto">
          <a:xfrm>
            <a:off x="1143000" y="2374900"/>
            <a:ext cx="762000" cy="228600"/>
          </a:xfrm>
          <a:prstGeom prst="rightArrow">
            <a:avLst>
              <a:gd name="adj1" fmla="val 50000"/>
              <a:gd name="adj2" fmla="val 50000"/>
            </a:avLst>
          </a:prstGeom>
          <a:solidFill>
            <a:srgbClr val="0000FF"/>
          </a:solidFill>
          <a:ln w="15875">
            <a:solidFill>
              <a:schemeClr val="tx1"/>
            </a:solidFill>
            <a:round/>
            <a:headEnd/>
            <a:tailEnd type="triangle" w="med" len="med"/>
          </a:ln>
        </p:spPr>
        <p:txBody>
          <a:bodyPr lIns="0" tIns="0" rIns="0" bIns="0"/>
          <a:lstStyle/>
          <a:p>
            <a:pPr>
              <a:spcBef>
                <a:spcPct val="20000"/>
              </a:spcBef>
              <a:buNone/>
            </a:pPr>
            <a:endParaRPr lang="en-US" sz="1100"/>
          </a:p>
        </p:txBody>
      </p:sp>
      <p:sp>
        <p:nvSpPr>
          <p:cNvPr id="32770" name="Right Arrow 25"/>
          <p:cNvSpPr>
            <a:spLocks noChangeArrowheads="1"/>
          </p:cNvSpPr>
          <p:nvPr/>
        </p:nvSpPr>
        <p:spPr bwMode="auto">
          <a:xfrm>
            <a:off x="2667000" y="2374900"/>
            <a:ext cx="762000" cy="228600"/>
          </a:xfrm>
          <a:prstGeom prst="rightArrow">
            <a:avLst>
              <a:gd name="adj1" fmla="val 50000"/>
              <a:gd name="adj2" fmla="val 50000"/>
            </a:avLst>
          </a:prstGeom>
          <a:solidFill>
            <a:srgbClr val="0000FF"/>
          </a:solidFill>
          <a:ln w="15875">
            <a:solidFill>
              <a:schemeClr val="tx1"/>
            </a:solidFill>
            <a:round/>
            <a:headEnd/>
            <a:tailEnd type="triangle" w="med" len="med"/>
          </a:ln>
        </p:spPr>
        <p:txBody>
          <a:bodyPr lIns="0" tIns="0" rIns="0" bIns="0"/>
          <a:lstStyle/>
          <a:p>
            <a:pPr>
              <a:spcBef>
                <a:spcPct val="20000"/>
              </a:spcBef>
              <a:buNone/>
            </a:pPr>
            <a:endParaRPr lang="en-US" sz="1100"/>
          </a:p>
        </p:txBody>
      </p:sp>
      <p:sp>
        <p:nvSpPr>
          <p:cNvPr id="32771" name="Right Arrow 26"/>
          <p:cNvSpPr>
            <a:spLocks noChangeArrowheads="1"/>
          </p:cNvSpPr>
          <p:nvPr/>
        </p:nvSpPr>
        <p:spPr bwMode="auto">
          <a:xfrm>
            <a:off x="4191000" y="2374900"/>
            <a:ext cx="762000" cy="228600"/>
          </a:xfrm>
          <a:prstGeom prst="rightArrow">
            <a:avLst>
              <a:gd name="adj1" fmla="val 50000"/>
              <a:gd name="adj2" fmla="val 50000"/>
            </a:avLst>
          </a:prstGeom>
          <a:solidFill>
            <a:srgbClr val="0000FF"/>
          </a:solidFill>
          <a:ln w="15875">
            <a:solidFill>
              <a:schemeClr val="tx1"/>
            </a:solidFill>
            <a:round/>
            <a:headEnd/>
            <a:tailEnd type="triangle" w="med" len="med"/>
          </a:ln>
        </p:spPr>
        <p:txBody>
          <a:bodyPr lIns="0" tIns="0" rIns="0" bIns="0"/>
          <a:lstStyle/>
          <a:p>
            <a:pPr>
              <a:spcBef>
                <a:spcPct val="20000"/>
              </a:spcBef>
              <a:buNone/>
            </a:pPr>
            <a:endParaRPr lang="en-US" sz="1100"/>
          </a:p>
        </p:txBody>
      </p:sp>
      <p:sp>
        <p:nvSpPr>
          <p:cNvPr id="32772" name="Right Arrow 22"/>
          <p:cNvSpPr>
            <a:spLocks noChangeArrowheads="1"/>
          </p:cNvSpPr>
          <p:nvPr/>
        </p:nvSpPr>
        <p:spPr bwMode="auto">
          <a:xfrm>
            <a:off x="5867400" y="2374900"/>
            <a:ext cx="762000" cy="228600"/>
          </a:xfrm>
          <a:prstGeom prst="rightArrow">
            <a:avLst>
              <a:gd name="adj1" fmla="val 50000"/>
              <a:gd name="adj2" fmla="val 50000"/>
            </a:avLst>
          </a:prstGeom>
          <a:solidFill>
            <a:srgbClr val="0000FF"/>
          </a:solidFill>
          <a:ln w="15875">
            <a:solidFill>
              <a:schemeClr val="tx1"/>
            </a:solidFill>
            <a:round/>
            <a:headEnd/>
            <a:tailEnd type="triangle" w="med" len="med"/>
          </a:ln>
        </p:spPr>
        <p:txBody>
          <a:bodyPr lIns="0" tIns="0" rIns="0" bIns="0"/>
          <a:lstStyle/>
          <a:p>
            <a:pPr>
              <a:spcBef>
                <a:spcPct val="20000"/>
              </a:spcBef>
              <a:buNone/>
            </a:pPr>
            <a:endParaRPr lang="en-US" sz="1100"/>
          </a:p>
        </p:txBody>
      </p:sp>
      <p:sp>
        <p:nvSpPr>
          <p:cNvPr id="32775" name="TextBox 3"/>
          <p:cNvSpPr txBox="1">
            <a:spLocks noChangeArrowheads="1"/>
          </p:cNvSpPr>
          <p:nvPr/>
        </p:nvSpPr>
        <p:spPr bwMode="auto">
          <a:xfrm>
            <a:off x="381000" y="1765300"/>
            <a:ext cx="1143000" cy="1015663"/>
          </a:xfrm>
          <a:prstGeom prst="rect">
            <a:avLst/>
          </a:prstGeom>
          <a:solidFill>
            <a:srgbClr val="FFE5FF"/>
          </a:solidFill>
          <a:ln w="635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pPr>
            <a:r>
              <a:rPr lang="en-US" sz="1200"/>
              <a:t>Pre-operational test of subsystems (PTP</a:t>
            </a:r>
            <a:r>
              <a:rPr lang="ja-JP" altLang="en-US" sz="1200"/>
              <a:t>’</a:t>
            </a:r>
            <a:r>
              <a:rPr lang="en-US" altLang="ja-JP" sz="1200"/>
              <a:t>S)</a:t>
            </a:r>
            <a:endParaRPr lang="en-US" sz="1200"/>
          </a:p>
        </p:txBody>
      </p:sp>
      <p:sp>
        <p:nvSpPr>
          <p:cNvPr id="32776" name="TextBox 4"/>
          <p:cNvSpPr txBox="1">
            <a:spLocks noChangeArrowheads="1"/>
          </p:cNvSpPr>
          <p:nvPr/>
        </p:nvSpPr>
        <p:spPr bwMode="auto">
          <a:xfrm>
            <a:off x="1905000" y="1765300"/>
            <a:ext cx="1143000" cy="830997"/>
          </a:xfrm>
          <a:prstGeom prst="rect">
            <a:avLst/>
          </a:prstGeom>
          <a:solidFill>
            <a:srgbClr val="FFE5FF"/>
          </a:solidFill>
          <a:ln w="635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pPr>
            <a:r>
              <a:rPr lang="en-US" sz="1200"/>
              <a:t>Activity Certification Committee (ACC) review</a:t>
            </a:r>
          </a:p>
        </p:txBody>
      </p:sp>
      <p:sp>
        <p:nvSpPr>
          <p:cNvPr id="32777" name="TextBox 5"/>
          <p:cNvSpPr txBox="1">
            <a:spLocks noChangeArrowheads="1"/>
          </p:cNvSpPr>
          <p:nvPr/>
        </p:nvSpPr>
        <p:spPr bwMode="auto">
          <a:xfrm>
            <a:off x="3429000" y="1765300"/>
            <a:ext cx="1193800" cy="830997"/>
          </a:xfrm>
          <a:prstGeom prst="rect">
            <a:avLst/>
          </a:prstGeom>
          <a:solidFill>
            <a:srgbClr val="FFE5FF"/>
          </a:solidFill>
          <a:ln w="6350">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pPr>
            <a:r>
              <a:rPr lang="en-US" sz="1200" dirty="0"/>
              <a:t>DOE Readiness</a:t>
            </a:r>
            <a:r>
              <a:rPr lang="en-US" sz="1200" dirty="0" smtClean="0"/>
              <a:t> Assessments </a:t>
            </a:r>
            <a:r>
              <a:rPr lang="en-US" sz="1200" dirty="0"/>
              <a:t>(RA)</a:t>
            </a:r>
          </a:p>
        </p:txBody>
      </p:sp>
      <p:sp>
        <p:nvSpPr>
          <p:cNvPr id="32778" name="TextBox 6"/>
          <p:cNvSpPr txBox="1">
            <a:spLocks noChangeArrowheads="1"/>
          </p:cNvSpPr>
          <p:nvPr/>
        </p:nvSpPr>
        <p:spPr bwMode="auto">
          <a:xfrm>
            <a:off x="4953000" y="1765300"/>
            <a:ext cx="1096963" cy="1200329"/>
          </a:xfrm>
          <a:prstGeom prst="rect">
            <a:avLst/>
          </a:prstGeom>
          <a:solidFill>
            <a:srgbClr val="FFE5FF"/>
          </a:solidFill>
          <a:ln w="635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pPr>
            <a:r>
              <a:rPr lang="en-US" sz="1200"/>
              <a:t>Integrated system test procedure (ISTP) (per OP-NSTX-02 rev 14)</a:t>
            </a:r>
          </a:p>
        </p:txBody>
      </p:sp>
      <p:sp>
        <p:nvSpPr>
          <p:cNvPr id="32779" name="Right Arrow 12"/>
          <p:cNvSpPr>
            <a:spLocks noChangeArrowheads="1"/>
          </p:cNvSpPr>
          <p:nvPr/>
        </p:nvSpPr>
        <p:spPr bwMode="auto">
          <a:xfrm>
            <a:off x="7636934" y="3124200"/>
            <a:ext cx="1507066" cy="914400"/>
          </a:xfrm>
          <a:prstGeom prst="rightArrow">
            <a:avLst>
              <a:gd name="adj1" fmla="val 73213"/>
              <a:gd name="adj2" fmla="val 50002"/>
            </a:avLst>
          </a:prstGeom>
          <a:solidFill>
            <a:srgbClr val="FCFF8D"/>
          </a:solidFill>
          <a:ln w="15875">
            <a:solidFill>
              <a:schemeClr val="tx1"/>
            </a:solidFill>
            <a:round/>
            <a:headEnd/>
            <a:tailEnd type="triangle" w="med" len="med"/>
          </a:ln>
        </p:spPr>
        <p:txBody>
          <a:bodyPr lIns="0" tIns="0" rIns="0" bIns="0" anchor="ctr"/>
          <a:lstStyle/>
          <a:p>
            <a:pPr algn="ctr">
              <a:buNone/>
            </a:pPr>
            <a:r>
              <a:rPr lang="en-US" sz="1400" dirty="0" smtClean="0"/>
              <a:t>Commence Operations and run XP</a:t>
            </a:r>
            <a:r>
              <a:rPr lang="ja-JP" altLang="en-US" sz="1400" dirty="0" smtClean="0"/>
              <a:t>’</a:t>
            </a:r>
            <a:r>
              <a:rPr lang="en-US" altLang="ja-JP" sz="1400" dirty="0" smtClean="0"/>
              <a:t>s</a:t>
            </a:r>
            <a:endParaRPr lang="en-US" sz="1400" dirty="0"/>
          </a:p>
        </p:txBody>
      </p:sp>
      <p:sp>
        <p:nvSpPr>
          <p:cNvPr id="32780" name="Isosceles Triangle 13"/>
          <p:cNvSpPr>
            <a:spLocks noChangeArrowheads="1"/>
          </p:cNvSpPr>
          <p:nvPr/>
        </p:nvSpPr>
        <p:spPr bwMode="auto">
          <a:xfrm rot="10800000">
            <a:off x="6172200" y="1765300"/>
            <a:ext cx="1828800" cy="1447800"/>
          </a:xfrm>
          <a:prstGeom prst="triangle">
            <a:avLst>
              <a:gd name="adj" fmla="val 50000"/>
            </a:avLst>
          </a:prstGeom>
          <a:solidFill>
            <a:srgbClr val="FFE5FF"/>
          </a:solidFill>
          <a:ln w="15875">
            <a:solidFill>
              <a:schemeClr val="tx1"/>
            </a:solidFill>
            <a:round/>
            <a:headEnd/>
            <a:tailEnd type="triangle" w="med" len="med"/>
          </a:ln>
        </p:spPr>
        <p:txBody>
          <a:bodyPr lIns="0" tIns="0" rIns="0" bIns="0"/>
          <a:lstStyle/>
          <a:p>
            <a:pPr>
              <a:spcBef>
                <a:spcPct val="20000"/>
              </a:spcBef>
              <a:buNone/>
            </a:pPr>
            <a:endParaRPr lang="en-US" sz="1800"/>
          </a:p>
        </p:txBody>
      </p:sp>
      <p:sp>
        <p:nvSpPr>
          <p:cNvPr id="32781" name="Rectangle 17"/>
          <p:cNvSpPr>
            <a:spLocks noChangeArrowheads="1"/>
          </p:cNvSpPr>
          <p:nvPr/>
        </p:nvSpPr>
        <p:spPr bwMode="auto">
          <a:xfrm>
            <a:off x="6400800" y="1765300"/>
            <a:ext cx="1371600"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buNone/>
            </a:pPr>
            <a:r>
              <a:rPr lang="en-US"/>
              <a:t>CD-4 Demonstrated</a:t>
            </a:r>
          </a:p>
          <a:p>
            <a:pPr algn="ctr">
              <a:buNone/>
            </a:pPr>
            <a:r>
              <a:rPr lang="en-US"/>
              <a:t>Performance</a:t>
            </a:r>
          </a:p>
        </p:txBody>
      </p:sp>
      <p:sp>
        <p:nvSpPr>
          <p:cNvPr id="32783" name="TextBox 27"/>
          <p:cNvSpPr txBox="1">
            <a:spLocks noChangeArrowheads="1"/>
          </p:cNvSpPr>
          <p:nvPr/>
        </p:nvSpPr>
        <p:spPr bwMode="auto">
          <a:xfrm>
            <a:off x="368300" y="927100"/>
            <a:ext cx="8077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None/>
            </a:pPr>
            <a:r>
              <a:rPr lang="en-US" sz="1800" i="1" dirty="0">
                <a:solidFill>
                  <a:srgbClr val="2312FC"/>
                </a:solidFill>
              </a:rPr>
              <a:t>NSTX-U ISTP, Commissioning, and Startup will follow the same process as NSTX initial commissioning and startup from February 1999.</a:t>
            </a:r>
          </a:p>
        </p:txBody>
      </p:sp>
      <p:sp>
        <p:nvSpPr>
          <p:cNvPr id="19" name="Rectangle 43"/>
          <p:cNvSpPr>
            <a:spLocks noChangeArrowheads="1"/>
          </p:cNvSpPr>
          <p:nvPr/>
        </p:nvSpPr>
        <p:spPr bwMode="auto">
          <a:xfrm>
            <a:off x="0" y="0"/>
            <a:ext cx="9144000" cy="889000"/>
          </a:xfrm>
          <a:prstGeom prst="rect">
            <a:avLst/>
          </a:prstGeom>
          <a:gradFill rotWithShape="1">
            <a:gsLst>
              <a:gs pos="0">
                <a:srgbClr val="F8F8F8">
                  <a:alpha val="50998"/>
                </a:srgbClr>
              </a:gs>
              <a:gs pos="100000">
                <a:srgbClr val="B2B2B2">
                  <a:alpha val="50998"/>
                </a:srgbClr>
              </a:gs>
            </a:gsLst>
            <a:lin ang="5400000" scaled="1"/>
          </a:gradFill>
          <a:ln w="9525">
            <a:noFill/>
            <a:miter lim="800000"/>
            <a:headEnd/>
            <a:tailEnd/>
          </a:ln>
        </p:spPr>
        <p:txBody>
          <a:bodyPr/>
          <a:lstStyle/>
          <a:p>
            <a:pPr algn="ctr" eaLnBrk="0" hangingPunct="0">
              <a:lnSpc>
                <a:spcPts val="3120"/>
              </a:lnSpc>
              <a:spcBef>
                <a:spcPct val="0"/>
              </a:spcBef>
              <a:buFontTx/>
              <a:buNone/>
            </a:pPr>
            <a:r>
              <a:rPr lang="en-US" sz="3600" i="0" dirty="0">
                <a:solidFill>
                  <a:srgbClr val="FF0000"/>
                </a:solidFill>
                <a:latin typeface="Calibri" charset="0"/>
              </a:rPr>
              <a:t>Transition into operations-</a:t>
            </a:r>
            <a:r>
              <a:rPr lang="en-US" sz="3600" i="0" dirty="0" smtClean="0">
                <a:solidFill>
                  <a:srgbClr val="FF0000"/>
                </a:solidFill>
                <a:latin typeface="Calibri" charset="0"/>
              </a:rPr>
              <a:t> planning underway</a:t>
            </a:r>
          </a:p>
          <a:p>
            <a:pPr algn="ctr" eaLnBrk="0" hangingPunct="0">
              <a:lnSpc>
                <a:spcPts val="3120"/>
              </a:lnSpc>
              <a:spcBef>
                <a:spcPct val="0"/>
              </a:spcBef>
              <a:buFontTx/>
              <a:buNone/>
            </a:pPr>
            <a:r>
              <a:rPr lang="en-US" sz="2400" i="0" dirty="0" smtClean="0">
                <a:solidFill>
                  <a:srgbClr val="1238FF"/>
                </a:solidFill>
                <a:latin typeface="Arial" pitchFamily="34" charset="0"/>
                <a:ea typeface="ヒラギノ角ゴ Pro W3" charset="-128"/>
              </a:rPr>
              <a:t>NSTX</a:t>
            </a:r>
            <a:r>
              <a:rPr lang="en-US" sz="2400" i="0" dirty="0">
                <a:solidFill>
                  <a:srgbClr val="1238FF"/>
                </a:solidFill>
                <a:latin typeface="Arial" pitchFamily="34" charset="0"/>
                <a:ea typeface="ヒラギノ角ゴ Pro W3" charset="-128"/>
              </a:rPr>
              <a:t>-U </a:t>
            </a:r>
            <a:r>
              <a:rPr lang="en-US" sz="2400" i="0" dirty="0" smtClean="0">
                <a:solidFill>
                  <a:srgbClr val="1238FF"/>
                </a:solidFill>
                <a:latin typeface="Arial" pitchFamily="34" charset="0"/>
                <a:ea typeface="ヒラギノ角ゴ Pro W3" charset="-128"/>
              </a:rPr>
              <a:t>Start-up Process Similar to </a:t>
            </a:r>
            <a:r>
              <a:rPr lang="en-US" sz="2400" i="0" dirty="0">
                <a:solidFill>
                  <a:srgbClr val="1238FF"/>
                </a:solidFill>
                <a:latin typeface="Arial" pitchFamily="34" charset="0"/>
                <a:ea typeface="ヒラギノ角ゴ Pro W3" charset="-128"/>
              </a:rPr>
              <a:t>NSTX</a:t>
            </a:r>
            <a:endParaRPr lang="en-US" sz="1600" i="0" dirty="0">
              <a:solidFill>
                <a:srgbClr val="FF0000"/>
              </a:solidFill>
              <a:latin typeface="Helvetica Neue" charset="0"/>
            </a:endParaRPr>
          </a:p>
        </p:txBody>
      </p:sp>
      <p:sp>
        <p:nvSpPr>
          <p:cNvPr id="22"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15</a:t>
            </a:fld>
            <a:endParaRPr lang="en-US" sz="1400" b="0" dirty="0">
              <a:latin typeface="Times" charset="0"/>
            </a:endParaRPr>
          </a:p>
        </p:txBody>
      </p:sp>
      <p:sp>
        <p:nvSpPr>
          <p:cNvPr id="4" name="Rectangle 3"/>
          <p:cNvSpPr/>
          <p:nvPr/>
        </p:nvSpPr>
        <p:spPr bwMode="auto">
          <a:xfrm>
            <a:off x="7086601" y="3251203"/>
            <a:ext cx="533399" cy="668864"/>
          </a:xfrm>
          <a:prstGeom prst="rect">
            <a:avLst/>
          </a:prstGeom>
          <a:solidFill>
            <a:srgbClr val="FCFF8D"/>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charset="0"/>
            </a:endParaRPr>
          </a:p>
        </p:txBody>
      </p:sp>
      <p:sp>
        <p:nvSpPr>
          <p:cNvPr id="5" name="Rectangle 4"/>
          <p:cNvSpPr/>
          <p:nvPr/>
        </p:nvSpPr>
        <p:spPr>
          <a:xfrm>
            <a:off x="6883395" y="3282031"/>
            <a:ext cx="942860" cy="523220"/>
          </a:xfrm>
          <a:prstGeom prst="rect">
            <a:avLst/>
          </a:prstGeom>
        </p:spPr>
        <p:txBody>
          <a:bodyPr wrap="square">
            <a:spAutoFit/>
          </a:bodyPr>
          <a:lstStyle/>
          <a:p>
            <a:pPr algn="ctr">
              <a:buNone/>
            </a:pPr>
            <a:r>
              <a:rPr lang="en-US" sz="1400" dirty="0" smtClean="0"/>
              <a:t>Shake-down</a:t>
            </a:r>
            <a:endParaRPr lang="en-US" sz="1400" dirty="0"/>
          </a:p>
        </p:txBody>
      </p:sp>
      <p:sp>
        <p:nvSpPr>
          <p:cNvPr id="25" name="Right Arrow 23"/>
          <p:cNvSpPr>
            <a:spLocks noChangeArrowheads="1"/>
          </p:cNvSpPr>
          <p:nvPr/>
        </p:nvSpPr>
        <p:spPr bwMode="auto">
          <a:xfrm rot="5400000">
            <a:off x="6877050" y="2901950"/>
            <a:ext cx="419100" cy="203200"/>
          </a:xfrm>
          <a:prstGeom prst="rightArrow">
            <a:avLst>
              <a:gd name="adj1" fmla="val 50000"/>
              <a:gd name="adj2" fmla="val 50000"/>
            </a:avLst>
          </a:prstGeom>
          <a:solidFill>
            <a:srgbClr val="0000FF"/>
          </a:solidFill>
          <a:ln w="15875">
            <a:solidFill>
              <a:schemeClr val="tx1"/>
            </a:solidFill>
            <a:round/>
            <a:headEnd/>
            <a:tailEnd type="triangle" w="med" len="med"/>
          </a:ln>
        </p:spPr>
        <p:txBody>
          <a:bodyPr lIns="0" tIns="0" rIns="0" bIns="0"/>
          <a:lstStyle/>
          <a:p>
            <a:pPr>
              <a:spcBef>
                <a:spcPct val="20000"/>
              </a:spcBef>
              <a:buNone/>
            </a:pPr>
            <a:endParaRPr lang="en-US" sz="1100"/>
          </a:p>
        </p:txBody>
      </p:sp>
      <p:sp>
        <p:nvSpPr>
          <p:cNvPr id="26" name="Text Box 4"/>
          <p:cNvSpPr txBox="1">
            <a:spLocks noChangeArrowheads="1"/>
          </p:cNvSpPr>
          <p:nvPr/>
        </p:nvSpPr>
        <p:spPr bwMode="auto">
          <a:xfrm>
            <a:off x="177800" y="3340101"/>
            <a:ext cx="6680200" cy="3159327"/>
          </a:xfrm>
          <a:prstGeom prst="rect">
            <a:avLst/>
          </a:prstGeom>
          <a:solidFill>
            <a:srgbClr val="DDF3EA"/>
          </a:solidFill>
          <a:ln>
            <a:solidFill>
              <a:srgbClr val="000000"/>
            </a:solidFill>
          </a:ln>
        </p:spPr>
        <p:txBody>
          <a:bodyPr wrap="square">
            <a:spAutoFit/>
          </a:bodyPr>
          <a:lstStyle>
            <a:lvl1pPr eaLnBrk="0" hangingPunct="0">
              <a:defRPr sz="1200" b="1" i="1">
                <a:solidFill>
                  <a:srgbClr val="1822CD"/>
                </a:solidFill>
                <a:latin typeface="Helvetica" charset="0"/>
                <a:ea typeface="ＭＳ Ｐゴシック" charset="0"/>
                <a:cs typeface="ＭＳ Ｐゴシック" charset="0"/>
              </a:defRPr>
            </a:lvl1pPr>
            <a:lvl2pPr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lnSpc>
                <a:spcPct val="70000"/>
              </a:lnSpc>
              <a:spcAft>
                <a:spcPts val="2400"/>
              </a:spcAft>
            </a:pPr>
            <a:r>
              <a:rPr lang="en-US" sz="1800" i="0" dirty="0" smtClean="0">
                <a:solidFill>
                  <a:schemeClr val="accent2"/>
                </a:solidFill>
                <a:latin typeface="Arial" charset="0"/>
              </a:rPr>
              <a:t>Activity </a:t>
            </a:r>
            <a:r>
              <a:rPr lang="en-US" sz="1800" i="0" dirty="0">
                <a:solidFill>
                  <a:schemeClr val="accent2"/>
                </a:solidFill>
                <a:latin typeface="Arial" charset="0"/>
              </a:rPr>
              <a:t>Certification Committee (ACC) comprised of representatives from PPPL Engineering, Research, Safety, and the DOE Princeton Area Office to review newly installed subsystems before commissioning. System reviews are performed at completion of construction activities. </a:t>
            </a:r>
          </a:p>
          <a:p>
            <a:pPr eaLnBrk="1" hangingPunct="1">
              <a:lnSpc>
                <a:spcPct val="70000"/>
              </a:lnSpc>
              <a:spcAft>
                <a:spcPts val="2400"/>
              </a:spcAft>
            </a:pPr>
            <a:r>
              <a:rPr lang="en-US" sz="1800" i="0" dirty="0" smtClean="0">
                <a:solidFill>
                  <a:schemeClr val="accent2"/>
                </a:solidFill>
                <a:latin typeface="Arial" charset="0"/>
              </a:rPr>
              <a:t>Led by the </a:t>
            </a:r>
            <a:r>
              <a:rPr lang="en-US" sz="1800" i="0" dirty="0">
                <a:solidFill>
                  <a:schemeClr val="accent2"/>
                </a:solidFill>
                <a:latin typeface="Arial" charset="0"/>
              </a:rPr>
              <a:t>DOE Princeton Site Office (</a:t>
            </a:r>
            <a:r>
              <a:rPr lang="en-US" sz="1800" i="0" dirty="0" smtClean="0">
                <a:solidFill>
                  <a:schemeClr val="accent2"/>
                </a:solidFill>
                <a:latin typeface="Arial" charset="0"/>
              </a:rPr>
              <a:t>PSO), a </a:t>
            </a:r>
            <a:r>
              <a:rPr lang="en-US" sz="1800" i="0" dirty="0">
                <a:solidFill>
                  <a:schemeClr val="accent2"/>
                </a:solidFill>
                <a:latin typeface="Arial" charset="0"/>
              </a:rPr>
              <a:t>Operational Readiness Assessment (ORA) </a:t>
            </a:r>
            <a:r>
              <a:rPr lang="en-US" sz="1800" i="0" dirty="0" smtClean="0">
                <a:solidFill>
                  <a:schemeClr val="accent2"/>
                </a:solidFill>
                <a:latin typeface="Arial" charset="0"/>
              </a:rPr>
              <a:t>will be made based on ACC and QA Audit reports before </a:t>
            </a:r>
            <a:r>
              <a:rPr lang="en-US" sz="1800" i="0" dirty="0">
                <a:solidFill>
                  <a:schemeClr val="accent2"/>
                </a:solidFill>
                <a:latin typeface="Arial" charset="0"/>
              </a:rPr>
              <a:t>the project moves to start-up.</a:t>
            </a:r>
          </a:p>
          <a:p>
            <a:pPr eaLnBrk="1" hangingPunct="1">
              <a:lnSpc>
                <a:spcPct val="70000"/>
              </a:lnSpc>
              <a:spcAft>
                <a:spcPts val="2400"/>
              </a:spcAft>
            </a:pPr>
            <a:r>
              <a:rPr lang="en-US" sz="1800" i="0" dirty="0" smtClean="0">
                <a:solidFill>
                  <a:schemeClr val="accent2"/>
                </a:solidFill>
                <a:latin typeface="Arial" charset="0"/>
              </a:rPr>
              <a:t> Safety </a:t>
            </a:r>
            <a:r>
              <a:rPr lang="en-US" sz="1800" i="0" dirty="0">
                <a:solidFill>
                  <a:schemeClr val="accent2"/>
                </a:solidFill>
                <a:latin typeface="Arial" charset="0"/>
              </a:rPr>
              <a:t>Certificates allowing Power and then Plasma Operation will be issued upon the recommendations of the </a:t>
            </a:r>
            <a:r>
              <a:rPr lang="en-US" sz="1800" i="0" dirty="0" smtClean="0">
                <a:solidFill>
                  <a:schemeClr val="accent2"/>
                </a:solidFill>
                <a:latin typeface="Arial" charset="0"/>
              </a:rPr>
              <a:t>ORA.</a:t>
            </a:r>
            <a:endParaRPr lang="en-US" sz="1800" dirty="0"/>
          </a:p>
        </p:txBody>
      </p:sp>
    </p:spTree>
    <p:extLst>
      <p:ext uri="{BB962C8B-B14F-4D97-AF65-F5344CB8AC3E}">
        <p14:creationId xmlns:p14="http://schemas.microsoft.com/office/powerpoint/2010/main" xmlns="" val="1247042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152400" y="965200"/>
            <a:ext cx="8890000" cy="5401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spcAft>
                <a:spcPts val="600"/>
              </a:spcAft>
            </a:pPr>
            <a:r>
              <a:rPr lang="en-US" sz="2000" i="0" dirty="0">
                <a:solidFill>
                  <a:srgbClr val="3333CC"/>
                </a:solidFill>
                <a:latin typeface="Arial" charset="0"/>
              </a:rPr>
              <a:t>A programmable Digital Coil Protection System (DCPS) with control algorithms appropriate for NSTX-U parameters is being developed to protect both coils and structures.</a:t>
            </a:r>
          </a:p>
          <a:p>
            <a:pPr eaLnBrk="1" hangingPunct="1">
              <a:spcAft>
                <a:spcPts val="600"/>
              </a:spcAft>
            </a:pPr>
            <a:r>
              <a:rPr lang="en-US" sz="2000" i="0" dirty="0">
                <a:solidFill>
                  <a:srgbClr val="3333CC"/>
                </a:solidFill>
                <a:latin typeface="Arial" charset="0"/>
              </a:rPr>
              <a:t>Includes data acquisition, user interfaces, auto-testing, and standalone codes for algorithm verification and scenario development.</a:t>
            </a:r>
          </a:p>
          <a:p>
            <a:pPr eaLnBrk="1" hangingPunct="1">
              <a:spcAft>
                <a:spcPts val="600"/>
              </a:spcAft>
            </a:pPr>
            <a:r>
              <a:rPr lang="en-US" sz="2000" i="0" dirty="0">
                <a:solidFill>
                  <a:srgbClr val="3333CC"/>
                </a:solidFill>
                <a:latin typeface="Arial" charset="0"/>
              </a:rPr>
              <a:t>Systems are currently being installed with plans to begin pre-operational testing in Feb. 2014, and full system commissioning in June 2014.</a:t>
            </a:r>
          </a:p>
          <a:p>
            <a:pPr eaLnBrk="1" hangingPunct="1">
              <a:spcAft>
                <a:spcPts val="600"/>
              </a:spcAft>
            </a:pPr>
            <a:r>
              <a:rPr lang="en-US" sz="2000" i="0" dirty="0">
                <a:solidFill>
                  <a:srgbClr val="3333CC"/>
                </a:solidFill>
                <a:latin typeface="Arial" charset="0"/>
              </a:rPr>
              <a:t>1</a:t>
            </a:r>
            <a:r>
              <a:rPr lang="en-US" sz="2000" i="0" baseline="30000" dirty="0">
                <a:solidFill>
                  <a:srgbClr val="3333CC"/>
                </a:solidFill>
                <a:latin typeface="Arial" charset="0"/>
              </a:rPr>
              <a:t>st</a:t>
            </a:r>
            <a:r>
              <a:rPr lang="en-US" sz="2000" i="0" dirty="0">
                <a:solidFill>
                  <a:srgbClr val="3333CC"/>
                </a:solidFill>
                <a:latin typeface="Arial" charset="0"/>
              </a:rPr>
              <a:t> year operating space parameters will be established and control algorithms verified.</a:t>
            </a:r>
          </a:p>
          <a:p>
            <a:pPr eaLnBrk="1" hangingPunct="1">
              <a:spcAft>
                <a:spcPts val="600"/>
              </a:spcAft>
            </a:pPr>
            <a:r>
              <a:rPr lang="en-US" sz="2000" i="0" dirty="0">
                <a:solidFill>
                  <a:srgbClr val="3333CC"/>
                </a:solidFill>
                <a:latin typeface="Arial" charset="0"/>
              </a:rPr>
              <a:t>Same  algorithms will be applied to the Power Supply real Time Control System (PSRTC).</a:t>
            </a:r>
          </a:p>
          <a:p>
            <a:pPr eaLnBrk="1" hangingPunct="1">
              <a:spcAft>
                <a:spcPts val="600"/>
              </a:spcAft>
            </a:pPr>
            <a:r>
              <a:rPr lang="en-US" sz="2000" i="0" dirty="0">
                <a:solidFill>
                  <a:srgbClr val="3333CC"/>
                </a:solidFill>
                <a:latin typeface="Arial" charset="0"/>
              </a:rPr>
              <a:t>DCPS/PSRTC systems will be configured to support limited FCPC rectifier dummy load testing in Mar. 2014</a:t>
            </a:r>
            <a:r>
              <a:rPr lang="en-US" sz="2000" i="0" dirty="0" smtClean="0">
                <a:solidFill>
                  <a:srgbClr val="3333CC"/>
                </a:solidFill>
                <a:latin typeface="Arial" charset="0"/>
              </a:rPr>
              <a:t>.</a:t>
            </a:r>
            <a:endParaRPr lang="en-US" sz="2000" i="0" dirty="0">
              <a:solidFill>
                <a:srgbClr val="3333CC"/>
              </a:solidFill>
              <a:latin typeface="Arial" charset="0"/>
            </a:endParaRPr>
          </a:p>
        </p:txBody>
      </p:sp>
      <p:sp>
        <p:nvSpPr>
          <p:cNvPr id="5" name="Rectangle 43"/>
          <p:cNvSpPr>
            <a:spLocks noChangeArrowheads="1"/>
          </p:cNvSpPr>
          <p:nvPr/>
        </p:nvSpPr>
        <p:spPr bwMode="auto">
          <a:xfrm>
            <a:off x="7938" y="0"/>
            <a:ext cx="9144000" cy="889000"/>
          </a:xfrm>
          <a:prstGeom prst="rect">
            <a:avLst/>
          </a:prstGeom>
          <a:gradFill rotWithShape="1">
            <a:gsLst>
              <a:gs pos="0">
                <a:srgbClr val="F8F8F8">
                  <a:alpha val="50998"/>
                </a:srgbClr>
              </a:gs>
              <a:gs pos="100000">
                <a:srgbClr val="B2B2B2">
                  <a:alpha val="50998"/>
                </a:srgbClr>
              </a:gs>
            </a:gsLst>
            <a:lin ang="5400000" scaled="1"/>
          </a:gradFill>
          <a:ln w="9525">
            <a:noFill/>
            <a:miter lim="800000"/>
            <a:headEnd/>
            <a:tailEnd/>
          </a:ln>
        </p:spPr>
        <p:txBody>
          <a:bodyPr/>
          <a:lstStyle/>
          <a:p>
            <a:pPr algn="ctr" eaLnBrk="0" hangingPunct="0">
              <a:spcBef>
                <a:spcPct val="0"/>
              </a:spcBef>
              <a:buNone/>
            </a:pPr>
            <a:r>
              <a:rPr lang="en-US" sz="2400" i="0" dirty="0" smtClean="0">
                <a:solidFill>
                  <a:srgbClr val="FF0000"/>
                </a:solidFill>
                <a:latin typeface="Arial" pitchFamily="34" charset="0"/>
                <a:ea typeface="ヒラギノ角ゴ Pro W3" charset="-128"/>
              </a:rPr>
              <a:t>NSTX-U Coil </a:t>
            </a:r>
            <a:r>
              <a:rPr lang="en-US" sz="2400" i="0" dirty="0" err="1" smtClean="0">
                <a:solidFill>
                  <a:srgbClr val="FF0000"/>
                </a:solidFill>
                <a:latin typeface="Arial" pitchFamily="34" charset="0"/>
                <a:ea typeface="ヒラギノ角ゴ Pro W3" charset="-128"/>
              </a:rPr>
              <a:t>Energization</a:t>
            </a:r>
            <a:r>
              <a:rPr lang="en-US" sz="2400" i="0" dirty="0">
                <a:solidFill>
                  <a:srgbClr val="FF0000"/>
                </a:solidFill>
                <a:latin typeface="Arial" pitchFamily="34" charset="0"/>
                <a:ea typeface="ヒラギノ角ゴ Pro W3" charset="-128"/>
              </a:rPr>
              <a:t> </a:t>
            </a:r>
          </a:p>
        </p:txBody>
      </p:sp>
      <p:sp>
        <p:nvSpPr>
          <p:cNvPr id="6"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16</a:t>
            </a:fld>
            <a:endParaRPr lang="en-US" sz="1400" b="0" dirty="0">
              <a:latin typeface="Times" charset="0"/>
            </a:endParaRPr>
          </a:p>
        </p:txBody>
      </p:sp>
    </p:spTree>
    <p:extLst>
      <p:ext uri="{BB962C8B-B14F-4D97-AF65-F5344CB8AC3E}">
        <p14:creationId xmlns:p14="http://schemas.microsoft.com/office/powerpoint/2010/main" xmlns="" val="17872075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5"/>
          <p:cNvSpPr>
            <a:spLocks noChangeArrowheads="1"/>
          </p:cNvSpPr>
          <p:nvPr/>
        </p:nvSpPr>
        <p:spPr bwMode="auto">
          <a:xfrm>
            <a:off x="2819400" y="990600"/>
            <a:ext cx="3386138" cy="2640701"/>
          </a:xfrm>
          <a:prstGeom prst="rect">
            <a:avLst/>
          </a:prstGeom>
          <a:solidFill>
            <a:srgbClr val="D98DD7"/>
          </a:solidFill>
          <a:ln w="9525">
            <a:noFill/>
            <a:miter lim="800000"/>
            <a:headEnd/>
            <a:tailEnd/>
          </a:ln>
        </p:spPr>
        <p:txBody>
          <a:bodyPr lIns="91418" tIns="45709" rIns="91418" bIns="45709">
            <a:spAutoFit/>
          </a:bodyPr>
          <a:lstStyle/>
          <a:p>
            <a:pPr algn="ctr">
              <a:buNone/>
            </a:pPr>
            <a:r>
              <a:rPr lang="en-US" sz="1800" b="0" i="0">
                <a:solidFill>
                  <a:schemeClr val="tx1"/>
                </a:solidFill>
              </a:rPr>
              <a:t>Plasma Operations with:</a:t>
            </a:r>
          </a:p>
          <a:p>
            <a:pPr algn="ctr">
              <a:buNone/>
            </a:pPr>
            <a:r>
              <a:rPr lang="en-US" sz="1800" b="0" i="0">
                <a:solidFill>
                  <a:schemeClr val="tx1"/>
                </a:solidFill>
              </a:rPr>
              <a:t>I</a:t>
            </a:r>
            <a:r>
              <a:rPr lang="en-US" sz="1800" b="0" i="0" baseline="-25000">
                <a:solidFill>
                  <a:schemeClr val="tx1"/>
                </a:solidFill>
              </a:rPr>
              <a:t>p</a:t>
            </a:r>
            <a:r>
              <a:rPr lang="en-US" sz="1800" b="0" i="0">
                <a:solidFill>
                  <a:schemeClr val="tx1"/>
                </a:solidFill>
              </a:rPr>
              <a:t>≤1.0 MA, B</a:t>
            </a:r>
            <a:r>
              <a:rPr lang="en-US" sz="1800" b="0" i="0" baseline="-25000">
                <a:solidFill>
                  <a:schemeClr val="tx1"/>
                </a:solidFill>
              </a:rPr>
              <a:t>T</a:t>
            </a:r>
            <a:r>
              <a:rPr lang="en-US" sz="1800" b="0" i="0">
                <a:solidFill>
                  <a:schemeClr val="tx1"/>
                </a:solidFill>
              </a:rPr>
              <a:t>≤0.5</a:t>
            </a:r>
          </a:p>
          <a:p>
            <a:pPr algn="ctr">
              <a:buNone/>
            </a:pPr>
            <a:r>
              <a:rPr lang="en-US" sz="1800" b="0" i="0">
                <a:solidFill>
                  <a:schemeClr val="tx1"/>
                </a:solidFill>
              </a:rPr>
              <a:t>Develop:</a:t>
            </a:r>
          </a:p>
          <a:p>
            <a:pPr algn="ctr">
              <a:buNone/>
            </a:pPr>
            <a:r>
              <a:rPr lang="en-US" sz="1800" b="0" i="0">
                <a:solidFill>
                  <a:schemeClr val="tx1"/>
                </a:solidFill>
              </a:rPr>
              <a:t> Breakdown and current ramp scenarios</a:t>
            </a:r>
          </a:p>
          <a:p>
            <a:pPr algn="ctr">
              <a:buNone/>
            </a:pPr>
            <a:r>
              <a:rPr lang="en-US" sz="1800" b="0" i="0">
                <a:solidFill>
                  <a:schemeClr val="tx1"/>
                </a:solidFill>
              </a:rPr>
              <a:t> Shape &amp; position control</a:t>
            </a:r>
          </a:p>
          <a:p>
            <a:pPr algn="ctr">
              <a:buNone/>
            </a:pPr>
            <a:r>
              <a:rPr lang="en-US" sz="1800" b="0" i="0">
                <a:solidFill>
                  <a:schemeClr val="tx1"/>
                </a:solidFill>
              </a:rPr>
              <a:t> Reliable H-mode</a:t>
            </a:r>
          </a:p>
          <a:p>
            <a:pPr algn="ctr">
              <a:buNone/>
            </a:pPr>
            <a:r>
              <a:rPr lang="en-US" sz="1800" b="0" i="0">
                <a:solidFill>
                  <a:schemeClr val="tx1"/>
                </a:solidFill>
              </a:rPr>
              <a:t> Diagnostic operations</a:t>
            </a:r>
          </a:p>
        </p:txBody>
      </p:sp>
      <p:sp>
        <p:nvSpPr>
          <p:cNvPr id="9220" name="Rectangle 16"/>
          <p:cNvSpPr>
            <a:spLocks noChangeArrowheads="1"/>
          </p:cNvSpPr>
          <p:nvPr/>
        </p:nvSpPr>
        <p:spPr bwMode="auto">
          <a:xfrm>
            <a:off x="6400800" y="1066800"/>
            <a:ext cx="2590800" cy="1477963"/>
          </a:xfrm>
          <a:prstGeom prst="rect">
            <a:avLst/>
          </a:prstGeom>
          <a:solidFill>
            <a:srgbClr val="9999FF"/>
          </a:solidFill>
          <a:ln w="9525">
            <a:noFill/>
            <a:miter lim="800000"/>
            <a:headEnd/>
            <a:tailEnd/>
          </a:ln>
        </p:spPr>
        <p:txBody>
          <a:bodyPr lIns="91418" tIns="45709" rIns="91418" bIns="45709">
            <a:spAutoFit/>
          </a:bodyPr>
          <a:lstStyle/>
          <a:p>
            <a:pPr algn="ctr">
              <a:buNone/>
            </a:pPr>
            <a:r>
              <a:rPr lang="en-US" sz="1800" b="0" i="0">
                <a:solidFill>
                  <a:schemeClr val="tx1"/>
                </a:solidFill>
              </a:rPr>
              <a:t>Continue to add diagnostic &amp; control capabilities while initiating physics experiments.</a:t>
            </a:r>
          </a:p>
        </p:txBody>
      </p:sp>
      <p:sp>
        <p:nvSpPr>
          <p:cNvPr id="9221" name="Right Arrow 23"/>
          <p:cNvSpPr>
            <a:spLocks noChangeArrowheads="1"/>
          </p:cNvSpPr>
          <p:nvPr/>
        </p:nvSpPr>
        <p:spPr bwMode="auto">
          <a:xfrm>
            <a:off x="7696200" y="3543300"/>
            <a:ext cx="1447800" cy="1193800"/>
          </a:xfrm>
          <a:prstGeom prst="rightArrow">
            <a:avLst>
              <a:gd name="adj1" fmla="val 50000"/>
              <a:gd name="adj2" fmla="val 49999"/>
            </a:avLst>
          </a:prstGeom>
          <a:solidFill>
            <a:srgbClr val="9999FF"/>
          </a:solidFill>
          <a:ln w="15875">
            <a:noFill/>
            <a:round/>
            <a:headEnd/>
            <a:tailEnd type="triangle" w="med" len="med"/>
          </a:ln>
        </p:spPr>
        <p:txBody>
          <a:bodyPr lIns="0" tIns="0" rIns="0" bIns="0"/>
          <a:lstStyle/>
          <a:p>
            <a:pPr>
              <a:spcBef>
                <a:spcPct val="20000"/>
              </a:spcBef>
              <a:buNone/>
            </a:pPr>
            <a:endParaRPr lang="en-US"/>
          </a:p>
        </p:txBody>
      </p:sp>
      <p:sp>
        <p:nvSpPr>
          <p:cNvPr id="25" name="Rectangle 24"/>
          <p:cNvSpPr/>
          <p:nvPr/>
        </p:nvSpPr>
        <p:spPr bwMode="auto">
          <a:xfrm>
            <a:off x="76200" y="3848100"/>
            <a:ext cx="1295400" cy="609600"/>
          </a:xfrm>
          <a:prstGeom prst="rect">
            <a:avLst/>
          </a:prstGeom>
          <a:solidFill>
            <a:schemeClr val="accent1">
              <a:lumMod val="40000"/>
              <a:lumOff val="60000"/>
            </a:schemeClr>
          </a:solidFill>
          <a:ln w="15875" cap="flat" cmpd="sng" algn="ctr">
            <a:solidFill>
              <a:schemeClr val="accent1">
                <a:lumMod val="20000"/>
                <a:lumOff val="80000"/>
              </a:schemeClr>
            </a:solidFill>
            <a:prstDash val="solid"/>
            <a:round/>
            <a:headEnd type="none" w="med" len="med"/>
            <a:tailEnd type="triangle" w="med" len="med"/>
          </a:ln>
          <a:effectLst/>
        </p:spPr>
        <p:txBody>
          <a:bodyPr lIns="0" tIns="0" rIns="0" bIns="0"/>
          <a:lstStyle/>
          <a:p>
            <a:pPr>
              <a:spcBef>
                <a:spcPct val="20000"/>
              </a:spcBef>
              <a:buNone/>
              <a:defRPr/>
            </a:pPr>
            <a:endParaRPr lang="en-US" dirty="0">
              <a:latin typeface="Helvetica" pitchFamily="-128" charset="0"/>
              <a:ea typeface="Arial" charset="0"/>
              <a:cs typeface="Arial" charset="0"/>
            </a:endParaRPr>
          </a:p>
        </p:txBody>
      </p:sp>
      <p:sp>
        <p:nvSpPr>
          <p:cNvPr id="9223" name="Rectangle 5"/>
          <p:cNvSpPr>
            <a:spLocks noChangeArrowheads="1"/>
          </p:cNvSpPr>
          <p:nvPr/>
        </p:nvSpPr>
        <p:spPr bwMode="auto">
          <a:xfrm>
            <a:off x="4191000" y="3835400"/>
            <a:ext cx="1828800" cy="609600"/>
          </a:xfrm>
          <a:prstGeom prst="rect">
            <a:avLst/>
          </a:prstGeom>
          <a:solidFill>
            <a:srgbClr val="D98DD7"/>
          </a:solidFill>
          <a:ln w="15875">
            <a:noFill/>
            <a:round/>
            <a:headEnd/>
            <a:tailEnd type="triangle" w="med" len="med"/>
          </a:ln>
        </p:spPr>
        <p:txBody>
          <a:bodyPr lIns="0" tIns="0" rIns="0" bIns="0"/>
          <a:lstStyle/>
          <a:p>
            <a:pPr>
              <a:spcBef>
                <a:spcPct val="20000"/>
              </a:spcBef>
              <a:buNone/>
            </a:pPr>
            <a:endParaRPr lang="en-US"/>
          </a:p>
        </p:txBody>
      </p:sp>
      <p:sp>
        <p:nvSpPr>
          <p:cNvPr id="9224" name="Rectangle 6"/>
          <p:cNvSpPr>
            <a:spLocks noChangeArrowheads="1"/>
          </p:cNvSpPr>
          <p:nvPr/>
        </p:nvSpPr>
        <p:spPr bwMode="auto">
          <a:xfrm>
            <a:off x="6858000" y="3835400"/>
            <a:ext cx="838200" cy="609600"/>
          </a:xfrm>
          <a:prstGeom prst="rect">
            <a:avLst/>
          </a:prstGeom>
          <a:solidFill>
            <a:srgbClr val="FFCC00"/>
          </a:solidFill>
          <a:ln w="15875">
            <a:noFill/>
            <a:round/>
            <a:headEnd/>
            <a:tailEnd type="triangle" w="med" len="med"/>
          </a:ln>
        </p:spPr>
        <p:txBody>
          <a:bodyPr lIns="0" tIns="0" rIns="0" bIns="0"/>
          <a:lstStyle/>
          <a:p>
            <a:pPr>
              <a:spcBef>
                <a:spcPct val="20000"/>
              </a:spcBef>
              <a:buNone/>
            </a:pPr>
            <a:endParaRPr lang="en-US"/>
          </a:p>
        </p:txBody>
      </p:sp>
      <p:sp>
        <p:nvSpPr>
          <p:cNvPr id="9225" name="TextBox 8"/>
          <p:cNvSpPr txBox="1">
            <a:spLocks noChangeArrowheads="1"/>
          </p:cNvSpPr>
          <p:nvPr/>
        </p:nvSpPr>
        <p:spPr bwMode="auto">
          <a:xfrm>
            <a:off x="76200" y="3848100"/>
            <a:ext cx="1371600" cy="584200"/>
          </a:xfrm>
          <a:prstGeom prst="rect">
            <a:avLst/>
          </a:prstGeom>
          <a:noFill/>
          <a:ln w="9525">
            <a:noFill/>
            <a:miter lim="800000"/>
            <a:headEnd/>
            <a:tailEnd/>
          </a:ln>
        </p:spPr>
        <p:txBody>
          <a:bodyPr lIns="91418" tIns="45709" rIns="91418" bIns="45709">
            <a:spAutoFit/>
          </a:bodyPr>
          <a:lstStyle/>
          <a:p>
            <a:pPr>
              <a:buNone/>
            </a:pPr>
            <a:r>
              <a:rPr lang="en-US" sz="1600" i="0">
                <a:solidFill>
                  <a:schemeClr val="tx1"/>
                </a:solidFill>
              </a:rPr>
              <a:t>ISTP-1 &amp; CD-4 Prep</a:t>
            </a:r>
          </a:p>
        </p:txBody>
      </p:sp>
      <p:sp>
        <p:nvSpPr>
          <p:cNvPr id="9226" name="TextBox 10"/>
          <p:cNvSpPr txBox="1">
            <a:spLocks noChangeArrowheads="1"/>
          </p:cNvSpPr>
          <p:nvPr/>
        </p:nvSpPr>
        <p:spPr bwMode="auto">
          <a:xfrm>
            <a:off x="4267200" y="3835400"/>
            <a:ext cx="1723605" cy="633998"/>
          </a:xfrm>
          <a:prstGeom prst="rect">
            <a:avLst/>
          </a:prstGeom>
          <a:noFill/>
          <a:ln w="9525">
            <a:noFill/>
            <a:miter lim="800000"/>
            <a:headEnd/>
            <a:tailEnd/>
          </a:ln>
        </p:spPr>
        <p:txBody>
          <a:bodyPr wrap="none" lIns="91418" tIns="45709" rIns="91418" bIns="45709">
            <a:spAutoFit/>
          </a:bodyPr>
          <a:lstStyle/>
          <a:p>
            <a:pPr>
              <a:buNone/>
            </a:pPr>
            <a:r>
              <a:rPr lang="en-US" sz="1600" i="0">
                <a:solidFill>
                  <a:schemeClr val="tx1"/>
                </a:solidFill>
              </a:rPr>
              <a:t>Operations</a:t>
            </a:r>
          </a:p>
          <a:p>
            <a:pPr>
              <a:buNone/>
            </a:pPr>
            <a:r>
              <a:rPr lang="en-US" sz="1600" i="0">
                <a:solidFill>
                  <a:schemeClr val="tx1"/>
                </a:solidFill>
              </a:rPr>
              <a:t>Commissioning</a:t>
            </a:r>
          </a:p>
        </p:txBody>
      </p:sp>
      <p:sp>
        <p:nvSpPr>
          <p:cNvPr id="9227" name="TextBox 11"/>
          <p:cNvSpPr txBox="1">
            <a:spLocks noChangeArrowheads="1"/>
          </p:cNvSpPr>
          <p:nvPr/>
        </p:nvSpPr>
        <p:spPr bwMode="auto">
          <a:xfrm>
            <a:off x="6858000" y="3929063"/>
            <a:ext cx="823913" cy="338137"/>
          </a:xfrm>
          <a:prstGeom prst="rect">
            <a:avLst/>
          </a:prstGeom>
          <a:noFill/>
          <a:ln w="9525">
            <a:noFill/>
            <a:miter lim="800000"/>
            <a:headEnd/>
            <a:tailEnd/>
          </a:ln>
        </p:spPr>
        <p:txBody>
          <a:bodyPr wrap="none" lIns="91418" tIns="45709" rIns="91418" bIns="45709">
            <a:spAutoFit/>
          </a:bodyPr>
          <a:lstStyle/>
          <a:p>
            <a:pPr>
              <a:buNone/>
            </a:pPr>
            <a:r>
              <a:rPr lang="en-US" sz="1600" i="0">
                <a:solidFill>
                  <a:schemeClr val="tx1"/>
                </a:solidFill>
              </a:rPr>
              <a:t>ISTP-2</a:t>
            </a:r>
          </a:p>
        </p:txBody>
      </p:sp>
      <p:sp>
        <p:nvSpPr>
          <p:cNvPr id="9228" name="TextBox 12"/>
          <p:cNvSpPr txBox="1">
            <a:spLocks noChangeArrowheads="1"/>
          </p:cNvSpPr>
          <p:nvPr/>
        </p:nvSpPr>
        <p:spPr bwMode="auto">
          <a:xfrm>
            <a:off x="7924800" y="3835400"/>
            <a:ext cx="1219200" cy="633998"/>
          </a:xfrm>
          <a:prstGeom prst="rect">
            <a:avLst/>
          </a:prstGeom>
          <a:noFill/>
          <a:ln w="9525">
            <a:noFill/>
            <a:miter lim="800000"/>
            <a:headEnd/>
            <a:tailEnd/>
          </a:ln>
        </p:spPr>
        <p:txBody>
          <a:bodyPr lIns="91418" tIns="45709" rIns="91418" bIns="45709">
            <a:spAutoFit/>
          </a:bodyPr>
          <a:lstStyle/>
          <a:p>
            <a:pPr>
              <a:buNone/>
            </a:pPr>
            <a:r>
              <a:rPr lang="en-US" sz="1600" i="0">
                <a:solidFill>
                  <a:schemeClr val="tx1"/>
                </a:solidFill>
              </a:rPr>
              <a:t>Phys. </a:t>
            </a:r>
          </a:p>
          <a:p>
            <a:pPr>
              <a:buNone/>
            </a:pPr>
            <a:r>
              <a:rPr lang="en-US" sz="1600" i="0">
                <a:solidFill>
                  <a:schemeClr val="tx1"/>
                </a:solidFill>
              </a:rPr>
              <a:t>Ops</a:t>
            </a:r>
          </a:p>
        </p:txBody>
      </p:sp>
      <p:cxnSp>
        <p:nvCxnSpPr>
          <p:cNvPr id="9229" name="Straight Connector 40"/>
          <p:cNvCxnSpPr>
            <a:cxnSpLocks noChangeShapeType="1"/>
          </p:cNvCxnSpPr>
          <p:nvPr/>
        </p:nvCxnSpPr>
        <p:spPr bwMode="auto">
          <a:xfrm rot="16200000" flipH="1">
            <a:off x="4648200" y="3429000"/>
            <a:ext cx="457200" cy="304800"/>
          </a:xfrm>
          <a:prstGeom prst="line">
            <a:avLst/>
          </a:prstGeom>
          <a:noFill/>
          <a:ln w="31750">
            <a:solidFill>
              <a:schemeClr val="tx1"/>
            </a:solidFill>
            <a:round/>
            <a:headEnd/>
            <a:tailEnd type="triangle" w="lg" len="med"/>
          </a:ln>
        </p:spPr>
      </p:cxnSp>
      <p:cxnSp>
        <p:nvCxnSpPr>
          <p:cNvPr id="9230" name="Straight Connector 45"/>
          <p:cNvCxnSpPr>
            <a:cxnSpLocks noChangeShapeType="1"/>
          </p:cNvCxnSpPr>
          <p:nvPr/>
        </p:nvCxnSpPr>
        <p:spPr bwMode="auto">
          <a:xfrm rot="16200000" flipH="1">
            <a:off x="7848600" y="3505200"/>
            <a:ext cx="304800" cy="152400"/>
          </a:xfrm>
          <a:prstGeom prst="line">
            <a:avLst/>
          </a:prstGeom>
          <a:noFill/>
          <a:ln w="31750">
            <a:solidFill>
              <a:schemeClr val="tx1"/>
            </a:solidFill>
            <a:round/>
            <a:headEnd/>
            <a:tailEnd type="triangle" w="lg" len="med"/>
          </a:ln>
        </p:spPr>
      </p:cxnSp>
      <p:sp>
        <p:nvSpPr>
          <p:cNvPr id="37" name="Rectangle 36"/>
          <p:cNvSpPr/>
          <p:nvPr/>
        </p:nvSpPr>
        <p:spPr bwMode="auto">
          <a:xfrm>
            <a:off x="1371600" y="3848100"/>
            <a:ext cx="2819400" cy="609600"/>
          </a:xfrm>
          <a:prstGeom prst="rect">
            <a:avLst/>
          </a:prstGeom>
          <a:solidFill>
            <a:schemeClr val="bg1">
              <a:lumMod val="85000"/>
            </a:schemeClr>
          </a:solidFill>
          <a:ln w="15875" cap="flat" cmpd="sng" algn="ctr">
            <a:noFill/>
            <a:prstDash val="solid"/>
            <a:round/>
            <a:headEnd type="none" w="med" len="med"/>
            <a:tailEnd type="triangle" w="med" len="med"/>
          </a:ln>
          <a:effectLst/>
        </p:spPr>
        <p:txBody>
          <a:bodyPr lIns="0" tIns="0" rIns="0" bIns="0"/>
          <a:lstStyle/>
          <a:p>
            <a:pPr>
              <a:spcBef>
                <a:spcPct val="20000"/>
              </a:spcBef>
              <a:buNone/>
              <a:defRPr/>
            </a:pPr>
            <a:endParaRPr lang="en-US" dirty="0">
              <a:latin typeface="Helvetica" pitchFamily="-128" charset="0"/>
              <a:ea typeface="Arial" charset="0"/>
              <a:cs typeface="Arial" charset="0"/>
            </a:endParaRPr>
          </a:p>
        </p:txBody>
      </p:sp>
      <p:sp>
        <p:nvSpPr>
          <p:cNvPr id="9232" name="TextBox 9"/>
          <p:cNvSpPr txBox="1">
            <a:spLocks noChangeArrowheads="1"/>
          </p:cNvSpPr>
          <p:nvPr/>
        </p:nvSpPr>
        <p:spPr bwMode="auto">
          <a:xfrm>
            <a:off x="1435100" y="3835400"/>
            <a:ext cx="2679700" cy="584200"/>
          </a:xfrm>
          <a:prstGeom prst="rect">
            <a:avLst/>
          </a:prstGeom>
          <a:noFill/>
          <a:ln w="9525">
            <a:noFill/>
            <a:miter lim="800000"/>
            <a:headEnd/>
            <a:tailEnd/>
          </a:ln>
        </p:spPr>
        <p:txBody>
          <a:bodyPr lIns="91418" tIns="45709" rIns="91418" bIns="45709">
            <a:spAutoFit/>
          </a:bodyPr>
          <a:lstStyle/>
          <a:p>
            <a:pPr algn="ctr">
              <a:buNone/>
            </a:pPr>
            <a:r>
              <a:rPr lang="en-US" sz="1600" i="0">
                <a:solidFill>
                  <a:schemeClr val="tx1"/>
                </a:solidFill>
              </a:rPr>
              <a:t>MPTS Calibrations, Bake Out, CD-4</a:t>
            </a:r>
          </a:p>
        </p:txBody>
      </p:sp>
      <p:sp>
        <p:nvSpPr>
          <p:cNvPr id="28" name="Rectangle 15"/>
          <p:cNvSpPr>
            <a:spLocks noChangeArrowheads="1"/>
          </p:cNvSpPr>
          <p:nvPr/>
        </p:nvSpPr>
        <p:spPr bwMode="auto">
          <a:xfrm>
            <a:off x="152400" y="1295400"/>
            <a:ext cx="2514600" cy="1865104"/>
          </a:xfrm>
          <a:prstGeom prst="rect">
            <a:avLst/>
          </a:prstGeom>
          <a:solidFill>
            <a:schemeClr val="accent1">
              <a:lumMod val="40000"/>
              <a:lumOff val="60000"/>
            </a:schemeClr>
          </a:solidFill>
          <a:ln w="9525">
            <a:noFill/>
            <a:miter lim="800000"/>
            <a:headEnd/>
            <a:tailEnd/>
          </a:ln>
        </p:spPr>
        <p:txBody>
          <a:bodyPr lIns="91418" tIns="45709" rIns="91418" bIns="45709">
            <a:spAutoFit/>
          </a:bodyPr>
          <a:lstStyle/>
          <a:p>
            <a:pPr algn="ctr">
              <a:buNone/>
              <a:defRPr/>
            </a:pPr>
            <a:r>
              <a:rPr lang="en-US" sz="1800" b="0" i="0">
                <a:solidFill>
                  <a:schemeClr val="tx1"/>
                </a:solidFill>
                <a:ea typeface="Arial" charset="0"/>
                <a:cs typeface="Arial" charset="0"/>
              </a:rPr>
              <a:t>ISTP: </a:t>
            </a:r>
          </a:p>
          <a:p>
            <a:pPr algn="ctr">
              <a:buNone/>
              <a:defRPr/>
            </a:pPr>
            <a:r>
              <a:rPr lang="en-US" sz="1800" b="0" i="0">
                <a:solidFill>
                  <a:schemeClr val="tx1"/>
                </a:solidFill>
                <a:ea typeface="Arial" charset="0"/>
                <a:cs typeface="Arial" charset="0"/>
              </a:rPr>
              <a:t>(Integrated Systems Test Procedure)</a:t>
            </a:r>
          </a:p>
          <a:p>
            <a:pPr>
              <a:buNone/>
              <a:defRPr/>
            </a:pPr>
            <a:r>
              <a:rPr lang="en-US" sz="1800" b="0" i="0">
                <a:solidFill>
                  <a:schemeClr val="tx1"/>
                </a:solidFill>
                <a:ea typeface="Arial" charset="0"/>
                <a:cs typeface="Arial" charset="0"/>
              </a:rPr>
              <a:t>Establishes facility in state of readiness for operations.</a:t>
            </a:r>
          </a:p>
        </p:txBody>
      </p:sp>
      <p:sp>
        <p:nvSpPr>
          <p:cNvPr id="9234" name="Rectangle 15"/>
          <p:cNvSpPr>
            <a:spLocks noChangeArrowheads="1"/>
          </p:cNvSpPr>
          <p:nvPr/>
        </p:nvSpPr>
        <p:spPr bwMode="auto">
          <a:xfrm>
            <a:off x="6019800" y="5027613"/>
            <a:ext cx="2971800" cy="1255706"/>
          </a:xfrm>
          <a:prstGeom prst="rect">
            <a:avLst/>
          </a:prstGeom>
          <a:solidFill>
            <a:srgbClr val="FFCC00"/>
          </a:solidFill>
          <a:ln w="9525">
            <a:noFill/>
            <a:miter lim="800000"/>
            <a:headEnd/>
            <a:tailEnd/>
          </a:ln>
        </p:spPr>
        <p:txBody>
          <a:bodyPr lIns="91418" tIns="45709" rIns="91418" bIns="45709">
            <a:spAutoFit/>
          </a:bodyPr>
          <a:lstStyle/>
          <a:p>
            <a:pPr algn="ctr">
              <a:buNone/>
            </a:pPr>
            <a:r>
              <a:rPr lang="en-US" sz="1800" b="0" i="0">
                <a:solidFill>
                  <a:schemeClr val="tx1"/>
                </a:solidFill>
              </a:rPr>
              <a:t>ISTP-2</a:t>
            </a:r>
          </a:p>
          <a:p>
            <a:pPr algn="ctr">
              <a:buNone/>
            </a:pPr>
            <a:r>
              <a:rPr lang="en-US" sz="1800" b="0" i="0">
                <a:solidFill>
                  <a:schemeClr val="tx1"/>
                </a:solidFill>
              </a:rPr>
              <a:t>Required to increase the field and current for later research phase	</a:t>
            </a:r>
          </a:p>
        </p:txBody>
      </p:sp>
      <p:cxnSp>
        <p:nvCxnSpPr>
          <p:cNvPr id="9235" name="Straight Connector 45"/>
          <p:cNvCxnSpPr>
            <a:cxnSpLocks noChangeShapeType="1"/>
          </p:cNvCxnSpPr>
          <p:nvPr/>
        </p:nvCxnSpPr>
        <p:spPr bwMode="auto">
          <a:xfrm rot="16200000" flipV="1">
            <a:off x="7086600" y="4572000"/>
            <a:ext cx="457200" cy="304800"/>
          </a:xfrm>
          <a:prstGeom prst="line">
            <a:avLst/>
          </a:prstGeom>
          <a:noFill/>
          <a:ln w="31750">
            <a:solidFill>
              <a:schemeClr val="tx1"/>
            </a:solidFill>
            <a:round/>
            <a:headEnd/>
            <a:tailEnd type="triangle" w="lg" len="med"/>
          </a:ln>
        </p:spPr>
      </p:cxnSp>
      <p:cxnSp>
        <p:nvCxnSpPr>
          <p:cNvPr id="9236" name="Straight Connector 40"/>
          <p:cNvCxnSpPr>
            <a:cxnSpLocks noChangeShapeType="1"/>
          </p:cNvCxnSpPr>
          <p:nvPr/>
        </p:nvCxnSpPr>
        <p:spPr bwMode="auto">
          <a:xfrm rot="10800000" flipV="1">
            <a:off x="609600" y="3048000"/>
            <a:ext cx="685800" cy="609600"/>
          </a:xfrm>
          <a:prstGeom prst="line">
            <a:avLst/>
          </a:prstGeom>
          <a:noFill/>
          <a:ln w="31750">
            <a:solidFill>
              <a:schemeClr val="tx1"/>
            </a:solidFill>
            <a:round/>
            <a:headEnd/>
            <a:tailEnd type="triangle" w="lg" len="med"/>
          </a:ln>
        </p:spPr>
      </p:cxnSp>
      <p:sp>
        <p:nvSpPr>
          <p:cNvPr id="33" name="Rectangle 15"/>
          <p:cNvSpPr>
            <a:spLocks noChangeArrowheads="1"/>
          </p:cNvSpPr>
          <p:nvPr/>
        </p:nvSpPr>
        <p:spPr bwMode="auto">
          <a:xfrm>
            <a:off x="914400" y="5181600"/>
            <a:ext cx="2971800" cy="1108075"/>
          </a:xfrm>
          <a:prstGeom prst="rect">
            <a:avLst/>
          </a:prstGeom>
          <a:solidFill>
            <a:schemeClr val="bg1">
              <a:lumMod val="85000"/>
            </a:schemeClr>
          </a:solidFill>
          <a:ln w="9525">
            <a:noFill/>
            <a:miter lim="800000"/>
            <a:headEnd/>
            <a:tailEnd/>
          </a:ln>
        </p:spPr>
        <p:txBody>
          <a:bodyPr lIns="91418" tIns="45709" rIns="91418" bIns="45709">
            <a:spAutoFit/>
          </a:bodyPr>
          <a:lstStyle/>
          <a:p>
            <a:pPr algn="ctr">
              <a:buNone/>
              <a:defRPr/>
            </a:pPr>
            <a:r>
              <a:rPr lang="en-US" sz="1600" b="0" i="0">
                <a:solidFill>
                  <a:schemeClr val="tx1"/>
                </a:solidFill>
                <a:ea typeface="Arial" charset="0"/>
                <a:cs typeface="Arial" charset="0"/>
              </a:rPr>
              <a:t>Attempt 50 kA CD-4 plasma before bake-out. If water in PFCs prevents success, then repeat after bake-out.</a:t>
            </a:r>
            <a:r>
              <a:rPr lang="en-US" sz="1800" b="0" i="0">
                <a:solidFill>
                  <a:schemeClr val="tx1"/>
                </a:solidFill>
                <a:ea typeface="Arial" charset="0"/>
                <a:cs typeface="Arial" charset="0"/>
              </a:rPr>
              <a:t>	</a:t>
            </a:r>
          </a:p>
        </p:txBody>
      </p:sp>
      <p:cxnSp>
        <p:nvCxnSpPr>
          <p:cNvPr id="9238" name="Straight Connector 45"/>
          <p:cNvCxnSpPr>
            <a:cxnSpLocks noChangeShapeType="1"/>
          </p:cNvCxnSpPr>
          <p:nvPr/>
        </p:nvCxnSpPr>
        <p:spPr bwMode="auto">
          <a:xfrm rot="5400000" flipH="1" flipV="1">
            <a:off x="2324100" y="4610100"/>
            <a:ext cx="609600" cy="381000"/>
          </a:xfrm>
          <a:prstGeom prst="line">
            <a:avLst/>
          </a:prstGeom>
          <a:noFill/>
          <a:ln w="31750">
            <a:solidFill>
              <a:schemeClr val="tx1"/>
            </a:solidFill>
            <a:round/>
            <a:headEnd/>
            <a:tailEnd type="triangle" w="lg" len="med"/>
          </a:ln>
        </p:spPr>
      </p:cxnSp>
      <p:sp>
        <p:nvSpPr>
          <p:cNvPr id="9239" name="TextBox 42"/>
          <p:cNvSpPr txBox="1">
            <a:spLocks noChangeArrowheads="1"/>
          </p:cNvSpPr>
          <p:nvPr/>
        </p:nvSpPr>
        <p:spPr bwMode="auto">
          <a:xfrm>
            <a:off x="914400" y="3381375"/>
            <a:ext cx="1820060" cy="369310"/>
          </a:xfrm>
          <a:prstGeom prst="rect">
            <a:avLst/>
          </a:prstGeom>
          <a:noFill/>
          <a:ln w="9525">
            <a:noFill/>
            <a:miter lim="800000"/>
            <a:headEnd/>
            <a:tailEnd/>
          </a:ln>
        </p:spPr>
        <p:txBody>
          <a:bodyPr wrap="none" lIns="91418" tIns="45709" rIns="91418" bIns="45709">
            <a:spAutoFit/>
          </a:bodyPr>
          <a:lstStyle/>
          <a:p>
            <a:pPr>
              <a:buNone/>
            </a:pPr>
            <a:r>
              <a:rPr lang="en-US" sz="1800" dirty="0" smtClean="0"/>
              <a:t>Aug-Nov. </a:t>
            </a:r>
            <a:r>
              <a:rPr lang="en-US" sz="1800" dirty="0"/>
              <a:t>2014</a:t>
            </a:r>
          </a:p>
        </p:txBody>
      </p:sp>
      <p:cxnSp>
        <p:nvCxnSpPr>
          <p:cNvPr id="9240" name="Straight Connector 44"/>
          <p:cNvCxnSpPr>
            <a:cxnSpLocks noChangeShapeType="1"/>
          </p:cNvCxnSpPr>
          <p:nvPr/>
        </p:nvCxnSpPr>
        <p:spPr bwMode="auto">
          <a:xfrm>
            <a:off x="76200" y="3810000"/>
            <a:ext cx="4191000" cy="1588"/>
          </a:xfrm>
          <a:prstGeom prst="line">
            <a:avLst/>
          </a:prstGeom>
          <a:noFill/>
          <a:ln w="38100">
            <a:solidFill>
              <a:schemeClr val="accent2"/>
            </a:solidFill>
            <a:round/>
            <a:headEnd/>
            <a:tailEnd/>
          </a:ln>
        </p:spPr>
      </p:cxnSp>
      <p:cxnSp>
        <p:nvCxnSpPr>
          <p:cNvPr id="9241" name="Straight Connector 44"/>
          <p:cNvCxnSpPr>
            <a:cxnSpLocks noChangeShapeType="1"/>
          </p:cNvCxnSpPr>
          <p:nvPr/>
        </p:nvCxnSpPr>
        <p:spPr bwMode="auto">
          <a:xfrm>
            <a:off x="4191000" y="4495800"/>
            <a:ext cx="1828800" cy="1588"/>
          </a:xfrm>
          <a:prstGeom prst="line">
            <a:avLst/>
          </a:prstGeom>
          <a:noFill/>
          <a:ln w="38100">
            <a:solidFill>
              <a:schemeClr val="accent2"/>
            </a:solidFill>
            <a:round/>
            <a:headEnd/>
            <a:tailEnd/>
          </a:ln>
        </p:spPr>
      </p:cxnSp>
      <p:sp>
        <p:nvSpPr>
          <p:cNvPr id="9242" name="Rectangle 6"/>
          <p:cNvSpPr>
            <a:spLocks noChangeArrowheads="1"/>
          </p:cNvSpPr>
          <p:nvPr/>
        </p:nvSpPr>
        <p:spPr bwMode="auto">
          <a:xfrm>
            <a:off x="6019800" y="3835400"/>
            <a:ext cx="838200" cy="609600"/>
          </a:xfrm>
          <a:prstGeom prst="rect">
            <a:avLst/>
          </a:prstGeom>
          <a:solidFill>
            <a:srgbClr val="9999FF"/>
          </a:solidFill>
          <a:ln w="15875">
            <a:noFill/>
            <a:round/>
            <a:headEnd/>
            <a:tailEnd type="triangle" w="med" len="med"/>
          </a:ln>
        </p:spPr>
        <p:txBody>
          <a:bodyPr lIns="0" tIns="0" rIns="0" bIns="0"/>
          <a:lstStyle/>
          <a:p>
            <a:pPr>
              <a:spcBef>
                <a:spcPct val="20000"/>
              </a:spcBef>
              <a:buNone/>
            </a:pPr>
            <a:endParaRPr lang="en-US"/>
          </a:p>
        </p:txBody>
      </p:sp>
      <p:sp>
        <p:nvSpPr>
          <p:cNvPr id="9243" name="Rectangle 41"/>
          <p:cNvSpPr>
            <a:spLocks noChangeArrowheads="1"/>
          </p:cNvSpPr>
          <p:nvPr/>
        </p:nvSpPr>
        <p:spPr bwMode="auto">
          <a:xfrm>
            <a:off x="6934200" y="2743200"/>
            <a:ext cx="2133600" cy="701731"/>
          </a:xfrm>
          <a:prstGeom prst="rect">
            <a:avLst/>
          </a:prstGeom>
          <a:solidFill>
            <a:srgbClr val="9999FF"/>
          </a:solidFill>
          <a:ln w="9525">
            <a:noFill/>
            <a:miter lim="800000"/>
            <a:headEnd/>
            <a:tailEnd/>
          </a:ln>
        </p:spPr>
        <p:txBody>
          <a:bodyPr>
            <a:spAutoFit/>
          </a:bodyPr>
          <a:lstStyle/>
          <a:p>
            <a:pPr algn="ctr">
              <a:buNone/>
            </a:pPr>
            <a:r>
              <a:rPr lang="en-US" sz="1800" b="0" i="0">
                <a:solidFill>
                  <a:schemeClr val="tx1"/>
                </a:solidFill>
              </a:rPr>
              <a:t>I</a:t>
            </a:r>
            <a:r>
              <a:rPr lang="en-US" sz="1800" b="0" i="0" baseline="-25000">
                <a:solidFill>
                  <a:schemeClr val="tx1"/>
                </a:solidFill>
              </a:rPr>
              <a:t>p</a:t>
            </a:r>
            <a:r>
              <a:rPr lang="en-US" sz="1800" b="0" i="0">
                <a:solidFill>
                  <a:schemeClr val="tx1"/>
                </a:solidFill>
              </a:rPr>
              <a:t>≤1.5-1.6 MA </a:t>
            </a:r>
          </a:p>
          <a:p>
            <a:pPr algn="ctr">
              <a:buNone/>
            </a:pPr>
            <a:r>
              <a:rPr lang="en-US" sz="1800" b="0" i="0">
                <a:solidFill>
                  <a:schemeClr val="tx1"/>
                </a:solidFill>
              </a:rPr>
              <a:t>B</a:t>
            </a:r>
            <a:r>
              <a:rPr lang="en-US" sz="1800" b="0" i="0" baseline="-25000">
                <a:solidFill>
                  <a:schemeClr val="tx1"/>
                </a:solidFill>
              </a:rPr>
              <a:t>T</a:t>
            </a:r>
            <a:r>
              <a:rPr lang="en-US" sz="1800" b="0" i="0">
                <a:solidFill>
                  <a:schemeClr val="tx1"/>
                </a:solidFill>
              </a:rPr>
              <a:t>≤0.75-0.8 </a:t>
            </a:r>
          </a:p>
        </p:txBody>
      </p:sp>
      <p:sp>
        <p:nvSpPr>
          <p:cNvPr id="9244" name="TextBox 12"/>
          <p:cNvSpPr txBox="1">
            <a:spLocks noChangeArrowheads="1"/>
          </p:cNvSpPr>
          <p:nvPr/>
        </p:nvSpPr>
        <p:spPr bwMode="auto">
          <a:xfrm>
            <a:off x="6096000" y="3835400"/>
            <a:ext cx="838200" cy="584200"/>
          </a:xfrm>
          <a:prstGeom prst="rect">
            <a:avLst/>
          </a:prstGeom>
          <a:noFill/>
          <a:ln w="9525">
            <a:noFill/>
            <a:miter lim="800000"/>
            <a:headEnd/>
            <a:tailEnd/>
          </a:ln>
        </p:spPr>
        <p:txBody>
          <a:bodyPr lIns="91418" tIns="45709" rIns="91418" bIns="45709">
            <a:spAutoFit/>
          </a:bodyPr>
          <a:lstStyle/>
          <a:p>
            <a:pPr>
              <a:buNone/>
            </a:pPr>
            <a:r>
              <a:rPr lang="en-US" sz="1600" i="0">
                <a:solidFill>
                  <a:schemeClr val="tx1"/>
                </a:solidFill>
              </a:rPr>
              <a:t>Phys. Ops</a:t>
            </a:r>
          </a:p>
        </p:txBody>
      </p:sp>
      <p:cxnSp>
        <p:nvCxnSpPr>
          <p:cNvPr id="9245" name="Straight Connector 45"/>
          <p:cNvCxnSpPr>
            <a:cxnSpLocks noChangeShapeType="1"/>
          </p:cNvCxnSpPr>
          <p:nvPr/>
        </p:nvCxnSpPr>
        <p:spPr bwMode="auto">
          <a:xfrm rot="5400000">
            <a:off x="6057900" y="3086100"/>
            <a:ext cx="1143000" cy="152400"/>
          </a:xfrm>
          <a:prstGeom prst="line">
            <a:avLst/>
          </a:prstGeom>
          <a:noFill/>
          <a:ln w="31750">
            <a:solidFill>
              <a:schemeClr val="tx1"/>
            </a:solidFill>
            <a:round/>
            <a:headEnd/>
            <a:tailEnd type="triangle" w="lg" len="med"/>
          </a:ln>
        </p:spPr>
      </p:cxnSp>
      <p:sp>
        <p:nvSpPr>
          <p:cNvPr id="9246" name="TextBox 42"/>
          <p:cNvSpPr txBox="1">
            <a:spLocks noChangeArrowheads="1"/>
          </p:cNvSpPr>
          <p:nvPr/>
        </p:nvSpPr>
        <p:spPr bwMode="auto">
          <a:xfrm>
            <a:off x="4321175" y="4495800"/>
            <a:ext cx="1651000" cy="369888"/>
          </a:xfrm>
          <a:prstGeom prst="rect">
            <a:avLst/>
          </a:prstGeom>
          <a:noFill/>
          <a:ln w="9525">
            <a:noFill/>
            <a:miter lim="800000"/>
            <a:headEnd/>
            <a:tailEnd/>
          </a:ln>
        </p:spPr>
        <p:txBody>
          <a:bodyPr wrap="none" lIns="91418" tIns="45709" rIns="91418" bIns="45709">
            <a:spAutoFit/>
          </a:bodyPr>
          <a:lstStyle/>
          <a:p>
            <a:pPr>
              <a:buNone/>
            </a:pPr>
            <a:r>
              <a:rPr lang="en-US" sz="1800"/>
              <a:t>~ 2-3 Months</a:t>
            </a:r>
          </a:p>
        </p:txBody>
      </p:sp>
      <p:sp>
        <p:nvSpPr>
          <p:cNvPr id="31" name="Rectangle 43"/>
          <p:cNvSpPr>
            <a:spLocks noChangeArrowheads="1"/>
          </p:cNvSpPr>
          <p:nvPr/>
        </p:nvSpPr>
        <p:spPr bwMode="auto">
          <a:xfrm>
            <a:off x="7938" y="0"/>
            <a:ext cx="9144000" cy="889000"/>
          </a:xfrm>
          <a:prstGeom prst="rect">
            <a:avLst/>
          </a:prstGeom>
          <a:gradFill rotWithShape="1">
            <a:gsLst>
              <a:gs pos="0">
                <a:srgbClr val="F8F8F8">
                  <a:alpha val="50998"/>
                </a:srgbClr>
              </a:gs>
              <a:gs pos="100000">
                <a:srgbClr val="B2B2B2">
                  <a:alpha val="50998"/>
                </a:srgbClr>
              </a:gs>
            </a:gsLst>
            <a:lin ang="5400000" scaled="1"/>
          </a:gradFill>
          <a:ln w="9525">
            <a:noFill/>
            <a:miter lim="800000"/>
            <a:headEnd/>
            <a:tailEnd/>
          </a:ln>
        </p:spPr>
        <p:txBody>
          <a:bodyPr/>
          <a:lstStyle/>
          <a:p>
            <a:pPr algn="ctr" eaLnBrk="0" hangingPunct="0">
              <a:spcBef>
                <a:spcPct val="0"/>
              </a:spcBef>
              <a:buNone/>
            </a:pPr>
            <a:r>
              <a:rPr lang="en-US" sz="2400" i="0" dirty="0">
                <a:solidFill>
                  <a:srgbClr val="FF0000"/>
                </a:solidFill>
                <a:latin typeface="Arial" pitchFamily="34" charset="0"/>
                <a:ea typeface="ヒラギノ角ゴ Pro W3" charset="-128"/>
              </a:rPr>
              <a:t>Plans to Rapidly Recover Physics Operations </a:t>
            </a:r>
            <a:r>
              <a:rPr lang="en-US" sz="2400" i="0" dirty="0" smtClean="0">
                <a:solidFill>
                  <a:srgbClr val="FF0000"/>
                </a:solidFill>
                <a:latin typeface="Arial" pitchFamily="34" charset="0"/>
                <a:ea typeface="ヒラギノ角ゴ Pro W3" charset="-128"/>
              </a:rPr>
              <a:t>Capabilities</a:t>
            </a:r>
            <a:endParaRPr lang="en-US" sz="2400" i="0" dirty="0">
              <a:solidFill>
                <a:srgbClr val="FF0000"/>
              </a:solidFill>
              <a:latin typeface="Arial" pitchFamily="34" charset="0"/>
              <a:ea typeface="ヒラギノ角ゴ Pro W3" charset="-128"/>
            </a:endParaRPr>
          </a:p>
        </p:txBody>
      </p:sp>
      <p:sp>
        <p:nvSpPr>
          <p:cNvPr id="34"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17</a:t>
            </a:fld>
            <a:endParaRPr lang="en-US" sz="1400" b="0" dirty="0">
              <a:latin typeface="Times" charset="0"/>
            </a:endParaRPr>
          </a:p>
        </p:txBody>
      </p:sp>
    </p:spTree>
    <p:extLst>
      <p:ext uri="{BB962C8B-B14F-4D97-AF65-F5344CB8AC3E}">
        <p14:creationId xmlns:p14="http://schemas.microsoft.com/office/powerpoint/2010/main" xmlns="" val="1078182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0" y="4140200"/>
            <a:ext cx="8915400" cy="2057400"/>
          </a:xfrm>
        </p:spPr>
        <p:txBody>
          <a:bodyPr/>
          <a:lstStyle/>
          <a:p>
            <a:r>
              <a:rPr lang="en-US" sz="2000" dirty="0" smtClean="0"/>
              <a:t>1</a:t>
            </a:r>
            <a:r>
              <a:rPr lang="en-US" sz="2000" baseline="30000" dirty="0" smtClean="0"/>
              <a:t>st</a:t>
            </a:r>
            <a:r>
              <a:rPr lang="en-US" sz="2000" dirty="0" smtClean="0"/>
              <a:t> year goal: operating points with forces up to ½ the way between NSTX and NSTX-U, ½ the design-point heating of any coil</a:t>
            </a:r>
          </a:p>
          <a:p>
            <a:pPr lvl="1"/>
            <a:r>
              <a:rPr lang="en-US" sz="1600" dirty="0" smtClean="0"/>
              <a:t>Will permit up to ~5 second operation at B</a:t>
            </a:r>
            <a:r>
              <a:rPr lang="en-US" sz="1600" baseline="-25000" dirty="0" smtClean="0"/>
              <a:t>T</a:t>
            </a:r>
            <a:r>
              <a:rPr lang="en-US" sz="1600" dirty="0" smtClean="0"/>
              <a:t>~0.65</a:t>
            </a:r>
          </a:p>
          <a:p>
            <a:r>
              <a:rPr lang="en-US" sz="2000" dirty="0" smtClean="0"/>
              <a:t>2</a:t>
            </a:r>
            <a:r>
              <a:rPr lang="en-US" sz="2000" baseline="30000" dirty="0" smtClean="0"/>
              <a:t>nd</a:t>
            </a:r>
            <a:r>
              <a:rPr lang="en-US" sz="2000" dirty="0" smtClean="0"/>
              <a:t> year goal: Full field and current, but still limiting the coil heating</a:t>
            </a:r>
          </a:p>
          <a:p>
            <a:pPr lvl="1"/>
            <a:r>
              <a:rPr lang="en-US" sz="1600" dirty="0" smtClean="0"/>
              <a:t>Will revisit year 2 parameters once year 1 data has been accumulated</a:t>
            </a:r>
          </a:p>
          <a:p>
            <a:r>
              <a:rPr lang="en-US" sz="2000" dirty="0" smtClean="0"/>
              <a:t>3</a:t>
            </a:r>
            <a:r>
              <a:rPr lang="en-US" sz="2000" baseline="30000" dirty="0" smtClean="0"/>
              <a:t>rd</a:t>
            </a:r>
            <a:r>
              <a:rPr lang="en-US" sz="2000" dirty="0" smtClean="0"/>
              <a:t> year goal: Full capability</a:t>
            </a:r>
          </a:p>
          <a:p>
            <a:pPr lvl="1"/>
            <a:endParaRPr lang="en-US" sz="1600" b="1" dirty="0" smtClean="0"/>
          </a:p>
          <a:p>
            <a:pPr lvl="1"/>
            <a:endParaRPr lang="en-US" sz="1800" b="1" dirty="0" smtClean="0"/>
          </a:p>
        </p:txBody>
      </p:sp>
      <p:graphicFrame>
        <p:nvGraphicFramePr>
          <p:cNvPr id="5" name="Table 4"/>
          <p:cNvGraphicFramePr>
            <a:graphicFrameLocks noGrp="1"/>
          </p:cNvGraphicFramePr>
          <p:nvPr/>
        </p:nvGraphicFramePr>
        <p:xfrm>
          <a:off x="304800" y="1066800"/>
          <a:ext cx="8686800" cy="2746693"/>
        </p:xfrm>
        <a:graphic>
          <a:graphicData uri="http://schemas.openxmlformats.org/drawingml/2006/table">
            <a:tbl>
              <a:tblPr/>
              <a:tblGrid>
                <a:gridCol w="2667000"/>
                <a:gridCol w="914400"/>
                <a:gridCol w="1371600"/>
                <a:gridCol w="1371600"/>
                <a:gridCol w="1295400"/>
                <a:gridCol w="1066800"/>
              </a:tblGrid>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NSTX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(Max.)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Year 1 NSTX-U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Year 2 NSTX-U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(2016)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Year 3 NSTX-U 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(2017)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Ultimate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I</a:t>
                      </a:r>
                      <a:r>
                        <a:rPr kumimoji="0" lang="en-US" sz="1600" b="1" i="0" u="none" strike="noStrike" cap="none" normalizeH="0" baseline="-25000" smtClean="0">
                          <a:ln>
                            <a:noFill/>
                          </a:ln>
                          <a:solidFill>
                            <a:srgbClr val="000000"/>
                          </a:solidFill>
                          <a:effectLst/>
                          <a:latin typeface="Arial" pitchFamily="34" charset="0"/>
                          <a:ea typeface="ＭＳ Ｐゴシック" pitchFamily="34" charset="-128"/>
                          <a:cs typeface="Arial" pitchFamily="34" charset="0"/>
                        </a:rPr>
                        <a:t>P</a:t>
                      </a: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 [MA]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B</a:t>
                      </a:r>
                      <a:r>
                        <a:rPr kumimoji="0" lang="en-US" sz="1600" b="1" i="0" u="none" strike="noStrike" cap="none" normalizeH="0" baseline="-25000" smtClean="0">
                          <a:ln>
                            <a:noFill/>
                          </a:ln>
                          <a:solidFill>
                            <a:srgbClr val="000000"/>
                          </a:solidFill>
                          <a:effectLst/>
                          <a:latin typeface="Arial" pitchFamily="34" charset="0"/>
                          <a:ea typeface="ＭＳ Ｐゴシック" pitchFamily="34" charset="-128"/>
                          <a:cs typeface="Arial" pitchFamily="34" charset="0"/>
                        </a:rPr>
                        <a:t>T</a:t>
                      </a: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 [T]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0.55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Allowed TF I</a:t>
                      </a:r>
                      <a:r>
                        <a:rPr kumimoji="0" lang="en-US" sz="1600" b="1" i="0" u="none" strike="noStrike" cap="none" normalizeH="0" baseline="30000" smtClean="0">
                          <a:ln>
                            <a:noFill/>
                          </a:ln>
                          <a:solidFill>
                            <a:srgbClr val="000000"/>
                          </a:solidFill>
                          <a:effectLst/>
                          <a:latin typeface="Arial" pitchFamily="34" charset="0"/>
                          <a:ea typeface="ＭＳ Ｐゴシック" pitchFamily="34" charset="-128"/>
                          <a:cs typeface="Arial" pitchFamily="34" charset="0"/>
                        </a:rPr>
                        <a:t>2</a:t>
                      </a: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t [MA</a:t>
                      </a:r>
                      <a:r>
                        <a:rPr kumimoji="0" lang="en-US" sz="1600" b="1" i="0" u="none" strike="noStrike" cap="none" normalizeH="0" baseline="30000" smtClean="0">
                          <a:ln>
                            <a:noFill/>
                          </a:ln>
                          <a:solidFill>
                            <a:srgbClr val="000000"/>
                          </a:solidFill>
                          <a:effectLst/>
                          <a:latin typeface="Arial" pitchFamily="34" charset="0"/>
                          <a:ea typeface="ＭＳ Ｐゴシック" pitchFamily="34" charset="-128"/>
                          <a:cs typeface="Arial" pitchFamily="34" charset="0"/>
                        </a:rPr>
                        <a:t>2</a:t>
                      </a: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I</a:t>
                      </a:r>
                      <a:r>
                        <a:rPr kumimoji="0" lang="en-US" sz="1600" b="1" i="0" u="none" strike="noStrike" cap="none" normalizeH="0" baseline="-25000" smtClean="0">
                          <a:ln>
                            <a:noFill/>
                          </a:ln>
                          <a:solidFill>
                            <a:srgbClr val="000000"/>
                          </a:solidFill>
                          <a:effectLst/>
                          <a:latin typeface="Arial" pitchFamily="34" charset="0"/>
                          <a:ea typeface="ＭＳ Ｐゴシック" pitchFamily="34" charset="-128"/>
                          <a:cs typeface="Arial" pitchFamily="34" charset="0"/>
                        </a:rPr>
                        <a:t>P</a:t>
                      </a: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 Flat-Top at max. allowed I</a:t>
                      </a:r>
                      <a:r>
                        <a:rPr kumimoji="0" lang="en-US" sz="1600" b="1" i="0" u="none" strike="noStrike" cap="none" normalizeH="0" baseline="30000" smtClean="0">
                          <a:ln>
                            <a:noFill/>
                          </a:ln>
                          <a:solidFill>
                            <a:srgbClr val="000000"/>
                          </a:solidFill>
                          <a:effectLst/>
                          <a:latin typeface="Arial" pitchFamily="34" charset="0"/>
                          <a:ea typeface="ＭＳ Ｐゴシック" pitchFamily="34" charset="-128"/>
                          <a:cs typeface="Arial" pitchFamily="34" charset="0"/>
                        </a:rPr>
                        <a:t>2</a:t>
                      </a: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t, I</a:t>
                      </a:r>
                      <a:r>
                        <a:rPr kumimoji="0" lang="en-US" sz="1600" b="1" i="0" u="none" strike="noStrike" cap="none" normalizeH="0" baseline="-25000" smtClean="0">
                          <a:ln>
                            <a:noFill/>
                          </a:ln>
                          <a:solidFill>
                            <a:srgbClr val="000000"/>
                          </a:solidFill>
                          <a:effectLst/>
                          <a:latin typeface="Arial" pitchFamily="34" charset="0"/>
                          <a:ea typeface="ＭＳ Ｐゴシック" pitchFamily="34" charset="-128"/>
                          <a:cs typeface="Arial" pitchFamily="34" charset="0"/>
                        </a:rPr>
                        <a:t>P</a:t>
                      </a: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 and B</a:t>
                      </a:r>
                      <a:r>
                        <a:rPr kumimoji="0" lang="en-US" sz="1600" b="1" i="0" u="none" strike="noStrike" cap="none" normalizeH="0" baseline="-25000" smtClean="0">
                          <a:ln>
                            <a:noFill/>
                          </a:ln>
                          <a:solidFill>
                            <a:srgbClr val="000000"/>
                          </a:solidFill>
                          <a:effectLst/>
                          <a:latin typeface="Arial" pitchFamily="34" charset="0"/>
                          <a:ea typeface="ＭＳ Ｐゴシック" pitchFamily="34" charset="-128"/>
                          <a:cs typeface="Arial" pitchFamily="34" charset="0"/>
                        </a:rPr>
                        <a:t>T</a:t>
                      </a: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7" name="Rectangle 43"/>
          <p:cNvSpPr>
            <a:spLocks noChangeArrowheads="1"/>
          </p:cNvSpPr>
          <p:nvPr/>
        </p:nvSpPr>
        <p:spPr bwMode="auto">
          <a:xfrm>
            <a:off x="0" y="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lnSpc>
                <a:spcPts val="2825"/>
              </a:lnSpc>
              <a:buFontTx/>
              <a:buNone/>
            </a:pPr>
            <a:r>
              <a:rPr lang="en-US" sz="2400" i="0" dirty="0">
                <a:solidFill>
                  <a:srgbClr val="FF0000"/>
                </a:solidFill>
                <a:latin typeface="Arial" charset="0"/>
                <a:ea typeface="ヒラギノ角ゴ Pro W3" charset="0"/>
                <a:cs typeface="ヒラギノ角ゴ Pro W3" charset="0"/>
              </a:rPr>
              <a:t>Formulating Strategy Toward Full NSTX-U Parameters</a:t>
            </a:r>
          </a:p>
          <a:p>
            <a:pPr algn="ctr" eaLnBrk="0" hangingPunct="0">
              <a:lnSpc>
                <a:spcPts val="2825"/>
              </a:lnSpc>
              <a:buFontTx/>
              <a:buNone/>
            </a:pPr>
            <a:r>
              <a:rPr lang="en-US" sz="2000" i="0" dirty="0">
                <a:solidFill>
                  <a:srgbClr val="0723FF"/>
                </a:solidFill>
                <a:latin typeface="Arial" charset="0"/>
                <a:ea typeface="ヒラギノ角ゴ Pro W3" charset="0"/>
                <a:cs typeface="ヒラギノ角ゴ Pro W3" charset="0"/>
              </a:rPr>
              <a:t>After CD-4, the plasma operation could enter quickly into new regimes</a:t>
            </a:r>
            <a:endParaRPr lang="en-US" sz="1400" i="0" dirty="0">
              <a:solidFill>
                <a:srgbClr val="0723FF"/>
              </a:solidFill>
              <a:latin typeface="Calibri" charset="0"/>
            </a:endParaRPr>
          </a:p>
        </p:txBody>
      </p:sp>
      <p:sp>
        <p:nvSpPr>
          <p:cNvPr id="8"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18</a:t>
            </a:fld>
            <a:endParaRPr lang="en-US" sz="1400" b="0" dirty="0">
              <a:latin typeface="Times" charset="0"/>
            </a:endParaRPr>
          </a:p>
        </p:txBody>
      </p:sp>
    </p:spTree>
    <p:extLst>
      <p:ext uri="{BB962C8B-B14F-4D97-AF65-F5344CB8AC3E}">
        <p14:creationId xmlns:p14="http://schemas.microsoft.com/office/powerpoint/2010/main" xmlns="" val="404826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220134" y="1169988"/>
            <a:ext cx="8695266" cy="5345053"/>
          </a:xfrm>
          <a:prstGeom prst="rect">
            <a:avLst/>
          </a:prstGeom>
          <a:solidFill>
            <a:srgbClr val="CCFFFF"/>
          </a:solidFill>
          <a:ln w="9525">
            <a:solidFill>
              <a:schemeClr val="tx1"/>
            </a:solidFill>
            <a:miter lim="800000"/>
            <a:headEnd/>
            <a:tailEnd/>
          </a:ln>
        </p:spPr>
        <p:txBody>
          <a:bodyPr wrap="square">
            <a:spAutoFit/>
          </a:bodyPr>
          <a:lstStyle>
            <a:lvl1pPr marL="228600" indent="-228600" eaLnBrk="0" hangingPunct="0">
              <a:defRPr sz="1200" b="1" i="1">
                <a:solidFill>
                  <a:srgbClr val="1822CD"/>
                </a:solidFill>
                <a:latin typeface="Helvetica" charset="0"/>
                <a:ea typeface="ＭＳ Ｐゴシック" charset="0"/>
                <a:cs typeface="ＭＳ Ｐゴシック" charset="0"/>
              </a:defRPr>
            </a:lvl1pPr>
            <a:lvl2pPr marL="635000" indent="-17780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spcBef>
                <a:spcPts val="50"/>
              </a:spcBef>
              <a:spcAft>
                <a:spcPts val="300"/>
              </a:spcAft>
              <a:buFontTx/>
              <a:buNone/>
            </a:pPr>
            <a:r>
              <a:rPr lang="en-US" sz="2000" i="0" dirty="0" smtClean="0">
                <a:solidFill>
                  <a:schemeClr val="tx1"/>
                </a:solidFill>
                <a:latin typeface="Helvetica Neue" charset="0"/>
              </a:rPr>
              <a:t>• NSTX-U Team has been quite productive in all areas.</a:t>
            </a:r>
          </a:p>
          <a:p>
            <a:pPr>
              <a:spcBef>
                <a:spcPts val="50"/>
              </a:spcBef>
              <a:spcAft>
                <a:spcPts val="300"/>
              </a:spcAft>
              <a:buFontTx/>
              <a:buNone/>
            </a:pPr>
            <a:r>
              <a:rPr lang="en-US" sz="2000" i="0" dirty="0" smtClean="0">
                <a:solidFill>
                  <a:schemeClr val="tx1"/>
                </a:solidFill>
                <a:latin typeface="Helvetica Neue" charset="0"/>
              </a:rPr>
              <a:t>• NSTX-U researchers participated strongly in ISTW-2013 (STs) and ISLA-2013 (Lithium) workshops.</a:t>
            </a:r>
          </a:p>
          <a:p>
            <a:pPr>
              <a:spcBef>
                <a:spcPts val="50"/>
              </a:spcBef>
              <a:spcAft>
                <a:spcPts val="300"/>
              </a:spcAft>
              <a:buFontTx/>
              <a:buNone/>
            </a:pPr>
            <a:r>
              <a:rPr lang="en-US" sz="2000" i="0" dirty="0" smtClean="0">
                <a:solidFill>
                  <a:schemeClr val="tx1"/>
                </a:solidFill>
                <a:latin typeface="Helvetica Neue" charset="0"/>
              </a:rPr>
              <a:t>• All of the NSTX-U FY 2013 milestones accomplished on schedule.</a:t>
            </a:r>
          </a:p>
          <a:p>
            <a:pPr>
              <a:spcBef>
                <a:spcPts val="50"/>
              </a:spcBef>
              <a:spcAft>
                <a:spcPts val="300"/>
              </a:spcAft>
              <a:buFontTx/>
              <a:buNone/>
            </a:pPr>
            <a:r>
              <a:rPr lang="en-US" sz="2000" i="0" dirty="0" smtClean="0">
                <a:solidFill>
                  <a:schemeClr val="tx1"/>
                </a:solidFill>
                <a:latin typeface="Helvetica Neue" charset="0"/>
              </a:rPr>
              <a:t>• NSTX upgrade outage activities are progressing well</a:t>
            </a:r>
            <a:endParaRPr lang="en-US" sz="1800" i="0" dirty="0" smtClean="0">
              <a:solidFill>
                <a:srgbClr val="0000CC"/>
              </a:solidFill>
              <a:latin typeface="Helvetica Neue" charset="0"/>
            </a:endParaRPr>
          </a:p>
          <a:p>
            <a:pPr lvl="1">
              <a:spcBef>
                <a:spcPts val="50"/>
              </a:spcBef>
              <a:spcAft>
                <a:spcPts val="300"/>
              </a:spcAft>
              <a:buFontTx/>
              <a:buChar char="-"/>
            </a:pPr>
            <a:r>
              <a:rPr lang="en-US" sz="1600" i="0" dirty="0" smtClean="0">
                <a:solidFill>
                  <a:srgbClr val="0000CC"/>
                </a:solidFill>
                <a:latin typeface="Helvetica Neue" charset="0"/>
              </a:rPr>
              <a:t>Diagnostics </a:t>
            </a:r>
            <a:r>
              <a:rPr lang="en-US" sz="1600" i="0" dirty="0">
                <a:solidFill>
                  <a:srgbClr val="0000CC"/>
                </a:solidFill>
                <a:latin typeface="Helvetica Neue" charset="0"/>
              </a:rPr>
              <a:t>were stored and secured for the upgrade activities</a:t>
            </a:r>
            <a:r>
              <a:rPr lang="en-US" sz="1600" i="0" dirty="0" smtClean="0">
                <a:solidFill>
                  <a:srgbClr val="0000CC"/>
                </a:solidFill>
                <a:latin typeface="Helvetica Neue" charset="0"/>
              </a:rPr>
              <a:t>.  Collaborator diagnostics are being refurbished and enhanced.</a:t>
            </a:r>
            <a:endParaRPr lang="en-US" sz="1600" i="0" dirty="0">
              <a:solidFill>
                <a:srgbClr val="0000CC"/>
              </a:solidFill>
              <a:latin typeface="Helvetica Neue" charset="0"/>
            </a:endParaRPr>
          </a:p>
          <a:p>
            <a:pPr lvl="1">
              <a:spcBef>
                <a:spcPts val="50"/>
              </a:spcBef>
              <a:spcAft>
                <a:spcPts val="300"/>
              </a:spcAft>
              <a:buFontTx/>
              <a:buChar char="-"/>
            </a:pPr>
            <a:r>
              <a:rPr lang="en-US" sz="1600" i="0" dirty="0">
                <a:solidFill>
                  <a:srgbClr val="0000CC"/>
                </a:solidFill>
                <a:latin typeface="Helvetica Neue" charset="0"/>
              </a:rPr>
              <a:t>Researchers are working productively on data analysis, collaboration</a:t>
            </a:r>
            <a:r>
              <a:rPr lang="en-US" sz="1600" i="0">
                <a:solidFill>
                  <a:srgbClr val="0000CC"/>
                </a:solidFill>
                <a:latin typeface="Helvetica Neue" charset="0"/>
              </a:rPr>
              <a:t>, </a:t>
            </a:r>
            <a:r>
              <a:rPr lang="en-US" sz="1600" i="0" smtClean="0">
                <a:solidFill>
                  <a:srgbClr val="0000CC"/>
                </a:solidFill>
                <a:latin typeface="Helvetica Neue" charset="0"/>
              </a:rPr>
              <a:t>preparation </a:t>
            </a:r>
            <a:r>
              <a:rPr lang="en-US" sz="1600" i="0" dirty="0">
                <a:solidFill>
                  <a:srgbClr val="0000CC"/>
                </a:solidFill>
                <a:latin typeface="Helvetica Neue" charset="0"/>
              </a:rPr>
              <a:t>for the NSTX-U operation.</a:t>
            </a:r>
          </a:p>
          <a:p>
            <a:pPr lvl="1">
              <a:spcBef>
                <a:spcPts val="50"/>
              </a:spcBef>
              <a:spcAft>
                <a:spcPts val="300"/>
              </a:spcAft>
              <a:buFontTx/>
              <a:buChar char="-"/>
            </a:pPr>
            <a:r>
              <a:rPr lang="en-US" sz="1600" i="0" dirty="0">
                <a:solidFill>
                  <a:srgbClr val="0000CC"/>
                </a:solidFill>
                <a:latin typeface="Helvetica Neue" charset="0"/>
              </a:rPr>
              <a:t>NSTX operations technical staff were shifted to the Upgrade Project tasks in FY 2012 – 13</a:t>
            </a:r>
            <a:r>
              <a:rPr lang="en-US" sz="1600" i="0" dirty="0" smtClean="0">
                <a:solidFill>
                  <a:srgbClr val="0000CC"/>
                </a:solidFill>
                <a:latin typeface="Helvetica Neue" charset="0"/>
              </a:rPr>
              <a:t>.  They will be shifted back to the NSTX-U operational preparation in FY 2014 as the Upgrade Project scopes are completed. </a:t>
            </a:r>
            <a:endParaRPr lang="en-US" sz="1600" i="0" dirty="0">
              <a:solidFill>
                <a:srgbClr val="0000CC"/>
              </a:solidFill>
              <a:latin typeface="Helvetica Neue" charset="0"/>
            </a:endParaRPr>
          </a:p>
          <a:p>
            <a:pPr lvl="1">
              <a:spcBef>
                <a:spcPts val="50"/>
              </a:spcBef>
              <a:spcAft>
                <a:spcPts val="300"/>
              </a:spcAft>
              <a:buFontTx/>
              <a:buChar char="-"/>
            </a:pPr>
            <a:r>
              <a:rPr lang="en-US" sz="1600" i="0" dirty="0">
                <a:solidFill>
                  <a:srgbClr val="0000CC"/>
                </a:solidFill>
                <a:latin typeface="Helvetica Neue" charset="0"/>
              </a:rPr>
              <a:t>NSTX Upgrade Project is thus far progressing on budget and on schedule</a:t>
            </a:r>
            <a:r>
              <a:rPr lang="en-US" sz="1600" i="0" dirty="0" smtClean="0">
                <a:solidFill>
                  <a:srgbClr val="0000CC"/>
                </a:solidFill>
                <a:latin typeface="Helvetica Neue" charset="0"/>
              </a:rPr>
              <a:t>.</a:t>
            </a:r>
          </a:p>
          <a:p>
            <a:pPr lvl="1">
              <a:spcBef>
                <a:spcPts val="50"/>
              </a:spcBef>
              <a:spcAft>
                <a:spcPts val="300"/>
              </a:spcAft>
              <a:buFontTx/>
              <a:buChar char="-"/>
            </a:pPr>
            <a:r>
              <a:rPr lang="en-US" sz="1600" i="0" dirty="0" smtClean="0">
                <a:solidFill>
                  <a:srgbClr val="0000CC"/>
                </a:solidFill>
                <a:latin typeface="Helvetica Neue" charset="0"/>
              </a:rPr>
              <a:t>NSTX-U operational preparation is well underway.</a:t>
            </a:r>
          </a:p>
          <a:p>
            <a:pPr lvl="1">
              <a:spcBef>
                <a:spcPts val="50"/>
              </a:spcBef>
              <a:spcAft>
                <a:spcPts val="300"/>
              </a:spcAft>
              <a:buFontTx/>
              <a:buChar char="-"/>
            </a:pPr>
            <a:r>
              <a:rPr lang="en-US" sz="1600" i="0" dirty="0" smtClean="0">
                <a:solidFill>
                  <a:srgbClr val="0000CC"/>
                </a:solidFill>
                <a:latin typeface="Helvetica Neue" charset="0"/>
              </a:rPr>
              <a:t>Diagnostic reinstallation are starting.</a:t>
            </a:r>
          </a:p>
          <a:p>
            <a:pPr lvl="1">
              <a:spcBef>
                <a:spcPts val="50"/>
              </a:spcBef>
              <a:spcAft>
                <a:spcPts val="300"/>
              </a:spcAft>
              <a:buFontTx/>
              <a:buChar char="-"/>
            </a:pPr>
            <a:r>
              <a:rPr lang="en-US" sz="1600" i="0" dirty="0" smtClean="0">
                <a:solidFill>
                  <a:srgbClr val="0000CC"/>
                </a:solidFill>
                <a:latin typeface="Helvetica Neue" charset="0"/>
              </a:rPr>
              <a:t>Various engineering operations tools are being refurbished / upgraded including CHI gap, rectifier control, motor generator, plasma control system, and PF control.</a:t>
            </a:r>
            <a:endParaRPr lang="en-US" sz="800" i="0" dirty="0">
              <a:solidFill>
                <a:srgbClr val="0000CC"/>
              </a:solidFill>
              <a:latin typeface="Helvetica Neue" charset="0"/>
            </a:endParaRPr>
          </a:p>
        </p:txBody>
      </p:sp>
      <p:sp>
        <p:nvSpPr>
          <p:cNvPr id="66562" name="Rectangle 3"/>
          <p:cNvSpPr>
            <a:spLocks noChangeArrowheads="1"/>
          </p:cNvSpPr>
          <p:nvPr/>
        </p:nvSpPr>
        <p:spPr bwMode="auto">
          <a:xfrm>
            <a:off x="0" y="9525"/>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spcBef>
                <a:spcPct val="0"/>
              </a:spcBef>
              <a:buFontTx/>
              <a:buNone/>
            </a:pPr>
            <a:r>
              <a:rPr lang="en-US" sz="2800" i="0" dirty="0" smtClean="0">
                <a:solidFill>
                  <a:srgbClr val="FF0000"/>
                </a:solidFill>
                <a:latin typeface="Helvetica Neue" charset="0"/>
              </a:rPr>
              <a:t>NSTX</a:t>
            </a:r>
            <a:r>
              <a:rPr lang="en-US" sz="2800" i="0" dirty="0">
                <a:solidFill>
                  <a:srgbClr val="FF0000"/>
                </a:solidFill>
                <a:latin typeface="Helvetica Neue" charset="0"/>
              </a:rPr>
              <a:t>-U </a:t>
            </a:r>
            <a:r>
              <a:rPr lang="en-US" sz="2800" i="0" dirty="0" smtClean="0">
                <a:solidFill>
                  <a:srgbClr val="FF0000"/>
                </a:solidFill>
                <a:latin typeface="Helvetica Neue" charset="0"/>
              </a:rPr>
              <a:t>Operation Preparation Well Underway </a:t>
            </a:r>
            <a:endParaRPr lang="en-US" sz="2800" i="0" dirty="0">
              <a:solidFill>
                <a:srgbClr val="FF0000"/>
              </a:solidFill>
              <a:latin typeface="Helvetica Neue" charset="0"/>
            </a:endParaRPr>
          </a:p>
          <a:p>
            <a:pPr algn="ctr" eaLnBrk="0" hangingPunct="0">
              <a:spcBef>
                <a:spcPct val="0"/>
              </a:spcBef>
              <a:buFontTx/>
              <a:buNone/>
            </a:pPr>
            <a:r>
              <a:rPr lang="en-US" sz="2400" i="0" dirty="0">
                <a:solidFill>
                  <a:srgbClr val="090CFF"/>
                </a:solidFill>
                <a:latin typeface="Helvetica Neue" charset="0"/>
              </a:rPr>
              <a:t>Exciting Opportunities and Challenges Ahead</a:t>
            </a:r>
            <a:endParaRPr lang="en-US" sz="2000" i="0" dirty="0">
              <a:solidFill>
                <a:srgbClr val="0705FF"/>
              </a:solidFill>
              <a:latin typeface="Helvetica Neue" charset="0"/>
            </a:endParaRPr>
          </a:p>
        </p:txBody>
      </p:sp>
      <p:sp>
        <p:nvSpPr>
          <p:cNvPr id="6"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19</a:t>
            </a:fld>
            <a:endParaRPr lang="en-US" sz="1400" b="0" dirty="0">
              <a:latin typeface="Time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6946" y="944034"/>
            <a:ext cx="8832321" cy="2778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73050" indent="-457200" eaLnBrk="0" hangingPunct="0">
              <a:tabLst>
                <a:tab pos="4344988" algn="l"/>
              </a:tabLst>
              <a:defRPr sz="1200" b="1" i="1">
                <a:solidFill>
                  <a:srgbClr val="1822CD"/>
                </a:solidFill>
                <a:latin typeface="Helvetica" charset="0"/>
                <a:ea typeface="ＭＳ Ｐゴシック" charset="0"/>
                <a:cs typeface="ＭＳ Ｐゴシック" charset="0"/>
              </a:defRPr>
            </a:lvl1pPr>
            <a:lvl2pPr marL="742950" indent="-285750" eaLnBrk="0" hangingPunct="0">
              <a:tabLst>
                <a:tab pos="4344988" algn="l"/>
              </a:tabLst>
              <a:defRPr sz="1200" b="1" i="1">
                <a:solidFill>
                  <a:srgbClr val="1822CD"/>
                </a:solidFill>
                <a:latin typeface="Helvetica" charset="0"/>
                <a:ea typeface="ＭＳ Ｐゴシック" charset="0"/>
              </a:defRPr>
            </a:lvl2pPr>
            <a:lvl3pPr marL="1143000" indent="-228600" eaLnBrk="0" hangingPunct="0">
              <a:tabLst>
                <a:tab pos="4344988" algn="l"/>
              </a:tabLst>
              <a:defRPr sz="1200" b="1" i="1">
                <a:solidFill>
                  <a:srgbClr val="1822CD"/>
                </a:solidFill>
                <a:latin typeface="Helvetica" charset="0"/>
                <a:ea typeface="ＭＳ Ｐゴシック" charset="0"/>
              </a:defRPr>
            </a:lvl3pPr>
            <a:lvl4pPr marL="1600200" indent="-228600" eaLnBrk="0" hangingPunct="0">
              <a:tabLst>
                <a:tab pos="4344988" algn="l"/>
              </a:tabLst>
              <a:defRPr sz="1200" b="1" i="1">
                <a:solidFill>
                  <a:srgbClr val="1822CD"/>
                </a:solidFill>
                <a:latin typeface="Helvetica" charset="0"/>
                <a:ea typeface="ＭＳ Ｐゴシック" charset="0"/>
              </a:defRPr>
            </a:lvl4pPr>
            <a:lvl5pPr marL="2057400" indent="-228600" eaLnBrk="0" hangingPunct="0">
              <a:tabLst>
                <a:tab pos="4344988" algn="l"/>
              </a:tabLst>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tabLst>
                <a:tab pos="4344988" algn="l"/>
              </a:tabLs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tabLst>
                <a:tab pos="4344988" algn="l"/>
              </a:tabLs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tabLst>
                <a:tab pos="4344988" algn="l"/>
              </a:tabLs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tabLst>
                <a:tab pos="4344988" algn="l"/>
              </a:tabLst>
              <a:defRPr sz="1200" b="1" i="1">
                <a:solidFill>
                  <a:srgbClr val="1822CD"/>
                </a:solidFill>
                <a:latin typeface="Helvetica" charset="0"/>
                <a:ea typeface="ＭＳ Ｐゴシック" charset="0"/>
              </a:defRPr>
            </a:lvl9pPr>
          </a:lstStyle>
          <a:p>
            <a:pPr marL="182880">
              <a:lnSpc>
                <a:spcPts val="2463"/>
              </a:lnSpc>
              <a:spcAft>
                <a:spcPts val="0"/>
              </a:spcAft>
              <a:buNone/>
            </a:pPr>
            <a:r>
              <a:rPr lang="en-US" sz="1800" i="0" dirty="0" smtClean="0">
                <a:solidFill>
                  <a:schemeClr val="tx1"/>
                </a:solidFill>
                <a:latin typeface="Helvetica Neue" charset="0"/>
                <a:cs typeface="Helvetica Neue" charset="0"/>
              </a:rPr>
              <a:t>• NSTX-U related presentations were NSTX Upgrade Project (M. Ono), NSTX Upgrade Program (J. Menard), FNSF Design (J. Menard), CHI (B. Nelson, UW), HHFW Theory/Modeling (M. </a:t>
            </a:r>
            <a:r>
              <a:rPr lang="en-US" sz="1800" i="0" dirty="0" err="1" smtClean="0">
                <a:solidFill>
                  <a:schemeClr val="tx1"/>
                </a:solidFill>
                <a:latin typeface="Helvetica Neue" charset="0"/>
                <a:cs typeface="Helvetica Neue" charset="0"/>
              </a:rPr>
              <a:t>Peng</a:t>
            </a:r>
            <a:r>
              <a:rPr lang="en-US" sz="1800" i="0" dirty="0" smtClean="0">
                <a:solidFill>
                  <a:schemeClr val="tx1"/>
                </a:solidFill>
                <a:latin typeface="Helvetica Neue" charset="0"/>
                <a:cs typeface="Helvetica Neue" charset="0"/>
              </a:rPr>
              <a:t>, ORNL) </a:t>
            </a:r>
          </a:p>
          <a:p>
            <a:pPr marL="182880">
              <a:lnSpc>
                <a:spcPts val="2463"/>
              </a:lnSpc>
              <a:spcAft>
                <a:spcPts val="0"/>
              </a:spcAft>
              <a:buNone/>
            </a:pPr>
            <a:r>
              <a:rPr lang="en-US" sz="1800" i="0" dirty="0" smtClean="0">
                <a:solidFill>
                  <a:schemeClr val="tx1"/>
                </a:solidFill>
                <a:latin typeface="Helvetica Neue" charset="0"/>
                <a:cs typeface="Helvetica Neue" charset="0"/>
              </a:rPr>
              <a:t>• </a:t>
            </a:r>
            <a:r>
              <a:rPr lang="en-US" sz="1800" i="0" dirty="0">
                <a:solidFill>
                  <a:schemeClr val="tx1"/>
                </a:solidFill>
                <a:latin typeface="Helvetica Neue" charset="0"/>
                <a:cs typeface="Helvetica Neue" charset="0"/>
              </a:rPr>
              <a:t>Many nice science talks particularly from </a:t>
            </a:r>
            <a:r>
              <a:rPr lang="en-US" sz="1800" i="0" dirty="0" smtClean="0">
                <a:solidFill>
                  <a:schemeClr val="tx1"/>
                </a:solidFill>
                <a:latin typeface="Helvetica Neue" charset="0"/>
                <a:cs typeface="Helvetica Neue" charset="0"/>
              </a:rPr>
              <a:t>the MAST team.</a:t>
            </a:r>
            <a:endParaRPr lang="en-US" sz="1800" i="0" dirty="0">
              <a:solidFill>
                <a:schemeClr val="tx1"/>
              </a:solidFill>
              <a:latin typeface="Helvetica Neue" charset="0"/>
              <a:cs typeface="Helvetica Neue" charset="0"/>
            </a:endParaRPr>
          </a:p>
          <a:p>
            <a:pPr marL="182880">
              <a:lnSpc>
                <a:spcPts val="2463"/>
              </a:lnSpc>
              <a:spcAft>
                <a:spcPts val="0"/>
              </a:spcAft>
              <a:buNone/>
            </a:pPr>
            <a:r>
              <a:rPr lang="en-US" sz="1800" i="0" dirty="0">
                <a:solidFill>
                  <a:schemeClr val="tx1"/>
                </a:solidFill>
                <a:latin typeface="Helvetica Neue" charset="0"/>
                <a:cs typeface="Helvetica Neue" charset="0"/>
              </a:rPr>
              <a:t>• </a:t>
            </a:r>
            <a:r>
              <a:rPr lang="en-US" sz="1800" i="0" dirty="0">
                <a:solidFill>
                  <a:srgbClr val="000000"/>
                </a:solidFill>
                <a:latin typeface="Helvetica Neue" charset="0"/>
                <a:cs typeface="Helvetica Neue" charset="0"/>
              </a:rPr>
              <a:t>MAST-U generated 70 kA with 70 kW of ECH at 28 GHz.  QUEST also generated ~ 65 kA with ECH at 28 GHz.  </a:t>
            </a:r>
            <a:endParaRPr lang="en-US" sz="1800" i="0" dirty="0" smtClean="0">
              <a:solidFill>
                <a:srgbClr val="000000"/>
              </a:solidFill>
              <a:latin typeface="Helvetica Neue" charset="0"/>
              <a:cs typeface="Helvetica Neue" charset="0"/>
            </a:endParaRPr>
          </a:p>
          <a:p>
            <a:pPr marL="182880">
              <a:lnSpc>
                <a:spcPts val="2463"/>
              </a:lnSpc>
              <a:spcAft>
                <a:spcPts val="0"/>
              </a:spcAft>
              <a:buNone/>
            </a:pPr>
            <a:r>
              <a:rPr lang="en-US" sz="1800" i="0" dirty="0">
                <a:solidFill>
                  <a:srgbClr val="000000"/>
                </a:solidFill>
                <a:latin typeface="Helvetica Neue" charset="0"/>
                <a:cs typeface="Helvetica Neue" charset="0"/>
              </a:rPr>
              <a:t>• A. Sykes of </a:t>
            </a:r>
            <a:r>
              <a:rPr lang="en-US" sz="1800" i="0" dirty="0" err="1">
                <a:solidFill>
                  <a:srgbClr val="000000"/>
                </a:solidFill>
                <a:latin typeface="Helvetica Neue" charset="0"/>
                <a:cs typeface="Helvetica Neue" charset="0"/>
              </a:rPr>
              <a:t>Tokamak</a:t>
            </a:r>
            <a:r>
              <a:rPr lang="en-US" sz="1800" i="0" dirty="0">
                <a:solidFill>
                  <a:srgbClr val="000000"/>
                </a:solidFill>
                <a:latin typeface="Helvetica Neue" charset="0"/>
                <a:cs typeface="Helvetica Neue" charset="0"/>
              </a:rPr>
              <a:t> Solutions talked about very compact ST reactor </a:t>
            </a:r>
            <a:r>
              <a:rPr lang="en-US" sz="1800" i="0" dirty="0" smtClean="0">
                <a:solidFill>
                  <a:srgbClr val="000000"/>
                </a:solidFill>
                <a:latin typeface="Helvetica Neue" charset="0"/>
                <a:cs typeface="Helvetica Neue" charset="0"/>
              </a:rPr>
              <a:t>concept with </a:t>
            </a:r>
            <a:r>
              <a:rPr lang="en-US" sz="1800" i="0" dirty="0">
                <a:solidFill>
                  <a:srgbClr val="000000"/>
                </a:solidFill>
                <a:latin typeface="Helvetica Neue" charset="0"/>
                <a:cs typeface="Helvetica Neue" charset="0"/>
              </a:rPr>
              <a:t>R</a:t>
            </a:r>
            <a:r>
              <a:rPr lang="en-US" sz="1800" i="0" baseline="-25000" dirty="0">
                <a:solidFill>
                  <a:srgbClr val="000000"/>
                </a:solidFill>
                <a:latin typeface="Helvetica Neue" charset="0"/>
                <a:cs typeface="Helvetica Neue" charset="0"/>
              </a:rPr>
              <a:t>0</a:t>
            </a:r>
            <a:r>
              <a:rPr lang="en-US" sz="1800" i="0" dirty="0">
                <a:solidFill>
                  <a:srgbClr val="000000"/>
                </a:solidFill>
                <a:latin typeface="Helvetica Neue" charset="0"/>
                <a:cs typeface="Helvetica Neue" charset="0"/>
              </a:rPr>
              <a:t> ~ 1 m using high temperature SC with minimal neutron shields.  </a:t>
            </a:r>
            <a:endParaRPr lang="en-US" sz="1800" i="0" dirty="0">
              <a:solidFill>
                <a:schemeClr val="tx1"/>
              </a:solidFill>
              <a:latin typeface="Helvetica Neue" charset="0"/>
              <a:cs typeface="Helvetica Neue" charset="0"/>
            </a:endParaRPr>
          </a:p>
        </p:txBody>
      </p:sp>
      <p:pic>
        <p:nvPicPr>
          <p:cNvPr id="11" name="Content Placeholder 6"/>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17755" b="10715"/>
          <a:stretch/>
        </p:blipFill>
        <p:spPr>
          <a:xfrm>
            <a:off x="4314410" y="3714496"/>
            <a:ext cx="4974127" cy="2686304"/>
          </a:xfrm>
        </p:spPr>
      </p:pic>
      <p:sp>
        <p:nvSpPr>
          <p:cNvPr id="3" name="TextBox 2"/>
          <p:cNvSpPr txBox="1"/>
          <p:nvPr/>
        </p:nvSpPr>
        <p:spPr>
          <a:xfrm>
            <a:off x="135466" y="3776129"/>
            <a:ext cx="4563534" cy="2922681"/>
          </a:xfrm>
          <a:prstGeom prst="rect">
            <a:avLst/>
          </a:prstGeom>
          <a:noFill/>
        </p:spPr>
        <p:txBody>
          <a:bodyPr wrap="square" rtlCol="0">
            <a:spAutoFit/>
          </a:bodyPr>
          <a:lstStyle/>
          <a:p>
            <a:pPr marL="182880" indent="-457200">
              <a:lnSpc>
                <a:spcPts val="2360"/>
              </a:lnSpc>
              <a:spcAft>
                <a:spcPts val="0"/>
              </a:spcAft>
              <a:buNone/>
            </a:pPr>
            <a:r>
              <a:rPr lang="en-US" sz="1800" i="0" dirty="0" smtClean="0">
                <a:solidFill>
                  <a:srgbClr val="000000"/>
                </a:solidFill>
                <a:latin typeface="Helvetica Neue" charset="0"/>
                <a:cs typeface="Helvetica Neue" charset="0"/>
              </a:rPr>
              <a:t>• </a:t>
            </a:r>
            <a:r>
              <a:rPr lang="en-US" sz="1800" i="0" dirty="0" smtClean="0">
                <a:solidFill>
                  <a:schemeClr val="tx1"/>
                </a:solidFill>
                <a:latin typeface="Helvetica Neue" charset="0"/>
                <a:cs typeface="Helvetica Neue" charset="0"/>
              </a:rPr>
              <a:t>GLOBUS</a:t>
            </a:r>
            <a:r>
              <a:rPr lang="en-US" sz="1800" i="0" dirty="0">
                <a:solidFill>
                  <a:schemeClr val="tx1"/>
                </a:solidFill>
                <a:latin typeface="Helvetica Neue" charset="0"/>
                <a:cs typeface="Helvetica Neue" charset="0"/>
              </a:rPr>
              <a:t>-M is now upgrading the machine for GLOBUS-M2. </a:t>
            </a:r>
            <a:r>
              <a:rPr lang="en-US" sz="1800" i="0" dirty="0" smtClean="0">
                <a:solidFill>
                  <a:schemeClr val="tx1"/>
                </a:solidFill>
                <a:latin typeface="Helvetica Neue" charset="0"/>
                <a:cs typeface="Helvetica Neue" charset="0"/>
              </a:rPr>
              <a:t> </a:t>
            </a:r>
            <a:r>
              <a:rPr lang="en-US" sz="1800" i="0" dirty="0" smtClean="0">
                <a:solidFill>
                  <a:srgbClr val="000000"/>
                </a:solidFill>
              </a:rPr>
              <a:t>It </a:t>
            </a:r>
            <a:r>
              <a:rPr lang="en-US" sz="1800" i="0" dirty="0">
                <a:solidFill>
                  <a:srgbClr val="000000"/>
                </a:solidFill>
              </a:rPr>
              <a:t>aims to increase the </a:t>
            </a:r>
            <a:r>
              <a:rPr lang="en-US" sz="1800" i="0" dirty="0" err="1">
                <a:solidFill>
                  <a:srgbClr val="000000"/>
                </a:solidFill>
              </a:rPr>
              <a:t>toroidal</a:t>
            </a:r>
            <a:r>
              <a:rPr lang="en-US" sz="1800" i="0" dirty="0">
                <a:solidFill>
                  <a:srgbClr val="000000"/>
                </a:solidFill>
              </a:rPr>
              <a:t> field B</a:t>
            </a:r>
            <a:r>
              <a:rPr lang="en-US" sz="1800" i="0" baseline="-25000" dirty="0">
                <a:solidFill>
                  <a:srgbClr val="000000"/>
                </a:solidFill>
              </a:rPr>
              <a:t>T </a:t>
            </a:r>
            <a:r>
              <a:rPr lang="en-US" sz="1800" i="0" dirty="0">
                <a:solidFill>
                  <a:srgbClr val="000000"/>
                </a:solidFill>
              </a:rPr>
              <a:t>and plasma current </a:t>
            </a:r>
            <a:r>
              <a:rPr lang="en-US" sz="1800" i="0" dirty="0" err="1">
                <a:solidFill>
                  <a:srgbClr val="000000"/>
                </a:solidFill>
              </a:rPr>
              <a:t>I</a:t>
            </a:r>
            <a:r>
              <a:rPr lang="en-US" sz="1800" i="0" baseline="-25000" dirty="0" err="1">
                <a:solidFill>
                  <a:srgbClr val="000000"/>
                </a:solidFill>
              </a:rPr>
              <a:t>p</a:t>
            </a:r>
            <a:r>
              <a:rPr lang="en-US" sz="1800" i="0" dirty="0">
                <a:solidFill>
                  <a:srgbClr val="000000"/>
                </a:solidFill>
              </a:rPr>
              <a:t> by a factor of 2.5 to 1 T and 0.5 MA. </a:t>
            </a:r>
            <a:r>
              <a:rPr lang="en-US" sz="1800" i="0" dirty="0">
                <a:solidFill>
                  <a:srgbClr val="000000"/>
                </a:solidFill>
                <a:latin typeface="Helvetica Neue" charset="0"/>
                <a:cs typeface="Helvetica Neue" charset="0"/>
              </a:rPr>
              <a:t>   </a:t>
            </a:r>
            <a:endParaRPr lang="en-US" sz="1800" i="0" dirty="0" smtClean="0">
              <a:solidFill>
                <a:srgbClr val="000000"/>
              </a:solidFill>
              <a:latin typeface="Helvetica Neue" charset="0"/>
              <a:cs typeface="Helvetica Neue" charset="0"/>
            </a:endParaRPr>
          </a:p>
          <a:p>
            <a:pPr marL="182880" indent="-457200">
              <a:lnSpc>
                <a:spcPts val="2360"/>
              </a:lnSpc>
              <a:spcAft>
                <a:spcPts val="0"/>
              </a:spcAft>
              <a:buNone/>
            </a:pPr>
            <a:r>
              <a:rPr lang="en-US" sz="1800" i="0" dirty="0" smtClean="0">
                <a:solidFill>
                  <a:srgbClr val="000000"/>
                </a:solidFill>
                <a:latin typeface="Helvetica Neue" charset="0"/>
                <a:cs typeface="Helvetica Neue" charset="0"/>
              </a:rPr>
              <a:t>• MAST has concluded its operation and started its upgrade outage.  Plan to be operational by 2016.</a:t>
            </a:r>
            <a:endParaRPr lang="en-US" sz="1800" i="0" dirty="0">
              <a:solidFill>
                <a:srgbClr val="000000"/>
              </a:solidFill>
              <a:latin typeface="Helvetica Neue" charset="0"/>
              <a:cs typeface="Helvetica Neue" charset="0"/>
            </a:endParaRPr>
          </a:p>
          <a:p>
            <a:pPr marL="182880" indent="-457200">
              <a:lnSpc>
                <a:spcPts val="2360"/>
              </a:lnSpc>
              <a:spcAft>
                <a:spcPts val="0"/>
              </a:spcAft>
            </a:pPr>
            <a:endParaRPr lang="en-US" sz="1800" dirty="0"/>
          </a:p>
        </p:txBody>
      </p:sp>
      <p:sp>
        <p:nvSpPr>
          <p:cNvPr id="14" name="Rectangle 3"/>
          <p:cNvSpPr>
            <a:spLocks noChangeArrowheads="1"/>
          </p:cNvSpPr>
          <p:nvPr/>
        </p:nvSpPr>
        <p:spPr bwMode="auto">
          <a:xfrm>
            <a:off x="0" y="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ts val="3060"/>
              </a:lnSpc>
              <a:spcBef>
                <a:spcPts val="0"/>
              </a:spcBef>
              <a:buNone/>
            </a:pPr>
            <a:r>
              <a:rPr lang="en-US" sz="3200" i="0" dirty="0" smtClean="0">
                <a:solidFill>
                  <a:srgbClr val="FF0000"/>
                </a:solidFill>
              </a:rPr>
              <a:t>International ST </a:t>
            </a:r>
            <a:r>
              <a:rPr lang="en-US" sz="3200" i="0" dirty="0">
                <a:solidFill>
                  <a:srgbClr val="FF0000"/>
                </a:solidFill>
              </a:rPr>
              <a:t>Workshop </a:t>
            </a:r>
            <a:r>
              <a:rPr lang="en-US" sz="3200" i="0" dirty="0" smtClean="0">
                <a:solidFill>
                  <a:srgbClr val="FF0000"/>
                </a:solidFill>
              </a:rPr>
              <a:t>in </a:t>
            </a:r>
            <a:r>
              <a:rPr lang="en-US" sz="3200" i="0" dirty="0">
                <a:solidFill>
                  <a:srgbClr val="FF0000"/>
                </a:solidFill>
              </a:rPr>
              <a:t>York </a:t>
            </a:r>
            <a:r>
              <a:rPr lang="en-US" sz="3200" i="0" dirty="0" smtClean="0">
                <a:solidFill>
                  <a:srgbClr val="FF0000"/>
                </a:solidFill>
              </a:rPr>
              <a:t>UK</a:t>
            </a:r>
          </a:p>
          <a:p>
            <a:pPr algn="ctr">
              <a:lnSpc>
                <a:spcPts val="3060"/>
              </a:lnSpc>
              <a:spcBef>
                <a:spcPts val="0"/>
              </a:spcBef>
              <a:buNone/>
            </a:pPr>
            <a:r>
              <a:rPr lang="en-US" sz="2000" i="0" dirty="0">
                <a:solidFill>
                  <a:srgbClr val="1532FF"/>
                </a:solidFill>
              </a:rPr>
              <a:t>Sept 16 – 19, </a:t>
            </a:r>
            <a:r>
              <a:rPr lang="en-US" sz="2000" i="0" dirty="0" smtClean="0">
                <a:solidFill>
                  <a:srgbClr val="1532FF"/>
                </a:solidFill>
              </a:rPr>
              <a:t>2013, http</a:t>
            </a:r>
            <a:r>
              <a:rPr lang="en-US" sz="2000" i="0" dirty="0">
                <a:solidFill>
                  <a:srgbClr val="1532FF"/>
                </a:solidFill>
              </a:rPr>
              <a:t>://</a:t>
            </a:r>
            <a:r>
              <a:rPr lang="en-US" sz="2000" i="0" dirty="0" err="1">
                <a:solidFill>
                  <a:srgbClr val="1532FF"/>
                </a:solidFill>
              </a:rPr>
              <a:t>www.york.ac.uk</a:t>
            </a:r>
            <a:r>
              <a:rPr lang="en-US" sz="2000" i="0" dirty="0">
                <a:solidFill>
                  <a:srgbClr val="1532FF"/>
                </a:solidFill>
              </a:rPr>
              <a:t>/physics/</a:t>
            </a:r>
            <a:r>
              <a:rPr lang="en-US" sz="2000" i="0" dirty="0" err="1">
                <a:solidFill>
                  <a:srgbClr val="1532FF"/>
                </a:solidFill>
              </a:rPr>
              <a:t>ypi</a:t>
            </a:r>
            <a:r>
              <a:rPr lang="en-US" sz="2000" i="0" dirty="0">
                <a:solidFill>
                  <a:srgbClr val="1532FF"/>
                </a:solidFill>
              </a:rPr>
              <a:t>/istw2013/</a:t>
            </a:r>
          </a:p>
          <a:p>
            <a:pPr algn="ctr">
              <a:lnSpc>
                <a:spcPts val="3060"/>
              </a:lnSpc>
              <a:spcBef>
                <a:spcPts val="0"/>
              </a:spcBef>
              <a:buNone/>
            </a:pPr>
            <a:endParaRPr lang="en-US" sz="2800" i="0" dirty="0">
              <a:solidFill>
                <a:srgbClr val="FF0000"/>
              </a:solidFill>
            </a:endParaRPr>
          </a:p>
        </p:txBody>
      </p:sp>
      <p:sp>
        <p:nvSpPr>
          <p:cNvPr id="7" name="Slide Number Placeholder 3"/>
          <p:cNvSpPr>
            <a:spLocks noGrp="1"/>
          </p:cNvSpPr>
          <p:nvPr>
            <p:ph type="sldNum" sz="quarter" idx="12"/>
          </p:nvPr>
        </p:nvSpPr>
        <p:spPr>
          <a:xfrm>
            <a:off x="7239000" y="6527800"/>
            <a:ext cx="1905000" cy="457200"/>
          </a:xfrm>
          <a:noFill/>
        </p:spPr>
        <p:txBody>
          <a:bodyPr anchor="t"/>
          <a:lstStyle/>
          <a:p>
            <a:fld id="{338AFD17-9088-4C77-B107-6A6359279C2A}" type="slidenum">
              <a:rPr lang="en-US" sz="1400" b="0">
                <a:latin typeface="Times" charset="0"/>
              </a:rPr>
              <a:pPr/>
              <a:t>2</a:t>
            </a:fld>
            <a:endParaRPr lang="en-US" sz="1400" b="0" dirty="0">
              <a:latin typeface="Times" charset="0"/>
            </a:endParaRPr>
          </a:p>
        </p:txBody>
      </p:sp>
    </p:spTree>
    <p:extLst>
      <p:ext uri="{BB962C8B-B14F-4D97-AF65-F5344CB8AC3E}">
        <p14:creationId xmlns:p14="http://schemas.microsoft.com/office/powerpoint/2010/main" xmlns="" val="3670666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55134"/>
            <a:ext cx="9144000" cy="569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73050" indent="-457200" eaLnBrk="0" hangingPunct="0">
              <a:tabLst>
                <a:tab pos="4344988" algn="l"/>
              </a:tabLst>
              <a:defRPr sz="1200" b="1" i="1">
                <a:solidFill>
                  <a:srgbClr val="1822CD"/>
                </a:solidFill>
                <a:latin typeface="Helvetica" charset="0"/>
                <a:ea typeface="ＭＳ Ｐゴシック" charset="0"/>
                <a:cs typeface="ＭＳ Ｐゴシック" charset="0"/>
              </a:defRPr>
            </a:lvl1pPr>
            <a:lvl2pPr marL="742950" indent="-285750" eaLnBrk="0" hangingPunct="0">
              <a:tabLst>
                <a:tab pos="4344988" algn="l"/>
              </a:tabLst>
              <a:defRPr sz="1200" b="1" i="1">
                <a:solidFill>
                  <a:srgbClr val="1822CD"/>
                </a:solidFill>
                <a:latin typeface="Helvetica" charset="0"/>
                <a:ea typeface="ＭＳ Ｐゴシック" charset="0"/>
              </a:defRPr>
            </a:lvl2pPr>
            <a:lvl3pPr marL="1143000" indent="-228600" eaLnBrk="0" hangingPunct="0">
              <a:tabLst>
                <a:tab pos="4344988" algn="l"/>
              </a:tabLst>
              <a:defRPr sz="1200" b="1" i="1">
                <a:solidFill>
                  <a:srgbClr val="1822CD"/>
                </a:solidFill>
                <a:latin typeface="Helvetica" charset="0"/>
                <a:ea typeface="ＭＳ Ｐゴシック" charset="0"/>
              </a:defRPr>
            </a:lvl3pPr>
            <a:lvl4pPr marL="1600200" indent="-228600" eaLnBrk="0" hangingPunct="0">
              <a:tabLst>
                <a:tab pos="4344988" algn="l"/>
              </a:tabLst>
              <a:defRPr sz="1200" b="1" i="1">
                <a:solidFill>
                  <a:srgbClr val="1822CD"/>
                </a:solidFill>
                <a:latin typeface="Helvetica" charset="0"/>
                <a:ea typeface="ＭＳ Ｐゴシック" charset="0"/>
              </a:defRPr>
            </a:lvl4pPr>
            <a:lvl5pPr marL="2057400" indent="-228600" eaLnBrk="0" hangingPunct="0">
              <a:tabLst>
                <a:tab pos="4344988" algn="l"/>
              </a:tabLst>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tabLst>
                <a:tab pos="4344988" algn="l"/>
              </a:tabLs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tabLst>
                <a:tab pos="4344988" algn="l"/>
              </a:tabLs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tabLst>
                <a:tab pos="4344988" algn="l"/>
              </a:tabLs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tabLst>
                <a:tab pos="4344988" algn="l"/>
              </a:tabLst>
              <a:defRPr sz="1200" b="1" i="1">
                <a:solidFill>
                  <a:srgbClr val="1822CD"/>
                </a:solidFill>
                <a:latin typeface="Helvetica" charset="0"/>
                <a:ea typeface="ＭＳ Ｐゴシック" charset="0"/>
              </a:defRPr>
            </a:lvl9pPr>
          </a:lstStyle>
          <a:p>
            <a:pPr marL="182880">
              <a:lnSpc>
                <a:spcPts val="2463"/>
              </a:lnSpc>
              <a:spcAft>
                <a:spcPts val="0"/>
              </a:spcAft>
              <a:buNone/>
            </a:pPr>
            <a:r>
              <a:rPr lang="en-US" sz="1600" i="0" dirty="0" smtClean="0">
                <a:solidFill>
                  <a:schemeClr val="tx1"/>
                </a:solidFill>
                <a:latin typeface="Helvetica Neue"/>
                <a:cs typeface="Helvetica Neue"/>
              </a:rPr>
              <a:t>• Over 50 presentations </a:t>
            </a:r>
            <a:r>
              <a:rPr lang="en-US" sz="1600" i="0" dirty="0" smtClean="0">
                <a:solidFill>
                  <a:srgbClr val="000000"/>
                </a:solidFill>
                <a:latin typeface="Helvetica Neue"/>
                <a:cs typeface="Helvetica Neue"/>
              </a:rPr>
              <a:t>from </a:t>
            </a:r>
            <a:r>
              <a:rPr lang="en-US" sz="1600" i="0" dirty="0" smtClean="0">
                <a:solidFill>
                  <a:srgbClr val="000000"/>
                </a:solidFill>
              </a:rPr>
              <a:t>US</a:t>
            </a:r>
            <a:r>
              <a:rPr lang="en-US" sz="1600" i="0" dirty="0">
                <a:solidFill>
                  <a:srgbClr val="000000"/>
                </a:solidFill>
              </a:rPr>
              <a:t>, China, Russia, Japan, Italy, and </a:t>
            </a:r>
            <a:r>
              <a:rPr lang="en-US" sz="1600" i="0" dirty="0" smtClean="0">
                <a:solidFill>
                  <a:srgbClr val="000000"/>
                </a:solidFill>
              </a:rPr>
              <a:t>Spain, Israel</a:t>
            </a:r>
            <a:r>
              <a:rPr lang="en-US" sz="1600" i="0" dirty="0">
                <a:solidFill>
                  <a:srgbClr val="000000"/>
                </a:solidFill>
              </a:rPr>
              <a:t>, Latvia, Ukraine, Kazakhstan, Greece, and </a:t>
            </a:r>
            <a:r>
              <a:rPr lang="en-US" sz="1600" i="0" dirty="0" smtClean="0">
                <a:solidFill>
                  <a:srgbClr val="000000"/>
                </a:solidFill>
              </a:rPr>
              <a:t>Netherlands.  Fusion Devices: FT-U NSTX, HT-6, EAST, T-10, T-11M, RFX, TJ-2, Lithium Facilities: IFMIF, KTM, UI, MAGNUM-PSI, TJ-2.</a:t>
            </a:r>
          </a:p>
          <a:p>
            <a:pPr marL="182880">
              <a:lnSpc>
                <a:spcPts val="2463"/>
              </a:lnSpc>
              <a:spcAft>
                <a:spcPts val="0"/>
              </a:spcAft>
              <a:buNone/>
            </a:pPr>
            <a:r>
              <a:rPr lang="en-US" sz="1600" i="0" dirty="0" smtClean="0">
                <a:solidFill>
                  <a:srgbClr val="000000"/>
                </a:solidFill>
                <a:latin typeface="Helvetica Neue"/>
                <a:cs typeface="Helvetica Neue"/>
              </a:rPr>
              <a:t>• NSTX </a:t>
            </a:r>
            <a:r>
              <a:rPr lang="it-IT" sz="1600" i="0" dirty="0" err="1" smtClean="0">
                <a:solidFill>
                  <a:schemeClr val="tx1"/>
                </a:solidFill>
                <a:latin typeface="Helvetica Neue"/>
                <a:cs typeface="Helvetica Neue"/>
              </a:rPr>
              <a:t>Invited</a:t>
            </a:r>
            <a:r>
              <a:rPr lang="it-IT" sz="1600" i="0" dirty="0" smtClean="0">
                <a:solidFill>
                  <a:schemeClr val="tx1"/>
                </a:solidFill>
                <a:latin typeface="Helvetica Neue"/>
                <a:cs typeface="Helvetica Neue"/>
              </a:rPr>
              <a:t>: </a:t>
            </a:r>
            <a:r>
              <a:rPr lang="en-US" sz="1600" i="0" dirty="0" smtClean="0">
                <a:solidFill>
                  <a:schemeClr val="tx1"/>
                </a:solidFill>
                <a:latin typeface="Helvetica Neue"/>
                <a:cs typeface="Helvetica Neue"/>
              </a:rPr>
              <a:t>“RLLD/ARLLD” </a:t>
            </a:r>
            <a:r>
              <a:rPr lang="en-US" sz="1600" i="0" dirty="0">
                <a:solidFill>
                  <a:schemeClr val="tx1"/>
                </a:solidFill>
                <a:latin typeface="Helvetica Neue"/>
                <a:cs typeface="Helvetica Neue"/>
              </a:rPr>
              <a:t>by M. Ono, “High-temperature, </a:t>
            </a:r>
            <a:r>
              <a:rPr lang="en-US" sz="1600" i="0" dirty="0" smtClean="0">
                <a:solidFill>
                  <a:schemeClr val="tx1"/>
                </a:solidFill>
                <a:latin typeface="Helvetica Neue"/>
                <a:cs typeface="Helvetica Neue"/>
              </a:rPr>
              <a:t>LL plasma</a:t>
            </a:r>
            <a:r>
              <a:rPr lang="en-US" sz="1600" i="0" dirty="0">
                <a:solidFill>
                  <a:schemeClr val="tx1"/>
                </a:solidFill>
                <a:latin typeface="Helvetica Neue"/>
                <a:cs typeface="Helvetica Neue"/>
              </a:rPr>
              <a:t>-facing component research for NSTX-</a:t>
            </a:r>
            <a:r>
              <a:rPr lang="en-US" sz="1600" i="0" dirty="0" smtClean="0">
                <a:solidFill>
                  <a:schemeClr val="tx1"/>
                </a:solidFill>
                <a:latin typeface="Helvetica Neue"/>
                <a:cs typeface="Helvetica Neue"/>
              </a:rPr>
              <a:t>U” </a:t>
            </a:r>
            <a:r>
              <a:rPr lang="en-US" sz="1600" i="0" dirty="0">
                <a:solidFill>
                  <a:schemeClr val="tx1"/>
                </a:solidFill>
                <a:latin typeface="Helvetica Neue"/>
                <a:cs typeface="Helvetica Neue"/>
              </a:rPr>
              <a:t>by M. A. </a:t>
            </a:r>
            <a:r>
              <a:rPr lang="en-US" sz="1600" i="0" dirty="0" err="1" smtClean="0">
                <a:solidFill>
                  <a:schemeClr val="tx1"/>
                </a:solidFill>
                <a:latin typeface="Helvetica Neue"/>
                <a:cs typeface="Helvetica Neue"/>
              </a:rPr>
              <a:t>Jaworski</a:t>
            </a:r>
            <a:r>
              <a:rPr lang="en-US" sz="1600" i="0" dirty="0" smtClean="0">
                <a:solidFill>
                  <a:schemeClr val="tx1"/>
                </a:solidFill>
                <a:latin typeface="Helvetica Neue"/>
                <a:cs typeface="Helvetica Neue"/>
              </a:rPr>
              <a:t>, </a:t>
            </a:r>
            <a:r>
              <a:rPr lang="en-US" sz="1600" i="0" dirty="0">
                <a:solidFill>
                  <a:schemeClr val="tx1"/>
                </a:solidFill>
                <a:latin typeface="Helvetica Neue"/>
                <a:cs typeface="Helvetica Neue"/>
              </a:rPr>
              <a:t>and </a:t>
            </a:r>
            <a:r>
              <a:rPr lang="en-US" sz="1600" i="0" dirty="0" smtClean="0">
                <a:solidFill>
                  <a:schemeClr val="tx1"/>
                </a:solidFill>
                <a:latin typeface="Helvetica Neue"/>
                <a:cs typeface="Helvetica Neue"/>
              </a:rPr>
              <a:t>“Li </a:t>
            </a:r>
            <a:r>
              <a:rPr lang="en-US" sz="1600" i="0" dirty="0">
                <a:solidFill>
                  <a:schemeClr val="tx1"/>
                </a:solidFill>
                <a:latin typeface="Helvetica Neue"/>
                <a:cs typeface="Helvetica Neue"/>
              </a:rPr>
              <a:t>sputtering from lithium-coated graphite plasma facing components in </a:t>
            </a:r>
            <a:r>
              <a:rPr lang="en-US" sz="1600" i="0" dirty="0" smtClean="0">
                <a:solidFill>
                  <a:schemeClr val="tx1"/>
                </a:solidFill>
                <a:latin typeface="Helvetica Neue"/>
                <a:cs typeface="Helvetica Neue"/>
              </a:rPr>
              <a:t>NSTX </a:t>
            </a:r>
            <a:r>
              <a:rPr lang="en-US" sz="1600" i="0" dirty="0" err="1" smtClean="0">
                <a:solidFill>
                  <a:schemeClr val="tx1"/>
                </a:solidFill>
                <a:latin typeface="Helvetica Neue"/>
                <a:cs typeface="Helvetica Neue"/>
              </a:rPr>
              <a:t>divertor</a:t>
            </a:r>
            <a:r>
              <a:rPr lang="en-US" sz="1600" i="0" dirty="0">
                <a:solidFill>
                  <a:schemeClr val="tx1"/>
                </a:solidFill>
                <a:latin typeface="Helvetica Neue"/>
                <a:cs typeface="Helvetica Neue"/>
              </a:rPr>
              <a:t>” by F. </a:t>
            </a:r>
            <a:r>
              <a:rPr lang="en-US" sz="1600" i="0" dirty="0" err="1">
                <a:solidFill>
                  <a:schemeClr val="tx1"/>
                </a:solidFill>
                <a:latin typeface="Helvetica Neue"/>
                <a:cs typeface="Helvetica Neue"/>
              </a:rPr>
              <a:t>Scotti</a:t>
            </a:r>
            <a:r>
              <a:rPr lang="en-US" sz="1600" i="0" dirty="0">
                <a:solidFill>
                  <a:schemeClr val="tx1"/>
                </a:solidFill>
                <a:latin typeface="Helvetica Neue"/>
                <a:cs typeface="Helvetica Neue"/>
              </a:rPr>
              <a:t> </a:t>
            </a:r>
            <a:r>
              <a:rPr lang="en-US" sz="1600" i="0" dirty="0" smtClean="0">
                <a:solidFill>
                  <a:schemeClr val="tx1"/>
                </a:solidFill>
                <a:latin typeface="Helvetica Neue"/>
                <a:cs typeface="Helvetica Neue"/>
              </a:rPr>
              <a:t>(PU)</a:t>
            </a:r>
            <a:r>
              <a:rPr lang="en-US" sz="1600" i="0" dirty="0">
                <a:solidFill>
                  <a:schemeClr val="tx1"/>
                </a:solidFill>
                <a:latin typeface="Helvetica Neue"/>
                <a:cs typeface="Helvetica Neue"/>
              </a:rPr>
              <a:t>.  </a:t>
            </a:r>
            <a:endParaRPr lang="en-US" sz="1600" i="0" dirty="0" smtClean="0">
              <a:solidFill>
                <a:schemeClr val="tx1"/>
              </a:solidFill>
              <a:latin typeface="Helvetica Neue"/>
              <a:cs typeface="Helvetica Neue"/>
            </a:endParaRPr>
          </a:p>
          <a:p>
            <a:pPr marL="182880">
              <a:lnSpc>
                <a:spcPts val="2463"/>
              </a:lnSpc>
              <a:spcAft>
                <a:spcPts val="0"/>
              </a:spcAft>
              <a:buNone/>
            </a:pPr>
            <a:r>
              <a:rPr lang="en-US" sz="1600" i="0" dirty="0" smtClean="0">
                <a:solidFill>
                  <a:schemeClr val="tx1"/>
                </a:solidFill>
                <a:latin typeface="Helvetica Neue"/>
                <a:cs typeface="Helvetica Neue"/>
              </a:rPr>
              <a:t>• NSTX Orals: “</a:t>
            </a:r>
            <a:r>
              <a:rPr lang="en-US" sz="1600" i="0" dirty="0" err="1">
                <a:solidFill>
                  <a:schemeClr val="tx1"/>
                </a:solidFill>
                <a:latin typeface="Helvetica Neue"/>
                <a:cs typeface="Helvetica Neue"/>
              </a:rPr>
              <a:t>Divertor</a:t>
            </a:r>
            <a:r>
              <a:rPr lang="en-US" sz="1600" i="0" dirty="0">
                <a:solidFill>
                  <a:schemeClr val="tx1"/>
                </a:solidFill>
                <a:latin typeface="Helvetica Neue"/>
                <a:cs typeface="Helvetica Neue"/>
              </a:rPr>
              <a:t> deuterium recycling and oxygen influxes in </a:t>
            </a:r>
            <a:r>
              <a:rPr lang="en-US" sz="1600" i="0" dirty="0" smtClean="0">
                <a:solidFill>
                  <a:schemeClr val="tx1"/>
                </a:solidFill>
                <a:latin typeface="Helvetica Neue"/>
                <a:cs typeface="Helvetica Neue"/>
              </a:rPr>
              <a:t>Li </a:t>
            </a:r>
            <a:r>
              <a:rPr lang="en-US" sz="1600" i="0" dirty="0">
                <a:solidFill>
                  <a:schemeClr val="tx1"/>
                </a:solidFill>
                <a:latin typeface="Helvetica Neue"/>
                <a:cs typeface="Helvetica Neue"/>
              </a:rPr>
              <a:t>experiments on NSTX” by V. A. </a:t>
            </a:r>
            <a:r>
              <a:rPr lang="en-US" sz="1600" i="0" dirty="0" err="1">
                <a:solidFill>
                  <a:schemeClr val="tx1"/>
                </a:solidFill>
                <a:latin typeface="Helvetica Neue"/>
                <a:cs typeface="Helvetica Neue"/>
              </a:rPr>
              <a:t>Soukhanovskii</a:t>
            </a:r>
            <a:r>
              <a:rPr lang="en-US" sz="1600" i="0" dirty="0">
                <a:solidFill>
                  <a:schemeClr val="tx1"/>
                </a:solidFill>
                <a:latin typeface="Helvetica Neue"/>
                <a:cs typeface="Helvetica Neue"/>
              </a:rPr>
              <a:t> (LLNL</a:t>
            </a:r>
            <a:r>
              <a:rPr lang="en-US" sz="1600" i="0" dirty="0" smtClean="0">
                <a:solidFill>
                  <a:schemeClr val="tx1"/>
                </a:solidFill>
                <a:latin typeface="Helvetica Neue"/>
                <a:cs typeface="Helvetica Neue"/>
              </a:rPr>
              <a:t>), </a:t>
            </a:r>
            <a:r>
              <a:rPr lang="en-US" sz="1600" i="0" dirty="0">
                <a:solidFill>
                  <a:schemeClr val="tx1"/>
                </a:solidFill>
                <a:latin typeface="Helvetica Neue"/>
                <a:cs typeface="Helvetica Neue"/>
              </a:rPr>
              <a:t>“Measurements and Interpretive 2D Edge Modeling of </a:t>
            </a:r>
            <a:r>
              <a:rPr lang="en-US" sz="1600" i="0" dirty="0" err="1">
                <a:solidFill>
                  <a:schemeClr val="tx1"/>
                </a:solidFill>
                <a:latin typeface="Helvetica Neue"/>
                <a:cs typeface="Helvetica Neue"/>
              </a:rPr>
              <a:t>Lithiated</a:t>
            </a:r>
            <a:r>
              <a:rPr lang="en-US" sz="1600" i="0" dirty="0">
                <a:solidFill>
                  <a:schemeClr val="tx1"/>
                </a:solidFill>
                <a:latin typeface="Helvetica Neue"/>
                <a:cs typeface="Helvetica Neue"/>
              </a:rPr>
              <a:t> NSTX Discharges” by T.K Gray (ORNL), “Erosion and re-deposition of </a:t>
            </a:r>
            <a:r>
              <a:rPr lang="en-US" sz="1600" i="0" dirty="0" smtClean="0">
                <a:solidFill>
                  <a:schemeClr val="tx1"/>
                </a:solidFill>
                <a:latin typeface="Helvetica Neue"/>
                <a:cs typeface="Helvetica Neue"/>
              </a:rPr>
              <a:t>Li </a:t>
            </a:r>
            <a:r>
              <a:rPr lang="en-US" sz="1600" i="0" dirty="0">
                <a:solidFill>
                  <a:schemeClr val="tx1"/>
                </a:solidFill>
                <a:latin typeface="Helvetica Neue"/>
                <a:cs typeface="Helvetica Neue"/>
              </a:rPr>
              <a:t>coatings on TZM molybdenum and graphite during high-flux plasma bombardment” by T. Abrams </a:t>
            </a:r>
            <a:r>
              <a:rPr lang="en-US" sz="1600" i="0" dirty="0" smtClean="0">
                <a:solidFill>
                  <a:schemeClr val="tx1"/>
                </a:solidFill>
                <a:latin typeface="Helvetica Neue"/>
                <a:cs typeface="Helvetica Neue"/>
              </a:rPr>
              <a:t>(PU), </a:t>
            </a:r>
            <a:r>
              <a:rPr lang="en-US" sz="1600" i="0" dirty="0">
                <a:solidFill>
                  <a:schemeClr val="tx1"/>
                </a:solidFill>
                <a:latin typeface="Helvetica Neue"/>
                <a:cs typeface="Helvetica Neue"/>
              </a:rPr>
              <a:t>“An apparatus for the repetitive injection of </a:t>
            </a:r>
            <a:r>
              <a:rPr lang="en-US" sz="1600" i="0" dirty="0" smtClean="0">
                <a:solidFill>
                  <a:schemeClr val="tx1"/>
                </a:solidFill>
                <a:latin typeface="Helvetica Neue"/>
                <a:cs typeface="Helvetica Neue"/>
              </a:rPr>
              <a:t>Li granules </a:t>
            </a:r>
            <a:r>
              <a:rPr lang="en-US" sz="1600" i="0" dirty="0">
                <a:solidFill>
                  <a:schemeClr val="tx1"/>
                </a:solidFill>
                <a:latin typeface="Helvetica Neue"/>
                <a:cs typeface="Helvetica Neue"/>
              </a:rPr>
              <a:t>into fusion research devices” by D. K. Mansfield, “A </a:t>
            </a:r>
            <a:r>
              <a:rPr lang="en-US" sz="1600" i="0" dirty="0" smtClean="0">
                <a:solidFill>
                  <a:schemeClr val="tx1"/>
                </a:solidFill>
                <a:latin typeface="Helvetica Neue"/>
                <a:cs typeface="Helvetica Neue"/>
              </a:rPr>
              <a:t>LL dripper </a:t>
            </a:r>
            <a:r>
              <a:rPr lang="en-US" sz="1600" i="0" dirty="0">
                <a:solidFill>
                  <a:schemeClr val="tx1"/>
                </a:solidFill>
                <a:latin typeface="Helvetica Neue"/>
                <a:cs typeface="Helvetica Neue"/>
              </a:rPr>
              <a:t>for fueling and ELM pacing in NSTX-U” by D. </a:t>
            </a:r>
            <a:r>
              <a:rPr lang="en-US" sz="1600" i="0" dirty="0" err="1">
                <a:solidFill>
                  <a:schemeClr val="tx1"/>
                </a:solidFill>
                <a:latin typeface="Helvetica Neue"/>
                <a:cs typeface="Helvetica Neue"/>
              </a:rPr>
              <a:t>Andruczyk</a:t>
            </a:r>
            <a:r>
              <a:rPr lang="en-US" sz="1600" i="0" dirty="0">
                <a:solidFill>
                  <a:schemeClr val="tx1"/>
                </a:solidFill>
                <a:latin typeface="Helvetica Neue"/>
                <a:cs typeface="Helvetica Neue"/>
              </a:rPr>
              <a:t> </a:t>
            </a:r>
            <a:r>
              <a:rPr lang="en-US" sz="1600" i="0" dirty="0" smtClean="0">
                <a:solidFill>
                  <a:schemeClr val="tx1"/>
                </a:solidFill>
                <a:latin typeface="Helvetica Neue"/>
                <a:cs typeface="Helvetica Neue"/>
              </a:rPr>
              <a:t>(UI), </a:t>
            </a:r>
            <a:r>
              <a:rPr lang="en-US" sz="1600" i="0" dirty="0">
                <a:solidFill>
                  <a:schemeClr val="tx1"/>
                </a:solidFill>
                <a:latin typeface="Helvetica Neue"/>
                <a:cs typeface="Helvetica Neue"/>
              </a:rPr>
              <a:t>and “E-beam flash evaporator for NSTX-U” by A.L. </a:t>
            </a:r>
            <a:r>
              <a:rPr lang="en-US" sz="1600" i="0" dirty="0" err="1">
                <a:solidFill>
                  <a:schemeClr val="tx1"/>
                </a:solidFill>
                <a:latin typeface="Helvetica Neue"/>
                <a:cs typeface="Helvetica Neue"/>
              </a:rPr>
              <a:t>Roquemore</a:t>
            </a:r>
            <a:r>
              <a:rPr lang="en-US" sz="1600" i="0" dirty="0">
                <a:solidFill>
                  <a:schemeClr val="tx1"/>
                </a:solidFill>
                <a:latin typeface="Helvetica Neue"/>
                <a:cs typeface="Helvetica Neue"/>
              </a:rPr>
              <a:t>.  </a:t>
            </a:r>
            <a:endParaRPr lang="en-US" sz="1600" i="0" dirty="0" smtClean="0">
              <a:solidFill>
                <a:schemeClr val="tx1"/>
              </a:solidFill>
              <a:latin typeface="Helvetica Neue"/>
              <a:cs typeface="Helvetica Neue"/>
            </a:endParaRPr>
          </a:p>
          <a:p>
            <a:pPr marL="182880">
              <a:lnSpc>
                <a:spcPts val="2463"/>
              </a:lnSpc>
              <a:spcAft>
                <a:spcPts val="0"/>
              </a:spcAft>
              <a:buNone/>
            </a:pPr>
            <a:r>
              <a:rPr lang="en-US" sz="1600" i="0" dirty="0" smtClean="0">
                <a:solidFill>
                  <a:schemeClr val="tx1"/>
                </a:solidFill>
                <a:latin typeface="Helvetica Neue"/>
                <a:cs typeface="Helvetica Neue"/>
              </a:rPr>
              <a:t>• NSTX Poster: “</a:t>
            </a:r>
            <a:r>
              <a:rPr lang="en-US" sz="1600" i="0" dirty="0">
                <a:solidFill>
                  <a:schemeClr val="tx1"/>
                </a:solidFill>
                <a:latin typeface="Helvetica Neue"/>
                <a:cs typeface="Helvetica Neue"/>
              </a:rPr>
              <a:t>Effect of Charge Exchange on Lithium Cooling in the </a:t>
            </a:r>
            <a:r>
              <a:rPr lang="en-US" sz="1600" i="0" dirty="0" err="1">
                <a:solidFill>
                  <a:schemeClr val="tx1"/>
                </a:solidFill>
                <a:latin typeface="Helvetica Neue"/>
                <a:cs typeface="Helvetica Neue"/>
              </a:rPr>
              <a:t>Tokamak</a:t>
            </a:r>
            <a:r>
              <a:rPr lang="en-US" sz="1600" i="0" dirty="0">
                <a:solidFill>
                  <a:schemeClr val="tx1"/>
                </a:solidFill>
                <a:latin typeface="Helvetica Neue"/>
                <a:cs typeface="Helvetica Neue"/>
              </a:rPr>
              <a:t> Scrape-Off Layer near the </a:t>
            </a:r>
            <a:r>
              <a:rPr lang="en-US" sz="1600" i="0" dirty="0" err="1">
                <a:solidFill>
                  <a:schemeClr val="tx1"/>
                </a:solidFill>
                <a:latin typeface="Helvetica Neue"/>
                <a:cs typeface="Helvetica Neue"/>
              </a:rPr>
              <a:t>Divertor</a:t>
            </a:r>
            <a:r>
              <a:rPr lang="en-US" sz="1600" i="0" dirty="0">
                <a:solidFill>
                  <a:schemeClr val="tx1"/>
                </a:solidFill>
                <a:latin typeface="Helvetica Neue"/>
                <a:cs typeface="Helvetica Neue"/>
              </a:rPr>
              <a:t> </a:t>
            </a:r>
            <a:r>
              <a:rPr lang="en-US" sz="1600" i="0" dirty="0" smtClean="0">
                <a:solidFill>
                  <a:schemeClr val="tx1"/>
                </a:solidFill>
                <a:latin typeface="Helvetica Neue"/>
                <a:cs typeface="Helvetica Neue"/>
              </a:rPr>
              <a:t>Surface” by </a:t>
            </a:r>
            <a:r>
              <a:rPr lang="en-US" sz="1600" i="0" dirty="0">
                <a:solidFill>
                  <a:schemeClr val="tx1"/>
                </a:solidFill>
                <a:latin typeface="Helvetica Neue"/>
                <a:cs typeface="Helvetica Neue"/>
              </a:rPr>
              <a:t>M. </a:t>
            </a:r>
            <a:r>
              <a:rPr lang="en-US" sz="1600" i="0" dirty="0" err="1">
                <a:solidFill>
                  <a:schemeClr val="tx1"/>
                </a:solidFill>
                <a:latin typeface="Helvetica Neue"/>
                <a:cs typeface="Helvetica Neue"/>
              </a:rPr>
              <a:t>Constantin</a:t>
            </a:r>
            <a:r>
              <a:rPr lang="en-US" sz="1600" i="0" dirty="0">
                <a:solidFill>
                  <a:schemeClr val="tx1"/>
                </a:solidFill>
                <a:latin typeface="Helvetica Neue"/>
                <a:cs typeface="Helvetica Neue"/>
              </a:rPr>
              <a:t> (PU</a:t>
            </a:r>
            <a:r>
              <a:rPr lang="en-US" sz="1600" i="0" dirty="0" smtClean="0">
                <a:solidFill>
                  <a:schemeClr val="tx1"/>
                </a:solidFill>
                <a:latin typeface="Helvetica Neue"/>
                <a:cs typeface="Helvetica Neue"/>
              </a:rPr>
              <a:t>).  </a:t>
            </a:r>
          </a:p>
          <a:p>
            <a:pPr marL="182880">
              <a:lnSpc>
                <a:spcPts val="2463"/>
              </a:lnSpc>
              <a:spcAft>
                <a:spcPts val="0"/>
              </a:spcAft>
              <a:buNone/>
            </a:pPr>
            <a:r>
              <a:rPr lang="en-US" sz="1600" i="0" dirty="0" smtClean="0">
                <a:solidFill>
                  <a:schemeClr val="tx1"/>
                </a:solidFill>
                <a:latin typeface="Helvetica Neue"/>
                <a:cs typeface="Helvetica Neue"/>
              </a:rPr>
              <a:t>• R</a:t>
            </a:r>
            <a:r>
              <a:rPr lang="en-US" sz="1600" i="0" dirty="0">
                <a:solidFill>
                  <a:schemeClr val="tx1"/>
                </a:solidFill>
                <a:latin typeface="Helvetica Neue"/>
                <a:cs typeface="Helvetica Neue"/>
              </a:rPr>
              <a:t>. </a:t>
            </a:r>
            <a:r>
              <a:rPr lang="en-US" sz="1600" i="0" dirty="0" err="1">
                <a:solidFill>
                  <a:schemeClr val="tx1"/>
                </a:solidFill>
                <a:latin typeface="Helvetica Neue"/>
                <a:cs typeface="Helvetica Neue"/>
              </a:rPr>
              <a:t>Nygren</a:t>
            </a:r>
            <a:r>
              <a:rPr lang="en-US" sz="1600" i="0" dirty="0">
                <a:solidFill>
                  <a:schemeClr val="tx1"/>
                </a:solidFill>
                <a:latin typeface="Helvetica Neue"/>
                <a:cs typeface="Helvetica Neue"/>
              </a:rPr>
              <a:t> (SNL) led a special session on Lithium-Safety and Lithium Handling, </a:t>
            </a:r>
            <a:endParaRPr lang="en-US" sz="1600" i="0" dirty="0" smtClean="0">
              <a:solidFill>
                <a:schemeClr val="tx1"/>
              </a:solidFill>
              <a:latin typeface="Helvetica Neue"/>
              <a:cs typeface="Helvetica Neue"/>
            </a:endParaRPr>
          </a:p>
          <a:p>
            <a:pPr marL="182880">
              <a:lnSpc>
                <a:spcPts val="2463"/>
              </a:lnSpc>
              <a:spcAft>
                <a:spcPts val="0"/>
              </a:spcAft>
              <a:buNone/>
            </a:pPr>
            <a:r>
              <a:rPr lang="en-US" sz="1600" i="0" dirty="0" smtClean="0">
                <a:solidFill>
                  <a:schemeClr val="tx1"/>
                </a:solidFill>
                <a:latin typeface="Helvetica Neue"/>
                <a:cs typeface="Helvetica Neue"/>
              </a:rPr>
              <a:t>• R</a:t>
            </a:r>
            <a:r>
              <a:rPr lang="en-US" sz="1600" i="0" dirty="0">
                <a:solidFill>
                  <a:schemeClr val="tx1"/>
                </a:solidFill>
                <a:latin typeface="Helvetica Neue"/>
                <a:cs typeface="Helvetica Neue"/>
              </a:rPr>
              <a:t>. </a:t>
            </a:r>
            <a:r>
              <a:rPr lang="en-US" sz="1600" i="0" dirty="0" err="1">
                <a:solidFill>
                  <a:schemeClr val="tx1"/>
                </a:solidFill>
                <a:latin typeface="Helvetica Neue"/>
                <a:cs typeface="Helvetica Neue"/>
              </a:rPr>
              <a:t>Goldston</a:t>
            </a:r>
            <a:r>
              <a:rPr lang="en-US" sz="1600" i="0" dirty="0">
                <a:solidFill>
                  <a:schemeClr val="tx1"/>
                </a:solidFill>
                <a:latin typeface="Helvetica Neue"/>
                <a:cs typeface="Helvetica Neue"/>
              </a:rPr>
              <a:t> (PPPL) led a Panel Discussion on lithium feasibility for fusion reactors. </a:t>
            </a:r>
          </a:p>
        </p:txBody>
      </p:sp>
      <p:sp>
        <p:nvSpPr>
          <p:cNvPr id="14" name="Rectangle 3"/>
          <p:cNvSpPr>
            <a:spLocks noChangeArrowheads="1"/>
          </p:cNvSpPr>
          <p:nvPr/>
        </p:nvSpPr>
        <p:spPr bwMode="auto">
          <a:xfrm>
            <a:off x="0" y="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ts val="3060"/>
              </a:lnSpc>
              <a:spcBef>
                <a:spcPts val="0"/>
              </a:spcBef>
              <a:buNone/>
            </a:pPr>
            <a:r>
              <a:rPr lang="en-US" sz="2800" i="0" dirty="0" smtClean="0">
                <a:solidFill>
                  <a:srgbClr val="FF0000"/>
                </a:solidFill>
              </a:rPr>
              <a:t>Third International Li Symposium in Rome, Italy</a:t>
            </a:r>
          </a:p>
          <a:p>
            <a:pPr algn="ctr">
              <a:lnSpc>
                <a:spcPts val="3060"/>
              </a:lnSpc>
              <a:spcBef>
                <a:spcPts val="0"/>
              </a:spcBef>
              <a:buNone/>
            </a:pPr>
            <a:r>
              <a:rPr lang="en-US" sz="1800" i="0" dirty="0" smtClean="0">
                <a:solidFill>
                  <a:srgbClr val="1532FF"/>
                </a:solidFill>
              </a:rPr>
              <a:t>Oct. 7 - 11, 2013</a:t>
            </a:r>
            <a:r>
              <a:rPr lang="en-US" sz="1800" i="0" dirty="0">
                <a:solidFill>
                  <a:srgbClr val="1532FF"/>
                </a:solidFill>
              </a:rPr>
              <a:t>, http://www.isla2013.enea.it</a:t>
            </a:r>
            <a:endParaRPr lang="en-US" sz="2400" i="0" dirty="0">
              <a:solidFill>
                <a:srgbClr val="FF0000"/>
              </a:solidFill>
            </a:endParaRPr>
          </a:p>
        </p:txBody>
      </p:sp>
      <p:sp>
        <p:nvSpPr>
          <p:cNvPr id="5"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3</a:t>
            </a:fld>
            <a:endParaRPr lang="en-US" sz="1400" b="0" dirty="0">
              <a:latin typeface="Times" charset="0"/>
            </a:endParaRPr>
          </a:p>
        </p:txBody>
      </p:sp>
    </p:spTree>
    <p:extLst>
      <p:ext uri="{BB962C8B-B14F-4D97-AF65-F5344CB8AC3E}">
        <p14:creationId xmlns:p14="http://schemas.microsoft.com/office/powerpoint/2010/main" xmlns="" val="1153572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ChangeArrowheads="1"/>
          </p:cNvSpPr>
          <p:nvPr/>
        </p:nvSpPr>
        <p:spPr bwMode="auto">
          <a:xfrm>
            <a:off x="11113" y="0"/>
            <a:ext cx="9144000" cy="9144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buNone/>
            </a:pPr>
            <a:r>
              <a:rPr lang="en-US" sz="3200" b="1" i="0" dirty="0">
                <a:solidFill>
                  <a:srgbClr val="FF011A"/>
                </a:solidFill>
                <a:latin typeface="Calibri" charset="0"/>
              </a:rPr>
              <a:t>Successful Implementation of FY13 Milestones</a:t>
            </a:r>
          </a:p>
          <a:p>
            <a:pPr algn="ctr" eaLnBrk="0" hangingPunct="0">
              <a:buNone/>
            </a:pPr>
            <a:r>
              <a:rPr lang="en-US" sz="2000" b="1" i="0" dirty="0">
                <a:solidFill>
                  <a:srgbClr val="0000FF"/>
                </a:solidFill>
                <a:latin typeface="Calibri" charset="0"/>
              </a:rPr>
              <a:t>Mainly Through Data Analyses, Theory/Modeling, and Collaborations</a:t>
            </a:r>
            <a:endParaRPr lang="en-US" sz="1200" b="1" i="0" dirty="0">
              <a:solidFill>
                <a:srgbClr val="0000FF"/>
              </a:solidFill>
              <a:latin typeface="Calibri" charset="0"/>
            </a:endParaRPr>
          </a:p>
        </p:txBody>
      </p:sp>
      <p:sp>
        <p:nvSpPr>
          <p:cNvPr id="16386" name="Text Box 4"/>
          <p:cNvSpPr txBox="1">
            <a:spLocks noChangeArrowheads="1"/>
          </p:cNvSpPr>
          <p:nvPr/>
        </p:nvSpPr>
        <p:spPr bwMode="auto">
          <a:xfrm>
            <a:off x="812800" y="1306513"/>
            <a:ext cx="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pPr>
            <a:endParaRPr lang="en-US" sz="1200" i="1">
              <a:solidFill>
                <a:srgbClr val="1822CD"/>
              </a:solidFill>
              <a:latin typeface="Helvetica" charset="0"/>
            </a:endParaRPr>
          </a:p>
        </p:txBody>
      </p:sp>
      <p:sp>
        <p:nvSpPr>
          <p:cNvPr id="16387" name="Text Box 5"/>
          <p:cNvSpPr txBox="1">
            <a:spLocks noChangeArrowheads="1"/>
          </p:cNvSpPr>
          <p:nvPr/>
        </p:nvSpPr>
        <p:spPr bwMode="auto">
          <a:xfrm>
            <a:off x="1828800" y="5878513"/>
            <a:ext cx="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i="1">
              <a:solidFill>
                <a:srgbClr val="1822CD"/>
              </a:solidFill>
              <a:latin typeface="Helvetica" charset="0"/>
            </a:endParaRPr>
          </a:p>
        </p:txBody>
      </p:sp>
      <p:sp>
        <p:nvSpPr>
          <p:cNvPr id="16389" name="Rectangle 4"/>
          <p:cNvSpPr>
            <a:spLocks noChangeArrowheads="1"/>
          </p:cNvSpPr>
          <p:nvPr/>
        </p:nvSpPr>
        <p:spPr bwMode="auto">
          <a:xfrm>
            <a:off x="11113" y="920750"/>
            <a:ext cx="8950325" cy="219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buNone/>
            </a:pPr>
            <a:r>
              <a:rPr lang="en-US" sz="1200" b="1" i="0" u="sng" dirty="0"/>
              <a:t>FY 2013 NSTX-U </a:t>
            </a:r>
            <a:r>
              <a:rPr lang="en-US" sz="1100" b="1" i="0" u="sng" dirty="0"/>
              <a:t>Facility</a:t>
            </a:r>
            <a:r>
              <a:rPr lang="en-US" sz="1200" b="1" i="0" u="sng" dirty="0"/>
              <a:t> Joint Research Milestone</a:t>
            </a:r>
            <a:endParaRPr lang="en-US" sz="1200" i="0" dirty="0"/>
          </a:p>
          <a:p>
            <a:pPr algn="just">
              <a:buNone/>
            </a:pPr>
            <a:r>
              <a:rPr lang="en-US" sz="1200" i="0" dirty="0"/>
              <a:t>Conduct experiments on major fusion facilities, to evaluate stationary enhanced confinement regimes without large Edge Localized Modes (ELMs), and to improve understanding of the underlying physical mechanisms that allow increased edge particle transport while maintaining a strong thermal transport barrier. …  Candidate regimes and techniques have been pioneered by each of the three major US facilities (C-Mod, D3D and NSTX).   … Exploiting the complementary parameters and tools of the devices, joint teams will aim to more closely approach key dimensionless parameters of ITER, and to identify correlations between edge fluctuations and transport.  The role of rotation will be investigated.  The research will strengthen the basis for extrapolation of stationary high confinement regimes to ITER and other future fusion facilities, for which avoidance of large ELMs is a critical issue. </a:t>
            </a:r>
            <a:r>
              <a:rPr lang="en-US" sz="1200" i="0" dirty="0" smtClean="0">
                <a:solidFill>
                  <a:srgbClr val="FF0000"/>
                </a:solidFill>
              </a:rPr>
              <a:t>Stefan Gerhardt of NSTX-U coordinated the FY 2013 JRT and the final report has been submitted to DOE.</a:t>
            </a:r>
            <a:endParaRPr lang="en-US" sz="1200" i="0" dirty="0">
              <a:solidFill>
                <a:srgbClr val="FF0000"/>
              </a:solidFill>
            </a:endParaRPr>
          </a:p>
          <a:p>
            <a:pPr algn="just">
              <a:buNone/>
            </a:pPr>
            <a:r>
              <a:rPr lang="en-US" sz="1200" i="0" dirty="0"/>
              <a:t> </a:t>
            </a:r>
          </a:p>
        </p:txBody>
      </p:sp>
      <p:pic>
        <p:nvPicPr>
          <p:cNvPr id="3" name="Picture 2"/>
          <p:cNvPicPr>
            <a:picLocks noChangeAspect="1"/>
          </p:cNvPicPr>
          <p:nvPr/>
        </p:nvPicPr>
        <p:blipFill rotWithShape="1">
          <a:blip r:embed="rId3"/>
          <a:srcRect t="-48" b="4582"/>
          <a:stretch/>
        </p:blipFill>
        <p:spPr>
          <a:xfrm>
            <a:off x="550332" y="2858027"/>
            <a:ext cx="8102601" cy="3673835"/>
          </a:xfrm>
          <a:prstGeom prst="rect">
            <a:avLst/>
          </a:prstGeom>
        </p:spPr>
      </p:pic>
      <p:sp>
        <p:nvSpPr>
          <p:cNvPr id="7"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4</a:t>
            </a:fld>
            <a:endParaRPr lang="en-US" sz="1400" b="0" dirty="0">
              <a:latin typeface="Times" charset="0"/>
            </a:endParaRPr>
          </a:p>
        </p:txBody>
      </p:sp>
    </p:spTree>
    <p:extLst>
      <p:ext uri="{BB962C8B-B14F-4D97-AF65-F5344CB8AC3E}">
        <p14:creationId xmlns:p14="http://schemas.microsoft.com/office/powerpoint/2010/main" xmlns="" val="352662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0" y="17463"/>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spcBef>
                <a:spcPct val="0"/>
              </a:spcBef>
              <a:buFontTx/>
              <a:buNone/>
            </a:pPr>
            <a:r>
              <a:rPr lang="en-US" sz="2800" i="0" dirty="0" smtClean="0">
                <a:solidFill>
                  <a:srgbClr val="FF0000"/>
                </a:solidFill>
                <a:latin typeface="Arial" charset="0"/>
                <a:ea typeface="ヒラギノ角ゴ Pro W3" charset="0"/>
                <a:cs typeface="ヒラギノ角ゴ Pro W3" charset="0"/>
              </a:rPr>
              <a:t>F(13-1) </a:t>
            </a:r>
            <a:r>
              <a:rPr lang="en-US" sz="2000" dirty="0"/>
              <a:t>Complete procurement of components and begin installation of refurbished  D-Site Rectifier Firing Generators </a:t>
            </a:r>
            <a:endParaRPr lang="en-US" sz="2000" i="0" dirty="0">
              <a:solidFill>
                <a:srgbClr val="0000FF"/>
              </a:solidFill>
            </a:endParaRPr>
          </a:p>
        </p:txBody>
      </p:sp>
      <p:sp>
        <p:nvSpPr>
          <p:cNvPr id="6"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5</a:t>
            </a:fld>
            <a:endParaRPr lang="en-US" sz="1400" b="0" dirty="0">
              <a:latin typeface="Times" charset="0"/>
            </a:endParaRPr>
          </a:p>
        </p:txBody>
      </p:sp>
      <p:pic>
        <p:nvPicPr>
          <p:cNvPr id="20"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460875" y="3302000"/>
            <a:ext cx="2098925"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6387321" y="2998401"/>
            <a:ext cx="2262158" cy="276999"/>
          </a:xfrm>
          <a:prstGeom prst="rect">
            <a:avLst/>
          </a:prstGeom>
        </p:spPr>
        <p:txBody>
          <a:bodyPr wrap="none">
            <a:spAutoFit/>
          </a:bodyPr>
          <a:lstStyle/>
          <a:p>
            <a:pPr>
              <a:buNone/>
            </a:pPr>
            <a:r>
              <a:rPr lang="en-US" i="0" dirty="0" err="1">
                <a:solidFill>
                  <a:srgbClr val="FF0000"/>
                </a:solidFill>
              </a:rPr>
              <a:t>Transrex</a:t>
            </a:r>
            <a:r>
              <a:rPr lang="en-US" i="0" dirty="0">
                <a:solidFill>
                  <a:srgbClr val="FF0000"/>
                </a:solidFill>
              </a:rPr>
              <a:t> AC/DC Convertors </a:t>
            </a:r>
            <a:endParaRPr lang="en-US" dirty="0"/>
          </a:p>
        </p:txBody>
      </p:sp>
      <p:sp>
        <p:nvSpPr>
          <p:cNvPr id="7" name="TextBox 6"/>
          <p:cNvSpPr txBox="1"/>
          <p:nvPr/>
        </p:nvSpPr>
        <p:spPr>
          <a:xfrm>
            <a:off x="165100" y="990601"/>
            <a:ext cx="8661400" cy="2163669"/>
          </a:xfrm>
          <a:prstGeom prst="rect">
            <a:avLst/>
          </a:prstGeom>
          <a:noFill/>
        </p:spPr>
        <p:txBody>
          <a:bodyPr wrap="square" rtlCol="0">
            <a:spAutoFit/>
          </a:bodyPr>
          <a:lstStyle/>
          <a:p>
            <a:pPr marL="274320" indent="-274320">
              <a:spcAft>
                <a:spcPts val="600"/>
              </a:spcAft>
            </a:pPr>
            <a:r>
              <a:rPr lang="en-US" sz="1800" i="0" dirty="0" smtClean="0">
                <a:solidFill>
                  <a:schemeClr val="tx1"/>
                </a:solidFill>
              </a:rPr>
              <a:t>The </a:t>
            </a:r>
            <a:r>
              <a:rPr lang="en-US" sz="1800" i="0" dirty="0">
                <a:solidFill>
                  <a:schemeClr val="tx1"/>
                </a:solidFill>
              </a:rPr>
              <a:t>D-site rectifiers </a:t>
            </a:r>
            <a:r>
              <a:rPr lang="en-US" sz="1800" i="0" dirty="0" smtClean="0">
                <a:solidFill>
                  <a:schemeClr val="tx1"/>
                </a:solidFill>
              </a:rPr>
              <a:t>(74 identical </a:t>
            </a:r>
            <a:r>
              <a:rPr lang="en-US" sz="1800" i="0" dirty="0" err="1" smtClean="0">
                <a:solidFill>
                  <a:schemeClr val="tx1"/>
                </a:solidFill>
              </a:rPr>
              <a:t>Transrex</a:t>
            </a:r>
            <a:r>
              <a:rPr lang="en-US" sz="1800" i="0" dirty="0" smtClean="0">
                <a:solidFill>
                  <a:schemeClr val="tx1"/>
                </a:solidFill>
              </a:rPr>
              <a:t> </a:t>
            </a:r>
            <a:r>
              <a:rPr lang="en-US" sz="1800" i="0" dirty="0">
                <a:solidFill>
                  <a:schemeClr val="tx1"/>
                </a:solidFill>
              </a:rPr>
              <a:t>AC/DC Convertors of the NSTX Field Coil Power conversion System (FCPC) ) provide a pulsed power capability of 1800 MVA for 6 seconds every 300 seconds.  </a:t>
            </a:r>
            <a:r>
              <a:rPr lang="en-US" sz="1800" i="0" dirty="0" smtClean="0">
                <a:solidFill>
                  <a:schemeClr val="tx1"/>
                </a:solidFill>
              </a:rPr>
              <a:t> </a:t>
            </a:r>
          </a:p>
          <a:p>
            <a:pPr marL="274320" indent="-274320">
              <a:spcAft>
                <a:spcPts val="600"/>
              </a:spcAft>
            </a:pPr>
            <a:r>
              <a:rPr lang="en-US" sz="1800" i="0" dirty="0" smtClean="0">
                <a:solidFill>
                  <a:schemeClr val="tx1"/>
                </a:solidFill>
              </a:rPr>
              <a:t>The </a:t>
            </a:r>
            <a:r>
              <a:rPr lang="en-US" sz="1800" i="0" dirty="0">
                <a:solidFill>
                  <a:schemeClr val="tx1"/>
                </a:solidFill>
              </a:rPr>
              <a:t>new </a:t>
            </a:r>
            <a:r>
              <a:rPr lang="en-US" sz="1800" i="0" dirty="0" smtClean="0">
                <a:solidFill>
                  <a:schemeClr val="tx1"/>
                </a:solidFill>
              </a:rPr>
              <a:t>34 Firing </a:t>
            </a:r>
            <a:r>
              <a:rPr lang="en-US" sz="1800" i="0" dirty="0">
                <a:solidFill>
                  <a:schemeClr val="tx1"/>
                </a:solidFill>
              </a:rPr>
              <a:t>Generator (FG) delivers firing pulses </a:t>
            </a:r>
            <a:r>
              <a:rPr lang="en-US" sz="1800" i="0" dirty="0" smtClean="0">
                <a:solidFill>
                  <a:schemeClr val="tx1"/>
                </a:solidFill>
              </a:rPr>
              <a:t>to 68 convertors with </a:t>
            </a:r>
            <a:r>
              <a:rPr lang="en-US" sz="1800" i="0" dirty="0">
                <a:solidFill>
                  <a:schemeClr val="tx1"/>
                </a:solidFill>
              </a:rPr>
              <a:t>far greater resolution, precision, and </a:t>
            </a:r>
            <a:r>
              <a:rPr lang="en-US" sz="1800" i="0" dirty="0" smtClean="0">
                <a:solidFill>
                  <a:schemeClr val="tx1"/>
                </a:solidFill>
              </a:rPr>
              <a:t>repeatability for NSTX-U.  Becomes particularly critical </a:t>
            </a:r>
            <a:r>
              <a:rPr lang="en-US" sz="1800" i="0" dirty="0">
                <a:solidFill>
                  <a:schemeClr val="tx1"/>
                </a:solidFill>
              </a:rPr>
              <a:t>for the new 8-parallel, 130kA TF system configuration. </a:t>
            </a:r>
          </a:p>
        </p:txBody>
      </p:sp>
      <p:sp>
        <p:nvSpPr>
          <p:cNvPr id="14" name="TextBox 13"/>
          <p:cNvSpPr txBox="1"/>
          <p:nvPr/>
        </p:nvSpPr>
        <p:spPr>
          <a:xfrm>
            <a:off x="139700" y="3149600"/>
            <a:ext cx="6134100" cy="3259354"/>
          </a:xfrm>
          <a:prstGeom prst="rect">
            <a:avLst/>
          </a:prstGeom>
          <a:solidFill>
            <a:srgbClr val="DDF3EA"/>
          </a:solidFill>
          <a:ln>
            <a:solidFill>
              <a:schemeClr val="tx1"/>
            </a:solidFill>
          </a:ln>
        </p:spPr>
        <p:txBody>
          <a:bodyPr wrap="square" rtlCol="0">
            <a:spAutoFit/>
          </a:bodyPr>
          <a:lstStyle/>
          <a:p>
            <a:pPr>
              <a:spcAft>
                <a:spcPts val="600"/>
              </a:spcAft>
              <a:buNone/>
            </a:pPr>
            <a:r>
              <a:rPr lang="en-US" sz="1800" i="0" dirty="0" smtClean="0">
                <a:solidFill>
                  <a:schemeClr val="tx1"/>
                </a:solidFill>
              </a:rPr>
              <a:t>Status:</a:t>
            </a:r>
            <a:endParaRPr lang="en-US" sz="1800" i="0" dirty="0" smtClean="0">
              <a:solidFill>
                <a:srgbClr val="1532FF"/>
              </a:solidFill>
            </a:endParaRPr>
          </a:p>
          <a:p>
            <a:pPr marL="274320" indent="-274320">
              <a:spcAft>
                <a:spcPts val="600"/>
              </a:spcAft>
            </a:pPr>
            <a:r>
              <a:rPr lang="en-US" sz="1800" i="0" dirty="0" smtClean="0">
                <a:solidFill>
                  <a:srgbClr val="1532FF"/>
                </a:solidFill>
              </a:rPr>
              <a:t>All 34 Firing Generators have been completed and delivered to FCPC. More than half have been installed in rectifiers.</a:t>
            </a:r>
          </a:p>
          <a:p>
            <a:pPr marL="274320" indent="-274320">
              <a:spcAft>
                <a:spcPts val="600"/>
              </a:spcAft>
            </a:pPr>
            <a:r>
              <a:rPr lang="en-US" sz="1800" i="0" dirty="0" smtClean="0">
                <a:solidFill>
                  <a:srgbClr val="1532FF"/>
                </a:solidFill>
              </a:rPr>
              <a:t>Fiber-optic control/communication links to be installed by end of November.  Controls testing is expected to be complete by the end of the CY. </a:t>
            </a:r>
          </a:p>
          <a:p>
            <a:pPr marL="274320" indent="-274320">
              <a:spcAft>
                <a:spcPts val="600"/>
              </a:spcAft>
            </a:pPr>
            <a:r>
              <a:rPr lang="en-US" sz="1800" i="0" dirty="0" smtClean="0">
                <a:solidFill>
                  <a:srgbClr val="1532FF"/>
                </a:solidFill>
              </a:rPr>
              <a:t>Open circuit rectifier testing will be in progress by the early spring.  Multiple rectifier power testing is expected by June, 2014.</a:t>
            </a:r>
            <a:endParaRPr lang="en-US" sz="1800" i="0" dirty="0">
              <a:solidFill>
                <a:srgbClr val="1532FF"/>
              </a:solidFill>
            </a:endParaRPr>
          </a:p>
        </p:txBody>
      </p:sp>
    </p:spTree>
    <p:extLst>
      <p:ext uri="{BB962C8B-B14F-4D97-AF65-F5344CB8AC3E}">
        <p14:creationId xmlns:p14="http://schemas.microsoft.com/office/powerpoint/2010/main" xmlns="" val="369745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pic>
      <p:sp>
        <p:nvSpPr>
          <p:cNvPr id="13315" name="Rectangle 5"/>
          <p:cNvSpPr>
            <a:spLocks noGrp="1" noChangeArrowheads="1"/>
          </p:cNvSpPr>
          <p:nvPr>
            <p:ph type="title"/>
          </p:nvPr>
        </p:nvSpPr>
        <p:spPr>
          <a:xfrm>
            <a:off x="0" y="-25400"/>
            <a:ext cx="9144000" cy="1143000"/>
          </a:xfrm>
        </p:spPr>
        <p:txBody>
          <a:bodyPr rIns="132080"/>
          <a:lstStyle/>
          <a:p>
            <a:pPr eaLnBrk="1" hangingPunct="1"/>
            <a:r>
              <a:rPr lang="en-US" dirty="0" smtClean="0">
                <a:solidFill>
                  <a:srgbClr val="FF0000"/>
                </a:solidFill>
                <a:latin typeface="Arial" charset="0"/>
                <a:ea typeface="ヒラギノ角ゴ ProN W6" charset="0"/>
                <a:cs typeface="ヒラギノ角ゴ ProN W6" charset="0"/>
              </a:rPr>
              <a:t>D(13-2) </a:t>
            </a:r>
            <a:r>
              <a:rPr lang="en-US" sz="2000" dirty="0"/>
              <a:t>Complete final design of the Multi-Pulse Thomson Scattering (MPTS) diagnostic modifications and begin </a:t>
            </a:r>
            <a:r>
              <a:rPr lang="en-US" sz="2000" dirty="0" smtClean="0"/>
              <a:t>installation</a:t>
            </a:r>
            <a:endParaRPr lang="en-US" sz="2000" dirty="0">
              <a:solidFill>
                <a:srgbClr val="FF0000"/>
              </a:solidFill>
              <a:latin typeface="Arial" charset="0"/>
              <a:ea typeface="ヒラギノ角ゴ ProN W6" charset="0"/>
              <a:cs typeface="ヒラギノ角ゴ ProN W6" charset="0"/>
            </a:endParaRPr>
          </a:p>
        </p:txBody>
      </p:sp>
      <p:sp>
        <p:nvSpPr>
          <p:cNvPr id="13316" name="Rectangle 6"/>
          <p:cNvSpPr>
            <a:spLocks noGrp="1" noChangeArrowheads="1"/>
          </p:cNvSpPr>
          <p:nvPr>
            <p:ph type="body" idx="1"/>
          </p:nvPr>
        </p:nvSpPr>
        <p:spPr>
          <a:xfrm>
            <a:off x="38100" y="609600"/>
            <a:ext cx="5664200" cy="1828800"/>
          </a:xfrm>
        </p:spPr>
        <p:txBody>
          <a:bodyPr rIns="132080"/>
          <a:lstStyle/>
          <a:p>
            <a:pPr eaLnBrk="1" hangingPunct="1"/>
            <a:endParaRPr lang="en-US" sz="1800" b="1" dirty="0">
              <a:ea typeface="ヒラギノ角ゴ ProN W3" charset="0"/>
              <a:cs typeface="ヒラギノ角ゴ ProN W3" charset="0"/>
            </a:endParaRPr>
          </a:p>
          <a:p>
            <a:pPr eaLnBrk="1" hangingPunct="1"/>
            <a:r>
              <a:rPr lang="en-US" sz="1800" b="1" dirty="0">
                <a:ea typeface="ヒラギノ角ゴ ProN W3" charset="0"/>
                <a:cs typeface="ヒラギノ角ゴ ProN W3" charset="0"/>
              </a:rPr>
              <a:t>Modification of the MPTS system is needed to accommodate the larger diameter NSTX-U Center </a:t>
            </a:r>
            <a:r>
              <a:rPr lang="en-US" sz="1800" b="1" dirty="0" smtClean="0">
                <a:ea typeface="ヒラギノ角ゴ ProN W3" charset="0"/>
                <a:cs typeface="ヒラギノ角ゴ ProN W3" charset="0"/>
              </a:rPr>
              <a:t>Stack </a:t>
            </a:r>
            <a:r>
              <a:rPr lang="en-US" sz="1600" b="1" dirty="0" smtClean="0">
                <a:ea typeface="ヒラギノ角ゴ ProN W3" charset="0"/>
                <a:cs typeface="ヒラギノ角ゴ ProN W3" charset="0"/>
              </a:rPr>
              <a:t>- </a:t>
            </a:r>
            <a:r>
              <a:rPr lang="en-US" sz="1600" b="1" dirty="0" smtClean="0">
                <a:solidFill>
                  <a:srgbClr val="0000FF"/>
                </a:solidFill>
                <a:ea typeface="ヒラギノ角ゴ ProN W3" charset="0"/>
                <a:cs typeface="ヒラギノ角ゴ ProN W3" charset="0"/>
              </a:rPr>
              <a:t>Re</a:t>
            </a:r>
            <a:r>
              <a:rPr lang="en-US" sz="1600" b="1" dirty="0">
                <a:solidFill>
                  <a:srgbClr val="0000FF"/>
                </a:solidFill>
                <a:ea typeface="ヒラギノ角ゴ ProN W3" charset="0"/>
                <a:cs typeface="ヒラギノ角ゴ ProN W3" charset="0"/>
              </a:rPr>
              <a:t>-aim the laser </a:t>
            </a:r>
            <a:r>
              <a:rPr lang="en-US" sz="1600" b="1" dirty="0" smtClean="0">
                <a:solidFill>
                  <a:srgbClr val="0000FF"/>
                </a:solidFill>
                <a:ea typeface="ヒラギノ角ゴ ProN W3" charset="0"/>
                <a:cs typeface="ヒラギノ角ゴ ProN W3" charset="0"/>
              </a:rPr>
              <a:t>beam, the </a:t>
            </a:r>
            <a:r>
              <a:rPr lang="en-US" sz="1600" b="1" dirty="0">
                <a:solidFill>
                  <a:srgbClr val="0000FF"/>
                </a:solidFill>
                <a:ea typeface="ヒラギノ角ゴ ProN W3" charset="0"/>
                <a:cs typeface="ヒラギノ角ゴ ProN W3" charset="0"/>
              </a:rPr>
              <a:t>light collection </a:t>
            </a:r>
            <a:r>
              <a:rPr lang="en-US" sz="1600" b="1" dirty="0" smtClean="0">
                <a:solidFill>
                  <a:srgbClr val="0000FF"/>
                </a:solidFill>
                <a:ea typeface="ヒラギノ角ゴ ProN W3" charset="0"/>
                <a:cs typeface="ヒラギノ角ゴ ProN W3" charset="0"/>
              </a:rPr>
              <a:t>optics, redesign </a:t>
            </a:r>
            <a:r>
              <a:rPr lang="en-US" sz="1600" b="1" dirty="0">
                <a:solidFill>
                  <a:srgbClr val="0000FF"/>
                </a:solidFill>
                <a:ea typeface="ヒラギノ角ゴ ProN W3" charset="0"/>
                <a:cs typeface="ヒラギノ角ゴ ProN W3" charset="0"/>
              </a:rPr>
              <a:t>the beam </a:t>
            </a:r>
            <a:r>
              <a:rPr lang="en-US" sz="1600" b="1" dirty="0" smtClean="0">
                <a:solidFill>
                  <a:srgbClr val="0000FF"/>
                </a:solidFill>
                <a:ea typeface="ヒラギノ角ゴ ProN W3" charset="0"/>
                <a:cs typeface="ヒラギノ角ゴ ProN W3" charset="0"/>
              </a:rPr>
              <a:t>dump, </a:t>
            </a:r>
            <a:r>
              <a:rPr lang="en-US" sz="1600" b="1" dirty="0">
                <a:solidFill>
                  <a:srgbClr val="0000FF"/>
                </a:solidFill>
                <a:ea typeface="ヒラギノ角ゴ ProN W3" charset="0"/>
                <a:cs typeface="ヒラギノ角ゴ ProN W3" charset="0"/>
              </a:rPr>
              <a:t>and calibration </a:t>
            </a:r>
            <a:r>
              <a:rPr lang="en-US" sz="1600" b="1" dirty="0" smtClean="0">
                <a:solidFill>
                  <a:srgbClr val="0000FF"/>
                </a:solidFill>
                <a:ea typeface="ヒラギノ角ゴ ProN W3" charset="0"/>
                <a:cs typeface="ヒラギノ角ゴ ProN W3" charset="0"/>
              </a:rPr>
              <a:t>probe to be ready for the first plasma.</a:t>
            </a:r>
            <a:endParaRPr lang="en-US" sz="1600" b="1" dirty="0">
              <a:solidFill>
                <a:srgbClr val="0000FF"/>
              </a:solidFill>
              <a:ea typeface="ヒラギノ角ゴ ProN W3" charset="0"/>
              <a:cs typeface="ヒラギノ角ゴ ProN W3" charset="0"/>
            </a:endParaRPr>
          </a:p>
        </p:txBody>
      </p:sp>
      <p:pic>
        <p:nvPicPr>
          <p:cNvPr id="13317" name="Picture 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3465"/>
          <a:stretch/>
        </p:blipFill>
        <p:spPr bwMode="auto">
          <a:xfrm>
            <a:off x="5660874" y="1193800"/>
            <a:ext cx="3227513" cy="2340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 name="TextBox 13"/>
          <p:cNvSpPr txBox="1"/>
          <p:nvPr/>
        </p:nvSpPr>
        <p:spPr>
          <a:xfrm>
            <a:off x="127000" y="5892800"/>
            <a:ext cx="8890000" cy="523220"/>
          </a:xfrm>
          <a:prstGeom prst="rect">
            <a:avLst/>
          </a:prstGeom>
          <a:solidFill>
            <a:srgbClr val="C2FFF0"/>
          </a:solidFill>
          <a:ln>
            <a:solidFill>
              <a:srgbClr val="000000"/>
            </a:solidFill>
          </a:ln>
        </p:spPr>
        <p:txBody>
          <a:bodyPr wrap="square">
            <a:spAutoFit/>
          </a:bodyPr>
          <a:lstStyle/>
          <a:p>
            <a:pPr marL="256032" indent="-347472">
              <a:buClr>
                <a:srgbClr val="0000FF"/>
              </a:buClr>
              <a:buNone/>
              <a:defRPr/>
            </a:pPr>
            <a:r>
              <a:rPr lang="en-US" sz="1400" i="0" dirty="0">
                <a:solidFill>
                  <a:schemeClr val="tx1"/>
                </a:solidFill>
                <a:latin typeface="+mn-lt"/>
                <a:ea typeface="ヒラギノ角ゴ ProN W6" charset="-128"/>
                <a:cs typeface="ヒラギノ角ゴ ProN W6" charset="-128"/>
              </a:rPr>
              <a:t> </a:t>
            </a:r>
            <a:r>
              <a:rPr lang="en-US" sz="1400" i="0" dirty="0" smtClean="0">
                <a:solidFill>
                  <a:schemeClr val="tx1"/>
                </a:solidFill>
                <a:latin typeface="+mn-lt"/>
                <a:ea typeface="ヒラギノ角ゴ ProN W6" charset="-128"/>
                <a:cs typeface="ヒラギノ角ゴ ProN W6" charset="-128"/>
              </a:rPr>
              <a:t>•   Ahmed </a:t>
            </a:r>
            <a:r>
              <a:rPr lang="en-US" sz="1400" i="0" dirty="0" err="1">
                <a:solidFill>
                  <a:schemeClr val="tx1"/>
                </a:solidFill>
                <a:latin typeface="+mn-lt"/>
                <a:ea typeface="ヒラギノ角ゴ ProN W6" charset="-128"/>
                <a:cs typeface="ヒラギノ角ゴ ProN W6" charset="-128"/>
              </a:rPr>
              <a:t>Diallo</a:t>
            </a:r>
            <a:r>
              <a:rPr lang="en-US" sz="1400" i="0" dirty="0">
                <a:solidFill>
                  <a:schemeClr val="tx1"/>
                </a:solidFill>
                <a:latin typeface="+mn-lt"/>
                <a:ea typeface="ヒラギノ角ゴ ProN W6" charset="-128"/>
                <a:cs typeface="ヒラギノ角ゴ ProN W6" charset="-128"/>
              </a:rPr>
              <a:t> </a:t>
            </a:r>
            <a:r>
              <a:rPr lang="en-US" sz="1400" i="0" dirty="0" smtClean="0">
                <a:solidFill>
                  <a:schemeClr val="tx1"/>
                </a:solidFill>
                <a:latin typeface="+mn-lt"/>
                <a:ea typeface="ヒラギノ角ゴ ProN W6" charset="-128"/>
                <a:cs typeface="ヒラギノ角ゴ ProN W6" charset="-128"/>
              </a:rPr>
              <a:t>recently received </a:t>
            </a:r>
            <a:r>
              <a:rPr lang="en-US" sz="1400" i="0" dirty="0">
                <a:solidFill>
                  <a:schemeClr val="tx1"/>
                </a:solidFill>
                <a:latin typeface="+mn-lt"/>
                <a:ea typeface="ヒラギノ角ゴ ProN W6" charset="-128"/>
                <a:cs typeface="ヒラギノ角ゴ ProN W6" charset="-128"/>
              </a:rPr>
              <a:t>an Early Career </a:t>
            </a:r>
            <a:r>
              <a:rPr lang="en-US" sz="1400" i="0" dirty="0" smtClean="0">
                <a:solidFill>
                  <a:schemeClr val="tx1"/>
                </a:solidFill>
                <a:latin typeface="+mn-lt"/>
                <a:ea typeface="ヒラギノ角ゴ ProN W6" charset="-128"/>
                <a:cs typeface="ヒラギノ角ゴ ProN W6" charset="-128"/>
              </a:rPr>
              <a:t>Research Program award - will </a:t>
            </a:r>
            <a:r>
              <a:rPr lang="en-US" sz="1400" i="0" dirty="0">
                <a:solidFill>
                  <a:schemeClr val="tx1"/>
                </a:solidFill>
                <a:latin typeface="+mn-lt"/>
                <a:ea typeface="ヒラギノ角ゴ ProN W6" charset="-128"/>
                <a:cs typeface="ヒラギノ角ゴ ProN W6" charset="-128"/>
              </a:rPr>
              <a:t>install </a:t>
            </a:r>
            <a:r>
              <a:rPr lang="en-US" sz="1400" i="0" dirty="0" smtClean="0">
                <a:solidFill>
                  <a:schemeClr val="tx1"/>
                </a:solidFill>
                <a:latin typeface="+mn-lt"/>
                <a:ea typeface="ヒラギノ角ゴ ProN W6" charset="-128"/>
                <a:cs typeface="ヒラギノ角ゴ ProN W6" charset="-128"/>
              </a:rPr>
              <a:t>a </a:t>
            </a:r>
            <a:r>
              <a:rPr lang="en-US" sz="1400" i="0" dirty="0">
                <a:solidFill>
                  <a:schemeClr val="tx1"/>
                </a:solidFill>
                <a:latin typeface="+mn-lt"/>
                <a:ea typeface="ヒラギノ角ゴ ProN W6" charset="-128"/>
                <a:cs typeface="ヒラギノ角ゴ ProN W6" charset="-128"/>
              </a:rPr>
              <a:t>fast </a:t>
            </a:r>
            <a:r>
              <a:rPr lang="en-US" sz="1400" i="0" dirty="0" smtClean="0">
                <a:solidFill>
                  <a:schemeClr val="tx1"/>
                </a:solidFill>
                <a:latin typeface="+mn-lt"/>
                <a:ea typeface="ヒラギノ角ゴ ProN W6" charset="-128"/>
                <a:cs typeface="ヒラギノ角ゴ ProN W6" charset="-128"/>
              </a:rPr>
              <a:t>rep rate </a:t>
            </a:r>
            <a:r>
              <a:rPr lang="en-US" sz="1400" i="0" dirty="0">
                <a:solidFill>
                  <a:schemeClr val="tx1"/>
                </a:solidFill>
                <a:ea typeface="ヒラギノ角ゴ ProN W6" charset="-128"/>
                <a:cs typeface="ヒラギノ角ゴ ProN W6" charset="-128"/>
              </a:rPr>
              <a:t>(10-15 kHz) </a:t>
            </a:r>
            <a:r>
              <a:rPr lang="en-US" sz="1400" i="0" dirty="0">
                <a:solidFill>
                  <a:schemeClr val="tx1"/>
                </a:solidFill>
                <a:latin typeface="+mn-lt"/>
                <a:ea typeface="ヒラギノ角ゴ ProN W6" charset="-128"/>
                <a:cs typeface="ヒラギノ角ゴ ProN W6" charset="-128"/>
              </a:rPr>
              <a:t>burst mode (5 </a:t>
            </a:r>
            <a:r>
              <a:rPr lang="en-US" sz="1400" i="0" dirty="0" err="1">
                <a:solidFill>
                  <a:schemeClr val="tx1"/>
                </a:solidFill>
                <a:latin typeface="+mn-lt"/>
                <a:ea typeface="ヒラギノ角ゴ ProN W6" charset="-128"/>
                <a:cs typeface="ヒラギノ角ゴ ProN W6" charset="-128"/>
              </a:rPr>
              <a:t>ms</a:t>
            </a:r>
            <a:r>
              <a:rPr lang="en-US" sz="1400" i="0" dirty="0" smtClean="0">
                <a:solidFill>
                  <a:schemeClr val="tx1"/>
                </a:solidFill>
                <a:latin typeface="+mn-lt"/>
                <a:ea typeface="ヒラギノ角ゴ ProN W6" charset="-128"/>
                <a:cs typeface="ヒラギノ角ゴ ProN W6" charset="-128"/>
              </a:rPr>
              <a:t>) third </a:t>
            </a:r>
            <a:r>
              <a:rPr lang="en-US" sz="1400" i="0" dirty="0">
                <a:solidFill>
                  <a:schemeClr val="tx1"/>
                </a:solidFill>
                <a:ea typeface="ヒラギノ角ゴ ProN W6" charset="-128"/>
                <a:cs typeface="ヒラギノ角ゴ ProN W6" charset="-128"/>
              </a:rPr>
              <a:t>laser </a:t>
            </a:r>
            <a:r>
              <a:rPr lang="en-US" sz="1400" i="0" dirty="0">
                <a:solidFill>
                  <a:schemeClr val="tx1"/>
                </a:solidFill>
                <a:latin typeface="+mn-lt"/>
                <a:ea typeface="ヒラギノ角ゴ ProN W6" charset="-128"/>
                <a:cs typeface="ヒラギノ角ゴ ProN W6" charset="-128"/>
              </a:rPr>
              <a:t>for studies of ELMs and </a:t>
            </a:r>
            <a:r>
              <a:rPr lang="en-US" sz="1400" i="0" dirty="0" smtClean="0">
                <a:solidFill>
                  <a:schemeClr val="tx1"/>
                </a:solidFill>
                <a:latin typeface="+mn-lt"/>
                <a:ea typeface="ヒラギノ角ゴ ProN W6" charset="-128"/>
                <a:cs typeface="ヒラギノ角ゴ ProN W6" charset="-128"/>
              </a:rPr>
              <a:t>other fast </a:t>
            </a:r>
            <a:r>
              <a:rPr lang="en-US" sz="1400" i="0" dirty="0">
                <a:solidFill>
                  <a:schemeClr val="tx1"/>
                </a:solidFill>
                <a:latin typeface="+mn-lt"/>
                <a:ea typeface="ヒラギノ角ゴ ProN W6" charset="-128"/>
                <a:cs typeface="ヒラギノ角ゴ ProN W6" charset="-128"/>
              </a:rPr>
              <a:t>phenomena in </a:t>
            </a:r>
            <a:r>
              <a:rPr lang="en-US" sz="1400" i="0" dirty="0" smtClean="0">
                <a:solidFill>
                  <a:schemeClr val="tx1"/>
                </a:solidFill>
                <a:latin typeface="+mn-lt"/>
                <a:ea typeface="ヒラギノ角ゴ ProN W6" charset="-128"/>
                <a:cs typeface="ヒラギノ角ゴ ProN W6" charset="-128"/>
              </a:rPr>
              <a:t>FY15.</a:t>
            </a:r>
            <a:endParaRPr lang="en-US" sz="1400" i="0" dirty="0">
              <a:solidFill>
                <a:schemeClr val="tx1"/>
              </a:solidFill>
              <a:latin typeface="+mn-lt"/>
              <a:ea typeface="ヒラギノ角ゴ ProN W6" charset="-128"/>
              <a:cs typeface="ヒラギノ角ゴ ProN W6" charset="-128"/>
            </a:endParaRPr>
          </a:p>
        </p:txBody>
      </p:sp>
      <p:sp>
        <p:nvSpPr>
          <p:cNvPr id="12" name="TextBox 11"/>
          <p:cNvSpPr txBox="1"/>
          <p:nvPr/>
        </p:nvSpPr>
        <p:spPr>
          <a:xfrm>
            <a:off x="5947833" y="977900"/>
            <a:ext cx="2806527" cy="307777"/>
          </a:xfrm>
          <a:prstGeom prst="rect">
            <a:avLst/>
          </a:prstGeom>
          <a:noFill/>
        </p:spPr>
        <p:txBody>
          <a:bodyPr wrap="none" rtlCol="0">
            <a:spAutoFit/>
          </a:bodyPr>
          <a:lstStyle/>
          <a:p>
            <a:pPr>
              <a:buNone/>
            </a:pPr>
            <a:r>
              <a:rPr lang="en-US" sz="1400" dirty="0" smtClean="0">
                <a:solidFill>
                  <a:srgbClr val="FF0000"/>
                </a:solidFill>
              </a:rPr>
              <a:t>MPTS </a:t>
            </a:r>
            <a:r>
              <a:rPr lang="en-US" sz="1400" dirty="0" err="1" smtClean="0">
                <a:solidFill>
                  <a:srgbClr val="FF0000"/>
                </a:solidFill>
              </a:rPr>
              <a:t>Midplane</a:t>
            </a:r>
            <a:r>
              <a:rPr lang="en-US" sz="1400" dirty="0" smtClean="0">
                <a:solidFill>
                  <a:srgbClr val="FF0000"/>
                </a:solidFill>
              </a:rPr>
              <a:t> Cross Section </a:t>
            </a:r>
            <a:endParaRPr lang="en-US" sz="1400" dirty="0">
              <a:solidFill>
                <a:srgbClr val="FF0000"/>
              </a:solidFill>
            </a:endParaRPr>
          </a:p>
        </p:txBody>
      </p:sp>
      <p:sp>
        <p:nvSpPr>
          <p:cNvPr id="4" name="TextBox 3"/>
          <p:cNvSpPr txBox="1"/>
          <p:nvPr/>
        </p:nvSpPr>
        <p:spPr>
          <a:xfrm>
            <a:off x="241299" y="2286001"/>
            <a:ext cx="5359401" cy="1480405"/>
          </a:xfrm>
          <a:prstGeom prst="rect">
            <a:avLst/>
          </a:prstGeom>
          <a:solidFill>
            <a:schemeClr val="accent5">
              <a:lumMod val="40000"/>
              <a:lumOff val="60000"/>
            </a:schemeClr>
          </a:solidFill>
          <a:ln>
            <a:noFill/>
          </a:ln>
        </p:spPr>
        <p:txBody>
          <a:bodyPr wrap="square" rtlCol="0">
            <a:spAutoFit/>
          </a:bodyPr>
          <a:lstStyle/>
          <a:p>
            <a:pPr marL="91440">
              <a:spcAft>
                <a:spcPts val="600"/>
              </a:spcAft>
              <a:buNone/>
            </a:pPr>
            <a:r>
              <a:rPr lang="en-US" sz="1800" i="0" dirty="0" smtClean="0">
                <a:solidFill>
                  <a:schemeClr val="tx1"/>
                </a:solidFill>
              </a:rPr>
              <a:t>FY 13 Accomplishments:</a:t>
            </a:r>
          </a:p>
          <a:p>
            <a:pPr marL="274320" indent="-182880">
              <a:spcAft>
                <a:spcPts val="600"/>
              </a:spcAft>
            </a:pPr>
            <a:r>
              <a:rPr lang="en-US" sz="1600" i="0" dirty="0" smtClean="0">
                <a:solidFill>
                  <a:srgbClr val="1532FF"/>
                </a:solidFill>
              </a:rPr>
              <a:t>Design </a:t>
            </a:r>
            <a:r>
              <a:rPr lang="en-US" sz="1600" i="0" dirty="0">
                <a:solidFill>
                  <a:srgbClr val="1532FF"/>
                </a:solidFill>
              </a:rPr>
              <a:t>of the reconfigured MPTS system to meet these requirements was completed in FY2013 and three final design reviews were held to validate the design of the ex-vessel components.  </a:t>
            </a:r>
            <a:endParaRPr lang="en-US" sz="1600" i="0" dirty="0" smtClean="0">
              <a:solidFill>
                <a:srgbClr val="1532FF"/>
              </a:solidFill>
            </a:endParaRPr>
          </a:p>
        </p:txBody>
      </p:sp>
      <p:sp>
        <p:nvSpPr>
          <p:cNvPr id="16" name="TextBox 15"/>
          <p:cNvSpPr txBox="1"/>
          <p:nvPr/>
        </p:nvSpPr>
        <p:spPr>
          <a:xfrm>
            <a:off x="241300" y="3771901"/>
            <a:ext cx="8674099" cy="2068258"/>
          </a:xfrm>
          <a:prstGeom prst="rect">
            <a:avLst/>
          </a:prstGeom>
          <a:solidFill>
            <a:schemeClr val="accent5">
              <a:lumMod val="40000"/>
              <a:lumOff val="60000"/>
            </a:schemeClr>
          </a:solidFill>
          <a:ln>
            <a:noFill/>
          </a:ln>
        </p:spPr>
        <p:txBody>
          <a:bodyPr wrap="square" rtlCol="0">
            <a:spAutoFit/>
          </a:bodyPr>
          <a:lstStyle/>
          <a:p>
            <a:pPr marL="274320" indent="-182880">
              <a:spcAft>
                <a:spcPts val="600"/>
              </a:spcAft>
            </a:pPr>
            <a:r>
              <a:rPr lang="en-US" sz="1600" i="0" dirty="0" smtClean="0">
                <a:solidFill>
                  <a:srgbClr val="1532FF"/>
                </a:solidFill>
              </a:rPr>
              <a:t>The </a:t>
            </a:r>
            <a:r>
              <a:rPr lang="en-US" sz="1600" i="0" dirty="0">
                <a:solidFill>
                  <a:srgbClr val="1532FF"/>
                </a:solidFill>
              </a:rPr>
              <a:t>new laser exit port and the new laser input port were installed on the vacuum vessel in FY2013.  </a:t>
            </a:r>
          </a:p>
          <a:p>
            <a:pPr marL="274320" indent="-182880">
              <a:spcAft>
                <a:spcPts val="600"/>
              </a:spcAft>
            </a:pPr>
            <a:r>
              <a:rPr lang="en-US" sz="1600" i="0" dirty="0" smtClean="0">
                <a:solidFill>
                  <a:srgbClr val="1532FF"/>
                </a:solidFill>
              </a:rPr>
              <a:t>Fabrication </a:t>
            </a:r>
            <a:r>
              <a:rPr lang="en-US" sz="1600" i="0" dirty="0">
                <a:solidFill>
                  <a:srgbClr val="1532FF"/>
                </a:solidFill>
              </a:rPr>
              <a:t>and procurement of many of the needed ex-vessel components is underway and fabrication drawings for the remaining ex-vessel components are being prepared.  </a:t>
            </a:r>
            <a:endParaRPr lang="en-US" sz="1600" i="0" dirty="0" smtClean="0">
              <a:solidFill>
                <a:srgbClr val="1532FF"/>
              </a:solidFill>
            </a:endParaRPr>
          </a:p>
          <a:p>
            <a:pPr marL="274320" indent="-182880">
              <a:spcAft>
                <a:spcPts val="600"/>
              </a:spcAft>
            </a:pPr>
            <a:r>
              <a:rPr lang="en-US" sz="1600" i="0" dirty="0" smtClean="0">
                <a:solidFill>
                  <a:srgbClr val="1532FF"/>
                </a:solidFill>
              </a:rPr>
              <a:t>The </a:t>
            </a:r>
            <a:r>
              <a:rPr lang="en-US" sz="1600" i="0" dirty="0">
                <a:solidFill>
                  <a:srgbClr val="1532FF"/>
                </a:solidFill>
              </a:rPr>
              <a:t>reconfigured MPTS diagnostic will be installed in FY2014 prior to NSTX-U first plasma and commissioned in early experimental operation following first plasma. </a:t>
            </a:r>
          </a:p>
        </p:txBody>
      </p:sp>
      <p:sp>
        <p:nvSpPr>
          <p:cNvPr id="10"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6</a:t>
            </a:fld>
            <a:endParaRPr lang="en-US" sz="1400" b="0" dirty="0">
              <a:latin typeface="Times" charset="0"/>
            </a:endParaRPr>
          </a:p>
        </p:txBody>
      </p:sp>
    </p:spTree>
    <p:extLst>
      <p:ext uri="{BB962C8B-B14F-4D97-AF65-F5344CB8AC3E}">
        <p14:creationId xmlns:p14="http://schemas.microsoft.com/office/powerpoint/2010/main" xmlns="" val="37901068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a:spLocks noGrp="1"/>
          </p:cNvSpPr>
          <p:nvPr>
            <p:ph idx="1"/>
          </p:nvPr>
        </p:nvSpPr>
        <p:spPr>
          <a:xfrm>
            <a:off x="101601" y="1019175"/>
            <a:ext cx="5418666" cy="3921125"/>
          </a:xfrm>
        </p:spPr>
        <p:txBody>
          <a:bodyPr/>
          <a:lstStyle/>
          <a:p>
            <a:r>
              <a:rPr lang="en-US" sz="1600" b="1" dirty="0" smtClean="0">
                <a:latin typeface="Arial" charset="0"/>
                <a:ea typeface="ＭＳ Ｐゴシック" charset="0"/>
                <a:cs typeface="ＭＳ Ｐゴシック" charset="0"/>
              </a:rPr>
              <a:t>In 2004, Magnetic Particle Inspections identified cracking in the weld fillet of multiple joints between the radial arms of MG#1.  Cracks were in primary load paths, taking that set out of service. MG#2 is in limited operations (run and monitor at reduced parameters) with cracks in “stiffener” welds intended to limit elastic deformation (not in primary load paths).  </a:t>
            </a:r>
            <a:endParaRPr lang="en-US" altLang="ja-JP" sz="1600" b="1" dirty="0">
              <a:latin typeface="Arial" charset="0"/>
              <a:ea typeface="ＭＳ Ｐゴシック" charset="0"/>
              <a:cs typeface="ＭＳ Ｐゴシック" charset="0"/>
            </a:endParaRPr>
          </a:p>
          <a:p>
            <a:pPr lvl="1"/>
            <a:r>
              <a:rPr lang="en-US" sz="1400" b="1" dirty="0" smtClean="0">
                <a:latin typeface="Arial" charset="0"/>
                <a:ea typeface="ＭＳ Ｐゴシック" charset="0"/>
              </a:rPr>
              <a:t>Over 250” of welds in 19 rotor spider joints will be ground out and replaced to restore MG#1 to its original design configuration.</a:t>
            </a:r>
            <a:endParaRPr lang="en-US" sz="1400" b="1" dirty="0">
              <a:latin typeface="Arial" charset="0"/>
              <a:ea typeface="ＭＳ Ｐゴシック" charset="0"/>
            </a:endParaRPr>
          </a:p>
          <a:p>
            <a:pPr lvl="1"/>
            <a:r>
              <a:rPr lang="en-US" sz="1400" b="1" dirty="0" smtClean="0">
                <a:latin typeface="Arial" charset="0"/>
                <a:ea typeface="ＭＳ Ｐゴシック" charset="0"/>
              </a:rPr>
              <a:t>A jacking system has been engineered to relieve all loads on the rotor assembly during the repair.</a:t>
            </a:r>
            <a:endParaRPr lang="en-US" sz="1400" b="1" dirty="0">
              <a:latin typeface="Arial" charset="0"/>
              <a:ea typeface="ＭＳ Ｐゴシック" charset="0"/>
            </a:endParaRPr>
          </a:p>
          <a:p>
            <a:pPr lvl="1"/>
            <a:r>
              <a:rPr lang="en-US" sz="1400" b="1" dirty="0" smtClean="0">
                <a:latin typeface="Arial" charset="0"/>
                <a:ea typeface="ＭＳ Ｐゴシック" charset="0"/>
              </a:rPr>
              <a:t>PPPL and GE engineering collaborated on the detailed repair procedure (D/NSTX-RP-MG-07).</a:t>
            </a:r>
            <a:endParaRPr lang="en-US" sz="1400" b="1" dirty="0">
              <a:latin typeface="Arial" charset="0"/>
              <a:ea typeface="ＭＳ Ｐゴシック" charset="0"/>
            </a:endParaRPr>
          </a:p>
        </p:txBody>
      </p:sp>
      <p:sp>
        <p:nvSpPr>
          <p:cNvPr id="72707" name="Rectangle 43"/>
          <p:cNvSpPr>
            <a:spLocks noChangeArrowheads="1"/>
          </p:cNvSpPr>
          <p:nvPr/>
        </p:nvSpPr>
        <p:spPr bwMode="auto">
          <a:xfrm>
            <a:off x="0" y="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lnSpc>
                <a:spcPts val="3000"/>
              </a:lnSpc>
              <a:spcBef>
                <a:spcPts val="1800"/>
              </a:spcBef>
              <a:spcAft>
                <a:spcPts val="1800"/>
              </a:spcAft>
              <a:buFontTx/>
              <a:buNone/>
            </a:pPr>
            <a:r>
              <a:rPr lang="en-US" sz="3200" i="0" dirty="0" smtClean="0">
                <a:solidFill>
                  <a:srgbClr val="FF0000"/>
                </a:solidFill>
              </a:rPr>
              <a:t>Repair of the Motor Generator </a:t>
            </a:r>
            <a:r>
              <a:rPr lang="en-US" sz="3200" i="0" dirty="0">
                <a:solidFill>
                  <a:srgbClr val="FF0000"/>
                </a:solidFill>
              </a:rPr>
              <a:t/>
            </a:r>
            <a:br>
              <a:rPr lang="en-US" sz="3200" i="0" dirty="0">
                <a:solidFill>
                  <a:srgbClr val="FF0000"/>
                </a:solidFill>
              </a:rPr>
            </a:br>
            <a:r>
              <a:rPr lang="en-US" sz="2400" i="0" dirty="0"/>
              <a:t> </a:t>
            </a:r>
            <a:r>
              <a:rPr lang="en-US" sz="2400" i="0" dirty="0" smtClean="0"/>
              <a:t>(MG#1)</a:t>
            </a:r>
            <a:endParaRPr lang="en-US" sz="1600" i="0" dirty="0">
              <a:solidFill>
                <a:srgbClr val="FF0000"/>
              </a:solidFill>
              <a:latin typeface="Helvetica Neue" charset="0"/>
            </a:endParaRPr>
          </a:p>
        </p:txBody>
      </p:sp>
      <p:sp>
        <p:nvSpPr>
          <p:cNvPr id="72709" name="TextBox 1"/>
          <p:cNvSpPr txBox="1">
            <a:spLocks noChangeArrowheads="1"/>
          </p:cNvSpPr>
          <p:nvPr/>
        </p:nvSpPr>
        <p:spPr bwMode="auto">
          <a:xfrm>
            <a:off x="192087" y="4893730"/>
            <a:ext cx="8951913" cy="154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eaLnBrk="1" hangingPunct="1">
              <a:buFontTx/>
              <a:buNone/>
            </a:pPr>
            <a:r>
              <a:rPr lang="en-US" sz="1600" i="0" dirty="0">
                <a:solidFill>
                  <a:srgbClr val="FF0000"/>
                </a:solidFill>
              </a:rPr>
              <a:t>Status</a:t>
            </a:r>
            <a:r>
              <a:rPr lang="en-US" sz="1600" i="0" dirty="0" smtClean="0">
                <a:solidFill>
                  <a:srgbClr val="FF0000"/>
                </a:solidFill>
              </a:rPr>
              <a:t>: Target completion date in Feb. 2014</a:t>
            </a:r>
            <a:endParaRPr lang="en-US" sz="1600" i="0" dirty="0">
              <a:solidFill>
                <a:srgbClr val="FF0000"/>
              </a:solidFill>
            </a:endParaRPr>
          </a:p>
          <a:p>
            <a:pPr marL="182880" indent="-182880" eaLnBrk="1" hangingPunct="1"/>
            <a:r>
              <a:rPr lang="en-US" sz="1400" i="0" dirty="0" smtClean="0">
                <a:solidFill>
                  <a:schemeClr val="tx1"/>
                </a:solidFill>
              </a:rPr>
              <a:t> A Statement of Work to perform the scope described in the repair procedure has been reviewed and approved. </a:t>
            </a:r>
            <a:endParaRPr lang="en-US" sz="1400" i="0" dirty="0">
              <a:solidFill>
                <a:schemeClr val="tx1"/>
              </a:solidFill>
            </a:endParaRPr>
          </a:p>
          <a:p>
            <a:pPr marL="182880" indent="-182880" eaLnBrk="1" hangingPunct="1"/>
            <a:r>
              <a:rPr lang="en-US" sz="1400" i="0" dirty="0" smtClean="0">
                <a:solidFill>
                  <a:schemeClr val="tx1"/>
                </a:solidFill>
              </a:rPr>
              <a:t> Fixed-price proposals for the weld repairs have been received.  A WAF capturing all project costs (PPPL and Sub-contractor) is being generated.</a:t>
            </a:r>
            <a:endParaRPr lang="en-US" sz="1400" i="0" dirty="0">
              <a:solidFill>
                <a:schemeClr val="tx1"/>
              </a:solidFill>
            </a:endParaRPr>
          </a:p>
          <a:p>
            <a:pPr marL="182880" indent="-182880" eaLnBrk="1" hangingPunct="1"/>
            <a:r>
              <a:rPr lang="en-US" sz="1400" i="0" dirty="0" smtClean="0">
                <a:solidFill>
                  <a:schemeClr val="tx1"/>
                </a:solidFill>
              </a:rPr>
              <a:t> A draft Project Management Plan has been developed.</a:t>
            </a:r>
            <a:r>
              <a:rPr lang="en-US" sz="1400" i="0" dirty="0">
                <a:solidFill>
                  <a:schemeClr val="tx1"/>
                </a:solidFill>
              </a:rPr>
              <a:t> </a:t>
            </a:r>
          </a:p>
        </p:txBody>
      </p:sp>
      <p:sp>
        <p:nvSpPr>
          <p:cNvPr id="8"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7</a:t>
            </a:fld>
            <a:endParaRPr lang="en-US" sz="1400" b="0" dirty="0">
              <a:latin typeface="Times"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xmlns="" val="3032609119"/>
              </p:ext>
            </p:extLst>
          </p:nvPr>
        </p:nvGraphicFramePr>
        <p:xfrm>
          <a:off x="5300486" y="1104899"/>
          <a:ext cx="3695877" cy="3856567"/>
        </p:xfrm>
        <a:graphic>
          <a:graphicData uri="http://schemas.openxmlformats.org/presentationml/2006/ole">
            <p:oleObj spid="_x0000_s2057" name="PhotoImpact" r:id="rId3" imgW="1139761" imgH="1188722" progId="">
              <p:embed/>
            </p:oleObj>
          </a:graphicData>
        </a:graphic>
      </p:graphicFrame>
    </p:spTree>
    <p:extLst>
      <p:ext uri="{BB962C8B-B14F-4D97-AF65-F5344CB8AC3E}">
        <p14:creationId xmlns:p14="http://schemas.microsoft.com/office/powerpoint/2010/main" xmlns="" val="4062860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3"/>
          <p:cNvSpPr>
            <a:spLocks noChangeArrowheads="1"/>
          </p:cNvSpPr>
          <p:nvPr/>
        </p:nvSpPr>
        <p:spPr bwMode="auto">
          <a:xfrm>
            <a:off x="0" y="0"/>
            <a:ext cx="9144000" cy="9525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lnSpc>
                <a:spcPct val="80000"/>
              </a:lnSpc>
              <a:buFontTx/>
              <a:buNone/>
            </a:pPr>
            <a:r>
              <a:rPr lang="en-US" sz="2800" i="0" dirty="0">
                <a:solidFill>
                  <a:srgbClr val="FF0000"/>
                </a:solidFill>
              </a:rPr>
              <a:t>New Compliant </a:t>
            </a:r>
            <a:r>
              <a:rPr lang="en-US" sz="2800" i="0" dirty="0" smtClean="0">
                <a:solidFill>
                  <a:srgbClr val="FF0000"/>
                </a:solidFill>
              </a:rPr>
              <a:t>HHFW Antenna </a:t>
            </a:r>
            <a:r>
              <a:rPr lang="en-US" sz="2800" i="0" dirty="0">
                <a:solidFill>
                  <a:srgbClr val="FF0000"/>
                </a:solidFill>
              </a:rPr>
              <a:t>Feeds </a:t>
            </a:r>
            <a:endParaRPr lang="en-US" sz="2800" i="0" dirty="0" smtClean="0">
              <a:solidFill>
                <a:srgbClr val="FF0000"/>
              </a:solidFill>
            </a:endParaRPr>
          </a:p>
          <a:p>
            <a:pPr algn="ctr" eaLnBrk="1" hangingPunct="1">
              <a:lnSpc>
                <a:spcPct val="80000"/>
              </a:lnSpc>
              <a:buFontTx/>
              <a:buNone/>
            </a:pPr>
            <a:r>
              <a:rPr lang="en-US" sz="2800" i="0" dirty="0" smtClean="0">
                <a:solidFill>
                  <a:srgbClr val="1532FF"/>
                </a:solidFill>
              </a:rPr>
              <a:t>W</a:t>
            </a:r>
            <a:r>
              <a:rPr lang="en-US" sz="2400" i="0" dirty="0" smtClean="0">
                <a:solidFill>
                  <a:srgbClr val="1532FF"/>
                </a:solidFill>
              </a:rPr>
              <a:t>ill </a:t>
            </a:r>
            <a:r>
              <a:rPr lang="en-US" sz="2400" i="0" dirty="0">
                <a:solidFill>
                  <a:srgbClr val="1532FF"/>
                </a:solidFill>
              </a:rPr>
              <a:t>allow </a:t>
            </a:r>
            <a:r>
              <a:rPr lang="en-US" sz="2400" i="0" dirty="0" smtClean="0">
                <a:solidFill>
                  <a:srgbClr val="1532FF"/>
                </a:solidFill>
              </a:rPr>
              <a:t>antenna </a:t>
            </a:r>
            <a:r>
              <a:rPr lang="en-US" sz="2400" i="0" dirty="0" err="1">
                <a:solidFill>
                  <a:srgbClr val="1532FF"/>
                </a:solidFill>
              </a:rPr>
              <a:t>feedthroughs</a:t>
            </a:r>
            <a:r>
              <a:rPr lang="en-US" sz="2400" i="0" dirty="0">
                <a:solidFill>
                  <a:srgbClr val="1532FF"/>
                </a:solidFill>
              </a:rPr>
              <a:t> to tolerate 2 MA </a:t>
            </a:r>
            <a:r>
              <a:rPr lang="en-US" sz="2400" i="0" dirty="0" smtClean="0">
                <a:solidFill>
                  <a:srgbClr val="1532FF"/>
                </a:solidFill>
              </a:rPr>
              <a:t>disruptions</a:t>
            </a:r>
            <a:endParaRPr lang="en-US" sz="2400" i="0" dirty="0">
              <a:solidFill>
                <a:srgbClr val="1532FF"/>
              </a:solidFill>
              <a:latin typeface="Arial" charset="0"/>
            </a:endParaRPr>
          </a:p>
        </p:txBody>
      </p:sp>
      <p:sp>
        <p:nvSpPr>
          <p:cNvPr id="23" name="TextBox 22"/>
          <p:cNvSpPr txBox="1"/>
          <p:nvPr/>
        </p:nvSpPr>
        <p:spPr>
          <a:xfrm>
            <a:off x="404813" y="5400674"/>
            <a:ext cx="5043487" cy="978730"/>
          </a:xfrm>
          <a:prstGeom prst="rect">
            <a:avLst/>
          </a:prstGeom>
          <a:solidFill>
            <a:schemeClr val="accent5">
              <a:lumMod val="20000"/>
              <a:lumOff val="80000"/>
            </a:schemeClr>
          </a:solidFill>
          <a:ln>
            <a:solidFill>
              <a:schemeClr val="tx1"/>
            </a:solidFill>
          </a:ln>
        </p:spPr>
        <p:txBody>
          <a:bodyPr wrap="square">
            <a:spAutoFit/>
          </a:bodyPr>
          <a:lstStyle>
            <a:lvl1pPr marL="182563" indent="-457200" eaLnBrk="0" hangingPunct="0">
              <a:defRPr sz="1200" b="1" i="1">
                <a:solidFill>
                  <a:srgbClr val="1822CD"/>
                </a:solidFill>
                <a:latin typeface="Helvetica" charset="0"/>
                <a:ea typeface="ＭＳ Ｐゴシック" charset="0"/>
                <a:cs typeface="ＭＳ Ｐゴシック" charset="0"/>
              </a:defRPr>
            </a:lvl1pPr>
            <a:lvl2pPr marL="37931725" indent="-37474525" eaLnBrk="0" hangingPunct="0">
              <a:defRPr sz="1200" b="1" i="1">
                <a:solidFill>
                  <a:srgbClr val="1822CD"/>
                </a:solidFill>
                <a:latin typeface="Helvetica" charset="0"/>
                <a:ea typeface="ＭＳ Ｐゴシック" charset="0"/>
              </a:defRPr>
            </a:lvl2pPr>
            <a:lvl3pPr eaLnBrk="0" hangingPunct="0">
              <a:defRPr sz="1200" b="1" i="1">
                <a:solidFill>
                  <a:srgbClr val="1822CD"/>
                </a:solidFill>
                <a:latin typeface="Helvetica" charset="0"/>
                <a:ea typeface="ＭＳ Ｐゴシック" charset="0"/>
              </a:defRPr>
            </a:lvl3pPr>
            <a:lvl4pPr eaLnBrk="0" hangingPunct="0">
              <a:defRPr sz="1200" b="1" i="1">
                <a:solidFill>
                  <a:srgbClr val="1822CD"/>
                </a:solidFill>
                <a:latin typeface="Helvetica" charset="0"/>
                <a:ea typeface="ＭＳ Ｐゴシック" charset="0"/>
              </a:defRPr>
            </a:lvl4pPr>
            <a:lvl5pPr eaLnBrk="0" hangingPunct="0">
              <a:defRPr sz="1200" b="1" i="1">
                <a:solidFill>
                  <a:srgbClr val="1822CD"/>
                </a:solidFill>
                <a:latin typeface="Helvetica" charset="0"/>
                <a:ea typeface="ＭＳ Ｐゴシック" charset="0"/>
              </a:defRPr>
            </a:lvl5pPr>
            <a:lvl6pPr marL="457200" eaLnBrk="0" fontAlgn="base" hangingPunct="0">
              <a:spcBef>
                <a:spcPct val="20000"/>
              </a:spcBef>
              <a:spcAft>
                <a:spcPct val="0"/>
              </a:spcAft>
              <a:defRPr sz="1200" b="1" i="1">
                <a:solidFill>
                  <a:srgbClr val="1822CD"/>
                </a:solidFill>
                <a:latin typeface="Helvetica" charset="0"/>
                <a:ea typeface="ＭＳ Ｐゴシック" charset="0"/>
              </a:defRPr>
            </a:lvl6pPr>
            <a:lvl7pPr marL="914400" eaLnBrk="0" fontAlgn="base" hangingPunct="0">
              <a:spcBef>
                <a:spcPct val="20000"/>
              </a:spcBef>
              <a:spcAft>
                <a:spcPct val="0"/>
              </a:spcAft>
              <a:defRPr sz="1200" b="1" i="1">
                <a:solidFill>
                  <a:srgbClr val="1822CD"/>
                </a:solidFill>
                <a:latin typeface="Helvetica" charset="0"/>
                <a:ea typeface="ＭＳ Ｐゴシック" charset="0"/>
              </a:defRPr>
            </a:lvl7pPr>
            <a:lvl8pPr marL="1371600" eaLnBrk="0" fontAlgn="base" hangingPunct="0">
              <a:spcBef>
                <a:spcPct val="20000"/>
              </a:spcBef>
              <a:spcAft>
                <a:spcPct val="0"/>
              </a:spcAft>
              <a:defRPr sz="1200" b="1" i="1">
                <a:solidFill>
                  <a:srgbClr val="1822CD"/>
                </a:solidFill>
                <a:latin typeface="Helvetica" charset="0"/>
                <a:ea typeface="ＭＳ Ｐゴシック" charset="0"/>
              </a:defRPr>
            </a:lvl8pPr>
            <a:lvl9pPr marL="1828800" eaLnBrk="0" fontAlgn="base" hangingPunct="0">
              <a:spcBef>
                <a:spcPct val="20000"/>
              </a:spcBef>
              <a:spcAft>
                <a:spcPct val="0"/>
              </a:spcAft>
              <a:defRPr sz="1200" b="1" i="1">
                <a:solidFill>
                  <a:srgbClr val="1822CD"/>
                </a:solidFill>
                <a:latin typeface="Helvetica" charset="0"/>
                <a:ea typeface="ＭＳ Ｐゴシック" charset="0"/>
              </a:defRPr>
            </a:lvl9pPr>
          </a:lstStyle>
          <a:p>
            <a:pPr indent="-182880"/>
            <a:r>
              <a:rPr lang="en-US" sz="1800" i="0" dirty="0">
                <a:solidFill>
                  <a:schemeClr val="tx1"/>
                </a:solidFill>
              </a:rPr>
              <a:t>P</a:t>
            </a:r>
            <a:r>
              <a:rPr lang="en-US" sz="1800" i="0" dirty="0" smtClean="0">
                <a:solidFill>
                  <a:schemeClr val="tx1"/>
                </a:solidFill>
              </a:rPr>
              <a:t>rototype feeds procured.</a:t>
            </a:r>
            <a:endParaRPr lang="en-US" sz="1800" i="0" dirty="0">
              <a:solidFill>
                <a:schemeClr val="tx1"/>
              </a:solidFill>
            </a:endParaRPr>
          </a:p>
          <a:p>
            <a:pPr indent="-182880"/>
            <a:r>
              <a:rPr lang="en-US" sz="1800" i="0" dirty="0">
                <a:solidFill>
                  <a:schemeClr val="tx1"/>
                </a:solidFill>
              </a:rPr>
              <a:t>Feeds </a:t>
            </a:r>
            <a:r>
              <a:rPr lang="en-US" sz="1800" i="0" dirty="0" smtClean="0">
                <a:solidFill>
                  <a:schemeClr val="tx1"/>
                </a:solidFill>
              </a:rPr>
              <a:t>to </a:t>
            </a:r>
            <a:r>
              <a:rPr lang="en-US" sz="1800" i="0" dirty="0">
                <a:solidFill>
                  <a:schemeClr val="tx1"/>
                </a:solidFill>
              </a:rPr>
              <a:t>be tested in the </a:t>
            </a:r>
            <a:r>
              <a:rPr lang="en-US" sz="1800" i="0" dirty="0" smtClean="0">
                <a:solidFill>
                  <a:schemeClr val="tx1"/>
                </a:solidFill>
              </a:rPr>
              <a:t>RF </a:t>
            </a:r>
            <a:r>
              <a:rPr lang="en-US" sz="1800" i="0" dirty="0">
                <a:solidFill>
                  <a:schemeClr val="tx1"/>
                </a:solidFill>
              </a:rPr>
              <a:t>test-stand before FDR, </a:t>
            </a:r>
            <a:r>
              <a:rPr lang="en-US" sz="1800" i="0" dirty="0" smtClean="0">
                <a:solidFill>
                  <a:schemeClr val="tx1"/>
                </a:solidFill>
              </a:rPr>
              <a:t>installation </a:t>
            </a:r>
            <a:r>
              <a:rPr lang="en-US" sz="1800" i="0" dirty="0">
                <a:solidFill>
                  <a:schemeClr val="tx1"/>
                </a:solidFill>
              </a:rPr>
              <a:t>in spring 2014.</a:t>
            </a:r>
          </a:p>
        </p:txBody>
      </p:sp>
      <p:sp>
        <p:nvSpPr>
          <p:cNvPr id="18"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8</a:t>
            </a:fld>
            <a:endParaRPr lang="en-US" sz="1400" b="0" dirty="0">
              <a:latin typeface="Times" charset="0"/>
            </a:endParaRPr>
          </a:p>
        </p:txBody>
      </p:sp>
      <p:sp>
        <p:nvSpPr>
          <p:cNvPr id="19" name="Rectangle 28"/>
          <p:cNvSpPr>
            <a:spLocks noChangeArrowheads="1"/>
          </p:cNvSpPr>
          <p:nvPr/>
        </p:nvSpPr>
        <p:spPr bwMode="auto">
          <a:xfrm>
            <a:off x="1204913" y="2895600"/>
            <a:ext cx="254000" cy="254000"/>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lIns="0" tIns="0" rIns="0" bIns="0" anchor="ctr"/>
          <a:lstStyle/>
          <a:p>
            <a:endParaRPr lang="en-US"/>
          </a:p>
        </p:txBody>
      </p:sp>
      <p:sp>
        <p:nvSpPr>
          <p:cNvPr id="20" name="Rectangle 29"/>
          <p:cNvSpPr>
            <a:spLocks noChangeArrowheads="1"/>
          </p:cNvSpPr>
          <p:nvPr/>
        </p:nvSpPr>
        <p:spPr bwMode="auto">
          <a:xfrm>
            <a:off x="1357313" y="3327400"/>
            <a:ext cx="381000" cy="368300"/>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lIns="0" tIns="0" rIns="0" bIns="0" anchor="ctr"/>
          <a:lstStyle/>
          <a:p>
            <a:endParaRPr lang="en-US"/>
          </a:p>
        </p:txBody>
      </p:sp>
      <p:pic>
        <p:nvPicPr>
          <p:cNvPr id="29" name="Picture 28"/>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454996"/>
            <a:ext cx="4207933" cy="3498290"/>
          </a:xfrm>
          <a:prstGeom prst="rect">
            <a:avLst/>
          </a:prstGeom>
          <a:noFill/>
          <a:ln>
            <a:noFill/>
          </a:ln>
          <a:extLst>
            <a:ext uri="{FAA26D3D-D897-4be2-8F04-BA451C77F1D7}">
              <ma14:placeholderFlag xmlns:ma14="http://schemas.microsoft.com/office/mac/drawingml/2011/main" xmlns=""/>
            </a:ext>
          </a:extLst>
        </p:spPr>
      </p:pic>
      <p:pic>
        <p:nvPicPr>
          <p:cNvPr id="33" name="Picture 3" descr="RFTF_130829.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88104" y="1778000"/>
            <a:ext cx="3028896" cy="403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TextBox 4"/>
          <p:cNvSpPr txBox="1">
            <a:spLocks noChangeArrowheads="1"/>
          </p:cNvSpPr>
          <p:nvPr/>
        </p:nvSpPr>
        <p:spPr bwMode="auto">
          <a:xfrm>
            <a:off x="5918200" y="5816600"/>
            <a:ext cx="3048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buNone/>
            </a:pPr>
            <a:r>
              <a:rPr lang="en-US" sz="1400" i="0" dirty="0" smtClean="0">
                <a:solidFill>
                  <a:srgbClr val="000000"/>
                </a:solidFill>
              </a:rPr>
              <a:t>Inside </a:t>
            </a:r>
            <a:r>
              <a:rPr lang="en-US" sz="1400" i="0" dirty="0">
                <a:solidFill>
                  <a:srgbClr val="000000"/>
                </a:solidFill>
              </a:rPr>
              <a:t>of RF Test Stand with one antenna assembly.</a:t>
            </a:r>
          </a:p>
        </p:txBody>
      </p:sp>
      <p:pic>
        <p:nvPicPr>
          <p:cNvPr id="35" name="Picture 4" descr="feedthru_compliant_center.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376737" y="2451100"/>
            <a:ext cx="1557338" cy="276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4"/>
          <p:cNvSpPr txBox="1">
            <a:spLocks noChangeArrowheads="1"/>
          </p:cNvSpPr>
          <p:nvPr/>
        </p:nvSpPr>
        <p:spPr bwMode="auto">
          <a:xfrm>
            <a:off x="4229100" y="1866900"/>
            <a:ext cx="18415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gn="ctr" eaLnBrk="1" hangingPunct="1">
              <a:buNone/>
            </a:pPr>
            <a:r>
              <a:rPr lang="en-US" sz="1400" i="0" dirty="0" smtClean="0">
                <a:solidFill>
                  <a:srgbClr val="000000"/>
                </a:solidFill>
              </a:rPr>
              <a:t>Installation on feed-thru</a:t>
            </a:r>
            <a:endParaRPr lang="en-US" sz="1400" i="0" dirty="0">
              <a:solidFill>
                <a:srgbClr val="000000"/>
              </a:solidFill>
            </a:endParaRPr>
          </a:p>
        </p:txBody>
      </p:sp>
      <p:sp>
        <p:nvSpPr>
          <p:cNvPr id="2" name="Rectangle 1"/>
          <p:cNvSpPr/>
          <p:nvPr/>
        </p:nvSpPr>
        <p:spPr>
          <a:xfrm>
            <a:off x="5892800" y="1106100"/>
            <a:ext cx="2785608" cy="646331"/>
          </a:xfrm>
          <a:prstGeom prst="rect">
            <a:avLst/>
          </a:prstGeom>
        </p:spPr>
        <p:txBody>
          <a:bodyPr wrap="square">
            <a:spAutoFit/>
          </a:bodyPr>
          <a:lstStyle/>
          <a:p>
            <a:pPr algn="ctr" eaLnBrk="0" hangingPunct="0">
              <a:spcBef>
                <a:spcPct val="0"/>
              </a:spcBef>
              <a:buFontTx/>
              <a:buNone/>
            </a:pPr>
            <a:r>
              <a:rPr lang="en-US" sz="1800" i="0" dirty="0">
                <a:solidFill>
                  <a:schemeClr val="tx1"/>
                </a:solidFill>
                <a:latin typeface="Arial" charset="0"/>
                <a:ea typeface="ヒラギノ角ゴ Pro W3" charset="0"/>
                <a:cs typeface="Arial" charset="0"/>
              </a:rPr>
              <a:t>HHFW antenna tests planned in RFTF</a:t>
            </a:r>
            <a:endParaRPr lang="en-US" sz="1600" i="0" dirty="0">
              <a:solidFill>
                <a:schemeClr val="tx1"/>
              </a:solidFill>
              <a:latin typeface="Arial" charset="0"/>
              <a:ea typeface="MS Mincho" charset="0"/>
              <a:cs typeface="MS Mincho" charset="0"/>
            </a:endParaRPr>
          </a:p>
        </p:txBody>
      </p:sp>
    </p:spTree>
    <p:extLst>
      <p:ext uri="{BB962C8B-B14F-4D97-AF65-F5344CB8AC3E}">
        <p14:creationId xmlns:p14="http://schemas.microsoft.com/office/powerpoint/2010/main" xmlns="" val="2194590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1"/>
          <p:cNvPicPr>
            <a:picLocks noChangeAspect="1"/>
          </p:cNvPicPr>
          <p:nvPr/>
        </p:nvPicPr>
        <p:blipFill>
          <a:blip r:embed="rId3">
            <a:extLst>
              <a:ext uri="{28A0092B-C50C-407E-A947-70E740481C1C}">
                <a14:useLocalDpi xmlns:a14="http://schemas.microsoft.com/office/drawing/2010/main" xmlns="" val="0"/>
              </a:ext>
            </a:extLst>
          </a:blip>
          <a:srcRect l="13333" t="20000" b="10001"/>
          <a:stretch>
            <a:fillRect/>
          </a:stretch>
        </p:blipFill>
        <p:spPr bwMode="auto">
          <a:xfrm>
            <a:off x="4803775" y="973138"/>
            <a:ext cx="2247900" cy="2420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28"/>
          <p:cNvSpPr>
            <a:spLocks noChangeArrowheads="1"/>
          </p:cNvSpPr>
          <p:nvPr/>
        </p:nvSpPr>
        <p:spPr bwMode="auto">
          <a:xfrm>
            <a:off x="157163" y="1041400"/>
            <a:ext cx="4414837" cy="535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lnSpc>
                <a:spcPct val="140000"/>
              </a:lnSpc>
              <a:spcBef>
                <a:spcPct val="20000"/>
              </a:spcBef>
              <a:buNone/>
            </a:pPr>
            <a:r>
              <a:rPr lang="en-US" sz="1800">
                <a:solidFill>
                  <a:srgbClr val="0812FF"/>
                </a:solidFill>
              </a:rPr>
              <a:t>  </a:t>
            </a:r>
          </a:p>
          <a:p>
            <a:pPr eaLnBrk="0" hangingPunct="0">
              <a:lnSpc>
                <a:spcPct val="140000"/>
              </a:lnSpc>
              <a:spcBef>
                <a:spcPct val="20000"/>
              </a:spcBef>
              <a:buNone/>
            </a:pPr>
            <a:endParaRPr lang="en-US" sz="1800">
              <a:solidFill>
                <a:srgbClr val="0812FF"/>
              </a:solidFill>
            </a:endParaRPr>
          </a:p>
        </p:txBody>
      </p:sp>
      <p:pic>
        <p:nvPicPr>
          <p:cNvPr id="19461" name="Picture 13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pic>
      <p:sp>
        <p:nvSpPr>
          <p:cNvPr id="27" name="Rectangle 137"/>
          <p:cNvSpPr txBox="1">
            <a:spLocks noChangeArrowheads="1"/>
          </p:cNvSpPr>
          <p:nvPr/>
        </p:nvSpPr>
        <p:spPr bwMode="auto">
          <a:xfrm>
            <a:off x="0" y="0"/>
            <a:ext cx="9144000" cy="914400"/>
          </a:xfrm>
          <a:prstGeom prst="rect">
            <a:avLst/>
          </a:prstGeom>
          <a:noFill/>
          <a:ln w="9525">
            <a:noFill/>
            <a:miter lim="800000"/>
            <a:headEnd/>
            <a:tailEnd/>
          </a:ln>
        </p:spPr>
        <p:txBody>
          <a:bodyPr anchor="ctr"/>
          <a:lstStyle/>
          <a:p>
            <a:pPr algn="ctr" eaLnBrk="0" hangingPunct="0">
              <a:buNone/>
              <a:defRPr/>
            </a:pPr>
            <a:endParaRPr lang="en-US" sz="2400" kern="0" dirty="0">
              <a:solidFill>
                <a:schemeClr val="accent2"/>
              </a:solidFill>
              <a:latin typeface="+mj-lt"/>
              <a:ea typeface="Geneva" charset="-128"/>
              <a:cs typeface="Geneva" charset="-128"/>
            </a:endParaRPr>
          </a:p>
        </p:txBody>
      </p:sp>
      <p:sp>
        <p:nvSpPr>
          <p:cNvPr id="19463" name="Title 1"/>
          <p:cNvSpPr>
            <a:spLocks noGrp="1"/>
          </p:cNvSpPr>
          <p:nvPr>
            <p:ph type="title"/>
          </p:nvPr>
        </p:nvSpPr>
        <p:spPr>
          <a:xfrm>
            <a:off x="0" y="0"/>
            <a:ext cx="9232900" cy="1109662"/>
          </a:xfrm>
        </p:spPr>
        <p:txBody>
          <a:bodyPr/>
          <a:lstStyle/>
          <a:p>
            <a:r>
              <a:rPr lang="en-US" dirty="0" smtClean="0">
                <a:solidFill>
                  <a:srgbClr val="FF0000"/>
                </a:solidFill>
                <a:latin typeface="Arial" charset="0"/>
                <a:ea typeface="ヒラギノ角ゴ Pro W3" charset="0"/>
                <a:cs typeface="Geneva" charset="0"/>
              </a:rPr>
              <a:t>MAPP measurements </a:t>
            </a:r>
            <a:r>
              <a:rPr lang="en-US" dirty="0">
                <a:solidFill>
                  <a:srgbClr val="FF0000"/>
                </a:solidFill>
                <a:latin typeface="Arial" charset="0"/>
                <a:ea typeface="ヒラギノ角ゴ Pro W3" charset="0"/>
                <a:cs typeface="Geneva" charset="0"/>
              </a:rPr>
              <a:t>of </a:t>
            </a:r>
            <a:r>
              <a:rPr lang="en-US" dirty="0" smtClean="0">
                <a:solidFill>
                  <a:srgbClr val="FF0000"/>
                </a:solidFill>
                <a:latin typeface="Arial" charset="0"/>
                <a:ea typeface="ヒラギノ角ゴ Pro W3" charset="0"/>
                <a:cs typeface="Geneva" charset="0"/>
              </a:rPr>
              <a:t>LTX surface </a:t>
            </a:r>
            <a:r>
              <a:rPr lang="en-US" dirty="0">
                <a:solidFill>
                  <a:srgbClr val="FF0000"/>
                </a:solidFill>
                <a:latin typeface="Arial" charset="0"/>
                <a:ea typeface="ヒラギノ角ゴ Pro W3" charset="0"/>
                <a:cs typeface="Geneva" charset="0"/>
              </a:rPr>
              <a:t>after wall </a:t>
            </a:r>
            <a:r>
              <a:rPr lang="en-US" dirty="0" smtClean="0">
                <a:solidFill>
                  <a:srgbClr val="FF0000"/>
                </a:solidFill>
                <a:latin typeface="Arial" charset="0"/>
                <a:ea typeface="ヒラギノ角ゴ Pro W3" charset="0"/>
                <a:cs typeface="Geneva" charset="0"/>
              </a:rPr>
              <a:t>conditioning</a:t>
            </a:r>
            <a:br>
              <a:rPr lang="en-US" dirty="0" smtClean="0">
                <a:solidFill>
                  <a:srgbClr val="FF0000"/>
                </a:solidFill>
                <a:latin typeface="Arial" charset="0"/>
                <a:ea typeface="ヒラギノ角ゴ Pro W3" charset="0"/>
                <a:cs typeface="Geneva" charset="0"/>
              </a:rPr>
            </a:br>
            <a:r>
              <a:rPr lang="en-US" dirty="0" smtClean="0">
                <a:solidFill>
                  <a:srgbClr val="1532FF"/>
                </a:solidFill>
                <a:latin typeface="Arial" charset="0"/>
                <a:ea typeface="ヒラギノ角ゴ Pro W3" charset="0"/>
                <a:cs typeface="Geneva" charset="0"/>
              </a:rPr>
              <a:t>Contributed to R13-2 Milestone</a:t>
            </a:r>
            <a:endParaRPr lang="en-US" dirty="0">
              <a:solidFill>
                <a:srgbClr val="FF0000"/>
              </a:solidFill>
              <a:latin typeface="Arial" charset="0"/>
              <a:ea typeface="ヒラギノ角ゴ Pro W3" charset="0"/>
              <a:cs typeface="Geneva" charset="0"/>
            </a:endParaRPr>
          </a:p>
        </p:txBody>
      </p:sp>
      <p:sp>
        <p:nvSpPr>
          <p:cNvPr id="19464" name="Rectangle 11"/>
          <p:cNvSpPr>
            <a:spLocks noChangeArrowheads="1"/>
          </p:cNvSpPr>
          <p:nvPr/>
        </p:nvSpPr>
        <p:spPr bwMode="auto">
          <a:xfrm>
            <a:off x="4927600" y="1019175"/>
            <a:ext cx="1651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buNone/>
            </a:pPr>
            <a:r>
              <a:rPr lang="en-US" sz="1800">
                <a:solidFill>
                  <a:srgbClr val="FFFF00"/>
                </a:solidFill>
                <a:latin typeface="Arial" charset="0"/>
              </a:rPr>
              <a:t>MAPP on LTX      </a:t>
            </a:r>
          </a:p>
        </p:txBody>
      </p:sp>
      <p:sp>
        <p:nvSpPr>
          <p:cNvPr id="19465" name="TextBox 10"/>
          <p:cNvSpPr txBox="1">
            <a:spLocks noChangeArrowheads="1"/>
          </p:cNvSpPr>
          <p:nvPr/>
        </p:nvSpPr>
        <p:spPr bwMode="auto">
          <a:xfrm>
            <a:off x="1219200" y="6181725"/>
            <a:ext cx="4007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buNone/>
            </a:pPr>
            <a:r>
              <a:rPr lang="en-US" sz="1600" dirty="0">
                <a:latin typeface="Arial" charset="0"/>
                <a:cs typeface="ＭＳ Ｐゴシック" charset="0"/>
              </a:rPr>
              <a:t>R. </a:t>
            </a:r>
            <a:r>
              <a:rPr lang="en-US" sz="1600" dirty="0" err="1">
                <a:latin typeface="Arial" charset="0"/>
                <a:cs typeface="ＭＳ Ｐゴシック" charset="0"/>
              </a:rPr>
              <a:t>Kaita</a:t>
            </a:r>
            <a:r>
              <a:rPr lang="en-US" sz="1600" dirty="0">
                <a:latin typeface="Arial" charset="0"/>
                <a:cs typeface="ＭＳ Ｐゴシック" charset="0"/>
              </a:rPr>
              <a:t>, M. Lucia J.P. </a:t>
            </a:r>
            <a:r>
              <a:rPr lang="en-US" sz="1600" dirty="0" err="1">
                <a:latin typeface="Arial" charset="0"/>
                <a:cs typeface="ＭＳ Ｐゴシック" charset="0"/>
              </a:rPr>
              <a:t>Allain</a:t>
            </a:r>
            <a:r>
              <a:rPr lang="en-US" sz="1600" dirty="0">
                <a:latin typeface="Arial" charset="0"/>
                <a:cs typeface="ＭＳ Ｐゴシック" charset="0"/>
              </a:rPr>
              <a:t>, F. </a:t>
            </a:r>
            <a:r>
              <a:rPr lang="en-US" sz="1600" dirty="0" err="1">
                <a:latin typeface="Arial" charset="0"/>
                <a:cs typeface="ＭＳ Ｐゴシック" charset="0"/>
              </a:rPr>
              <a:t>Bedoya</a:t>
            </a:r>
            <a:endParaRPr lang="en-US" sz="1600" dirty="0">
              <a:latin typeface="Arial" charset="0"/>
              <a:cs typeface="ＭＳ Ｐゴシック" charset="0"/>
            </a:endParaRPr>
          </a:p>
        </p:txBody>
      </p:sp>
      <p:sp>
        <p:nvSpPr>
          <p:cNvPr id="19466" name="Content Placeholder 7"/>
          <p:cNvSpPr>
            <a:spLocks noGrp="1"/>
          </p:cNvSpPr>
          <p:nvPr>
            <p:ph idx="1"/>
          </p:nvPr>
        </p:nvSpPr>
        <p:spPr>
          <a:xfrm>
            <a:off x="127000" y="1041400"/>
            <a:ext cx="4572000" cy="4487863"/>
          </a:xfrm>
        </p:spPr>
        <p:txBody>
          <a:bodyPr/>
          <a:lstStyle/>
          <a:p>
            <a:pPr>
              <a:spcAft>
                <a:spcPts val="600"/>
              </a:spcAft>
              <a:buFont typeface="Arial"/>
              <a:buChar char="•"/>
            </a:pPr>
            <a:r>
              <a:rPr lang="en-US" sz="1600" b="1" dirty="0">
                <a:latin typeface="Arial" charset="0"/>
                <a:ea typeface="ヒラギノ角ゴ Pro W3" charset="0"/>
                <a:cs typeface="Geneva" charset="0"/>
              </a:rPr>
              <a:t>The Materials Analysis Particle Probe (MAPP) enables the prompt analysis of components exposed to </a:t>
            </a:r>
            <a:r>
              <a:rPr lang="en-US" sz="1600" b="1" dirty="0" err="1">
                <a:latin typeface="Arial" charset="0"/>
                <a:ea typeface="ヒラギノ角ゴ Pro W3" charset="0"/>
                <a:cs typeface="Geneva" charset="0"/>
              </a:rPr>
              <a:t>tokamak</a:t>
            </a:r>
            <a:r>
              <a:rPr lang="en-US" sz="1600" b="1" dirty="0">
                <a:latin typeface="Arial" charset="0"/>
                <a:ea typeface="ヒラギノ角ゴ Pro W3" charset="0"/>
                <a:cs typeface="Geneva" charset="0"/>
              </a:rPr>
              <a:t> plasmas.</a:t>
            </a:r>
          </a:p>
          <a:p>
            <a:pPr>
              <a:spcAft>
                <a:spcPts val="600"/>
              </a:spcAft>
              <a:buFont typeface="Arial"/>
              <a:buChar char="•"/>
            </a:pPr>
            <a:r>
              <a:rPr lang="en-US" sz="1600" b="1" dirty="0">
                <a:latin typeface="Arial" charset="0"/>
                <a:ea typeface="ヒラギノ角ゴ Pro W3" charset="0"/>
                <a:cs typeface="Geneva" charset="0"/>
              </a:rPr>
              <a:t>Lithium </a:t>
            </a:r>
            <a:r>
              <a:rPr lang="en-US" sz="1600" b="1" dirty="0" err="1">
                <a:latin typeface="Arial" charset="0"/>
                <a:ea typeface="ヒラギノ角ゴ Pro W3" charset="0"/>
                <a:cs typeface="Geneva" charset="0"/>
              </a:rPr>
              <a:t>Tokamak</a:t>
            </a:r>
            <a:r>
              <a:rPr lang="en-US" sz="1600" b="1" dirty="0">
                <a:latin typeface="Arial" charset="0"/>
                <a:ea typeface="ヒラギノ角ゴ Pro W3" charset="0"/>
                <a:cs typeface="Geneva" charset="0"/>
              </a:rPr>
              <a:t> Experiment is dedicated to the study of liquid lithium as a plasma-facing component (PFC).</a:t>
            </a:r>
          </a:p>
          <a:p>
            <a:pPr>
              <a:spcAft>
                <a:spcPts val="600"/>
              </a:spcAft>
              <a:buFont typeface="Arial"/>
              <a:buChar char="•"/>
            </a:pPr>
            <a:r>
              <a:rPr lang="en-US" sz="1600" b="1" dirty="0">
                <a:latin typeface="Arial" charset="0"/>
                <a:ea typeface="ヒラギノ角ゴ Pro W3" charset="0"/>
                <a:cs typeface="Geneva" charset="0"/>
              </a:rPr>
              <a:t>Argon Glow Discharge Cleaning (GDC) on LTX:</a:t>
            </a:r>
          </a:p>
          <a:p>
            <a:pPr marL="685800" lvl="1">
              <a:spcAft>
                <a:spcPts val="600"/>
              </a:spcAft>
              <a:buFont typeface="Arial"/>
              <a:buChar char="•"/>
            </a:pPr>
            <a:r>
              <a:rPr lang="en-US" sz="1400" b="1" dirty="0">
                <a:latin typeface="Arial" charset="0"/>
                <a:ea typeface="ＭＳ Ｐゴシック" charset="0"/>
                <a:cs typeface="Geneva" charset="0"/>
              </a:rPr>
              <a:t>doubled the </a:t>
            </a:r>
            <a:r>
              <a:rPr lang="en-US" sz="1400" b="1" dirty="0" err="1">
                <a:latin typeface="Arial" charset="0"/>
                <a:ea typeface="ＭＳ Ｐゴシック" charset="0"/>
                <a:cs typeface="Geneva" charset="0"/>
              </a:rPr>
              <a:t>tokamak</a:t>
            </a:r>
            <a:r>
              <a:rPr lang="en-US" sz="1400" b="1" dirty="0">
                <a:latin typeface="Arial" charset="0"/>
                <a:ea typeface="ＭＳ Ｐゴシック" charset="0"/>
                <a:cs typeface="Geneva" charset="0"/>
              </a:rPr>
              <a:t> plasma current to &gt; 20 kA </a:t>
            </a:r>
          </a:p>
          <a:p>
            <a:pPr marL="685800" lvl="1">
              <a:spcAft>
                <a:spcPts val="600"/>
              </a:spcAft>
              <a:buFont typeface="Arial"/>
              <a:buChar char="•"/>
            </a:pPr>
            <a:r>
              <a:rPr lang="en-US" sz="1400" b="1" dirty="0">
                <a:latin typeface="Arial" charset="0"/>
                <a:ea typeface="ＭＳ Ｐゴシック" charset="0"/>
                <a:cs typeface="Geneva" charset="0"/>
              </a:rPr>
              <a:t>extended the duration to 25 – 30 </a:t>
            </a:r>
            <a:r>
              <a:rPr lang="en-US" sz="1400" b="1" dirty="0" err="1">
                <a:latin typeface="Arial" charset="0"/>
                <a:ea typeface="ＭＳ Ｐゴシック" charset="0"/>
                <a:cs typeface="Geneva" charset="0"/>
              </a:rPr>
              <a:t>ms.</a:t>
            </a:r>
            <a:endParaRPr lang="en-US" sz="1400" b="1" dirty="0">
              <a:latin typeface="Arial" charset="0"/>
              <a:ea typeface="ＭＳ Ｐゴシック" charset="0"/>
              <a:cs typeface="Geneva" charset="0"/>
            </a:endParaRPr>
          </a:p>
          <a:p>
            <a:pPr>
              <a:spcAft>
                <a:spcPts val="600"/>
              </a:spcAft>
              <a:buFont typeface="Arial"/>
              <a:buChar char="•"/>
            </a:pPr>
            <a:r>
              <a:rPr lang="en-US" sz="1600" b="1" dirty="0">
                <a:latin typeface="Arial" charset="0"/>
                <a:ea typeface="ヒラギノ角ゴ Pro W3" charset="0"/>
                <a:cs typeface="Geneva" charset="0"/>
              </a:rPr>
              <a:t>MAPP X-ray photo-electron spectroscopy showed reduction of surface carbon with GDC.</a:t>
            </a:r>
          </a:p>
          <a:p>
            <a:pPr>
              <a:spcAft>
                <a:spcPts val="600"/>
              </a:spcAft>
              <a:buFont typeface="Arial"/>
              <a:buChar char="•"/>
            </a:pPr>
            <a:r>
              <a:rPr lang="en-US" sz="1600" b="1" dirty="0">
                <a:latin typeface="Arial" charset="0"/>
                <a:ea typeface="ヒラギノ角ゴ Pro W3" charset="0"/>
                <a:cs typeface="Geneva" charset="0"/>
              </a:rPr>
              <a:t>Direct measurements of effect of GDC on surface of </a:t>
            </a:r>
            <a:r>
              <a:rPr lang="en-US" sz="1600" b="1" dirty="0" err="1">
                <a:latin typeface="Arial" charset="0"/>
                <a:ea typeface="ヒラギノ角ゴ Pro W3" charset="0"/>
                <a:cs typeface="Geneva" charset="0"/>
              </a:rPr>
              <a:t>tokamak</a:t>
            </a:r>
            <a:r>
              <a:rPr lang="en-US" sz="1600" b="1" dirty="0">
                <a:latin typeface="Arial" charset="0"/>
                <a:ea typeface="ヒラギノ角ゴ Pro W3" charset="0"/>
                <a:cs typeface="Geneva" charset="0"/>
              </a:rPr>
              <a:t> plasma-facing components. </a:t>
            </a:r>
            <a:endParaRPr lang="en-US" sz="1600" b="1" dirty="0">
              <a:solidFill>
                <a:srgbClr val="3333CC"/>
              </a:solidFill>
              <a:latin typeface="Arial" charset="0"/>
              <a:ea typeface="ヒラギノ角ゴ Pro W3" charset="0"/>
              <a:cs typeface="Geneva" charset="0"/>
            </a:endParaRPr>
          </a:p>
        </p:txBody>
      </p:sp>
      <p:pic>
        <p:nvPicPr>
          <p:cNvPr id="19467" name="Picture 25" descr="MAPP in NSTX section view with sources no center marks.pdf"/>
          <p:cNvPicPr>
            <a:picLocks noChangeAspect="1"/>
          </p:cNvPicPr>
          <p:nvPr/>
        </p:nvPicPr>
        <p:blipFill>
          <a:blip r:embed="rId5">
            <a:extLst>
              <a:ext uri="{28A0092B-C50C-407E-A947-70E740481C1C}">
                <a14:useLocalDpi xmlns:a14="http://schemas.microsoft.com/office/drawing/2010/main" xmlns="" val="0"/>
              </a:ext>
            </a:extLst>
          </a:blip>
          <a:srcRect l="23830" r="1277"/>
          <a:stretch>
            <a:fillRect/>
          </a:stretch>
        </p:blipFill>
        <p:spPr bwMode="auto">
          <a:xfrm rot="5400000" flipV="1">
            <a:off x="6239668" y="1526382"/>
            <a:ext cx="3319463"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8" name="TextBox 6"/>
          <p:cNvSpPr txBox="1">
            <a:spLocks noChangeArrowheads="1"/>
          </p:cNvSpPr>
          <p:nvPr/>
        </p:nvSpPr>
        <p:spPr bwMode="auto">
          <a:xfrm>
            <a:off x="7162800" y="609600"/>
            <a:ext cx="1676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buNone/>
            </a:pPr>
            <a:r>
              <a:rPr lang="en-US" sz="1600">
                <a:latin typeface="Calibri" charset="0"/>
                <a:cs typeface="ＭＳ Ｐゴシック" charset="0"/>
              </a:rPr>
              <a:t>electron analyzer</a:t>
            </a:r>
          </a:p>
        </p:txBody>
      </p:sp>
      <p:sp>
        <p:nvSpPr>
          <p:cNvPr id="19469" name="TextBox 7"/>
          <p:cNvSpPr txBox="1">
            <a:spLocks noChangeArrowheads="1"/>
          </p:cNvSpPr>
          <p:nvPr/>
        </p:nvSpPr>
        <p:spPr bwMode="auto">
          <a:xfrm>
            <a:off x="6553200" y="1219200"/>
            <a:ext cx="914400" cy="2460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gn="ctr" eaLnBrk="1" hangingPunct="1">
              <a:buNone/>
            </a:pPr>
            <a:r>
              <a:rPr lang="en-US" sz="1600">
                <a:latin typeface="Calibri" charset="0"/>
                <a:cs typeface="ＭＳ Ｐゴシック" charset="0"/>
              </a:rPr>
              <a:t>samples</a:t>
            </a:r>
          </a:p>
        </p:txBody>
      </p:sp>
      <p:sp>
        <p:nvSpPr>
          <p:cNvPr id="19470" name="TextBox 8"/>
          <p:cNvSpPr txBox="1">
            <a:spLocks noChangeArrowheads="1"/>
          </p:cNvSpPr>
          <p:nvPr/>
        </p:nvSpPr>
        <p:spPr bwMode="auto">
          <a:xfrm rot="-4922430">
            <a:off x="8131175" y="3035301"/>
            <a:ext cx="801687" cy="2460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buNone/>
            </a:pPr>
            <a:r>
              <a:rPr lang="en-US" sz="1600">
                <a:latin typeface="Calibri" charset="0"/>
                <a:cs typeface="ＭＳ Ｐゴシック" charset="0"/>
              </a:rPr>
              <a:t>ion gun</a:t>
            </a:r>
          </a:p>
        </p:txBody>
      </p:sp>
      <p:cxnSp>
        <p:nvCxnSpPr>
          <p:cNvPr id="19471" name="Straight Arrow Connector 11"/>
          <p:cNvCxnSpPr>
            <a:cxnSpLocks noChangeShapeType="1"/>
          </p:cNvCxnSpPr>
          <p:nvPr/>
        </p:nvCxnSpPr>
        <p:spPr bwMode="auto">
          <a:xfrm rot="16200000" flipH="1">
            <a:off x="7666037" y="1173163"/>
            <a:ext cx="601663" cy="54133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8" name="TextBox 60"/>
          <p:cNvSpPr txBox="1">
            <a:spLocks noChangeArrowheads="1"/>
          </p:cNvSpPr>
          <p:nvPr/>
        </p:nvSpPr>
        <p:spPr bwMode="auto">
          <a:xfrm>
            <a:off x="6915150" y="2328863"/>
            <a:ext cx="1009650" cy="369332"/>
          </a:xfrm>
          <a:prstGeom prst="rect">
            <a:avLst/>
          </a:prstGeom>
          <a:noFill/>
          <a:ln w="9525">
            <a:noFill/>
            <a:miter lim="800000"/>
            <a:headEnd/>
            <a:tailEnd/>
          </a:ln>
        </p:spPr>
        <p:txBody>
          <a:bodyPr lIns="0" tIns="0" rIns="0" bIns="0">
            <a:spAutoFit/>
          </a:bodyPr>
          <a:lstStyle/>
          <a:p>
            <a:pPr>
              <a:buNone/>
              <a:defRPr/>
            </a:pPr>
            <a:r>
              <a:rPr lang="en-US" dirty="0">
                <a:solidFill>
                  <a:srgbClr val="0000FF"/>
                </a:solidFill>
                <a:latin typeface="+mn-lt"/>
                <a:ea typeface="Geneva" charset="-128"/>
                <a:cs typeface="Geneva" charset="-128"/>
              </a:rPr>
              <a:t>analysis chamber</a:t>
            </a:r>
          </a:p>
        </p:txBody>
      </p:sp>
      <p:cxnSp>
        <p:nvCxnSpPr>
          <p:cNvPr id="19473" name="Straight Arrow Connector 11"/>
          <p:cNvCxnSpPr>
            <a:cxnSpLocks noChangeShapeType="1"/>
          </p:cNvCxnSpPr>
          <p:nvPr/>
        </p:nvCxnSpPr>
        <p:spPr bwMode="auto">
          <a:xfrm flipH="1">
            <a:off x="5943600" y="1447800"/>
            <a:ext cx="627063" cy="4826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pic>
        <p:nvPicPr>
          <p:cNvPr id="19474" name="Picture 21" descr="Updated_Figure.png"/>
          <p:cNvPicPr>
            <a:picLocks noChangeAspect="1"/>
          </p:cNvPicPr>
          <p:nvPr/>
        </p:nvPicPr>
        <p:blipFill>
          <a:blip r:embed="rId6">
            <a:extLst>
              <a:ext uri="{28A0092B-C50C-407E-A947-70E740481C1C}">
                <a14:useLocalDpi xmlns:a14="http://schemas.microsoft.com/office/drawing/2010/main" xmlns="" val="0"/>
              </a:ext>
            </a:extLst>
          </a:blip>
          <a:srcRect l="8250" t="5779" r="5251" b="1926"/>
          <a:stretch>
            <a:fillRect/>
          </a:stretch>
        </p:blipFill>
        <p:spPr bwMode="auto">
          <a:xfrm>
            <a:off x="5151438" y="4008438"/>
            <a:ext cx="3662362" cy="254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75" name="TextBox 9"/>
          <p:cNvSpPr txBox="1">
            <a:spLocks noChangeArrowheads="1"/>
          </p:cNvSpPr>
          <p:nvPr/>
        </p:nvSpPr>
        <p:spPr bwMode="auto">
          <a:xfrm rot="-3414729">
            <a:off x="7360444" y="3308175"/>
            <a:ext cx="725488" cy="54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ea typeface="ＭＳ Ｐゴシック" charset="0"/>
                <a:cs typeface="Arial" charset="0"/>
              </a:defRPr>
            </a:lvl1pPr>
            <a:lvl2pPr marL="37931725" indent="-37474525" eaLnBrk="0" hangingPunct="0">
              <a:defRPr sz="1200" b="1" i="1">
                <a:solidFill>
                  <a:srgbClr val="1822CD"/>
                </a:solidFill>
                <a:latin typeface="Helvetica" charset="0"/>
                <a:ea typeface="Arial" charset="0"/>
                <a:cs typeface="Arial" charset="0"/>
              </a:defRPr>
            </a:lvl2pPr>
            <a:lvl3pPr eaLnBrk="0" hangingPunct="0">
              <a:defRPr sz="1200" b="1" i="1">
                <a:solidFill>
                  <a:srgbClr val="1822CD"/>
                </a:solidFill>
                <a:latin typeface="Helvetica" charset="0"/>
                <a:ea typeface="Arial" charset="0"/>
                <a:cs typeface="Arial" charset="0"/>
              </a:defRPr>
            </a:lvl3pPr>
            <a:lvl4pPr eaLnBrk="0" hangingPunct="0">
              <a:defRPr sz="1200" b="1" i="1">
                <a:solidFill>
                  <a:srgbClr val="1822CD"/>
                </a:solidFill>
                <a:latin typeface="Helvetica" charset="0"/>
                <a:ea typeface="Arial" charset="0"/>
                <a:cs typeface="Arial" charset="0"/>
              </a:defRPr>
            </a:lvl4pPr>
            <a:lvl5pPr eaLnBrk="0" hangingPunct="0">
              <a:defRPr sz="12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2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2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2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eaLnBrk="1" hangingPunct="1">
              <a:buNone/>
            </a:pPr>
            <a:r>
              <a:rPr lang="en-US" sz="1600">
                <a:latin typeface="Calibri" charset="0"/>
                <a:cs typeface="ＭＳ Ｐゴシック" charset="0"/>
              </a:rPr>
              <a:t>x-ray </a:t>
            </a:r>
          </a:p>
          <a:p>
            <a:pPr eaLnBrk="1" hangingPunct="1">
              <a:buNone/>
            </a:pPr>
            <a:r>
              <a:rPr lang="en-US" sz="1600">
                <a:latin typeface="Calibri" charset="0"/>
                <a:cs typeface="ＭＳ Ｐゴシック" charset="0"/>
              </a:rPr>
              <a:t>source</a:t>
            </a:r>
          </a:p>
        </p:txBody>
      </p:sp>
      <p:sp>
        <p:nvSpPr>
          <p:cNvPr id="19476" name="Rectangle 22"/>
          <p:cNvSpPr>
            <a:spLocks noChangeArrowheads="1"/>
          </p:cNvSpPr>
          <p:nvPr/>
        </p:nvSpPr>
        <p:spPr bwMode="auto">
          <a:xfrm>
            <a:off x="5380038" y="5842000"/>
            <a:ext cx="145400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None/>
            </a:pPr>
            <a:r>
              <a:rPr lang="en-US">
                <a:solidFill>
                  <a:srgbClr val="0000FF"/>
                </a:solidFill>
                <a:latin typeface="Arial" charset="0"/>
              </a:rPr>
              <a:t>after argon GDC.  </a:t>
            </a:r>
          </a:p>
        </p:txBody>
      </p:sp>
      <p:sp>
        <p:nvSpPr>
          <p:cNvPr id="19477" name="Rectangle 23"/>
          <p:cNvSpPr>
            <a:spLocks noChangeArrowheads="1"/>
          </p:cNvSpPr>
          <p:nvPr/>
        </p:nvSpPr>
        <p:spPr bwMode="auto">
          <a:xfrm>
            <a:off x="4686300" y="4614863"/>
            <a:ext cx="21383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None/>
            </a:pPr>
            <a:r>
              <a:rPr lang="en-US">
                <a:solidFill>
                  <a:srgbClr val="FF0000"/>
                </a:solidFill>
                <a:latin typeface="Arial" charset="0"/>
              </a:rPr>
              <a:t>before argon GDC.  </a:t>
            </a:r>
          </a:p>
        </p:txBody>
      </p:sp>
      <p:sp>
        <p:nvSpPr>
          <p:cNvPr id="25" name="TextBox 24"/>
          <p:cNvSpPr txBox="1"/>
          <p:nvPr/>
        </p:nvSpPr>
        <p:spPr>
          <a:xfrm rot="16200000">
            <a:off x="4748166" y="5271701"/>
            <a:ext cx="727169" cy="276999"/>
          </a:xfrm>
          <a:prstGeom prst="rect">
            <a:avLst/>
          </a:prstGeom>
          <a:noFill/>
        </p:spPr>
        <p:txBody>
          <a:bodyPr wrap="none">
            <a:spAutoFit/>
          </a:bodyPr>
          <a:lstStyle/>
          <a:p>
            <a:pPr>
              <a:buNone/>
              <a:defRPr/>
            </a:pPr>
            <a:r>
              <a:rPr lang="en-US" dirty="0">
                <a:solidFill>
                  <a:schemeClr val="tx1"/>
                </a:solidFill>
                <a:latin typeface="+mn-lt"/>
                <a:ea typeface="Geneva" charset="-128"/>
                <a:cs typeface="Geneva" charset="-128"/>
              </a:rPr>
              <a:t>counts</a:t>
            </a:r>
          </a:p>
        </p:txBody>
      </p:sp>
      <p:sp>
        <p:nvSpPr>
          <p:cNvPr id="19479" name="Rectangle 13"/>
          <p:cNvSpPr>
            <a:spLocks noChangeArrowheads="1"/>
          </p:cNvSpPr>
          <p:nvPr/>
        </p:nvSpPr>
        <p:spPr bwMode="auto">
          <a:xfrm>
            <a:off x="4808538" y="3419475"/>
            <a:ext cx="1752600" cy="6461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None/>
            </a:pPr>
            <a:r>
              <a:rPr lang="en-US" sz="1800" dirty="0">
                <a:solidFill>
                  <a:schemeClr val="tx1"/>
                </a:solidFill>
                <a:latin typeface="Arial" charset="0"/>
              </a:rPr>
              <a:t>Carbon XPS spectra</a:t>
            </a:r>
            <a:endParaRPr lang="en-US" sz="1800" dirty="0">
              <a:latin typeface="Arial" charset="0"/>
            </a:endParaRPr>
          </a:p>
        </p:txBody>
      </p:sp>
      <p:sp>
        <p:nvSpPr>
          <p:cNvPr id="24" name="Slide Number Placeholder 3"/>
          <p:cNvSpPr>
            <a:spLocks noGrp="1"/>
          </p:cNvSpPr>
          <p:nvPr>
            <p:ph type="sldNum" sz="quarter" idx="12"/>
          </p:nvPr>
        </p:nvSpPr>
        <p:spPr>
          <a:xfrm>
            <a:off x="7239000" y="6515100"/>
            <a:ext cx="1905000" cy="457200"/>
          </a:xfrm>
          <a:noFill/>
        </p:spPr>
        <p:txBody>
          <a:bodyPr anchor="t"/>
          <a:lstStyle/>
          <a:p>
            <a:fld id="{338AFD17-9088-4C77-B107-6A6359279C2A}" type="slidenum">
              <a:rPr lang="en-US" sz="1400" b="0">
                <a:latin typeface="Times" charset="0"/>
              </a:rPr>
              <a:pPr/>
              <a:t>9</a:t>
            </a:fld>
            <a:endParaRPr lang="en-US" sz="1400" b="0" dirty="0">
              <a:latin typeface="Times" charset="0"/>
            </a:endParaRPr>
          </a:p>
        </p:txBody>
      </p:sp>
    </p:spTree>
    <p:extLst>
      <p:ext uri="{BB962C8B-B14F-4D97-AF65-F5344CB8AC3E}">
        <p14:creationId xmlns:p14="http://schemas.microsoft.com/office/powerpoint/2010/main" xmlns="" val="1956041938"/>
      </p:ext>
    </p:extLst>
  </p:cSld>
  <p:clrMapOvr>
    <a:masterClrMapping/>
  </p:clrMapOvr>
  <mc:AlternateContent xmlns:mc="http://schemas.openxmlformats.org/markup-compatibility/2006">
    <mc:Choice xmlns:p14="http://schemas.microsoft.com/office/powerpoint/2010/main" xmlns="" Requires="p14">
      <p:transition spd="slow" p14:dur="2000" advTm="70315"/>
    </mc:Choice>
    <mc:Fallback>
      <p:transition spd="slow" advTm="70315"/>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a:ln>
              <a:noFill/>
            </a:ln>
            <a:solidFill>
              <a:srgbClr val="1822CD"/>
            </a:solidFill>
            <a:effectLst/>
            <a:latin typeface="Helvetica"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a:ln>
              <a:noFill/>
            </a:ln>
            <a:solidFill>
              <a:srgbClr val="1822CD"/>
            </a:solidFill>
            <a:effectLst/>
            <a:latin typeface="Helvetica"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27570</TotalTime>
  <Words>3174</Words>
  <Application>Microsoft Office PowerPoint</Application>
  <PresentationFormat>Letter Paper (8.5x11 in)</PresentationFormat>
  <Paragraphs>375</Paragraphs>
  <Slides>19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Blank Presentation</vt:lpstr>
      <vt:lpstr>PhotoImpact</vt:lpstr>
      <vt:lpstr>Slide 1</vt:lpstr>
      <vt:lpstr>Slide 2</vt:lpstr>
      <vt:lpstr>Slide 3</vt:lpstr>
      <vt:lpstr>Slide 4</vt:lpstr>
      <vt:lpstr>Slide 5</vt:lpstr>
      <vt:lpstr>D(13-2) Complete final design of the Multi-Pulse Thomson Scattering (MPTS) diagnostic modifications and begin installation</vt:lpstr>
      <vt:lpstr>Slide 7</vt:lpstr>
      <vt:lpstr>Slide 8</vt:lpstr>
      <vt:lpstr>MAPP measurements of LTX surface after wall conditioning Contributed to R13-2 Milestone</vt:lpstr>
      <vt:lpstr>Most Center Stack Diagnostics Fabricated</vt:lpstr>
      <vt:lpstr>NSTX-U diagnostics to be installed during first 2 years Half of NSTX-U Diagnostics Are Led by Collaborators</vt:lpstr>
      <vt:lpstr>Slide 12</vt:lpstr>
      <vt:lpstr>NSTX-U facility/diagnostics port assignment  Port flanges designed and being procured</vt:lpstr>
      <vt:lpstr>Slide 14</vt:lpstr>
      <vt:lpstr>Slide 15</vt:lpstr>
      <vt:lpstr>Slide 16</vt:lpstr>
      <vt:lpstr>Slide 17</vt:lpstr>
      <vt:lpstr>Slide 18</vt:lpstr>
      <vt:lpstr>Slide 19</vt:lpstr>
    </vt:vector>
  </TitlesOfParts>
  <Company>Masa Ono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Masa Ono</dc:creator>
  <cp:lastModifiedBy>Jon Menard</cp:lastModifiedBy>
  <cp:revision>675</cp:revision>
  <cp:lastPrinted>2013-05-13T20:08:26Z</cp:lastPrinted>
  <dcterms:created xsi:type="dcterms:W3CDTF">2012-03-14T17:52:13Z</dcterms:created>
  <dcterms:modified xsi:type="dcterms:W3CDTF">2013-10-22T06:12:39Z</dcterms:modified>
</cp:coreProperties>
</file>