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81" r:id="rId1"/>
    <p:sldMasterId id="2147484509" r:id="rId2"/>
  </p:sldMasterIdLst>
  <p:notesMasterIdLst>
    <p:notesMasterId r:id="rId32"/>
  </p:notesMasterIdLst>
  <p:handoutMasterIdLst>
    <p:handoutMasterId r:id="rId33"/>
  </p:handoutMasterIdLst>
  <p:sldIdLst>
    <p:sldId id="999" r:id="rId3"/>
    <p:sldId id="983" r:id="rId4"/>
    <p:sldId id="934" r:id="rId5"/>
    <p:sldId id="984" r:id="rId6"/>
    <p:sldId id="998" r:id="rId7"/>
    <p:sldId id="985" r:id="rId8"/>
    <p:sldId id="993" r:id="rId9"/>
    <p:sldId id="992" r:id="rId10"/>
    <p:sldId id="988" r:id="rId11"/>
    <p:sldId id="989" r:id="rId12"/>
    <p:sldId id="991" r:id="rId13"/>
    <p:sldId id="971" r:id="rId14"/>
    <p:sldId id="995" r:id="rId15"/>
    <p:sldId id="978" r:id="rId16"/>
    <p:sldId id="979" r:id="rId17"/>
    <p:sldId id="981" r:id="rId18"/>
    <p:sldId id="996" r:id="rId19"/>
    <p:sldId id="987" r:id="rId20"/>
    <p:sldId id="997" r:id="rId21"/>
    <p:sldId id="1000" r:id="rId22"/>
    <p:sldId id="1001" r:id="rId23"/>
    <p:sldId id="941" r:id="rId24"/>
    <p:sldId id="990" r:id="rId25"/>
    <p:sldId id="1002" r:id="rId26"/>
    <p:sldId id="994" r:id="rId27"/>
    <p:sldId id="970" r:id="rId28"/>
    <p:sldId id="961" r:id="rId29"/>
    <p:sldId id="980" r:id="rId30"/>
    <p:sldId id="982" r:id="rId31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FFFF99"/>
    <a:srgbClr val="6600FF"/>
    <a:srgbClr val="0000FF"/>
    <a:srgbClr val="FFCCCC"/>
    <a:srgbClr val="6600CC"/>
    <a:srgbClr val="009900"/>
    <a:srgbClr val="FF0000"/>
    <a:srgbClr val="99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636" y="-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439774C6-91F5-40BE-8ECF-D36CED16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379914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BD075D12-764B-474B-97D6-C52CD607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371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060EB-19A4-4EDA-8BD9-0062D874EFD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781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178176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  <a:ln/>
        </p:spPr>
        <p:txBody>
          <a:bodyPr lIns="91325" tIns="44862" rIns="91325" bIns="4486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7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5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6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6545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06"/>
          <p:cNvSpPr>
            <a:spLocks noChangeArrowheads="1"/>
          </p:cNvSpPr>
          <p:nvPr userDrawn="1"/>
        </p:nvSpPr>
        <p:spPr bwMode="auto">
          <a:xfrm>
            <a:off x="914400" y="6566514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Columbia U. Group - Collaborative Research on NSTX-U for Disruption Avoidance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. Sabbagh, et al.)</a:t>
            </a:r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6629400" y="6570786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July 23</a:t>
            </a:r>
            <a:r>
              <a:rPr lang="en-US" alt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rd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2015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52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3838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9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Disruption Prediction, Avoidance, and Mitigation Working Group – Initial Meeting 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 and R. Raman)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Jan. 30</a:t>
            </a:r>
            <a:r>
              <a:rPr lang="en-US" sz="9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2015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29702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30.emf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9.png"/><Relationship Id="rId3" Type="http://schemas.openxmlformats.org/officeDocument/2006/relationships/image" Target="../media/image25.emf"/><Relationship Id="rId7" Type="http://schemas.openxmlformats.org/officeDocument/2006/relationships/image" Target="../media/image22.w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4.w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6.emf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S.A. Sabbagh </a:t>
            </a:r>
            <a:r>
              <a:rPr lang="en-US" dirty="0" smtClean="0"/>
              <a:t>– for the Columbia U. / NSTX-U Group</a:t>
            </a:r>
          </a:p>
          <a:p>
            <a:r>
              <a:rPr lang="en-US" dirty="0" smtClean="0"/>
              <a:t>(J.W. Berkery, J.M. Bialek, Y.S. Park)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Columbia U. Group - Collaborative </a:t>
            </a:r>
            <a:r>
              <a:rPr lang="en-US" sz="2800" dirty="0"/>
              <a:t>Research on </a:t>
            </a:r>
            <a:r>
              <a:rPr lang="en-US" sz="2800" dirty="0" smtClean="0"/>
              <a:t>NSTX-U for Disruption Avoidance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FF0000"/>
                </a:solidFill>
              </a:rPr>
              <a:t>Report to DOE and NSTX-U Program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FF0000"/>
                </a:solidFill>
              </a:rPr>
              <a:t>PPPL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FF0000"/>
                </a:solidFill>
              </a:rPr>
              <a:t>7/23/15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u_fontout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20175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8825" y="653527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V1.1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9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NSTX </a:t>
            </a:r>
            <a:r>
              <a:rPr lang="en-US" dirty="0">
                <a:solidFill>
                  <a:srgbClr val="FF0000"/>
                </a:solidFill>
              </a:rPr>
              <a:t>RWM state space controller </a:t>
            </a:r>
            <a:r>
              <a:rPr lang="en-US" dirty="0"/>
              <a:t>sustains high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, low l</a:t>
            </a:r>
            <a:r>
              <a:rPr lang="en-US" baseline="-25000" dirty="0"/>
              <a:t>i</a:t>
            </a:r>
            <a:r>
              <a:rPr lang="en-US" dirty="0"/>
              <a:t> plasma</a:t>
            </a:r>
          </a:p>
        </p:txBody>
      </p:sp>
      <p:sp>
        <p:nvSpPr>
          <p:cNvPr id="2000916" name="Rectangle 162"/>
          <p:cNvSpPr>
            <a:spLocks noChangeArrowheads="1"/>
          </p:cNvSpPr>
          <p:nvPr/>
        </p:nvSpPr>
        <p:spPr bwMode="auto">
          <a:xfrm>
            <a:off x="1566863" y="10668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spcBef>
                <a:spcPct val="0"/>
              </a:spcBef>
              <a:buFontTx/>
              <a:buNone/>
            </a:pPr>
            <a:r>
              <a:rPr lang="en-US" sz="1800" u="sng" dirty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RWM state space feedback (12 states)</a:t>
            </a:r>
          </a:p>
        </p:txBody>
      </p:sp>
      <p:sp>
        <p:nvSpPr>
          <p:cNvPr id="2000917" name="Rectangle 21"/>
          <p:cNvSpPr>
            <a:spLocks noChangeArrowheads="1"/>
          </p:cNvSpPr>
          <p:nvPr/>
        </p:nvSpPr>
        <p:spPr bwMode="auto">
          <a:xfrm>
            <a:off x="6629400" y="1920875"/>
            <a:ext cx="2362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3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n = 1 applied field suppression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Suppressed disruption due to n = 1 field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600" dirty="0">
              <a:solidFill>
                <a:srgbClr val="3333FF"/>
              </a:solidFill>
              <a:latin typeface="Arial" pitchFamily="34" charset="0"/>
            </a:endParaRP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600" dirty="0">
              <a:solidFill>
                <a:srgbClr val="3333FF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1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</a:rPr>
              <a:t>Feedback phase scan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Best feedback phase produced long pulse, </a:t>
            </a:r>
            <a:r>
              <a:rPr lang="en-US" sz="16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 = 6.4, </a:t>
            </a:r>
            <a:r>
              <a:rPr lang="en-US" sz="16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60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 = 13</a:t>
            </a:r>
          </a:p>
        </p:txBody>
      </p:sp>
      <p:pic>
        <p:nvPicPr>
          <p:cNvPr id="2000923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"/>
          <a:stretch>
            <a:fillRect/>
          </a:stretch>
        </p:blipFill>
        <p:spPr bwMode="auto">
          <a:xfrm>
            <a:off x="76200" y="1524000"/>
            <a:ext cx="662940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0925" name="Rectangle 162"/>
          <p:cNvSpPr>
            <a:spLocks noChangeArrowheads="1"/>
          </p:cNvSpPr>
          <p:nvPr/>
        </p:nvSpPr>
        <p:spPr bwMode="auto">
          <a:xfrm>
            <a:off x="6802438" y="1371600"/>
            <a:ext cx="22098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NSTX Experiments</a:t>
            </a:r>
          </a:p>
        </p:txBody>
      </p:sp>
      <p:sp>
        <p:nvSpPr>
          <p:cNvPr id="2000926" name="Line 30"/>
          <p:cNvSpPr>
            <a:spLocks noChangeShapeType="1"/>
          </p:cNvSpPr>
          <p:nvPr/>
        </p:nvSpPr>
        <p:spPr bwMode="auto">
          <a:xfrm flipH="1" flipV="1">
            <a:off x="6629400" y="4876800"/>
            <a:ext cx="685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00929" name="Line 33"/>
          <p:cNvSpPr>
            <a:spLocks noChangeShapeType="1"/>
          </p:cNvSpPr>
          <p:nvPr/>
        </p:nvSpPr>
        <p:spPr bwMode="auto">
          <a:xfrm>
            <a:off x="542925" y="3838575"/>
            <a:ext cx="0" cy="657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00931" name="Rectangle 35"/>
          <p:cNvSpPr>
            <a:spLocks noChangeArrowheads="1"/>
          </p:cNvSpPr>
          <p:nvPr/>
        </p:nvSpPr>
        <p:spPr bwMode="auto">
          <a:xfrm>
            <a:off x="641350" y="1608138"/>
            <a:ext cx="609600" cy="22860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00930" name="Text Box 34"/>
          <p:cNvSpPr txBox="1">
            <a:spLocks noChangeArrowheads="1"/>
          </p:cNvSpPr>
          <p:nvPr/>
        </p:nvSpPr>
        <p:spPr bwMode="auto">
          <a:xfrm rot="-21600000">
            <a:off x="577850" y="1552575"/>
            <a:ext cx="81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2"/>
                </a:solidFill>
              </a:rPr>
              <a:t>I</a:t>
            </a:r>
            <a:r>
              <a:rPr lang="en-US" sz="1600" baseline="-25000">
                <a:solidFill>
                  <a:schemeClr val="tx2"/>
                </a:solidFill>
              </a:rPr>
              <a:t>p</a:t>
            </a:r>
            <a:r>
              <a:rPr lang="en-US" sz="1600">
                <a:solidFill>
                  <a:schemeClr val="tx2"/>
                </a:solidFill>
              </a:rPr>
              <a:t> (MA)</a:t>
            </a:r>
            <a:endParaRPr lang="en-US" sz="1600" baseline="-250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1782" y="3996137"/>
            <a:ext cx="533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(A) 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962625" y="6019800"/>
            <a:ext cx="4114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</a:t>
            </a:r>
            <a:r>
              <a:rPr lang="en-US" sz="1400" b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40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</a:t>
            </a:r>
            <a:r>
              <a:rPr lang="en-US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104007 </a:t>
            </a:r>
            <a:endParaRPr lang="en-US" sz="1400" b="0" i="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75" y="5812219"/>
            <a:ext cx="523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Run time has been allocated for continued experiments on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NSTX-U</a:t>
            </a:r>
            <a:endParaRPr lang="en-US" sz="1800" baseline="300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3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6" name="Rectangle 26"/>
          <p:cNvSpPr>
            <a:spLocks noChangeArrowheads="1"/>
          </p:cNvSpPr>
          <p:nvPr/>
        </p:nvSpPr>
        <p:spPr bwMode="auto">
          <a:xfrm>
            <a:off x="1329260" y="3708560"/>
            <a:ext cx="3484563" cy="22812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5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4"/>
          <a:stretch/>
        </p:blipFill>
        <p:spPr bwMode="auto">
          <a:xfrm>
            <a:off x="125935" y="3631935"/>
            <a:ext cx="4800600" cy="161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Active RWM control</a:t>
            </a:r>
            <a:r>
              <a:rPr lang="en-US" dirty="0" smtClean="0"/>
              <a:t>: dual </a:t>
            </a:r>
            <a:r>
              <a:rPr lang="en-US" dirty="0"/>
              <a:t>B</a:t>
            </a:r>
            <a:r>
              <a:rPr lang="en-US" baseline="-25000" dirty="0"/>
              <a:t>r</a:t>
            </a:r>
            <a:r>
              <a:rPr lang="en-US" dirty="0"/>
              <a:t> + 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 sensor feedback </a:t>
            </a:r>
            <a:r>
              <a:rPr lang="en-US" dirty="0" smtClean="0"/>
              <a:t>gain and phase scans produce significantly </a:t>
            </a:r>
            <a:r>
              <a:rPr lang="en-US" dirty="0"/>
              <a:t>reduced </a:t>
            </a:r>
            <a:r>
              <a:rPr lang="en-US" dirty="0" smtClean="0"/>
              <a:t>n = 1 field</a:t>
            </a:r>
            <a:endParaRPr lang="en-US" dirty="0"/>
          </a:p>
        </p:txBody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390" y="1097411"/>
            <a:ext cx="4109720" cy="20267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Favorable </a:t>
            </a:r>
            <a:r>
              <a:rPr lang="en-US" sz="1800" dirty="0" err="1">
                <a:latin typeface="Arial" pitchFamily="34" charset="0"/>
              </a:rPr>
              <a:t>B</a:t>
            </a:r>
            <a:r>
              <a:rPr lang="en-US" sz="1800" baseline="-25000" dirty="0" err="1">
                <a:latin typeface="Arial" pitchFamily="34" charset="0"/>
              </a:rPr>
              <a:t>p</a:t>
            </a:r>
            <a:r>
              <a:rPr lang="en-US" sz="1800" dirty="0">
                <a:latin typeface="Arial" pitchFamily="34" charset="0"/>
              </a:rPr>
              <a:t> + B</a:t>
            </a:r>
            <a:r>
              <a:rPr lang="en-US" sz="1800" baseline="-25000" dirty="0">
                <a:latin typeface="Arial" pitchFamily="34" charset="0"/>
              </a:rPr>
              <a:t>r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feedback (FB) </a:t>
            </a:r>
            <a:r>
              <a:rPr lang="en-US" sz="1800" dirty="0">
                <a:latin typeface="Arial" pitchFamily="34" charset="0"/>
              </a:rPr>
              <a:t>settings </a:t>
            </a:r>
            <a:r>
              <a:rPr lang="en-US" sz="1800" dirty="0" smtClean="0">
                <a:latin typeface="Arial" pitchFamily="34" charset="0"/>
              </a:rPr>
              <a:t>found (low l</a:t>
            </a:r>
            <a:r>
              <a:rPr lang="en-US" sz="1800" baseline="-25000" dirty="0" smtClean="0">
                <a:latin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</a:rPr>
              <a:t> plasmas)</a:t>
            </a:r>
            <a:endParaRPr lang="en-US" sz="18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dirty="0" smtClean="0"/>
              <a:t>Time-evolved theory simulation </a:t>
            </a:r>
            <a:r>
              <a:rPr lang="en-US" sz="1800" dirty="0"/>
              <a:t>of </a:t>
            </a:r>
            <a:r>
              <a:rPr lang="en-US" sz="1800" dirty="0" err="1"/>
              <a:t>B</a:t>
            </a:r>
            <a:r>
              <a:rPr lang="en-US" sz="1800" baseline="-25000" dirty="0" err="1"/>
              <a:t>r</a:t>
            </a:r>
            <a:r>
              <a:rPr lang="en-US" sz="1800" dirty="0" err="1"/>
              <a:t>+B</a:t>
            </a:r>
            <a:r>
              <a:rPr lang="en-US" sz="1800" baseline="-25000" dirty="0" err="1"/>
              <a:t>p</a:t>
            </a:r>
            <a:r>
              <a:rPr lang="en-US" sz="1800" dirty="0"/>
              <a:t> feedback follows experiment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2000" dirty="0"/>
          </a:p>
        </p:txBody>
      </p:sp>
      <p:pic>
        <p:nvPicPr>
          <p:cNvPr id="20582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630" r="9801" b="11624"/>
          <a:stretch>
            <a:fillRect/>
          </a:stretch>
        </p:blipFill>
        <p:spPr bwMode="auto">
          <a:xfrm>
            <a:off x="5259910" y="3492341"/>
            <a:ext cx="38862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49" name="Text Box 9"/>
          <p:cNvSpPr txBox="1">
            <a:spLocks noChangeArrowheads="1"/>
          </p:cNvSpPr>
          <p:nvPr/>
        </p:nvSpPr>
        <p:spPr bwMode="auto">
          <a:xfrm>
            <a:off x="7523685" y="6175216"/>
            <a:ext cx="11621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>
                <a:latin typeface="Helvetica" charset="0"/>
              </a:rPr>
              <a:t>t</a:t>
            </a:r>
            <a:r>
              <a:rPr lang="en-US" sz="1400" dirty="0" smtClean="0">
                <a:latin typeface="Helvetica" charset="0"/>
              </a:rPr>
              <a:t> </a:t>
            </a:r>
            <a:r>
              <a:rPr lang="en-US" sz="1400" dirty="0">
                <a:latin typeface="Helvetica" charset="0"/>
              </a:rPr>
              <a:t>(s)   (model)</a:t>
            </a:r>
          </a:p>
        </p:txBody>
      </p:sp>
      <p:sp>
        <p:nvSpPr>
          <p:cNvPr id="2058250" name="Text Box 10"/>
          <p:cNvSpPr txBox="1">
            <a:spLocks noChangeArrowheads="1"/>
          </p:cNvSpPr>
          <p:nvPr/>
        </p:nvSpPr>
        <p:spPr bwMode="auto">
          <a:xfrm rot="-5400000">
            <a:off x="4373291" y="4698820"/>
            <a:ext cx="163036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latin typeface="Helvetica" charset="0"/>
              </a:rPr>
              <a:t>Radial field n = 1 (G)</a:t>
            </a:r>
          </a:p>
        </p:txBody>
      </p:sp>
      <p:sp>
        <p:nvSpPr>
          <p:cNvPr id="2058255" name="Rectangle 15"/>
          <p:cNvSpPr>
            <a:spLocks noChangeArrowheads="1"/>
          </p:cNvSpPr>
          <p:nvPr/>
        </p:nvSpPr>
        <p:spPr bwMode="auto">
          <a:xfrm>
            <a:off x="94130" y="5562600"/>
            <a:ext cx="545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058251" name="Text Box 11"/>
          <p:cNvSpPr txBox="1">
            <a:spLocks noChangeArrowheads="1"/>
          </p:cNvSpPr>
          <p:nvPr/>
        </p:nvSpPr>
        <p:spPr bwMode="auto">
          <a:xfrm>
            <a:off x="6069535" y="5452904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charset="0"/>
              </a:rPr>
              <a:t>180 deg FB phase</a:t>
            </a:r>
          </a:p>
        </p:txBody>
      </p:sp>
      <p:sp>
        <p:nvSpPr>
          <p:cNvPr id="2058252" name="Text Box 12"/>
          <p:cNvSpPr txBox="1">
            <a:spLocks noChangeArrowheads="1"/>
          </p:cNvSpPr>
          <p:nvPr/>
        </p:nvSpPr>
        <p:spPr bwMode="auto">
          <a:xfrm>
            <a:off x="6374335" y="4797266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2058253" name="Line 13"/>
          <p:cNvSpPr>
            <a:spLocks noChangeShapeType="1"/>
          </p:cNvSpPr>
          <p:nvPr/>
        </p:nvSpPr>
        <p:spPr bwMode="auto">
          <a:xfrm flipH="1">
            <a:off x="6563248" y="5009991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8254" name="Line 14"/>
          <p:cNvSpPr>
            <a:spLocks noChangeShapeType="1"/>
          </p:cNvSpPr>
          <p:nvPr/>
        </p:nvSpPr>
        <p:spPr bwMode="auto">
          <a:xfrm>
            <a:off x="7512573" y="4067016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8256" name="Text Box 16"/>
          <p:cNvSpPr txBox="1">
            <a:spLocks noChangeArrowheads="1"/>
          </p:cNvSpPr>
          <p:nvPr/>
        </p:nvSpPr>
        <p:spPr bwMode="auto">
          <a:xfrm>
            <a:off x="7136335" y="3806666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2058257" name="Text Box 17"/>
          <p:cNvSpPr txBox="1">
            <a:spLocks noChangeArrowheads="1"/>
          </p:cNvSpPr>
          <p:nvPr/>
        </p:nvSpPr>
        <p:spPr bwMode="auto">
          <a:xfrm>
            <a:off x="7606235" y="5635466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2058258" name="Text Box 18"/>
          <p:cNvSpPr txBox="1">
            <a:spLocks noChangeArrowheads="1"/>
          </p:cNvSpPr>
          <p:nvPr/>
        </p:nvSpPr>
        <p:spPr bwMode="auto">
          <a:xfrm>
            <a:off x="7610998" y="5125879"/>
            <a:ext cx="1242135" cy="40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+ RFA</a:t>
            </a:r>
          </a:p>
        </p:txBody>
      </p:sp>
      <p:sp>
        <p:nvSpPr>
          <p:cNvPr id="2058259" name="Text Box 19"/>
          <p:cNvSpPr txBox="1">
            <a:spLocks noChangeArrowheads="1"/>
          </p:cNvSpPr>
          <p:nvPr/>
        </p:nvSpPr>
        <p:spPr bwMode="auto">
          <a:xfrm>
            <a:off x="5235930" y="3200400"/>
            <a:ext cx="38188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u="sng" dirty="0" smtClean="0">
                <a:latin typeface="Helvetica" charset="0"/>
              </a:rPr>
              <a:t>Simulation of B</a:t>
            </a:r>
            <a:r>
              <a:rPr lang="en-US" sz="1800" u="sng" baseline="-25000" dirty="0" smtClean="0">
                <a:latin typeface="Helvetica" charset="0"/>
              </a:rPr>
              <a:t>r</a:t>
            </a:r>
            <a:r>
              <a:rPr lang="en-US" sz="1800" u="sng" dirty="0" smtClean="0">
                <a:latin typeface="Helvetica" charset="0"/>
              </a:rPr>
              <a:t> </a:t>
            </a:r>
            <a:r>
              <a:rPr lang="en-US" sz="1800" u="sng" dirty="0">
                <a:latin typeface="Helvetica" charset="0"/>
              </a:rPr>
              <a:t>+ </a:t>
            </a:r>
            <a:r>
              <a:rPr lang="en-US" sz="1800" u="sng" dirty="0" err="1">
                <a:latin typeface="Helvetica" charset="0"/>
              </a:rPr>
              <a:t>B</a:t>
            </a:r>
            <a:r>
              <a:rPr lang="en-US" sz="1800" u="sng" baseline="-25000" dirty="0" err="1">
                <a:latin typeface="Helvetica" charset="0"/>
              </a:rPr>
              <a:t>p</a:t>
            </a:r>
            <a:r>
              <a:rPr lang="en-US" sz="1800" u="sng" dirty="0">
                <a:latin typeface="Helvetica" charset="0"/>
              </a:rPr>
              <a:t> </a:t>
            </a:r>
            <a:r>
              <a:rPr lang="en-US" sz="1800" u="sng" dirty="0" smtClean="0">
                <a:latin typeface="Helvetica" charset="0"/>
              </a:rPr>
              <a:t>control (VALEN)</a:t>
            </a:r>
            <a:endParaRPr lang="en-US" sz="1800" u="sng" dirty="0">
              <a:latin typeface="Helvetica" charset="0"/>
            </a:endParaRPr>
          </a:p>
        </p:txBody>
      </p:sp>
      <p:pic>
        <p:nvPicPr>
          <p:cNvPr id="2058260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8"/>
          <a:stretch/>
        </p:blipFill>
        <p:spPr bwMode="auto">
          <a:xfrm>
            <a:off x="125935" y="5185729"/>
            <a:ext cx="4800600" cy="136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64" name="Line 24"/>
          <p:cNvSpPr>
            <a:spLocks noChangeShapeType="1"/>
          </p:cNvSpPr>
          <p:nvPr/>
        </p:nvSpPr>
        <p:spPr bwMode="auto">
          <a:xfrm>
            <a:off x="1329260" y="3683674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8263" name="Text Box 23"/>
          <p:cNvSpPr txBox="1">
            <a:spLocks noChangeArrowheads="1"/>
          </p:cNvSpPr>
          <p:nvPr/>
        </p:nvSpPr>
        <p:spPr bwMode="auto">
          <a:xfrm>
            <a:off x="1457848" y="3494247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2058265" name="Line 25"/>
          <p:cNvSpPr>
            <a:spLocks noChangeShapeType="1"/>
          </p:cNvSpPr>
          <p:nvPr/>
        </p:nvSpPr>
        <p:spPr bwMode="auto">
          <a:xfrm>
            <a:off x="1308623" y="3602198"/>
            <a:ext cx="20637" cy="239077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8267" name="Line 27"/>
          <p:cNvSpPr>
            <a:spLocks noChangeShapeType="1"/>
          </p:cNvSpPr>
          <p:nvPr/>
        </p:nvSpPr>
        <p:spPr bwMode="auto">
          <a:xfrm>
            <a:off x="362473" y="5724685"/>
            <a:ext cx="946150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" name="Picture 19" descr="RWM Br sensor gain scan no labels v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73659" b="4758"/>
          <a:stretch/>
        </p:blipFill>
        <p:spPr bwMode="auto">
          <a:xfrm>
            <a:off x="289661" y="2502837"/>
            <a:ext cx="4564305" cy="7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1981835" y="2327162"/>
            <a:ext cx="176304" cy="29383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315131" y="2122699"/>
            <a:ext cx="935389" cy="2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 Gain = 1.0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308063" y="944921"/>
            <a:ext cx="435862" cy="3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chemeClr val="tx2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140122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139516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694117" y="2122699"/>
            <a:ext cx="1068841" cy="235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No B</a:t>
            </a:r>
            <a:r>
              <a:rPr lang="en-US" sz="1400" baseline="-2500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feedback</a:t>
            </a: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3315131" y="2356546"/>
            <a:ext cx="379542" cy="4713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235956" y="3315228"/>
            <a:ext cx="582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391429" y="965734"/>
            <a:ext cx="323223" cy="28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N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448973" y="2041921"/>
            <a:ext cx="206911" cy="2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l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i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126974" y="2619447"/>
            <a:ext cx="164060" cy="50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215125" y="900768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6</a:t>
            </a: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215125" y="1117551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15125" y="1352623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2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215125" y="1557087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</a:t>
            </a: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101263" y="1674622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0.8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01263" y="1832561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0.6</a:t>
            </a: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101263" y="2191290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0.2</a:t>
            </a:r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101263" y="2351677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0.0</a:t>
            </a: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215125" y="2566800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6</a:t>
            </a:r>
          </a:p>
        </p:txBody>
      </p:sp>
      <p:sp>
        <p:nvSpPr>
          <p:cNvPr id="57" name="Text Box 45"/>
          <p:cNvSpPr txBox="1">
            <a:spLocks noChangeArrowheads="1"/>
          </p:cNvSpPr>
          <p:nvPr/>
        </p:nvSpPr>
        <p:spPr bwMode="auto">
          <a:xfrm>
            <a:off x="215125" y="2765142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215125" y="2968381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2</a:t>
            </a: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215125" y="3166722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0</a:t>
            </a:r>
          </a:p>
        </p:txBody>
      </p:sp>
      <p:grpSp>
        <p:nvGrpSpPr>
          <p:cNvPr id="60" name="Group 48"/>
          <p:cNvGrpSpPr>
            <a:grpSpLocks/>
          </p:cNvGrpSpPr>
          <p:nvPr/>
        </p:nvGrpSpPr>
        <p:grpSpPr bwMode="auto">
          <a:xfrm>
            <a:off x="239612" y="3275382"/>
            <a:ext cx="4668373" cy="168957"/>
            <a:chOff x="224" y="3653"/>
            <a:chExt cx="3813" cy="138"/>
          </a:xfrm>
        </p:grpSpPr>
        <p:sp>
          <p:nvSpPr>
            <p:cNvPr id="61" name="Text Box 49"/>
            <p:cNvSpPr txBox="1">
              <a:spLocks noChangeArrowheads="1"/>
            </p:cNvSpPr>
            <p:nvPr/>
          </p:nvSpPr>
          <p:spPr bwMode="auto">
            <a:xfrm>
              <a:off x="224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0.0</a:t>
              </a:r>
            </a:p>
          </p:txBody>
        </p:sp>
        <p:sp>
          <p:nvSpPr>
            <p:cNvPr id="62" name="Text Box 50"/>
            <p:cNvSpPr txBox="1">
              <a:spLocks noChangeArrowheads="1"/>
            </p:cNvSpPr>
            <p:nvPr/>
          </p:nvSpPr>
          <p:spPr bwMode="auto">
            <a:xfrm>
              <a:off x="747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0.2</a:t>
              </a:r>
            </a:p>
          </p:txBody>
        </p:sp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1270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 dirty="0">
                  <a:latin typeface="Helvetica" charset="0"/>
                </a:rPr>
                <a:t>0.4</a:t>
              </a:r>
            </a:p>
          </p:txBody>
        </p:sp>
        <p:sp>
          <p:nvSpPr>
            <p:cNvPr id="64" name="Text Box 52"/>
            <p:cNvSpPr txBox="1">
              <a:spLocks noChangeArrowheads="1"/>
            </p:cNvSpPr>
            <p:nvPr/>
          </p:nvSpPr>
          <p:spPr bwMode="auto">
            <a:xfrm>
              <a:off x="1791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0.6</a:t>
              </a:r>
            </a:p>
          </p:txBody>
        </p:sp>
        <p:sp>
          <p:nvSpPr>
            <p:cNvPr id="65" name="Text Box 53"/>
            <p:cNvSpPr txBox="1">
              <a:spLocks noChangeArrowheads="1"/>
            </p:cNvSpPr>
            <p:nvPr/>
          </p:nvSpPr>
          <p:spPr bwMode="auto">
            <a:xfrm>
              <a:off x="2309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0.8</a:t>
              </a:r>
            </a:p>
          </p:txBody>
        </p:sp>
        <p:sp>
          <p:nvSpPr>
            <p:cNvPr id="66" name="Text Box 54"/>
            <p:cNvSpPr txBox="1">
              <a:spLocks noChangeArrowheads="1"/>
            </p:cNvSpPr>
            <p:nvPr/>
          </p:nvSpPr>
          <p:spPr bwMode="auto">
            <a:xfrm>
              <a:off x="2832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1.0</a:t>
              </a:r>
            </a:p>
          </p:txBody>
        </p:sp>
        <p:sp>
          <p:nvSpPr>
            <p:cNvPr id="67" name="Text Box 55"/>
            <p:cNvSpPr txBox="1">
              <a:spLocks noChangeArrowheads="1"/>
            </p:cNvSpPr>
            <p:nvPr/>
          </p:nvSpPr>
          <p:spPr bwMode="auto">
            <a:xfrm>
              <a:off x="3355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1.2</a:t>
              </a:r>
            </a:p>
          </p:txBody>
        </p:sp>
        <p:sp>
          <p:nvSpPr>
            <p:cNvPr id="68" name="Text Box 56"/>
            <p:cNvSpPr txBox="1">
              <a:spLocks noChangeArrowheads="1"/>
            </p:cNvSpPr>
            <p:nvPr/>
          </p:nvSpPr>
          <p:spPr bwMode="auto">
            <a:xfrm>
              <a:off x="3877" y="3653"/>
              <a:ext cx="1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100">
                  <a:latin typeface="Helvetica" charset="0"/>
                </a:rPr>
                <a:t>1.4</a:t>
              </a:r>
            </a:p>
          </p:txBody>
        </p:sp>
      </p:grpSp>
      <p:pic>
        <p:nvPicPr>
          <p:cNvPr id="70" name="Picture 19" descr="RWM Br sensor gain scan no labels v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8444" b="48252"/>
          <a:stretch/>
        </p:blipFill>
        <p:spPr bwMode="auto">
          <a:xfrm>
            <a:off x="293463" y="877404"/>
            <a:ext cx="4564305" cy="159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3722813" y="3007711"/>
            <a:ext cx="1011297" cy="2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B</a:t>
            </a:r>
            <a:r>
              <a:rPr lang="en-US" sz="1400" baseline="-2500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en-US" sz="1400">
                <a:solidFill>
                  <a:schemeClr val="tx1"/>
                </a:solidFill>
                <a:latin typeface="Arial" pitchFamily="34" charset="0"/>
              </a:rPr>
              <a:t> Gain = 1.50</a:t>
            </a:r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 flipH="1" flipV="1">
            <a:off x="3650141" y="2989346"/>
            <a:ext cx="210585" cy="137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331417" y="2476351"/>
            <a:ext cx="1029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B</a:t>
            </a:r>
            <a:r>
              <a:rPr lang="en-US" sz="1600" baseline="-25000" dirty="0" err="1">
                <a:solidFill>
                  <a:schemeClr val="tx2"/>
                </a:solidFill>
                <a:latin typeface="Arial" pitchFamily="34" charset="0"/>
              </a:rPr>
              <a:t>r</a:t>
            </a:r>
            <a:r>
              <a:rPr lang="en-US" sz="1600" baseline="30000" dirty="0" err="1">
                <a:solidFill>
                  <a:schemeClr val="tx2"/>
                </a:solidFill>
                <a:latin typeface="Arial" pitchFamily="34" charset="0"/>
              </a:rPr>
              <a:t>n</a:t>
            </a:r>
            <a:r>
              <a:rPr lang="en-US" sz="1600" baseline="30000" dirty="0">
                <a:solidFill>
                  <a:schemeClr val="tx2"/>
                </a:solidFill>
                <a:latin typeface="Arial" pitchFamily="34" charset="0"/>
              </a:rPr>
              <a:t> = 1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387736" y="969228"/>
            <a:ext cx="323223" cy="28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N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445280" y="2045415"/>
            <a:ext cx="206911" cy="2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l</a:t>
            </a:r>
            <a:r>
              <a:rPr lang="en-US" sz="1800" baseline="-25000">
                <a:solidFill>
                  <a:schemeClr val="tx2"/>
                </a:solidFill>
                <a:latin typeface="Arial" pitchFamily="34" charset="0"/>
              </a:rPr>
              <a:t>i</a:t>
            </a:r>
            <a:endParaRPr lang="en-US" sz="18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123281" y="2622941"/>
            <a:ext cx="164060" cy="50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90" name="Text Box 35"/>
          <p:cNvSpPr txBox="1">
            <a:spLocks noChangeArrowheads="1"/>
          </p:cNvSpPr>
          <p:nvPr/>
        </p:nvSpPr>
        <p:spPr bwMode="auto">
          <a:xfrm>
            <a:off x="97570" y="2020929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0.4</a:t>
            </a:r>
          </a:p>
        </p:txBody>
      </p:sp>
      <p:sp>
        <p:nvSpPr>
          <p:cNvPr id="99" name="Text Box 44"/>
          <p:cNvSpPr txBox="1">
            <a:spLocks noChangeArrowheads="1"/>
          </p:cNvSpPr>
          <p:nvPr/>
        </p:nvSpPr>
        <p:spPr bwMode="auto">
          <a:xfrm>
            <a:off x="211432" y="2570294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6</a:t>
            </a:r>
          </a:p>
        </p:txBody>
      </p:sp>
      <p:sp>
        <p:nvSpPr>
          <p:cNvPr id="100" name="Text Box 45"/>
          <p:cNvSpPr txBox="1">
            <a:spLocks noChangeArrowheads="1"/>
          </p:cNvSpPr>
          <p:nvPr/>
        </p:nvSpPr>
        <p:spPr bwMode="auto">
          <a:xfrm>
            <a:off x="211432" y="2768636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>
                <a:latin typeface="Helvetica" charset="0"/>
              </a:rPr>
              <a:t>4</a:t>
            </a:r>
          </a:p>
        </p:txBody>
      </p:sp>
      <p:sp>
        <p:nvSpPr>
          <p:cNvPr id="101" name="Text Box 46"/>
          <p:cNvSpPr txBox="1">
            <a:spLocks noChangeArrowheads="1"/>
          </p:cNvSpPr>
          <p:nvPr/>
        </p:nvSpPr>
        <p:spPr bwMode="auto">
          <a:xfrm>
            <a:off x="211432" y="2971875"/>
            <a:ext cx="7053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000" dirty="0">
                <a:latin typeface="Helvetica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9233" y="1506511"/>
            <a:ext cx="1324402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</a:t>
            </a:r>
            <a:r>
              <a:rPr lang="en-US" sz="1600" baseline="-25000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gain scan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56805" y="4238798"/>
            <a:ext cx="1790875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</a:t>
            </a:r>
            <a:r>
              <a:rPr lang="en-US" sz="1600" baseline="-25000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FB phase scan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5410200" y="2390001"/>
            <a:ext cx="366722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</a:t>
            </a:r>
            <a:r>
              <a:rPr lang="en-US" sz="1200" b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200" b="1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20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</a:t>
            </a:r>
            <a:r>
              <a:rPr lang="en-US" sz="12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104007 </a:t>
            </a:r>
            <a:endParaRPr lang="en-US" sz="1200" b="0" i="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7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2427"/>
            <a:ext cx="4140296" cy="3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8" y="1143000"/>
            <a:ext cx="4186622" cy="32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4648200" y="889613"/>
            <a:ext cx="4447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NCC 2x12 with favorable sensors, optimal gain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6001" y="4419600"/>
            <a:ext cx="1824930" cy="2073406"/>
            <a:chOff x="6240837" y="1371600"/>
            <a:chExt cx="1824930" cy="2073406"/>
          </a:xfrm>
        </p:grpSpPr>
        <p:pic>
          <p:nvPicPr>
            <p:cNvPr id="39" name="Picture 38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58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381000" y="889977"/>
            <a:ext cx="41143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NCC 2x6 </a:t>
            </a:r>
            <a:r>
              <a:rPr lang="en-US" sz="1600" u="sng" dirty="0">
                <a:solidFill>
                  <a:srgbClr val="9900FF"/>
                </a:solidFill>
                <a:latin typeface="Arial" pitchFamily="34" charset="0"/>
              </a:rPr>
              <a:t>odd parity, with favorable sensors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94695" y="4648200"/>
            <a:ext cx="3611112" cy="1822735"/>
          </a:xfrm>
        </p:spPr>
        <p:txBody>
          <a:bodyPr/>
          <a:lstStyle/>
          <a:p>
            <a:r>
              <a:rPr lang="en-US" sz="1800" dirty="0" smtClean="0"/>
              <a:t>Full NCC </a:t>
            </a:r>
            <a:r>
              <a:rPr lang="en-US" sz="1800" dirty="0"/>
              <a:t>coil set </a:t>
            </a:r>
            <a:r>
              <a:rPr lang="en-US" sz="1800" dirty="0" smtClean="0"/>
              <a:t>allows control close to ideal wall limit</a:t>
            </a:r>
            <a:endParaRPr lang="en-US" sz="1800" dirty="0"/>
          </a:p>
          <a:p>
            <a:pPr lvl="1"/>
            <a:r>
              <a:rPr lang="en-US" sz="1400" dirty="0" smtClean="0"/>
              <a:t>NCC 2x6 odd parity coils: active control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baseline="30000" dirty="0" err="1" smtClean="0"/>
              <a:t>no</a:t>
            </a:r>
            <a:r>
              <a:rPr lang="en-US" sz="1400" baseline="30000" dirty="0" smtClean="0"/>
              <a:t>-wall</a:t>
            </a:r>
            <a:r>
              <a:rPr lang="en-US" sz="1400" dirty="0" smtClean="0"/>
              <a:t> = 1.58</a:t>
            </a:r>
          </a:p>
          <a:p>
            <a:pPr lvl="1"/>
            <a:r>
              <a:rPr lang="en-US" sz="1400" dirty="0" smtClean="0"/>
              <a:t>NCC 2x12 coils, optimal sensors: </a:t>
            </a:r>
            <a:r>
              <a:rPr lang="en-US" sz="1400" dirty="0"/>
              <a:t>active </a:t>
            </a:r>
            <a:r>
              <a:rPr lang="en-US" sz="1400" dirty="0" smtClean="0"/>
              <a:t>control to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baseline="30000" dirty="0" err="1"/>
              <a:t>no</a:t>
            </a:r>
            <a:r>
              <a:rPr lang="en-US" sz="1400" baseline="30000" dirty="0"/>
              <a:t>-wall</a:t>
            </a:r>
            <a:r>
              <a:rPr lang="en-US" sz="1400" dirty="0"/>
              <a:t> </a:t>
            </a:r>
            <a:r>
              <a:rPr lang="en-US" sz="1400" dirty="0" smtClean="0"/>
              <a:t>= 1.67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810000" y="4419600"/>
            <a:ext cx="1824930" cy="2073406"/>
            <a:chOff x="1752600" y="1905000"/>
            <a:chExt cx="1824930" cy="2073406"/>
          </a:xfrm>
        </p:grpSpPr>
        <p:pic>
          <p:nvPicPr>
            <p:cNvPr id="72" name="Picture 71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9050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879810" y="2406707"/>
              <a:ext cx="1222168" cy="662528"/>
              <a:chOff x="1879810" y="2406707"/>
              <a:chExt cx="1222168" cy="662528"/>
            </a:xfrm>
          </p:grpSpPr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881484" y="2802086"/>
                <a:ext cx="220494" cy="264477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122984" y="2770029"/>
                <a:ext cx="328851" cy="299206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1879810" y="2406707"/>
                <a:ext cx="83158" cy="26047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915476" y="3357811"/>
              <a:ext cx="928292" cy="438696"/>
              <a:chOff x="1915476" y="3357811"/>
              <a:chExt cx="928292" cy="438696"/>
            </a:xfrm>
          </p:grpSpPr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2491093" y="3641830"/>
                <a:ext cx="352675" cy="154677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1915476" y="3357811"/>
                <a:ext cx="173819" cy="293353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27"/>
            <p:cNvGrpSpPr>
              <a:grpSpLocks/>
            </p:cNvGrpSpPr>
            <p:nvPr/>
          </p:nvGrpSpPr>
          <p:grpSpPr bwMode="auto">
            <a:xfrm>
              <a:off x="1756167" y="2489929"/>
              <a:ext cx="1818986" cy="1174613"/>
              <a:chOff x="296" y="1708"/>
              <a:chExt cx="2888" cy="1756"/>
            </a:xfrm>
          </p:grpSpPr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81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Active RWM control design study </a:t>
            </a:r>
            <a:r>
              <a:rPr lang="en-US" dirty="0"/>
              <a:t>for proposed </a:t>
            </a:r>
            <a:r>
              <a:rPr lang="en-US" dirty="0" smtClean="0"/>
              <a:t>NSTX-U 3D coil </a:t>
            </a:r>
            <a:r>
              <a:rPr lang="en-US" dirty="0"/>
              <a:t>upgrade (NCC </a:t>
            </a:r>
            <a:r>
              <a:rPr lang="en-US" dirty="0" smtClean="0"/>
              <a:t>coils) shows superior capability</a:t>
            </a:r>
            <a:endParaRPr lang="en-US" dirty="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5761624" y="4495800"/>
            <a:ext cx="1553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NCC (plasma facing side)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>
            <a:off x="6952862" y="4913768"/>
            <a:ext cx="285911" cy="714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 flipH="1">
            <a:off x="5037794" y="4921307"/>
            <a:ext cx="723830" cy="51611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5759879" y="1031548"/>
            <a:ext cx="3342155" cy="521685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Plasma parameters</a:t>
            </a:r>
            <a:endParaRPr lang="en-US" altLang="ko-KR" sz="1800" kern="0" baseline="-2000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i="1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baseline="-250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95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~4.5 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P</a:t>
            </a:r>
            <a:r>
              <a:rPr lang="en-US" altLang="ko-KR" sz="1800" kern="0" baseline="-250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NBI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= 2.7 - 4 MW (2 or 3 beam sources)</a:t>
            </a:r>
            <a:endParaRPr lang="en-US" altLang="ko-KR" sz="1600" kern="0" dirty="0" smtClean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  <a:latin typeface="+mj-lt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/l</a:t>
            </a:r>
            <a:r>
              <a:rPr lang="en-US" sz="1800" baseline="-25000" dirty="0" smtClean="0">
                <a:solidFill>
                  <a:srgbClr val="0000FF"/>
                </a:solidFill>
                <a:latin typeface="+mj-lt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 &gt; 6  (50% increase from the highest values in previous operations)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800" dirty="0" smtClean="0">
                <a:latin typeface="+mj-lt"/>
              </a:rPr>
              <a:t>A </a:t>
            </a:r>
            <a:r>
              <a:rPr lang="en-US" sz="1800" dirty="0">
                <a:latin typeface="+mj-lt"/>
              </a:rPr>
              <a:t>high value for advanced </a:t>
            </a:r>
            <a:r>
              <a:rPr lang="en-US" sz="1800" dirty="0" err="1" smtClean="0">
                <a:latin typeface="+mj-lt"/>
              </a:rPr>
              <a:t>tokamaks</a:t>
            </a:r>
            <a:endParaRPr lang="en-US" sz="1800" dirty="0" smtClean="0"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dirty="0" err="1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>
                <a:solidFill>
                  <a:schemeClr val="tx1"/>
                </a:solidFill>
                <a:latin typeface="+mj-lt"/>
              </a:rPr>
              <a:t>N</a:t>
            </a:r>
            <a:r>
              <a:rPr lang="en-US" altLang="ko-KR" sz="1800" dirty="0">
                <a:solidFill>
                  <a:schemeClr val="tx1"/>
                </a:solidFill>
                <a:latin typeface="+mj-lt"/>
              </a:rPr>
              <a:t> up to 4.3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l</a:t>
            </a:r>
            <a:r>
              <a:rPr lang="en-US" altLang="ko-KR" sz="1800" kern="0" baseline="-25000" dirty="0">
                <a:solidFill>
                  <a:schemeClr val="tx1"/>
                </a:solidFill>
                <a:latin typeface="+mj-lt"/>
                <a:ea typeface="굴림" pitchFamily="50" charset="-127"/>
              </a:rPr>
              <a:t>i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 ranging 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0.66 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- 0.87 with </a:t>
            </a:r>
            <a:r>
              <a:rPr lang="en-US" altLang="ko-KR" sz="1800" dirty="0" err="1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>
                <a:solidFill>
                  <a:schemeClr val="tx1"/>
                </a:solidFill>
                <a:latin typeface="+mj-lt"/>
              </a:rPr>
              <a:t>N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 &gt; 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4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>
                <a:latin typeface="+mj-lt"/>
                <a:ea typeface="굴림" pitchFamily="50" charset="-127"/>
              </a:rPr>
              <a:t>Discharge </a:t>
            </a:r>
            <a:r>
              <a:rPr lang="en-US" altLang="ko-KR" sz="1800" kern="0" dirty="0" err="1"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>
                <a:latin typeface="+mj-lt"/>
                <a:ea typeface="굴림" pitchFamily="50" charset="-127"/>
              </a:rPr>
              <a:t>N</a:t>
            </a:r>
            <a:r>
              <a:rPr lang="en-US" altLang="ko-KR" sz="1800" kern="0" dirty="0">
                <a:latin typeface="+mj-lt"/>
                <a:ea typeface="굴림" pitchFamily="50" charset="-127"/>
              </a:rPr>
              <a:t> 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was </a:t>
            </a:r>
            <a:r>
              <a:rPr lang="en-US" altLang="ko-KR" sz="1800" b="1" u="sng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not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limited by n &gt; 0 events</a:t>
            </a: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indent="-342900">
              <a:lnSpc>
                <a:spcPct val="7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559"/>
            <a:ext cx="5759879" cy="48245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35210" y="1085852"/>
            <a:ext cx="918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latin typeface="+mn-lt"/>
              </a:rPr>
              <a:t>N</a:t>
            </a:r>
            <a:r>
              <a:rPr lang="en-US" altLang="ko-KR" sz="1600" baseline="-25000" dirty="0" smtClean="0">
                <a:latin typeface="+mn-lt"/>
              </a:rPr>
              <a:t> </a:t>
            </a:r>
            <a:r>
              <a:rPr lang="en-US" altLang="ko-KR" sz="1600" dirty="0" smtClean="0">
                <a:latin typeface="+mn-lt"/>
              </a:rPr>
              <a:t>/l</a:t>
            </a:r>
            <a:r>
              <a:rPr lang="en-US" altLang="ko-KR" sz="1600" baseline="-25000" dirty="0" smtClean="0">
                <a:latin typeface="+mn-lt"/>
              </a:rPr>
              <a:t>i</a:t>
            </a:r>
            <a:r>
              <a:rPr lang="en-US" altLang="ko-KR" sz="1600" dirty="0" smtClean="0">
                <a:latin typeface="+mn-lt"/>
              </a:rPr>
              <a:t> = 6</a:t>
            </a:r>
            <a:endParaRPr lang="en-US" sz="16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2191" y="1085852"/>
            <a:ext cx="918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latin typeface="+mn-lt"/>
              </a:rPr>
              <a:t>N</a:t>
            </a:r>
            <a:r>
              <a:rPr lang="en-US" altLang="ko-KR" sz="1600" baseline="-25000" dirty="0" smtClean="0">
                <a:latin typeface="+mn-lt"/>
              </a:rPr>
              <a:t> </a:t>
            </a:r>
            <a:r>
              <a:rPr lang="en-US" altLang="ko-KR" sz="1600" dirty="0" smtClean="0">
                <a:latin typeface="+mn-lt"/>
              </a:rPr>
              <a:t>/l</a:t>
            </a:r>
            <a:r>
              <a:rPr lang="en-US" altLang="ko-KR" sz="1600" baseline="-25000" dirty="0" smtClean="0">
                <a:latin typeface="+mn-lt"/>
              </a:rPr>
              <a:t>i</a:t>
            </a:r>
            <a:r>
              <a:rPr lang="en-US" altLang="ko-KR" sz="1600" dirty="0" smtClean="0">
                <a:latin typeface="+mn-lt"/>
              </a:rPr>
              <a:t> = 5</a:t>
            </a:r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429" y="1766707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= 1 with-wall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3547" y="2469589"/>
            <a:ext cx="16193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accent1"/>
                </a:solidFill>
                <a:latin typeface="+mn-lt"/>
              </a:rPr>
              <a:t>n = 1 no-wall limit</a:t>
            </a:r>
            <a:r>
              <a:rPr lang="en-US" altLang="ko-KR" sz="1400" b="1" baseline="30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***</a:t>
            </a:r>
            <a:endParaRPr lang="en-US" sz="1300" baseline="30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9135" y="4550795"/>
            <a:ext cx="160884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n-lt"/>
              </a:rPr>
              <a:t>First H-mode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4435" y="4129618"/>
            <a:ext cx="1192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Previous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Operation</a:t>
            </a:r>
            <a:r>
              <a:rPr lang="en-US" sz="1400" b="1" baseline="30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*</a:t>
            </a:r>
            <a:r>
              <a:rPr lang="en-US" sz="1400" b="1" baseline="50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</a:t>
            </a:r>
            <a:r>
              <a:rPr lang="en-US" sz="1400" b="1" baseline="30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**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67498" y="1929685"/>
            <a:ext cx="18453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+mn-lt"/>
              </a:rPr>
              <a:t>MP2014-05-02-007</a:t>
            </a:r>
          </a:p>
          <a:p>
            <a:r>
              <a:rPr lang="en-US" altLang="ko-KR" sz="1100" dirty="0">
                <a:latin typeface="+mn-lt"/>
              </a:rPr>
              <a:t>b</a:t>
            </a:r>
            <a:r>
              <a:rPr lang="en-US" altLang="ko-KR" sz="1100" dirty="0" smtClean="0">
                <a:latin typeface="+mn-lt"/>
              </a:rPr>
              <a:t>y </a:t>
            </a:r>
            <a:r>
              <a:rPr lang="en-US" altLang="ko-KR" sz="1100" dirty="0" err="1" smtClean="0">
                <a:latin typeface="+mn-lt"/>
              </a:rPr>
              <a:t>Sabbagh</a:t>
            </a:r>
            <a:r>
              <a:rPr lang="en-US" altLang="ko-KR" sz="1100" dirty="0" smtClean="0">
                <a:latin typeface="+mn-lt"/>
              </a:rPr>
              <a:t> and Y.S. Park</a:t>
            </a:r>
          </a:p>
        </p:txBody>
      </p:sp>
      <p:sp>
        <p:nvSpPr>
          <p:cNvPr id="28" name="Oval 27"/>
          <p:cNvSpPr>
            <a:spLocks/>
          </p:cNvSpPr>
          <p:nvPr/>
        </p:nvSpPr>
        <p:spPr bwMode="auto">
          <a:xfrm>
            <a:off x="3877916" y="2037989"/>
            <a:ext cx="51840" cy="5184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2747" y="1093959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+mn-lt"/>
              </a:rPr>
              <a:t>Recent operation</a:t>
            </a:r>
          </a:p>
          <a:p>
            <a:r>
              <a:rPr lang="en-US" altLang="ko-KR" sz="1600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altLang="ko-KR" sz="1600" dirty="0" smtClean="0">
                <a:solidFill>
                  <a:srgbClr val="FF0000"/>
                </a:solidFill>
                <a:latin typeface="+mn-lt"/>
              </a:rPr>
              <a:t>aving </a:t>
            </a:r>
            <a:r>
              <a:rPr lang="en-US" altLang="ko-KR" sz="16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ko-KR" sz="1600" dirty="0" smtClean="0">
                <a:solidFill>
                  <a:srgbClr val="FF0000"/>
                </a:solidFill>
                <a:latin typeface="+mn-lt"/>
              </a:rPr>
              <a:t> &gt; </a:t>
            </a:r>
            <a:r>
              <a:rPr lang="en-US" altLang="ko-KR" sz="16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ko-KR" sz="1600" baseline="30000" dirty="0" err="1" smtClean="0">
                <a:solidFill>
                  <a:srgbClr val="FF0000"/>
                </a:solidFill>
                <a:latin typeface="+mn-lt"/>
              </a:rPr>
              <a:t>no</a:t>
            </a:r>
            <a:r>
              <a:rPr lang="en-US" altLang="ko-KR" sz="1600" baseline="30000" dirty="0" smtClean="0">
                <a:solidFill>
                  <a:srgbClr val="FF0000"/>
                </a:solidFill>
                <a:latin typeface="+mn-lt"/>
              </a:rPr>
              <a:t>-wall</a:t>
            </a:r>
            <a:r>
              <a:rPr lang="en-US" altLang="ko-KR" sz="1600" dirty="0" smtClean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0" name="Freeform 29"/>
          <p:cNvSpPr/>
          <p:nvPr/>
        </p:nvSpPr>
        <p:spPr bwMode="auto">
          <a:xfrm>
            <a:off x="1905342" y="2142698"/>
            <a:ext cx="2178205" cy="1222462"/>
          </a:xfrm>
          <a:custGeom>
            <a:avLst/>
            <a:gdLst>
              <a:gd name="connsiteX0" fmla="*/ 0 w 2178205"/>
              <a:gd name="connsiteY0" fmla="*/ 1222462 h 1222462"/>
              <a:gd name="connsiteX1" fmla="*/ 289932 w 2178205"/>
              <a:gd name="connsiteY1" fmla="*/ 1006871 h 1222462"/>
              <a:gd name="connsiteX2" fmla="*/ 312234 w 2178205"/>
              <a:gd name="connsiteY2" fmla="*/ 531086 h 1222462"/>
              <a:gd name="connsiteX3" fmla="*/ 185854 w 2178205"/>
              <a:gd name="connsiteY3" fmla="*/ 218852 h 1222462"/>
              <a:gd name="connsiteX4" fmla="*/ 282497 w 2178205"/>
              <a:gd name="connsiteY4" fmla="*/ 77603 h 1222462"/>
              <a:gd name="connsiteX5" fmla="*/ 743415 w 2178205"/>
              <a:gd name="connsiteY5" fmla="*/ 3262 h 1222462"/>
              <a:gd name="connsiteX6" fmla="*/ 1040780 w 2178205"/>
              <a:gd name="connsiteY6" fmla="*/ 181681 h 1222462"/>
              <a:gd name="connsiteX7" fmla="*/ 1338146 w 2178205"/>
              <a:gd name="connsiteY7" fmla="*/ 203983 h 1222462"/>
              <a:gd name="connsiteX8" fmla="*/ 1583473 w 2178205"/>
              <a:gd name="connsiteY8" fmla="*/ 419574 h 1222462"/>
              <a:gd name="connsiteX9" fmla="*/ 2178205 w 2178205"/>
              <a:gd name="connsiteY9" fmla="*/ 545954 h 1222462"/>
              <a:gd name="connsiteX10" fmla="*/ 2178205 w 2178205"/>
              <a:gd name="connsiteY10" fmla="*/ 545954 h 122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8205" h="1222462">
                <a:moveTo>
                  <a:pt x="0" y="1222462"/>
                </a:moveTo>
                <a:cubicBezTo>
                  <a:pt x="118946" y="1172281"/>
                  <a:pt x="237893" y="1122100"/>
                  <a:pt x="289932" y="1006871"/>
                </a:cubicBezTo>
                <a:cubicBezTo>
                  <a:pt x="341971" y="891642"/>
                  <a:pt x="329580" y="662422"/>
                  <a:pt x="312234" y="531086"/>
                </a:cubicBezTo>
                <a:cubicBezTo>
                  <a:pt x="294888" y="399750"/>
                  <a:pt x="190810" y="294432"/>
                  <a:pt x="185854" y="218852"/>
                </a:cubicBezTo>
                <a:cubicBezTo>
                  <a:pt x="180898" y="143272"/>
                  <a:pt x="189570" y="113535"/>
                  <a:pt x="282497" y="77603"/>
                </a:cubicBezTo>
                <a:cubicBezTo>
                  <a:pt x="375424" y="41671"/>
                  <a:pt x="617035" y="-14084"/>
                  <a:pt x="743415" y="3262"/>
                </a:cubicBezTo>
                <a:cubicBezTo>
                  <a:pt x="869796" y="20608"/>
                  <a:pt x="941658" y="148228"/>
                  <a:pt x="1040780" y="181681"/>
                </a:cubicBezTo>
                <a:cubicBezTo>
                  <a:pt x="1139902" y="215134"/>
                  <a:pt x="1247697" y="164334"/>
                  <a:pt x="1338146" y="203983"/>
                </a:cubicBezTo>
                <a:cubicBezTo>
                  <a:pt x="1428595" y="243632"/>
                  <a:pt x="1443463" y="362579"/>
                  <a:pt x="1583473" y="419574"/>
                </a:cubicBezTo>
                <a:cubicBezTo>
                  <a:pt x="1723483" y="476569"/>
                  <a:pt x="2178205" y="545954"/>
                  <a:pt x="2178205" y="545954"/>
                </a:cubicBezTo>
                <a:lnTo>
                  <a:pt x="2178205" y="545954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430" y="4663072"/>
            <a:ext cx="14879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KSTAR design target </a:t>
            </a:r>
          </a:p>
          <a:p>
            <a:r>
              <a:rPr lang="en-US" altLang="ko-KR" sz="1050" dirty="0" smtClean="0"/>
              <a:t>operating space</a:t>
            </a:r>
            <a:endParaRPr lang="ko-KR" altLang="en-US" sz="105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1480304" y="4486308"/>
            <a:ext cx="286655" cy="2260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905342" y="1655164"/>
            <a:ext cx="400380" cy="493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itle 3"/>
          <p:cNvSpPr txBox="1">
            <a:spLocks/>
          </p:cNvSpPr>
          <p:nvPr/>
        </p:nvSpPr>
        <p:spPr>
          <a:xfrm>
            <a:off x="361950" y="107135"/>
            <a:ext cx="8401050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Columbia U. experiments yield record </a:t>
            </a:r>
            <a:r>
              <a:rPr lang="en-US" altLang="ko-KR" b="1" kern="0" dirty="0" err="1" smtClean="0">
                <a:solidFill>
                  <a:srgbClr val="FF0000"/>
                </a:solidFill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en-US" altLang="ko-KR" b="1" kern="0" baseline="-250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altLang="ko-KR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for KSTAR,</a:t>
            </a:r>
            <a:r>
              <a:rPr lang="en-US" altLang="ko-KR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significantly surpassed the ideal MHD </a:t>
            </a:r>
            <a:r>
              <a:rPr lang="en-US" altLang="ko-KR" b="1" i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altLang="ko-KR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= 1 stability limit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590671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+mn-lt"/>
              </a:rPr>
              <a:t>Y.S. Park, S.A. Sabbagh, et al., KSTAR Conference 2015</a:t>
            </a:r>
            <a:endParaRPr lang="en-US" sz="14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705624" y="5646631"/>
            <a:ext cx="4950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400" u="sng" dirty="0" smtClean="0">
                <a:latin typeface="+mn-lt"/>
                <a:ea typeface="굴림" charset="-127"/>
              </a:rPr>
              <a:t>Normalized beta vs</a:t>
            </a:r>
            <a:r>
              <a:rPr lang="en-US" altLang="ko-KR" sz="1400" u="sng" dirty="0">
                <a:latin typeface="+mn-lt"/>
                <a:ea typeface="굴림" charset="-127"/>
              </a:rPr>
              <a:t>. internal </a:t>
            </a:r>
            <a:r>
              <a:rPr lang="en-US" altLang="ko-KR" sz="1400" u="sng" dirty="0" smtClean="0">
                <a:latin typeface="+mn-lt"/>
                <a:ea typeface="굴림" charset="-127"/>
              </a:rPr>
              <a:t>inductance from KSTAR EFIT</a:t>
            </a:r>
            <a:endParaRPr lang="ko-KR" altLang="en-US" sz="1400" u="sng" dirty="0">
              <a:latin typeface="+mn-lt"/>
              <a:ea typeface="굴림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9709" y="5879273"/>
            <a:ext cx="4497218" cy="800219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*Y.S. Park, et al., </a:t>
            </a:r>
            <a:r>
              <a:rPr lang="en-US" altLang="ko-KR" sz="115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Nucl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. Fusion </a:t>
            </a:r>
            <a:r>
              <a:rPr lang="en-US" altLang="ko-KR" sz="115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53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(2013) </a:t>
            </a:r>
            <a:r>
              <a:rPr lang="en-US" altLang="ko-KR" sz="115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083029   </a:t>
            </a:r>
            <a:endParaRPr lang="en-US" altLang="ko-KR" sz="115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**Y.S</a:t>
            </a:r>
            <a:r>
              <a:rPr lang="en-US" altLang="ko-KR" sz="115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. Park, </a:t>
            </a:r>
            <a:r>
              <a:rPr lang="en-US" altLang="ko-KR" sz="1150" dirty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</a:rPr>
              <a:t>., 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Phys. Plasmas </a:t>
            </a:r>
            <a:r>
              <a:rPr lang="en-US" altLang="ko-KR" sz="115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21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sz="115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2014) 012513</a:t>
            </a:r>
          </a:p>
          <a:p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** O. </a:t>
            </a:r>
            <a:r>
              <a:rPr lang="en-US" altLang="ko-KR" sz="115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Katsuro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-Hopkins, </a:t>
            </a:r>
            <a:r>
              <a:rPr lang="en-US" altLang="ko-KR" sz="1150" dirty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</a:rPr>
              <a:t>., </a:t>
            </a:r>
            <a:r>
              <a:rPr lang="en-US" altLang="ko-KR" sz="115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Nucl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. Fusion </a:t>
            </a:r>
            <a:r>
              <a:rPr lang="en-US" altLang="ko-KR" sz="115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50</a:t>
            </a:r>
            <a:r>
              <a:rPr lang="en-US" altLang="ko-KR" sz="115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(2010) 025019</a:t>
            </a:r>
          </a:p>
          <a:p>
            <a:endParaRPr lang="en-US" sz="115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1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248400" y="1810870"/>
            <a:ext cx="2819400" cy="6858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94130"/>
            <a:ext cx="869823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Disruption </a:t>
            </a:r>
            <a:r>
              <a:rPr lang="en-US" dirty="0">
                <a:solidFill>
                  <a:srgbClr val="FF0000"/>
                </a:solidFill>
              </a:rPr>
              <a:t>event chain characterization capability started </a:t>
            </a:r>
            <a:r>
              <a:rPr lang="en-US" dirty="0"/>
              <a:t>for </a:t>
            </a:r>
            <a:r>
              <a:rPr lang="en-US" dirty="0" smtClean="0"/>
              <a:t>NSTX-U as next step in disruption avoidance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110" y="1143000"/>
            <a:ext cx="3644489" cy="5257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Approach to disruption prevention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Identify disruption event chains and elements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Predict events in disruption chains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dirty="0" smtClean="0"/>
              <a:t>Attack events at several places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dirty="0" smtClean="0"/>
              <a:t>Give priority to early events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Provide cues to avoidance system to break the chain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Provide cue to mitigation system if avoidance deemed untenable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88402" y="478149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</a:t>
            </a:r>
            <a:endParaRPr lang="en-US" sz="200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" y="990600"/>
            <a:ext cx="6057489" cy="45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867" y="5743431"/>
            <a:ext cx="5782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General code written (Python) to address the </a:t>
            </a:r>
            <a:r>
              <a:rPr lang="en-US" sz="1600" u="sng" dirty="0" smtClean="0">
                <a:solidFill>
                  <a:srgbClr val="0000FF"/>
                </a:solidFill>
                <a:latin typeface="+mn-lt"/>
              </a:rPr>
              <a:t>first step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– initial test runs started using NSTX data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74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57200" y="5334000"/>
            <a:ext cx="8397240" cy="3810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32410" y="58270"/>
            <a:ext cx="869823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JET disruption event characterization provides framework to follow for understanding / quantifying DPAM progress</a:t>
            </a:r>
            <a:endParaRPr lang="en-US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/>
          <a:stretch/>
        </p:blipFill>
        <p:spPr bwMode="auto">
          <a:xfrm>
            <a:off x="220133" y="1617137"/>
            <a:ext cx="4347536" cy="30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58890" y="4341067"/>
            <a:ext cx="27911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i="0" dirty="0" smtClean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P.C. de </a:t>
            </a:r>
            <a:r>
              <a:rPr lang="en-US" sz="1600" b="0" i="0" dirty="0" err="1" smtClean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Vries</a:t>
            </a:r>
            <a:r>
              <a:rPr lang="en-US" sz="1600" dirty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0" i="1" dirty="0" smtClean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et al</a:t>
            </a:r>
            <a:r>
              <a:rPr lang="en-US" sz="1600" b="0" dirty="0" smtClean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., </a:t>
            </a:r>
            <a:r>
              <a:rPr lang="en-US" sz="1600" b="0" i="0" dirty="0" err="1" smtClean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600" b="0" i="0" dirty="0" smtClean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sz="1600" b="1" i="0" dirty="0" smtClean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51</a:t>
            </a:r>
            <a:r>
              <a:rPr lang="en-US" sz="1600" b="0" i="0" dirty="0" smtClean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 (2011</a:t>
            </a:r>
            <a:r>
              <a:rPr lang="en-US" sz="1600" dirty="0">
                <a:solidFill>
                  <a:srgbClr val="6600FF"/>
                </a:solidFill>
                <a:latin typeface="Calibri" pitchFamily="34" charset="0"/>
                <a:cs typeface="Arial" pitchFamily="34" charset="0"/>
              </a:rPr>
              <a:t>) 053018 </a:t>
            </a:r>
            <a:endParaRPr lang="en-US" sz="1600" b="0" i="0" dirty="0">
              <a:solidFill>
                <a:srgbClr val="66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399" y="1007537"/>
            <a:ext cx="351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JET disruption event chains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066" y="1007537"/>
            <a:ext cx="412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Related disruption event statistics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90033" y="1434251"/>
            <a:ext cx="3796398" cy="376428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6200" y="5334000"/>
            <a:ext cx="8980381" cy="91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JET disruption </a:t>
            </a:r>
            <a:r>
              <a:rPr lang="en-US" sz="2000" dirty="0"/>
              <a:t>event chain </a:t>
            </a:r>
            <a:r>
              <a:rPr lang="en-US" sz="2000" dirty="0" smtClean="0"/>
              <a:t>analysis performed </a:t>
            </a:r>
            <a:r>
              <a:rPr lang="en-US" sz="2000" dirty="0"/>
              <a:t>by </a:t>
            </a:r>
            <a:r>
              <a:rPr lang="en-US" sz="2000" dirty="0" smtClean="0"/>
              <a:t>hand, need </a:t>
            </a:r>
            <a:r>
              <a:rPr lang="en-US" sz="2000" dirty="0"/>
              <a:t>to automate</a:t>
            </a:r>
          </a:p>
          <a:p>
            <a:r>
              <a:rPr lang="en-US" sz="2000" u="sng" kern="0" dirty="0">
                <a:solidFill>
                  <a:srgbClr val="FF0000"/>
                </a:solidFill>
              </a:rPr>
              <a:t>NSTX-U DPAM Working Group </a:t>
            </a:r>
            <a:r>
              <a:rPr lang="en-US" sz="2000" u="sng" kern="0" dirty="0" smtClean="0">
                <a:solidFill>
                  <a:srgbClr val="FF0000"/>
                </a:solidFill>
              </a:rPr>
              <a:t>formed (w/ Columbia U. Group leadership)</a:t>
            </a:r>
            <a:r>
              <a:rPr lang="en-US" sz="2000" kern="0" dirty="0" smtClean="0"/>
              <a:t>: </a:t>
            </a:r>
            <a:r>
              <a:rPr lang="en-US" sz="2000" kern="0" dirty="0"/>
              <a:t>List of disruption chain events defined, </a:t>
            </a:r>
            <a:r>
              <a:rPr lang="en-US" sz="2000" kern="0" dirty="0" smtClean="0">
                <a:solidFill>
                  <a:srgbClr val="9900CC"/>
                </a:solidFill>
              </a:rPr>
              <a:t>interested </a:t>
            </a:r>
            <a:r>
              <a:rPr lang="en-US" sz="2000" kern="0" dirty="0">
                <a:solidFill>
                  <a:srgbClr val="9900CC"/>
                </a:solidFill>
              </a:rPr>
              <a:t>individuals identified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945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401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Disruption Characterization Code now yielding initial results</a:t>
            </a:r>
            <a:r>
              <a:rPr lang="en-US" kern="0" dirty="0" smtClean="0"/>
              <a:t>: disruption event chains, with related quantitative warnings</a:t>
            </a:r>
            <a:endParaRPr lang="en-US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465847"/>
            <a:ext cx="3733800" cy="3562526"/>
            <a:chOff x="228600" y="1178896"/>
            <a:chExt cx="3733800" cy="356252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65"/>
            <a:stretch/>
          </p:blipFill>
          <p:spPr bwMode="auto">
            <a:xfrm>
              <a:off x="259080" y="2621028"/>
              <a:ext cx="3703320" cy="179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53"/>
            <a:stretch/>
          </p:blipFill>
          <p:spPr bwMode="auto">
            <a:xfrm>
              <a:off x="259080" y="4374258"/>
              <a:ext cx="3703320" cy="36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3" b="53250"/>
            <a:stretch/>
          </p:blipFill>
          <p:spPr bwMode="auto">
            <a:xfrm>
              <a:off x="228600" y="1178896"/>
              <a:ext cx="3657600" cy="154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19200" y="2667000"/>
              <a:ext cx="685800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</p:grpSp>
      <p:sp>
        <p:nvSpPr>
          <p:cNvPr id="13" name="12-Point Star 12"/>
          <p:cNvSpPr/>
          <p:nvPr/>
        </p:nvSpPr>
        <p:spPr bwMode="auto">
          <a:xfrm>
            <a:off x="2151380" y="3807391"/>
            <a:ext cx="91440" cy="91440"/>
          </a:xfrm>
          <a:prstGeom prst="star12">
            <a:avLst/>
          </a:prstGeom>
          <a:solidFill>
            <a:srgbClr val="00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4" name="12-Point Star 13"/>
          <p:cNvSpPr/>
          <p:nvPr/>
        </p:nvSpPr>
        <p:spPr bwMode="auto">
          <a:xfrm>
            <a:off x="2614930" y="3610541"/>
            <a:ext cx="91440" cy="91440"/>
          </a:xfrm>
          <a:prstGeom prst="star12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5" name="12-Point Star 14"/>
          <p:cNvSpPr/>
          <p:nvPr/>
        </p:nvSpPr>
        <p:spPr bwMode="auto">
          <a:xfrm>
            <a:off x="3002280" y="3350191"/>
            <a:ext cx="91440" cy="91440"/>
          </a:xfrm>
          <a:prstGeom prst="star12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8900" y="3290361"/>
            <a:ext cx="1153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PRP warnings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043472" y="3512751"/>
            <a:ext cx="107908" cy="29451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399115" y="3512751"/>
            <a:ext cx="215815" cy="8242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443607" y="3395911"/>
            <a:ext cx="496443" cy="3294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108671" y="5132001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PRP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108671" y="4541451"/>
            <a:ext cx="1893609" cy="5461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333750" y="4541451"/>
            <a:ext cx="394325" cy="5461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837944" y="5132000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9464" y="5132000"/>
            <a:ext cx="4828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0984" y="5131999"/>
            <a:ext cx="44114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>
            <a:stCxn id="20" idx="3"/>
            <a:endCxn id="23" idx="1"/>
          </p:cNvCxnSpPr>
          <p:nvPr/>
        </p:nvCxnSpPr>
        <p:spPr bwMode="auto">
          <a:xfrm flipV="1">
            <a:off x="1609129" y="5270500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329199" y="5256597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057098" y="5270501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034685" y="543800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0.420s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4387" y="543800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0.440s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3372" y="5438000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0.475s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4898" y="5437999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0.485s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3882" y="157156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NSTX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142270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706370" y="2216164"/>
            <a:ext cx="579543" cy="13076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2119405" y="2346924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Disruption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3813" y="6064062"/>
            <a:ext cx="433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J.W.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B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erkery, S.A. Sabbagh, Y.S. Park (Columbia U.)</a:t>
            </a:r>
            <a:endParaRPr lang="en-US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114800" y="1250575"/>
            <a:ext cx="4953000" cy="507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kern="0" dirty="0" smtClean="0"/>
              <a:t>10 physical disruption chain events and related quantitative warning points are presently defined in code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800" kern="0" dirty="0" smtClean="0"/>
              <a:t>Code is easily expandable, portable to other tokamaks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endParaRPr lang="en-US" sz="1800" kern="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u="sng" kern="0" dirty="0" smtClean="0"/>
              <a:t>This example</a:t>
            </a:r>
            <a:r>
              <a:rPr lang="en-US" sz="2000" kern="0" dirty="0" smtClean="0"/>
              <a:t>: Pressure peaking (PRP) disruption even chain identified by code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(PRP) </a:t>
            </a:r>
            <a:r>
              <a:rPr lang="en-US" sz="1800" kern="0" dirty="0" smtClean="0"/>
              <a:t>Pressure peaking warnings identified first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(VDE) </a:t>
            </a:r>
            <a:r>
              <a:rPr lang="en-US" sz="1800" kern="0" dirty="0" smtClean="0"/>
              <a:t>VDE condition subsequently found 20 </a:t>
            </a:r>
            <a:r>
              <a:rPr lang="en-US" sz="1800" kern="0" dirty="0" err="1" smtClean="0"/>
              <a:t>ms</a:t>
            </a:r>
            <a:r>
              <a:rPr lang="en-US" sz="1800" kern="0" dirty="0" smtClean="0"/>
              <a:t> after last PRP warning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(SCL) </a:t>
            </a:r>
            <a:r>
              <a:rPr lang="en-US" sz="1800" kern="0" dirty="0" smtClean="0"/>
              <a:t>Shape control warning issued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(IPR) </a:t>
            </a:r>
            <a:r>
              <a:rPr lang="en-US" sz="1800" kern="0" dirty="0" smtClean="0"/>
              <a:t>Plasma current request not met</a:t>
            </a:r>
          </a:p>
          <a:p>
            <a:pPr lvl="1"/>
            <a:endParaRPr lang="en-US" sz="1800" kern="0" dirty="0" smtClean="0"/>
          </a:p>
          <a:p>
            <a:pPr lvl="1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48550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is a world leading program on disruption avoidance, Columbia U. Group Research providing a leadership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5" y="1134025"/>
            <a:ext cx="9067800" cy="55984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dirty="0" smtClean="0"/>
              <a:t>Physics Elements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Kinetic RWM stabilization physics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NTV physics for plasma rotation control (for instability avoidance)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Active RWM control (physics-based RWM state-space controller)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RWM control analysis of upgraded 3D coils for NSTX-U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NSTX-U equilibrium reconstruction – key basis for stability analysis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sz="2000" dirty="0" smtClean="0"/>
              <a:t>Planned real-time MHD spectroscopy for NSTX-U (in 5 Year Plan)</a:t>
            </a:r>
            <a:endParaRPr lang="en-US" sz="2000" dirty="0"/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Related high normalized beta and NTV experiments on KSTAR</a:t>
            </a:r>
          </a:p>
          <a:p>
            <a:pPr>
              <a:lnSpc>
                <a:spcPts val="2100"/>
              </a:lnSpc>
              <a:spcBef>
                <a:spcPts val="2400"/>
              </a:spcBef>
            </a:pPr>
            <a:r>
              <a:rPr lang="en-US" dirty="0" smtClean="0"/>
              <a:t>Research synergism</a:t>
            </a:r>
          </a:p>
          <a:p>
            <a:pPr lvl="1">
              <a:lnSpc>
                <a:spcPts val="2100"/>
              </a:lnSpc>
            </a:pPr>
            <a:r>
              <a:rPr lang="en-US" dirty="0"/>
              <a:t>E</a:t>
            </a:r>
            <a:r>
              <a:rPr lang="en-US" dirty="0" smtClean="0"/>
              <a:t>lements now being brought together as part of a</a:t>
            </a:r>
            <a:r>
              <a:rPr lang="en-US" dirty="0"/>
              <a:t> d</a:t>
            </a:r>
            <a:r>
              <a:rPr lang="en-US" dirty="0" smtClean="0"/>
              <a:t>isruption prediction/avoidance system; </a:t>
            </a:r>
            <a:r>
              <a:rPr lang="en-US" dirty="0" smtClean="0">
                <a:solidFill>
                  <a:srgbClr val="6600FF"/>
                </a:solidFill>
              </a:rPr>
              <a:t>NSTX-U DPAM working group leadership</a:t>
            </a:r>
            <a:endParaRPr lang="en-US" dirty="0"/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Disruption Characterization/Prediction code initiated</a:t>
            </a:r>
          </a:p>
          <a:p>
            <a:pPr>
              <a:lnSpc>
                <a:spcPts val="2100"/>
              </a:lnSpc>
              <a:spcBef>
                <a:spcPts val="2400"/>
              </a:spcBef>
            </a:pPr>
            <a:r>
              <a:rPr lang="en-US" dirty="0" smtClean="0"/>
              <a:t>Action to enhance university / student / post-doc participation </a:t>
            </a:r>
          </a:p>
          <a:p>
            <a:pPr lvl="1">
              <a:lnSpc>
                <a:spcPts val="2100"/>
              </a:lnSpc>
              <a:spcBef>
                <a:spcPts val="480"/>
              </a:spcBef>
            </a:pPr>
            <a:r>
              <a:rPr lang="en-US" dirty="0"/>
              <a:t>N</a:t>
            </a:r>
            <a:r>
              <a:rPr lang="en-US" dirty="0" smtClean="0"/>
              <a:t>ew diagnostic proposal to be submitted (Volpe/Sabbagh)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Supporting slides follow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6755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088466" y="3828522"/>
            <a:ext cx="990600" cy="328612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780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188771"/>
              </p:ext>
            </p:extLst>
          </p:nvPr>
        </p:nvGraphicFramePr>
        <p:xfrm>
          <a:off x="406878" y="4860237"/>
          <a:ext cx="56388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6" name="Equation" r:id="rId4" imgW="3200400" imgH="609600" progId="Equation.3">
                  <p:embed/>
                </p:oleObj>
              </mc:Choice>
              <mc:Fallback>
                <p:oleObj name="Equation" r:id="rId4" imgW="3200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8" y="4860237"/>
                        <a:ext cx="56388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0740" name="Rectangle 4"/>
          <p:cNvSpPr>
            <a:spLocks noChangeArrowheads="1"/>
          </p:cNvSpPr>
          <p:nvPr/>
        </p:nvSpPr>
        <p:spPr bwMode="auto">
          <a:xfrm>
            <a:off x="198438" y="990600"/>
            <a:ext cx="871696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80000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rgbClr val="FF3300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sz="2000" dirty="0" smtClean="0">
                <a:ea typeface="+mn-ea"/>
              </a:rPr>
              <a:t>Initially </a:t>
            </a:r>
            <a:r>
              <a:rPr lang="en-US" altLang="en-US" sz="2000" dirty="0">
                <a:ea typeface="+mn-ea"/>
              </a:rPr>
              <a:t>used </a:t>
            </a:r>
            <a:r>
              <a:rPr lang="en-US" altLang="en-US" sz="2000" dirty="0" smtClean="0">
                <a:ea typeface="+mn-ea"/>
              </a:rPr>
              <a:t>for NSTX since simple critical scalar </a:t>
            </a:r>
            <a:r>
              <a:rPr lang="en-US" altLang="en-US" sz="2000" i="1" dirty="0" err="1" smtClean="0">
                <a:latin typeface="Symbol" pitchFamily="18" charset="2"/>
                <a:ea typeface="+mn-ea"/>
              </a:rPr>
              <a:t>w</a:t>
            </a:r>
            <a:r>
              <a:rPr lang="en-US" altLang="en-US" sz="2000" i="1" baseline="-25000" dirty="0" err="1" smtClean="0">
                <a:latin typeface="Symbol" pitchFamily="18" charset="2"/>
                <a:ea typeface="+mn-ea"/>
              </a:rPr>
              <a:t>f</a:t>
            </a:r>
            <a:r>
              <a:rPr lang="en-US" altLang="en-US" sz="2000" dirty="0" smtClean="0">
                <a:ea typeface="+mn-ea"/>
              </a:rPr>
              <a:t> threshold stability models did not describe RWM stability</a:t>
            </a:r>
          </a:p>
          <a:p>
            <a:pPr lvl="2">
              <a:lnSpc>
                <a:spcPct val="70000"/>
              </a:lnSpc>
              <a:buFontTx/>
              <a:buChar char="•"/>
            </a:pPr>
            <a:endParaRPr lang="en-US" altLang="en-US" sz="1600" dirty="0" smtClean="0">
              <a:ea typeface="+mn-ea"/>
            </a:endParaRPr>
          </a:p>
          <a:p>
            <a:pPr>
              <a:spcBef>
                <a:spcPct val="40000"/>
              </a:spcBef>
            </a:pPr>
            <a:r>
              <a:rPr lang="en-US" altLang="en-US" sz="2000" dirty="0" smtClean="0">
                <a:ea typeface="+mn-ea"/>
              </a:rPr>
              <a:t>Kinetic modification to ideal MHD growth rate</a:t>
            </a:r>
          </a:p>
          <a:p>
            <a:pPr lvl="1">
              <a:spcBef>
                <a:spcPct val="4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Trapped / circulating ions, trapped electrons, etc.</a:t>
            </a:r>
          </a:p>
          <a:p>
            <a:pPr lvl="1">
              <a:spcBef>
                <a:spcPct val="4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Energetic particle (EP) stabilization</a:t>
            </a:r>
          </a:p>
          <a:p>
            <a:pPr>
              <a:spcBef>
                <a:spcPct val="40000"/>
              </a:spcBef>
            </a:pPr>
            <a:r>
              <a:rPr lang="en-US" altLang="en-US" sz="2000" dirty="0" smtClean="0">
                <a:ea typeface="+mn-ea"/>
              </a:rPr>
              <a:t>Stability depends on</a:t>
            </a:r>
          </a:p>
          <a:p>
            <a:pPr lvl="1">
              <a:spcBef>
                <a:spcPct val="4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Integrated </a:t>
            </a:r>
            <a:r>
              <a:rPr lang="en-US" altLang="en-US" sz="1800" i="1" u="sng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w</a:t>
            </a:r>
            <a:r>
              <a:rPr lang="en-US" altLang="en-US" sz="1600" i="1" u="sng" baseline="-25000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f</a:t>
            </a:r>
            <a:r>
              <a:rPr lang="en-US" altLang="en-US" sz="1800" u="sng" dirty="0" smtClean="0">
                <a:solidFill>
                  <a:srgbClr val="FF0000"/>
                </a:solidFill>
                <a:ea typeface="+mn-ea"/>
              </a:rPr>
              <a:t> profile</a:t>
            </a: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: resonances in </a:t>
            </a:r>
            <a:r>
              <a:rPr lang="en-US" altLang="en-US" sz="1800" i="1" dirty="0" err="1" smtClean="0">
                <a:solidFill>
                  <a:srgbClr val="000000"/>
                </a:solidFill>
                <a:latin typeface="Symbol" pitchFamily="18" charset="2"/>
                <a:ea typeface="+mn-ea"/>
              </a:rPr>
              <a:t>d</a:t>
            </a:r>
            <a:r>
              <a:rPr lang="en-US" altLang="en-US" sz="1800" i="1" dirty="0" err="1" smtClean="0">
                <a:solidFill>
                  <a:srgbClr val="000000"/>
                </a:solidFill>
                <a:ea typeface="+mn-ea"/>
              </a:rPr>
              <a:t>W</a:t>
            </a:r>
            <a:r>
              <a:rPr lang="en-US" altLang="en-US" sz="1800" i="1" baseline="-25000" dirty="0" err="1" smtClean="0">
                <a:solidFill>
                  <a:srgbClr val="000000"/>
                </a:solidFill>
                <a:ea typeface="+mn-ea"/>
              </a:rPr>
              <a:t>K</a:t>
            </a: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 (e.g. ion precession drift)</a:t>
            </a:r>
            <a:endParaRPr lang="en-US" altLang="en-US" sz="1800" baseline="-25000" dirty="0" smtClean="0">
              <a:solidFill>
                <a:srgbClr val="000000"/>
              </a:solidFill>
              <a:ea typeface="+mn-ea"/>
            </a:endParaRPr>
          </a:p>
          <a:p>
            <a:pPr lvl="1">
              <a:spcBef>
                <a:spcPct val="4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Particle </a:t>
            </a:r>
            <a:r>
              <a:rPr lang="en-US" altLang="en-US" sz="1800" u="sng" dirty="0" err="1" smtClean="0">
                <a:solidFill>
                  <a:srgbClr val="FF0000"/>
                </a:solidFill>
                <a:ea typeface="+mn-ea"/>
              </a:rPr>
              <a:t>collisionality</a:t>
            </a:r>
            <a:r>
              <a:rPr lang="en-US" altLang="en-US" sz="1800" u="sng" dirty="0" smtClean="0">
                <a:solidFill>
                  <a:srgbClr val="FF0000"/>
                </a:solidFill>
                <a:ea typeface="+mn-ea"/>
              </a:rPr>
              <a:t>, EP fraction</a:t>
            </a:r>
          </a:p>
          <a:p>
            <a:pPr>
              <a:spcBef>
                <a:spcPct val="20000"/>
              </a:spcBef>
            </a:pPr>
            <a:endParaRPr lang="en-US" altLang="en-US" sz="2000" dirty="0" smtClean="0">
              <a:ea typeface="+mn-ea"/>
            </a:endParaRPr>
          </a:p>
        </p:txBody>
      </p:sp>
      <p:sp>
        <p:nvSpPr>
          <p:cNvPr id="1780741" name="Text Box 5"/>
          <p:cNvSpPr txBox="1">
            <a:spLocks noChangeArrowheads="1"/>
          </p:cNvSpPr>
          <p:nvPr/>
        </p:nvSpPr>
        <p:spPr bwMode="auto">
          <a:xfrm>
            <a:off x="61657" y="4403037"/>
            <a:ext cx="64325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Trapped ion component of </a:t>
            </a:r>
            <a:r>
              <a:rPr lang="en-US" altLang="en-US" sz="1800" i="1" u="sng" dirty="0" err="1" smtClean="0">
                <a:solidFill>
                  <a:srgbClr val="0000FF"/>
                </a:solidFill>
                <a:latin typeface="Symbol" pitchFamily="18" charset="2"/>
                <a:ea typeface="+mn-ea"/>
              </a:rPr>
              <a:t>d</a:t>
            </a:r>
            <a:r>
              <a:rPr lang="en-US" altLang="en-US" sz="1800" i="1" u="sng" dirty="0" err="1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W</a:t>
            </a:r>
            <a:r>
              <a:rPr lang="en-US" altLang="en-US" sz="1800" i="1" baseline="-25000" dirty="0" err="1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K</a:t>
            </a:r>
            <a:r>
              <a:rPr lang="en-US" altLang="en-US" sz="1800" u="sng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 (plasma integral over energy)</a:t>
            </a:r>
          </a:p>
        </p:txBody>
      </p:sp>
      <p:sp>
        <p:nvSpPr>
          <p:cNvPr id="1780744" name="Rectangle 8"/>
          <p:cNvSpPr>
            <a:spLocks noChangeArrowheads="1"/>
          </p:cNvSpPr>
          <p:nvPr/>
        </p:nvSpPr>
        <p:spPr bwMode="auto">
          <a:xfrm>
            <a:off x="0" y="304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graphicFrame>
        <p:nvGraphicFramePr>
          <p:cNvPr id="1780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45046"/>
              </p:ext>
            </p:extLst>
          </p:nvPr>
        </p:nvGraphicFramePr>
        <p:xfrm>
          <a:off x="6094413" y="2006600"/>
          <a:ext cx="24558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" name="Equation" r:id="rId6" imgW="1320480" imgH="431640" progId="Equation.DSMT4">
                  <p:embed/>
                </p:oleObj>
              </mc:Choice>
              <mc:Fallback>
                <p:oleObj name="Equation" r:id="rId6" imgW="1320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3" y="2006600"/>
                        <a:ext cx="2455862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0746" name="Rectangle 10"/>
          <p:cNvSpPr>
            <a:spLocks noChangeArrowheads="1"/>
          </p:cNvSpPr>
          <p:nvPr/>
        </p:nvSpPr>
        <p:spPr bwMode="auto">
          <a:xfrm>
            <a:off x="3912078" y="6095312"/>
            <a:ext cx="1079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u="sng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collisionality</a:t>
            </a:r>
          </a:p>
        </p:txBody>
      </p:sp>
      <p:sp>
        <p:nvSpPr>
          <p:cNvPr id="1780747" name="Rectangle 11"/>
          <p:cNvSpPr>
            <a:spLocks noChangeArrowheads="1"/>
          </p:cNvSpPr>
          <p:nvPr/>
        </p:nvSpPr>
        <p:spPr bwMode="auto">
          <a:xfrm>
            <a:off x="5192713" y="3811588"/>
            <a:ext cx="3722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i="1" u="sng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w</a:t>
            </a:r>
            <a:r>
              <a:rPr lang="en-US" altLang="en-US" sz="1600" i="1" u="sng" baseline="-25000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f</a:t>
            </a:r>
            <a:r>
              <a:rPr lang="en-US" altLang="en-US" sz="16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 profile (enters through </a:t>
            </a:r>
            <a:r>
              <a:rPr lang="en-US" altLang="en-US" sz="1600" u="sng" dirty="0" err="1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ExB</a:t>
            </a:r>
            <a:r>
              <a:rPr lang="en-US" altLang="en-US" sz="16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 frequency)</a:t>
            </a:r>
          </a:p>
        </p:txBody>
      </p:sp>
      <p:sp>
        <p:nvSpPr>
          <p:cNvPr id="1780748" name="Rectangle 12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49" name="Line 13"/>
          <p:cNvSpPr>
            <a:spLocks noChangeShapeType="1"/>
          </p:cNvSpPr>
          <p:nvPr/>
        </p:nvSpPr>
        <p:spPr bwMode="auto">
          <a:xfrm flipH="1" flipV="1">
            <a:off x="3467578" y="5753999"/>
            <a:ext cx="596900" cy="3254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50" name="Text Box 32"/>
          <p:cNvSpPr txBox="1">
            <a:spLocks noChangeArrowheads="1"/>
          </p:cNvSpPr>
          <p:nvPr/>
        </p:nvSpPr>
        <p:spPr bwMode="auto">
          <a:xfrm>
            <a:off x="5791200" y="2835275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9900CC"/>
                </a:solidFill>
                <a:latin typeface="+mn-lt"/>
                <a:ea typeface="+mn-ea"/>
              </a:rPr>
              <a:t>Hu and Betti, Phys. Rev. </a:t>
            </a:r>
            <a:r>
              <a:rPr lang="en-US" altLang="en-US" sz="1400" dirty="0" err="1" smtClean="0">
                <a:solidFill>
                  <a:srgbClr val="9900CC"/>
                </a:solidFill>
                <a:latin typeface="+mn-lt"/>
                <a:ea typeface="+mn-ea"/>
              </a:rPr>
              <a:t>Lett</a:t>
            </a:r>
            <a:r>
              <a:rPr lang="en-US" altLang="en-US" sz="1400" dirty="0" smtClean="0">
                <a:solidFill>
                  <a:srgbClr val="9900CC"/>
                </a:solidFill>
                <a:latin typeface="+mn-lt"/>
                <a:ea typeface="+mn-ea"/>
              </a:rPr>
              <a:t> </a:t>
            </a:r>
            <a:r>
              <a:rPr lang="en-US" altLang="en-US" sz="1400" b="1" dirty="0" smtClean="0">
                <a:solidFill>
                  <a:srgbClr val="9900CC"/>
                </a:solidFill>
                <a:latin typeface="+mn-lt"/>
                <a:ea typeface="+mn-ea"/>
              </a:rPr>
              <a:t>93</a:t>
            </a:r>
            <a:r>
              <a:rPr lang="en-US" altLang="en-US" sz="1400" dirty="0" smtClean="0">
                <a:solidFill>
                  <a:srgbClr val="9900CC"/>
                </a:solidFill>
                <a:latin typeface="+mn-lt"/>
                <a:ea typeface="+mn-ea"/>
              </a:rPr>
              <a:t> (2004) 105002</a:t>
            </a:r>
          </a:p>
        </p:txBody>
      </p:sp>
      <p:sp>
        <p:nvSpPr>
          <p:cNvPr id="1780751" name="Text Box 32"/>
          <p:cNvSpPr txBox="1">
            <a:spLocks noChangeArrowheads="1"/>
          </p:cNvSpPr>
          <p:nvPr/>
        </p:nvSpPr>
        <p:spPr bwMode="auto">
          <a:xfrm>
            <a:off x="5452532" y="13716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9900CC"/>
                </a:solidFill>
                <a:latin typeface="+mn-lt"/>
                <a:ea typeface="+mn-ea"/>
              </a:rPr>
              <a:t>Sontag, et al., </a:t>
            </a:r>
            <a:r>
              <a:rPr lang="en-US" altLang="en-US" sz="1400" dirty="0" err="1" smtClean="0">
                <a:solidFill>
                  <a:srgbClr val="9900CC"/>
                </a:solidFill>
                <a:latin typeface="+mn-lt"/>
                <a:ea typeface="+mn-ea"/>
              </a:rPr>
              <a:t>Nucl</a:t>
            </a:r>
            <a:r>
              <a:rPr lang="en-US" altLang="en-US" sz="1400" dirty="0" smtClean="0">
                <a:solidFill>
                  <a:srgbClr val="9900CC"/>
                </a:solidFill>
                <a:latin typeface="+mn-lt"/>
                <a:ea typeface="+mn-ea"/>
              </a:rPr>
              <a:t>. Fusion </a:t>
            </a:r>
            <a:r>
              <a:rPr lang="en-US" altLang="en-US" sz="1400" b="1" dirty="0" smtClean="0">
                <a:solidFill>
                  <a:srgbClr val="9900CC"/>
                </a:solidFill>
                <a:latin typeface="+mn-lt"/>
                <a:ea typeface="+mn-ea"/>
              </a:rPr>
              <a:t>47</a:t>
            </a:r>
            <a:r>
              <a:rPr lang="en-US" altLang="en-US" sz="1400" dirty="0" smtClean="0">
                <a:solidFill>
                  <a:srgbClr val="9900CC"/>
                </a:solidFill>
                <a:latin typeface="+mn-lt"/>
                <a:ea typeface="+mn-ea"/>
              </a:rPr>
              <a:t> (2007) 1005</a:t>
            </a:r>
          </a:p>
        </p:txBody>
      </p:sp>
      <p:sp>
        <p:nvSpPr>
          <p:cNvPr id="1780752" name="Rectangle 16"/>
          <p:cNvSpPr>
            <a:spLocks noChangeArrowheads="1"/>
          </p:cNvSpPr>
          <p:nvPr/>
        </p:nvSpPr>
        <p:spPr bwMode="auto">
          <a:xfrm>
            <a:off x="779941" y="6095312"/>
            <a:ext cx="1377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u="sng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precession drift</a:t>
            </a:r>
          </a:p>
        </p:txBody>
      </p:sp>
      <p:sp>
        <p:nvSpPr>
          <p:cNvPr id="1780753" name="Line 17"/>
          <p:cNvSpPr>
            <a:spLocks noChangeShapeType="1"/>
          </p:cNvSpPr>
          <p:nvPr/>
        </p:nvSpPr>
        <p:spPr bwMode="auto">
          <a:xfrm flipV="1">
            <a:off x="1397478" y="5793687"/>
            <a:ext cx="381000" cy="3143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54" name="Rectangle 18"/>
          <p:cNvSpPr>
            <a:spLocks noChangeArrowheads="1"/>
          </p:cNvSpPr>
          <p:nvPr/>
        </p:nvSpPr>
        <p:spPr bwMode="auto">
          <a:xfrm>
            <a:off x="2642078" y="6095312"/>
            <a:ext cx="665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u="sng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bounce</a:t>
            </a:r>
          </a:p>
        </p:txBody>
      </p:sp>
      <p:sp>
        <p:nvSpPr>
          <p:cNvPr id="1780755" name="Line 19"/>
          <p:cNvSpPr>
            <a:spLocks noChangeShapeType="1"/>
          </p:cNvSpPr>
          <p:nvPr/>
        </p:nvSpPr>
        <p:spPr bwMode="auto">
          <a:xfrm flipH="1" flipV="1">
            <a:off x="2540478" y="5742887"/>
            <a:ext cx="304800" cy="304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56" name="Rectangle 10"/>
          <p:cNvSpPr>
            <a:spLocks noChangeArrowheads="1"/>
          </p:cNvSpPr>
          <p:nvPr/>
        </p:nvSpPr>
        <p:spPr bwMode="auto">
          <a:xfrm>
            <a:off x="0" y="10309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ea typeface="+mn-ea"/>
              </a:rPr>
              <a:t>M</a:t>
            </a:r>
            <a:r>
              <a:rPr lang="en-US" altLang="en-US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odification of 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ea typeface="+mn-ea"/>
              </a:rPr>
              <a:t>I</a:t>
            </a:r>
            <a:r>
              <a:rPr lang="en-US" altLang="en-US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deal 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ea typeface="+mn-ea"/>
              </a:rPr>
              <a:t>S</a:t>
            </a:r>
            <a:r>
              <a:rPr lang="en-US" altLang="en-US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tability by 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ea typeface="+mn-ea"/>
              </a:rPr>
              <a:t>K</a:t>
            </a:r>
            <a:r>
              <a:rPr lang="en-US" altLang="en-US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inetic theory (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ea typeface="+mn-ea"/>
              </a:rPr>
              <a:t>MISK</a:t>
            </a:r>
            <a:r>
              <a:rPr lang="en-US" altLang="en-US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code) is used to determine proximity of plasmas to stability boundary</a:t>
            </a:r>
            <a:r>
              <a:rPr lang="en-US" altLang="en-US" u="sng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8014" y="4944070"/>
            <a:ext cx="3064934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J</a:t>
            </a:r>
            <a:r>
              <a:rPr lang="en-US" sz="120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. Berkery </a:t>
            </a:r>
            <a:r>
              <a:rPr lang="en-US" sz="1200" i="1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et al.</a:t>
            </a:r>
            <a:r>
              <a:rPr lang="en-US" sz="120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PRL </a:t>
            </a:r>
            <a:r>
              <a:rPr lang="en-US" sz="1200" b="1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104</a:t>
            </a:r>
            <a:r>
              <a:rPr lang="en-US" sz="120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035003 (2010</a:t>
            </a:r>
            <a:r>
              <a:rPr lang="en-US" sz="120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S. Sabbagh, et al., NF </a:t>
            </a:r>
            <a:r>
              <a:rPr lang="en-US" sz="1200" b="1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50</a:t>
            </a:r>
            <a:r>
              <a:rPr lang="en-US" sz="120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025020 (2010)</a:t>
            </a:r>
          </a:p>
          <a:p>
            <a:pPr lvl="0">
              <a:spcBef>
                <a:spcPts val="300"/>
              </a:spcBef>
            </a:pPr>
            <a:r>
              <a:rPr lang="en-US" sz="1200" dirty="0">
                <a:solidFill>
                  <a:srgbClr val="9900CC"/>
                </a:solidFill>
                <a:latin typeface="Arial"/>
                <a:cs typeface="Arial" pitchFamily="34" charset="0"/>
              </a:rPr>
              <a:t>J. Berkery </a:t>
            </a:r>
            <a:r>
              <a:rPr lang="en-US" sz="1200" i="1" dirty="0">
                <a:solidFill>
                  <a:srgbClr val="9900CC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200" dirty="0">
                <a:solidFill>
                  <a:srgbClr val="9900CC"/>
                </a:solidFill>
                <a:latin typeface="Arial"/>
                <a:cs typeface="Arial" pitchFamily="34" charset="0"/>
              </a:rPr>
              <a:t>, PRL </a:t>
            </a:r>
            <a:r>
              <a:rPr lang="en-US" sz="1200" b="1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106</a:t>
            </a:r>
            <a:r>
              <a:rPr lang="en-US" sz="120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075004 (2011</a:t>
            </a:r>
            <a:r>
              <a:rPr lang="en-US" sz="120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)</a:t>
            </a:r>
          </a:p>
          <a:p>
            <a:pPr lvl="0">
              <a:spcBef>
                <a:spcPts val="300"/>
              </a:spcBef>
            </a:pPr>
            <a:r>
              <a:rPr lang="en-US" sz="1200" dirty="0">
                <a:solidFill>
                  <a:srgbClr val="9900CC"/>
                </a:solidFill>
                <a:latin typeface="Arial"/>
                <a:cs typeface="Arial" pitchFamily="34" charset="0"/>
              </a:rPr>
              <a:t>J. Berkery </a:t>
            </a:r>
            <a:r>
              <a:rPr lang="en-US" sz="1200" i="1" dirty="0">
                <a:solidFill>
                  <a:srgbClr val="9900CC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200" dirty="0">
                <a:solidFill>
                  <a:srgbClr val="9900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9900CC"/>
                </a:solidFill>
                <a:latin typeface="Arial"/>
                <a:cs typeface="Arial" pitchFamily="34" charset="0"/>
              </a:rPr>
              <a:t>PoP</a:t>
            </a:r>
            <a:r>
              <a:rPr lang="en-US" sz="120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21</a:t>
            </a:r>
            <a:r>
              <a:rPr lang="en-US" sz="120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, 056112 (2014)</a:t>
            </a:r>
            <a:endParaRPr lang="en-US" sz="1200" dirty="0" smtClean="0">
              <a:solidFill>
                <a:srgbClr val="9900CC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rgbClr val="9900CC"/>
                </a:solidFill>
                <a:latin typeface="Arial"/>
                <a:cs typeface="Arial" pitchFamily="34" charset="0"/>
              </a:rPr>
              <a:t>J. Berkery </a:t>
            </a:r>
            <a:r>
              <a:rPr lang="en-US" sz="1200" i="1" dirty="0">
                <a:solidFill>
                  <a:srgbClr val="9900CC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200" dirty="0">
                <a:solidFill>
                  <a:srgbClr val="9900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9900CC"/>
                </a:solidFill>
                <a:latin typeface="Arial"/>
                <a:cs typeface="Arial" pitchFamily="34" charset="0"/>
              </a:rPr>
              <a:t>PoP</a:t>
            </a:r>
            <a:r>
              <a:rPr lang="en-US" sz="1200" dirty="0">
                <a:solidFill>
                  <a:srgbClr val="9900CC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9900CC"/>
                </a:solidFill>
                <a:latin typeface="Arial"/>
                <a:cs typeface="Arial" pitchFamily="34" charset="0"/>
              </a:rPr>
              <a:t>21</a:t>
            </a:r>
            <a:r>
              <a:rPr lang="en-US" sz="1200" dirty="0">
                <a:solidFill>
                  <a:srgbClr val="9900CC"/>
                </a:solidFill>
                <a:latin typeface="Arial"/>
                <a:cs typeface="Arial" pitchFamily="34" charset="0"/>
              </a:rPr>
              <a:t>, 052505 (</a:t>
            </a:r>
            <a:r>
              <a:rPr lang="en-US" sz="120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2014)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      (benchmarking paper)</a:t>
            </a:r>
            <a:endParaRPr lang="en-US" sz="1800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53844" y="4379458"/>
            <a:ext cx="2134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Some NSTX / MISK analysis references</a:t>
            </a:r>
            <a:endParaRPr lang="en-US" sz="2000" dirty="0">
              <a:solidFill>
                <a:srgbClr val="9900CC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780366" y="4902678"/>
            <a:ext cx="1905603" cy="0"/>
          </a:xfrm>
          <a:prstGeom prst="line">
            <a:avLst/>
          </a:prstGeom>
          <a:noFill/>
          <a:ln w="158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81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5371"/>
          </a:xfrm>
        </p:spPr>
        <p:txBody>
          <a:bodyPr/>
          <a:lstStyle/>
          <a:p>
            <a:r>
              <a:rPr lang="en-US" dirty="0" smtClean="0"/>
              <a:t>Near 100% disruption avoidance is </a:t>
            </a:r>
            <a:r>
              <a:rPr lang="en-US" dirty="0" smtClean="0"/>
              <a:t>a critical </a:t>
            </a:r>
            <a:r>
              <a:rPr lang="en-US" dirty="0" smtClean="0"/>
              <a:t>need for future tokamaks; Columbia Research on NSTX-U is focused on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8" y="1035425"/>
            <a:ext cx="9098112" cy="5410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new “grand challenge” in tokamak stability research</a:t>
            </a:r>
          </a:p>
          <a:p>
            <a:pPr lvl="1">
              <a:spcBef>
                <a:spcPts val="800"/>
              </a:spcBef>
            </a:pPr>
            <a:r>
              <a:rPr lang="en-US" u="sng" dirty="0" smtClean="0">
                <a:solidFill>
                  <a:srgbClr val="FF0000"/>
                </a:solidFill>
              </a:rPr>
              <a:t>Can be done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/>
              <a:t>(</a:t>
            </a:r>
            <a:r>
              <a:rPr lang="en-US" dirty="0" smtClean="0"/>
              <a:t>JET: </a:t>
            </a:r>
            <a:r>
              <a:rPr lang="en-US" dirty="0"/>
              <a:t>&lt; </a:t>
            </a:r>
            <a:r>
              <a:rPr lang="en-US" dirty="0" smtClean="0"/>
              <a:t>4% disruptions w/C wall, &lt; 10% w/ITER-like wall)</a:t>
            </a:r>
          </a:p>
          <a:p>
            <a:pPr lvl="2">
              <a:spcBef>
                <a:spcPts val="800"/>
              </a:spcBef>
            </a:pPr>
            <a:r>
              <a:rPr lang="en-US" u="sng" dirty="0" smtClean="0">
                <a:solidFill>
                  <a:srgbClr val="6600FF"/>
                </a:solidFill>
              </a:rPr>
              <a:t>ITER disruption rate</a:t>
            </a:r>
            <a:r>
              <a:rPr lang="en-US" dirty="0" smtClean="0">
                <a:solidFill>
                  <a:srgbClr val="6600FF"/>
                </a:solidFill>
              </a:rPr>
              <a:t>: &lt; 1 - 2% (energy load, halo current); &lt;&lt; 1% (runaways)</a:t>
            </a:r>
          </a:p>
          <a:p>
            <a:pPr>
              <a:spcBef>
                <a:spcPts val="2400"/>
              </a:spcBef>
            </a:pPr>
            <a:r>
              <a:rPr lang="en-US" u="sng" dirty="0" smtClean="0">
                <a:solidFill>
                  <a:srgbClr val="FF0000"/>
                </a:solidFill>
              </a:rPr>
              <a:t>Strategic plan</a:t>
            </a:r>
            <a:r>
              <a:rPr lang="en-US" dirty="0" smtClean="0"/>
              <a:t>: utilize/expand stability/control research success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Disruption prediction, avoidance, and mitigation </a:t>
            </a:r>
            <a:r>
              <a:rPr lang="en-US" sz="1800" dirty="0" smtClean="0"/>
              <a:t>(</a:t>
            </a:r>
            <a:r>
              <a:rPr lang="en-US" sz="1800" i="1" u="sng" dirty="0" smtClean="0">
                <a:solidFill>
                  <a:srgbClr val="FF0000"/>
                </a:solidFill>
              </a:rPr>
              <a:t>DPAM</a:t>
            </a:r>
            <a:r>
              <a:rPr lang="en-US" sz="1800" dirty="0" smtClean="0"/>
              <a:t>) is multi-faceted, best addressed by a focused, (inter)national effort (multiple devices/institutions)</a:t>
            </a:r>
          </a:p>
          <a:p>
            <a:pPr>
              <a:spcBef>
                <a:spcPts val="2400"/>
              </a:spcBef>
            </a:pPr>
            <a:r>
              <a:rPr lang="en-US" u="sng" dirty="0" smtClean="0"/>
              <a:t>FESAC 2014 Strategic Planning report</a:t>
            </a:r>
            <a:r>
              <a:rPr lang="en-US" dirty="0" smtClean="0"/>
              <a:t> </a:t>
            </a:r>
            <a:r>
              <a:rPr lang="en-US" altLang="en-US" dirty="0"/>
              <a:t>defined </a:t>
            </a:r>
            <a:r>
              <a:rPr lang="en-US" altLang="en-US" dirty="0" smtClean="0"/>
              <a:t>“</a:t>
            </a:r>
            <a:r>
              <a:rPr lang="en-US" altLang="en-US" i="1" dirty="0" smtClean="0"/>
              <a:t>Control of Deleterious Transient Events</a:t>
            </a:r>
            <a:r>
              <a:rPr lang="en-US" altLang="en-US" dirty="0" smtClean="0"/>
              <a:t>” highest </a:t>
            </a:r>
            <a:r>
              <a:rPr lang="en-US" altLang="en-US" dirty="0"/>
              <a:t>priority </a:t>
            </a:r>
            <a:r>
              <a:rPr lang="en-US" altLang="en-US" dirty="0" smtClean="0"/>
              <a:t>(Tier 1) </a:t>
            </a:r>
            <a:r>
              <a:rPr lang="en-US" altLang="en-US" dirty="0"/>
              <a:t>initiative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NSTX-U </a:t>
            </a:r>
            <a:r>
              <a:rPr lang="en-US" dirty="0" smtClean="0"/>
              <a:t>is a world-leading laboratory </a:t>
            </a:r>
            <a:r>
              <a:rPr lang="en-US" dirty="0" smtClean="0"/>
              <a:t>for focused research on disruption avoidance with quantitative measures of progress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9900CC"/>
                </a:solidFill>
                <a:latin typeface="+mj-lt"/>
              </a:rPr>
              <a:t>Columbia U. </a:t>
            </a:r>
            <a:r>
              <a:rPr lang="en-US" sz="1800" dirty="0" smtClean="0">
                <a:solidFill>
                  <a:srgbClr val="9900CC"/>
                </a:solidFill>
                <a:latin typeface="+mj-lt"/>
              </a:rPr>
              <a:t>group</a:t>
            </a:r>
            <a:r>
              <a:rPr lang="en-US" sz="1800" dirty="0" smtClean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9900CC"/>
                </a:solidFill>
                <a:latin typeface="+mj-lt"/>
              </a:rPr>
              <a:t>endorsed by NSTX-U Program in a leadership role for this research, </a:t>
            </a:r>
            <a:r>
              <a:rPr lang="en-US" sz="1800" dirty="0" smtClean="0">
                <a:solidFill>
                  <a:srgbClr val="9900CC"/>
                </a:solidFill>
                <a:latin typeface="+mj-lt"/>
              </a:rPr>
              <a:t>building on </a:t>
            </a:r>
            <a:r>
              <a:rPr lang="en-US" sz="1800" dirty="0" smtClean="0">
                <a:solidFill>
                  <a:srgbClr val="9900CC"/>
                </a:solidFill>
                <a:latin typeface="+mj-lt"/>
              </a:rPr>
              <a:t>past </a:t>
            </a:r>
            <a:r>
              <a:rPr lang="en-US" sz="1800" dirty="0" smtClean="0">
                <a:solidFill>
                  <a:srgbClr val="9900CC"/>
                </a:solidFill>
                <a:latin typeface="+mj-lt"/>
              </a:rPr>
              <a:t>success </a:t>
            </a:r>
            <a:r>
              <a:rPr lang="en-US" sz="1800" dirty="0" smtClean="0">
                <a:solidFill>
                  <a:srgbClr val="9900CC"/>
                </a:solidFill>
                <a:latin typeface="+mj-lt"/>
              </a:rPr>
              <a:t>in MHD stability and control research</a:t>
            </a:r>
          </a:p>
        </p:txBody>
      </p:sp>
    </p:spTree>
    <p:extLst>
      <p:ext uri="{BB962C8B-B14F-4D97-AF65-F5344CB8AC3E}">
        <p14:creationId xmlns:p14="http://schemas.microsoft.com/office/powerpoint/2010/main" val="5718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1389888"/>
            <a:ext cx="816730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" y="67253"/>
            <a:ext cx="9039508" cy="762000"/>
          </a:xfrm>
        </p:spPr>
        <p:txBody>
          <a:bodyPr/>
          <a:lstStyle/>
          <a:p>
            <a:r>
              <a:rPr lang="en-US" dirty="0" smtClean="0"/>
              <a:t>Bounce resonance stabilization dominates </a:t>
            </a:r>
            <a:r>
              <a:rPr lang="en-US" dirty="0"/>
              <a:t>for DIII-D </a:t>
            </a:r>
            <a:r>
              <a:rPr lang="en-US" dirty="0" smtClean="0"/>
              <a:t>vs. precession drift resonance for NSTX at similar, high </a:t>
            </a:r>
            <a:r>
              <a:rPr lang="en-US" dirty="0"/>
              <a:t>rotation </a:t>
            </a:r>
            <a:endParaRPr lang="en-US" baseline="-25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313952" y="5575174"/>
            <a:ext cx="0" cy="374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589195" y="5949385"/>
            <a:ext cx="2909771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experimental rotation profile</a:t>
            </a:r>
            <a:endParaRPr lang="en-US" sz="1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929752" y="5236211"/>
            <a:ext cx="0" cy="7073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288745" y="5949385"/>
            <a:ext cx="2920992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experimental rotation profile</a:t>
            </a:r>
            <a:endParaRPr lang="en-US" sz="1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0730" y="992483"/>
            <a:ext cx="859562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l-GR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for trapped resonant ions vs. scaled experimental rotation (MISK)</a:t>
            </a:r>
            <a:endParaRPr lang="en-US" sz="20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2419" y="4648200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133103 @ 3.330 s</a:t>
            </a:r>
          </a:p>
          <a:p>
            <a:r>
              <a:rPr lang="en-US" sz="1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plasma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3399" y="4648200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133776 @ 0.861 s</a:t>
            </a:r>
          </a:p>
          <a:p>
            <a:r>
              <a:rPr lang="en-US" sz="1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plasma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077904" y="3522134"/>
            <a:ext cx="1524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881532" y="2740843"/>
            <a:ext cx="264707" cy="2688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642532" y="2998914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precession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10727" y="2019980"/>
            <a:ext cx="1041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ounce / circulating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6172200" y="2269066"/>
            <a:ext cx="254001" cy="2616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7562088" y="2889504"/>
            <a:ext cx="304800" cy="3822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537199" y="1745846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precession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49522" y="2136599"/>
            <a:ext cx="1080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ounce / circulating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369734" y="1623422"/>
            <a:ext cx="853119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DIII-D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408334" y="1623422"/>
            <a:ext cx="870751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NSTX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13952" y="1524000"/>
            <a:ext cx="0" cy="381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961632" y="1524000"/>
            <a:ext cx="0" cy="381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48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762000"/>
          </a:xfrm>
        </p:spPr>
        <p:txBody>
          <a:bodyPr/>
          <a:lstStyle/>
          <a:p>
            <a:r>
              <a:rPr lang="en-US" dirty="0" smtClean="0"/>
              <a:t>Increased RWM stability measured in DIII-D plasmas as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is reduced is consistent with kinetic RWM theory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0228" y="992483"/>
            <a:ext cx="827662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l-GR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u="sng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trapped resonant ions vs. scaled experimental rotation (MISK)</a:t>
            </a:r>
            <a:endParaRPr lang="en-US" sz="20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01304"/>
            <a:ext cx="3350991" cy="311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27144" y="1421424"/>
            <a:ext cx="351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</a:t>
            </a:r>
            <a:r>
              <a:rPr lang="en-US" sz="1800" u="sng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US" sz="18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20 Hz, n = 1 field vs </a:t>
            </a:r>
            <a:r>
              <a:rPr lang="en-US" sz="18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baseline="-250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sz="1800" baseline="-250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930673" y="3283757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1 |</a:t>
            </a:r>
            <a:r>
              <a:rPr lang="en-US" sz="2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| (G/kA)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2757" y="5010090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01"/>
          <a:stretch/>
        </p:blipFill>
        <p:spPr bwMode="auto">
          <a:xfrm>
            <a:off x="512065" y="1389888"/>
            <a:ext cx="40100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4322419" y="5642150"/>
            <a:ext cx="0" cy="3580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981200" y="6000197"/>
            <a:ext cx="2909772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experimental rotation profile</a:t>
            </a:r>
            <a:endParaRPr lang="en-US" sz="1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28" idx="2"/>
          </p:cNvCxnSpPr>
          <p:nvPr/>
        </p:nvCxnSpPr>
        <p:spPr bwMode="auto">
          <a:xfrm>
            <a:off x="2223070" y="3582904"/>
            <a:ext cx="39685" cy="4556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955040" y="2021470"/>
            <a:ext cx="173509" cy="584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524000" y="3059684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recession drift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2845" y="2605975"/>
            <a:ext cx="1019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bounce /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circulating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886386" y="3344639"/>
            <a:ext cx="155408" cy="2411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566948" y="1582191"/>
            <a:ext cx="1566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(</a:t>
            </a:r>
            <a:r>
              <a:rPr lang="en-US" sz="1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400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.2)</a:t>
            </a:r>
          </a:p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400" baseline="-25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1.6)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(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.8)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124512" y="5486400"/>
            <a:ext cx="3867088" cy="808916"/>
          </a:xfrm>
        </p:spPr>
        <p:txBody>
          <a:bodyPr/>
          <a:lstStyle/>
          <a:p>
            <a:pPr marL="233363" indent="-233363"/>
            <a:r>
              <a:rPr lang="en-US" sz="1600" b="0" dirty="0" smtClean="0"/>
              <a:t>Bounce resonance dominates precession drift resonance for all </a:t>
            </a:r>
            <a:r>
              <a:rPr lang="en-US" sz="1600" b="0" dirty="0" err="1" smtClean="0"/>
              <a:t>q</a:t>
            </a:r>
            <a:r>
              <a:rPr lang="en-US" sz="1600" b="0" baseline="-25000" dirty="0" err="1" smtClean="0"/>
              <a:t>min</a:t>
            </a:r>
            <a:r>
              <a:rPr lang="en-US" sz="1600" b="0" dirty="0" smtClean="0"/>
              <a:t> examined at the experimental rotation</a:t>
            </a:r>
            <a:endParaRPr lang="en-US" sz="1600" b="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42760" y="3344639"/>
            <a:ext cx="199034" cy="8463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" name="Straight Arrow Connector 3"/>
          <p:cNvCxnSpPr/>
          <p:nvPr/>
        </p:nvCxnSpPr>
        <p:spPr bwMode="auto">
          <a:xfrm flipV="1">
            <a:off x="6477000" y="2209800"/>
            <a:ext cx="1295400" cy="11114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 rot="19178366">
            <a:off x="6342297" y="2452636"/>
            <a:ext cx="115288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 stable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782566" y="5273790"/>
            <a:ext cx="907085" cy="247788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995595" y="2362200"/>
            <a:ext cx="1955322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0653" y="4738936"/>
            <a:ext cx="1582947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76200" y="1185844"/>
            <a:ext cx="3657600" cy="3157556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directly measuring global stability using MHD spectroscopy </a:t>
            </a:r>
            <a:r>
              <a:rPr lang="en-US" dirty="0"/>
              <a:t>(RFA) support </a:t>
            </a:r>
            <a:r>
              <a:rPr lang="en-US" dirty="0" smtClean="0"/>
              <a:t>kinetic RWM stability theory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70296" y="4379827"/>
            <a:ext cx="2956257" cy="276999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(trajectories of 20 experimental plasmas)</a:t>
            </a:r>
            <a:endParaRPr lang="en-US" sz="1200" dirty="0">
              <a:solidFill>
                <a:srgbClr val="9900CC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5224" y="4730311"/>
            <a:ext cx="3007826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>
                <a:cs typeface="Calibri" pitchFamily="34" charset="0"/>
              </a:rPr>
              <a:t>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decreases</a:t>
            </a:r>
            <a:r>
              <a:rPr lang="en-US" sz="1400" dirty="0" smtClean="0">
                <a:solidFill>
                  <a:srgbClr val="000000"/>
                </a:solidFill>
                <a:ea typeface="+mn-ea"/>
                <a:cs typeface="Calibri" pitchFamily="34" charset="0"/>
              </a:rPr>
              <a:t> up to </a:t>
            </a:r>
            <a:r>
              <a:rPr lang="en-US" sz="1400" dirty="0" err="1" smtClean="0">
                <a:solidFill>
                  <a:srgbClr val="000000"/>
                </a:solidFill>
                <a:latin typeface="Symbol" pitchFamily="18" charset="2"/>
                <a:ea typeface="+mn-ea"/>
              </a:rPr>
              <a:t>b</a:t>
            </a:r>
            <a:r>
              <a:rPr lang="en-US" sz="1400" baseline="-25000" dirty="0" err="1" smtClean="0">
                <a:solidFill>
                  <a:srgbClr val="000000"/>
                </a:solidFill>
                <a:ea typeface="+mn-ea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ea typeface="+mn-ea"/>
              </a:rPr>
              <a:t>/l</a:t>
            </a:r>
            <a:r>
              <a:rPr lang="en-US" sz="1400" baseline="-25000" dirty="0" smtClean="0">
                <a:solidFill>
                  <a:srgbClr val="000000"/>
                </a:solidFill>
                <a:ea typeface="+mn-ea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+mn-ea"/>
                <a:cs typeface="Calibri" pitchFamily="34" charset="0"/>
              </a:rPr>
              <a:t>= 10, </a:t>
            </a:r>
            <a:r>
              <a:rPr lang="en-US" sz="1400" b="1" i="1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increases</a:t>
            </a:r>
            <a:r>
              <a:rPr lang="en-US" sz="1400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+mn-ea"/>
                <a:cs typeface="Calibri" pitchFamily="34" charset="0"/>
              </a:rPr>
              <a:t>at higher </a:t>
            </a:r>
            <a:r>
              <a:rPr lang="en-US" sz="1400" dirty="0" err="1">
                <a:solidFill>
                  <a:srgbClr val="000000"/>
                </a:solidFill>
                <a:latin typeface="Symbol" pitchFamily="18" charset="2"/>
                <a:ea typeface="+mn-ea"/>
              </a:rPr>
              <a:t>b</a:t>
            </a:r>
            <a:r>
              <a:rPr lang="en-US" sz="1400" baseline="-25000" dirty="0" err="1">
                <a:solidFill>
                  <a:srgbClr val="000000"/>
                </a:solidFill>
                <a:ea typeface="+mn-ea"/>
              </a:rPr>
              <a:t>N</a:t>
            </a:r>
            <a:r>
              <a:rPr lang="en-US" sz="1400" dirty="0">
                <a:solidFill>
                  <a:srgbClr val="000000"/>
                </a:solidFill>
                <a:ea typeface="+mn-ea"/>
              </a:rPr>
              <a:t>/l</a:t>
            </a:r>
            <a:r>
              <a:rPr lang="en-US" sz="1400" baseline="-25000" dirty="0">
                <a:solidFill>
                  <a:srgbClr val="000000"/>
                </a:solidFill>
                <a:ea typeface="+mn-ea"/>
              </a:rPr>
              <a:t>i</a:t>
            </a:r>
            <a:r>
              <a:rPr lang="en-US" sz="140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000000"/>
                </a:solidFill>
                <a:ea typeface="+mn-ea"/>
              </a:rPr>
              <a:t>Consistent with kinetic resonance stabilization</a:t>
            </a:r>
            <a:endParaRPr lang="en-US" sz="12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99209" y="855452"/>
            <a:ext cx="3534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600" u="sng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Resonant Field Amplification vs. </a:t>
            </a:r>
            <a:r>
              <a:rPr lang="en-US" sz="1600" dirty="0" err="1">
                <a:solidFill>
                  <a:srgbClr val="1822CD"/>
                </a:solidFill>
                <a:latin typeface="Symbol" pitchFamily="18" charset="2"/>
                <a:ea typeface="+mn-ea"/>
              </a:rPr>
              <a:t>b</a:t>
            </a:r>
            <a:r>
              <a:rPr lang="en-US" sz="1600" baseline="-25000" dirty="0" err="1">
                <a:solidFill>
                  <a:srgbClr val="1822CD"/>
                </a:solidFill>
                <a:latin typeface="Helvetica" pitchFamily="34" charset="0"/>
                <a:ea typeface="+mn-ea"/>
              </a:rPr>
              <a:t>N</a:t>
            </a:r>
            <a:r>
              <a:rPr lang="en-US" sz="1600" dirty="0">
                <a:solidFill>
                  <a:srgbClr val="1822CD"/>
                </a:solidFill>
                <a:latin typeface="Helvetica" pitchFamily="34" charset="0"/>
                <a:ea typeface="+mn-ea"/>
              </a:rPr>
              <a:t>/l</a:t>
            </a:r>
            <a:r>
              <a:rPr lang="en-US" sz="1600" baseline="-25000" dirty="0">
                <a:solidFill>
                  <a:srgbClr val="1822CD"/>
                </a:solidFill>
                <a:latin typeface="Helvetica" pitchFamily="34" charset="0"/>
                <a:ea typeface="+mn-ea"/>
              </a:rPr>
              <a:t>i</a:t>
            </a:r>
            <a:endParaRPr lang="en-US" sz="1600" dirty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64923" y="1396425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+mn-ea"/>
              </a:rPr>
              <a:t>unstable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+mn-ea"/>
              </a:rPr>
              <a:t>RWM</a:t>
            </a:r>
            <a:endParaRPr lang="en-US" sz="1600" dirty="0">
              <a:solidFill>
                <a:srgbClr val="0000FF"/>
              </a:solidFill>
              <a:latin typeface="Arial" pitchFamily="34" charset="0"/>
              <a:ea typeface="+mn-ea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564922" y="1371600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9979" y="5943600"/>
            <a:ext cx="340670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9900CC"/>
                </a:solidFill>
                <a:latin typeface="Helvetica" pitchFamily="34" charset="0"/>
                <a:ea typeface="+mn-ea"/>
              </a:rPr>
              <a:t>S</a:t>
            </a:r>
            <a:r>
              <a:rPr lang="en-US" sz="1400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. Sabbagh, </a:t>
            </a:r>
            <a:r>
              <a:rPr lang="en-US" sz="1400" dirty="0">
                <a:solidFill>
                  <a:srgbClr val="9900CC"/>
                </a:solidFill>
                <a:latin typeface="Helvetica" pitchFamily="34" charset="0"/>
                <a:ea typeface="+mn-ea"/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53</a:t>
            </a:r>
            <a:r>
              <a:rPr lang="en-US" sz="1400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 (2013) 104007</a:t>
            </a:r>
            <a:endParaRPr lang="en-US" sz="1400" dirty="0">
              <a:solidFill>
                <a:srgbClr val="9900CC"/>
              </a:solidFill>
              <a:latin typeface="Helvetica" pitchFamily="34" charset="0"/>
              <a:ea typeface="+mn-e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5"/>
          <a:stretch/>
        </p:blipFill>
        <p:spPr>
          <a:xfrm>
            <a:off x="3708612" y="1185844"/>
            <a:ext cx="2996988" cy="3157556"/>
          </a:xfrm>
          <a:prstGeom prst="rect">
            <a:avLst/>
          </a:prstGeom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67200" y="855452"/>
            <a:ext cx="228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RFA vs. rotation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  <a:ea typeface="+mn-ea"/>
              </a:rPr>
              <a:t>w</a:t>
            </a:r>
            <a:r>
              <a:rPr lang="en-US" sz="1600" u="sng" baseline="-25000" dirty="0" err="1" smtClean="0">
                <a:solidFill>
                  <a:srgbClr val="0000FF"/>
                </a:solidFill>
                <a:latin typeface="Helvetica" pitchFamily="34" charset="0"/>
                <a:ea typeface="+mn-ea"/>
                <a:cs typeface="Helvetica" panose="020B0604020202020204" pitchFamily="34" charset="0"/>
              </a:rPr>
              <a:t>E</a:t>
            </a:r>
            <a:r>
              <a:rPr lang="en-US" sz="1600" u="sng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)</a:t>
            </a:r>
            <a:endParaRPr lang="en-US" sz="900" u="sng" baseline="-25000" dirty="0">
              <a:solidFill>
                <a:srgbClr val="0000FF"/>
              </a:solidFill>
              <a:latin typeface="Helvetica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16613" y="4419599"/>
            <a:ext cx="2150854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05200" y="4412408"/>
            <a:ext cx="3435039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 rotation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000000"/>
                </a:solidFill>
                <a:ea typeface="+mn-ea"/>
                <a:cs typeface="Calibri" pitchFamily="34" charset="0"/>
              </a:rPr>
              <a:t>Largest stabilizing</a:t>
            </a:r>
            <a:r>
              <a:rPr lang="en-US" sz="140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+mn-ea"/>
                <a:cs typeface="Calibri" pitchFamily="34" charset="0"/>
              </a:rPr>
              <a:t>effect from ion precession drift resonance with </a:t>
            </a:r>
            <a:r>
              <a:rPr lang="en-US" sz="1400" dirty="0" err="1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alibri" pitchFamily="34" charset="0"/>
              </a:rPr>
              <a:t>w</a:t>
            </a:r>
            <a:r>
              <a:rPr lang="en-US" sz="1400" baseline="-25000" dirty="0" err="1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alibri" pitchFamily="34" charset="0"/>
              </a:rPr>
              <a:t>f</a:t>
            </a:r>
            <a:endParaRPr lang="en-US" sz="1400" baseline="-25000" dirty="0" smtClean="0">
              <a:solidFill>
                <a:srgbClr val="000000"/>
              </a:solidFill>
              <a:latin typeface="Symbol" panose="05050102010706020507" pitchFamily="18" charset="2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819" y="1338691"/>
            <a:ext cx="66236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00B050"/>
                </a:solidFill>
                <a:latin typeface="Helvetica" pitchFamily="34" charset="0"/>
                <a:ea typeface="+mn-ea"/>
                <a:cs typeface="Calibri" pitchFamily="34" charset="0"/>
              </a:rPr>
              <a:t>Most</a:t>
            </a:r>
          </a:p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00B050"/>
                </a:solidFill>
                <a:latin typeface="Helvetica" pitchFamily="34" charset="0"/>
                <a:ea typeface="+mn-ea"/>
                <a:cs typeface="Calibri" pitchFamily="34" charset="0"/>
              </a:rPr>
              <a:t>stable</a:t>
            </a:r>
            <a:endParaRPr lang="en-US" sz="1400" dirty="0">
              <a:solidFill>
                <a:srgbClr val="00B050"/>
              </a:solidFill>
              <a:latin typeface="Helvetica" pitchFamily="34" charset="0"/>
              <a:ea typeface="+mn-ea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334000" y="1905000"/>
            <a:ext cx="0" cy="609600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5081957" y="5291010"/>
            <a:ext cx="21570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Arial"/>
                <a:ea typeface="+mn-ea"/>
                <a:cs typeface="Calibri" pitchFamily="34" charset="0"/>
              </a:rPr>
              <a:t>Minimize |&lt;</a:t>
            </a:r>
            <a:r>
              <a:rPr lang="el-GR" sz="1600" dirty="0" smtClean="0">
                <a:solidFill>
                  <a:srgbClr val="0000FF"/>
                </a:solidFill>
                <a:latin typeface="Arial"/>
                <a:ea typeface="+mn-ea"/>
                <a:cs typeface="Calibri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ea typeface="+mn-ea"/>
                <a:cs typeface="Calibri" pitchFamily="34" charset="0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ea typeface="+mn-ea"/>
                <a:cs typeface="Calibri" pitchFamily="34" charset="0"/>
              </a:rPr>
              <a:t>&gt; + </a:t>
            </a:r>
            <a:r>
              <a:rPr lang="el-GR" sz="1600" dirty="0" smtClean="0">
                <a:solidFill>
                  <a:srgbClr val="0000FF"/>
                </a:solidFill>
                <a:latin typeface="Arial"/>
                <a:ea typeface="+mn-ea"/>
                <a:cs typeface="Calibri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ea typeface="+mn-ea"/>
                <a:cs typeface="Calibri" pitchFamily="34" charset="0"/>
              </a:rPr>
              <a:t>E</a:t>
            </a:r>
            <a:r>
              <a:rPr lang="en-US" sz="1600" dirty="0">
                <a:solidFill>
                  <a:srgbClr val="0000FF"/>
                </a:solidFill>
                <a:latin typeface="Helvetica" pitchFamily="34" charset="0"/>
                <a:ea typeface="+mn-ea"/>
                <a:cs typeface="Calibri" pitchFamily="34" charset="0"/>
              </a:rPr>
              <a:t>|</a:t>
            </a:r>
            <a:endParaRPr lang="en-US" sz="1600" dirty="0">
              <a:solidFill>
                <a:srgbClr val="0000FF"/>
              </a:solidFill>
              <a:latin typeface="Arial"/>
              <a:ea typeface="+mn-ea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418990" y="5676926"/>
            <a:ext cx="355494" cy="38550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934128" y="2366494"/>
            <a:ext cx="2133672" cy="327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Stability at lower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ea typeface="+mn-ea"/>
                <a:cs typeface="Calibri" pitchFamily="34" charset="0"/>
              </a:rPr>
              <a:t>Collisional dissipation is reduced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ea typeface="+mn-ea"/>
                <a:cs typeface="Calibri" pitchFamily="34" charset="0"/>
              </a:rPr>
              <a:t>Stabilizing resonant kinetic effects are </a:t>
            </a:r>
            <a:r>
              <a:rPr lang="en-US" sz="1400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enhanced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  <a:ea typeface="+mn-ea"/>
                <a:cs typeface="Calibri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tabilization when near broad </a:t>
            </a:r>
            <a:r>
              <a:rPr lang="el-GR" sz="1400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ω</a:t>
            </a:r>
            <a:r>
              <a:rPr lang="el-GR" sz="1400" baseline="-25000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φ</a:t>
            </a:r>
            <a:r>
              <a:rPr lang="en-US" sz="1400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 resonances; almost no effect off-resonance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98944" y="1326659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919595" y="1317423"/>
            <a:ext cx="234461" cy="139613"/>
          </a:xfrm>
          <a:prstGeom prst="rect">
            <a:avLst/>
          </a:prstGeom>
          <a:solidFill>
            <a:srgbClr val="E2E2E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pic>
        <p:nvPicPr>
          <p:cNvPr id="32" name="Picture 5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62" y="5751944"/>
            <a:ext cx="2586438" cy="7868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9224" y="6200578"/>
            <a:ext cx="334790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J. Berkery, </a:t>
            </a:r>
            <a:r>
              <a:rPr lang="en-US" sz="1400" dirty="0">
                <a:solidFill>
                  <a:srgbClr val="9900CC"/>
                </a:solidFill>
                <a:latin typeface="Helvetica" pitchFamily="34" charset="0"/>
                <a:ea typeface="+mn-ea"/>
              </a:rPr>
              <a:t>et al., </a:t>
            </a:r>
            <a:r>
              <a:rPr lang="en-US" sz="1400" dirty="0" err="1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PoP</a:t>
            </a:r>
            <a:r>
              <a:rPr lang="en-US" sz="1400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21</a:t>
            </a:r>
            <a:r>
              <a:rPr lang="en-US" sz="1400" dirty="0" smtClean="0">
                <a:solidFill>
                  <a:srgbClr val="9900CC"/>
                </a:solidFill>
                <a:latin typeface="Helvetica" pitchFamily="34" charset="0"/>
                <a:ea typeface="+mn-ea"/>
              </a:rPr>
              <a:t> (2014) 056112</a:t>
            </a:r>
            <a:endParaRPr lang="en-US" sz="1400" dirty="0">
              <a:solidFill>
                <a:srgbClr val="9900CC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10668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kern="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NSTX experiments</a:t>
            </a:r>
            <a:endParaRPr lang="en-US" u="sng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2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54538"/>
            <a:ext cx="3736173" cy="40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0763" name="Rectangle 5691"/>
          <p:cNvSpPr>
            <a:spLocks noChangeArrowheads="1"/>
          </p:cNvSpPr>
          <p:nvPr/>
        </p:nvSpPr>
        <p:spPr bwMode="auto">
          <a:xfrm>
            <a:off x="288925" y="5286750"/>
            <a:ext cx="4343400" cy="1082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800724" name="Text Box 5652"/>
          <p:cNvSpPr txBox="1">
            <a:spLocks noChangeArrowheads="1"/>
          </p:cNvSpPr>
          <p:nvPr/>
        </p:nvSpPr>
        <p:spPr bwMode="auto">
          <a:xfrm>
            <a:off x="5041900" y="6152733"/>
            <a:ext cx="365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RWM active stabilization coils</a:t>
            </a:r>
          </a:p>
        </p:txBody>
      </p:sp>
      <p:sp>
        <p:nvSpPr>
          <p:cNvPr id="1800753" name="Text Box 5681"/>
          <p:cNvSpPr txBox="1">
            <a:spLocks noChangeArrowheads="1"/>
          </p:cNvSpPr>
          <p:nvPr/>
        </p:nvSpPr>
        <p:spPr bwMode="auto">
          <a:xfrm>
            <a:off x="7458635" y="1231372"/>
            <a:ext cx="16584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RWM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poloidal</a:t>
            </a:r>
            <a:endParaRPr lang="en-US" sz="1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sensors </a:t>
            </a: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00754" name="Line 5682"/>
          <p:cNvSpPr>
            <a:spLocks noChangeShapeType="1"/>
          </p:cNvSpPr>
          <p:nvPr/>
        </p:nvSpPr>
        <p:spPr bwMode="auto">
          <a:xfrm>
            <a:off x="5153024" y="4415025"/>
            <a:ext cx="714375" cy="17377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5" name="Line 5683"/>
          <p:cNvSpPr>
            <a:spLocks noChangeShapeType="1"/>
          </p:cNvSpPr>
          <p:nvPr/>
        </p:nvSpPr>
        <p:spPr bwMode="auto">
          <a:xfrm flipH="1">
            <a:off x="6744886" y="4207835"/>
            <a:ext cx="1132849" cy="149325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6" name="Text Box 5684"/>
          <p:cNvSpPr txBox="1">
            <a:spLocks noChangeArrowheads="1"/>
          </p:cNvSpPr>
          <p:nvPr/>
        </p:nvSpPr>
        <p:spPr bwMode="auto">
          <a:xfrm>
            <a:off x="6164263" y="5757445"/>
            <a:ext cx="2674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RWM radial sensors (B</a:t>
            </a:r>
            <a:r>
              <a:rPr lang="en-US" sz="18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00757" name="Line 5685"/>
          <p:cNvSpPr>
            <a:spLocks noChangeShapeType="1"/>
          </p:cNvSpPr>
          <p:nvPr/>
        </p:nvSpPr>
        <p:spPr bwMode="auto">
          <a:xfrm flipV="1">
            <a:off x="7754470" y="1830060"/>
            <a:ext cx="398930" cy="148001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8" name="Text Box 5686"/>
          <p:cNvSpPr txBox="1">
            <a:spLocks noChangeArrowheads="1"/>
          </p:cNvSpPr>
          <p:nvPr/>
        </p:nvSpPr>
        <p:spPr bwMode="auto">
          <a:xfrm>
            <a:off x="4386261" y="150938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1C342"/>
                </a:solidFill>
                <a:latin typeface="Arial" pitchFamily="34" charset="0"/>
                <a:cs typeface="Arial" pitchFamily="34" charset="0"/>
              </a:rPr>
              <a:t>Stabilizer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1C342"/>
                </a:solidFill>
                <a:latin typeface="Arial" pitchFamily="34" charset="0"/>
                <a:cs typeface="Arial" pitchFamily="34" charset="0"/>
              </a:rPr>
              <a:t>plates</a:t>
            </a:r>
          </a:p>
        </p:txBody>
      </p:sp>
      <p:sp>
        <p:nvSpPr>
          <p:cNvPr id="1800759" name="Line 5687"/>
          <p:cNvSpPr>
            <a:spLocks noChangeShapeType="1"/>
          </p:cNvSpPr>
          <p:nvPr/>
        </p:nvSpPr>
        <p:spPr bwMode="auto">
          <a:xfrm flipH="1" flipV="1">
            <a:off x="5041899" y="2150734"/>
            <a:ext cx="1848037" cy="1067970"/>
          </a:xfrm>
          <a:prstGeom prst="line">
            <a:avLst/>
          </a:prstGeom>
          <a:noFill/>
          <a:ln w="38100">
            <a:solidFill>
              <a:srgbClr val="31C34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60" name="Rectangle 5688"/>
          <p:cNvSpPr>
            <a:spLocks noGrp="1" noChangeArrowheads="1"/>
          </p:cNvSpPr>
          <p:nvPr>
            <p:ph type="body" idx="1"/>
          </p:nvPr>
        </p:nvSpPr>
        <p:spPr>
          <a:xfrm>
            <a:off x="304800" y="952491"/>
            <a:ext cx="4343400" cy="5410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sz="2000" dirty="0"/>
              <a:t>High beta, low aspect ratio</a:t>
            </a:r>
          </a:p>
          <a:p>
            <a:pPr lvl="1"/>
            <a:r>
              <a:rPr lang="en-US" sz="1800" dirty="0"/>
              <a:t>R = 0.86 m, A &gt; 1.27</a:t>
            </a:r>
          </a:p>
          <a:p>
            <a:pPr lvl="1"/>
            <a:r>
              <a:rPr lang="en-US" sz="1800" dirty="0" err="1"/>
              <a:t>I</a:t>
            </a:r>
            <a:r>
              <a:rPr lang="en-US" sz="1800" baseline="-25000" dirty="0" err="1"/>
              <a:t>p</a:t>
            </a:r>
            <a:r>
              <a:rPr lang="en-US" sz="1800" dirty="0"/>
              <a:t> &lt; 1.5 MA, </a:t>
            </a:r>
            <a:r>
              <a:rPr lang="en-US" sz="1800" dirty="0" err="1"/>
              <a:t>B</a:t>
            </a:r>
            <a:r>
              <a:rPr lang="en-US" sz="1800" baseline="-25000" dirty="0" err="1"/>
              <a:t>t</a:t>
            </a:r>
            <a:r>
              <a:rPr lang="en-US" sz="1800" dirty="0"/>
              <a:t> = 5.5 </a:t>
            </a:r>
            <a:r>
              <a:rPr lang="en-US" sz="1800" dirty="0" err="1"/>
              <a:t>kG</a:t>
            </a:r>
            <a:endParaRPr lang="en-US" sz="1800" dirty="0"/>
          </a:p>
          <a:p>
            <a:pPr lvl="1"/>
            <a:r>
              <a:rPr lang="en-US" sz="1800" dirty="0"/>
              <a:t> </a:t>
            </a:r>
            <a:r>
              <a:rPr lang="en-US" sz="1800" dirty="0" err="1">
                <a:latin typeface="Symbol" pitchFamily="18" charset="2"/>
              </a:rPr>
              <a:t>b</a:t>
            </a:r>
            <a:r>
              <a:rPr lang="en-US" sz="1800" baseline="-25000" dirty="0" err="1"/>
              <a:t>t</a:t>
            </a:r>
            <a:r>
              <a:rPr lang="en-US" sz="1800" dirty="0"/>
              <a:t> &lt; 40%, </a:t>
            </a:r>
            <a:r>
              <a:rPr lang="en-US" sz="1800" dirty="0" err="1">
                <a:latin typeface="Symbol" pitchFamily="18" charset="2"/>
              </a:rPr>
              <a:t>b</a:t>
            </a:r>
            <a:r>
              <a:rPr lang="en-US" sz="1800" baseline="-25000" dirty="0" err="1"/>
              <a:t>N</a:t>
            </a:r>
            <a:r>
              <a:rPr lang="en-US" sz="1800" dirty="0"/>
              <a:t> &gt; 7</a:t>
            </a:r>
          </a:p>
          <a:p>
            <a:pPr lvl="1"/>
            <a:endParaRPr lang="en-US" sz="1800" dirty="0"/>
          </a:p>
          <a:p>
            <a:r>
              <a:rPr lang="en-US" sz="2000" dirty="0"/>
              <a:t>Copper </a:t>
            </a:r>
            <a:r>
              <a:rPr lang="en-US" sz="2000" dirty="0">
                <a:solidFill>
                  <a:srgbClr val="00CC00"/>
                </a:solidFill>
              </a:rPr>
              <a:t>stabilizer plates</a:t>
            </a:r>
            <a:r>
              <a:rPr lang="en-US" sz="2000" dirty="0"/>
              <a:t> for kink mode stabilization</a:t>
            </a:r>
          </a:p>
          <a:p>
            <a:endParaRPr lang="en-US" sz="2000" dirty="0"/>
          </a:p>
          <a:p>
            <a:r>
              <a:rPr lang="en-US" sz="2000" dirty="0" err="1"/>
              <a:t>Midplane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70606"/>
                </a:solidFill>
              </a:rPr>
              <a:t>control coils</a:t>
            </a:r>
            <a:endParaRPr lang="en-US" sz="2000" dirty="0"/>
          </a:p>
          <a:p>
            <a:pPr lvl="1"/>
            <a:r>
              <a:rPr lang="en-US" sz="1800" dirty="0"/>
              <a:t>n = 1 – 3 field correction, magnetic braking of </a:t>
            </a:r>
            <a:r>
              <a:rPr lang="en-US" sz="1800" dirty="0" err="1">
                <a:latin typeface="Symbol" pitchFamily="18" charset="2"/>
              </a:rPr>
              <a:t>w</a:t>
            </a:r>
            <a:r>
              <a:rPr lang="en-US" sz="1800" baseline="-25000" dirty="0" err="1">
                <a:latin typeface="Symbol" pitchFamily="18" charset="2"/>
              </a:rPr>
              <a:t>f</a:t>
            </a:r>
            <a:r>
              <a:rPr lang="en-US" sz="1800" dirty="0"/>
              <a:t> by NTV</a:t>
            </a:r>
            <a:endParaRPr lang="en-US" sz="1800" baseline="-25000" dirty="0">
              <a:latin typeface="Symbol" pitchFamily="18" charset="2"/>
            </a:endParaRPr>
          </a:p>
          <a:p>
            <a:pPr lvl="1"/>
            <a:r>
              <a:rPr lang="en-US" sz="1800" dirty="0"/>
              <a:t>n = 1 RWM control</a:t>
            </a:r>
          </a:p>
          <a:p>
            <a:pPr lvl="1"/>
            <a:endParaRPr lang="en-US" sz="1800" dirty="0"/>
          </a:p>
          <a:p>
            <a:r>
              <a:rPr lang="en-US" sz="2000" dirty="0"/>
              <a:t>Combined sensor sets now used for RWM feedback</a:t>
            </a:r>
          </a:p>
          <a:p>
            <a:pPr lvl="1"/>
            <a:r>
              <a:rPr lang="en-US" sz="1800" dirty="0"/>
              <a:t>48 upper/lower </a:t>
            </a:r>
            <a:r>
              <a:rPr lang="en-US" sz="1800" dirty="0" err="1"/>
              <a:t>B</a:t>
            </a:r>
            <a:r>
              <a:rPr lang="en-US" sz="1800" baseline="-25000" dirty="0" err="1"/>
              <a:t>p</a:t>
            </a:r>
            <a:r>
              <a:rPr lang="en-US" sz="1800" dirty="0"/>
              <a:t>, B</a:t>
            </a:r>
            <a:r>
              <a:rPr lang="en-US" sz="1800" baseline="-25000" dirty="0"/>
              <a:t>r</a:t>
            </a:r>
          </a:p>
        </p:txBody>
      </p:sp>
      <p:sp>
        <p:nvSpPr>
          <p:cNvPr id="1800761" name="Rectangle 5689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bg1">
                        <a:alpha val="86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dirty="0"/>
              <a:t>NSTX is a spherical torus equipped to study passive and active global MHD </a:t>
            </a:r>
            <a:r>
              <a:rPr lang="en-US" dirty="0" smtClean="0"/>
              <a:t>control</a:t>
            </a:r>
            <a:endParaRPr lang="en-US" sz="2000" dirty="0"/>
          </a:p>
        </p:txBody>
      </p:sp>
      <p:sp>
        <p:nvSpPr>
          <p:cNvPr id="15" name="Text Box 5681"/>
          <p:cNvSpPr txBox="1">
            <a:spLocks noChangeArrowheads="1"/>
          </p:cNvSpPr>
          <p:nvPr/>
        </p:nvSpPr>
        <p:spPr bwMode="auto">
          <a:xfrm>
            <a:off x="5590896" y="856130"/>
            <a:ext cx="2367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3D Structure Model</a:t>
            </a:r>
            <a:endParaRPr lang="en-US" sz="1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4547234" cy="678387"/>
          </a:xfrm>
        </p:spPr>
        <p:txBody>
          <a:bodyPr/>
          <a:lstStyle/>
          <a:p>
            <a:r>
              <a:rPr lang="en-US" sz="2000" dirty="0"/>
              <a:t>I</a:t>
            </a:r>
            <a:r>
              <a:rPr lang="en-US" sz="2000" dirty="0" smtClean="0"/>
              <a:t>mproved agreement with sufficient number of states (wall detail)</a:t>
            </a:r>
            <a:endParaRPr lang="en-US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020"/>
            <a:ext cx="9144000" cy="815975"/>
          </a:xfrm>
        </p:spPr>
        <p:txBody>
          <a:bodyPr/>
          <a:lstStyle/>
          <a:p>
            <a:r>
              <a:rPr lang="en-US" dirty="0" smtClean="0"/>
              <a:t>Open-loop </a:t>
            </a:r>
            <a:r>
              <a:rPr lang="en-US" dirty="0"/>
              <a:t>c</a:t>
            </a:r>
            <a:r>
              <a:rPr lang="en-US" dirty="0" smtClean="0"/>
              <a:t>omparisons between measurements and RWM state space controller show importance of states and model</a:t>
            </a:r>
            <a:endParaRPr lang="en-US" dirty="0"/>
          </a:p>
        </p:txBody>
      </p:sp>
      <p:sp>
        <p:nvSpPr>
          <p:cNvPr id="115" name="Text Box 66"/>
          <p:cNvSpPr txBox="1">
            <a:spLocks noChangeArrowheads="1"/>
          </p:cNvSpPr>
          <p:nvPr/>
        </p:nvSpPr>
        <p:spPr bwMode="auto">
          <a:xfrm>
            <a:off x="152399" y="990600"/>
            <a:ext cx="4340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Effect of Number of States Used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1" t="5292" r="1136" b="68230"/>
          <a:stretch/>
        </p:blipFill>
        <p:spPr bwMode="auto">
          <a:xfrm>
            <a:off x="1278347" y="1786367"/>
            <a:ext cx="1918598" cy="12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5255" r="1879" b="68345"/>
          <a:stretch/>
        </p:blipFill>
        <p:spPr bwMode="auto">
          <a:xfrm>
            <a:off x="1295400" y="3919688"/>
            <a:ext cx="1865313" cy="12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Text Box 12"/>
          <p:cNvSpPr txBox="1">
            <a:spLocks noChangeArrowheads="1"/>
          </p:cNvSpPr>
          <p:nvPr/>
        </p:nvSpPr>
        <p:spPr bwMode="auto">
          <a:xfrm>
            <a:off x="1343815" y="1819895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57"/>
          <p:cNvSpPr>
            <a:spLocks noChangeArrowheads="1"/>
          </p:cNvSpPr>
          <p:nvPr/>
        </p:nvSpPr>
        <p:spPr bwMode="auto">
          <a:xfrm>
            <a:off x="810570" y="1395129"/>
            <a:ext cx="307975" cy="133985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123" name="Text Box 53"/>
          <p:cNvSpPr txBox="1">
            <a:spLocks noChangeArrowheads="1"/>
          </p:cNvSpPr>
          <p:nvPr/>
        </p:nvSpPr>
        <p:spPr bwMode="auto">
          <a:xfrm>
            <a:off x="1019839" y="2106724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124" name="Text Box 54"/>
          <p:cNvSpPr txBox="1">
            <a:spLocks noChangeArrowheads="1"/>
          </p:cNvSpPr>
          <p:nvPr/>
        </p:nvSpPr>
        <p:spPr bwMode="auto">
          <a:xfrm>
            <a:off x="1019839" y="1728455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125" name="Text Box 56"/>
          <p:cNvSpPr txBox="1">
            <a:spLocks noChangeArrowheads="1"/>
          </p:cNvSpPr>
          <p:nvPr/>
        </p:nvSpPr>
        <p:spPr bwMode="auto">
          <a:xfrm>
            <a:off x="1188114" y="2481628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126" name="Text Box 55"/>
          <p:cNvSpPr txBox="1">
            <a:spLocks noChangeArrowheads="1"/>
          </p:cNvSpPr>
          <p:nvPr/>
        </p:nvSpPr>
        <p:spPr bwMode="auto">
          <a:xfrm>
            <a:off x="969039" y="2856850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132" name="Text Box 7"/>
          <p:cNvSpPr txBox="1">
            <a:spLocks noChangeArrowheads="1"/>
          </p:cNvSpPr>
          <p:nvPr/>
        </p:nvSpPr>
        <p:spPr bwMode="auto">
          <a:xfrm rot="16200000">
            <a:off x="-922333" y="3312083"/>
            <a:ext cx="3000821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RWM Sensor Differences (G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pic>
        <p:nvPicPr>
          <p:cNvPr id="154" name="Picture 1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8" t="69185" r="1347" b="4260"/>
          <a:stretch/>
        </p:blipFill>
        <p:spPr bwMode="auto">
          <a:xfrm>
            <a:off x="6108700" y="1779495"/>
            <a:ext cx="18923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 Box 17"/>
          <p:cNvSpPr txBox="1">
            <a:spLocks noChangeArrowheads="1"/>
          </p:cNvSpPr>
          <p:nvPr/>
        </p:nvSpPr>
        <p:spPr bwMode="auto">
          <a:xfrm>
            <a:off x="6111875" y="2733650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156" name="Text Box 39"/>
          <p:cNvSpPr txBox="1">
            <a:spLocks noChangeArrowheads="1"/>
          </p:cNvSpPr>
          <p:nvPr/>
        </p:nvSpPr>
        <p:spPr bwMode="auto">
          <a:xfrm>
            <a:off x="6883400" y="3155858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sp>
        <p:nvSpPr>
          <p:cNvPr id="157" name="Text Box 160"/>
          <p:cNvSpPr txBox="1">
            <a:spLocks noChangeArrowheads="1"/>
          </p:cNvSpPr>
          <p:nvPr/>
        </p:nvSpPr>
        <p:spPr bwMode="auto">
          <a:xfrm>
            <a:off x="5915025" y="2203358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158" name="Text Box 161"/>
          <p:cNvSpPr txBox="1">
            <a:spLocks noChangeArrowheads="1"/>
          </p:cNvSpPr>
          <p:nvPr/>
        </p:nvSpPr>
        <p:spPr bwMode="auto">
          <a:xfrm>
            <a:off x="5999162" y="2539908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159" name="Text Box 165"/>
          <p:cNvSpPr txBox="1">
            <a:spLocks noChangeArrowheads="1"/>
          </p:cNvSpPr>
          <p:nvPr/>
        </p:nvSpPr>
        <p:spPr bwMode="auto">
          <a:xfrm>
            <a:off x="5915025" y="187633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grpSp>
        <p:nvGrpSpPr>
          <p:cNvPr id="160" name="Group 166"/>
          <p:cNvGrpSpPr>
            <a:grpSpLocks/>
          </p:cNvGrpSpPr>
          <p:nvPr/>
        </p:nvGrpSpPr>
        <p:grpSpPr bwMode="auto">
          <a:xfrm>
            <a:off x="5961061" y="3005045"/>
            <a:ext cx="1508125" cy="182563"/>
            <a:chOff x="1546" y="2587"/>
            <a:chExt cx="950" cy="115"/>
          </a:xfrm>
        </p:grpSpPr>
        <p:sp>
          <p:nvSpPr>
            <p:cNvPr id="161" name="Text Box 16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162" name="Text Box 16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163" name="Text Box 16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</p:grpSp>
      <p:pic>
        <p:nvPicPr>
          <p:cNvPr id="146" name="Picture 2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69436" r="1433" b="4128"/>
          <a:stretch/>
        </p:blipFill>
        <p:spPr bwMode="auto">
          <a:xfrm>
            <a:off x="6103937" y="3951380"/>
            <a:ext cx="1881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Text Box 176"/>
          <p:cNvSpPr txBox="1">
            <a:spLocks noChangeArrowheads="1"/>
          </p:cNvSpPr>
          <p:nvPr/>
        </p:nvSpPr>
        <p:spPr bwMode="auto">
          <a:xfrm>
            <a:off x="6094412" y="4884897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148" name="Text Box 177"/>
          <p:cNvSpPr txBox="1">
            <a:spLocks noChangeArrowheads="1"/>
          </p:cNvSpPr>
          <p:nvPr/>
        </p:nvSpPr>
        <p:spPr bwMode="auto">
          <a:xfrm>
            <a:off x="6865937" y="5322980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149" name="Group 210"/>
          <p:cNvGrpSpPr>
            <a:grpSpLocks/>
          </p:cNvGrpSpPr>
          <p:nvPr/>
        </p:nvGrpSpPr>
        <p:grpSpPr bwMode="auto">
          <a:xfrm>
            <a:off x="5943600" y="5164230"/>
            <a:ext cx="2046287" cy="182563"/>
            <a:chOff x="1546" y="2587"/>
            <a:chExt cx="1289" cy="115"/>
          </a:xfrm>
        </p:grpSpPr>
        <p:sp>
          <p:nvSpPr>
            <p:cNvPr id="150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151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152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153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378121" y="3950042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6167478" y="1873261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 Box 12"/>
          <p:cNvSpPr txBox="1">
            <a:spLocks noChangeArrowheads="1"/>
          </p:cNvSpPr>
          <p:nvPr/>
        </p:nvSpPr>
        <p:spPr bwMode="auto">
          <a:xfrm>
            <a:off x="6183357" y="4035742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60"/>
          <p:cNvSpPr txBox="1">
            <a:spLocks noChangeArrowheads="1"/>
          </p:cNvSpPr>
          <p:nvPr/>
        </p:nvSpPr>
        <p:spPr bwMode="auto">
          <a:xfrm>
            <a:off x="5859416" y="2857076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60" name="Text Box 169"/>
          <p:cNvSpPr txBox="1">
            <a:spLocks noChangeArrowheads="1"/>
          </p:cNvSpPr>
          <p:nvPr/>
        </p:nvSpPr>
        <p:spPr bwMode="auto">
          <a:xfrm>
            <a:off x="7696760" y="2999907"/>
            <a:ext cx="29815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0.62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61" name="Text Box 177"/>
          <p:cNvSpPr txBox="1">
            <a:spLocks noChangeArrowheads="1"/>
          </p:cNvSpPr>
          <p:nvPr/>
        </p:nvSpPr>
        <p:spPr bwMode="auto">
          <a:xfrm>
            <a:off x="2114642" y="5306603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62" name="Group 210"/>
          <p:cNvGrpSpPr>
            <a:grpSpLocks/>
          </p:cNvGrpSpPr>
          <p:nvPr/>
        </p:nvGrpSpPr>
        <p:grpSpPr bwMode="auto">
          <a:xfrm>
            <a:off x="1192305" y="5147853"/>
            <a:ext cx="2046287" cy="182563"/>
            <a:chOff x="1546" y="2587"/>
            <a:chExt cx="1289" cy="115"/>
          </a:xfrm>
        </p:grpSpPr>
        <p:sp>
          <p:nvSpPr>
            <p:cNvPr id="63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64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65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66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67" name="Text Box 177"/>
          <p:cNvSpPr txBox="1">
            <a:spLocks noChangeArrowheads="1"/>
          </p:cNvSpPr>
          <p:nvPr/>
        </p:nvSpPr>
        <p:spPr bwMode="auto">
          <a:xfrm>
            <a:off x="2114642" y="3166970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68" name="Group 210"/>
          <p:cNvGrpSpPr>
            <a:grpSpLocks/>
          </p:cNvGrpSpPr>
          <p:nvPr/>
        </p:nvGrpSpPr>
        <p:grpSpPr bwMode="auto">
          <a:xfrm>
            <a:off x="1192305" y="3008220"/>
            <a:ext cx="2046287" cy="182563"/>
            <a:chOff x="1546" y="2587"/>
            <a:chExt cx="1289" cy="115"/>
          </a:xfrm>
        </p:grpSpPr>
        <p:sp>
          <p:nvSpPr>
            <p:cNvPr id="69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70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71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72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30" y="2514600"/>
            <a:ext cx="2286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1014505" y="4264469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1014505" y="3886200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76" name="Text Box 56"/>
          <p:cNvSpPr txBox="1">
            <a:spLocks noChangeArrowheads="1"/>
          </p:cNvSpPr>
          <p:nvPr/>
        </p:nvSpPr>
        <p:spPr bwMode="auto">
          <a:xfrm>
            <a:off x="1182780" y="4639373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963705" y="5014595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78" name="Text Box 160"/>
          <p:cNvSpPr txBox="1">
            <a:spLocks noChangeArrowheads="1"/>
          </p:cNvSpPr>
          <p:nvPr/>
        </p:nvSpPr>
        <p:spPr bwMode="auto">
          <a:xfrm>
            <a:off x="5914044" y="4363571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79" name="Text Box 161"/>
          <p:cNvSpPr txBox="1">
            <a:spLocks noChangeArrowheads="1"/>
          </p:cNvSpPr>
          <p:nvPr/>
        </p:nvSpPr>
        <p:spPr bwMode="auto">
          <a:xfrm>
            <a:off x="5998181" y="4700121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80" name="Text Box 165"/>
          <p:cNvSpPr txBox="1">
            <a:spLocks noChangeArrowheads="1"/>
          </p:cNvSpPr>
          <p:nvPr/>
        </p:nvSpPr>
        <p:spPr bwMode="auto">
          <a:xfrm>
            <a:off x="5914044" y="4036546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sp>
        <p:nvSpPr>
          <p:cNvPr id="81" name="Text Box 160"/>
          <p:cNvSpPr txBox="1">
            <a:spLocks noChangeArrowheads="1"/>
          </p:cNvSpPr>
          <p:nvPr/>
        </p:nvSpPr>
        <p:spPr bwMode="auto">
          <a:xfrm>
            <a:off x="5858435" y="5017289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1612127" y="3543783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States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5436704" y="990600"/>
            <a:ext cx="3349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Effect of 3D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Model Used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323635" y="1420905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NBI Port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6255059" y="3544010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1800" u="sng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NBI Port</a:t>
            </a:r>
          </a:p>
        </p:txBody>
      </p:sp>
      <p:cxnSp>
        <p:nvCxnSpPr>
          <p:cNvPr id="6" name="Straight Arrow Connector 5"/>
          <p:cNvCxnSpPr>
            <a:stCxn id="85" idx="1"/>
          </p:cNvCxnSpPr>
          <p:nvPr/>
        </p:nvCxnSpPr>
        <p:spPr bwMode="auto">
          <a:xfrm flipH="1">
            <a:off x="5280211" y="3728676"/>
            <a:ext cx="974848" cy="3528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States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2129363" y="1773233"/>
            <a:ext cx="6976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RWM</a:t>
            </a:r>
            <a:endParaRPr kumimoji="0" lang="en-US" sz="1600" b="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87746" y="2058895"/>
            <a:ext cx="231696" cy="1444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4953000" y="5791200"/>
            <a:ext cx="4114800" cy="6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3D detail of model important to improve agreement</a:t>
            </a:r>
            <a:endParaRPr lang="en-US" sz="2000" dirty="0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3410590" y="1477589"/>
            <a:ext cx="1439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666339" y="1842484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Controller (observer)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552792" y="1773233"/>
            <a:ext cx="1028608" cy="62471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586426" y="2079829"/>
            <a:ext cx="1102549" cy="55746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383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4919" b="6258"/>
          <a:stretch/>
        </p:blipFill>
        <p:spPr>
          <a:xfrm>
            <a:off x="662656" y="1329330"/>
            <a:ext cx="3454265" cy="28719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b="5580"/>
          <a:stretch/>
        </p:blipFill>
        <p:spPr>
          <a:xfrm>
            <a:off x="5450400" y="1277645"/>
            <a:ext cx="3447350" cy="2684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7"/>
            <a:ext cx="9144000" cy="815975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is included in NTV rotation controller model, 3D field current and NBI power can compensate for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 smtClean="0"/>
              <a:t> variations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46200" y="405300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t (s)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9497" y="405300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t (s)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06458" y="931984"/>
            <a:ext cx="3961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3D coil current and NBI power (actuators)</a:t>
            </a:r>
            <a:endParaRPr lang="en-US" sz="16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52486" y="4300622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 err="1">
                <a:solidFill>
                  <a:schemeClr val="tx1"/>
                </a:solidFill>
              </a:rPr>
              <a:t>N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3085967" y="2609293"/>
            <a:ext cx="304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NBI, </a:t>
            </a:r>
            <a:r>
              <a:rPr lang="en-US" sz="16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6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6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600" b="0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866301" y="2748156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Plasma rotation (rad/s)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2766059" y="2564480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torque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756" y="155775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i="0" baseline="30000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1152846" y="1484786"/>
            <a:ext cx="14148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>
                <a:solidFill>
                  <a:srgbClr val="00B050"/>
                </a:solidFill>
                <a:latin typeface="+mn-lt"/>
              </a:rPr>
              <a:t>d</a:t>
            </a:r>
            <a:r>
              <a:rPr lang="en-US" sz="1800" b="0" i="0" dirty="0" smtClean="0">
                <a:solidFill>
                  <a:srgbClr val="00B050"/>
                </a:solidFill>
                <a:latin typeface="+mn-lt"/>
              </a:rPr>
              <a:t>esired </a:t>
            </a:r>
            <a:r>
              <a:rPr lang="en-US" sz="1800" b="0" i="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sz="1800" b="0" i="0" baseline="-2500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endParaRPr lang="en-US" sz="1800" b="0" i="0" baseline="-25000" dirty="0" smtClean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>
            <a:off x="1204848" y="1821522"/>
            <a:ext cx="122871" cy="222120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995597" y="3319073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="0" i="0" baseline="-25000" dirty="0" smtClean="0">
                <a:solidFill>
                  <a:srgbClr val="FF0000"/>
                </a:solidFill>
              </a:rPr>
              <a:t>1</a:t>
            </a:r>
            <a:endParaRPr lang="en-US" sz="1600" b="0" i="0" baseline="-250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52562" y="2043642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</a:rPr>
              <a:t>3</a:t>
            </a:r>
            <a:endParaRPr lang="en-US" sz="1600" b="0" i="0" baseline="-25000" dirty="0">
              <a:solidFill>
                <a:srgbClr val="FF0000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743627" y="3488348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NBI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torque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3329656" y="1566444"/>
            <a:ext cx="685800" cy="86956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58281" y="1491278"/>
            <a:ext cx="115864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0.59</a:t>
            </a:r>
            <a:r>
              <a:rPr lang="en-US" sz="1600" dirty="0" smtClean="0">
                <a:cs typeface="Helvetica" panose="020B0604020202020204" pitchFamily="34" charset="0"/>
              </a:rPr>
              <a:t>s</a:t>
            </a:r>
          </a:p>
          <a:p>
            <a:pPr>
              <a:buNone/>
            </a:pPr>
            <a:r>
              <a:rPr lang="en-US" sz="1600" dirty="0" smtClean="0"/>
              <a:t>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0.69s</a:t>
            </a:r>
            <a:endParaRPr lang="en-US" sz="1600" dirty="0">
              <a:latin typeface="Symbol" panose="05050102010706020507" pitchFamily="18" charset="2"/>
            </a:endParaRPr>
          </a:p>
          <a:p>
            <a:pPr>
              <a:buNone/>
            </a:pPr>
            <a:r>
              <a:rPr lang="en-US" sz="1600" dirty="0" smtClean="0"/>
              <a:t>t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0.79s</a:t>
            </a:r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62656" y="4201262"/>
            <a:ext cx="3444647" cy="15735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 flipH="1">
            <a:off x="2705647" y="3214344"/>
            <a:ext cx="252634" cy="274004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53268" y="5764566"/>
            <a:ext cx="510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dirty="0" smtClean="0"/>
              <a:t>NTV torque profile model for feedback dependent on ion temperature</a:t>
            </a:r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70275"/>
              </p:ext>
            </p:extLst>
          </p:nvPr>
        </p:nvGraphicFramePr>
        <p:xfrm>
          <a:off x="139700" y="4905375"/>
          <a:ext cx="52609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0" name="Equation" r:id="rId5" imgW="2641320" imgH="279360" progId="Equation.DSMT4">
                  <p:embed/>
                </p:oleObj>
              </mc:Choice>
              <mc:Fallback>
                <p:oleObj name="Equation" r:id="rId5" imgW="264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700" y="4905375"/>
                        <a:ext cx="526097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00"/>
          <p:cNvSpPr/>
          <p:nvPr/>
        </p:nvSpPr>
        <p:spPr>
          <a:xfrm>
            <a:off x="76200" y="931984"/>
            <a:ext cx="4846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Rotation</a:t>
            </a:r>
            <a:r>
              <a:rPr lang="en-US" sz="1600" u="sng" kern="0" dirty="0">
                <a:solidFill>
                  <a:srgbClr val="6600FF"/>
                </a:solidFill>
                <a:latin typeface="+mn-lt"/>
              </a:rPr>
              <a:t> </a:t>
            </a:r>
            <a:r>
              <a:rPr lang="en-US" sz="1600" u="sng" kern="0" dirty="0" smtClean="0">
                <a:solidFill>
                  <a:srgbClr val="6600FF"/>
                </a:solidFill>
                <a:latin typeface="+mn-lt"/>
              </a:rPr>
              <a:t>evolution</a:t>
            </a: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 and NBI and NTV torque profiles</a:t>
            </a:r>
            <a:endParaRPr lang="en-US" sz="16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02140" y="5426012"/>
            <a:ext cx="1670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kern="0" dirty="0" smtClean="0">
                <a:solidFill>
                  <a:srgbClr val="FF0000"/>
                </a:solidFill>
                <a:latin typeface="+mn-lt"/>
              </a:rPr>
              <a:t>K1 = 0, K2 = 2.5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b="6107"/>
          <a:stretch/>
        </p:blipFill>
        <p:spPr>
          <a:xfrm>
            <a:off x="6188764" y="4405212"/>
            <a:ext cx="2492657" cy="182419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 rot="16200000">
            <a:off x="4132045" y="2599729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3D Coil Current (kA)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5526528" y="3900600"/>
            <a:ext cx="1627872" cy="338554"/>
            <a:chOff x="5526528" y="3900600"/>
            <a:chExt cx="1627872" cy="338554"/>
          </a:xfrm>
        </p:grpSpPr>
        <p:sp>
          <p:nvSpPr>
            <p:cNvPr id="110" name="TextBox 109"/>
            <p:cNvSpPr txBox="1"/>
            <p:nvPr/>
          </p:nvSpPr>
          <p:spPr>
            <a:xfrm>
              <a:off x="5526528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16200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0.7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84400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0.9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5066800" y="33262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1.0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63800" y="37000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0.8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063800" y="28876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1.2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063800" y="24592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1.4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62200" y="20308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1.6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071000" y="15922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1.8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71000" y="11998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2.0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7439928" y="3900600"/>
            <a:ext cx="1627872" cy="338554"/>
            <a:chOff x="5526528" y="3900600"/>
            <a:chExt cx="1627872" cy="338554"/>
          </a:xfrm>
        </p:grpSpPr>
        <p:sp>
          <p:nvSpPr>
            <p:cNvPr id="124" name="TextBox 123"/>
            <p:cNvSpPr txBox="1"/>
            <p:nvPr/>
          </p:nvSpPr>
          <p:spPr>
            <a:xfrm>
              <a:off x="5526528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16200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0.7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84400" y="390060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0.9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 rot="16200000">
            <a:off x="5291247" y="5069234"/>
            <a:ext cx="804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400" b="0" i="0" baseline="-2500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1400" b="0" i="0" dirty="0" err="1" smtClean="0">
                <a:solidFill>
                  <a:schemeClr val="tx1"/>
                </a:solidFill>
                <a:latin typeface="+mn-lt"/>
              </a:rPr>
              <a:t>keV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5777948" y="4340344"/>
            <a:ext cx="470452" cy="2034832"/>
            <a:chOff x="5777948" y="4393096"/>
            <a:chExt cx="470452" cy="2034832"/>
          </a:xfrm>
        </p:grpSpPr>
        <p:sp>
          <p:nvSpPr>
            <p:cNvPr id="128" name="TextBox 127"/>
            <p:cNvSpPr txBox="1"/>
            <p:nvPr/>
          </p:nvSpPr>
          <p:spPr>
            <a:xfrm>
              <a:off x="5778400" y="5526156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0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.6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777948" y="494243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.2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77948" y="4393096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1.8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77948" y="6089374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8595756" y="5890848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t (s)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5976730" y="6208276"/>
            <a:ext cx="2885662" cy="341868"/>
            <a:chOff x="5976730" y="6261028"/>
            <a:chExt cx="2885662" cy="341868"/>
          </a:xfrm>
        </p:grpSpPr>
        <p:sp>
          <p:nvSpPr>
            <p:cNvPr id="133" name="TextBox 132"/>
            <p:cNvSpPr txBox="1"/>
            <p:nvPr/>
          </p:nvSpPr>
          <p:spPr>
            <a:xfrm>
              <a:off x="6464200" y="626102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34922" y="626102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0.7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392392" y="626102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0.9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911548" y="6264342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941278" y="6261652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976730" y="6261652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094068" y="4405212"/>
            <a:ext cx="992010" cy="1791809"/>
            <a:chOff x="7094068" y="5334000"/>
            <a:chExt cx="992010" cy="915773"/>
          </a:xfrm>
        </p:grpSpPr>
        <p:cxnSp>
          <p:nvCxnSpPr>
            <p:cNvPr id="142" name="Straight Connector 141"/>
            <p:cNvCxnSpPr/>
            <p:nvPr/>
          </p:nvCxnSpPr>
          <p:spPr bwMode="auto">
            <a:xfrm flipV="1">
              <a:off x="7094068" y="5334349"/>
              <a:ext cx="0" cy="915424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flipV="1">
              <a:off x="7611122" y="5334000"/>
              <a:ext cx="0" cy="915424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V="1">
              <a:off x="8086078" y="5334000"/>
              <a:ext cx="0" cy="915424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" name="Group 152"/>
          <p:cNvGrpSpPr/>
          <p:nvPr/>
        </p:nvGrpSpPr>
        <p:grpSpPr>
          <a:xfrm>
            <a:off x="7924800" y="3700046"/>
            <a:ext cx="582966" cy="199754"/>
            <a:chOff x="7924800" y="1369123"/>
            <a:chExt cx="582966" cy="2530677"/>
          </a:xfrm>
        </p:grpSpPr>
        <p:cxnSp>
          <p:nvCxnSpPr>
            <p:cNvPr id="50" name="Straight Connector 49"/>
            <p:cNvCxnSpPr/>
            <p:nvPr/>
          </p:nvCxnSpPr>
          <p:spPr bwMode="auto">
            <a:xfrm flipV="1">
              <a:off x="8507766" y="1369123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 flipV="1">
              <a:off x="8202966" y="1371600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flipV="1">
              <a:off x="7924800" y="1371600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Group 151"/>
          <p:cNvGrpSpPr/>
          <p:nvPr/>
        </p:nvGrpSpPr>
        <p:grpSpPr>
          <a:xfrm>
            <a:off x="6019800" y="3664800"/>
            <a:ext cx="582966" cy="239156"/>
            <a:chOff x="6019800" y="1373279"/>
            <a:chExt cx="582966" cy="2530677"/>
          </a:xfrm>
        </p:grpSpPr>
        <p:cxnSp>
          <p:nvCxnSpPr>
            <p:cNvPr id="149" name="Straight Connector 148"/>
            <p:cNvCxnSpPr/>
            <p:nvPr/>
          </p:nvCxnSpPr>
          <p:spPr bwMode="auto">
            <a:xfrm flipV="1">
              <a:off x="6602766" y="1373279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6297966" y="1375756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6019800" y="1375756"/>
              <a:ext cx="0" cy="252820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ectangle 2"/>
          <p:cNvSpPr/>
          <p:nvPr/>
        </p:nvSpPr>
        <p:spPr bwMode="auto">
          <a:xfrm>
            <a:off x="7170543" y="1277645"/>
            <a:ext cx="189047" cy="277086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6311880" y="2492080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NBI power (MW)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7105798" y="1139270"/>
            <a:ext cx="321114" cy="3013166"/>
            <a:chOff x="7307094" y="1961322"/>
            <a:chExt cx="321114" cy="3019921"/>
          </a:xfrm>
        </p:grpSpPr>
        <p:sp>
          <p:nvSpPr>
            <p:cNvPr id="104" name="TextBox 103"/>
            <p:cNvSpPr txBox="1"/>
            <p:nvPr/>
          </p:nvSpPr>
          <p:spPr>
            <a:xfrm>
              <a:off x="7315302" y="19613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7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15302" y="42457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307094" y="461191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15302" y="23341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315302" y="27200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5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315302" y="30976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4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302" y="3479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3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315302" y="38563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1320752" y="2795673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endParaRPr lang="en-US" sz="1600" b="0" i="0" baseline="-25000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705647" y="3395250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9900FF"/>
                </a:solidFill>
              </a:rPr>
              <a:t>t</a:t>
            </a:r>
            <a:r>
              <a:rPr lang="en-US" sz="1600" b="0" i="0" baseline="-25000" dirty="0" smtClean="0">
                <a:solidFill>
                  <a:srgbClr val="9900FF"/>
                </a:solidFill>
              </a:rPr>
              <a:t>1</a:t>
            </a:r>
            <a:endParaRPr lang="en-US" sz="1600" b="0" i="0" baseline="-25000" dirty="0">
              <a:solidFill>
                <a:srgbClr val="9900FF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091153" y="3691618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9900FF"/>
                </a:solidFill>
              </a:rPr>
              <a:t>t</a:t>
            </a:r>
            <a:r>
              <a:rPr lang="en-US" sz="1600" baseline="-25000" dirty="0">
                <a:solidFill>
                  <a:srgbClr val="9900FF"/>
                </a:solidFill>
              </a:rPr>
              <a:t>3</a:t>
            </a:r>
            <a:endParaRPr lang="en-US" sz="1600" b="0" i="0" baseline="-25000" dirty="0">
              <a:solidFill>
                <a:srgbClr val="9900FF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343162" y="3156973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9900FF"/>
                </a:solidFill>
              </a:rPr>
              <a:t>t</a:t>
            </a:r>
            <a:r>
              <a:rPr lang="en-US" sz="1600" baseline="-25000" dirty="0">
                <a:solidFill>
                  <a:srgbClr val="9900FF"/>
                </a:solidFill>
              </a:rPr>
              <a:t>2</a:t>
            </a:r>
            <a:endParaRPr lang="en-US" sz="1600" b="0" i="0" baseline="-25000" dirty="0">
              <a:solidFill>
                <a:srgbClr val="9900FF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8478" y="2750138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t</a:t>
            </a:r>
            <a:r>
              <a:rPr lang="en-US" sz="1600" b="0" i="0" baseline="-25000" dirty="0" smtClean="0">
                <a:solidFill>
                  <a:schemeClr val="tx1"/>
                </a:solidFill>
              </a:rPr>
              <a:t>1</a:t>
            </a:r>
            <a:endParaRPr lang="en-US" sz="1600" b="0" i="0" baseline="-25000" dirty="0">
              <a:solidFill>
                <a:schemeClr val="tx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09600" y="2564166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endParaRPr lang="en-US" sz="1600" b="0" i="0" baseline="-25000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17196" y="2973562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  <a:endParaRPr lang="en-US" sz="1600" b="0" i="0" baseline="-25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9363" y="1287263"/>
            <a:ext cx="102171" cy="299267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792" y="1270538"/>
            <a:ext cx="441146" cy="3080292"/>
            <a:chOff x="275792" y="1270538"/>
            <a:chExt cx="441146" cy="3080292"/>
          </a:xfrm>
        </p:grpSpPr>
        <p:sp>
          <p:nvSpPr>
            <p:cNvPr id="61" name="TextBox 60"/>
            <p:cNvSpPr txBox="1"/>
            <p:nvPr/>
          </p:nvSpPr>
          <p:spPr>
            <a:xfrm>
              <a:off x="404032" y="39814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i="0" dirty="0" smtClean="0">
                  <a:solidFill>
                    <a:srgbClr val="FF0000"/>
                  </a:solidFill>
                </a:rPr>
                <a:t>0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4032" y="23549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6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4032" y="1821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rgbClr val="FF0000"/>
                  </a:solidFill>
                </a:rPr>
                <a:t>8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4032" y="2905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rgbClr val="FF0000"/>
                  </a:solidFill>
                </a:rPr>
                <a:t>4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4032" y="34421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5792" y="127053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10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81381" y="4148554"/>
            <a:ext cx="3810742" cy="369332"/>
            <a:chOff x="656925" y="4800600"/>
            <a:chExt cx="3810742" cy="369332"/>
          </a:xfrm>
        </p:grpSpPr>
        <p:sp>
          <p:nvSpPr>
            <p:cNvPr id="91" name="TextBox 90"/>
            <p:cNvSpPr txBox="1"/>
            <p:nvPr/>
          </p:nvSpPr>
          <p:spPr>
            <a:xfrm>
              <a:off x="6569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0.0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3050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0.2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81200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0.4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628558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0.6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862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0.8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62400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1</a:t>
              </a:r>
              <a:r>
                <a:rPr lang="en-US" sz="1800" dirty="0" smtClean="0">
                  <a:solidFill>
                    <a:schemeClr val="tx1"/>
                  </a:solidFill>
                </a:rPr>
                <a:t>.0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62" name="Rectangle 161"/>
          <p:cNvSpPr/>
          <p:nvPr/>
        </p:nvSpPr>
        <p:spPr bwMode="auto">
          <a:xfrm>
            <a:off x="4097707" y="1369122"/>
            <a:ext cx="102171" cy="28249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024281" y="1287263"/>
            <a:ext cx="505267" cy="3062326"/>
            <a:chOff x="4180575" y="1939309"/>
            <a:chExt cx="505267" cy="3062326"/>
          </a:xfrm>
        </p:grpSpPr>
        <p:sp>
          <p:nvSpPr>
            <p:cNvPr id="78" name="TextBox 77"/>
            <p:cNvSpPr txBox="1"/>
            <p:nvPr/>
          </p:nvSpPr>
          <p:spPr>
            <a:xfrm>
              <a:off x="4180575" y="463230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0.0</a:t>
              </a:r>
              <a:endParaRPr lang="en-US" sz="1800" i="0" dirty="0">
                <a:solidFill>
                  <a:srgbClr val="0000FF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80575" y="409904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0.5</a:t>
              </a:r>
              <a:endParaRPr lang="en-US" sz="1800" i="0" dirty="0">
                <a:solidFill>
                  <a:srgbClr val="0000FF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80575" y="35579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1.0</a:t>
              </a:r>
              <a:endParaRPr lang="en-US" sz="1800" i="0" dirty="0">
                <a:solidFill>
                  <a:srgbClr val="0000FF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180575" y="301054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1.5</a:t>
              </a:r>
              <a:endParaRPr lang="en-US" sz="1800" i="0" dirty="0">
                <a:solidFill>
                  <a:srgbClr val="0000FF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80575" y="247886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2.0</a:t>
              </a:r>
              <a:endParaRPr lang="en-US" sz="1800" i="0" dirty="0">
                <a:solidFill>
                  <a:srgbClr val="0000FF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80575" y="193930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2.5</a:t>
              </a:r>
              <a:endParaRPr lang="en-US" sz="1800" i="0" dirty="0">
                <a:solidFill>
                  <a:srgbClr val="0000FF"/>
                </a:solidFill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7075952" y="5883339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="0" i="0" baseline="-25000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US" sz="1600" b="0" i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057278" y="5883339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</a:rPr>
              <a:t>3</a:t>
            </a:r>
            <a:endParaRPr lang="en-US" sz="1600" b="0" i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589522" y="5883339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1600" b="0" i="0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929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0" y="1221269"/>
            <a:ext cx="3919869" cy="31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NSTX-U</a:t>
            </a:r>
            <a:r>
              <a:rPr lang="en-US" dirty="0" smtClean="0"/>
              <a:t>: RWM active control capability increases as proposed 3D coils upgrade (NCC coils) are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" y="4627986"/>
            <a:ext cx="3525943" cy="1822735"/>
          </a:xfrm>
        </p:spPr>
        <p:txBody>
          <a:bodyPr/>
          <a:lstStyle/>
          <a:p>
            <a:r>
              <a:rPr lang="en-US" sz="1800" dirty="0" smtClean="0"/>
              <a:t>Partial 1x12 NCC coil set significantly enhances control</a:t>
            </a:r>
          </a:p>
          <a:p>
            <a:pPr lvl="1"/>
            <a:r>
              <a:rPr lang="en-US" sz="1400" dirty="0" smtClean="0"/>
              <a:t>Present RWM coils: active control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baseline="30000" dirty="0" err="1" smtClean="0"/>
              <a:t>no</a:t>
            </a:r>
            <a:r>
              <a:rPr lang="en-US" sz="1400" baseline="30000" dirty="0" smtClean="0"/>
              <a:t>-wall</a:t>
            </a:r>
            <a:r>
              <a:rPr lang="en-US" sz="1400" dirty="0" smtClean="0"/>
              <a:t> = 1.25</a:t>
            </a:r>
          </a:p>
          <a:p>
            <a:pPr lvl="1"/>
            <a:r>
              <a:rPr lang="en-US" sz="1400" dirty="0" smtClean="0"/>
              <a:t>NCC 1x12 coils: </a:t>
            </a:r>
            <a:r>
              <a:rPr lang="en-US" sz="1400" dirty="0"/>
              <a:t>active </a:t>
            </a:r>
            <a:r>
              <a:rPr lang="en-US" sz="1400" dirty="0" smtClean="0"/>
              <a:t>control to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baseline="30000" dirty="0" err="1"/>
              <a:t>no</a:t>
            </a:r>
            <a:r>
              <a:rPr lang="en-US" sz="1400" baseline="30000" dirty="0"/>
              <a:t>-wall</a:t>
            </a:r>
            <a:r>
              <a:rPr lang="en-US" sz="1400" dirty="0"/>
              <a:t> </a:t>
            </a:r>
            <a:r>
              <a:rPr lang="en-US" sz="1400" dirty="0" smtClean="0"/>
              <a:t>= 1.52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5943600" y="5074973"/>
            <a:ext cx="901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Existing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coils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2645" y="4397529"/>
            <a:ext cx="1824930" cy="2073406"/>
            <a:chOff x="3592645" y="4397529"/>
            <a:chExt cx="1824930" cy="2073406"/>
          </a:xfrm>
        </p:grpSpPr>
        <p:pic>
          <p:nvPicPr>
            <p:cNvPr id="115" name="Picture 114" descr="plot2NSTXv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127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128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1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132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5" y="1169987"/>
            <a:ext cx="3604693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 descr="plot2NSTX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45" y="4403594"/>
            <a:ext cx="1824930" cy="207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7301255" y="4905301"/>
            <a:ext cx="1222168" cy="681228"/>
            <a:chOff x="492" y="1582"/>
            <a:chExt cx="1940" cy="1020"/>
          </a:xfrm>
        </p:grpSpPr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2082" y="2174"/>
              <a:ext cx="350" cy="396"/>
            </a:xfrm>
            <a:custGeom>
              <a:avLst/>
              <a:gdLst>
                <a:gd name="T0" fmla="*/ 328 w 350"/>
                <a:gd name="T1" fmla="*/ 0 h 396"/>
                <a:gd name="T2" fmla="*/ 224 w 350"/>
                <a:gd name="T3" fmla="*/ 32 h 396"/>
                <a:gd name="T4" fmla="*/ 118 w 350"/>
                <a:gd name="T5" fmla="*/ 60 h 396"/>
                <a:gd name="T6" fmla="*/ 0 w 350"/>
                <a:gd name="T7" fmla="*/ 82 h 396"/>
                <a:gd name="T8" fmla="*/ 30 w 350"/>
                <a:gd name="T9" fmla="*/ 396 h 396"/>
                <a:gd name="T10" fmla="*/ 130 w 350"/>
                <a:gd name="T11" fmla="*/ 378 h 396"/>
                <a:gd name="T12" fmla="*/ 272 w 350"/>
                <a:gd name="T13" fmla="*/ 346 h 396"/>
                <a:gd name="T14" fmla="*/ 350 w 350"/>
                <a:gd name="T15" fmla="*/ 32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396">
                  <a:moveTo>
                    <a:pt x="328" y="0"/>
                  </a:moveTo>
                  <a:lnTo>
                    <a:pt x="224" y="32"/>
                  </a:lnTo>
                  <a:lnTo>
                    <a:pt x="118" y="60"/>
                  </a:lnTo>
                  <a:lnTo>
                    <a:pt x="0" y="82"/>
                  </a:lnTo>
                  <a:lnTo>
                    <a:pt x="30" y="396"/>
                  </a:lnTo>
                  <a:lnTo>
                    <a:pt x="130" y="378"/>
                  </a:lnTo>
                  <a:lnTo>
                    <a:pt x="272" y="346"/>
                  </a:lnTo>
                  <a:lnTo>
                    <a:pt x="350" y="32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1462" y="2266"/>
              <a:ext cx="556" cy="336"/>
            </a:xfrm>
            <a:custGeom>
              <a:avLst/>
              <a:gdLst>
                <a:gd name="T0" fmla="*/ 24 w 556"/>
                <a:gd name="T1" fmla="*/ 0 h 336"/>
                <a:gd name="T2" fmla="*/ 166 w 556"/>
                <a:gd name="T3" fmla="*/ 14 h 336"/>
                <a:gd name="T4" fmla="*/ 278 w 556"/>
                <a:gd name="T5" fmla="*/ 16 h 336"/>
                <a:gd name="T6" fmla="*/ 392 w 556"/>
                <a:gd name="T7" fmla="*/ 14 h 336"/>
                <a:gd name="T8" fmla="*/ 472 w 556"/>
                <a:gd name="T9" fmla="*/ 8 h 336"/>
                <a:gd name="T10" fmla="*/ 528 w 556"/>
                <a:gd name="T11" fmla="*/ 0 h 336"/>
                <a:gd name="T12" fmla="*/ 556 w 556"/>
                <a:gd name="T13" fmla="*/ 312 h 336"/>
                <a:gd name="T14" fmla="*/ 550 w 556"/>
                <a:gd name="T15" fmla="*/ 322 h 336"/>
                <a:gd name="T16" fmla="*/ 428 w 556"/>
                <a:gd name="T17" fmla="*/ 332 h 336"/>
                <a:gd name="T18" fmla="*/ 274 w 556"/>
                <a:gd name="T19" fmla="*/ 336 h 336"/>
                <a:gd name="T20" fmla="*/ 92 w 556"/>
                <a:gd name="T21" fmla="*/ 326 h 336"/>
                <a:gd name="T22" fmla="*/ 0 w 556"/>
                <a:gd name="T23" fmla="*/ 318 h 336"/>
                <a:gd name="T24" fmla="*/ 24 w 556"/>
                <a:gd name="T2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6" h="336">
                  <a:moveTo>
                    <a:pt x="24" y="0"/>
                  </a:moveTo>
                  <a:lnTo>
                    <a:pt x="166" y="14"/>
                  </a:lnTo>
                  <a:lnTo>
                    <a:pt x="278" y="16"/>
                  </a:lnTo>
                  <a:lnTo>
                    <a:pt x="392" y="14"/>
                  </a:lnTo>
                  <a:lnTo>
                    <a:pt x="472" y="8"/>
                  </a:lnTo>
                  <a:lnTo>
                    <a:pt x="528" y="0"/>
                  </a:lnTo>
                  <a:lnTo>
                    <a:pt x="556" y="312"/>
                  </a:lnTo>
                  <a:lnTo>
                    <a:pt x="550" y="322"/>
                  </a:lnTo>
                  <a:lnTo>
                    <a:pt x="428" y="332"/>
                  </a:lnTo>
                  <a:lnTo>
                    <a:pt x="274" y="336"/>
                  </a:lnTo>
                  <a:lnTo>
                    <a:pt x="92" y="326"/>
                  </a:lnTo>
                  <a:lnTo>
                    <a:pt x="0" y="31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878" y="2126"/>
              <a:ext cx="522" cy="448"/>
            </a:xfrm>
            <a:custGeom>
              <a:avLst/>
              <a:gdLst>
                <a:gd name="T0" fmla="*/ 78 w 522"/>
                <a:gd name="T1" fmla="*/ 0 h 448"/>
                <a:gd name="T2" fmla="*/ 180 w 522"/>
                <a:gd name="T3" fmla="*/ 44 h 448"/>
                <a:gd name="T4" fmla="*/ 304 w 522"/>
                <a:gd name="T5" fmla="*/ 84 h 448"/>
                <a:gd name="T6" fmla="*/ 404 w 522"/>
                <a:gd name="T7" fmla="*/ 108 h 448"/>
                <a:gd name="T8" fmla="*/ 476 w 522"/>
                <a:gd name="T9" fmla="*/ 122 h 448"/>
                <a:gd name="T10" fmla="*/ 522 w 522"/>
                <a:gd name="T11" fmla="*/ 130 h 448"/>
                <a:gd name="T12" fmla="*/ 492 w 522"/>
                <a:gd name="T13" fmla="*/ 448 h 448"/>
                <a:gd name="T14" fmla="*/ 376 w 522"/>
                <a:gd name="T15" fmla="*/ 424 h 448"/>
                <a:gd name="T16" fmla="*/ 232 w 522"/>
                <a:gd name="T17" fmla="*/ 390 h 448"/>
                <a:gd name="T18" fmla="*/ 108 w 522"/>
                <a:gd name="T19" fmla="*/ 350 h 448"/>
                <a:gd name="T20" fmla="*/ 0 w 522"/>
                <a:gd name="T21" fmla="*/ 306 h 448"/>
                <a:gd name="T22" fmla="*/ 78 w 522"/>
                <a:gd name="T2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48">
                  <a:moveTo>
                    <a:pt x="78" y="0"/>
                  </a:moveTo>
                  <a:lnTo>
                    <a:pt x="180" y="44"/>
                  </a:lnTo>
                  <a:lnTo>
                    <a:pt x="304" y="84"/>
                  </a:lnTo>
                  <a:lnTo>
                    <a:pt x="404" y="108"/>
                  </a:lnTo>
                  <a:lnTo>
                    <a:pt x="476" y="122"/>
                  </a:lnTo>
                  <a:lnTo>
                    <a:pt x="522" y="130"/>
                  </a:lnTo>
                  <a:lnTo>
                    <a:pt x="492" y="448"/>
                  </a:lnTo>
                  <a:lnTo>
                    <a:pt x="376" y="424"/>
                  </a:lnTo>
                  <a:lnTo>
                    <a:pt x="232" y="390"/>
                  </a:lnTo>
                  <a:lnTo>
                    <a:pt x="108" y="350"/>
                  </a:lnTo>
                  <a:lnTo>
                    <a:pt x="0" y="306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552" y="1884"/>
              <a:ext cx="320" cy="496"/>
            </a:xfrm>
            <a:custGeom>
              <a:avLst/>
              <a:gdLst>
                <a:gd name="T0" fmla="*/ 320 w 320"/>
                <a:gd name="T1" fmla="*/ 196 h 496"/>
                <a:gd name="T2" fmla="*/ 238 w 320"/>
                <a:gd name="T3" fmla="*/ 144 h 496"/>
                <a:gd name="T4" fmla="*/ 156 w 320"/>
                <a:gd name="T5" fmla="*/ 76 h 496"/>
                <a:gd name="T6" fmla="*/ 96 w 320"/>
                <a:gd name="T7" fmla="*/ 0 h 496"/>
                <a:gd name="T8" fmla="*/ 0 w 320"/>
                <a:gd name="T9" fmla="*/ 286 h 496"/>
                <a:gd name="T10" fmla="*/ 48 w 320"/>
                <a:gd name="T11" fmla="*/ 346 h 496"/>
                <a:gd name="T12" fmla="*/ 122 w 320"/>
                <a:gd name="T13" fmla="*/ 416 h 496"/>
                <a:gd name="T14" fmla="*/ 210 w 320"/>
                <a:gd name="T15" fmla="*/ 482 h 496"/>
                <a:gd name="T16" fmla="*/ 240 w 320"/>
                <a:gd name="T1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496">
                  <a:moveTo>
                    <a:pt x="320" y="196"/>
                  </a:moveTo>
                  <a:lnTo>
                    <a:pt x="238" y="144"/>
                  </a:lnTo>
                  <a:lnTo>
                    <a:pt x="156" y="76"/>
                  </a:lnTo>
                  <a:lnTo>
                    <a:pt x="96" y="0"/>
                  </a:lnTo>
                  <a:lnTo>
                    <a:pt x="0" y="286"/>
                  </a:lnTo>
                  <a:lnTo>
                    <a:pt x="48" y="346"/>
                  </a:lnTo>
                  <a:lnTo>
                    <a:pt x="122" y="416"/>
                  </a:lnTo>
                  <a:lnTo>
                    <a:pt x="210" y="482"/>
                  </a:lnTo>
                  <a:lnTo>
                    <a:pt x="240" y="496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92" y="1582"/>
              <a:ext cx="132" cy="390"/>
            </a:xfrm>
            <a:custGeom>
              <a:avLst/>
              <a:gdLst>
                <a:gd name="T0" fmla="*/ 0 w 132"/>
                <a:gd name="T1" fmla="*/ 390 h 390"/>
                <a:gd name="T2" fmla="*/ 4 w 132"/>
                <a:gd name="T3" fmla="*/ 328 h 390"/>
                <a:gd name="T4" fmla="*/ 132 w 132"/>
                <a:gd name="T5" fmla="*/ 0 h 390"/>
                <a:gd name="T6" fmla="*/ 108 w 132"/>
                <a:gd name="T7" fmla="*/ 82 h 390"/>
                <a:gd name="T8" fmla="*/ 104 w 132"/>
                <a:gd name="T9" fmla="*/ 126 h 390"/>
                <a:gd name="T10" fmla="*/ 106 w 132"/>
                <a:gd name="T11" fmla="*/ 168 h 390"/>
                <a:gd name="T12" fmla="*/ 118 w 132"/>
                <a:gd name="T13" fmla="*/ 216 h 390"/>
                <a:gd name="T14" fmla="*/ 132 w 132"/>
                <a:gd name="T15" fmla="*/ 23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90">
                  <a:moveTo>
                    <a:pt x="0" y="390"/>
                  </a:moveTo>
                  <a:lnTo>
                    <a:pt x="4" y="328"/>
                  </a:lnTo>
                  <a:lnTo>
                    <a:pt x="132" y="0"/>
                  </a:lnTo>
                  <a:lnTo>
                    <a:pt x="108" y="82"/>
                  </a:lnTo>
                  <a:lnTo>
                    <a:pt x="104" y="126"/>
                  </a:lnTo>
                  <a:lnTo>
                    <a:pt x="106" y="168"/>
                  </a:lnTo>
                  <a:lnTo>
                    <a:pt x="118" y="216"/>
                  </a:lnTo>
                  <a:lnTo>
                    <a:pt x="132" y="238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27"/>
          <p:cNvGrpSpPr>
            <a:grpSpLocks/>
          </p:cNvGrpSpPr>
          <p:nvPr/>
        </p:nvGrpSpPr>
        <p:grpSpPr bwMode="auto">
          <a:xfrm>
            <a:off x="7177612" y="4988523"/>
            <a:ext cx="1818986" cy="1174613"/>
            <a:chOff x="296" y="1708"/>
            <a:chExt cx="2888" cy="1756"/>
          </a:xfrm>
        </p:grpSpPr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010" y="2704"/>
              <a:ext cx="1422" cy="760"/>
            </a:xfrm>
            <a:custGeom>
              <a:avLst/>
              <a:gdLst>
                <a:gd name="T0" fmla="*/ 0 w 1422"/>
                <a:gd name="T1" fmla="*/ 96 h 760"/>
                <a:gd name="T2" fmla="*/ 92 w 1422"/>
                <a:gd name="T3" fmla="*/ 118 h 760"/>
                <a:gd name="T4" fmla="*/ 92 w 1422"/>
                <a:gd name="T5" fmla="*/ 0 h 760"/>
                <a:gd name="T6" fmla="*/ 194 w 1422"/>
                <a:gd name="T7" fmla="*/ 22 h 760"/>
                <a:gd name="T8" fmla="*/ 300 w 1422"/>
                <a:gd name="T9" fmla="*/ 44 h 760"/>
                <a:gd name="T10" fmla="*/ 422 w 1422"/>
                <a:gd name="T11" fmla="*/ 58 h 760"/>
                <a:gd name="T12" fmla="*/ 586 w 1422"/>
                <a:gd name="T13" fmla="*/ 74 h 760"/>
                <a:gd name="T14" fmla="*/ 726 w 1422"/>
                <a:gd name="T15" fmla="*/ 78 h 760"/>
                <a:gd name="T16" fmla="*/ 840 w 1422"/>
                <a:gd name="T17" fmla="*/ 76 h 760"/>
                <a:gd name="T18" fmla="*/ 982 w 1422"/>
                <a:gd name="T19" fmla="*/ 64 h 760"/>
                <a:gd name="T20" fmla="*/ 1088 w 1422"/>
                <a:gd name="T21" fmla="*/ 56 h 760"/>
                <a:gd name="T22" fmla="*/ 1190 w 1422"/>
                <a:gd name="T23" fmla="*/ 40 h 760"/>
                <a:gd name="T24" fmla="*/ 1254 w 1422"/>
                <a:gd name="T25" fmla="*/ 26 h 760"/>
                <a:gd name="T26" fmla="*/ 1278 w 1422"/>
                <a:gd name="T27" fmla="*/ 24 h 760"/>
                <a:gd name="T28" fmla="*/ 1278 w 1422"/>
                <a:gd name="T29" fmla="*/ 210 h 760"/>
                <a:gd name="T30" fmla="*/ 1422 w 1422"/>
                <a:gd name="T31" fmla="*/ 178 h 760"/>
                <a:gd name="T32" fmla="*/ 1422 w 1422"/>
                <a:gd name="T33" fmla="*/ 486 h 760"/>
                <a:gd name="T34" fmla="*/ 1278 w 1422"/>
                <a:gd name="T35" fmla="*/ 520 h 760"/>
                <a:gd name="T36" fmla="*/ 1278 w 1422"/>
                <a:gd name="T37" fmla="*/ 706 h 760"/>
                <a:gd name="T38" fmla="*/ 1082 w 1422"/>
                <a:gd name="T39" fmla="*/ 740 h 760"/>
                <a:gd name="T40" fmla="*/ 938 w 1422"/>
                <a:gd name="T41" fmla="*/ 756 h 760"/>
                <a:gd name="T42" fmla="*/ 742 w 1422"/>
                <a:gd name="T43" fmla="*/ 760 h 760"/>
                <a:gd name="T44" fmla="*/ 654 w 1422"/>
                <a:gd name="T45" fmla="*/ 760 h 760"/>
                <a:gd name="T46" fmla="*/ 506 w 1422"/>
                <a:gd name="T47" fmla="*/ 752 h 760"/>
                <a:gd name="T48" fmla="*/ 366 w 1422"/>
                <a:gd name="T49" fmla="*/ 736 h 760"/>
                <a:gd name="T50" fmla="*/ 254 w 1422"/>
                <a:gd name="T51" fmla="*/ 724 h 760"/>
                <a:gd name="T52" fmla="*/ 146 w 1422"/>
                <a:gd name="T53" fmla="*/ 700 h 760"/>
                <a:gd name="T54" fmla="*/ 92 w 1422"/>
                <a:gd name="T55" fmla="*/ 692 h 760"/>
                <a:gd name="T56" fmla="*/ 92 w 1422"/>
                <a:gd name="T57" fmla="*/ 570 h 760"/>
                <a:gd name="T58" fmla="*/ 0 w 1422"/>
                <a:gd name="T59" fmla="*/ 546 h 760"/>
                <a:gd name="T60" fmla="*/ 0 w 1422"/>
                <a:gd name="T61" fmla="*/ 96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2" h="760">
                  <a:moveTo>
                    <a:pt x="0" y="96"/>
                  </a:moveTo>
                  <a:lnTo>
                    <a:pt x="92" y="118"/>
                  </a:lnTo>
                  <a:lnTo>
                    <a:pt x="92" y="0"/>
                  </a:lnTo>
                  <a:lnTo>
                    <a:pt x="194" y="22"/>
                  </a:lnTo>
                  <a:lnTo>
                    <a:pt x="300" y="44"/>
                  </a:lnTo>
                  <a:lnTo>
                    <a:pt x="422" y="58"/>
                  </a:lnTo>
                  <a:lnTo>
                    <a:pt x="586" y="74"/>
                  </a:lnTo>
                  <a:lnTo>
                    <a:pt x="726" y="78"/>
                  </a:lnTo>
                  <a:lnTo>
                    <a:pt x="840" y="76"/>
                  </a:lnTo>
                  <a:lnTo>
                    <a:pt x="982" y="64"/>
                  </a:lnTo>
                  <a:lnTo>
                    <a:pt x="1088" y="56"/>
                  </a:lnTo>
                  <a:lnTo>
                    <a:pt x="1190" y="40"/>
                  </a:lnTo>
                  <a:lnTo>
                    <a:pt x="1254" y="26"/>
                  </a:lnTo>
                  <a:lnTo>
                    <a:pt x="1278" y="24"/>
                  </a:lnTo>
                  <a:lnTo>
                    <a:pt x="1278" y="210"/>
                  </a:lnTo>
                  <a:lnTo>
                    <a:pt x="1422" y="178"/>
                  </a:lnTo>
                  <a:lnTo>
                    <a:pt x="1422" y="486"/>
                  </a:lnTo>
                  <a:lnTo>
                    <a:pt x="1278" y="520"/>
                  </a:lnTo>
                  <a:lnTo>
                    <a:pt x="1278" y="706"/>
                  </a:lnTo>
                  <a:lnTo>
                    <a:pt x="1082" y="740"/>
                  </a:lnTo>
                  <a:lnTo>
                    <a:pt x="938" y="756"/>
                  </a:lnTo>
                  <a:lnTo>
                    <a:pt x="742" y="760"/>
                  </a:lnTo>
                  <a:lnTo>
                    <a:pt x="654" y="760"/>
                  </a:lnTo>
                  <a:lnTo>
                    <a:pt x="506" y="752"/>
                  </a:lnTo>
                  <a:lnTo>
                    <a:pt x="366" y="736"/>
                  </a:lnTo>
                  <a:lnTo>
                    <a:pt x="254" y="724"/>
                  </a:lnTo>
                  <a:lnTo>
                    <a:pt x="146" y="700"/>
                  </a:lnTo>
                  <a:lnTo>
                    <a:pt x="92" y="692"/>
                  </a:lnTo>
                  <a:lnTo>
                    <a:pt x="92" y="570"/>
                  </a:lnTo>
                  <a:lnTo>
                    <a:pt x="0" y="546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296" y="2116"/>
              <a:ext cx="696" cy="1228"/>
            </a:xfrm>
            <a:custGeom>
              <a:avLst/>
              <a:gdLst>
                <a:gd name="T0" fmla="*/ 2 w 696"/>
                <a:gd name="T1" fmla="*/ 0 h 1228"/>
                <a:gd name="T2" fmla="*/ 30 w 696"/>
                <a:gd name="T3" fmla="*/ 94 h 1228"/>
                <a:gd name="T4" fmla="*/ 96 w 696"/>
                <a:gd name="T5" fmla="*/ 202 h 1228"/>
                <a:gd name="T6" fmla="*/ 182 w 696"/>
                <a:gd name="T7" fmla="*/ 296 h 1228"/>
                <a:gd name="T8" fmla="*/ 272 w 696"/>
                <a:gd name="T9" fmla="*/ 364 h 1228"/>
                <a:gd name="T10" fmla="*/ 334 w 696"/>
                <a:gd name="T11" fmla="*/ 406 h 1228"/>
                <a:gd name="T12" fmla="*/ 434 w 696"/>
                <a:gd name="T13" fmla="*/ 456 h 1228"/>
                <a:gd name="T14" fmla="*/ 472 w 696"/>
                <a:gd name="T15" fmla="*/ 478 h 1228"/>
                <a:gd name="T16" fmla="*/ 548 w 696"/>
                <a:gd name="T17" fmla="*/ 508 h 1228"/>
                <a:gd name="T18" fmla="*/ 640 w 696"/>
                <a:gd name="T19" fmla="*/ 546 h 1228"/>
                <a:gd name="T20" fmla="*/ 640 w 696"/>
                <a:gd name="T21" fmla="*/ 662 h 1228"/>
                <a:gd name="T22" fmla="*/ 696 w 696"/>
                <a:gd name="T23" fmla="*/ 677 h 1228"/>
                <a:gd name="T24" fmla="*/ 696 w 696"/>
                <a:gd name="T25" fmla="*/ 1130 h 1228"/>
                <a:gd name="T26" fmla="*/ 638 w 696"/>
                <a:gd name="T27" fmla="*/ 1110 h 1228"/>
                <a:gd name="T28" fmla="*/ 638 w 696"/>
                <a:gd name="T29" fmla="*/ 1228 h 1228"/>
                <a:gd name="T30" fmla="*/ 472 w 696"/>
                <a:gd name="T31" fmla="*/ 1166 h 1228"/>
                <a:gd name="T32" fmla="*/ 406 w 696"/>
                <a:gd name="T33" fmla="*/ 1130 h 1228"/>
                <a:gd name="T34" fmla="*/ 288 w 696"/>
                <a:gd name="T35" fmla="*/ 1062 h 1228"/>
                <a:gd name="T36" fmla="*/ 196 w 696"/>
                <a:gd name="T37" fmla="*/ 990 h 1228"/>
                <a:gd name="T38" fmla="*/ 96 w 696"/>
                <a:gd name="T39" fmla="*/ 888 h 1228"/>
                <a:gd name="T40" fmla="*/ 32 w 696"/>
                <a:gd name="T41" fmla="*/ 786 h 1228"/>
                <a:gd name="T42" fmla="*/ 0 w 696"/>
                <a:gd name="T43" fmla="*/ 676 h 1228"/>
                <a:gd name="T44" fmla="*/ 2 w 696"/>
                <a:gd name="T45" fmla="*/ 0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6" h="1228">
                  <a:moveTo>
                    <a:pt x="2" y="0"/>
                  </a:moveTo>
                  <a:lnTo>
                    <a:pt x="30" y="94"/>
                  </a:lnTo>
                  <a:lnTo>
                    <a:pt x="96" y="202"/>
                  </a:lnTo>
                  <a:lnTo>
                    <a:pt x="182" y="296"/>
                  </a:lnTo>
                  <a:lnTo>
                    <a:pt x="272" y="364"/>
                  </a:lnTo>
                  <a:lnTo>
                    <a:pt x="334" y="406"/>
                  </a:lnTo>
                  <a:lnTo>
                    <a:pt x="434" y="456"/>
                  </a:lnTo>
                  <a:lnTo>
                    <a:pt x="472" y="478"/>
                  </a:lnTo>
                  <a:lnTo>
                    <a:pt x="548" y="508"/>
                  </a:lnTo>
                  <a:lnTo>
                    <a:pt x="640" y="546"/>
                  </a:lnTo>
                  <a:lnTo>
                    <a:pt x="640" y="662"/>
                  </a:lnTo>
                  <a:lnTo>
                    <a:pt x="696" y="677"/>
                  </a:lnTo>
                  <a:lnTo>
                    <a:pt x="696" y="1130"/>
                  </a:lnTo>
                  <a:lnTo>
                    <a:pt x="638" y="1110"/>
                  </a:lnTo>
                  <a:lnTo>
                    <a:pt x="638" y="1228"/>
                  </a:lnTo>
                  <a:lnTo>
                    <a:pt x="472" y="1166"/>
                  </a:lnTo>
                  <a:lnTo>
                    <a:pt x="406" y="1130"/>
                  </a:lnTo>
                  <a:lnTo>
                    <a:pt x="288" y="1062"/>
                  </a:lnTo>
                  <a:lnTo>
                    <a:pt x="196" y="990"/>
                  </a:lnTo>
                  <a:lnTo>
                    <a:pt x="96" y="888"/>
                  </a:lnTo>
                  <a:lnTo>
                    <a:pt x="32" y="786"/>
                  </a:lnTo>
                  <a:lnTo>
                    <a:pt x="0" y="676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30"/>
            <p:cNvGrpSpPr>
              <a:grpSpLocks/>
            </p:cNvGrpSpPr>
            <p:nvPr/>
          </p:nvGrpSpPr>
          <p:grpSpPr bwMode="auto">
            <a:xfrm>
              <a:off x="302" y="1708"/>
              <a:ext cx="324" cy="958"/>
              <a:chOff x="302" y="1708"/>
              <a:chExt cx="324" cy="958"/>
            </a:xfrm>
          </p:grpSpPr>
          <p:sp>
            <p:nvSpPr>
              <p:cNvPr id="52" name="Freeform 31"/>
              <p:cNvSpPr>
                <a:spLocks/>
              </p:cNvSpPr>
              <p:nvPr/>
            </p:nvSpPr>
            <p:spPr bwMode="auto">
              <a:xfrm>
                <a:off x="302" y="1708"/>
                <a:ext cx="176" cy="406"/>
              </a:xfrm>
              <a:custGeom>
                <a:avLst/>
                <a:gdLst>
                  <a:gd name="T0" fmla="*/ 0 w 176"/>
                  <a:gd name="T1" fmla="*/ 406 h 406"/>
                  <a:gd name="T2" fmla="*/ 0 w 176"/>
                  <a:gd name="T3" fmla="*/ 280 h 406"/>
                  <a:gd name="T4" fmla="*/ 38 w 176"/>
                  <a:gd name="T5" fmla="*/ 166 h 406"/>
                  <a:gd name="T6" fmla="*/ 96 w 176"/>
                  <a:gd name="T7" fmla="*/ 80 h 406"/>
                  <a:gd name="T8" fmla="*/ 176 w 176"/>
                  <a:gd name="T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406">
                    <a:moveTo>
                      <a:pt x="0" y="406"/>
                    </a:moveTo>
                    <a:lnTo>
                      <a:pt x="0" y="280"/>
                    </a:lnTo>
                    <a:lnTo>
                      <a:pt x="38" y="166"/>
                    </a:lnTo>
                    <a:lnTo>
                      <a:pt x="96" y="80"/>
                    </a:lnTo>
                    <a:lnTo>
                      <a:pt x="176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2"/>
              <p:cNvSpPr>
                <a:spLocks/>
              </p:cNvSpPr>
              <p:nvPr/>
            </p:nvSpPr>
            <p:spPr bwMode="auto">
              <a:xfrm>
                <a:off x="304" y="2282"/>
                <a:ext cx="322" cy="384"/>
              </a:xfrm>
              <a:custGeom>
                <a:avLst/>
                <a:gdLst>
                  <a:gd name="T0" fmla="*/ 0 w 322"/>
                  <a:gd name="T1" fmla="*/ 242 h 384"/>
                  <a:gd name="T2" fmla="*/ 0 w 322"/>
                  <a:gd name="T3" fmla="*/ 384 h 384"/>
                  <a:gd name="T4" fmla="*/ 32 w 322"/>
                  <a:gd name="T5" fmla="*/ 290 h 384"/>
                  <a:gd name="T6" fmla="*/ 96 w 322"/>
                  <a:gd name="T7" fmla="*/ 192 h 384"/>
                  <a:gd name="T8" fmla="*/ 186 w 322"/>
                  <a:gd name="T9" fmla="*/ 98 h 384"/>
                  <a:gd name="T10" fmla="*/ 322 w 322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384">
                    <a:moveTo>
                      <a:pt x="0" y="242"/>
                    </a:moveTo>
                    <a:lnTo>
                      <a:pt x="0" y="384"/>
                    </a:lnTo>
                    <a:lnTo>
                      <a:pt x="32" y="290"/>
                    </a:lnTo>
                    <a:lnTo>
                      <a:pt x="96" y="192"/>
                    </a:lnTo>
                    <a:lnTo>
                      <a:pt x="186" y="98"/>
                    </a:lnTo>
                    <a:lnTo>
                      <a:pt x="322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2454" y="2162"/>
              <a:ext cx="730" cy="1162"/>
            </a:xfrm>
            <a:custGeom>
              <a:avLst/>
              <a:gdLst>
                <a:gd name="T0" fmla="*/ 0 w 730"/>
                <a:gd name="T1" fmla="*/ 710 h 1162"/>
                <a:gd name="T2" fmla="*/ 0 w 730"/>
                <a:gd name="T3" fmla="*/ 1022 h 1162"/>
                <a:gd name="T4" fmla="*/ 154 w 730"/>
                <a:gd name="T5" fmla="*/ 972 h 1162"/>
                <a:gd name="T6" fmla="*/ 154 w 730"/>
                <a:gd name="T7" fmla="*/ 1162 h 1162"/>
                <a:gd name="T8" fmla="*/ 232 w 730"/>
                <a:gd name="T9" fmla="*/ 1130 h 1162"/>
                <a:gd name="T10" fmla="*/ 310 w 730"/>
                <a:gd name="T11" fmla="*/ 1090 h 1162"/>
                <a:gd name="T12" fmla="*/ 418 w 730"/>
                <a:gd name="T13" fmla="*/ 1028 h 1162"/>
                <a:gd name="T14" fmla="*/ 508 w 730"/>
                <a:gd name="T15" fmla="*/ 964 h 1162"/>
                <a:gd name="T16" fmla="*/ 594 w 730"/>
                <a:gd name="T17" fmla="*/ 884 h 1162"/>
                <a:gd name="T18" fmla="*/ 652 w 730"/>
                <a:gd name="T19" fmla="*/ 812 h 1162"/>
                <a:gd name="T20" fmla="*/ 682 w 730"/>
                <a:gd name="T21" fmla="*/ 762 h 1162"/>
                <a:gd name="T22" fmla="*/ 714 w 730"/>
                <a:gd name="T23" fmla="*/ 676 h 1162"/>
                <a:gd name="T24" fmla="*/ 714 w 730"/>
                <a:gd name="T25" fmla="*/ 556 h 1162"/>
                <a:gd name="T26" fmla="*/ 730 w 730"/>
                <a:gd name="T27" fmla="*/ 490 h 1162"/>
                <a:gd name="T28" fmla="*/ 730 w 730"/>
                <a:gd name="T29" fmla="*/ 34 h 1162"/>
                <a:gd name="T30" fmla="*/ 714 w 730"/>
                <a:gd name="T31" fmla="*/ 112 h 1162"/>
                <a:gd name="T32" fmla="*/ 714 w 730"/>
                <a:gd name="T33" fmla="*/ 0 h 1162"/>
                <a:gd name="T34" fmla="*/ 662 w 730"/>
                <a:gd name="T35" fmla="*/ 120 h 1162"/>
                <a:gd name="T36" fmla="*/ 628 w 730"/>
                <a:gd name="T37" fmla="*/ 168 h 1162"/>
                <a:gd name="T38" fmla="*/ 572 w 730"/>
                <a:gd name="T39" fmla="*/ 228 h 1162"/>
                <a:gd name="T40" fmla="*/ 464 w 730"/>
                <a:gd name="T41" fmla="*/ 314 h 1162"/>
                <a:gd name="T42" fmla="*/ 400 w 730"/>
                <a:gd name="T43" fmla="*/ 358 h 1162"/>
                <a:gd name="T44" fmla="*/ 310 w 730"/>
                <a:gd name="T45" fmla="*/ 406 h 1162"/>
                <a:gd name="T46" fmla="*/ 192 w 730"/>
                <a:gd name="T47" fmla="*/ 460 h 1162"/>
                <a:gd name="T48" fmla="*/ 152 w 730"/>
                <a:gd name="T49" fmla="*/ 476 h 1162"/>
                <a:gd name="T50" fmla="*/ 152 w 730"/>
                <a:gd name="T51" fmla="*/ 664 h 1162"/>
                <a:gd name="T52" fmla="*/ 0 w 730"/>
                <a:gd name="T53" fmla="*/ 7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1162">
                  <a:moveTo>
                    <a:pt x="0" y="710"/>
                  </a:moveTo>
                  <a:lnTo>
                    <a:pt x="0" y="1022"/>
                  </a:lnTo>
                  <a:lnTo>
                    <a:pt x="154" y="972"/>
                  </a:lnTo>
                  <a:lnTo>
                    <a:pt x="154" y="1162"/>
                  </a:lnTo>
                  <a:lnTo>
                    <a:pt x="232" y="1130"/>
                  </a:lnTo>
                  <a:lnTo>
                    <a:pt x="310" y="1090"/>
                  </a:lnTo>
                  <a:lnTo>
                    <a:pt x="418" y="1028"/>
                  </a:lnTo>
                  <a:lnTo>
                    <a:pt x="508" y="964"/>
                  </a:lnTo>
                  <a:lnTo>
                    <a:pt x="594" y="884"/>
                  </a:lnTo>
                  <a:lnTo>
                    <a:pt x="652" y="812"/>
                  </a:lnTo>
                  <a:lnTo>
                    <a:pt x="682" y="762"/>
                  </a:lnTo>
                  <a:lnTo>
                    <a:pt x="714" y="676"/>
                  </a:lnTo>
                  <a:lnTo>
                    <a:pt x="714" y="556"/>
                  </a:lnTo>
                  <a:lnTo>
                    <a:pt x="730" y="490"/>
                  </a:lnTo>
                  <a:lnTo>
                    <a:pt x="730" y="34"/>
                  </a:lnTo>
                  <a:lnTo>
                    <a:pt x="714" y="112"/>
                  </a:lnTo>
                  <a:lnTo>
                    <a:pt x="714" y="0"/>
                  </a:lnTo>
                  <a:lnTo>
                    <a:pt x="662" y="120"/>
                  </a:lnTo>
                  <a:lnTo>
                    <a:pt x="628" y="168"/>
                  </a:lnTo>
                  <a:lnTo>
                    <a:pt x="572" y="228"/>
                  </a:lnTo>
                  <a:lnTo>
                    <a:pt x="464" y="314"/>
                  </a:lnTo>
                  <a:lnTo>
                    <a:pt x="400" y="358"/>
                  </a:lnTo>
                  <a:lnTo>
                    <a:pt x="310" y="406"/>
                  </a:lnTo>
                  <a:lnTo>
                    <a:pt x="192" y="460"/>
                  </a:lnTo>
                  <a:lnTo>
                    <a:pt x="152" y="476"/>
                  </a:lnTo>
                  <a:lnTo>
                    <a:pt x="152" y="664"/>
                  </a:lnTo>
                  <a:lnTo>
                    <a:pt x="0" y="71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34"/>
            <p:cNvGrpSpPr>
              <a:grpSpLocks/>
            </p:cNvGrpSpPr>
            <p:nvPr/>
          </p:nvGrpSpPr>
          <p:grpSpPr bwMode="auto">
            <a:xfrm>
              <a:off x="3126" y="1862"/>
              <a:ext cx="58" cy="880"/>
              <a:chOff x="3126" y="1862"/>
              <a:chExt cx="58" cy="880"/>
            </a:xfrm>
          </p:grpSpPr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3126" y="2534"/>
                <a:ext cx="58" cy="208"/>
              </a:xfrm>
              <a:custGeom>
                <a:avLst/>
                <a:gdLst>
                  <a:gd name="T0" fmla="*/ 58 w 58"/>
                  <a:gd name="T1" fmla="*/ 150 h 208"/>
                  <a:gd name="T2" fmla="*/ 58 w 58"/>
                  <a:gd name="T3" fmla="*/ 208 h 208"/>
                  <a:gd name="T4" fmla="*/ 48 w 58"/>
                  <a:gd name="T5" fmla="*/ 132 h 208"/>
                  <a:gd name="T6" fmla="*/ 26 w 58"/>
                  <a:gd name="T7" fmla="*/ 68 h 208"/>
                  <a:gd name="T8" fmla="*/ 10 w 58"/>
                  <a:gd name="T9" fmla="*/ 26 h 208"/>
                  <a:gd name="T10" fmla="*/ 0 w 58"/>
                  <a:gd name="T1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08">
                    <a:moveTo>
                      <a:pt x="58" y="150"/>
                    </a:moveTo>
                    <a:lnTo>
                      <a:pt x="58" y="208"/>
                    </a:lnTo>
                    <a:lnTo>
                      <a:pt x="48" y="132"/>
                    </a:lnTo>
                    <a:lnTo>
                      <a:pt x="26" y="68"/>
                    </a:lnTo>
                    <a:lnTo>
                      <a:pt x="10" y="2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3128" y="1862"/>
                <a:ext cx="56" cy="350"/>
              </a:xfrm>
              <a:custGeom>
                <a:avLst/>
                <a:gdLst>
                  <a:gd name="T0" fmla="*/ 56 w 56"/>
                  <a:gd name="T1" fmla="*/ 350 h 350"/>
                  <a:gd name="T2" fmla="*/ 54 w 56"/>
                  <a:gd name="T3" fmla="*/ 218 h 350"/>
                  <a:gd name="T4" fmla="*/ 54 w 56"/>
                  <a:gd name="T5" fmla="*/ 188 h 350"/>
                  <a:gd name="T6" fmla="*/ 44 w 56"/>
                  <a:gd name="T7" fmla="*/ 112 h 350"/>
                  <a:gd name="T8" fmla="*/ 14 w 56"/>
                  <a:gd name="T9" fmla="*/ 30 h 350"/>
                  <a:gd name="T10" fmla="*/ 0 w 5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50">
                    <a:moveTo>
                      <a:pt x="56" y="350"/>
                    </a:moveTo>
                    <a:lnTo>
                      <a:pt x="54" y="218"/>
                    </a:lnTo>
                    <a:lnTo>
                      <a:pt x="54" y="188"/>
                    </a:lnTo>
                    <a:lnTo>
                      <a:pt x="44" y="112"/>
                    </a:lnTo>
                    <a:lnTo>
                      <a:pt x="14" y="3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6781800" y="5498224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399286" y="4282881"/>
            <a:ext cx="22097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NCC upper (1x12) (plasma facing side)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>
            <a:off x="6952862" y="4838129"/>
            <a:ext cx="221499" cy="14286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820077" y="914400"/>
            <a:ext cx="337092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9900FF"/>
                </a:solidFill>
                <a:latin typeface="Arial" pitchFamily="34" charset="0"/>
              </a:rPr>
              <a:t>U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sing present </a:t>
            </a:r>
            <a:r>
              <a:rPr lang="en-US" sz="1600" u="sng" dirty="0" err="1" smtClean="0">
                <a:solidFill>
                  <a:srgbClr val="9900FF"/>
                </a:solidFill>
                <a:latin typeface="Arial" pitchFamily="34" charset="0"/>
              </a:rPr>
              <a:t>midplane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 RWM coils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800600" y="914400"/>
            <a:ext cx="42210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9900FF"/>
                </a:solidFill>
                <a:latin typeface="Arial" pitchFamily="34" charset="0"/>
              </a:rPr>
              <a:t>P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artial NCC 1x12 (upper), favorable </a:t>
            </a:r>
            <a:r>
              <a:rPr lang="en-US" sz="1600" u="sng" dirty="0">
                <a:solidFill>
                  <a:srgbClr val="9900FF"/>
                </a:solidFill>
                <a:latin typeface="Arial" pitchFamily="34" charset="0"/>
              </a:rPr>
              <a:t>sensors</a:t>
            </a:r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 flipH="1">
            <a:off x="5638800" y="5495921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3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MHD spectroscopy, model-based active control, and kinetic physics will be used for disruption avoidance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493843" y="5915546"/>
            <a:ext cx="3614057" cy="482019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 bwMode="auto">
          <a:xfrm>
            <a:off x="5689786" y="5182549"/>
            <a:ext cx="3300971" cy="2815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57" name="Straight Arrow Connector 56"/>
          <p:cNvCxnSpPr>
            <a:stCxn id="63" idx="3"/>
          </p:cNvCxnSpPr>
          <p:nvPr/>
        </p:nvCxnSpPr>
        <p:spPr bwMode="auto">
          <a:xfrm flipV="1">
            <a:off x="5609870" y="5719578"/>
            <a:ext cx="535454" cy="5240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8510241" y="5218861"/>
            <a:ext cx="480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b="0" i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safe</a:t>
            </a:r>
            <a:endParaRPr lang="en-US" sz="1400" b="0" i="0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54741" y="4514240"/>
            <a:ext cx="78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b="0" i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too high</a:t>
            </a:r>
            <a:endParaRPr lang="en-US" sz="1400" b="0" i="0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73002" y="6089788"/>
            <a:ext cx="73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b="0" i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too low</a:t>
            </a:r>
            <a:endParaRPr lang="en-US" sz="1400" b="0" i="0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5493843" y="4659572"/>
            <a:ext cx="503427" cy="22741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8648051" y="932506"/>
            <a:ext cx="253807" cy="24127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8" b="30735"/>
          <a:stretch/>
        </p:blipFill>
        <p:spPr>
          <a:xfrm>
            <a:off x="5066252" y="4659572"/>
            <a:ext cx="4038727" cy="132852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 bwMode="auto">
          <a:xfrm>
            <a:off x="8649091" y="4808497"/>
            <a:ext cx="253807" cy="24127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64744" y="2604697"/>
            <a:ext cx="4540236" cy="1909543"/>
            <a:chOff x="76200" y="1600200"/>
            <a:chExt cx="6629400" cy="2605815"/>
          </a:xfrm>
        </p:grpSpPr>
        <p:pic>
          <p:nvPicPr>
            <p:cNvPr id="21" name="Picture 2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" b="44053"/>
            <a:stretch/>
          </p:blipFill>
          <p:spPr bwMode="auto">
            <a:xfrm>
              <a:off x="76200" y="1600200"/>
              <a:ext cx="6629400" cy="2333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84934" y="1690076"/>
              <a:ext cx="677809" cy="22581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65676" y="1613980"/>
              <a:ext cx="1198865" cy="4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0" i="0" dirty="0" err="1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sz="1600" b="0" i="0" baseline="-25000" dirty="0" err="1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sz="1600" b="0" i="0" dirty="0">
                  <a:solidFill>
                    <a:schemeClr val="tx2"/>
                  </a:solidFill>
                  <a:latin typeface="+mn-lt"/>
                </a:rPr>
                <a:t> (MA)</a:t>
              </a:r>
              <a:endParaRPr lang="en-US" sz="1600" b="0" i="0" baseline="-25000" dirty="0"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23" name="Picture 2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17" r="743" b="375"/>
            <a:stretch/>
          </p:blipFill>
          <p:spPr bwMode="auto">
            <a:xfrm>
              <a:off x="76200" y="3897086"/>
              <a:ext cx="6629400" cy="308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-1" y="1066800"/>
            <a:ext cx="4754741" cy="559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/>
              <a:t>MHD Spectroscopy</a:t>
            </a:r>
          </a:p>
          <a:p>
            <a:pPr lvl="1"/>
            <a:r>
              <a:rPr lang="en-US" sz="1800" kern="0" dirty="0" smtClean="0"/>
              <a:t>Use real-time measurement of plasma global mode stability to “steer” toward increased stability</a:t>
            </a:r>
          </a:p>
          <a:p>
            <a:pPr lvl="1"/>
            <a:endParaRPr lang="en-US" sz="1800" kern="0" dirty="0"/>
          </a:p>
          <a:p>
            <a:r>
              <a:rPr lang="en-US" sz="2200" kern="0" dirty="0" smtClean="0"/>
              <a:t>Advanced active control</a:t>
            </a:r>
            <a:endParaRPr lang="en-US" sz="2200" kern="0" dirty="0"/>
          </a:p>
          <a:p>
            <a:pPr lvl="1"/>
            <a:r>
              <a:rPr lang="en-US" sz="1800" kern="0" dirty="0"/>
              <a:t>Combined Br + </a:t>
            </a:r>
            <a:r>
              <a:rPr lang="en-US" sz="1800" kern="0" dirty="0" err="1"/>
              <a:t>Bp</a:t>
            </a:r>
            <a:r>
              <a:rPr lang="en-US" sz="1800" kern="0" dirty="0"/>
              <a:t> feedback reduces n = 1 field amplitude, improves stability</a:t>
            </a:r>
          </a:p>
          <a:p>
            <a:pPr lvl="1"/>
            <a:r>
              <a:rPr lang="en-US" sz="1800" kern="0" dirty="0"/>
              <a:t>RWM state space controller sustains low l</a:t>
            </a:r>
            <a:r>
              <a:rPr lang="en-US" sz="1800" kern="0" baseline="-25000" dirty="0"/>
              <a:t>i</a:t>
            </a:r>
            <a:r>
              <a:rPr lang="en-US" sz="1800" kern="0" dirty="0"/>
              <a:t>, high </a:t>
            </a:r>
            <a:r>
              <a:rPr lang="el-GR" sz="1800" kern="0" dirty="0"/>
              <a:t>β</a:t>
            </a:r>
            <a:r>
              <a:rPr lang="en-US" sz="1800" kern="0" baseline="-25000" dirty="0"/>
              <a:t>N</a:t>
            </a:r>
            <a:r>
              <a:rPr lang="en-US" sz="1800" kern="0" dirty="0"/>
              <a:t> </a:t>
            </a:r>
            <a:r>
              <a:rPr lang="en-US" sz="1800" kern="0" dirty="0" smtClean="0"/>
              <a:t>plasma</a:t>
            </a:r>
          </a:p>
          <a:p>
            <a:pPr lvl="1"/>
            <a:endParaRPr lang="en-US" sz="1800" kern="0" dirty="0"/>
          </a:p>
          <a:p>
            <a:r>
              <a:rPr lang="en-US" sz="2200" kern="0" dirty="0" smtClean="0">
                <a:cs typeface="Calibri" pitchFamily="34" charset="0"/>
              </a:rPr>
              <a:t>Simplified kinetic physics models</a:t>
            </a:r>
            <a:endParaRPr lang="en-US" sz="2200" kern="0" dirty="0">
              <a:cs typeface="Calibri" pitchFamily="34" charset="0"/>
            </a:endParaRPr>
          </a:p>
          <a:p>
            <a:pPr lvl="1"/>
            <a:r>
              <a:rPr lang="en-US" sz="1800" kern="0" dirty="0"/>
              <a:t>“steer” profiles (e.g. plasma toroidal rotation) </a:t>
            </a:r>
            <a:r>
              <a:rPr lang="en-US" sz="1800" kern="0" dirty="0" smtClean="0"/>
              <a:t>toward increased stability in real-time</a:t>
            </a:r>
            <a:endParaRPr lang="en-US" sz="1800" kern="0" dirty="0"/>
          </a:p>
          <a:p>
            <a:endParaRPr lang="en-US" sz="2200" kern="0" dirty="0"/>
          </a:p>
          <a:p>
            <a:endParaRPr lang="en-US" sz="2200" kern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01320" y="557076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>
                <a:solidFill>
                  <a:srgbClr val="0000FF"/>
                </a:solidFill>
                <a:latin typeface="+mn-lt"/>
                <a:cs typeface="Calibri" pitchFamily="34" charset="0"/>
              </a:rPr>
              <a:t>NSTX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9600" y="234227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>
                <a:solidFill>
                  <a:srgbClr val="0000FF"/>
                </a:solidFill>
                <a:latin typeface="+mn-lt"/>
                <a:cs typeface="Calibri" pitchFamily="34" charset="0"/>
              </a:rPr>
              <a:t>NSTX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4" y="987961"/>
            <a:ext cx="4579256" cy="13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280405" y="102037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DIII-D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5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1"/>
            <a:ext cx="9144000" cy="815975"/>
          </a:xfrm>
        </p:spPr>
        <p:txBody>
          <a:bodyPr/>
          <a:lstStyle/>
          <a:p>
            <a:r>
              <a:rPr lang="en-US" u="sng" dirty="0" smtClean="0"/>
              <a:t>NSTX-U DPAM Working Group meeting</a:t>
            </a:r>
            <a:r>
              <a:rPr lang="en-US" dirty="0" smtClean="0"/>
              <a:t>: List of disruption chain events defined, </a:t>
            </a:r>
            <a:r>
              <a:rPr lang="en-US" dirty="0" smtClean="0">
                <a:solidFill>
                  <a:srgbClr val="FF0000"/>
                </a:solidFill>
              </a:rPr>
              <a:t>interested individuals identified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8" y="896175"/>
            <a:ext cx="6697362" cy="5952860"/>
          </a:xfrm>
        </p:spPr>
        <p:txBody>
          <a:bodyPr/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Impurity </a:t>
            </a:r>
            <a:r>
              <a:rPr lang="en-US" sz="1400" dirty="0"/>
              <a:t>control (</a:t>
            </a:r>
            <a:r>
              <a:rPr lang="en-US" sz="1400" dirty="0" smtClean="0"/>
              <a:t>NC)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err="1" smtClean="0"/>
              <a:t>bolometry</a:t>
            </a:r>
            <a:r>
              <a:rPr lang="en-US" sz="1200" dirty="0" smtClean="0"/>
              <a:t>-triggered shutdown (</a:t>
            </a:r>
            <a:r>
              <a:rPr lang="en-US" sz="1200" dirty="0" smtClean="0">
                <a:solidFill>
                  <a:srgbClr val="FF0000"/>
                </a:solidFill>
              </a:rPr>
              <a:t>SPG</a:t>
            </a:r>
            <a:r>
              <a:rPr lang="en-US" sz="1200" dirty="0" smtClean="0"/>
              <a:t>); </a:t>
            </a:r>
            <a:r>
              <a:rPr lang="en-US" sz="1200" dirty="0"/>
              <a:t>"</a:t>
            </a:r>
            <a:r>
              <a:rPr lang="en-US" sz="1200" dirty="0" smtClean="0"/>
              <a:t>tailoring” radiation-induced TM onset (</a:t>
            </a:r>
            <a:r>
              <a:rPr lang="en-US" sz="1200" dirty="0" smtClean="0">
                <a:solidFill>
                  <a:srgbClr val="FF0000"/>
                </a:solidFill>
              </a:rPr>
              <a:t>LD</a:t>
            </a:r>
            <a:r>
              <a:rPr lang="en-US" sz="1200" dirty="0">
                <a:solidFill>
                  <a:srgbClr val="FF0000"/>
                </a:solidFill>
              </a:rPr>
              <a:t>, DG</a:t>
            </a:r>
            <a:r>
              <a:rPr lang="en-US" sz="1200" dirty="0" smtClean="0"/>
              <a:t>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change </a:t>
            </a:r>
            <a:r>
              <a:rPr lang="en-US" sz="1200" dirty="0"/>
              <a:t>plasma operational state / excite ELMs, etc. (</a:t>
            </a:r>
            <a:r>
              <a:rPr lang="en-US" sz="1200" dirty="0">
                <a:solidFill>
                  <a:srgbClr val="9900FF"/>
                </a:solidFill>
              </a:rPr>
              <a:t>TBD</a:t>
            </a:r>
            <a:r>
              <a:rPr lang="en-US" sz="1200" dirty="0"/>
              <a:t> – perhaps </a:t>
            </a:r>
            <a:r>
              <a:rPr lang="en-US" sz="1200" dirty="0">
                <a:solidFill>
                  <a:srgbClr val="FF0000"/>
                </a:solidFill>
              </a:rPr>
              <a:t>JC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Greenwald </a:t>
            </a:r>
            <a:r>
              <a:rPr lang="en-US" sz="1400" dirty="0"/>
              <a:t>limit (</a:t>
            </a:r>
            <a:r>
              <a:rPr lang="en-US" sz="1400" dirty="0" smtClean="0"/>
              <a:t>GWL)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density/power feedback, etc. (</a:t>
            </a:r>
            <a:r>
              <a:rPr lang="en-US" sz="1200" dirty="0" smtClean="0">
                <a:solidFill>
                  <a:srgbClr val="FF0000"/>
                </a:solidFill>
              </a:rPr>
              <a:t>DB</a:t>
            </a:r>
            <a:r>
              <a:rPr lang="en-US" sz="1200" dirty="0" smtClean="0"/>
              <a:t>)</a:t>
            </a:r>
            <a:endParaRPr lang="en-US" sz="10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/>
              <a:t>L</a:t>
            </a:r>
            <a:r>
              <a:rPr lang="en-US" sz="1400" dirty="0" smtClean="0"/>
              <a:t>ocked </a:t>
            </a:r>
            <a:r>
              <a:rPr lang="en-US" sz="1400" dirty="0"/>
              <a:t>TM </a:t>
            </a:r>
            <a:r>
              <a:rPr lang="en-US" sz="1400" dirty="0" smtClean="0"/>
              <a:t>(LTM)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TM onset and stabilization conditions, locking thresholds (</a:t>
            </a:r>
            <a:r>
              <a:rPr lang="en-US" sz="1200" dirty="0" smtClean="0">
                <a:solidFill>
                  <a:srgbClr val="FF0000"/>
                </a:solidFill>
              </a:rPr>
              <a:t>JKP,RLH,ZW</a:t>
            </a:r>
            <a:r>
              <a:rPr lang="en-US" sz="1200" dirty="0" smtClean="0"/>
              <a:t>)</a:t>
            </a:r>
            <a:endParaRPr lang="en-US" sz="12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TM </a:t>
            </a:r>
            <a:r>
              <a:rPr lang="en-US" sz="1200" dirty="0"/>
              <a:t>entrainment (</a:t>
            </a:r>
            <a:r>
              <a:rPr lang="en-US" sz="1200" dirty="0">
                <a:solidFill>
                  <a:srgbClr val="FF0000"/>
                </a:solidFill>
              </a:rPr>
              <a:t>YSP</a:t>
            </a:r>
            <a:r>
              <a:rPr lang="en-US" sz="1200" dirty="0"/>
              <a:t>)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Error </a:t>
            </a:r>
            <a:r>
              <a:rPr lang="en-US" sz="1400" dirty="0"/>
              <a:t>Field </a:t>
            </a:r>
            <a:r>
              <a:rPr lang="en-US" sz="1400" dirty="0" smtClean="0"/>
              <a:t>Correction (EFC)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NSTX-U </a:t>
            </a:r>
            <a:r>
              <a:rPr lang="en-US" sz="1200" dirty="0"/>
              <a:t>EF assessment and correction optimization (</a:t>
            </a:r>
            <a:r>
              <a:rPr lang="en-US" sz="1200" dirty="0" smtClean="0">
                <a:solidFill>
                  <a:srgbClr val="FF0000"/>
                </a:solidFill>
              </a:rPr>
              <a:t>CM,SPG</a:t>
            </a:r>
            <a:r>
              <a:rPr lang="en-US" sz="1200" dirty="0" smtClean="0"/>
              <a:t>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NSTX-U EF multi-mode correction (</a:t>
            </a:r>
            <a:r>
              <a:rPr lang="en-US" sz="1200" dirty="0" smtClean="0">
                <a:solidFill>
                  <a:srgbClr val="FF0000"/>
                </a:solidFill>
              </a:rPr>
              <a:t>SAS, YSP, EK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Current </a:t>
            </a:r>
            <a:r>
              <a:rPr lang="en-US" sz="1400" dirty="0"/>
              <a:t>ramp-up (IPR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aux. power / CD alteration to change q </a:t>
            </a:r>
            <a:r>
              <a:rPr lang="en-US" sz="1200" dirty="0" smtClean="0"/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MDB</a:t>
            </a:r>
            <a:r>
              <a:rPr lang="en-US" sz="1200" dirty="0">
                <a:solidFill>
                  <a:srgbClr val="FF0000"/>
                </a:solidFill>
              </a:rPr>
              <a:t>, SPG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 </a:t>
            </a:r>
            <a:r>
              <a:rPr lang="en-US" sz="1400" dirty="0" smtClean="0"/>
              <a:t>Shape </a:t>
            </a:r>
            <a:r>
              <a:rPr lang="en-US" sz="1400" dirty="0"/>
              <a:t>control issues (SC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/>
              <a:t> </a:t>
            </a:r>
            <a:r>
              <a:rPr lang="en-US" sz="1200" dirty="0" smtClean="0"/>
              <a:t>Active </a:t>
            </a:r>
            <a:r>
              <a:rPr lang="en-US" sz="1200" dirty="0"/>
              <a:t>alteration of </a:t>
            </a:r>
            <a:r>
              <a:rPr lang="en-US" sz="1200" dirty="0" err="1"/>
              <a:t>squareness</a:t>
            </a:r>
            <a:r>
              <a:rPr lang="en-US" sz="1200" dirty="0"/>
              <a:t>, </a:t>
            </a:r>
            <a:r>
              <a:rPr lang="en-US" sz="1200" dirty="0" err="1"/>
              <a:t>triangularity</a:t>
            </a:r>
            <a:r>
              <a:rPr lang="en-US" sz="1200" dirty="0"/>
              <a:t>, elongation – RFA sensor (</a:t>
            </a:r>
            <a:r>
              <a:rPr lang="en-US" sz="1200" dirty="0" smtClean="0">
                <a:solidFill>
                  <a:srgbClr val="FF0000"/>
                </a:solidFill>
              </a:rPr>
              <a:t>SPG,MDB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 </a:t>
            </a:r>
            <a:r>
              <a:rPr lang="en-US" sz="1400" dirty="0" smtClean="0"/>
              <a:t>Transport </a:t>
            </a:r>
            <a:r>
              <a:rPr lang="en-US" sz="1400" dirty="0"/>
              <a:t>barrier formation (ITB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/>
              <a:t> </a:t>
            </a: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SAS,JWB,EK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 </a:t>
            </a:r>
            <a:r>
              <a:rPr lang="en-US" sz="1400" dirty="0" smtClean="0"/>
              <a:t>H-L </a:t>
            </a:r>
            <a:r>
              <a:rPr lang="en-US" sz="1400" dirty="0"/>
              <a:t>mode back-transition (HLB</a:t>
            </a:r>
            <a:r>
              <a:rPr lang="en-US" sz="1400" dirty="0" smtClean="0"/>
              <a:t>)</a:t>
            </a:r>
            <a:endParaRPr lang="en-US" sz="16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SAS,JWB,EK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Approaching </a:t>
            </a:r>
            <a:r>
              <a:rPr lang="en-US" sz="1400" dirty="0"/>
              <a:t>vertical instability (VSC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Plasma </a:t>
            </a:r>
            <a:r>
              <a:rPr lang="en-US" sz="1200" dirty="0"/>
              <a:t>shape change, etc. (</a:t>
            </a:r>
            <a:r>
              <a:rPr lang="en-US" sz="1200" dirty="0">
                <a:solidFill>
                  <a:srgbClr val="FF0000"/>
                </a:solidFill>
              </a:rPr>
              <a:t>SPG, </a:t>
            </a:r>
            <a:r>
              <a:rPr lang="en-US" sz="1200" dirty="0" smtClean="0">
                <a:solidFill>
                  <a:srgbClr val="FF0000"/>
                </a:solidFill>
              </a:rPr>
              <a:t>MDB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Resistive </a:t>
            </a:r>
            <a:r>
              <a:rPr lang="en-US" sz="1400" dirty="0"/>
              <a:t>wall mode (RWM)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</a:t>
            </a:r>
            <a:r>
              <a:rPr lang="en-US" sz="1200" dirty="0"/>
              <a:t>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multi-mode </a:t>
            </a:r>
            <a:r>
              <a:rPr lang="en-US" sz="1200" dirty="0"/>
              <a:t>control (</a:t>
            </a:r>
            <a:r>
              <a:rPr lang="en-US" sz="1200" dirty="0" smtClean="0">
                <a:solidFill>
                  <a:srgbClr val="FF0000"/>
                </a:solidFill>
              </a:rPr>
              <a:t>SAS,YSP,KT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Ideal </a:t>
            </a:r>
            <a:r>
              <a:rPr lang="en-US" sz="1400" dirty="0"/>
              <a:t>wall mode (IWM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>
                <a:solidFill>
                  <a:srgbClr val="FF0000"/>
                </a:solidFill>
              </a:rPr>
              <a:t>JEM</a:t>
            </a:r>
            <a:r>
              <a:rPr lang="en-US" sz="1200" dirty="0" smtClean="0"/>
              <a:t>)</a:t>
            </a:r>
            <a:endParaRPr lang="en-US" sz="14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Internal </a:t>
            </a:r>
            <a:r>
              <a:rPr lang="en-US" sz="1400" dirty="0"/>
              <a:t>kink/Ballooning mode (IKB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/>
              <a:t>, 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</a:t>
            </a:r>
            <a:r>
              <a:rPr lang="en-US" sz="1200" dirty="0"/>
              <a:t>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multi-mode </a:t>
            </a:r>
            <a:r>
              <a:rPr lang="en-US" sz="1200" dirty="0"/>
              <a:t>control (</a:t>
            </a:r>
            <a:r>
              <a:rPr lang="en-US" sz="1200" dirty="0">
                <a:solidFill>
                  <a:srgbClr val="FF0000"/>
                </a:solidFill>
              </a:rPr>
              <a:t>SAS, YSP, KT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985686" y="866636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00"/>
              </a:spcBef>
            </a:pPr>
            <a:r>
              <a:rPr lang="en-US" sz="1200" u="sng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Abbreviations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JWB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Jack Berkery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AB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Amitava Bhattacharjee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DB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Devon Battaglia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MDB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Dan Boyer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JC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John Canik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LD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Luis Delgado-Aparicio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DG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Dave Gates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SPG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Stefan Gerhardt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MJ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Mike Jaworski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EK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Egemen Kolemen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RLH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Rob La Haye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JEM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Jon Menard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CM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Clayton Myers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JKP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Jong-Kyu Park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YSP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Young-Seok Park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RR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Roger Raman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SAS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Steve Sabbagh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KT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Kevin </a:t>
            </a:r>
            <a:r>
              <a:rPr lang="en-US" sz="1200" dirty="0" err="1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Tritz</a:t>
            </a:r>
            <a:endParaRPr lang="en-US" sz="1200" dirty="0" smtClean="0">
              <a:solidFill>
                <a:srgbClr val="000000"/>
              </a:solidFill>
              <a:latin typeface="Helvetica" pitchFamily="34" charset="0"/>
              <a:ea typeface="+mn-ea"/>
            </a:endParaRP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ZW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Zhirui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 Wang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9900FF"/>
                </a:solidFill>
                <a:latin typeface="Helvetica" pitchFamily="34" charset="0"/>
                <a:ea typeface="+mn-ea"/>
              </a:rPr>
              <a:t>TBD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(To be decided)</a:t>
            </a:r>
            <a:endParaRPr lang="en-US" sz="1200" dirty="0">
              <a:solidFill>
                <a:srgbClr val="000000"/>
              </a:solidFill>
              <a:latin typeface="Helvetica" pitchFamily="34" charset="0"/>
              <a:ea typeface="+mn-ea"/>
            </a:endParaRPr>
          </a:p>
          <a:p>
            <a:pPr eaLnBrk="1" hangingPunct="1"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16660" y="4791635"/>
            <a:ext cx="2590800" cy="161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Interest from Theory</a:t>
            </a:r>
          </a:p>
          <a:p>
            <a:pPr lvl="1"/>
            <a:r>
              <a:rPr lang="en-US" sz="1400" kern="0" dirty="0" smtClean="0">
                <a:solidFill>
                  <a:srgbClr val="9900FF"/>
                </a:solidFill>
                <a:ea typeface="+mn-ea"/>
              </a:rPr>
              <a:t>Amitava Bhattacharjee, Allen Boozer, Dylan Brennan, Bill Tang have requested involvement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327" y="5791200"/>
            <a:ext cx="1534394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rgbClr val="6600FF"/>
                </a:solidFill>
                <a:latin typeface="+mn-lt"/>
              </a:rPr>
              <a:t>Interested? </a:t>
            </a:r>
            <a:r>
              <a:rPr lang="en-US" sz="1200" u="sng" dirty="0">
                <a:solidFill>
                  <a:srgbClr val="6600FF"/>
                </a:solidFill>
                <a:latin typeface="+mn-lt"/>
              </a:rPr>
              <a:t>c</a:t>
            </a:r>
            <a:r>
              <a:rPr lang="en-US" sz="1200" u="sng" dirty="0" smtClean="0">
                <a:solidFill>
                  <a:srgbClr val="6600FF"/>
                </a:solidFill>
                <a:latin typeface="+mn-lt"/>
              </a:rPr>
              <a:t>ontact</a:t>
            </a:r>
            <a:r>
              <a:rPr lang="en-US" sz="1200" dirty="0" smtClean="0">
                <a:solidFill>
                  <a:srgbClr val="6600FF"/>
                </a:solidFill>
                <a:latin typeface="+mn-lt"/>
              </a:rPr>
              <a:t>:</a:t>
            </a:r>
          </a:p>
          <a:p>
            <a:r>
              <a:rPr lang="en-US" sz="1200" dirty="0" smtClean="0">
                <a:solidFill>
                  <a:srgbClr val="6600FF"/>
                </a:solidFill>
                <a:latin typeface="+mn-lt"/>
              </a:rPr>
              <a:t>sabbagh@pppl.gov</a:t>
            </a:r>
          </a:p>
          <a:p>
            <a:r>
              <a:rPr lang="en-US" sz="1200" dirty="0" smtClean="0">
                <a:solidFill>
                  <a:srgbClr val="6600FF"/>
                </a:solidFill>
                <a:latin typeface="+mn-lt"/>
              </a:rPr>
              <a:t>raman@pppl.gov</a:t>
            </a:r>
            <a:endParaRPr lang="en-US" sz="1200" dirty="0">
              <a:solidFill>
                <a:srgbClr val="66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337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401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Disruption Characterization Code </a:t>
            </a:r>
            <a:r>
              <a:rPr lang="en-US" kern="0" dirty="0" smtClean="0"/>
              <a:t>now yielding initial results: disruption event chains, with related quantitative warnings (2)</a:t>
            </a:r>
            <a:endParaRPr lang="en-US" kern="0" dirty="0"/>
          </a:p>
        </p:txBody>
      </p:sp>
      <p:sp>
        <p:nvSpPr>
          <p:cNvPr id="59" name="TextBox 58"/>
          <p:cNvSpPr txBox="1"/>
          <p:nvPr/>
        </p:nvSpPr>
        <p:spPr>
          <a:xfrm>
            <a:off x="143813" y="6081992"/>
            <a:ext cx="3224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J.W.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B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erkery, S.A. Sabbagh, Y.S. Park</a:t>
            </a:r>
            <a:endParaRPr lang="en-US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453465" y="1676400"/>
            <a:ext cx="4343400" cy="469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u="sng" kern="0" dirty="0" smtClean="0"/>
              <a:t>This example</a:t>
            </a:r>
            <a:r>
              <a:rPr lang="en-US" sz="2000" kern="0" dirty="0" smtClean="0"/>
              <a:t>: Greenwald limit warning during </a:t>
            </a:r>
            <a:r>
              <a:rPr lang="en-US" sz="2000" kern="0" dirty="0" err="1" smtClean="0"/>
              <a:t>I</a:t>
            </a:r>
            <a:r>
              <a:rPr lang="en-US" sz="2000" kern="0" baseline="-25000" dirty="0" err="1" smtClean="0"/>
              <a:t>p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rampdown</a:t>
            </a:r>
            <a:endParaRPr lang="en-US" sz="2000" kern="0" dirty="0" smtClean="0"/>
          </a:p>
          <a:p>
            <a:pPr marL="8001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(GWL) </a:t>
            </a:r>
            <a:r>
              <a:rPr lang="en-US" sz="1800" kern="0" dirty="0" smtClean="0"/>
              <a:t>Greenwald limit warning issued</a:t>
            </a:r>
          </a:p>
          <a:p>
            <a:pPr marL="8001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(VDE) </a:t>
            </a:r>
            <a:r>
              <a:rPr lang="en-US" sz="1800" kern="0" dirty="0" smtClean="0"/>
              <a:t>VDE condition then found 7 </a:t>
            </a:r>
            <a:r>
              <a:rPr lang="en-US" sz="1800" kern="0" dirty="0" err="1" smtClean="0"/>
              <a:t>ms</a:t>
            </a:r>
            <a:r>
              <a:rPr lang="en-US" sz="1800" kern="0" dirty="0" smtClean="0"/>
              <a:t> after GWL warning</a:t>
            </a:r>
          </a:p>
          <a:p>
            <a:pPr marL="8001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>
                <a:solidFill>
                  <a:srgbClr val="FF0000"/>
                </a:solidFill>
              </a:rPr>
              <a:t>(IPR) </a:t>
            </a:r>
            <a:r>
              <a:rPr lang="en-US" sz="1800" kern="0" dirty="0"/>
              <a:t>Plasma current request not </a:t>
            </a:r>
            <a:r>
              <a:rPr lang="en-US" sz="1800" kern="0" dirty="0" smtClean="0"/>
              <a:t>met</a:t>
            </a:r>
          </a:p>
          <a:p>
            <a:pPr marL="8001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sz="1800" kern="0" dirty="0" smtClean="0"/>
          </a:p>
          <a:p>
            <a:pPr lvl="1"/>
            <a:endParaRPr lang="en-US" sz="1800" kern="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43267" y="1538493"/>
            <a:ext cx="3823933" cy="4218842"/>
            <a:chOff x="4986445" y="2235407"/>
            <a:chExt cx="3823933" cy="4218842"/>
          </a:xfrm>
        </p:grpSpPr>
        <p:grpSp>
          <p:nvGrpSpPr>
            <p:cNvPr id="35" name="Group 34"/>
            <p:cNvGrpSpPr/>
            <p:nvPr/>
          </p:nvGrpSpPr>
          <p:grpSpPr>
            <a:xfrm>
              <a:off x="4986445" y="2235407"/>
              <a:ext cx="3706437" cy="3161926"/>
              <a:chOff x="5040890" y="1238210"/>
              <a:chExt cx="3706437" cy="3161926"/>
            </a:xfrm>
          </p:grpSpPr>
          <p:pic>
            <p:nvPicPr>
              <p:cNvPr id="60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972"/>
              <a:stretch/>
            </p:blipFill>
            <p:spPr bwMode="auto">
              <a:xfrm>
                <a:off x="5089727" y="2643913"/>
                <a:ext cx="3657600" cy="1756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69" b="53863"/>
              <a:stretch/>
            </p:blipFill>
            <p:spPr bwMode="auto">
              <a:xfrm>
                <a:off x="5040890" y="1238210"/>
                <a:ext cx="3657600" cy="1504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Rectangle 61"/>
              <p:cNvSpPr/>
              <p:nvPr/>
            </p:nvSpPr>
            <p:spPr bwMode="auto">
              <a:xfrm>
                <a:off x="6124755" y="2686051"/>
                <a:ext cx="568939" cy="166688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+mn-lt"/>
                </a:endParaRPr>
              </a:p>
            </p:txBody>
          </p:sp>
        </p:grpSp>
        <p:pic>
          <p:nvPicPr>
            <p:cNvPr id="38" name="Picture 3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0" t="89713"/>
            <a:stretch/>
          </p:blipFill>
          <p:spPr bwMode="auto">
            <a:xfrm>
              <a:off x="5379100" y="5342688"/>
              <a:ext cx="3313782" cy="38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12-Point Star 38"/>
            <p:cNvSpPr/>
            <p:nvPr/>
          </p:nvSpPr>
          <p:spPr bwMode="auto">
            <a:xfrm>
              <a:off x="8166460" y="4123665"/>
              <a:ext cx="91440" cy="91440"/>
            </a:xfrm>
            <a:prstGeom prst="star12">
              <a:avLst/>
            </a:prstGeom>
            <a:solidFill>
              <a:srgbClr val="0099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40" name="12-Point Star 39"/>
            <p:cNvSpPr/>
            <p:nvPr/>
          </p:nvSpPr>
          <p:spPr bwMode="auto">
            <a:xfrm>
              <a:off x="8192937" y="4001202"/>
              <a:ext cx="91440" cy="91440"/>
            </a:xfrm>
            <a:prstGeom prst="star12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41" name="12-Point Star 40"/>
            <p:cNvSpPr/>
            <p:nvPr/>
          </p:nvSpPr>
          <p:spPr bwMode="auto">
            <a:xfrm>
              <a:off x="8212180" y="3859193"/>
              <a:ext cx="91440" cy="91440"/>
            </a:xfrm>
            <a:prstGeom prst="star12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39249" y="3854103"/>
              <a:ext cx="1181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GWL warnings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 bwMode="auto">
            <a:xfrm>
              <a:off x="7820912" y="3992603"/>
              <a:ext cx="345548" cy="67835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42" idx="3"/>
            </p:cNvCxnSpPr>
            <p:nvPr/>
          </p:nvCxnSpPr>
          <p:spPr bwMode="auto">
            <a:xfrm flipV="1">
              <a:off x="7820912" y="3904920"/>
              <a:ext cx="329038" cy="8768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42" idx="3"/>
            </p:cNvCxnSpPr>
            <p:nvPr/>
          </p:nvCxnSpPr>
          <p:spPr bwMode="auto">
            <a:xfrm>
              <a:off x="7820912" y="3992603"/>
              <a:ext cx="329038" cy="17678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>
              <a:off x="5558364" y="2281812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FF"/>
                  </a:solidFill>
                  <a:latin typeface="+mn-lt"/>
                </a:rPr>
                <a:t>NSTX</a:t>
              </a:r>
            </a:p>
            <a:p>
              <a:pPr>
                <a:buNone/>
              </a:pPr>
              <a:r>
                <a:rPr lang="en-US" sz="1200" dirty="0" smtClean="0">
                  <a:solidFill>
                    <a:srgbClr val="0000FF"/>
                  </a:solidFill>
                  <a:latin typeface="+mn-lt"/>
                </a:rPr>
                <a:t>138854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 flipH="1">
              <a:off x="6785219" y="5280700"/>
              <a:ext cx="1466517" cy="561547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8284502" y="5280700"/>
              <a:ext cx="394325" cy="54610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6788696" y="5871249"/>
              <a:ext cx="535724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GWL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20216" y="5871249"/>
              <a:ext cx="500458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VDE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51736" y="5871248"/>
              <a:ext cx="441146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IPR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2" name="Straight Arrow Connector 51"/>
            <p:cNvCxnSpPr>
              <a:stCxn id="49" idx="3"/>
              <a:endCxn id="50" idx="1"/>
            </p:cNvCxnSpPr>
            <p:nvPr/>
          </p:nvCxnSpPr>
          <p:spPr bwMode="auto">
            <a:xfrm>
              <a:off x="7324420" y="6009749"/>
              <a:ext cx="19579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8007850" y="6009750"/>
              <a:ext cx="228815" cy="1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Box 53"/>
            <p:cNvSpPr txBox="1"/>
            <p:nvPr/>
          </p:nvSpPr>
          <p:spPr>
            <a:xfrm>
              <a:off x="6705139" y="6177250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0.746s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64124" y="6177249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0.753s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65650" y="6177248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0.753s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49649" y="2675467"/>
              <a:ext cx="1342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Disruption during</a:t>
              </a:r>
            </a:p>
            <a:p>
              <a:pPr>
                <a:buNone/>
              </a:pPr>
              <a:r>
                <a:rPr lang="en-US" sz="1200" dirty="0" err="1" smtClean="0">
                  <a:latin typeface="+mn-lt"/>
                </a:rPr>
                <a:t>I</a:t>
              </a:r>
              <a:r>
                <a:rPr lang="en-US" sz="1200" baseline="-25000" dirty="0" err="1" smtClean="0">
                  <a:latin typeface="+mn-lt"/>
                </a:rPr>
                <a:t>p</a:t>
              </a: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 ramp-down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flipV="1">
              <a:off x="7770445" y="2864919"/>
              <a:ext cx="395205" cy="12298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9097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Group Research at PPPL provides </a:t>
            </a:r>
            <a:r>
              <a:rPr lang="en-US" dirty="0"/>
              <a:t>key </a:t>
            </a:r>
            <a:r>
              <a:rPr lang="en-US" dirty="0">
                <a:solidFill>
                  <a:srgbClr val="FF0000"/>
                </a:solidFill>
              </a:rPr>
              <a:t>disruption avoidance </a:t>
            </a:r>
            <a:r>
              <a:rPr lang="en-US" dirty="0" smtClean="0">
                <a:solidFill>
                  <a:srgbClr val="FF0000"/>
                </a:solidFill>
              </a:rPr>
              <a:t>research, </a:t>
            </a:r>
            <a:r>
              <a:rPr lang="en-US" dirty="0" smtClean="0"/>
              <a:t>emphasis on global mode stabilization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984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dirty="0" smtClean="0"/>
              <a:t>Physics Elements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Kinetic RWM stabilization physics - unification between NSTX / DIII-D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NTV used in plasma rotation control (supports NSTX-U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control)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Physics model-based </a:t>
            </a:r>
            <a:r>
              <a:rPr lang="en-US" dirty="0" smtClean="0"/>
              <a:t>active RWM </a:t>
            </a:r>
            <a:r>
              <a:rPr lang="en-US" dirty="0" smtClean="0"/>
              <a:t>state-space controller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Dual-component sensor RWM PID control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RWM control analysis of upgraded 3D coils for NSTX-U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NSTX-U equilibrium reconstruction – key basis for stability analysis</a:t>
            </a:r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Planned r</a:t>
            </a:r>
            <a:r>
              <a:rPr lang="en-US" sz="2000" dirty="0" smtClean="0"/>
              <a:t>eal-time MHD spectroscopy for NSTX-U (in 5 Year Plan)</a:t>
            </a:r>
            <a:endParaRPr lang="en-US" sz="2000" dirty="0"/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Related </a:t>
            </a:r>
            <a:r>
              <a:rPr lang="en-US" dirty="0" smtClean="0"/>
              <a:t>high normalized beta and NTV experiments on KSTAR</a:t>
            </a:r>
          </a:p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en-US" dirty="0" smtClean="0"/>
              <a:t>Research synergism</a:t>
            </a:r>
          </a:p>
          <a:p>
            <a:pPr lvl="1">
              <a:lnSpc>
                <a:spcPts val="2100"/>
              </a:lnSpc>
            </a:pPr>
            <a:r>
              <a:rPr lang="en-US" dirty="0" smtClean="0"/>
              <a:t>These elements </a:t>
            </a:r>
            <a:r>
              <a:rPr lang="en-US" dirty="0" smtClean="0"/>
              <a:t>now being brought together as part of a</a:t>
            </a:r>
            <a:r>
              <a:rPr lang="en-US" dirty="0"/>
              <a:t> d</a:t>
            </a:r>
            <a:r>
              <a:rPr lang="en-US" dirty="0" smtClean="0"/>
              <a:t>isruption prediction/avoidance system; </a:t>
            </a:r>
            <a:r>
              <a:rPr lang="en-US" dirty="0" smtClean="0">
                <a:solidFill>
                  <a:srgbClr val="6600FF"/>
                </a:solidFill>
              </a:rPr>
              <a:t>NSTX-U DPAM working group formed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ts val="2100"/>
              </a:lnSpc>
              <a:buClr>
                <a:srgbClr val="FF3300"/>
              </a:buClr>
            </a:pPr>
            <a:r>
              <a:rPr lang="en-US" dirty="0" smtClean="0"/>
              <a:t>New Disruption Characterization and Prediction code / initial results</a:t>
            </a:r>
          </a:p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en-US" dirty="0" smtClean="0"/>
              <a:t>Response to DOE call for enhanced university participation</a:t>
            </a:r>
          </a:p>
          <a:p>
            <a:pPr lvl="1">
              <a:lnSpc>
                <a:spcPts val="2100"/>
              </a:lnSpc>
              <a:spcBef>
                <a:spcPts val="480"/>
              </a:spcBef>
            </a:pPr>
            <a:r>
              <a:rPr lang="en-US" dirty="0" smtClean="0"/>
              <a:t>CU-PPPL group outreach to Columbia U. APAM department; new diagnostic proposal to be submitted (Volpe/Sabbagh)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203455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Princeton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student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696200" y="1981200"/>
            <a:ext cx="228600" cy="2286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49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6494584" y="1524000"/>
            <a:ext cx="543248" cy="357904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06568" y="1513061"/>
            <a:ext cx="484632" cy="357904"/>
          </a:xfrm>
          <a:prstGeom prst="rect">
            <a:avLst/>
          </a:prstGeom>
          <a:solidFill>
            <a:srgbClr val="FFCC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40224" y="1513061"/>
            <a:ext cx="466344" cy="434683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44112" y="1515208"/>
            <a:ext cx="896112" cy="4346835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1"/>
            <a:ext cx="9144000" cy="914400"/>
          </a:xfr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 smtClean="0"/>
              <a:t> </a:t>
            </a:r>
            <a:r>
              <a:rPr lang="en-US" dirty="0" smtClean="0"/>
              <a:t>Joint NSTX / DIII-D experiments </a:t>
            </a:r>
            <a:r>
              <a:rPr lang="en-US" dirty="0"/>
              <a:t>and analysis gives </a:t>
            </a:r>
            <a:r>
              <a:rPr lang="en-US" dirty="0" smtClean="0">
                <a:solidFill>
                  <a:srgbClr val="FF0000"/>
                </a:solidFill>
              </a:rPr>
              <a:t>unified kinetic RWM physics understanding</a:t>
            </a:r>
            <a:r>
              <a:rPr lang="en-US" dirty="0" smtClean="0"/>
              <a:t> </a:t>
            </a:r>
            <a:r>
              <a:rPr lang="en-US" dirty="0"/>
              <a:t>for disruption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" y="1102660"/>
            <a:ext cx="3084576" cy="4737045"/>
          </a:xfrm>
        </p:spPr>
        <p:txBody>
          <a:bodyPr/>
          <a:lstStyle/>
          <a:p>
            <a:pPr marL="284163" indent="-284163"/>
            <a:r>
              <a:rPr lang="en-US" dirty="0" smtClean="0"/>
              <a:t>RWM Dynamics</a:t>
            </a:r>
          </a:p>
          <a:p>
            <a:pPr marL="576263" lvl="1" indent="-292100">
              <a:spcBef>
                <a:spcPts val="1200"/>
              </a:spcBef>
            </a:pPr>
            <a:r>
              <a:rPr lang="en-US" dirty="0" smtClean="0"/>
              <a:t>RWM rotation and mode growth observed</a:t>
            </a:r>
          </a:p>
          <a:p>
            <a:pPr marL="576263" lvl="1" indent="-292100">
              <a:spcBef>
                <a:spcPts val="1200"/>
              </a:spcBef>
            </a:pPr>
            <a:r>
              <a:rPr lang="en-US" dirty="0" smtClean="0"/>
              <a:t>No strong NTM activity</a:t>
            </a:r>
          </a:p>
          <a:p>
            <a:pPr marL="576263" lvl="1" indent="-29210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Some weak bursting MHD in DIII-D plasma</a:t>
            </a:r>
          </a:p>
          <a:p>
            <a:pPr marL="976313" lvl="2" indent="-29210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Alters RWM phase</a:t>
            </a:r>
          </a:p>
          <a:p>
            <a:pPr marL="576263" lvl="1" indent="-292100">
              <a:spcBef>
                <a:spcPts val="1200"/>
              </a:spcBef>
            </a:pPr>
            <a:r>
              <a:rPr lang="en-US" dirty="0" smtClean="0"/>
              <a:t>No bursting MHD in NSTX plasma</a:t>
            </a:r>
          </a:p>
          <a:p>
            <a:pPr marL="576263" indent="-292100">
              <a:spcBef>
                <a:spcPts val="12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2970" y="1000802"/>
            <a:ext cx="24497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(</a:t>
            </a:r>
            <a:r>
              <a:rPr lang="en-US" u="sng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3.5)</a:t>
            </a:r>
            <a:endParaRPr lang="en-US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718" y="1000802"/>
            <a:ext cx="23887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(</a:t>
            </a:r>
            <a:r>
              <a:rPr lang="en-US" u="sng" dirty="0" err="1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4.4)</a:t>
            </a:r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01482" y="1513061"/>
            <a:ext cx="1471085" cy="4323360"/>
            <a:chOff x="4849092" y="152400"/>
            <a:chExt cx="1704108" cy="4800601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486400" y="152400"/>
              <a:ext cx="1066800" cy="4800601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49092" y="152400"/>
              <a:ext cx="637308" cy="4800601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3598" b="25378"/>
          <a:stretch/>
        </p:blipFill>
        <p:spPr>
          <a:xfrm>
            <a:off x="6446520" y="1786404"/>
            <a:ext cx="2616964" cy="40500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5" b="3639"/>
          <a:stretch/>
        </p:blipFill>
        <p:spPr>
          <a:xfrm>
            <a:off x="6240282" y="5770639"/>
            <a:ext cx="2830105" cy="314521"/>
          </a:xfrm>
          <a:prstGeom prst="rect">
            <a:avLst/>
          </a:prstGeom>
        </p:spPr>
      </p:pic>
      <p:sp>
        <p:nvSpPr>
          <p:cNvPr id="43" name="Text Box 4"/>
          <p:cNvSpPr txBox="1">
            <a:spLocks noChangeArrowheads="1"/>
          </p:cNvSpPr>
          <p:nvPr/>
        </p:nvSpPr>
        <p:spPr bwMode="auto">
          <a:xfrm rot="16200000">
            <a:off x="2851563" y="1958182"/>
            <a:ext cx="1052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 err="1">
                <a:latin typeface="Symbol" pitchFamily="18" charset="2"/>
              </a:rPr>
              <a:t>D</a:t>
            </a:r>
            <a:r>
              <a:rPr lang="en-US" altLang="en-US" sz="1600" b="0" dirty="0" err="1">
                <a:latin typeface="Arial" pitchFamily="34" charset="0"/>
              </a:rPr>
              <a:t>B</a:t>
            </a:r>
            <a:r>
              <a:rPr lang="en-US" altLang="en-US" sz="1600" b="0" baseline="-25000" dirty="0" err="1">
                <a:latin typeface="Arial" pitchFamily="34" charset="0"/>
              </a:rPr>
              <a:t>p</a:t>
            </a:r>
            <a:r>
              <a:rPr lang="en-US" altLang="en-US" sz="1600" b="0" baseline="30000" dirty="0" err="1">
                <a:latin typeface="Arial" pitchFamily="34" charset="0"/>
              </a:rPr>
              <a:t>n</a:t>
            </a:r>
            <a:r>
              <a:rPr lang="en-US" altLang="en-US" sz="1600" b="0" baseline="30000" dirty="0">
                <a:latin typeface="Arial" pitchFamily="34" charset="0"/>
              </a:rPr>
              <a:t>=1</a:t>
            </a:r>
            <a:r>
              <a:rPr lang="en-US" altLang="en-US" sz="1600" b="0" dirty="0">
                <a:latin typeface="Arial" pitchFamily="34" charset="0"/>
              </a:rPr>
              <a:t>(G)</a:t>
            </a:r>
            <a:endParaRPr lang="en-US" altLang="en-US" sz="1600" b="0" baseline="30000" dirty="0">
              <a:latin typeface="Arial" pitchFamily="34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 rot="16200000">
            <a:off x="2791238" y="3044275"/>
            <a:ext cx="1173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 err="1">
                <a:latin typeface="Symbol" pitchFamily="18" charset="2"/>
              </a:rPr>
              <a:t>f</a:t>
            </a:r>
            <a:r>
              <a:rPr lang="en-US" altLang="en-US" sz="1600" b="0" baseline="-25000" dirty="0" err="1">
                <a:latin typeface="Arial" pitchFamily="34" charset="0"/>
              </a:rPr>
              <a:t>Bp</a:t>
            </a:r>
            <a:r>
              <a:rPr lang="en-US" altLang="en-US" sz="1600" b="0" baseline="30000" dirty="0" err="1">
                <a:latin typeface="Arial" pitchFamily="34" charset="0"/>
              </a:rPr>
              <a:t>n</a:t>
            </a:r>
            <a:r>
              <a:rPr lang="en-US" altLang="en-US" sz="1600" b="0" baseline="30000" dirty="0">
                <a:latin typeface="Arial" pitchFamily="34" charset="0"/>
              </a:rPr>
              <a:t>=1</a:t>
            </a:r>
            <a:r>
              <a:rPr lang="en-US" altLang="en-US" sz="1600" b="0" dirty="0">
                <a:latin typeface="Arial" pitchFamily="34" charset="0"/>
              </a:rPr>
              <a:t>(</a:t>
            </a:r>
            <a:r>
              <a:rPr lang="en-US" altLang="en-US" sz="1600" b="0" dirty="0" err="1">
                <a:latin typeface="Arial" pitchFamily="34" charset="0"/>
              </a:rPr>
              <a:t>deg</a:t>
            </a:r>
            <a:r>
              <a:rPr lang="en-US" altLang="en-US" sz="1600" b="0" dirty="0">
                <a:latin typeface="Arial" pitchFamily="34" charset="0"/>
              </a:rPr>
              <a:t>)</a:t>
            </a:r>
            <a:endParaRPr lang="en-US" altLang="en-US" sz="1600" b="0" baseline="30000" dirty="0">
              <a:latin typeface="Arial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 rot="16200000">
            <a:off x="3069281" y="5271351"/>
            <a:ext cx="6190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 smtClean="0">
                <a:latin typeface="Arial" pitchFamily="34" charset="0"/>
              </a:rPr>
              <a:t>(</a:t>
            </a:r>
            <a:r>
              <a:rPr lang="en-US" altLang="en-US" sz="1600" b="0" dirty="0" err="1" smtClean="0">
                <a:latin typeface="Arial" pitchFamily="34" charset="0"/>
              </a:rPr>
              <a:t>arb</a:t>
            </a:r>
            <a:r>
              <a:rPr lang="en-US" altLang="en-US" sz="1600" b="0" dirty="0" smtClean="0">
                <a:latin typeface="Arial" pitchFamily="34" charset="0"/>
              </a:rPr>
              <a:t>)</a:t>
            </a:r>
            <a:endParaRPr lang="en-US" altLang="en-US" sz="1600" b="0" baseline="30000" dirty="0">
              <a:latin typeface="Arial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 rot="16200000">
            <a:off x="2653142" y="4253603"/>
            <a:ext cx="142058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 b="0" dirty="0" smtClean="0">
                <a:latin typeface="Arial" pitchFamily="34" charset="0"/>
              </a:rPr>
              <a:t>Frequency (kHz)</a:t>
            </a:r>
            <a:endParaRPr lang="en-US" altLang="en-US" sz="1300" b="0" baseline="30000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47855" b="4580"/>
          <a:stretch/>
        </p:blipFill>
        <p:spPr>
          <a:xfrm>
            <a:off x="3396513" y="1870965"/>
            <a:ext cx="3038595" cy="4288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6525" y="602121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t</a:t>
            </a:r>
            <a:r>
              <a:rPr lang="en-US" sz="1600" b="1" dirty="0" smtClean="0">
                <a:latin typeface="Arial Narrow" panose="020B0606020202030204" pitchFamily="34" charset="0"/>
              </a:rPr>
              <a:t> (s)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0957" y="602121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t</a:t>
            </a:r>
            <a:r>
              <a:rPr lang="en-US" sz="1600" b="1" dirty="0" smtClean="0">
                <a:latin typeface="Arial Narrow" panose="020B0606020202030204" pitchFamily="34" charset="0"/>
              </a:rPr>
              <a:t> (s)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5238" y="1863968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4011168" y="2820814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011168" y="4911968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1168" y="3845168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oroidal magnetics</a:t>
            </a:r>
            <a:endParaRPr lang="en-US" sz="1600" dirty="0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894992" y="1515208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6600FF"/>
                </a:solidFill>
                <a:latin typeface="+mn-lt"/>
                <a:ea typeface="+mn-ea"/>
              </a:rPr>
              <a:t>rotation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924509" y="1515208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0000"/>
                </a:solidFill>
                <a:latin typeface="+mn-lt"/>
                <a:ea typeface="+mn-ea"/>
              </a:rPr>
              <a:t>growth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6494584" y="1515208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6600FF"/>
                </a:solidFill>
                <a:latin typeface="+mn-lt"/>
                <a:ea typeface="+mn-ea"/>
              </a:rPr>
              <a:t>rotation</a:t>
            </a: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7371701" y="1515208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0000"/>
                </a:solidFill>
                <a:latin typeface="+mn-lt"/>
                <a:ea typeface="+mn-ea"/>
              </a:rPr>
              <a:t>growth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32287" y="1862454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6838217" y="2819300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6838217" y="4876800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81800" y="3987262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oroidal magnetics</a:t>
            </a:r>
            <a:endParaRPr lang="en-US" sz="1600" dirty="0"/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49305" y="5926885"/>
            <a:ext cx="3657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</a:t>
            </a:r>
            <a:r>
              <a:rPr lang="en-US" sz="1400" b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DIII-D/NSTX experiments</a:t>
            </a:r>
          </a:p>
          <a:p>
            <a:r>
              <a:rPr lang="en-US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et al., </a:t>
            </a:r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Invited talk 2014</a:t>
            </a:r>
            <a:endParaRPr lang="en-US" sz="14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3"/>
          <a:stretch/>
        </p:blipFill>
        <p:spPr bwMode="auto">
          <a:xfrm>
            <a:off x="512064" y="1511082"/>
            <a:ext cx="39711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565"/>
            <a:ext cx="8991600" cy="762000"/>
          </a:xfrm>
        </p:spPr>
        <p:txBody>
          <a:bodyPr/>
          <a:lstStyle/>
          <a:p>
            <a:r>
              <a:rPr lang="en-US" dirty="0" smtClean="0"/>
              <a:t>Evolution of plasma rotation profile leads to linear kinetic RWM instability as disruption is approached 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6534" y="1129550"/>
            <a:ext cx="30668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</a:t>
            </a:r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(minor disruption)</a:t>
            </a:r>
            <a:endParaRPr lang="en-US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2"/>
          <a:stretch/>
        </p:blipFill>
        <p:spPr bwMode="auto">
          <a:xfrm>
            <a:off x="4936843" y="1510550"/>
            <a:ext cx="397855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42252" y="1129550"/>
            <a:ext cx="308449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disruption)</a:t>
            </a:r>
          </a:p>
          <a:p>
            <a:pPr algn="ctr"/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/>
          <a:stretch/>
        </p:blipFill>
        <p:spPr bwMode="auto">
          <a:xfrm>
            <a:off x="2719966" y="1711718"/>
            <a:ext cx="192823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61232" y="3302774"/>
            <a:ext cx="686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/>
          <a:stretch/>
        </p:blipFill>
        <p:spPr bwMode="auto">
          <a:xfrm>
            <a:off x="7162800" y="1711718"/>
            <a:ext cx="190802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195198" y="3308870"/>
            <a:ext cx="686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0296" y="2348750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30296" y="2729750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133344" y="2299982"/>
            <a:ext cx="0" cy="4147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133344" y="2695996"/>
            <a:ext cx="0" cy="4147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7543800" y="1815350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3800" y="2196350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7546848" y="1815350"/>
            <a:ext cx="0" cy="3659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546848" y="2162596"/>
            <a:ext cx="0" cy="4147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048000" y="4177550"/>
            <a:ext cx="447942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1981200" y="4863350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ncreasing time</a:t>
            </a:r>
            <a:endParaRPr lang="en-US" sz="1600" dirty="0">
              <a:solidFill>
                <a:srgbClr val="66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461503" y="4558550"/>
            <a:ext cx="447942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7162800" y="4219996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ncreasing time</a:t>
            </a:r>
            <a:endParaRPr lang="en-US" sz="1600" dirty="0">
              <a:solidFill>
                <a:srgbClr val="66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2106008" y="2411533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6461726" y="2411533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US" baseline="-25000" dirty="0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133600" y="6172200"/>
            <a:ext cx="69342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</a:t>
            </a:r>
            <a:r>
              <a:rPr lang="en-US" sz="1400" b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DIII-D/NSTX experiments; </a:t>
            </a:r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Sabbagh et al., </a:t>
            </a:r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Invited talk 2014</a:t>
            </a:r>
            <a:endParaRPr lang="en-US" sz="14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0"/>
          <p:cNvSpPr/>
          <p:nvPr/>
        </p:nvSpPr>
        <p:spPr bwMode="auto">
          <a:xfrm>
            <a:off x="4300330" y="2895595"/>
            <a:ext cx="4631635" cy="583096"/>
          </a:xfrm>
          <a:custGeom>
            <a:avLst/>
            <a:gdLst>
              <a:gd name="connsiteX0" fmla="*/ 0 w 4631635"/>
              <a:gd name="connsiteY0" fmla="*/ 0 h 583096"/>
              <a:gd name="connsiteX1" fmla="*/ 6627 w 4631635"/>
              <a:gd name="connsiteY1" fmla="*/ 583096 h 583096"/>
              <a:gd name="connsiteX2" fmla="*/ 4631635 w 4631635"/>
              <a:gd name="connsiteY2" fmla="*/ 192156 h 583096"/>
              <a:gd name="connsiteX3" fmla="*/ 4631635 w 4631635"/>
              <a:gd name="connsiteY3" fmla="*/ 0 h 583096"/>
              <a:gd name="connsiteX4" fmla="*/ 0 w 4631635"/>
              <a:gd name="connsiteY4" fmla="*/ 0 h 5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1635" h="583096">
                <a:moveTo>
                  <a:pt x="0" y="0"/>
                </a:moveTo>
                <a:lnTo>
                  <a:pt x="6627" y="583096"/>
                </a:lnTo>
                <a:lnTo>
                  <a:pt x="4631635" y="192156"/>
                </a:lnTo>
                <a:lnTo>
                  <a:pt x="4631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52401" y="2848121"/>
            <a:ext cx="3134020" cy="1263967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39235"/>
            <a:ext cx="5734934" cy="391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888"/>
            <a:ext cx="9067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Kinetic RWM stability </a:t>
            </a:r>
            <a:r>
              <a:rPr lang="en-US" dirty="0" smtClean="0"/>
              <a:t>evaluated </a:t>
            </a:r>
            <a:r>
              <a:rPr lang="en-US" dirty="0" smtClean="0"/>
              <a:t>for DIII-D and NSTX </a:t>
            </a:r>
            <a:r>
              <a:rPr lang="en-US" dirty="0" smtClean="0"/>
              <a:t>plasmas, reproduces experiments over wide rotation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" y="1227662"/>
            <a:ext cx="3386053" cy="5096933"/>
          </a:xfrm>
        </p:spPr>
        <p:txBody>
          <a:bodyPr/>
          <a:lstStyle/>
          <a:p>
            <a:pPr marL="228600" indent="-228600"/>
            <a:r>
              <a:rPr lang="en-US" sz="2000" b="0" dirty="0" smtClean="0">
                <a:solidFill>
                  <a:srgbClr val="0000FF"/>
                </a:solidFill>
              </a:rPr>
              <a:t>Summary of results</a:t>
            </a:r>
          </a:p>
          <a:p>
            <a:pPr marL="347663" lvl="1" indent="-234950">
              <a:spcBef>
                <a:spcPts val="600"/>
              </a:spcBef>
            </a:pPr>
            <a:r>
              <a:rPr lang="en-US" sz="1800" dirty="0"/>
              <a:t>Plasmas free of other MHD modes can reach or exceed linear kinetic RWM marginal stability</a:t>
            </a:r>
          </a:p>
          <a:p>
            <a:pPr marL="347663" lvl="1" indent="-234950">
              <a:spcBef>
                <a:spcPts val="1200"/>
              </a:spcBef>
            </a:pPr>
            <a:r>
              <a:rPr lang="en-US" sz="1800" dirty="0"/>
              <a:t>Bursting MHD modes can lead to non-linear destabilization before linear stability limits are reached</a:t>
            </a:r>
            <a:endParaRPr lang="en-US" sz="1800" dirty="0" smtClean="0"/>
          </a:p>
          <a:p>
            <a:pPr marL="347663" lvl="1" indent="-234950">
              <a:spcBef>
                <a:spcPts val="1200"/>
              </a:spcBef>
            </a:pPr>
            <a:r>
              <a:rPr lang="en-US" sz="1800" dirty="0" smtClean="0"/>
              <a:t>Extrapolations of DIII-D plasmas to different </a:t>
            </a:r>
            <a:r>
              <a:rPr lang="en-US" sz="1800" dirty="0" err="1" smtClean="0"/>
              <a:t>V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 show marginal stability is bounded by 1.6 &lt;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&lt; 2.8</a:t>
            </a:r>
          </a:p>
          <a:p>
            <a:pPr marL="515938" lvl="1" indent="-287338"/>
            <a:endParaRPr lang="en-US" sz="1800" dirty="0" smtClean="0"/>
          </a:p>
          <a:p>
            <a:pPr marL="515938" lvl="1" indent="-287338"/>
            <a:endParaRPr lang="en-US" sz="1600" dirty="0" smtClean="0"/>
          </a:p>
          <a:p>
            <a:endParaRPr lang="en-US" sz="2000" b="0" dirty="0" smtClean="0">
              <a:solidFill>
                <a:srgbClr val="0000FF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61995" y="1066798"/>
            <a:ext cx="568200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RWM </a:t>
            </a:r>
            <a:r>
              <a:rPr lang="en-US" sz="1800" u="sng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</a:t>
            </a:r>
            <a:r>
              <a:rPr lang="en-US" sz="18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for </a:t>
            </a:r>
            <a:r>
              <a:rPr lang="en-US" sz="1800" u="sng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</a:t>
            </a:r>
            <a:r>
              <a:rPr lang="en-US" sz="1800" u="sng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(MISK)</a:t>
            </a:r>
            <a:endParaRPr lang="en-US" sz="1800" u="sng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1" y="4130377"/>
            <a:ext cx="3124876" cy="12374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2256" y="5105395"/>
            <a:ext cx="36792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rotation [</a:t>
            </a:r>
            <a:r>
              <a:rPr lang="en-US" sz="1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krad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/s] (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0.5)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1978776" y="3002124"/>
            <a:ext cx="318388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growth rate (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gt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460915" y="4516630"/>
            <a:ext cx="152400" cy="152400"/>
            <a:chOff x="4419600" y="5638800"/>
            <a:chExt cx="152400" cy="152400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4419600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4419600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>
            <a:off x="4451857" y="4254527"/>
            <a:ext cx="152400" cy="152400"/>
            <a:chOff x="5029200" y="5638800"/>
            <a:chExt cx="152400" cy="152400"/>
          </a:xfrm>
          <a:noFill/>
        </p:grpSpPr>
        <p:grpSp>
          <p:nvGrpSpPr>
            <p:cNvPr id="65" name="Group 64"/>
            <p:cNvGrpSpPr/>
            <p:nvPr/>
          </p:nvGrpSpPr>
          <p:grpSpPr>
            <a:xfrm>
              <a:off x="5029200" y="5638800"/>
              <a:ext cx="152400" cy="152400"/>
              <a:chOff x="4419600" y="5638800"/>
              <a:chExt cx="152400" cy="152400"/>
            </a:xfrm>
            <a:grpFill/>
          </p:grpSpPr>
          <p:cxnSp>
            <p:nvCxnSpPr>
              <p:cNvPr id="67" name="Straight Connector 66"/>
              <p:cNvCxnSpPr/>
              <p:nvPr/>
            </p:nvCxnSpPr>
            <p:spPr bwMode="auto">
              <a:xfrm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5400000"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Oval 65"/>
            <p:cNvSpPr/>
            <p:nvPr/>
          </p:nvSpPr>
          <p:spPr bwMode="auto">
            <a:xfrm>
              <a:off x="5029200" y="5638800"/>
              <a:ext cx="152400" cy="1524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02471" y="4152507"/>
            <a:ext cx="16433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ajor disruption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13315" y="4423553"/>
            <a:ext cx="16433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minor disruption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351713" y="4212332"/>
            <a:ext cx="1852591" cy="5082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799755" y="1702064"/>
            <a:ext cx="1021436" cy="633730"/>
            <a:chOff x="7715242" y="1786733"/>
            <a:chExt cx="1021436" cy="633730"/>
          </a:xfrm>
        </p:grpSpPr>
        <p:sp>
          <p:nvSpPr>
            <p:cNvPr id="78" name="TextBox 77"/>
            <p:cNvSpPr txBox="1"/>
            <p:nvPr/>
          </p:nvSpPr>
          <p:spPr>
            <a:xfrm>
              <a:off x="8011729" y="1786733"/>
              <a:ext cx="7216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DIII-D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006990" y="2081909"/>
              <a:ext cx="7296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NSTX</a:t>
              </a:r>
              <a:endPara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859329" y="1888123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7833931" y="2147957"/>
              <a:ext cx="228600" cy="206459"/>
            </a:xfrm>
            <a:custGeom>
              <a:avLst/>
              <a:gdLst>
                <a:gd name="connsiteX0" fmla="*/ 0 w 144923"/>
                <a:gd name="connsiteY0" fmla="*/ 138023 h 141473"/>
                <a:gd name="connsiteX1" fmla="*/ 144923 w 144923"/>
                <a:gd name="connsiteY1" fmla="*/ 141473 h 141473"/>
                <a:gd name="connsiteX2" fmla="*/ 69011 w 144923"/>
                <a:gd name="connsiteY2" fmla="*/ 0 h 141473"/>
                <a:gd name="connsiteX3" fmla="*/ 0 w 144923"/>
                <a:gd name="connsiteY3" fmla="*/ 138023 h 1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23" h="141473">
                  <a:moveTo>
                    <a:pt x="0" y="138023"/>
                  </a:moveTo>
                  <a:lnTo>
                    <a:pt x="144923" y="141473"/>
                  </a:lnTo>
                  <a:lnTo>
                    <a:pt x="69011" y="0"/>
                  </a:lnTo>
                  <a:lnTo>
                    <a:pt x="0" y="138023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715242" y="1786733"/>
              <a:ext cx="1013123" cy="6337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26739" y="3356353"/>
            <a:ext cx="228600" cy="228600"/>
            <a:chOff x="5029200" y="5638800"/>
            <a:chExt cx="152400" cy="152400"/>
          </a:xfrm>
          <a:noFill/>
        </p:grpSpPr>
        <p:grpSp>
          <p:nvGrpSpPr>
            <p:cNvPr id="84" name="Group 83"/>
            <p:cNvGrpSpPr/>
            <p:nvPr/>
          </p:nvGrpSpPr>
          <p:grpSpPr>
            <a:xfrm>
              <a:off x="5029200" y="5638800"/>
              <a:ext cx="152400" cy="152400"/>
              <a:chOff x="4419600" y="5638800"/>
              <a:chExt cx="152400" cy="152400"/>
            </a:xfrm>
            <a:grpFill/>
          </p:grpSpPr>
          <p:cxnSp>
            <p:nvCxnSpPr>
              <p:cNvPr id="86" name="Straight Connector 85"/>
              <p:cNvCxnSpPr/>
              <p:nvPr/>
            </p:nvCxnSpPr>
            <p:spPr bwMode="auto">
              <a:xfrm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5400000"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5" name="Oval 84"/>
            <p:cNvSpPr/>
            <p:nvPr/>
          </p:nvSpPr>
          <p:spPr bwMode="auto">
            <a:xfrm>
              <a:off x="5029200" y="5638800"/>
              <a:ext cx="152400" cy="152400"/>
            </a:xfrm>
            <a:prstGeom prst="ellips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81738" y="2572507"/>
            <a:ext cx="185918" cy="185904"/>
            <a:chOff x="4419600" y="5638800"/>
            <a:chExt cx="152412" cy="152400"/>
          </a:xfrm>
        </p:grpSpPr>
        <p:cxnSp>
          <p:nvCxnSpPr>
            <p:cNvPr id="89" name="Straight Connector 88"/>
            <p:cNvCxnSpPr/>
            <p:nvPr/>
          </p:nvCxnSpPr>
          <p:spPr bwMode="auto">
            <a:xfrm>
              <a:off x="4419600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4419612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7" name="Group 106"/>
          <p:cNvGrpSpPr/>
          <p:nvPr/>
        </p:nvGrpSpPr>
        <p:grpSpPr>
          <a:xfrm>
            <a:off x="7321031" y="2723034"/>
            <a:ext cx="228600" cy="228600"/>
            <a:chOff x="5029200" y="5638800"/>
            <a:chExt cx="152400" cy="152400"/>
          </a:xfrm>
          <a:noFill/>
        </p:grpSpPr>
        <p:grpSp>
          <p:nvGrpSpPr>
            <p:cNvPr id="110" name="Group 109"/>
            <p:cNvGrpSpPr/>
            <p:nvPr/>
          </p:nvGrpSpPr>
          <p:grpSpPr>
            <a:xfrm>
              <a:off x="5029200" y="5638800"/>
              <a:ext cx="152400" cy="152400"/>
              <a:chOff x="4419600" y="5638800"/>
              <a:chExt cx="152400" cy="152400"/>
            </a:xfrm>
            <a:grpFill/>
          </p:grpSpPr>
          <p:cxnSp>
            <p:nvCxnSpPr>
              <p:cNvPr id="113" name="Straight Connector 112"/>
              <p:cNvCxnSpPr/>
              <p:nvPr/>
            </p:nvCxnSpPr>
            <p:spPr bwMode="auto">
              <a:xfrm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rot="5400000"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2" name="Oval 111"/>
            <p:cNvSpPr/>
            <p:nvPr/>
          </p:nvSpPr>
          <p:spPr bwMode="auto">
            <a:xfrm>
              <a:off x="5029200" y="5638800"/>
              <a:ext cx="152400" cy="152400"/>
            </a:xfrm>
            <a:prstGeom prst="ellipse">
              <a:avLst/>
            </a:prstGeom>
            <a:grp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43420" y="2589133"/>
            <a:ext cx="228600" cy="228600"/>
            <a:chOff x="5029200" y="5638800"/>
            <a:chExt cx="152400" cy="152400"/>
          </a:xfrm>
          <a:noFill/>
        </p:grpSpPr>
        <p:grpSp>
          <p:nvGrpSpPr>
            <p:cNvPr id="121" name="Group 120"/>
            <p:cNvGrpSpPr/>
            <p:nvPr/>
          </p:nvGrpSpPr>
          <p:grpSpPr>
            <a:xfrm>
              <a:off x="5029200" y="5638800"/>
              <a:ext cx="152400" cy="152400"/>
              <a:chOff x="4419600" y="5638800"/>
              <a:chExt cx="152400" cy="152400"/>
            </a:xfrm>
            <a:grpFill/>
          </p:grpSpPr>
          <p:cxnSp>
            <p:nvCxnSpPr>
              <p:cNvPr id="123" name="Straight Connector 122"/>
              <p:cNvCxnSpPr/>
              <p:nvPr/>
            </p:nvCxnSpPr>
            <p:spPr bwMode="auto">
              <a:xfrm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rot="5400000"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2" name="Oval 121"/>
            <p:cNvSpPr/>
            <p:nvPr/>
          </p:nvSpPr>
          <p:spPr bwMode="auto">
            <a:xfrm>
              <a:off x="5029200" y="5638800"/>
              <a:ext cx="152400" cy="152400"/>
            </a:xfrm>
            <a:prstGeom prst="ellipse">
              <a:avLst/>
            </a:prstGeom>
            <a:grp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8147044" y="4343395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941426" y="2548577"/>
            <a:ext cx="958917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8684301" y="3012771"/>
            <a:ext cx="185918" cy="185904"/>
            <a:chOff x="4419600" y="5638800"/>
            <a:chExt cx="152412" cy="152400"/>
          </a:xfrm>
        </p:grpSpPr>
        <p:cxnSp>
          <p:nvCxnSpPr>
            <p:cNvPr id="128" name="Straight Connector 127"/>
            <p:cNvCxnSpPr/>
            <p:nvPr/>
          </p:nvCxnSpPr>
          <p:spPr bwMode="auto">
            <a:xfrm>
              <a:off x="4419600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4419612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6651249" y="4415240"/>
            <a:ext cx="13580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xtrapolation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6334948" y="4595601"/>
            <a:ext cx="3512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ctangle 133"/>
          <p:cNvSpPr/>
          <p:nvPr/>
        </p:nvSpPr>
        <p:spPr bwMode="auto">
          <a:xfrm>
            <a:off x="6256714" y="4458124"/>
            <a:ext cx="1687128" cy="25410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71113" y="2277531"/>
            <a:ext cx="10390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2.8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23933" y="4004841"/>
            <a:ext cx="10390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1.6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84891" y="2908480"/>
            <a:ext cx="191590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“weak stability” region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 flipV="1">
            <a:off x="4748393" y="3733795"/>
            <a:ext cx="96817" cy="15825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 flipH="1" flipV="1">
            <a:off x="8032745" y="3075194"/>
            <a:ext cx="116173" cy="14671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 flipV="1">
            <a:off x="7620368" y="2862427"/>
            <a:ext cx="228232" cy="8247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flipV="1">
            <a:off x="6645537" y="3312397"/>
            <a:ext cx="26975" cy="1443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7549179" y="3113439"/>
            <a:ext cx="61856" cy="14970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Content Placeholder 13"/>
          <p:cNvSpPr txBox="1">
            <a:spLocks/>
          </p:cNvSpPr>
          <p:nvPr/>
        </p:nvSpPr>
        <p:spPr bwMode="auto">
          <a:xfrm>
            <a:off x="124968" y="5562600"/>
            <a:ext cx="8915400" cy="74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Reduced models of kinetic RWM stability now being investigated to support real-time disruption avoidance (e.g. by rotation profile control)</a:t>
            </a: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4300330" y="6217025"/>
            <a:ext cx="476746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J.W. Berkery, J.M. Hanson, S.A. Sabbagh (Columbia U.)</a:t>
            </a:r>
            <a:endParaRPr lang="en-US" sz="1400" b="0" i="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9" t="4555" r="8907" b="11095"/>
          <a:stretch/>
        </p:blipFill>
        <p:spPr>
          <a:xfrm>
            <a:off x="5493602" y="2971079"/>
            <a:ext cx="3421797" cy="27719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Rotation </a:t>
            </a:r>
            <a:r>
              <a:rPr lang="en-US" dirty="0">
                <a:solidFill>
                  <a:srgbClr val="FF0000"/>
                </a:solidFill>
              </a:rPr>
              <a:t>feedback controller designed </a:t>
            </a:r>
            <a:r>
              <a:rPr lang="en-US" dirty="0"/>
              <a:t>for </a:t>
            </a:r>
            <a:r>
              <a:rPr lang="en-US" dirty="0" smtClean="0"/>
              <a:t>NSTX-U using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non-resonant </a:t>
            </a:r>
            <a:r>
              <a:rPr lang="en-US" dirty="0" smtClean="0"/>
              <a:t>NTV and </a:t>
            </a:r>
            <a:r>
              <a:rPr lang="en-US" dirty="0"/>
              <a:t>NBI </a:t>
            </a:r>
            <a:r>
              <a:rPr lang="en-US" dirty="0" smtClean="0"/>
              <a:t>used as </a:t>
            </a:r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106458" y="2667000"/>
            <a:ext cx="3961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3D coil current and NBI power (actuators)</a:t>
            </a:r>
            <a:endParaRPr lang="en-US" sz="16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9800" y="597151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t (s)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3097" y="597151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t (s)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4284445" y="4261593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3D Coil Current (kA)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18133" y="5212487"/>
            <a:ext cx="93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eedback on</a:t>
            </a:r>
            <a:endParaRPr lang="en-US" sz="1400" b="0" i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7906350" y="5223009"/>
            <a:ext cx="500309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5982100" y="5066431"/>
            <a:ext cx="4702" cy="642036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5982100" y="5220117"/>
            <a:ext cx="500309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7900848" y="5065351"/>
            <a:ext cx="4702" cy="642036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6042008" y="5212487"/>
            <a:ext cx="93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eedback on</a:t>
            </a:r>
            <a:endParaRPr lang="en-US" sz="1400" b="0" i="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40970" y="5729235"/>
            <a:ext cx="1969155" cy="369332"/>
            <a:chOff x="5393370" y="4780795"/>
            <a:chExt cx="1969155" cy="369332"/>
          </a:xfrm>
        </p:grpSpPr>
        <p:sp>
          <p:nvSpPr>
            <p:cNvPr id="87" name="TextBox 86"/>
            <p:cNvSpPr txBox="1"/>
            <p:nvPr/>
          </p:nvSpPr>
          <p:spPr>
            <a:xfrm>
              <a:off x="5393370" y="47807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0.5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79386" y="47807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345174" y="47807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0.7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57258" y="47807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086600" y="5729235"/>
            <a:ext cx="1969155" cy="369332"/>
            <a:chOff x="5393370" y="4780795"/>
            <a:chExt cx="1969155" cy="369332"/>
          </a:xfrm>
        </p:grpSpPr>
        <p:sp>
          <p:nvSpPr>
            <p:cNvPr id="92" name="TextBox 91"/>
            <p:cNvSpPr txBox="1"/>
            <p:nvPr/>
          </p:nvSpPr>
          <p:spPr>
            <a:xfrm>
              <a:off x="5393370" y="47807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0.5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79386" y="47807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345174" y="47807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0.7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57258" y="47807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19531" y="2884829"/>
            <a:ext cx="312906" cy="3019921"/>
            <a:chOff x="5371931" y="1958792"/>
            <a:chExt cx="312906" cy="3019921"/>
          </a:xfrm>
        </p:grpSpPr>
        <p:sp>
          <p:nvSpPr>
            <p:cNvPr id="96" name="TextBox 95"/>
            <p:cNvSpPr txBox="1"/>
            <p:nvPr/>
          </p:nvSpPr>
          <p:spPr>
            <a:xfrm>
              <a:off x="5371931" y="19587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71931" y="3290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71931" y="46093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7104328" y="2971080"/>
            <a:ext cx="300324" cy="280826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6350316" y="4257926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NBI power (MW)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53112" y="2887359"/>
            <a:ext cx="321114" cy="3019921"/>
            <a:chOff x="7307094" y="1961322"/>
            <a:chExt cx="321114" cy="3019921"/>
          </a:xfrm>
        </p:grpSpPr>
        <p:sp>
          <p:nvSpPr>
            <p:cNvPr id="101" name="TextBox 100"/>
            <p:cNvSpPr txBox="1"/>
            <p:nvPr/>
          </p:nvSpPr>
          <p:spPr>
            <a:xfrm>
              <a:off x="7315302" y="19613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7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15302" y="42457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307094" y="461191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15302" y="23341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15302" y="27200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5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315302" y="30976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4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315302" y="3479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3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15302" y="38563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2080" r="5273" b="5793"/>
          <a:stretch/>
        </p:blipFill>
        <p:spPr bwMode="auto">
          <a:xfrm>
            <a:off x="662656" y="3054861"/>
            <a:ext cx="3444647" cy="282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52486" y="5858854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sz="20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085967" y="4271157"/>
            <a:ext cx="304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NBI, </a:t>
            </a:r>
            <a:r>
              <a:rPr lang="en-US" sz="16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6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6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600" b="0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-866301" y="4410020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Plasma rotation (rad/s)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2280440" y="4478287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torque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4032" y="56433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0</a:t>
            </a:r>
            <a:endParaRPr lang="en-US" sz="18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4032" y="40167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6</a:t>
            </a:r>
            <a:endParaRPr lang="en-US" sz="18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4032" y="3483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8</a:t>
            </a:r>
            <a:endParaRPr lang="en-US" sz="18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5792" y="29324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10</a:t>
            </a:r>
            <a:endParaRPr lang="en-US" sz="18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56" y="321961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i="0" baseline="30000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1152846" y="3146650"/>
            <a:ext cx="14148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>
                <a:solidFill>
                  <a:srgbClr val="00B050"/>
                </a:solidFill>
                <a:latin typeface="+mn-lt"/>
              </a:rPr>
              <a:t>d</a:t>
            </a:r>
            <a:r>
              <a:rPr lang="en-US" sz="1800" b="0" i="0" dirty="0" smtClean="0">
                <a:solidFill>
                  <a:srgbClr val="00B050"/>
                </a:solidFill>
                <a:latin typeface="+mn-lt"/>
              </a:rPr>
              <a:t>esired </a:t>
            </a:r>
            <a:r>
              <a:rPr lang="en-US" sz="1800" b="0" i="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sz="1800" b="0" i="0" baseline="-2500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endParaRPr lang="en-US" sz="1800" b="0" i="0" baseline="-25000" dirty="0" smtClean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>
            <a:off x="1204848" y="3483386"/>
            <a:ext cx="122871" cy="222120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708322" y="4101778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="0" i="0" baseline="-25000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US" sz="1600" b="0" i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9216" y="3372319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</a:rPr>
              <a:t>4</a:t>
            </a:r>
            <a:endParaRPr lang="en-US" sz="1600" b="0" i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4032" y="45677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4</a:t>
            </a:r>
            <a:endParaRPr lang="en-US" sz="18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4032" y="51040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sz="1800" i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857040" y="3747703"/>
            <a:ext cx="0" cy="32769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743627" y="5150212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NBI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torque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3329656" y="3228308"/>
            <a:ext cx="685800" cy="86956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10682" y="3153142"/>
            <a:ext cx="996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= 0.00t</a:t>
            </a:r>
          </a:p>
          <a:p>
            <a:pPr>
              <a:buNone/>
            </a:pPr>
            <a:r>
              <a:rPr lang="en-US" sz="1400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0.68t</a:t>
            </a:r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1.99t</a:t>
            </a:r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sz="1400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4.78t</a:t>
            </a:r>
            <a:endParaRPr lang="en-US" sz="1400" dirty="0">
              <a:latin typeface="+mn-lt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738856" y="4134266"/>
            <a:ext cx="3109556" cy="1694768"/>
          </a:xfrm>
          <a:custGeom>
            <a:avLst/>
            <a:gdLst>
              <a:gd name="connsiteX0" fmla="*/ 0 w 3109556"/>
              <a:gd name="connsiteY0" fmla="*/ 0 h 1694768"/>
              <a:gd name="connsiteX1" fmla="*/ 134033 w 3109556"/>
              <a:gd name="connsiteY1" fmla="*/ 11914 h 1694768"/>
              <a:gd name="connsiteX2" fmla="*/ 238280 w 3109556"/>
              <a:gd name="connsiteY2" fmla="*/ 35742 h 1694768"/>
              <a:gd name="connsiteX3" fmla="*/ 372313 w 3109556"/>
              <a:gd name="connsiteY3" fmla="*/ 77441 h 1694768"/>
              <a:gd name="connsiteX4" fmla="*/ 497410 w 3109556"/>
              <a:gd name="connsiteY4" fmla="*/ 134033 h 1694768"/>
              <a:gd name="connsiteX5" fmla="*/ 619528 w 3109556"/>
              <a:gd name="connsiteY5" fmla="*/ 208495 h 1694768"/>
              <a:gd name="connsiteX6" fmla="*/ 735690 w 3109556"/>
              <a:gd name="connsiteY6" fmla="*/ 294872 h 1694768"/>
              <a:gd name="connsiteX7" fmla="*/ 836959 w 3109556"/>
              <a:gd name="connsiteY7" fmla="*/ 387205 h 1694768"/>
              <a:gd name="connsiteX8" fmla="*/ 944185 w 3109556"/>
              <a:gd name="connsiteY8" fmla="*/ 485496 h 1694768"/>
              <a:gd name="connsiteX9" fmla="*/ 1030562 w 3109556"/>
              <a:gd name="connsiteY9" fmla="*/ 577830 h 1694768"/>
              <a:gd name="connsiteX10" fmla="*/ 1140766 w 3109556"/>
              <a:gd name="connsiteY10" fmla="*/ 702927 h 1694768"/>
              <a:gd name="connsiteX11" fmla="*/ 1253949 w 3109556"/>
              <a:gd name="connsiteY11" fmla="*/ 836959 h 1694768"/>
              <a:gd name="connsiteX12" fmla="*/ 1340326 w 3109556"/>
              <a:gd name="connsiteY12" fmla="*/ 935250 h 1694768"/>
              <a:gd name="connsiteX13" fmla="*/ 1441595 w 3109556"/>
              <a:gd name="connsiteY13" fmla="*/ 1051411 h 1694768"/>
              <a:gd name="connsiteX14" fmla="*/ 1524993 w 3109556"/>
              <a:gd name="connsiteY14" fmla="*/ 1140766 h 1694768"/>
              <a:gd name="connsiteX15" fmla="*/ 1644133 w 3109556"/>
              <a:gd name="connsiteY15" fmla="*/ 1265863 h 1694768"/>
              <a:gd name="connsiteX16" fmla="*/ 1751359 w 3109556"/>
              <a:gd name="connsiteY16" fmla="*/ 1358197 h 1694768"/>
              <a:gd name="connsiteX17" fmla="*/ 1876456 w 3109556"/>
              <a:gd name="connsiteY17" fmla="*/ 1447552 h 1694768"/>
              <a:gd name="connsiteX18" fmla="*/ 1971768 w 3109556"/>
              <a:gd name="connsiteY18" fmla="*/ 1510101 h 1694768"/>
              <a:gd name="connsiteX19" fmla="*/ 2081973 w 3109556"/>
              <a:gd name="connsiteY19" fmla="*/ 1560735 h 1694768"/>
              <a:gd name="connsiteX20" fmla="*/ 2201113 w 3109556"/>
              <a:gd name="connsiteY20" fmla="*/ 1602434 h 1694768"/>
              <a:gd name="connsiteX21" fmla="*/ 2335145 w 3109556"/>
              <a:gd name="connsiteY21" fmla="*/ 1635198 h 1694768"/>
              <a:gd name="connsiteX22" fmla="*/ 2460242 w 3109556"/>
              <a:gd name="connsiteY22" fmla="*/ 1650090 h 1694768"/>
              <a:gd name="connsiteX23" fmla="*/ 2600232 w 3109556"/>
              <a:gd name="connsiteY23" fmla="*/ 1659026 h 1694768"/>
              <a:gd name="connsiteX24" fmla="*/ 2767028 w 3109556"/>
              <a:gd name="connsiteY24" fmla="*/ 1667961 h 1694768"/>
              <a:gd name="connsiteX25" fmla="*/ 2886168 w 3109556"/>
              <a:gd name="connsiteY25" fmla="*/ 1673918 h 1694768"/>
              <a:gd name="connsiteX26" fmla="*/ 2972545 w 3109556"/>
              <a:gd name="connsiteY26" fmla="*/ 1679875 h 1694768"/>
              <a:gd name="connsiteX27" fmla="*/ 3073814 w 3109556"/>
              <a:gd name="connsiteY27" fmla="*/ 1688811 h 1694768"/>
              <a:gd name="connsiteX28" fmla="*/ 3109556 w 3109556"/>
              <a:gd name="connsiteY28" fmla="*/ 1694768 h 16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09556" h="1694768">
                <a:moveTo>
                  <a:pt x="0" y="0"/>
                </a:moveTo>
                <a:lnTo>
                  <a:pt x="134033" y="11914"/>
                </a:lnTo>
                <a:lnTo>
                  <a:pt x="238280" y="35742"/>
                </a:lnTo>
                <a:lnTo>
                  <a:pt x="372313" y="77441"/>
                </a:lnTo>
                <a:lnTo>
                  <a:pt x="497410" y="134033"/>
                </a:lnTo>
                <a:lnTo>
                  <a:pt x="619528" y="208495"/>
                </a:lnTo>
                <a:lnTo>
                  <a:pt x="735690" y="294872"/>
                </a:lnTo>
                <a:lnTo>
                  <a:pt x="836959" y="387205"/>
                </a:lnTo>
                <a:lnTo>
                  <a:pt x="944185" y="485496"/>
                </a:lnTo>
                <a:lnTo>
                  <a:pt x="1030562" y="577830"/>
                </a:lnTo>
                <a:lnTo>
                  <a:pt x="1140766" y="702927"/>
                </a:lnTo>
                <a:lnTo>
                  <a:pt x="1253949" y="836959"/>
                </a:lnTo>
                <a:lnTo>
                  <a:pt x="1340326" y="935250"/>
                </a:lnTo>
                <a:lnTo>
                  <a:pt x="1441595" y="1051411"/>
                </a:lnTo>
                <a:lnTo>
                  <a:pt x="1524993" y="1140766"/>
                </a:lnTo>
                <a:lnTo>
                  <a:pt x="1644133" y="1265863"/>
                </a:lnTo>
                <a:lnTo>
                  <a:pt x="1751359" y="1358197"/>
                </a:lnTo>
                <a:lnTo>
                  <a:pt x="1876456" y="1447552"/>
                </a:lnTo>
                <a:lnTo>
                  <a:pt x="1971768" y="1510101"/>
                </a:lnTo>
                <a:lnTo>
                  <a:pt x="2081973" y="1560735"/>
                </a:lnTo>
                <a:lnTo>
                  <a:pt x="2201113" y="1602434"/>
                </a:lnTo>
                <a:lnTo>
                  <a:pt x="2335145" y="1635198"/>
                </a:lnTo>
                <a:lnTo>
                  <a:pt x="2460242" y="1650090"/>
                </a:lnTo>
                <a:lnTo>
                  <a:pt x="2600232" y="1659026"/>
                </a:lnTo>
                <a:lnTo>
                  <a:pt x="2767028" y="1667961"/>
                </a:lnTo>
                <a:lnTo>
                  <a:pt x="2886168" y="1673918"/>
                </a:lnTo>
                <a:lnTo>
                  <a:pt x="2972545" y="1679875"/>
                </a:lnTo>
                <a:lnTo>
                  <a:pt x="3073814" y="1688811"/>
                </a:lnTo>
                <a:lnTo>
                  <a:pt x="3109556" y="169476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4281" y="2949127"/>
            <a:ext cx="505267" cy="3062326"/>
            <a:chOff x="4180575" y="1939309"/>
            <a:chExt cx="505267" cy="3062326"/>
          </a:xfrm>
        </p:grpSpPr>
        <p:sp>
          <p:nvSpPr>
            <p:cNvPr id="39" name="TextBox 38"/>
            <p:cNvSpPr txBox="1"/>
            <p:nvPr/>
          </p:nvSpPr>
          <p:spPr>
            <a:xfrm>
              <a:off x="4180575" y="463230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0575" y="409904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80575" y="35579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75" y="301054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80575" y="247886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2.0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80575" y="193930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2.5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662656" y="5863126"/>
            <a:ext cx="3444647" cy="15735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1381" y="5810418"/>
            <a:ext cx="3810742" cy="369332"/>
            <a:chOff x="656925" y="4800600"/>
            <a:chExt cx="3810742" cy="369332"/>
          </a:xfrm>
        </p:grpSpPr>
        <p:sp>
          <p:nvSpPr>
            <p:cNvPr id="55" name="TextBox 54"/>
            <p:cNvSpPr txBox="1"/>
            <p:nvPr/>
          </p:nvSpPr>
          <p:spPr>
            <a:xfrm>
              <a:off x="6569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050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81200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28558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86225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962400" y="48006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82" name="Straight Arrow Connector 81"/>
          <p:cNvCxnSpPr/>
          <p:nvPr/>
        </p:nvCxnSpPr>
        <p:spPr bwMode="auto">
          <a:xfrm>
            <a:off x="2521543" y="5368722"/>
            <a:ext cx="0" cy="30943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Rectangle 98"/>
          <p:cNvSpPr/>
          <p:nvPr/>
        </p:nvSpPr>
        <p:spPr>
          <a:xfrm>
            <a:off x="76200" y="2667000"/>
            <a:ext cx="4846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Rotation</a:t>
            </a:r>
            <a:r>
              <a:rPr lang="en-US" sz="1600" u="sng" kern="0" dirty="0">
                <a:solidFill>
                  <a:srgbClr val="6600FF"/>
                </a:solidFill>
                <a:latin typeface="+mn-lt"/>
              </a:rPr>
              <a:t> </a:t>
            </a:r>
            <a:r>
              <a:rPr lang="en-US" sz="1600" u="sng" kern="0" dirty="0" smtClean="0">
                <a:solidFill>
                  <a:srgbClr val="6600FF"/>
                </a:solidFill>
                <a:latin typeface="+mn-lt"/>
              </a:rPr>
              <a:t>evolution</a:t>
            </a:r>
            <a:r>
              <a:rPr lang="en-US" sz="1600" b="0" i="0" u="sng" kern="0" dirty="0" smtClean="0">
                <a:solidFill>
                  <a:srgbClr val="6600FF"/>
                </a:solidFill>
                <a:latin typeface="+mn-lt"/>
              </a:rPr>
              <a:t> and NBI and NTV torque profiles</a:t>
            </a:r>
            <a:endParaRPr lang="en-US" sz="16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-1" y="6222024"/>
            <a:ext cx="880312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b="1" dirty="0">
                <a:solidFill>
                  <a:srgbClr val="9900CC"/>
                </a:solidFill>
                <a:latin typeface="+mn-lt"/>
                <a:cs typeface="Helvetica" pitchFamily="34" charset="0"/>
              </a:rPr>
              <a:t> </a:t>
            </a:r>
            <a:r>
              <a:rPr lang="en-US" sz="14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I. Goumiri (</a:t>
            </a:r>
            <a:r>
              <a:rPr lang="en-US" sz="14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P.U. </a:t>
            </a:r>
            <a:r>
              <a:rPr lang="en-US" sz="14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student), S.A. Sabbagh (Columbia U.), </a:t>
            </a:r>
            <a:r>
              <a:rPr lang="en-US" sz="14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C. Rowley (P.U.), D.A</a:t>
            </a:r>
            <a:r>
              <a:rPr lang="en-US" sz="14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. Gates, S.P. Gerhardt (PPPL) </a:t>
            </a:r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98150"/>
              </p:ext>
            </p:extLst>
          </p:nvPr>
        </p:nvGraphicFramePr>
        <p:xfrm>
          <a:off x="914400" y="1150627"/>
          <a:ext cx="7696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6" name="Equation" r:id="rId5" imgW="4343400" imgH="495000" progId="Equation.DSMT4">
                  <p:embed/>
                </p:oleObj>
              </mc:Choice>
              <mc:Fallback>
                <p:oleObj name="Equation" r:id="rId5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0627"/>
                        <a:ext cx="76962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2000" b="0" i="0" dirty="0"/>
              <a:t>Momentum force </a:t>
            </a:r>
            <a:r>
              <a:rPr lang="en-US" sz="2000" b="0" i="0" dirty="0" smtClean="0"/>
              <a:t>balance – </a:t>
            </a:r>
            <a:r>
              <a:rPr lang="en-US" sz="2000" b="0" i="1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w</a:t>
            </a:r>
            <a:r>
              <a:rPr lang="en-US" sz="2000" b="0" i="1" kern="0" baseline="-2500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f</a:t>
            </a:r>
            <a:r>
              <a:rPr lang="en-US" sz="2000" b="0" i="0" kern="0" dirty="0" smtClean="0">
                <a:latin typeface="Symbol" panose="05050102010706020507" pitchFamily="18" charset="2"/>
              </a:rPr>
              <a:t> </a:t>
            </a:r>
            <a:r>
              <a:rPr lang="en-US" sz="2000" b="0" i="0" dirty="0" smtClean="0">
                <a:solidFill>
                  <a:srgbClr val="9900FF"/>
                </a:solidFill>
              </a:rPr>
              <a:t>decomposed into Bessel function states</a:t>
            </a:r>
          </a:p>
          <a:p>
            <a:pPr marL="346075" indent="-346075">
              <a:spcBef>
                <a:spcPts val="0"/>
              </a:spcBef>
            </a:pPr>
            <a:endParaRPr lang="en-US" b="0" i="0" dirty="0"/>
          </a:p>
          <a:p>
            <a:pPr marL="1146175" lvl="2" indent="-346075">
              <a:spcBef>
                <a:spcPts val="0"/>
              </a:spcBef>
            </a:pPr>
            <a:endParaRPr lang="en-US" sz="800" b="0" i="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800" b="0" i="0" dirty="0"/>
          </a:p>
          <a:p>
            <a:r>
              <a:rPr lang="en-US" sz="2000" b="0" i="0" kern="0" dirty="0" smtClean="0"/>
              <a:t>NTV torque:</a:t>
            </a:r>
            <a:endParaRPr lang="en-US" sz="2000" b="0" i="0" kern="0" dirty="0" smtClean="0">
              <a:solidFill>
                <a:srgbClr val="9900FF"/>
              </a:solidFill>
            </a:endParaRPr>
          </a:p>
          <a:p>
            <a:endParaRPr lang="en-US" sz="2000" kern="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5464248" y="2175057"/>
            <a:ext cx="2556296" cy="5334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841216"/>
              </p:ext>
            </p:extLst>
          </p:nvPr>
        </p:nvGraphicFramePr>
        <p:xfrm>
          <a:off x="1143000" y="2193529"/>
          <a:ext cx="5388048" cy="52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7" name="Equation" r:id="rId7" imgW="2705040" imgH="279360" progId="Equation.DSMT4">
                  <p:embed/>
                </p:oleObj>
              </mc:Choice>
              <mc:Fallback>
                <p:oleObj name="Equation" r:id="rId7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93529"/>
                        <a:ext cx="5388048" cy="527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648943" y="2251257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sng" dirty="0" smtClean="0">
                <a:solidFill>
                  <a:srgbClr val="0000FF"/>
                </a:solidFill>
              </a:rPr>
              <a:t>(non-linear)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110842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55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NTV physics studies for rotation control</a:t>
            </a:r>
            <a:r>
              <a:rPr lang="en-US" dirty="0" smtClean="0"/>
              <a:t>: measured NTV torque density profiles quantitatively compare well to theory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4968" y="5461024"/>
            <a:ext cx="8915400" cy="1042871"/>
          </a:xfrm>
        </p:spPr>
        <p:txBody>
          <a:bodyPr/>
          <a:lstStyle/>
          <a:p>
            <a:r>
              <a:rPr lang="en-US" sz="2000" i="1" dirty="0" smtClean="0"/>
              <a:t>T</a:t>
            </a:r>
            <a:r>
              <a:rPr lang="en-US" sz="2000" i="1" baseline="-25000" dirty="0" smtClean="0"/>
              <a:t>NTV</a:t>
            </a:r>
            <a:r>
              <a:rPr lang="en-US" sz="2000" dirty="0" smtClean="0"/>
              <a:t> (theory) scaled to match </a:t>
            </a:r>
            <a:r>
              <a:rPr lang="en-US" sz="2000" i="1" dirty="0" smtClean="0"/>
              <a:t>peak</a:t>
            </a:r>
            <a:r>
              <a:rPr lang="en-US" sz="2000" dirty="0" smtClean="0"/>
              <a:t> value of measured </a:t>
            </a:r>
            <a:r>
              <a:rPr lang="en-US" sz="2000" i="1" dirty="0"/>
              <a:t>-</a:t>
            </a:r>
            <a:r>
              <a:rPr lang="en-US" sz="2000" i="1" dirty="0" err="1" smtClean="0"/>
              <a:t>dL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dt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1600" dirty="0" smtClean="0"/>
              <a:t>Scale factor (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dL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)/T</a:t>
            </a:r>
            <a:r>
              <a:rPr lang="en-US" sz="1600" i="1" baseline="-25000" dirty="0" smtClean="0"/>
              <a:t>NTV</a:t>
            </a:r>
            <a:r>
              <a:rPr lang="en-US" sz="1600" i="1" dirty="0" smtClean="0"/>
              <a:t>)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9900FF"/>
                </a:solidFill>
              </a:rPr>
              <a:t>1.7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9900FF"/>
                </a:solidFill>
              </a:rPr>
              <a:t>0.6</a:t>
            </a:r>
            <a:r>
              <a:rPr lang="en-US" sz="1600" dirty="0" smtClean="0"/>
              <a:t> for cases shown above – </a:t>
            </a:r>
            <a:r>
              <a:rPr lang="en-US" sz="1600" dirty="0" smtClean="0">
                <a:solidFill>
                  <a:srgbClr val="9900FF"/>
                </a:solidFill>
              </a:rPr>
              <a:t>O(1) agreement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00280" y="917806"/>
            <a:ext cx="4477871" cy="4467206"/>
            <a:chOff x="4343400" y="859536"/>
            <a:chExt cx="4477871" cy="446720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7" b="7234"/>
            <a:stretch/>
          </p:blipFill>
          <p:spPr>
            <a:xfrm>
              <a:off x="4343400" y="1000225"/>
              <a:ext cx="4477871" cy="40605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1034" y="859536"/>
              <a:ext cx="2904551" cy="40010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000" b="0" i="0" u="sng" dirty="0" smtClean="0">
                  <a:solidFill>
                    <a:srgbClr val="9900FF"/>
                  </a:solidFill>
                  <a:latin typeface="+mn-lt"/>
                </a:rPr>
                <a:t>n = 2 coil configuration</a:t>
              </a:r>
              <a:endParaRPr lang="en-US" sz="2000" b="0" i="0" u="sng" dirty="0">
                <a:solidFill>
                  <a:srgbClr val="9900FF"/>
                </a:solidFill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46118" y="247981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Experimental</a:t>
              </a:r>
            </a:p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-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dL</a:t>
              </a: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/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dt</a:t>
              </a:r>
              <a:endParaRPr lang="en-US" sz="1400" b="0" i="0" dirty="0" smtClean="0">
                <a:solidFill>
                  <a:srgbClr val="009900"/>
                </a:solidFill>
                <a:latin typeface="+mn-lt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6594953" y="3035951"/>
              <a:ext cx="175842" cy="300466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38"/>
            <p:cNvSpPr txBox="1"/>
            <p:nvPr/>
          </p:nvSpPr>
          <p:spPr>
            <a:xfrm>
              <a:off x="6637445" y="4865081"/>
              <a:ext cx="600075" cy="461661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4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0" i="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2400" b="0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847157" y="1393217"/>
              <a:ext cx="8595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b="0" i="0" dirty="0" smtClean="0">
                  <a:solidFill>
                    <a:srgbClr val="0000FF"/>
                  </a:solidFill>
                  <a:latin typeface="+mn-lt"/>
                </a:rPr>
                <a:t>NSTX</a:t>
              </a:r>
              <a:endParaRPr lang="en-US" sz="1800" b="0" i="0" dirty="0">
                <a:latin typeface="+mn-lt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5791200" y="4603242"/>
              <a:ext cx="9456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b="0" i="0" dirty="0" smtClean="0">
                  <a:solidFill>
                    <a:srgbClr val="0000FF"/>
                  </a:solidFill>
                  <a:latin typeface="+mn-lt"/>
                </a:rPr>
                <a:t>NTVTOK</a:t>
              </a:r>
              <a:endParaRPr lang="en-US" sz="1400" b="0" i="0" dirty="0">
                <a:latin typeface="+mn-lt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6524325" y="1733350"/>
              <a:ext cx="6095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dirty="0">
                  <a:solidFill>
                    <a:srgbClr val="9900FF"/>
                  </a:solidFill>
                  <a:latin typeface="+mn-lt"/>
                </a:rPr>
                <a:t>x</a:t>
              </a:r>
              <a:r>
                <a:rPr lang="en-US" sz="1400" b="0" i="0" dirty="0" smtClean="0">
                  <a:solidFill>
                    <a:srgbClr val="9900FF"/>
                  </a:solidFill>
                  <a:latin typeface="+mn-lt"/>
                </a:rPr>
                <a:t>1.7</a:t>
              </a:r>
              <a:endParaRPr lang="en-US" sz="1400" b="0" i="0" dirty="0">
                <a:solidFill>
                  <a:srgbClr val="9900FF"/>
                </a:solidFill>
                <a:latin typeface="+mn-lt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4536140" y="2356157"/>
            <a:ext cx="340660" cy="15883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930128"/>
            <a:ext cx="4572000" cy="4462142"/>
            <a:chOff x="4524675" y="859536"/>
            <a:chExt cx="4572000" cy="446214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2" r="8030" b="7036"/>
            <a:stretch/>
          </p:blipFill>
          <p:spPr>
            <a:xfrm>
              <a:off x="4524675" y="1314650"/>
              <a:ext cx="4572000" cy="3733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39968" y="859536"/>
              <a:ext cx="2944704" cy="40010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000" b="0" i="0" u="sng" dirty="0" smtClean="0">
                  <a:solidFill>
                    <a:srgbClr val="9900FF"/>
                  </a:solidFill>
                  <a:latin typeface="+mn-lt"/>
                </a:rPr>
                <a:t>n = 3 coil configuration</a:t>
              </a:r>
              <a:endParaRPr lang="en-US" sz="2000" b="0" i="0" u="sng" dirty="0">
                <a:solidFill>
                  <a:srgbClr val="9900FF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3800" y="2285565"/>
              <a:ext cx="128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Experimental</a:t>
              </a:r>
            </a:p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-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dL</a:t>
              </a: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/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dt</a:t>
              </a:r>
              <a:endParaRPr lang="en-US" sz="1400" b="0" i="0" dirty="0" smtClean="0">
                <a:solidFill>
                  <a:srgbClr val="009900"/>
                </a:solidFill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8062122" y="2851874"/>
              <a:ext cx="146968" cy="424726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5238550" y="4603242"/>
              <a:ext cx="9456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b="0" i="0" dirty="0" smtClean="0">
                  <a:solidFill>
                    <a:srgbClr val="0000FF"/>
                  </a:solidFill>
                  <a:latin typeface="+mn-lt"/>
                </a:rPr>
                <a:t>NTVTOK</a:t>
              </a:r>
              <a:endParaRPr lang="en-US" sz="1400" b="0" i="0" dirty="0"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23195" y="4860017"/>
              <a:ext cx="600075" cy="461661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4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0" i="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2400" b="0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179390" y="1393217"/>
              <a:ext cx="8595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b="0" i="0" dirty="0" smtClean="0">
                  <a:solidFill>
                    <a:srgbClr val="0000FF"/>
                  </a:solidFill>
                  <a:latin typeface="+mn-lt"/>
                </a:rPr>
                <a:t>NSTX</a:t>
              </a:r>
              <a:endParaRPr lang="en-US" sz="1800" b="0" i="0" dirty="0">
                <a:latin typeface="+mn-lt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7011200" y="1864323"/>
              <a:ext cx="6095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9900FF"/>
                  </a:solidFill>
                  <a:latin typeface="+mn-lt"/>
                </a:rPr>
                <a:t>x</a:t>
              </a:r>
              <a:r>
                <a:rPr lang="en-US" sz="1400" dirty="0">
                  <a:solidFill>
                    <a:srgbClr val="9900FF"/>
                  </a:solidFill>
                  <a:latin typeface="+mn-lt"/>
                </a:rPr>
                <a:t>0</a:t>
              </a:r>
              <a:r>
                <a:rPr lang="en-US" sz="1400" b="0" i="0" dirty="0" smtClean="0">
                  <a:solidFill>
                    <a:srgbClr val="9900FF"/>
                  </a:solidFill>
                  <a:latin typeface="+mn-lt"/>
                </a:rPr>
                <a:t>.6</a:t>
              </a:r>
              <a:endParaRPr lang="en-US" sz="1400" b="0" i="0" dirty="0">
                <a:solidFill>
                  <a:srgbClr val="9900FF"/>
                </a:solidFill>
                <a:latin typeface="+mn-lt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410200" y="6190130"/>
            <a:ext cx="36576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</a:t>
            </a:r>
            <a:r>
              <a:rPr lang="en-US" sz="1400" b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IAEA FEC 2014 (EX/1-4)</a:t>
            </a:r>
            <a:endParaRPr lang="en-US" sz="1400" b="0" i="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83" name="Rectangle 51"/>
          <p:cNvSpPr>
            <a:spLocks noChangeArrowheads="1"/>
          </p:cNvSpPr>
          <p:nvPr/>
        </p:nvSpPr>
        <p:spPr bwMode="auto">
          <a:xfrm>
            <a:off x="268356" y="2847835"/>
            <a:ext cx="3758184" cy="363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3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Controller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model can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compensate for wall currents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Includes plasma </a:t>
            </a:r>
            <a:r>
              <a:rPr lang="en-US" sz="1600" dirty="0">
                <a:solidFill>
                  <a:srgbClr val="3333FF"/>
                </a:solidFill>
                <a:latin typeface="Arial" pitchFamily="34" charset="0"/>
              </a:rPr>
              <a:t>mode-induced </a:t>
            </a: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current</a:t>
            </a:r>
            <a:endParaRPr lang="en-US" sz="1600" dirty="0">
              <a:solidFill>
                <a:srgbClr val="3333FF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1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Potential to allow more flexible control coil positioning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May allow control coils to be moved further from plasma, and be shielded (e.g. for ITER)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600" dirty="0" smtClean="0">
              <a:solidFill>
                <a:srgbClr val="3333FF"/>
              </a:solidFill>
              <a:latin typeface="Arial" pitchFamily="34" charset="0"/>
            </a:endParaRPr>
          </a:p>
          <a:p>
            <a:pPr marL="342900" lvl="1" indent="-342900" eaLnBrk="0" hangingPunct="0">
              <a:spcBef>
                <a:spcPct val="1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Straightforward inclusion of multiple modes (with n = 1, or n &gt; 1) in feedback</a:t>
            </a:r>
          </a:p>
        </p:txBody>
      </p:sp>
      <p:pic>
        <p:nvPicPr>
          <p:cNvPr id="1887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85" y="1223962"/>
            <a:ext cx="10064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72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73" y="1204912"/>
            <a:ext cx="1017587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72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5" y="1143000"/>
            <a:ext cx="133508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72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41" y="-17092"/>
            <a:ext cx="8898118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Model-based RWM </a:t>
            </a:r>
            <a:r>
              <a:rPr lang="en-US" dirty="0">
                <a:solidFill>
                  <a:srgbClr val="FF0000"/>
                </a:solidFill>
              </a:rPr>
              <a:t>state space controller </a:t>
            </a:r>
            <a:r>
              <a:rPr lang="en-US" dirty="0" smtClean="0"/>
              <a:t>including 3D model of plasma and wall currents used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1887240" name="AutoShape 6"/>
          <p:cNvSpPr>
            <a:spLocks noChangeArrowheads="1"/>
          </p:cNvSpPr>
          <p:nvPr/>
        </p:nvSpPr>
        <p:spPr bwMode="auto">
          <a:xfrm>
            <a:off x="2670048" y="1066800"/>
            <a:ext cx="1708150" cy="1600200"/>
          </a:xfrm>
          <a:prstGeom prst="rightArrow">
            <a:avLst>
              <a:gd name="adj1" fmla="val 50000"/>
              <a:gd name="adj2" fmla="val 26687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87241" name="Text Box 7"/>
          <p:cNvSpPr txBox="1">
            <a:spLocks noChangeArrowheads="1"/>
          </p:cNvSpPr>
          <p:nvPr/>
        </p:nvSpPr>
        <p:spPr bwMode="auto">
          <a:xfrm>
            <a:off x="2714498" y="1576388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Balancing</a:t>
            </a:r>
            <a:b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</a:b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transformation</a:t>
            </a:r>
          </a:p>
        </p:txBody>
      </p:sp>
      <p:sp>
        <p:nvSpPr>
          <p:cNvPr id="1887244" name="Text Box 65"/>
          <p:cNvSpPr txBox="1">
            <a:spLocks noChangeArrowheads="1"/>
          </p:cNvSpPr>
          <p:nvPr/>
        </p:nvSpPr>
        <p:spPr bwMode="auto">
          <a:xfrm>
            <a:off x="2030413" y="862013"/>
            <a:ext cx="1017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~</a:t>
            </a: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3000+ states</a:t>
            </a:r>
            <a:endParaRPr lang="en-US" sz="1200" dirty="0">
              <a:solidFill>
                <a:srgbClr val="FF0000"/>
              </a:solidFill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1887249" name="Text Box 73"/>
          <p:cNvSpPr txBox="1">
            <a:spLocks noChangeArrowheads="1"/>
          </p:cNvSpPr>
          <p:nvPr/>
        </p:nvSpPr>
        <p:spPr bwMode="auto">
          <a:xfrm>
            <a:off x="685800" y="868363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u="sng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Full 3-D model</a:t>
            </a:r>
          </a:p>
        </p:txBody>
      </p:sp>
      <p:sp>
        <p:nvSpPr>
          <p:cNvPr id="1887251" name="Text Box 77"/>
          <p:cNvSpPr txBox="1">
            <a:spLocks noChangeArrowheads="1"/>
          </p:cNvSpPr>
          <p:nvPr/>
        </p:nvSpPr>
        <p:spPr bwMode="auto">
          <a:xfrm>
            <a:off x="7906385" y="1727200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1">
                <a:latin typeface="Arial" pitchFamily="34" charset="0"/>
                <a:ea typeface="ＭＳ Ｐゴシック" pitchFamily="34" charset="-128"/>
              </a:rPr>
              <a:t>…</a:t>
            </a:r>
          </a:p>
        </p:txBody>
      </p:sp>
      <p:sp>
        <p:nvSpPr>
          <p:cNvPr id="1887252" name="Text Box 80"/>
          <p:cNvSpPr txBox="1">
            <a:spLocks noChangeArrowheads="1"/>
          </p:cNvSpPr>
          <p:nvPr/>
        </p:nvSpPr>
        <p:spPr bwMode="auto">
          <a:xfrm>
            <a:off x="4632960" y="1258887"/>
            <a:ext cx="12684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RWM</a:t>
            </a:r>
            <a:br>
              <a:rPr lang="en-US" sz="1400" dirty="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</a:br>
            <a:r>
              <a:rPr lang="en-US" sz="1400" dirty="0" err="1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eigenfunction</a:t>
            </a:r>
            <a:r>
              <a:rPr lang="en-US" sz="1400" dirty="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(2 phases,    2 states)</a:t>
            </a:r>
          </a:p>
        </p:txBody>
      </p:sp>
      <p:graphicFrame>
        <p:nvGraphicFramePr>
          <p:cNvPr id="18872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301973"/>
              </p:ext>
            </p:extLst>
          </p:nvPr>
        </p:nvGraphicFramePr>
        <p:xfrm>
          <a:off x="4861560" y="2274887"/>
          <a:ext cx="838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2" name="Equation" r:id="rId6" imgW="469800" imgH="215640" progId="Equation.3">
                  <p:embed/>
                </p:oleObj>
              </mc:Choice>
              <mc:Fallback>
                <p:oleObj name="Equation" r:id="rId6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560" y="2274887"/>
                        <a:ext cx="838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72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101933"/>
              </p:ext>
            </p:extLst>
          </p:nvPr>
        </p:nvGraphicFramePr>
        <p:xfrm>
          <a:off x="6231573" y="2335212"/>
          <a:ext cx="2952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3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573" y="2335212"/>
                        <a:ext cx="2952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725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901792"/>
              </p:ext>
            </p:extLst>
          </p:nvPr>
        </p:nvGraphicFramePr>
        <p:xfrm>
          <a:off x="7353935" y="2330450"/>
          <a:ext cx="2936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" name="Equation" r:id="rId10" imgW="164880" imgH="215640" progId="Equation.3">
                  <p:embed/>
                </p:oleObj>
              </mc:Choice>
              <mc:Fallback>
                <p:oleObj name="Equation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935" y="2330450"/>
                        <a:ext cx="2936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7265" name="Rectangle 98"/>
          <p:cNvSpPr>
            <a:spLocks noChangeArrowheads="1"/>
          </p:cNvSpPr>
          <p:nvPr/>
        </p:nvSpPr>
        <p:spPr bwMode="auto">
          <a:xfrm>
            <a:off x="5228273" y="874712"/>
            <a:ext cx="274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State reduction (&lt; 20 states)</a:t>
            </a:r>
            <a:endParaRPr lang="en-US" sz="16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87302" name="Text Box 32"/>
          <p:cNvSpPr txBox="1">
            <a:spLocks noChangeArrowheads="1"/>
          </p:cNvSpPr>
          <p:nvPr/>
        </p:nvSpPr>
        <p:spPr bwMode="auto">
          <a:xfrm>
            <a:off x="1005039" y="5309504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 dirty="0" err="1">
                <a:solidFill>
                  <a:srgbClr val="9900CC"/>
                </a:solidFill>
                <a:latin typeface="Arial" pitchFamily="34" charset="0"/>
              </a:rPr>
              <a:t>Katsuro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-Hopkins, et al., NF </a:t>
            </a:r>
            <a:r>
              <a:rPr lang="en-US" sz="1200" b="1" dirty="0">
                <a:solidFill>
                  <a:srgbClr val="9900CC"/>
                </a:solidFill>
                <a:latin typeface="Arial" pitchFamily="34" charset="0"/>
              </a:rPr>
              <a:t>47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 (2007) 1157</a:t>
            </a:r>
          </a:p>
        </p:txBody>
      </p:sp>
      <p:sp>
        <p:nvSpPr>
          <p:cNvPr id="31" name="Rectangle 162"/>
          <p:cNvSpPr>
            <a:spLocks noChangeArrowheads="1"/>
          </p:cNvSpPr>
          <p:nvPr/>
        </p:nvSpPr>
        <p:spPr bwMode="auto">
          <a:xfrm>
            <a:off x="3916016" y="2624982"/>
            <a:ext cx="5124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Controller reproduction of n = 1 field in NSTX</a:t>
            </a:r>
            <a:endParaRPr lang="en-US" sz="1800" u="sng" dirty="0">
              <a:solidFill>
                <a:srgbClr val="0000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4" t="5196" r="1310" b="68440"/>
          <a:stretch/>
        </p:blipFill>
        <p:spPr bwMode="auto">
          <a:xfrm>
            <a:off x="5167809" y="3074880"/>
            <a:ext cx="2519266" cy="161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0" t="5169" r="1289" b="68472"/>
          <a:stretch/>
        </p:blipFill>
        <p:spPr bwMode="auto">
          <a:xfrm>
            <a:off x="5167809" y="4692447"/>
            <a:ext cx="2519266" cy="161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41"/>
          <p:cNvSpPr>
            <a:spLocks noChangeArrowheads="1"/>
          </p:cNvSpPr>
          <p:nvPr/>
        </p:nvSpPr>
        <p:spPr bwMode="auto">
          <a:xfrm>
            <a:off x="4849883" y="3074877"/>
            <a:ext cx="307975" cy="161730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821890" y="3017341"/>
            <a:ext cx="307307" cy="1715276"/>
            <a:chOff x="1168399" y="2533262"/>
            <a:chExt cx="307307" cy="1715276"/>
          </a:xfrm>
        </p:grpSpPr>
        <p:sp>
          <p:nvSpPr>
            <p:cNvPr id="66" name="Text Box 145"/>
            <p:cNvSpPr txBox="1">
              <a:spLocks noChangeArrowheads="1"/>
            </p:cNvSpPr>
            <p:nvPr/>
          </p:nvSpPr>
          <p:spPr bwMode="auto">
            <a:xfrm>
              <a:off x="1219199" y="2780524"/>
              <a:ext cx="2524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100</a:t>
              </a:r>
            </a:p>
          </p:txBody>
        </p:sp>
        <p:sp>
          <p:nvSpPr>
            <p:cNvPr id="67" name="Text Box 146"/>
            <p:cNvSpPr txBox="1">
              <a:spLocks noChangeArrowheads="1"/>
            </p:cNvSpPr>
            <p:nvPr/>
          </p:nvSpPr>
          <p:spPr bwMode="auto">
            <a:xfrm>
              <a:off x="1219199" y="2533262"/>
              <a:ext cx="2524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150</a:t>
              </a:r>
            </a:p>
          </p:txBody>
        </p:sp>
        <p:sp>
          <p:nvSpPr>
            <p:cNvPr id="68" name="Text Box 147"/>
            <p:cNvSpPr txBox="1">
              <a:spLocks noChangeArrowheads="1"/>
            </p:cNvSpPr>
            <p:nvPr/>
          </p:nvSpPr>
          <p:spPr bwMode="auto">
            <a:xfrm>
              <a:off x="1303337" y="3048000"/>
              <a:ext cx="16827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50</a:t>
              </a:r>
            </a:p>
          </p:txBody>
        </p:sp>
        <p:sp>
          <p:nvSpPr>
            <p:cNvPr id="69" name="Text Box 148"/>
            <p:cNvSpPr txBox="1">
              <a:spLocks noChangeArrowheads="1"/>
            </p:cNvSpPr>
            <p:nvPr/>
          </p:nvSpPr>
          <p:spPr bwMode="auto">
            <a:xfrm>
              <a:off x="1387474" y="3323304"/>
              <a:ext cx="84138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</a:t>
              </a:r>
            </a:p>
          </p:txBody>
        </p:sp>
        <p:sp>
          <p:nvSpPr>
            <p:cNvPr id="70" name="Text Box 149"/>
            <p:cNvSpPr txBox="1">
              <a:spLocks noChangeArrowheads="1"/>
            </p:cNvSpPr>
            <p:nvPr/>
          </p:nvSpPr>
          <p:spPr bwMode="auto">
            <a:xfrm>
              <a:off x="1252537" y="3584659"/>
              <a:ext cx="21907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-50</a:t>
              </a:r>
            </a:p>
          </p:txBody>
        </p:sp>
        <p:sp>
          <p:nvSpPr>
            <p:cNvPr id="71" name="Text Box 150"/>
            <p:cNvSpPr txBox="1">
              <a:spLocks noChangeArrowheads="1"/>
            </p:cNvSpPr>
            <p:nvPr/>
          </p:nvSpPr>
          <p:spPr bwMode="auto">
            <a:xfrm>
              <a:off x="1168399" y="3837375"/>
              <a:ext cx="3032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-100</a:t>
              </a:r>
            </a:p>
          </p:txBody>
        </p:sp>
        <p:sp>
          <p:nvSpPr>
            <p:cNvPr id="72" name="Text Box 150"/>
            <p:cNvSpPr txBox="1">
              <a:spLocks noChangeArrowheads="1"/>
            </p:cNvSpPr>
            <p:nvPr/>
          </p:nvSpPr>
          <p:spPr bwMode="auto">
            <a:xfrm>
              <a:off x="1169532" y="4063872"/>
              <a:ext cx="306174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-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150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</p:grpSp>
      <p:sp>
        <p:nvSpPr>
          <p:cNvPr id="73" name="Text Box 7"/>
          <p:cNvSpPr txBox="1">
            <a:spLocks noChangeArrowheads="1"/>
          </p:cNvSpPr>
          <p:nvPr/>
        </p:nvSpPr>
        <p:spPr bwMode="auto">
          <a:xfrm rot="16200000">
            <a:off x="3836040" y="3712138"/>
            <a:ext cx="1737592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Sensor Difference (G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088699" y="6296826"/>
            <a:ext cx="2635698" cy="184666"/>
            <a:chOff x="4222302" y="4267200"/>
            <a:chExt cx="2635698" cy="184666"/>
          </a:xfrm>
        </p:grpSpPr>
        <p:sp>
          <p:nvSpPr>
            <p:cNvPr id="75" name="Text Box 35"/>
            <p:cNvSpPr txBox="1">
              <a:spLocks noChangeArrowheads="1"/>
            </p:cNvSpPr>
            <p:nvPr/>
          </p:nvSpPr>
          <p:spPr bwMode="auto">
            <a:xfrm>
              <a:off x="4824954" y="4267200"/>
              <a:ext cx="21320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0.4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/>
          </p:nvSpPr>
          <p:spPr bwMode="auto">
            <a:xfrm>
              <a:off x="5436142" y="4267200"/>
              <a:ext cx="21320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77" name="Text Box 37"/>
            <p:cNvSpPr txBox="1">
              <a:spLocks noChangeArrowheads="1"/>
            </p:cNvSpPr>
            <p:nvPr/>
          </p:nvSpPr>
          <p:spPr bwMode="auto">
            <a:xfrm>
              <a:off x="6037804" y="4267200"/>
              <a:ext cx="21320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0.8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/>
          </p:nvSpPr>
          <p:spPr bwMode="auto">
            <a:xfrm>
              <a:off x="6644800" y="4267200"/>
              <a:ext cx="21320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4222302" y="4267200"/>
              <a:ext cx="21320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</p:grp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568303" y="6324600"/>
            <a:ext cx="307777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71998" y="6049365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118298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67520" y="4430924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118298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4847891" y="4693845"/>
            <a:ext cx="307975" cy="161730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819898" y="4636309"/>
            <a:ext cx="307307" cy="1715276"/>
            <a:chOff x="1168399" y="2533262"/>
            <a:chExt cx="307307" cy="1715276"/>
          </a:xfrm>
        </p:grpSpPr>
        <p:sp>
          <p:nvSpPr>
            <p:cNvPr id="85" name="Text Box 145"/>
            <p:cNvSpPr txBox="1">
              <a:spLocks noChangeArrowheads="1"/>
            </p:cNvSpPr>
            <p:nvPr/>
          </p:nvSpPr>
          <p:spPr bwMode="auto">
            <a:xfrm>
              <a:off x="1219199" y="2780524"/>
              <a:ext cx="2524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100</a:t>
              </a:r>
            </a:p>
          </p:txBody>
        </p:sp>
        <p:sp>
          <p:nvSpPr>
            <p:cNvPr id="86" name="Text Box 146"/>
            <p:cNvSpPr txBox="1">
              <a:spLocks noChangeArrowheads="1"/>
            </p:cNvSpPr>
            <p:nvPr/>
          </p:nvSpPr>
          <p:spPr bwMode="auto">
            <a:xfrm>
              <a:off x="1219199" y="2533262"/>
              <a:ext cx="2524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150</a:t>
              </a:r>
            </a:p>
          </p:txBody>
        </p:sp>
        <p:sp>
          <p:nvSpPr>
            <p:cNvPr id="87" name="Text Box 147"/>
            <p:cNvSpPr txBox="1">
              <a:spLocks noChangeArrowheads="1"/>
            </p:cNvSpPr>
            <p:nvPr/>
          </p:nvSpPr>
          <p:spPr bwMode="auto">
            <a:xfrm>
              <a:off x="1303337" y="3048000"/>
              <a:ext cx="16827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50</a:t>
              </a:r>
            </a:p>
          </p:txBody>
        </p:sp>
        <p:sp>
          <p:nvSpPr>
            <p:cNvPr id="88" name="Text Box 148"/>
            <p:cNvSpPr txBox="1">
              <a:spLocks noChangeArrowheads="1"/>
            </p:cNvSpPr>
            <p:nvPr/>
          </p:nvSpPr>
          <p:spPr bwMode="auto">
            <a:xfrm>
              <a:off x="1387474" y="3323304"/>
              <a:ext cx="84138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</a:t>
              </a:r>
            </a:p>
          </p:txBody>
        </p:sp>
        <p:sp>
          <p:nvSpPr>
            <p:cNvPr id="89" name="Text Box 149"/>
            <p:cNvSpPr txBox="1">
              <a:spLocks noChangeArrowheads="1"/>
            </p:cNvSpPr>
            <p:nvPr/>
          </p:nvSpPr>
          <p:spPr bwMode="auto">
            <a:xfrm>
              <a:off x="1252537" y="3584659"/>
              <a:ext cx="21907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-50</a:t>
              </a:r>
            </a:p>
          </p:txBody>
        </p:sp>
        <p:sp>
          <p:nvSpPr>
            <p:cNvPr id="90" name="Text Box 150"/>
            <p:cNvSpPr txBox="1">
              <a:spLocks noChangeArrowheads="1"/>
            </p:cNvSpPr>
            <p:nvPr/>
          </p:nvSpPr>
          <p:spPr bwMode="auto">
            <a:xfrm>
              <a:off x="1168399" y="3837375"/>
              <a:ext cx="3032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-100</a:t>
              </a:r>
            </a:p>
          </p:txBody>
        </p:sp>
        <p:sp>
          <p:nvSpPr>
            <p:cNvPr id="91" name="Text Box 150"/>
            <p:cNvSpPr txBox="1">
              <a:spLocks noChangeArrowheads="1"/>
            </p:cNvSpPr>
            <p:nvPr/>
          </p:nvSpPr>
          <p:spPr bwMode="auto">
            <a:xfrm>
              <a:off x="1169532" y="4063872"/>
              <a:ext cx="306174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-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150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16200000">
            <a:off x="3834048" y="5498154"/>
            <a:ext cx="1737592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Sensor Difference (G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724397" y="4484139"/>
            <a:ext cx="1439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Measurement</a:t>
            </a: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7846582" y="3876172"/>
            <a:ext cx="1120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Controller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(observer)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877690" y="3143214"/>
            <a:ext cx="904415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 states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0000FF"/>
                </a:solidFill>
              </a:rPr>
              <a:t>used</a:t>
            </a:r>
            <a:endParaRPr kumimoji="0" lang="en-US" sz="1600" b="0" i="0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7834038" y="5233719"/>
            <a:ext cx="1018228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0000FF"/>
                </a:solidFill>
              </a:rPr>
              <a:t>10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states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0000FF"/>
                </a:solidFill>
              </a:rPr>
              <a:t>used</a:t>
            </a:r>
            <a:endParaRPr kumimoji="0" lang="en-US" sz="1600" b="0" i="0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040618" y="3989946"/>
            <a:ext cx="714437" cy="23964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H="1" flipV="1">
            <a:off x="7043933" y="4380882"/>
            <a:ext cx="714437" cy="23964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751726" y="5923727"/>
            <a:ext cx="1325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(only wall states used)</a:t>
            </a:r>
          </a:p>
        </p:txBody>
      </p:sp>
    </p:spTree>
    <p:extLst>
      <p:ext uri="{BB962C8B-B14F-4D97-AF65-F5344CB8AC3E}">
        <p14:creationId xmlns:p14="http://schemas.microsoft.com/office/powerpoint/2010/main" val="3976896302"/>
      </p:ext>
    </p:extLst>
  </p:cSld>
  <p:clrMapOvr>
    <a:masterClrMapping/>
  </p:clrMapOvr>
</p:sld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260866</TotalTime>
  <Words>3356</Words>
  <Application>Microsoft Office PowerPoint</Application>
  <PresentationFormat>On-screen Show (4:3)</PresentationFormat>
  <Paragraphs>725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4_Blank Presentation</vt:lpstr>
      <vt:lpstr>2_Blank Presentation</vt:lpstr>
      <vt:lpstr>Equation</vt:lpstr>
      <vt:lpstr>Columbia U. Group - Collaborative Research on NSTX-U for Disruption Avoidance</vt:lpstr>
      <vt:lpstr>Near 100% disruption avoidance is a critical need for future tokamaks; Columbia Research on NSTX-U is focused on this</vt:lpstr>
      <vt:lpstr>Columbia Group Research at PPPL provides key disruption avoidance research, emphasis on global mode stabilization</vt:lpstr>
      <vt:lpstr> Joint NSTX / DIII-D experiments and analysis gives unified kinetic RWM physics understanding for disruption avoidance</vt:lpstr>
      <vt:lpstr>Evolution of plasma rotation profile leads to linear kinetic RWM instability as disruption is approached </vt:lpstr>
      <vt:lpstr>Kinetic RWM stability evaluated for DIII-D and NSTX plasmas, reproduces experiments over wide rotation range</vt:lpstr>
      <vt:lpstr>Rotation feedback controller designed for NSTX-U using non-resonant NTV and NBI used as actuators</vt:lpstr>
      <vt:lpstr>NTV physics studies for rotation control: measured NTV torque density profiles quantitatively compare well to theory</vt:lpstr>
      <vt:lpstr>Model-based RWM state space controller including 3D model of plasma and wall currents used at high bN</vt:lpstr>
      <vt:lpstr>NSTX RWM state space controller sustains high bN, low li plasma</vt:lpstr>
      <vt:lpstr>Active RWM control: dual Br + Bp sensor feedback gain and phase scans produce significantly reduced n = 1 field</vt:lpstr>
      <vt:lpstr>Active RWM control design study for proposed NSTX-U 3D coil upgrade (NCC coils) shows superior capability</vt:lpstr>
      <vt:lpstr>PowerPoint Presentation</vt:lpstr>
      <vt:lpstr>Disruption event chain characterization capability started for NSTX-U as next step in disruption avoidance plan </vt:lpstr>
      <vt:lpstr>PowerPoint Presentation</vt:lpstr>
      <vt:lpstr>PowerPoint Presentation</vt:lpstr>
      <vt:lpstr>NSTX-U is a world leading program on disruption avoidance, Columbia U. Group Research providing a leadership role</vt:lpstr>
      <vt:lpstr>PowerPoint Presentation</vt:lpstr>
      <vt:lpstr>PowerPoint Presentation</vt:lpstr>
      <vt:lpstr>Bounce resonance stabilization dominates for DIII-D vs. precession drift resonance for NSTX at similar, high rotation </vt:lpstr>
      <vt:lpstr>Increased RWM stability measured in DIII-D plasmas as qmin is reduced is consistent with kinetic RWM theory</vt:lpstr>
      <vt:lpstr>Experiments directly measuring global stability using MHD spectroscopy (RFA) support kinetic RWM stability theory</vt:lpstr>
      <vt:lpstr>NSTX is a spherical torus equipped to study passive and active global MHD control</vt:lpstr>
      <vt:lpstr>Open-loop comparisons between measurements and RWM state space controller show importance of states and model</vt:lpstr>
      <vt:lpstr>When Ti is included in NTV rotation controller model, 3D field current and NBI power can compensate for Ti variations </vt:lpstr>
      <vt:lpstr>NSTX-U: RWM active control capability increases as proposed 3D coils upgrade (NCC coils) are added</vt:lpstr>
      <vt:lpstr>Real-time MHD spectroscopy, model-based active control, and kinetic physics will be used for disruption avoidance</vt:lpstr>
      <vt:lpstr>NSTX-U DPAM Working Group meeting: List of disruption chain events defined, interested individuals identified</vt:lpstr>
      <vt:lpstr>PowerPoint Presentation</vt:lpstr>
    </vt:vector>
  </TitlesOfParts>
  <Company>General Atomics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Perez</dc:creator>
  <cp:lastModifiedBy>SAS</cp:lastModifiedBy>
  <cp:revision>3660</cp:revision>
  <cp:lastPrinted>2014-10-24T20:06:55Z</cp:lastPrinted>
  <dcterms:created xsi:type="dcterms:W3CDTF">2005-01-24T16:37:33Z</dcterms:created>
  <dcterms:modified xsi:type="dcterms:W3CDTF">2015-07-23T09:41:55Z</dcterms:modified>
</cp:coreProperties>
</file>