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97" r:id="rId3"/>
    <p:sldId id="270" r:id="rId4"/>
    <p:sldId id="292" r:id="rId5"/>
    <p:sldId id="293" r:id="rId6"/>
    <p:sldId id="294" r:id="rId7"/>
    <p:sldId id="295" r:id="rId8"/>
    <p:sldId id="306" r:id="rId9"/>
    <p:sldId id="272" r:id="rId10"/>
    <p:sldId id="273" r:id="rId11"/>
    <p:sldId id="298" r:id="rId12"/>
    <p:sldId id="275" r:id="rId13"/>
    <p:sldId id="277" r:id="rId14"/>
    <p:sldId id="302" r:id="rId15"/>
    <p:sldId id="282" r:id="rId16"/>
    <p:sldId id="278" r:id="rId17"/>
    <p:sldId id="285" r:id="rId18"/>
    <p:sldId id="288" r:id="rId19"/>
    <p:sldId id="289" r:id="rId20"/>
    <p:sldId id="283" r:id="rId21"/>
    <p:sldId id="303" r:id="rId22"/>
    <p:sldId id="304" r:id="rId23"/>
    <p:sldId id="280" r:id="rId24"/>
    <p:sldId id="300" r:id="rId25"/>
    <p:sldId id="305" r:id="rId26"/>
    <p:sldId id="308" r:id="rId27"/>
    <p:sldId id="284" r:id="rId28"/>
    <p:sldId id="286" r:id="rId29"/>
    <p:sldId id="290" r:id="rId30"/>
    <p:sldId id="311" r:id="rId31"/>
    <p:sldId id="291" r:id="rId32"/>
    <p:sldId id="310" r:id="rId33"/>
    <p:sldId id="31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ayuki Ono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51" autoAdjust="0"/>
  </p:normalViewPr>
  <p:slideViewPr>
    <p:cSldViewPr>
      <p:cViewPr>
        <p:scale>
          <a:sx n="75" d="100"/>
          <a:sy n="75" d="100"/>
        </p:scale>
        <p:origin x="-2580" y="-13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71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E3E89468-0CD5-AC47-A9E0-21C358401734}" type="slidenum">
              <a:rPr lang="en-US" b="0" i="0">
                <a:solidFill>
                  <a:schemeClr val="tx1"/>
                </a:solidFill>
                <a:latin typeface="Lucida Grande" charset="0"/>
              </a:rPr>
              <a:pPr eaLnBrk="1" hangingPunct="1"/>
              <a:t>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725D0CC-097A-EC4D-B874-64710F018D71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A bunch of sensors give conditioned current inputs</a:t>
            </a:r>
          </a:p>
          <a:p>
            <a:r>
              <a:rPr lang="en-US">
                <a:latin typeface="Times New Roman" charset="0"/>
              </a:rPr>
              <a:t>Output is Go/NoGo… Fault/No Fault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856" indent="-283022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2086" indent="-226417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4921" indent="-226417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7756" indent="-226417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90591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3425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6260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9094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49B1D5-CFBD-3E42-A4B3-EA4CB39F5E48}" type="slidenum">
              <a:rPr lang="en-US" sz="11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</a:t>
            </a:fld>
            <a:endParaRPr lang="en-US" sz="11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00BFB73-1B13-3D40-B7BB-5B86DE6713D9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7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22C4AB7-2511-7A49-B5BA-4F013434F26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65650" cy="3425825"/>
          </a:xfrm>
          <a:solidFill>
            <a:srgbClr val="FFFFFF"/>
          </a:solidFill>
          <a:ln/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F4B2F15-C2B6-EA41-8299-431C4F18CF7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6763" cy="3433763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61" tIns="45782" rIns="91561" bIns="45782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2653C83-2376-BF42-85EA-CAC241F4A96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3126582-817B-004F-B384-675E4DB23C2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4072C0D1-CAC5-8841-A841-FB1581728545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19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4750-CAB8-CC48-97B3-E208C97F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1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6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8427-58B0-CD43-8950-2DF2603B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2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2016 Q1 Review, Project, M Ono, February 8, 2016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Masa</a:t>
            </a:r>
            <a:r>
              <a:rPr lang="en-US" dirty="0">
                <a:latin typeface="Arial" charset="0"/>
              </a:rPr>
              <a:t> Ono and Jon Menard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839200" cy="1143000"/>
          </a:xfrm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dirty="0">
                <a:solidFill>
                  <a:srgbClr val="15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NSTX-U Project / Facility Status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NSTX-U FY </a:t>
            </a:r>
            <a:r>
              <a:rPr lang="en-US" dirty="0" smtClean="0">
                <a:solidFill>
                  <a:srgbClr val="FF0000"/>
                </a:solidFill>
              </a:rPr>
              <a:t>2016 Q1 </a:t>
            </a:r>
            <a:r>
              <a:rPr lang="en-US" dirty="0">
                <a:solidFill>
                  <a:srgbClr val="FF0000"/>
                </a:solidFill>
              </a:rPr>
              <a:t>Review Meeting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February 8, 20156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143000"/>
            <a:ext cx="8513445" cy="236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7" baseline="24305" dirty="0">
                <a:latin typeface="Arial"/>
                <a:cs typeface="Arial"/>
              </a:rPr>
              <a:t>st </a:t>
            </a:r>
            <a:r>
              <a:rPr sz="2400" b="1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Presently operating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lang="en-US" sz="2000" spc="-5" dirty="0">
              <a:solidFill>
                <a:srgbClr val="336699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Increase to </a:t>
            </a:r>
            <a:r>
              <a:rPr lang="en-US" sz="2000" spc="5" dirty="0" smtClean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lang="en-US" sz="1950" spc="7" baseline="-21367" dirty="0" smtClean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lang="en-US"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0.8T after completing engineering analysis </a:t>
            </a:r>
            <a:endParaRPr sz="20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2</a:t>
            </a:r>
            <a:r>
              <a:rPr sz="2400" b="1" spc="-7" baseline="24305" dirty="0" smtClean="0">
                <a:latin typeface="Arial"/>
                <a:cs typeface="Arial"/>
              </a:rPr>
              <a:t>nd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 smtClean="0">
                <a:latin typeface="Arial"/>
                <a:cs typeface="Arial"/>
              </a:rPr>
              <a:t>Full field and current, 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3</a:t>
            </a:r>
            <a:r>
              <a:rPr sz="2400" b="1" spc="-7" baseline="24305" dirty="0" smtClean="0">
                <a:latin typeface="Arial"/>
                <a:cs typeface="Arial"/>
              </a:rPr>
              <a:t>rd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62824"/>
              </p:ext>
            </p:extLst>
          </p:nvPr>
        </p:nvGraphicFramePr>
        <p:xfrm>
          <a:off x="228600" y="38100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b="1" spc="-5" dirty="0" smtClean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 (0.65)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sz="36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sz="360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185738" y="1150938"/>
            <a:ext cx="8742362" cy="4995862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Facility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Operations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000000"/>
                </a:solidFill>
              </a:rPr>
              <a:t>On-Going Facility </a:t>
            </a:r>
            <a:r>
              <a:rPr lang="en-US" dirty="0">
                <a:solidFill>
                  <a:srgbClr val="000000"/>
                </a:solidFill>
              </a:rPr>
              <a:t>Enhancement Status and Plan</a:t>
            </a:r>
          </a:p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7F7F7F"/>
                </a:solidFill>
              </a:rPr>
              <a:t>Longer Term </a:t>
            </a:r>
            <a:r>
              <a:rPr lang="en-US" dirty="0">
                <a:solidFill>
                  <a:srgbClr val="7F7F7F"/>
                </a:solidFill>
              </a:rPr>
              <a:t>Facility Enhancement Status and Plan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Summary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Back-up: Explanation of Increments</a:t>
            </a:r>
          </a:p>
          <a:p>
            <a:pPr>
              <a:spcAft>
                <a:spcPts val="2400"/>
              </a:spcAft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2700" y="1016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3366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Outline</a:t>
            </a:r>
            <a:endParaRPr lang="en-US" sz="36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410200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938463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i="0" dirty="0">
                <a:solidFill>
                  <a:srgbClr val="FF0000"/>
                </a:solidFill>
                <a:cs typeface="Arial" charset="0"/>
              </a:rPr>
              <a:t>LLD using </a:t>
            </a:r>
            <a:r>
              <a:rPr lang="en-US" sz="1000" i="0" dirty="0" err="1">
                <a:solidFill>
                  <a:srgbClr val="FF0000"/>
                </a:solidFill>
                <a:cs typeface="Arial" charset="0"/>
              </a:rPr>
              <a:t>bakeable</a:t>
            </a:r>
            <a:r>
              <a:rPr lang="en-US" sz="10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000" i="0" dirty="0">
                <a:solidFill>
                  <a:srgbClr val="FF0000"/>
                </a:solidFill>
                <a:cs typeface="Arial" charset="0"/>
              </a:rPr>
              <a:t>-baffle</a:t>
            </a: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1242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11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7" name="Rectangle 20"/>
          <p:cNvSpPr>
            <a:spLocks noChangeArrowheads="1"/>
          </p:cNvSpPr>
          <p:nvPr/>
        </p:nvSpPr>
        <p:spPr bwMode="auto">
          <a:xfrm>
            <a:off x="5105400" y="5529263"/>
            <a:ext cx="1066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2015: Engineering design for high-Z tiles, </a:t>
            </a:r>
            <a:r>
              <a:rPr lang="en-US" sz="2400" i="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Cryo</a:t>
            </a: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-Pump,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10000" y="4341813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5189538" y="58483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054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038600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11675" y="4357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572000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11675" y="3657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657600" y="345757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0" name="Straight Connector 14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</p:cNvCxnSpPr>
          <p:nvPr/>
        </p:nvCxnSpPr>
        <p:spPr bwMode="auto">
          <a:xfrm>
            <a:off x="5351463" y="5919788"/>
            <a:ext cx="1943100" cy="1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+15</a:t>
              </a:r>
              <a:r>
                <a:rPr lang="en-US" i="0" dirty="0">
                  <a:solidFill>
                    <a:srgbClr val="FF0000"/>
                  </a:solidFill>
                </a:rPr>
                <a:t>% </a:t>
              </a:r>
              <a:r>
                <a:rPr lang="en-US" i="0" dirty="0" smtClean="0">
                  <a:solidFill>
                    <a:srgbClr val="FF0000"/>
                  </a:solidFill>
                </a:rPr>
                <a:t>incremental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449513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406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2" name="Left-Right Arrow 3"/>
          <p:cNvSpPr>
            <a:spLocks noChangeArrowheads="1"/>
          </p:cNvSpPr>
          <p:nvPr/>
        </p:nvSpPr>
        <p:spPr bwMode="auto">
          <a:xfrm>
            <a:off x="5056188" y="1974850"/>
            <a:ext cx="750887" cy="311150"/>
          </a:xfrm>
          <a:prstGeom prst="leftRightArrow">
            <a:avLst>
              <a:gd name="adj1" fmla="val 50000"/>
              <a:gd name="adj2" fmla="val 50042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25703" name="Straight Connector 5"/>
          <p:cNvCxnSpPr>
            <a:cxnSpLocks noChangeShapeType="1"/>
          </p:cNvCxnSpPr>
          <p:nvPr/>
        </p:nvCxnSpPr>
        <p:spPr bwMode="auto">
          <a:xfrm>
            <a:off x="5430838" y="1852613"/>
            <a:ext cx="0" cy="5842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4740275" y="4130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3817938" y="5830888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265363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4572000" y="3835400"/>
            <a:ext cx="1143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i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>
                <a:solidFill>
                  <a:schemeClr val="tx1"/>
                </a:solidFill>
                <a:cs typeface="Arial" charset="0"/>
              </a:rPr>
              <a:t>B diag. - incremental</a:t>
            </a:r>
            <a:endParaRPr lang="en-US" sz="1000" i="0" baseline="-250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8162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124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71800" y="1600200"/>
            <a:ext cx="1905000" cy="525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1"/>
          <p:cNvGrpSpPr>
            <a:grpSpLocks/>
          </p:cNvGrpSpPr>
          <p:nvPr/>
        </p:nvGrpSpPr>
        <p:grpSpPr bwMode="auto">
          <a:xfrm>
            <a:off x="2565400" y="1073150"/>
            <a:ext cx="3835400" cy="4276725"/>
            <a:chOff x="1616074" y="895350"/>
            <a:chExt cx="4937126" cy="5505450"/>
          </a:xfrm>
        </p:grpSpPr>
        <p:pic>
          <p:nvPicPr>
            <p:cNvPr id="3179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57" b="8821"/>
            <a:stretch>
              <a:fillRect/>
            </a:stretch>
          </p:blipFill>
          <p:spPr bwMode="auto">
            <a:xfrm>
              <a:off x="1616074" y="1136417"/>
              <a:ext cx="4937126" cy="526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92" name="TextBox 7"/>
            <p:cNvSpPr txBox="1">
              <a:spLocks noChangeArrowheads="1"/>
            </p:cNvSpPr>
            <p:nvPr/>
          </p:nvSpPr>
          <p:spPr bwMode="auto">
            <a:xfrm>
              <a:off x="3276599" y="895350"/>
              <a:ext cx="1600200" cy="51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i="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rPr>
                <a:t>LITERs</a:t>
              </a:r>
              <a:endParaRPr lang="en-US" sz="1800" i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31793" name="Straight Connector 2"/>
            <p:cNvCxnSpPr>
              <a:cxnSpLocks noChangeShapeType="1"/>
            </p:cNvCxnSpPr>
            <p:nvPr/>
          </p:nvCxnSpPr>
          <p:spPr bwMode="auto">
            <a:xfrm>
              <a:off x="4495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4" name="Straight Connector 13"/>
            <p:cNvCxnSpPr>
              <a:cxnSpLocks noChangeShapeType="1"/>
            </p:cNvCxnSpPr>
            <p:nvPr/>
          </p:nvCxnSpPr>
          <p:spPr bwMode="auto">
            <a:xfrm>
              <a:off x="3733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46" name="Oval 1"/>
          <p:cNvSpPr>
            <a:spLocks noChangeArrowheads="1"/>
          </p:cNvSpPr>
          <p:nvPr/>
        </p:nvSpPr>
        <p:spPr bwMode="auto">
          <a:xfrm>
            <a:off x="3411538" y="2251075"/>
            <a:ext cx="466725" cy="466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747" name="Straight Arrow Connector 4"/>
          <p:cNvCxnSpPr>
            <a:cxnSpLocks noChangeShapeType="1"/>
          </p:cNvCxnSpPr>
          <p:nvPr/>
        </p:nvCxnSpPr>
        <p:spPr bwMode="auto">
          <a:xfrm>
            <a:off x="1892300" y="2209800"/>
            <a:ext cx="1527175" cy="2000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762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1532FF"/>
                </a:solidFill>
              </a:rPr>
              <a:t>First Year</a:t>
            </a:r>
            <a:r>
              <a:rPr lang="en-US" sz="3600" i="0" dirty="0" smtClean="0">
                <a:solidFill>
                  <a:srgbClr val="1532FF"/>
                </a:solidFill>
              </a:rPr>
              <a:t> </a:t>
            </a:r>
            <a:r>
              <a:rPr lang="en-US" sz="3600" i="0" dirty="0">
                <a:solidFill>
                  <a:srgbClr val="1532FF"/>
                </a:solidFill>
              </a:rPr>
              <a:t>Boundary Physics Tools</a:t>
            </a:r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800" i="0" dirty="0" err="1">
                <a:solidFill>
                  <a:srgbClr val="FF0000"/>
                </a:solidFill>
              </a:rPr>
              <a:t>Boronization</a:t>
            </a:r>
            <a:r>
              <a:rPr lang="en-US" sz="2800" i="0" dirty="0">
                <a:solidFill>
                  <a:srgbClr val="FF0000"/>
                </a:solidFill>
              </a:rPr>
              <a:t>, Lithium Evaporators, Granule </a:t>
            </a:r>
            <a:r>
              <a:rPr lang="en-US" sz="2800" i="0" dirty="0" smtClean="0">
                <a:solidFill>
                  <a:srgbClr val="FF0000"/>
                </a:solidFill>
              </a:rPr>
              <a:t>Injector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31756" name="TextBox 9"/>
          <p:cNvSpPr txBox="1">
            <a:spLocks noChangeArrowheads="1"/>
          </p:cNvSpPr>
          <p:nvPr/>
        </p:nvSpPr>
        <p:spPr bwMode="auto">
          <a:xfrm>
            <a:off x="152400" y="990600"/>
            <a:ext cx="2965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 dirty="0">
                <a:solidFill>
                  <a:srgbClr val="000000"/>
                </a:solidFill>
              </a:rPr>
              <a:t>Lithium Evaporator (LITERs)</a:t>
            </a:r>
          </a:p>
        </p:txBody>
      </p:sp>
      <p:pic>
        <p:nvPicPr>
          <p:cNvPr id="3176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3150" y="2300288"/>
            <a:ext cx="1082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8" name="Text Box 48"/>
          <p:cNvSpPr txBox="1">
            <a:spLocks noChangeArrowheads="1"/>
          </p:cNvSpPr>
          <p:nvPr/>
        </p:nvSpPr>
        <p:spPr bwMode="auto">
          <a:xfrm>
            <a:off x="5740400" y="1033463"/>
            <a:ext cx="3403600" cy="17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75"/>
              </a:lnSpc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Arial Narrow" charset="0"/>
              </a:rPr>
              <a:t>Granule injector (GI) for ELM pacing</a:t>
            </a:r>
            <a:endParaRPr lang="en-US" sz="1600" i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69" name="Rectangle 27"/>
          <p:cNvSpPr>
            <a:spLocks noChangeArrowheads="1"/>
          </p:cNvSpPr>
          <p:nvPr/>
        </p:nvSpPr>
        <p:spPr bwMode="auto">
          <a:xfrm>
            <a:off x="6189663" y="2362200"/>
            <a:ext cx="1066800" cy="134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1770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7417" r="21712" b="12193"/>
          <a:stretch>
            <a:fillRect/>
          </a:stretch>
        </p:blipFill>
        <p:spPr bwMode="auto">
          <a:xfrm>
            <a:off x="7716838" y="1276350"/>
            <a:ext cx="1111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9834" r="6441"/>
          <a:stretch>
            <a:fillRect/>
          </a:stretch>
        </p:blipFill>
        <p:spPr bwMode="auto">
          <a:xfrm>
            <a:off x="7702550" y="3314700"/>
            <a:ext cx="11906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2" name="TextBox 62"/>
          <p:cNvSpPr txBox="1">
            <a:spLocks noChangeArrowheads="1"/>
          </p:cNvSpPr>
          <p:nvPr/>
        </p:nvSpPr>
        <p:spPr bwMode="auto">
          <a:xfrm>
            <a:off x="7629525" y="4146550"/>
            <a:ext cx="1463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Rotating Impeller</a:t>
            </a:r>
          </a:p>
        </p:txBody>
      </p:sp>
      <p:sp>
        <p:nvSpPr>
          <p:cNvPr id="31773" name="TextBox 64511"/>
          <p:cNvSpPr txBox="1">
            <a:spLocks noChangeArrowheads="1"/>
          </p:cNvSpPr>
          <p:nvPr/>
        </p:nvSpPr>
        <p:spPr bwMode="auto">
          <a:xfrm>
            <a:off x="5834063" y="1295400"/>
            <a:ext cx="18891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Successfully tested</a:t>
            </a:r>
          </a:p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 on EAST and DIII-D</a:t>
            </a:r>
          </a:p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Granules: Li, B</a:t>
            </a:r>
            <a:r>
              <a:rPr lang="en-US" sz="1400" i="0" baseline="-25000" dirty="0">
                <a:solidFill>
                  <a:srgbClr val="000000"/>
                </a:solidFill>
              </a:rPr>
              <a:t>4</a:t>
            </a:r>
            <a:r>
              <a:rPr lang="en-US" sz="1400" i="0" dirty="0">
                <a:solidFill>
                  <a:srgbClr val="000000"/>
                </a:solidFill>
              </a:rPr>
              <a:t>C, C</a:t>
            </a:r>
          </a:p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f ~ up to 500 Hz</a:t>
            </a:r>
          </a:p>
        </p:txBody>
      </p:sp>
      <p:sp>
        <p:nvSpPr>
          <p:cNvPr id="31774" name="Rectangle 64513"/>
          <p:cNvSpPr>
            <a:spLocks noChangeArrowheads="1"/>
          </p:cNvSpPr>
          <p:nvPr/>
        </p:nvSpPr>
        <p:spPr bwMode="auto">
          <a:xfrm>
            <a:off x="4953000" y="5334000"/>
            <a:ext cx="990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i="0" dirty="0" err="1">
                <a:solidFill>
                  <a:srgbClr val="000000"/>
                </a:solidFill>
              </a:rPr>
              <a:t>dTMB</a:t>
            </a:r>
            <a:r>
              <a:rPr lang="en-US" sz="1400" b="1" i="0" dirty="0">
                <a:solidFill>
                  <a:srgbClr val="000000"/>
                </a:solidFill>
              </a:rPr>
              <a:t> Gas </a:t>
            </a:r>
            <a:r>
              <a:rPr lang="en-US" sz="1400" b="1" i="0" dirty="0" smtClean="0">
                <a:solidFill>
                  <a:srgbClr val="000000"/>
                </a:solidFill>
              </a:rPr>
              <a:t>Cabinet</a:t>
            </a:r>
          </a:p>
          <a:p>
            <a:pPr>
              <a:buFontTx/>
              <a:buNone/>
            </a:pPr>
            <a:r>
              <a:rPr lang="en-US" sz="1400" b="1" dirty="0">
                <a:solidFill>
                  <a:srgbClr val="000000"/>
                </a:solidFill>
              </a:rPr>
              <a:t>f</a:t>
            </a:r>
            <a:r>
              <a:rPr lang="en-US" sz="1400" b="1" dirty="0" smtClean="0">
                <a:solidFill>
                  <a:srgbClr val="000000"/>
                </a:solidFill>
              </a:rPr>
              <a:t>or safety</a:t>
            </a:r>
            <a:endParaRPr lang="en-US" sz="1400" b="1" i="0" dirty="0">
              <a:solidFill>
                <a:srgbClr val="000000"/>
              </a:solidFill>
            </a:endParaRPr>
          </a:p>
        </p:txBody>
      </p:sp>
      <p:pic>
        <p:nvPicPr>
          <p:cNvPr id="31775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11588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 Box 48"/>
          <p:cNvSpPr txBox="1">
            <a:spLocks noChangeArrowheads="1"/>
          </p:cNvSpPr>
          <p:nvPr/>
        </p:nvSpPr>
        <p:spPr bwMode="auto">
          <a:xfrm>
            <a:off x="1295400" y="5410200"/>
            <a:ext cx="3048000" cy="2093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575"/>
              </a:lnSpc>
              <a:buFontTx/>
              <a:buNone/>
            </a:pPr>
            <a:r>
              <a:rPr lang="en-US" sz="1600" i="0" dirty="0" err="1">
                <a:solidFill>
                  <a:schemeClr val="tx1"/>
                </a:solidFill>
                <a:latin typeface="Arial Narrow" charset="0"/>
              </a:rPr>
              <a:t>Boronization</a:t>
            </a:r>
            <a:r>
              <a:rPr lang="en-US" sz="1600" i="0" dirty="0">
                <a:solidFill>
                  <a:schemeClr val="tx1"/>
                </a:solidFill>
                <a:latin typeface="Arial Narrow" charset="0"/>
              </a:rPr>
              <a:t> System</a:t>
            </a:r>
            <a:endParaRPr lang="en-US" sz="1600" i="0" dirty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77" name="TextBox 68"/>
          <p:cNvSpPr txBox="1">
            <a:spLocks noChangeArrowheads="1"/>
          </p:cNvSpPr>
          <p:nvPr/>
        </p:nvSpPr>
        <p:spPr bwMode="auto">
          <a:xfrm>
            <a:off x="7010400" y="2379663"/>
            <a:ext cx="990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Granular Reservoir</a:t>
            </a:r>
          </a:p>
        </p:txBody>
      </p:sp>
      <p:cxnSp>
        <p:nvCxnSpPr>
          <p:cNvPr id="31778" name="Straight Arrow Connector 30"/>
          <p:cNvCxnSpPr>
            <a:cxnSpLocks noChangeShapeType="1"/>
            <a:stCxn id="31771" idx="1"/>
          </p:cNvCxnSpPr>
          <p:nvPr/>
        </p:nvCxnSpPr>
        <p:spPr bwMode="auto">
          <a:xfrm flipH="1">
            <a:off x="7256463" y="3778250"/>
            <a:ext cx="446087" cy="10001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9" name="Straight Arrow Connector 30"/>
          <p:cNvCxnSpPr>
            <a:cxnSpLocks noChangeShapeType="1"/>
            <a:stCxn id="31777" idx="0"/>
          </p:cNvCxnSpPr>
          <p:nvPr/>
        </p:nvCxnSpPr>
        <p:spPr bwMode="auto">
          <a:xfrm flipV="1">
            <a:off x="7505700" y="1993900"/>
            <a:ext cx="673100" cy="38576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86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>
            <a:fillRect/>
          </a:stretch>
        </p:blipFill>
        <p:spPr bwMode="auto">
          <a:xfrm rot="-6041563">
            <a:off x="408705" y="1763279"/>
            <a:ext cx="187483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429000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/>
            <a:r>
              <a:rPr lang="en-US" sz="1400" b="1" dirty="0" smtClean="0"/>
              <a:t>•  LITERs filing set </a:t>
            </a:r>
            <a:r>
              <a:rPr lang="en-US" sz="1400" b="1" dirty="0"/>
              <a:t>up in high bay south of NSTX-U Test Cell</a:t>
            </a:r>
          </a:p>
          <a:p>
            <a:pPr marL="182880" indent="-182880"/>
            <a:r>
              <a:rPr lang="en-US" sz="1400" b="1" dirty="0" smtClean="0"/>
              <a:t>•  Argon purge system being implemented for safety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5562600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• Multiple injection and glow made more uniform </a:t>
            </a:r>
            <a:r>
              <a:rPr lang="en-US" sz="1400" b="1" dirty="0" err="1" smtClean="0"/>
              <a:t>boronization</a:t>
            </a:r>
            <a:r>
              <a:rPr lang="en-US" sz="1400" b="1" dirty="0" smtClean="0"/>
              <a:t>.</a:t>
            </a:r>
          </a:p>
          <a:p>
            <a:r>
              <a:rPr lang="en-US" sz="1400" b="1" dirty="0" smtClean="0"/>
              <a:t>• System is working very well.  Third </a:t>
            </a:r>
            <a:r>
              <a:rPr lang="en-US" sz="1400" b="1" dirty="0" err="1" smtClean="0"/>
              <a:t>boronization</a:t>
            </a:r>
            <a:r>
              <a:rPr lang="en-US" sz="1400" b="1" dirty="0" smtClean="0"/>
              <a:t> complete.  Also being used for He glow discharges.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4495800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400" b="1" dirty="0" smtClean="0"/>
              <a:t>• Remote control undergoing tests </a:t>
            </a:r>
          </a:p>
          <a:p>
            <a:pPr marL="182880" indent="-182880"/>
            <a:r>
              <a:rPr lang="en-US" sz="1400" b="1" dirty="0" smtClean="0"/>
              <a:t>• Stand complete</a:t>
            </a:r>
          </a:p>
          <a:p>
            <a:pPr marL="182880" indent="-182880"/>
            <a:r>
              <a:rPr lang="en-US" sz="1400" b="1" dirty="0" smtClean="0"/>
              <a:t>•  Vacuum </a:t>
            </a:r>
            <a:r>
              <a:rPr lang="en-US" sz="1400" b="1" dirty="0"/>
              <a:t>interlock requirements </a:t>
            </a:r>
            <a:r>
              <a:rPr lang="en-US" sz="1400" b="1" dirty="0" smtClean="0"/>
              <a:t>identified </a:t>
            </a:r>
            <a:r>
              <a:rPr lang="en-US" sz="1400" b="1" dirty="0"/>
              <a:t>and implementation plan specified</a:t>
            </a:r>
          </a:p>
          <a:p>
            <a:pPr marL="182880" indent="-182880"/>
            <a:r>
              <a:rPr lang="en-US" sz="1400" b="1" dirty="0"/>
              <a:t> </a:t>
            </a:r>
          </a:p>
          <a:p>
            <a:pPr marL="182880" indent="-182880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30885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  <a:latin typeface="Arial" charset="0"/>
              </a:rPr>
              <a:t>Enhanced Capability for PMI Research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FF0000"/>
                </a:solidFill>
                <a:latin typeface="Arial" charset="0"/>
              </a:rPr>
              <a:t>Multi-Institutional Contributions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endParaRPr lang="en-US" sz="24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3794" name="Text Box 122"/>
          <p:cNvSpPr txBox="1">
            <a:spLocks noChangeArrowheads="1"/>
          </p:cNvSpPr>
          <p:nvPr/>
        </p:nvSpPr>
        <p:spPr bwMode="auto">
          <a:xfrm>
            <a:off x="8664575" y="1624013"/>
            <a:ext cx="431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chemeClr val="bg1"/>
                </a:solidFill>
              </a:rPr>
              <a:t>ORNL</a:t>
            </a: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4684713" y="1074738"/>
            <a:ext cx="3811587" cy="569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/>
              <a:t>Divertor Imaging</a:t>
            </a:r>
          </a:p>
          <a:p>
            <a:pPr eaLnBrk="1" hangingPunct="1">
              <a:buFontTx/>
              <a:buNone/>
            </a:pPr>
            <a:r>
              <a:rPr lang="en-US" sz="1400" i="0"/>
              <a:t>Spectrometer</a:t>
            </a:r>
            <a:endParaRPr lang="en-US" sz="1400" i="0">
              <a:solidFill>
                <a:srgbClr val="081DFF"/>
              </a:solidFill>
              <a:latin typeface="Helvetica Neu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798" name="Rectangle 151"/>
          <p:cNvSpPr>
            <a:spLocks noChangeArrowheads="1"/>
          </p:cNvSpPr>
          <p:nvPr/>
        </p:nvSpPr>
        <p:spPr bwMode="auto">
          <a:xfrm>
            <a:off x="685800" y="4114800"/>
            <a:ext cx="237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8000"/>
                </a:solidFill>
              </a:rPr>
              <a:t>Dual-band fast IR Camera</a:t>
            </a:r>
          </a:p>
        </p:txBody>
      </p:sp>
      <p:sp>
        <p:nvSpPr>
          <p:cNvPr id="33799" name="Rectangle 157"/>
          <p:cNvSpPr>
            <a:spLocks noChangeArrowheads="1"/>
          </p:cNvSpPr>
          <p:nvPr/>
        </p:nvSpPr>
        <p:spPr bwMode="auto">
          <a:xfrm>
            <a:off x="6570663" y="1033463"/>
            <a:ext cx="21415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Multiple</a:t>
            </a:r>
            <a:r>
              <a:rPr lang="en-US" sz="1400" i="0" dirty="0" smtClean="0">
                <a:solidFill>
                  <a:srgbClr val="0000FF"/>
                </a:solidFill>
              </a:rPr>
              <a:t> </a:t>
            </a:r>
            <a:r>
              <a:rPr lang="en-US" sz="1400" i="0" dirty="0">
                <a:solidFill>
                  <a:srgbClr val="0000FF"/>
                </a:solidFill>
              </a:rPr>
              <a:t>fast 2D visible and IR cameras with full </a:t>
            </a:r>
            <a:r>
              <a:rPr lang="en-US" sz="1400" i="0" dirty="0" err="1">
                <a:solidFill>
                  <a:srgbClr val="0000FF"/>
                </a:solidFill>
              </a:rPr>
              <a:t>divertor</a:t>
            </a:r>
            <a:r>
              <a:rPr lang="en-US" sz="1400" i="0" dirty="0">
                <a:solidFill>
                  <a:srgbClr val="0000FF"/>
                </a:solidFill>
              </a:rPr>
              <a:t> coverage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800" name="Picture 21" descr="gnugnu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087563"/>
            <a:ext cx="13620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8"/>
          <p:cNvSpPr>
            <a:spLocks noChangeArrowheads="1"/>
          </p:cNvSpPr>
          <p:nvPr/>
        </p:nvSpPr>
        <p:spPr bwMode="auto">
          <a:xfrm>
            <a:off x="6789738" y="2141538"/>
            <a:ext cx="5508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Li I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33802" name="Picture 15" descr="gnu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195638"/>
            <a:ext cx="13668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9"/>
          <p:cNvSpPr>
            <a:spLocks noChangeArrowheads="1"/>
          </p:cNvSpPr>
          <p:nvPr/>
        </p:nvSpPr>
        <p:spPr bwMode="auto">
          <a:xfrm>
            <a:off x="6824663" y="3259138"/>
            <a:ext cx="769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C II</a:t>
            </a:r>
          </a:p>
        </p:txBody>
      </p:sp>
      <p:pic>
        <p:nvPicPr>
          <p:cNvPr id="33804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735"/>
          <a:stretch>
            <a:fillRect/>
          </a:stretch>
        </p:blipFill>
        <p:spPr bwMode="auto">
          <a:xfrm>
            <a:off x="4724400" y="4800600"/>
            <a:ext cx="17891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Text Box 58"/>
          <p:cNvSpPr txBox="1">
            <a:spLocks noChangeArrowheads="1"/>
          </p:cNvSpPr>
          <p:nvPr/>
        </p:nvSpPr>
        <p:spPr bwMode="auto">
          <a:xfrm>
            <a:off x="6578600" y="1790700"/>
            <a:ext cx="1828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LLNL, ORNL, UT-K</a:t>
            </a:r>
          </a:p>
        </p:txBody>
      </p:sp>
      <p:sp>
        <p:nvSpPr>
          <p:cNvPr id="33807" name="Text Box 58"/>
          <p:cNvSpPr txBox="1">
            <a:spLocks noChangeArrowheads="1"/>
          </p:cNvSpPr>
          <p:nvPr/>
        </p:nvSpPr>
        <p:spPr bwMode="auto">
          <a:xfrm>
            <a:off x="4572000" y="6248400"/>
            <a:ext cx="195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U. of </a:t>
            </a:r>
            <a:r>
              <a:rPr lang="en-US" sz="1400" i="0" dirty="0" smtClean="0">
                <a:solidFill>
                  <a:schemeClr val="tx1"/>
                </a:solidFill>
              </a:rPr>
              <a:t>Illinois, PPPL</a:t>
            </a:r>
            <a:endParaRPr lang="en-US" sz="1400" i="0" dirty="0">
              <a:solidFill>
                <a:schemeClr val="tx1"/>
              </a:solidFill>
            </a:endParaRPr>
          </a:p>
        </p:txBody>
      </p:sp>
      <p:pic>
        <p:nvPicPr>
          <p:cNvPr id="33808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04963"/>
            <a:ext cx="28384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Text Box 58"/>
          <p:cNvSpPr txBox="1">
            <a:spLocks noChangeArrowheads="1"/>
          </p:cNvSpPr>
          <p:nvPr/>
        </p:nvSpPr>
        <p:spPr bwMode="auto">
          <a:xfrm>
            <a:off x="5930900" y="2260600"/>
            <a:ext cx="685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</a:t>
            </a:r>
          </a:p>
        </p:txBody>
      </p:sp>
      <p:cxnSp>
        <p:nvCxnSpPr>
          <p:cNvPr id="33810" name="Straight Arrow Connector 143"/>
          <p:cNvCxnSpPr>
            <a:cxnSpLocks noChangeShapeType="1"/>
          </p:cNvCxnSpPr>
          <p:nvPr/>
        </p:nvCxnSpPr>
        <p:spPr bwMode="auto">
          <a:xfrm flipH="1" flipV="1">
            <a:off x="5245100" y="3868738"/>
            <a:ext cx="1079500" cy="55086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811" name="Group 43"/>
          <p:cNvGrpSpPr>
            <a:grpSpLocks/>
          </p:cNvGrpSpPr>
          <p:nvPr/>
        </p:nvGrpSpPr>
        <p:grpSpPr bwMode="auto">
          <a:xfrm flipH="1">
            <a:off x="3275013" y="1714500"/>
            <a:ext cx="1208087" cy="2628900"/>
            <a:chOff x="702782" y="942975"/>
            <a:chExt cx="2561119" cy="5572125"/>
          </a:xfrm>
        </p:grpSpPr>
        <p:pic>
          <p:nvPicPr>
            <p:cNvPr id="33821" name="Picture 103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1"/>
            <a:stretch>
              <a:fillRect/>
            </a:stretch>
          </p:blipFill>
          <p:spPr bwMode="auto">
            <a:xfrm>
              <a:off x="702782" y="942975"/>
              <a:ext cx="2048355" cy="557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Line 1034"/>
            <p:cNvSpPr>
              <a:spLocks noChangeShapeType="1"/>
            </p:cNvSpPr>
            <p:nvPr/>
          </p:nvSpPr>
          <p:spPr bwMode="auto">
            <a:xfrm flipH="1" flipV="1">
              <a:off x="914401" y="1498600"/>
              <a:ext cx="914400" cy="42418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3" name="Line 1035"/>
            <p:cNvSpPr>
              <a:spLocks noChangeShapeType="1"/>
            </p:cNvSpPr>
            <p:nvPr/>
          </p:nvSpPr>
          <p:spPr bwMode="auto">
            <a:xfrm flipV="1">
              <a:off x="1854201" y="1663700"/>
              <a:ext cx="114300" cy="40386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4" name="Line 1051"/>
            <p:cNvSpPr>
              <a:spLocks noChangeShapeType="1"/>
            </p:cNvSpPr>
            <p:nvPr/>
          </p:nvSpPr>
          <p:spPr bwMode="auto">
            <a:xfrm flipV="1">
              <a:off x="1854201" y="5562600"/>
              <a:ext cx="1155700" cy="1905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5" name="Oval 1053"/>
            <p:cNvSpPr>
              <a:spLocks noChangeArrowheads="1"/>
            </p:cNvSpPr>
            <p:nvPr/>
          </p:nvSpPr>
          <p:spPr bwMode="auto">
            <a:xfrm>
              <a:off x="9906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6" name="Oval 1054"/>
            <p:cNvSpPr>
              <a:spLocks noChangeArrowheads="1"/>
            </p:cNvSpPr>
            <p:nvPr/>
          </p:nvSpPr>
          <p:spPr bwMode="auto">
            <a:xfrm>
              <a:off x="1130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7" name="Oval 1055"/>
            <p:cNvSpPr>
              <a:spLocks noChangeArrowheads="1"/>
            </p:cNvSpPr>
            <p:nvPr/>
          </p:nvSpPr>
          <p:spPr bwMode="auto">
            <a:xfrm>
              <a:off x="1384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8" name="Oval 1056"/>
            <p:cNvSpPr>
              <a:spLocks noChangeArrowheads="1"/>
            </p:cNvSpPr>
            <p:nvPr/>
          </p:nvSpPr>
          <p:spPr bwMode="auto">
            <a:xfrm>
              <a:off x="1562101" y="15621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9" name="Oval 1057"/>
            <p:cNvSpPr>
              <a:spLocks noChangeArrowheads="1"/>
            </p:cNvSpPr>
            <p:nvPr/>
          </p:nvSpPr>
          <p:spPr bwMode="auto">
            <a:xfrm>
              <a:off x="1739901" y="1625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0" name="Oval 1058"/>
            <p:cNvSpPr>
              <a:spLocks noChangeArrowheads="1"/>
            </p:cNvSpPr>
            <p:nvPr/>
          </p:nvSpPr>
          <p:spPr bwMode="auto">
            <a:xfrm>
              <a:off x="876301" y="17145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1" name="Line 1059"/>
            <p:cNvSpPr>
              <a:spLocks noChangeShapeType="1"/>
            </p:cNvSpPr>
            <p:nvPr/>
          </p:nvSpPr>
          <p:spPr bwMode="auto">
            <a:xfrm>
              <a:off x="1892301" y="1701800"/>
              <a:ext cx="1371600" cy="177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2" name="Rectangle 1060"/>
            <p:cNvSpPr>
              <a:spLocks noChangeArrowheads="1"/>
            </p:cNvSpPr>
            <p:nvPr/>
          </p:nvSpPr>
          <p:spPr bwMode="auto">
            <a:xfrm>
              <a:off x="1206501" y="1371600"/>
              <a:ext cx="317500" cy="304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3" name="Line 1061"/>
            <p:cNvSpPr>
              <a:spLocks noChangeShapeType="1"/>
            </p:cNvSpPr>
            <p:nvPr/>
          </p:nvSpPr>
          <p:spPr bwMode="auto">
            <a:xfrm>
              <a:off x="1549401" y="1752600"/>
              <a:ext cx="1676400" cy="17399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33813" name="Text Box 58"/>
          <p:cNvSpPr txBox="1">
            <a:spLocks noChangeArrowheads="1"/>
          </p:cNvSpPr>
          <p:nvPr/>
        </p:nvSpPr>
        <p:spPr bwMode="auto">
          <a:xfrm>
            <a:off x="2133600" y="3390900"/>
            <a:ext cx="8382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ORNL</a:t>
            </a:r>
          </a:p>
        </p:txBody>
      </p:sp>
      <p:pic>
        <p:nvPicPr>
          <p:cNvPr id="33814" name="Picture 0" descr="dualband_splitter_schemati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99096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10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5193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17" name="Straight Arrow Connector 54"/>
          <p:cNvCxnSpPr>
            <a:cxnSpLocks noChangeShapeType="1"/>
          </p:cNvCxnSpPr>
          <p:nvPr/>
        </p:nvCxnSpPr>
        <p:spPr bwMode="auto">
          <a:xfrm flipV="1">
            <a:off x="2590800" y="4051300"/>
            <a:ext cx="1384300" cy="520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9" name="TextBox 59"/>
          <p:cNvSpPr txBox="1">
            <a:spLocks noChangeArrowheads="1"/>
          </p:cNvSpPr>
          <p:nvPr/>
        </p:nvSpPr>
        <p:spPr bwMode="auto">
          <a:xfrm>
            <a:off x="342900" y="1003300"/>
            <a:ext cx="346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400" i="0" dirty="0" err="1">
                <a:solidFill>
                  <a:srgbClr val="FF0000"/>
                </a:solidFill>
              </a:rPr>
              <a:t>Divertor</a:t>
            </a:r>
            <a:r>
              <a:rPr lang="en-US" sz="1400" i="0" dirty="0">
                <a:solidFill>
                  <a:srgbClr val="FF0000"/>
                </a:solidFill>
              </a:rPr>
              <a:t> fast eroding thermocouples</a:t>
            </a:r>
          </a:p>
        </p:txBody>
      </p:sp>
      <p:sp>
        <p:nvSpPr>
          <p:cNvPr id="40" name="Rectangle 57"/>
          <p:cNvSpPr>
            <a:spLocks noChangeArrowheads="1"/>
          </p:cNvSpPr>
          <p:nvPr/>
        </p:nvSpPr>
        <p:spPr bwMode="auto">
          <a:xfrm>
            <a:off x="3733800" y="4343400"/>
            <a:ext cx="2971800" cy="4526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ts val="1380"/>
              </a:lnSpc>
              <a:buFontTx/>
              <a:buNone/>
            </a:pPr>
            <a:r>
              <a:rPr lang="en-US" sz="1400" dirty="0">
                <a:solidFill>
                  <a:srgbClr val="FF3300"/>
                </a:solidFill>
              </a:rPr>
              <a:t>MAPP probe for between-shots surface analysis – </a:t>
            </a:r>
            <a:r>
              <a:rPr lang="en-US" sz="1400" dirty="0" smtClean="0">
                <a:solidFill>
                  <a:srgbClr val="FF3300"/>
                </a:solidFill>
              </a:rPr>
              <a:t>Now taking data</a:t>
            </a:r>
            <a:endParaRPr lang="en-US" sz="1400" dirty="0">
              <a:solidFill>
                <a:srgbClr val="FF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4267200"/>
            <a:ext cx="1732290" cy="23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err="1" smtClean="0">
                <a:solidFill>
                  <a:srgbClr val="0000FF"/>
                </a:solidFill>
              </a:rPr>
              <a:t>Microturbulence</a:t>
            </a:r>
            <a:r>
              <a:rPr lang="en-US" sz="3200" i="0" dirty="0" smtClean="0">
                <a:solidFill>
                  <a:srgbClr val="0000FF"/>
                </a:solidFill>
              </a:rPr>
              <a:t> Diagnostics Being Enhanced</a:t>
            </a:r>
          </a:p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To measure ion to electron gyro-scale, magnetic fluctuations</a:t>
            </a:r>
            <a:endParaRPr lang="en-US" sz="1600" i="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12" name="Picture 12" descr="R140_ImageSpots-2D-Design-11March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43519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47900" y="6324600"/>
            <a:ext cx="787400" cy="20955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287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Beam Emission Spectroscopy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 for low k turbulence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48 </a:t>
            </a:r>
            <a:r>
              <a:rPr lang="en-US" sz="1400" b="1" i="0" dirty="0" err="1" smtClean="0">
                <a:solidFill>
                  <a:srgbClr val="000000"/>
                </a:solidFill>
              </a:rPr>
              <a:t>chs</a:t>
            </a:r>
            <a:r>
              <a:rPr lang="en-US" sz="1400" b="1" i="0" dirty="0" smtClean="0">
                <a:solidFill>
                  <a:srgbClr val="000000"/>
                </a:solidFill>
              </a:rPr>
              <a:t> being readied</a:t>
            </a:r>
            <a:endParaRPr lang="en-US" sz="1400" b="1" i="0" dirty="0">
              <a:solidFill>
                <a:srgbClr val="000000"/>
              </a:solidFill>
            </a:endParaRP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5839"/>
            <a:ext cx="3761855" cy="14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2405"/>
          <a:stretch>
            <a:fillRect/>
          </a:stretch>
        </p:blipFill>
        <p:spPr bwMode="auto">
          <a:xfrm>
            <a:off x="6489700" y="1066800"/>
            <a:ext cx="2654300" cy="3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3124200"/>
            <a:ext cx="32766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i="0" dirty="0" smtClean="0">
                <a:solidFill>
                  <a:schemeClr val="tx1"/>
                </a:solidFill>
              </a:rPr>
              <a:t>Cross-Polarization Scattering for magnetic fluctuations being developed in collaboration with DIII-D and MAST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463800" y="6324600"/>
            <a:ext cx="889000" cy="1651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0183" y="1113368"/>
            <a:ext cx="766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Low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3783" y="1151468"/>
            <a:ext cx="811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High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826238" y="1295345"/>
            <a:ext cx="136754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189645" y="40386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 Davis</a:t>
            </a:r>
            <a:endParaRPr lang="en-US" sz="1400" i="0" dirty="0"/>
          </a:p>
        </p:txBody>
      </p:sp>
      <p:sp>
        <p:nvSpPr>
          <p:cNvPr id="33" name="TextBox 32"/>
          <p:cNvSpPr txBox="1"/>
          <p:nvPr/>
        </p:nvSpPr>
        <p:spPr>
          <a:xfrm>
            <a:off x="5105400" y="624840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UCLA</a:t>
            </a:r>
            <a:endParaRPr lang="en-US" sz="1400" i="0" dirty="0"/>
          </a:p>
        </p:txBody>
      </p:sp>
      <p:sp>
        <p:nvSpPr>
          <p:cNvPr id="22" name="Rectangle 21"/>
          <p:cNvSpPr/>
          <p:nvPr/>
        </p:nvSpPr>
        <p:spPr>
          <a:xfrm>
            <a:off x="7239000" y="10668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81800" y="990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High-k scattering for ETG  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248400"/>
            <a:ext cx="158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Available for FY 17</a:t>
            </a:r>
            <a:endParaRPr lang="en-US" sz="14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810000"/>
            <a:ext cx="2819400" cy="2437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132" t="15203" r="19541" b="11538"/>
          <a:stretch/>
        </p:blipFill>
        <p:spPr>
          <a:xfrm>
            <a:off x="304800" y="4419600"/>
            <a:ext cx="2438400" cy="2130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4343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BES-2D-Fiber</a:t>
            </a:r>
          </a:p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Assembly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6248400"/>
            <a:ext cx="108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 Wisconsin</a:t>
            </a:r>
            <a:endParaRPr lang="en-US" sz="1400" i="0" dirty="0"/>
          </a:p>
        </p:txBody>
      </p:sp>
      <p:grpSp>
        <p:nvGrpSpPr>
          <p:cNvPr id="7" name="Group 6"/>
          <p:cNvGrpSpPr/>
          <p:nvPr/>
        </p:nvGrpSpPr>
        <p:grpSpPr>
          <a:xfrm>
            <a:off x="6477000" y="4267200"/>
            <a:ext cx="2362200" cy="2117814"/>
            <a:chOff x="4916504" y="2954003"/>
            <a:chExt cx="4227496" cy="37901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3167" r="813" b="-403"/>
            <a:stretch/>
          </p:blipFill>
          <p:spPr bwMode="auto">
            <a:xfrm rot="16920000">
              <a:off x="4294784" y="3929857"/>
              <a:ext cx="3435997" cy="21925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273" r="1506" b="892"/>
            <a:stretch/>
          </p:blipFill>
          <p:spPr bwMode="auto">
            <a:xfrm>
              <a:off x="6228798" y="4038600"/>
              <a:ext cx="2915202" cy="19065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Content Placeholder 5"/>
            <p:cNvSpPr txBox="1">
              <a:spLocks/>
            </p:cNvSpPr>
            <p:nvPr/>
          </p:nvSpPr>
          <p:spPr bwMode="auto">
            <a:xfrm>
              <a:off x="5681493" y="5814599"/>
              <a:ext cx="3053395" cy="548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4x1 </a:t>
              </a:r>
              <a:r>
                <a:rPr lang="en-US" altLang="en-US" sz="1600" b="0" i="1" dirty="0" err="1" smtClean="0"/>
                <a:t>subharmonic</a:t>
              </a:r>
              <a:r>
                <a:rPr lang="en-US" altLang="en-US" sz="1600" b="0" i="1" dirty="0" smtClean="0"/>
                <a:t> mixer array</a:t>
              </a:r>
            </a:p>
          </p:txBody>
        </p:sp>
        <p:sp>
          <p:nvSpPr>
            <p:cNvPr id="31" name="Content Placeholder 5"/>
            <p:cNvSpPr txBox="1">
              <a:spLocks/>
            </p:cNvSpPr>
            <p:nvPr/>
          </p:nvSpPr>
          <p:spPr bwMode="auto">
            <a:xfrm>
              <a:off x="4928248" y="2954003"/>
              <a:ext cx="393064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Collection optics (Bay L)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895600" y="3124200"/>
            <a:ext cx="320040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9866"/>
            <a:ext cx="4571999" cy="546269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Successful PDR held in </a:t>
            </a:r>
            <a:br>
              <a:rPr lang="en-US" sz="2000" b="1" dirty="0" smtClean="0"/>
            </a:br>
            <a:r>
              <a:rPr lang="en-US" sz="2000" b="1" dirty="0" smtClean="0"/>
              <a:t>December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/>
              <a:t>Final drawings and installation issues </a:t>
            </a:r>
            <a:br>
              <a:rPr lang="en-US" sz="1600" b="1" dirty="0" smtClean="0"/>
            </a:br>
            <a:r>
              <a:rPr lang="en-US" sz="1600" b="1" dirty="0" smtClean="0"/>
              <a:t>nearly complete (FDR mid-Feb.)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900" b="1" dirty="0" smtClean="0"/>
              <a:t>82% of raw materials on-site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Final design rated to 10 MW/m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for 1s heat flux for 1000s of cycles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/>
              <a:t>Installation flexibility introduced to accommodate “as built” vessel tolerances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/>
              <a:t>Edge and access-way chamfers introduced to reduce heat-flux peaking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Design “lesson’s learned” already informing </a:t>
            </a:r>
            <a:r>
              <a:rPr lang="en-US" sz="2000" b="1" dirty="0" err="1" smtClean="0"/>
              <a:t>cryo</a:t>
            </a:r>
            <a:r>
              <a:rPr lang="en-US" sz="2000" b="1" dirty="0" smtClean="0"/>
              <a:t>-pump PFC design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/>
              <a:t>Geometric flexibility emphasized to avoid stress-limited design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/>
              <a:t>Tight </a:t>
            </a:r>
            <a:r>
              <a:rPr lang="en-US" sz="1600" b="1" dirty="0" err="1" smtClean="0"/>
              <a:t>tolerancing</a:t>
            </a:r>
            <a:r>
              <a:rPr lang="en-US" sz="1600" b="1" dirty="0" smtClean="0"/>
              <a:t> in sub-structure emphasized to avoid time-intensive installation tasks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7992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/>
              <a:t>High</a:t>
            </a:r>
            <a:r>
              <a:rPr lang="en-US" sz="3200" i="0" dirty="0"/>
              <a:t>-Z Tile </a:t>
            </a:r>
            <a:r>
              <a:rPr lang="en-US" sz="3200" i="0" dirty="0" smtClean="0"/>
              <a:t>Design Nearly Complete</a:t>
            </a:r>
            <a:endParaRPr lang="en-US" sz="2800" i="0" dirty="0" smtClean="0"/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(See M. </a:t>
            </a:r>
            <a:r>
              <a:rPr lang="en-US" sz="2000" i="0" dirty="0" err="1" smtClean="0">
                <a:solidFill>
                  <a:srgbClr val="FF0000"/>
                </a:solidFill>
              </a:rPr>
              <a:t>Jaworski’s</a:t>
            </a:r>
            <a:r>
              <a:rPr lang="en-US" sz="2000" i="0" dirty="0" smtClean="0">
                <a:solidFill>
                  <a:srgbClr val="FF0000"/>
                </a:solidFill>
              </a:rPr>
              <a:t> PAC talk for more detail - plan to be ready by the 2016 outage)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286" r="19375" b="13065"/>
          <a:stretch/>
        </p:blipFill>
        <p:spPr>
          <a:xfrm>
            <a:off x="4546049" y="4384039"/>
            <a:ext cx="2235751" cy="212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3208" r="16514" b="12169"/>
          <a:stretch/>
        </p:blipFill>
        <p:spPr>
          <a:xfrm>
            <a:off x="6612676" y="4384040"/>
            <a:ext cx="2471673" cy="2128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Surface heat flux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912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23232" r="24327" b="16000"/>
          <a:stretch>
            <a:fillRect/>
          </a:stretch>
        </p:blipFill>
        <p:spPr bwMode="auto">
          <a:xfrm>
            <a:off x="4546050" y="1066799"/>
            <a:ext cx="4538300" cy="304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18910" r="16666" b="12981"/>
          <a:stretch>
            <a:fillRect/>
          </a:stretch>
        </p:blipFill>
        <p:spPr bwMode="auto">
          <a:xfrm>
            <a:off x="4362526" y="1031492"/>
            <a:ext cx="2190674" cy="15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191000" y="871008"/>
            <a:ext cx="2421676" cy="19483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15200" y="2438400"/>
            <a:ext cx="601326" cy="576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8" idx="7"/>
            <a:endCxn id="7" idx="7"/>
          </p:cNvCxnSpPr>
          <p:nvPr/>
        </p:nvCxnSpPr>
        <p:spPr>
          <a:xfrm flipH="1" flipV="1">
            <a:off x="6258030" y="1156343"/>
            <a:ext cx="1570434" cy="1366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" idx="3"/>
            <a:endCxn id="7" idx="4"/>
          </p:cNvCxnSpPr>
          <p:nvPr/>
        </p:nvCxnSpPr>
        <p:spPr>
          <a:xfrm flipH="1" flipV="1">
            <a:off x="5401838" y="2819400"/>
            <a:ext cx="2001424" cy="111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4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ct val="95000"/>
              </a:lnSpc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Disruption </a:t>
            </a:r>
            <a:r>
              <a:rPr lang="en-US" sz="3200" i="0" dirty="0" smtClean="0">
                <a:solidFill>
                  <a:srgbClr val="0000FF"/>
                </a:solidFill>
              </a:rPr>
              <a:t>Mitigation System for </a:t>
            </a:r>
            <a:r>
              <a:rPr lang="en-US" sz="3200" i="0" dirty="0">
                <a:solidFill>
                  <a:srgbClr val="0000FF"/>
                </a:solidFill>
              </a:rPr>
              <a:t>NSTX-U</a:t>
            </a:r>
            <a:r>
              <a:rPr lang="en-US" sz="3600" i="0" dirty="0">
                <a:solidFill>
                  <a:srgbClr val="0000FF"/>
                </a:solidFill>
              </a:rPr>
              <a:t/>
            </a:r>
            <a:br>
              <a:rPr lang="en-US" sz="3600" i="0" dirty="0">
                <a:solidFill>
                  <a:srgbClr val="0000FF"/>
                </a:solidFill>
              </a:rPr>
            </a:br>
            <a:r>
              <a:rPr lang="en-US" sz="2400" i="0" dirty="0">
                <a:solidFill>
                  <a:srgbClr val="FF0000"/>
                </a:solidFill>
                <a:latin typeface="Helvetica Neue" charset="0"/>
              </a:rPr>
              <a:t>Massive gas injection system 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at multiple </a:t>
            </a:r>
            <a:r>
              <a:rPr lang="en-US" sz="2400" i="0" dirty="0" err="1" smtClean="0">
                <a:solidFill>
                  <a:srgbClr val="FF0000"/>
                </a:solidFill>
                <a:latin typeface="Helvetica Neue" charset="0"/>
              </a:rPr>
              <a:t>poloidal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 positions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3810000" y="1027113"/>
            <a:ext cx="5334000" cy="1335087"/>
          </a:xfrm>
          <a:prstGeom prst="rect">
            <a:avLst/>
          </a:prstGeom>
          <a:solidFill>
            <a:srgbClr val="FFD2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Massive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gas injector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system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at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multi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  poloidal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location with identical injection set-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up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Compact power supply proto-type tested at UW</a:t>
            </a:r>
            <a:endParaRPr lang="en-US" sz="700" i="0" dirty="0">
              <a:solidFill>
                <a:schemeClr val="tx1"/>
              </a:solidFill>
              <a:latin typeface="Arial" charset="0"/>
            </a:endParaRP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A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new double solenoid MGI design (zero net J x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B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  torque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) based on the ORNL ITER MGI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7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40" name="Rectangle 12"/>
          <p:cNvSpPr>
            <a:spLocks noChangeArrowheads="1"/>
          </p:cNvSpPr>
          <p:nvPr/>
        </p:nvSpPr>
        <p:spPr bwMode="auto">
          <a:xfrm>
            <a:off x="774700" y="45847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1" name="TextBox 16"/>
          <p:cNvSpPr txBox="1">
            <a:spLocks noChangeArrowheads="1"/>
          </p:cNvSpPr>
          <p:nvPr/>
        </p:nvSpPr>
        <p:spPr bwMode="auto">
          <a:xfrm>
            <a:off x="1143000" y="91440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/>
              <a:t>NSTX-U MGI Valve</a:t>
            </a:r>
          </a:p>
        </p:txBody>
      </p:sp>
      <p:pic>
        <p:nvPicPr>
          <p:cNvPr id="39942" name="Picture 17" descr="MIG-3D-Mas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212566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57"/>
          <p:cNvSpPr>
            <a:spLocks noChangeArrowheads="1"/>
          </p:cNvSpPr>
          <p:nvPr/>
        </p:nvSpPr>
        <p:spPr bwMode="auto">
          <a:xfrm>
            <a:off x="76200" y="5105400"/>
            <a:ext cx="9067800" cy="123110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Conceptual </a:t>
            </a: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Design Review of MGI system was held on October 16.  Recommended changes were incorporated into the power system hardware.</a:t>
            </a:r>
          </a:p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All the MGI components including MGI valves were delivered to PPPL from U. Washington.</a:t>
            </a:r>
          </a:p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Preparation are being made to commission the MGI system on NSTX-U this year.</a:t>
            </a:r>
            <a:endParaRPr lang="en-US" sz="1600" b="1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2438400"/>
            <a:ext cx="4953000" cy="7694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eaLnBrk="1" hangingPunct="1">
              <a:buFontTx/>
              <a:buNone/>
              <a:defRPr/>
            </a:pPr>
            <a:r>
              <a:rPr lang="en-US" sz="1600" b="0" i="0" dirty="0" smtClean="0">
                <a:solidFill>
                  <a:srgbClr val="FF0000"/>
                </a:solidFill>
                <a:latin typeface="Arial" charset="0"/>
              </a:rPr>
              <a:t>MGI also  tested on the U. Washington test stand with magnetic field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9947" name="Picture 1" descr="DM-Lo-triangularity shap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1219200"/>
            <a:ext cx="1703388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5029200" y="3048000"/>
            <a:ext cx="2946400" cy="1665287"/>
            <a:chOff x="5842000" y="3119336"/>
            <a:chExt cx="2946400" cy="1665397"/>
          </a:xfrm>
        </p:grpSpPr>
        <p:pic>
          <p:nvPicPr>
            <p:cNvPr id="20" name="Content Placeholder 4" descr="Solenoi and valv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0" b="12930"/>
            <a:stretch>
              <a:fillRect/>
            </a:stretch>
          </p:blipFill>
          <p:spPr bwMode="auto">
            <a:xfrm>
              <a:off x="5842000" y="3119336"/>
              <a:ext cx="2946400" cy="166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8"/>
            <p:cNvSpPr txBox="1">
              <a:spLocks noChangeArrowheads="1"/>
            </p:cNvSpPr>
            <p:nvPr/>
          </p:nvSpPr>
          <p:spPr bwMode="auto">
            <a:xfrm>
              <a:off x="59817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79502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7391400" y="3835400"/>
              <a:ext cx="578404" cy="498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MGI</a:t>
              </a:r>
            </a:p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Valve</a:t>
              </a:r>
            </a:p>
          </p:txBody>
        </p:sp>
      </p:grpSp>
      <p:sp>
        <p:nvSpPr>
          <p:cNvPr id="24" name="Text Box 58"/>
          <p:cNvSpPr txBox="1">
            <a:spLocks noChangeArrowheads="1"/>
          </p:cNvSpPr>
          <p:nvPr/>
        </p:nvSpPr>
        <p:spPr bwMode="auto">
          <a:xfrm flipH="1">
            <a:off x="7785100" y="4495800"/>
            <a:ext cx="13589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</p:spTree>
    <p:extLst>
      <p:ext uri="{BB962C8B-B14F-4D97-AF65-F5344CB8AC3E}">
        <p14:creationId xmlns:p14="http://schemas.microsoft.com/office/powerpoint/2010/main" val="13107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sz="3600" i="0" dirty="0">
                <a:solidFill>
                  <a:srgbClr val="0000FF"/>
                </a:solidFill>
              </a:rPr>
              <a:t>Solenoid-free start-up in support of ST-FNSF</a:t>
            </a:r>
            <a:r>
              <a:rPr lang="ja-JP" altLang="en-US" sz="4000" i="0" dirty="0">
                <a:solidFill>
                  <a:srgbClr val="0000FF"/>
                </a:solidFill>
              </a:rPr>
              <a:t>　</a:t>
            </a:r>
            <a:endParaRPr lang="en-US" altLang="ja-JP" sz="4000" i="0" dirty="0" smtClean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 i="0" dirty="0" smtClean="0">
                <a:solidFill>
                  <a:srgbClr val="FF0000"/>
                </a:solidFill>
                <a:latin typeface="Helvetica Neue" charset="0"/>
              </a:rPr>
              <a:t>NSTX</a:t>
            </a:r>
            <a:r>
              <a:rPr lang="en-US" altLang="ja-JP" sz="2400" i="0" dirty="0">
                <a:solidFill>
                  <a:srgbClr val="FF0000"/>
                </a:solidFill>
                <a:latin typeface="Helvetica Neue" charset="0"/>
              </a:rPr>
              <a:t>-U CHI configuration permits ~ 400 kA level start-up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41986" name="Rectangle 35"/>
          <p:cNvSpPr>
            <a:spLocks noChangeArrowheads="1"/>
          </p:cNvSpPr>
          <p:nvPr/>
        </p:nvSpPr>
        <p:spPr bwMode="auto">
          <a:xfrm>
            <a:off x="152400" y="4648200"/>
            <a:ext cx="4343400" cy="175432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400" b="1" i="0" dirty="0" smtClean="0">
                <a:solidFill>
                  <a:srgbClr val="000000"/>
                </a:solidFill>
                <a:latin typeface="Helvetica"/>
                <a:cs typeface="Helvetica"/>
              </a:rPr>
              <a:t>•  CHI </a:t>
            </a:r>
            <a:r>
              <a:rPr lang="en-US" sz="1400" b="1" i="0" dirty="0">
                <a:solidFill>
                  <a:srgbClr val="000000"/>
                </a:solidFill>
                <a:latin typeface="Helvetica"/>
                <a:cs typeface="Helvetica"/>
              </a:rPr>
              <a:t>will start with the present 2 kV capability then enhanced to </a:t>
            </a:r>
            <a:r>
              <a:rPr lang="en-US" sz="1400" b="1" i="0" dirty="0" smtClean="0">
                <a:solidFill>
                  <a:srgbClr val="000000"/>
                </a:solidFill>
                <a:latin typeface="Helvetica"/>
                <a:cs typeface="Helvetica"/>
              </a:rPr>
              <a:t>higher </a:t>
            </a:r>
            <a:r>
              <a:rPr lang="en-US" sz="1400" b="1" i="0" dirty="0">
                <a:solidFill>
                  <a:srgbClr val="000000"/>
                </a:solidFill>
                <a:latin typeface="Helvetica"/>
                <a:cs typeface="Helvetica"/>
              </a:rPr>
              <a:t>voltage as </a:t>
            </a:r>
            <a:r>
              <a:rPr lang="en-US" sz="1400" b="1" i="0" dirty="0" smtClean="0">
                <a:solidFill>
                  <a:srgbClr val="000000"/>
                </a:solidFill>
                <a:latin typeface="Helvetica"/>
                <a:cs typeface="Helvetica"/>
              </a:rPr>
              <a:t>needed.</a:t>
            </a:r>
          </a:p>
          <a:p>
            <a:pPr marL="182563" indent="-45720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Helvetica"/>
                <a:cs typeface="Helvetica"/>
              </a:rPr>
              <a:t>•  </a:t>
            </a:r>
            <a:r>
              <a:rPr lang="en-US" sz="1400" b="1" dirty="0" smtClean="0">
                <a:latin typeface="Helvetica"/>
                <a:cs typeface="Helvetica"/>
              </a:rPr>
              <a:t>Control </a:t>
            </a:r>
            <a:r>
              <a:rPr lang="en-US" sz="1400" b="1" dirty="0">
                <a:latin typeface="Helvetica"/>
                <a:cs typeface="Helvetica"/>
              </a:rPr>
              <a:t>system updates for the CHI cap bank have been completed, and the system is ready for remote </a:t>
            </a:r>
            <a:r>
              <a:rPr lang="en-US" sz="1400" b="1" dirty="0" smtClean="0">
                <a:latin typeface="Helvetica"/>
                <a:cs typeface="Helvetica"/>
              </a:rPr>
              <a:t>testing. </a:t>
            </a:r>
          </a:p>
          <a:p>
            <a:pPr marL="182563" indent="-45720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400" b="1" dirty="0" smtClean="0">
                <a:latin typeface="Helvetica"/>
                <a:cs typeface="Helvetica"/>
              </a:rPr>
              <a:t>•  The </a:t>
            </a:r>
            <a:r>
              <a:rPr lang="en-US" sz="1400" b="1" dirty="0">
                <a:latin typeface="Helvetica"/>
                <a:cs typeface="Helvetica"/>
              </a:rPr>
              <a:t>CHI control room procedure has been updated. </a:t>
            </a:r>
            <a:endParaRPr lang="en-US" sz="1400" b="1" i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41987" name="Picture 5" descr="STW-Fig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066800"/>
            <a:ext cx="23145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77800" y="1422400"/>
            <a:ext cx="20447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>
                <a:latin typeface="Arial" charset="0"/>
              </a:rPr>
              <a:t>• Inj. Flux in NSTX-U is about 2.5 times higher than in NSTX</a:t>
            </a:r>
          </a:p>
          <a:p>
            <a:pPr eaLnBrk="1" hangingPunct="1">
              <a:buFontTx/>
              <a:buNone/>
            </a:pPr>
            <a:r>
              <a:rPr lang="en-US" sz="1600" i="0">
                <a:latin typeface="Arial" charset="0"/>
              </a:rPr>
              <a:t>• NSTX-U coil insulation greatly enhanced for higher voltage ~ 3 kV operation</a:t>
            </a:r>
          </a:p>
        </p:txBody>
      </p:sp>
      <p:sp>
        <p:nvSpPr>
          <p:cNvPr id="22" name="Text Box 24"/>
          <p:cNvSpPr txBox="1">
            <a:spLocks/>
          </p:cNvSpPr>
          <p:nvPr/>
        </p:nvSpPr>
        <p:spPr bwMode="auto">
          <a:xfrm>
            <a:off x="16933" y="1066800"/>
            <a:ext cx="3708400" cy="3571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i="0" dirty="0">
                <a:solidFill>
                  <a:srgbClr val="FF0000"/>
                </a:solidFill>
                <a:latin typeface="+mj-lt"/>
                <a:ea typeface="+mn-ea"/>
                <a:cs typeface="Lucida Sans Unicode" pitchFamily="34" charset="0"/>
              </a:rPr>
              <a:t>CHI Start-</a:t>
            </a:r>
            <a:r>
              <a:rPr lang="en-US" sz="1800" b="1" i="0" dirty="0" smtClean="0">
                <a:solidFill>
                  <a:srgbClr val="FF0000"/>
                </a:solidFill>
                <a:latin typeface="+mj-lt"/>
                <a:ea typeface="+mn-ea"/>
                <a:cs typeface="Lucida Sans Unicode" pitchFamily="34" charset="0"/>
              </a:rPr>
              <a:t>Up in NSTX-U</a:t>
            </a:r>
            <a:endParaRPr lang="en-US" sz="1800" b="1" i="0" dirty="0">
              <a:solidFill>
                <a:srgbClr val="FF0000"/>
              </a:solidFill>
              <a:latin typeface="+mj-lt"/>
              <a:ea typeface="+mn-ea"/>
              <a:cs typeface="Lucida Sans Unicode" pitchFamily="34" charset="0"/>
            </a:endParaRPr>
          </a:p>
        </p:txBody>
      </p:sp>
      <p:sp>
        <p:nvSpPr>
          <p:cNvPr id="41994" name="Text Box 58"/>
          <p:cNvSpPr txBox="1">
            <a:spLocks noChangeArrowheads="1"/>
          </p:cNvSpPr>
          <p:nvPr/>
        </p:nvSpPr>
        <p:spPr bwMode="auto">
          <a:xfrm flipH="1">
            <a:off x="622300" y="3746500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</a:rPr>
              <a:t>U. Washington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4724400"/>
            <a:ext cx="4342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An ST-FNSF like CHI configuration will undergo plasma tests on QUEST after FY 2016 NSTX-U operation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CHI electrodes installed in QUEST, CHI power supply and gas injection system fabricated at U-Washington 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4648200" y="1066800"/>
            <a:ext cx="4343400" cy="5334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4400" y="1066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QUEST CHI Experiment to test high-Z electrode operation</a:t>
            </a:r>
            <a:endParaRPr lang="en-US" b="1" dirty="0"/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7920"/>
            <a:ext cx="4114800" cy="289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3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Helvetica Neue" charset="0"/>
                <a:ea typeface="MS Mincho" charset="0"/>
                <a:cs typeface="MS Mincho" charset="0"/>
              </a:rPr>
              <a:t>HHFW </a:t>
            </a: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ea typeface="MS Mincho" charset="0"/>
                <a:cs typeface="MS Mincho" charset="0"/>
              </a:rPr>
              <a:t>system will be ready for operation in March</a:t>
            </a:r>
            <a:endParaRPr lang="en-US" sz="2000" i="0" dirty="0">
              <a:solidFill>
                <a:srgbClr val="0000FF"/>
              </a:solidFill>
              <a:latin typeface="Arial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  <a:ea typeface="MS Mincho" charset="0"/>
                <a:cs typeface="MS Mincho" charset="0"/>
              </a:rPr>
              <a:t>All sources are ready to start antenna conditioning</a:t>
            </a:r>
            <a:endParaRPr lang="en-US" sz="3600" i="0" dirty="0">
              <a:solidFill>
                <a:srgbClr val="FF0000"/>
              </a:solidFill>
              <a:latin typeface="Helvetica Neue" charset="0"/>
              <a:ea typeface="MS Mincho" charset="0"/>
              <a:cs typeface="MS Mincho" charset="0"/>
            </a:endParaRPr>
          </a:p>
        </p:txBody>
      </p:sp>
      <p:sp>
        <p:nvSpPr>
          <p:cNvPr id="45059" name="Text Box 12"/>
          <p:cNvSpPr txBox="1">
            <a:spLocks noChangeArrowheads="1"/>
          </p:cNvSpPr>
          <p:nvPr/>
        </p:nvSpPr>
        <p:spPr bwMode="auto">
          <a:xfrm>
            <a:off x="101600" y="977900"/>
            <a:ext cx="44577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i="0">
                <a:solidFill>
                  <a:srgbClr val="000000"/>
                </a:solidFill>
                <a:ea typeface="MS PGothic" charset="0"/>
                <a:cs typeface="MS PGothic" charset="0"/>
              </a:rPr>
              <a:t>New Compliant Antenna Feeds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>
                <a:ea typeface="MS PGothic" charset="0"/>
                <a:cs typeface="MS PGothic" charset="0"/>
              </a:rPr>
              <a:t>Allow HHFW antenna feedthroughs to tolerate 2 MA disruptions</a:t>
            </a:r>
            <a:endParaRPr lang="en-US" sz="1800" i="0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1155700" y="3530600"/>
            <a:ext cx="63500" cy="279400"/>
          </a:xfrm>
          <a:prstGeom prst="rect">
            <a:avLst/>
          </a:prstGeom>
          <a:solidFill>
            <a:srgbClr val="FFD2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1219200" y="2603500"/>
            <a:ext cx="46038" cy="1828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506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49438"/>
            <a:ext cx="420846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1600" y="5324475"/>
            <a:ext cx="4495800" cy="1127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Prototype compliant feeds tested to 46 kV in </a:t>
            </a:r>
            <a:r>
              <a:rPr lang="en-US" sz="1600" i="0" dirty="0">
                <a:solidFill>
                  <a:schemeClr val="tx1"/>
                </a:solidFill>
              </a:rPr>
              <a:t>the </a:t>
            </a:r>
            <a:r>
              <a:rPr lang="en-US" sz="1600" i="0" dirty="0" smtClean="0">
                <a:solidFill>
                  <a:schemeClr val="tx1"/>
                </a:solidFill>
              </a:rPr>
              <a:t>RF </a:t>
            </a:r>
            <a:r>
              <a:rPr lang="en-US" sz="1600" i="0" dirty="0">
                <a:solidFill>
                  <a:schemeClr val="tx1"/>
                </a:solidFill>
              </a:rPr>
              <a:t>test-</a:t>
            </a:r>
            <a:r>
              <a:rPr lang="en-US" sz="16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RF diagnostics also installed.</a:t>
            </a:r>
          </a:p>
        </p:txBody>
      </p:sp>
      <p:pic>
        <p:nvPicPr>
          <p:cNvPr id="4506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6367" r="17535" b="34331"/>
          <a:stretch>
            <a:fillRect/>
          </a:stretch>
        </p:blipFill>
        <p:spPr bwMode="auto">
          <a:xfrm>
            <a:off x="4681538" y="1536700"/>
            <a:ext cx="44624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73600" y="5715000"/>
            <a:ext cx="4470400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• All sources will be ready to support HHFW operation in March. </a:t>
            </a:r>
          </a:p>
        </p:txBody>
      </p:sp>
      <p:pic>
        <p:nvPicPr>
          <p:cNvPr id="45066" name="Picture 18" descr="Loops_DSC_00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633788"/>
            <a:ext cx="2654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78700" y="3863975"/>
            <a:ext cx="17653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Transmission lines installed &amp; tuned.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9000" y="1016000"/>
            <a:ext cx="444500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1600" i="0" dirty="0">
                <a:solidFill>
                  <a:schemeClr val="tx1"/>
                </a:solidFill>
              </a:rPr>
              <a:t>Antennas were re-installed with the new feeds and back-plate grounding</a:t>
            </a:r>
          </a:p>
        </p:txBody>
      </p:sp>
      <p:sp>
        <p:nvSpPr>
          <p:cNvPr id="45069" name="TextBox 2"/>
          <p:cNvSpPr txBox="1">
            <a:spLocks noChangeArrowheads="1"/>
          </p:cNvSpPr>
          <p:nvPr/>
        </p:nvSpPr>
        <p:spPr bwMode="auto">
          <a:xfrm>
            <a:off x="1943100" y="4940300"/>
            <a:ext cx="2451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chemeClr val="tx1"/>
                </a:solidFill>
                <a:ea typeface="MS PGothic" charset="0"/>
                <a:cs typeface="MS PGothic" charset="0"/>
              </a:rPr>
              <a:t>Additional ground installed</a:t>
            </a:r>
          </a:p>
        </p:txBody>
      </p:sp>
      <p:cxnSp>
        <p:nvCxnSpPr>
          <p:cNvPr id="45070" name="Straight Arrow Connector 4"/>
          <p:cNvCxnSpPr>
            <a:cxnSpLocks noChangeShapeType="1"/>
          </p:cNvCxnSpPr>
          <p:nvPr/>
        </p:nvCxnSpPr>
        <p:spPr bwMode="auto">
          <a:xfrm flipH="1" flipV="1">
            <a:off x="1181100" y="3632200"/>
            <a:ext cx="711200" cy="13081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514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185738" y="1150938"/>
            <a:ext cx="8742362" cy="4995862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 smtClean="0"/>
              <a:t>Facility </a:t>
            </a:r>
            <a:r>
              <a:rPr lang="en-US" dirty="0"/>
              <a:t>Operations Status and Plan</a:t>
            </a:r>
          </a:p>
          <a:p>
            <a:pPr>
              <a:spcAft>
                <a:spcPts val="42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On-Going Facility Enhancement Status and Plan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Longer Term Facility Enhancement Status and Plan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Summary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Back-up: Explanation of Increments</a:t>
            </a:r>
          </a:p>
          <a:p>
            <a:pPr>
              <a:spcAft>
                <a:spcPts val="2400"/>
              </a:spcAft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2700" y="1016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3366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Outline</a:t>
            </a:r>
            <a:endParaRPr lang="en-US" sz="36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Enhanced FIDA will measure NBI distribution function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FF0000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For NBI fast ion transport and current drive physics</a:t>
            </a:r>
          </a:p>
        </p:txBody>
      </p:sp>
      <p:sp>
        <p:nvSpPr>
          <p:cNvPr id="49154" name="TextBox 47"/>
          <p:cNvSpPr txBox="1">
            <a:spLocks noChangeArrowheads="1"/>
          </p:cNvSpPr>
          <p:nvPr/>
        </p:nvSpPr>
        <p:spPr bwMode="auto">
          <a:xfrm>
            <a:off x="7124700" y="2006600"/>
            <a:ext cx="765175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Vertical</a:t>
            </a:r>
          </a:p>
        </p:txBody>
      </p:sp>
      <p:sp>
        <p:nvSpPr>
          <p:cNvPr id="49155" name="TextBox 48"/>
          <p:cNvSpPr txBox="1">
            <a:spLocks noChangeArrowheads="1"/>
          </p:cNvSpPr>
          <p:nvPr/>
        </p:nvSpPr>
        <p:spPr bwMode="auto">
          <a:xfrm>
            <a:off x="7137400" y="3175000"/>
            <a:ext cx="97631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Tangential</a:t>
            </a:r>
          </a:p>
        </p:txBody>
      </p:sp>
      <p:sp>
        <p:nvSpPr>
          <p:cNvPr id="49156" name="Rectangle 56"/>
          <p:cNvSpPr>
            <a:spLocks noChangeArrowheads="1"/>
          </p:cNvSpPr>
          <p:nvPr/>
        </p:nvSpPr>
        <p:spPr bwMode="auto">
          <a:xfrm>
            <a:off x="38100" y="938213"/>
            <a:ext cx="353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800" i="0">
                <a:solidFill>
                  <a:schemeClr val="tx1"/>
                </a:solidFill>
                <a:latin typeface="Helvetica Neue" charset="0"/>
              </a:rPr>
              <a:t>Fast Ion D-Alpha Diagnostics</a:t>
            </a:r>
          </a:p>
        </p:txBody>
      </p:sp>
      <p:cxnSp>
        <p:nvCxnSpPr>
          <p:cNvPr id="49157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6474619" y="5782469"/>
            <a:ext cx="55880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49240"/>
          <a:stretch>
            <a:fillRect/>
          </a:stretch>
        </p:blipFill>
        <p:spPr bwMode="auto">
          <a:xfrm>
            <a:off x="3683000" y="1162050"/>
            <a:ext cx="33655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1"/>
          <p:cNvSpPr>
            <a:spLocks noChangeArrowheads="1"/>
          </p:cNvSpPr>
          <p:nvPr/>
        </p:nvSpPr>
        <p:spPr bwMode="auto">
          <a:xfrm>
            <a:off x="3479800" y="1371600"/>
            <a:ext cx="3810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160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066800"/>
            <a:ext cx="25273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56"/>
          <p:cNvSpPr>
            <a:spLocks noChangeArrowheads="1"/>
          </p:cNvSpPr>
          <p:nvPr/>
        </p:nvSpPr>
        <p:spPr bwMode="auto">
          <a:xfrm>
            <a:off x="3779838" y="938213"/>
            <a:ext cx="2578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Helvetica Neue" charset="0"/>
              </a:rPr>
              <a:t>FIDA Views</a:t>
            </a:r>
          </a:p>
        </p:txBody>
      </p:sp>
      <p:sp>
        <p:nvSpPr>
          <p:cNvPr id="49162" name="TextBox 44"/>
          <p:cNvSpPr txBox="1">
            <a:spLocks noChangeArrowheads="1"/>
          </p:cNvSpPr>
          <p:nvPr/>
        </p:nvSpPr>
        <p:spPr bwMode="auto">
          <a:xfrm>
            <a:off x="127000" y="1427163"/>
            <a:ext cx="35687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/>
              <a:t>• Both vertical (perpendicular) and new tangential (parallel) FIDA systems are ready. </a:t>
            </a:r>
          </a:p>
          <a:p>
            <a:pPr eaLnBrk="1" hangingPunct="1">
              <a:buFontTx/>
              <a:buNone/>
            </a:pPr>
            <a:r>
              <a:rPr lang="en-US" sz="1800" i="0"/>
              <a:t>• Both FIDA systems have 10 ms, </a:t>
            </a:r>
            <a:r>
              <a:rPr lang="ja-JP" altLang="en-US" sz="1800" i="0"/>
              <a:t>　</a:t>
            </a:r>
            <a:r>
              <a:rPr lang="en-US" altLang="ja-JP" sz="1800" i="0"/>
              <a:t>5 cm,  ≈</a:t>
            </a:r>
            <a:r>
              <a:rPr lang="ja-JP" altLang="en-US" sz="1800" i="0"/>
              <a:t>　</a:t>
            </a:r>
            <a:r>
              <a:rPr lang="en-US" altLang="ja-JP" sz="1800" i="0"/>
              <a:t>10 keV resolutions. </a:t>
            </a:r>
            <a:endParaRPr lang="en-US" sz="1800" i="0"/>
          </a:p>
        </p:txBody>
      </p:sp>
      <p:grpSp>
        <p:nvGrpSpPr>
          <p:cNvPr id="49164" name="Group 1"/>
          <p:cNvGrpSpPr>
            <a:grpSpLocks/>
          </p:cNvGrpSpPr>
          <p:nvPr/>
        </p:nvGrpSpPr>
        <p:grpSpPr bwMode="auto">
          <a:xfrm>
            <a:off x="4622800" y="1423988"/>
            <a:ext cx="4216400" cy="5078412"/>
            <a:chOff x="4165600" y="1385888"/>
            <a:chExt cx="4216400" cy="5078412"/>
          </a:xfrm>
        </p:grpSpPr>
        <p:grpSp>
          <p:nvGrpSpPr>
            <p:cNvPr id="49168" name="Group 1"/>
            <p:cNvGrpSpPr>
              <a:grpSpLocks/>
            </p:cNvGrpSpPr>
            <p:nvPr/>
          </p:nvGrpSpPr>
          <p:grpSpPr bwMode="auto">
            <a:xfrm>
              <a:off x="4165600" y="1385888"/>
              <a:ext cx="4216400" cy="5078412"/>
              <a:chOff x="4102057" y="922424"/>
              <a:chExt cx="4215894" cy="5078291"/>
            </a:xfrm>
          </p:grpSpPr>
          <p:pic>
            <p:nvPicPr>
              <p:cNvPr id="4917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34003" r="78532" b="33768"/>
              <a:stretch>
                <a:fillRect/>
              </a:stretch>
            </p:blipFill>
            <p:spPr bwMode="auto">
              <a:xfrm>
                <a:off x="5539825" y="3286089"/>
                <a:ext cx="2778126" cy="2714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74" name="TextBox 6"/>
              <p:cNvSpPr txBox="1">
                <a:spLocks noChangeArrowheads="1"/>
              </p:cNvSpPr>
              <p:nvPr/>
            </p:nvSpPr>
            <p:spPr bwMode="auto">
              <a:xfrm>
                <a:off x="7330290" y="2805330"/>
                <a:ext cx="918491" cy="498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HHFW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Antennas</a:t>
                </a:r>
              </a:p>
            </p:txBody>
          </p:sp>
          <p:sp>
            <p:nvSpPr>
              <p:cNvPr id="49175" name="TextBox 7"/>
              <p:cNvSpPr txBox="1">
                <a:spLocks noChangeArrowheads="1"/>
              </p:cNvSpPr>
              <p:nvPr/>
            </p:nvSpPr>
            <p:spPr bwMode="auto">
              <a:xfrm>
                <a:off x="5815559" y="922424"/>
                <a:ext cx="8244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CHI Gap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5411588" y="1249441"/>
                <a:ext cx="731749" cy="387341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77" name="TextBox 9"/>
              <p:cNvSpPr txBox="1">
                <a:spLocks noChangeArrowheads="1"/>
              </p:cNvSpPr>
              <p:nvPr/>
            </p:nvSpPr>
            <p:spPr bwMode="auto">
              <a:xfrm>
                <a:off x="4102057" y="1684021"/>
                <a:ext cx="116668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Center-Stack</a:t>
                </a:r>
              </a:p>
            </p:txBody>
          </p:sp>
        </p:grpSp>
        <p:sp>
          <p:nvSpPr>
            <p:cNvPr id="49169" name="TextBox 1"/>
            <p:cNvSpPr txBox="1">
              <a:spLocks noChangeArrowheads="1"/>
            </p:cNvSpPr>
            <p:nvPr/>
          </p:nvSpPr>
          <p:spPr bwMode="auto">
            <a:xfrm>
              <a:off x="6515100" y="4927600"/>
              <a:ext cx="6080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chemeClr val="bg1"/>
                  </a:solidFill>
                </a:rPr>
                <a:t>sFLIP</a:t>
              </a:r>
            </a:p>
          </p:txBody>
        </p:sp>
        <p:sp>
          <p:nvSpPr>
            <p:cNvPr id="49170" name="Rectangle 2"/>
            <p:cNvSpPr>
              <a:spLocks noChangeArrowheads="1"/>
            </p:cNvSpPr>
            <p:nvPr/>
          </p:nvSpPr>
          <p:spPr bwMode="auto">
            <a:xfrm>
              <a:off x="5700713" y="3824288"/>
              <a:ext cx="11985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i="0">
                  <a:solidFill>
                    <a:srgbClr val="FFFFFF"/>
                  </a:solidFill>
                </a:rPr>
                <a:t>TAE antennas </a:t>
              </a: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9171" name="Straight Arrow Connector 6"/>
            <p:cNvCxnSpPr>
              <a:cxnSpLocks noChangeShapeType="1"/>
            </p:cNvCxnSpPr>
            <p:nvPr/>
          </p:nvCxnSpPr>
          <p:spPr bwMode="auto">
            <a:xfrm>
              <a:off x="6413500" y="4127500"/>
              <a:ext cx="736600" cy="1524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2" name="Straight Arrow Connector 32"/>
            <p:cNvCxnSpPr>
              <a:cxnSpLocks noChangeShapeType="1"/>
            </p:cNvCxnSpPr>
            <p:nvPr/>
          </p:nvCxnSpPr>
          <p:spPr bwMode="auto">
            <a:xfrm flipH="1">
              <a:off x="6184900" y="4127500"/>
              <a:ext cx="203200" cy="13970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Rectangle 26"/>
          <p:cNvSpPr/>
          <p:nvPr/>
        </p:nvSpPr>
        <p:spPr>
          <a:xfrm>
            <a:off x="114300" y="3351213"/>
            <a:ext cx="5905500" cy="31517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lnSpc>
                <a:spcPts val="2660"/>
              </a:lnSpc>
              <a:buFontTx/>
              <a:buNone/>
              <a:defRPr/>
            </a:pP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FY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2016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-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2017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Energetic Particle Conceptual Design and Diagnostic Upgrade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SS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-NPA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installed  but investigating pick-up problem. 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err="1" smtClean="0">
                <a:ea typeface="ＭＳ Ｐゴシック" charset="-128"/>
                <a:cs typeface="ＭＳ Ｐゴシック" charset="-128"/>
              </a:rPr>
              <a:t>sFLIP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is installed for lost ion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measurements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Active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2 X 2 TAE antennas installed.  Initially passive spectroscopy then active excitation at few kW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level.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Proto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-type charged fusion product (CFP) profile diagnostic to be installed this year. </a:t>
            </a:r>
            <a:endParaRPr lang="en-US" sz="1800" i="0" dirty="0" smtClean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8+8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r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eflectometry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array available for AEs.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66" name="Text Box 58"/>
          <p:cNvSpPr txBox="1">
            <a:spLocks noChangeArrowheads="1"/>
          </p:cNvSpPr>
          <p:nvPr/>
        </p:nvSpPr>
        <p:spPr bwMode="auto">
          <a:xfrm>
            <a:off x="5410200" y="4111625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UCI</a:t>
            </a:r>
          </a:p>
        </p:txBody>
      </p:sp>
      <p:sp>
        <p:nvSpPr>
          <p:cNvPr id="49167" name="Text Box 58"/>
          <p:cNvSpPr txBox="1">
            <a:spLocks noChangeArrowheads="1"/>
          </p:cNvSpPr>
          <p:nvPr/>
        </p:nvSpPr>
        <p:spPr bwMode="auto">
          <a:xfrm>
            <a:off x="5334000" y="5562600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FIU</a:t>
            </a: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5257800" y="6169025"/>
            <a:ext cx="68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UCLA</a:t>
            </a:r>
            <a:endParaRPr lang="en-US" sz="14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185738" y="1150938"/>
            <a:ext cx="8742362" cy="4995862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7F7F7F"/>
                </a:solidFill>
              </a:rPr>
              <a:t>Facility </a:t>
            </a:r>
            <a:r>
              <a:rPr lang="en-US" dirty="0">
                <a:solidFill>
                  <a:srgbClr val="7F7F7F"/>
                </a:solidFill>
              </a:rPr>
              <a:t>Operations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7F7F7F"/>
                </a:solidFill>
              </a:rPr>
              <a:t>On-Going Facility </a:t>
            </a:r>
            <a:r>
              <a:rPr lang="en-US" dirty="0">
                <a:solidFill>
                  <a:srgbClr val="7F7F7F"/>
                </a:solidFill>
              </a:rPr>
              <a:t>Enhancement Status and Plan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Longer Term </a:t>
            </a:r>
            <a:r>
              <a:rPr lang="en-US" dirty="0"/>
              <a:t>Facility Enhancement Status and </a:t>
            </a:r>
            <a:r>
              <a:rPr lang="en-US" dirty="0" smtClean="0"/>
              <a:t>Plan</a:t>
            </a:r>
          </a:p>
          <a:p>
            <a:pPr>
              <a:spcAft>
                <a:spcPts val="24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Summary</a:t>
            </a:r>
          </a:p>
          <a:p>
            <a:pPr>
              <a:spcAft>
                <a:spcPts val="24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Back-up: Explanation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Increments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2700" y="1016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3366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Outline</a:t>
            </a:r>
            <a:endParaRPr lang="en-US" sz="36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410200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938463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i="0" dirty="0">
                <a:solidFill>
                  <a:srgbClr val="FF0000"/>
                </a:solidFill>
                <a:cs typeface="Arial" charset="0"/>
              </a:rPr>
              <a:t>LLD using </a:t>
            </a:r>
            <a:r>
              <a:rPr lang="en-US" sz="1000" i="0" dirty="0" err="1">
                <a:solidFill>
                  <a:srgbClr val="FF0000"/>
                </a:solidFill>
                <a:cs typeface="Arial" charset="0"/>
              </a:rPr>
              <a:t>bakeable</a:t>
            </a:r>
            <a:r>
              <a:rPr lang="en-US" sz="10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000" i="0" dirty="0">
                <a:solidFill>
                  <a:srgbClr val="FF0000"/>
                </a:solidFill>
                <a:cs typeface="Arial" charset="0"/>
              </a:rPr>
              <a:t>-baffle</a:t>
            </a: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1242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11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7" name="Rectangle 20"/>
          <p:cNvSpPr>
            <a:spLocks noChangeArrowheads="1"/>
          </p:cNvSpPr>
          <p:nvPr/>
        </p:nvSpPr>
        <p:spPr bwMode="auto">
          <a:xfrm>
            <a:off x="5029200" y="5529263"/>
            <a:ext cx="1066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Divertor P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rad</a:t>
            </a: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2015: Engineering design for high-Z tiles, </a:t>
            </a:r>
            <a:r>
              <a:rPr lang="en-US" sz="2400" i="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Cryo</a:t>
            </a: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-Pump,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10000" y="4341813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5189538" y="58483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054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038600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11675" y="4357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572000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11675" y="3657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657600" y="345757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0" name="Straight Connector 14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</p:cNvCxnSpPr>
          <p:nvPr/>
        </p:nvCxnSpPr>
        <p:spPr bwMode="auto">
          <a:xfrm>
            <a:off x="5351463" y="5919788"/>
            <a:ext cx="1943100" cy="1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+15</a:t>
              </a:r>
              <a:r>
                <a:rPr lang="en-US" i="0" dirty="0">
                  <a:solidFill>
                    <a:srgbClr val="FF0000"/>
                  </a:solidFill>
                </a:rPr>
                <a:t>% </a:t>
              </a:r>
              <a:r>
                <a:rPr lang="en-US" i="0" dirty="0" smtClean="0">
                  <a:solidFill>
                    <a:srgbClr val="FF0000"/>
                  </a:solidFill>
                </a:rPr>
                <a:t>incremental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449513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406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2" name="Left-Right Arrow 3"/>
          <p:cNvSpPr>
            <a:spLocks noChangeArrowheads="1"/>
          </p:cNvSpPr>
          <p:nvPr/>
        </p:nvSpPr>
        <p:spPr bwMode="auto">
          <a:xfrm>
            <a:off x="5056188" y="1974850"/>
            <a:ext cx="750887" cy="311150"/>
          </a:xfrm>
          <a:prstGeom prst="leftRightArrow">
            <a:avLst>
              <a:gd name="adj1" fmla="val 50000"/>
              <a:gd name="adj2" fmla="val 50042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25703" name="Straight Connector 5"/>
          <p:cNvCxnSpPr>
            <a:cxnSpLocks noChangeShapeType="1"/>
          </p:cNvCxnSpPr>
          <p:nvPr/>
        </p:nvCxnSpPr>
        <p:spPr bwMode="auto">
          <a:xfrm>
            <a:off x="5430838" y="1852613"/>
            <a:ext cx="0" cy="5842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4740275" y="4130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3817938" y="5830888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265363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4572000" y="3835400"/>
            <a:ext cx="1143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i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>
                <a:solidFill>
                  <a:schemeClr val="tx1"/>
                </a:solidFill>
                <a:cs typeface="Arial" charset="0"/>
              </a:rPr>
              <a:t>B diag. - incremental</a:t>
            </a:r>
            <a:endParaRPr lang="en-US" sz="1000" i="0" baseline="-250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8162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124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600" y="1219200"/>
            <a:ext cx="1828800" cy="525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3200" i="0" dirty="0">
                <a:solidFill>
                  <a:srgbClr val="0000FF"/>
                </a:solidFill>
                <a:latin typeface="Arial" charset="0"/>
              </a:rPr>
              <a:t>-pump 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Design Activities Started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Physics Design Described at PAC 33 by J. </a:t>
            </a:r>
            <a:r>
              <a:rPr lang="en-US" sz="2400" dirty="0" err="1" smtClean="0">
                <a:solidFill>
                  <a:srgbClr val="FF0000"/>
                </a:solidFill>
                <a:latin typeface="Arial" charset="0"/>
              </a:rPr>
              <a:t>Canik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, ORNL</a:t>
            </a:r>
            <a:endParaRPr lang="en-US" sz="240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55941" r="10583" b="4486"/>
          <a:stretch/>
        </p:blipFill>
        <p:spPr bwMode="auto">
          <a:xfrm>
            <a:off x="6019800" y="1066799"/>
            <a:ext cx="3146030" cy="28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8787"/>
          <a:stretch/>
        </p:blipFill>
        <p:spPr bwMode="auto">
          <a:xfrm>
            <a:off x="7696200" y="1066800"/>
            <a:ext cx="14478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84106" y="1002268"/>
            <a:ext cx="104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Cryo</a:t>
            </a:r>
            <a:r>
              <a:rPr lang="en-US" dirty="0" smtClean="0">
                <a:solidFill>
                  <a:schemeClr val="bg1"/>
                </a:solidFill>
              </a:rPr>
              <a:t>-ring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20000" y="2209800"/>
            <a:ext cx="533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3114194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5791200" cy="55626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300"/>
              </a:spcAft>
            </a:pPr>
            <a:r>
              <a:rPr lang="en-US" sz="2400" b="1" dirty="0" smtClean="0"/>
              <a:t>Initial in-vessel geometry has been laid out.  MIT will design </a:t>
            </a:r>
            <a:r>
              <a:rPr lang="en-US" sz="2400" b="1" dirty="0" err="1" smtClean="0"/>
              <a:t>cryo</a:t>
            </a:r>
            <a:r>
              <a:rPr lang="en-US" sz="2400" b="1" dirty="0" smtClean="0"/>
              <a:t>-ring.</a:t>
            </a:r>
          </a:p>
          <a:p>
            <a:pPr lvl="1">
              <a:spcAft>
                <a:spcPts val="300"/>
              </a:spcAft>
            </a:pPr>
            <a:r>
              <a:rPr lang="en-US" sz="2000" b="1" dirty="0" smtClean="0"/>
              <a:t>Pump radius, throat dimensions taken from the modeling.</a:t>
            </a:r>
          </a:p>
          <a:p>
            <a:pPr lvl="1">
              <a:spcAft>
                <a:spcPts val="300"/>
              </a:spcAft>
            </a:pPr>
            <a:r>
              <a:rPr lang="en-US" sz="2000" b="1" dirty="0" smtClean="0"/>
              <a:t>Is a significant perturbation, requiring a rebuild of basically the entire lower outer </a:t>
            </a:r>
            <a:r>
              <a:rPr lang="en-US" sz="2000" b="1" dirty="0" err="1" smtClean="0"/>
              <a:t>divertor</a:t>
            </a:r>
            <a:r>
              <a:rPr lang="en-US" sz="2000" b="1" dirty="0" smtClean="0"/>
              <a:t>.</a:t>
            </a:r>
          </a:p>
          <a:p>
            <a:pPr lvl="1">
              <a:spcAft>
                <a:spcPts val="300"/>
              </a:spcAft>
            </a:pPr>
            <a:r>
              <a:rPr lang="en-US" sz="2000" b="1" dirty="0" smtClean="0"/>
              <a:t>High-Z tile research will contribute to the choice of PFCs (see M. </a:t>
            </a:r>
            <a:r>
              <a:rPr lang="en-US" sz="2000" b="1" dirty="0" err="1" smtClean="0"/>
              <a:t>Jaworski’s</a:t>
            </a:r>
            <a:r>
              <a:rPr lang="en-US" sz="2000" b="1" dirty="0" smtClean="0"/>
              <a:t> talk)</a:t>
            </a:r>
          </a:p>
          <a:p>
            <a:pPr>
              <a:spcAft>
                <a:spcPts val="300"/>
              </a:spcAft>
            </a:pPr>
            <a:r>
              <a:rPr lang="en-US" sz="2400" b="1" dirty="0" smtClean="0"/>
              <a:t>Specification in progress for the Liquid He refrigerator.</a:t>
            </a:r>
          </a:p>
          <a:p>
            <a:pPr lvl="1">
              <a:spcAft>
                <a:spcPts val="300"/>
              </a:spcAft>
            </a:pPr>
            <a:r>
              <a:rPr lang="en-US" sz="2000" b="1" dirty="0" smtClean="0"/>
              <a:t>Likely suitable model found</a:t>
            </a:r>
          </a:p>
          <a:p>
            <a:pPr lvl="1">
              <a:spcAft>
                <a:spcPts val="300"/>
              </a:spcAft>
            </a:pPr>
            <a:r>
              <a:rPr lang="en-US" sz="2000" b="1" dirty="0" smtClean="0"/>
              <a:t>Location in room adjacent to NSTX-U has been identified.</a:t>
            </a:r>
          </a:p>
          <a:p>
            <a:pPr>
              <a:spcAft>
                <a:spcPts val="300"/>
              </a:spcAft>
            </a:pPr>
            <a:r>
              <a:rPr lang="en-US" sz="2400" b="1" dirty="0" smtClean="0"/>
              <a:t>Ex-vessel liquid He plumping and transfer Dewar is under design.</a:t>
            </a:r>
            <a:endParaRPr lang="en-US" sz="1800" b="1" dirty="0" smtClean="0"/>
          </a:p>
          <a:p>
            <a:pPr lvl="1">
              <a:spcAft>
                <a:spcPts val="300"/>
              </a:spcAft>
            </a:pPr>
            <a:endParaRPr lang="en-US" sz="1600" b="1" dirty="0" smtClean="0"/>
          </a:p>
          <a:p>
            <a:pPr>
              <a:spcAft>
                <a:spcPts val="300"/>
              </a:spcAft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935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762000"/>
          </a:xfrm>
        </p:spPr>
        <p:txBody>
          <a:bodyPr>
            <a:normAutofit fontScale="85000" lnSpcReduction="20000"/>
          </a:bodyPr>
          <a:lstStyle/>
          <a:p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5yr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goal: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Integrate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high </a:t>
            </a:r>
            <a:r>
              <a:rPr lang="en-US" spc="5" dirty="0">
                <a:solidFill>
                  <a:srgbClr val="FF0000"/>
                </a:solidFill>
                <a:latin typeface="Symbol"/>
                <a:cs typeface="Symbol"/>
              </a:rPr>
              <a:t></a:t>
            </a:r>
            <a:r>
              <a:rPr lang="en-US" spc="7" baseline="-20202" dirty="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  <a:cs typeface="Symbol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with </a:t>
            </a:r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en-US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non-inductive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10yr goal: A</a:t>
            </a:r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ssess compatibility with high-Z &amp; liquid lithium PFCs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spc="-5" dirty="0" smtClean="0">
                <a:latin typeface="+mn-lt"/>
                <a:cs typeface="Arial"/>
              </a:rPr>
              <a:t>NSTX-U boundary / PFC plan: </a:t>
            </a:r>
            <a:r>
              <a:rPr lang="en-US" sz="2800" spc="-5" dirty="0" smtClean="0">
                <a:latin typeface="+mn-lt"/>
                <a:cs typeface="Arial"/>
              </a:rPr>
              <a:t>add </a:t>
            </a:r>
            <a:r>
              <a:rPr lang="en-US" sz="2800" spc="-5" dirty="0" err="1" smtClean="0">
                <a:latin typeface="+mn-lt"/>
                <a:cs typeface="Arial"/>
              </a:rPr>
              <a:t>divertor</a:t>
            </a:r>
            <a:r>
              <a:rPr lang="en-US" sz="2800" spc="-5" dirty="0" smtClean="0">
                <a:latin typeface="+mn-lt"/>
                <a:cs typeface="Arial"/>
              </a:rPr>
              <a:t> </a:t>
            </a:r>
            <a:r>
              <a:rPr lang="en-US" sz="2800" spc="-5" dirty="0" err="1" smtClean="0">
                <a:latin typeface="+mn-lt"/>
                <a:cs typeface="Arial"/>
              </a:rPr>
              <a:t>cryo</a:t>
            </a:r>
            <a:r>
              <a:rPr lang="en-US" sz="2800" spc="-5" dirty="0" smtClean="0">
                <a:latin typeface="+mn-lt"/>
                <a:cs typeface="Arial"/>
              </a:rPr>
              <a:t>-pump, transition to high-Z wall, study flowing liquid metal PFCs</a:t>
            </a:r>
            <a:endParaRPr lang="en-US" sz="2800" dirty="0">
              <a:latin typeface="+mn-lt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317500" y="2803592"/>
            <a:ext cx="0" cy="2125980"/>
          </a:xfrm>
          <a:custGeom>
            <a:avLst/>
            <a:gdLst/>
            <a:ahLst/>
            <a:cxnLst/>
            <a:rect l="l" t="t" r="r" b="b"/>
            <a:pathLst>
              <a:path h="2125979">
                <a:moveTo>
                  <a:pt x="0" y="0"/>
                </a:moveTo>
                <a:lnTo>
                  <a:pt x="0" y="21256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317500" y="2528954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5">
                <a:moveTo>
                  <a:pt x="0" y="274637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317500" y="4929254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436562" y="2186054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3429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455612" y="2147954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455612" y="5530917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/>
          <p:cNvSpPr/>
          <p:nvPr/>
        </p:nvSpPr>
        <p:spPr>
          <a:xfrm>
            <a:off x="436562" y="5203892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4">
                <a:moveTo>
                  <a:pt x="0" y="36988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641350" y="2186054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/>
          <p:nvPr/>
        </p:nvSpPr>
        <p:spPr>
          <a:xfrm>
            <a:off x="1071562" y="2392429"/>
            <a:ext cx="274955" cy="411480"/>
          </a:xfrm>
          <a:custGeom>
            <a:avLst/>
            <a:gdLst/>
            <a:ahLst/>
            <a:cxnLst/>
            <a:rect l="l" t="t" r="r" b="b"/>
            <a:pathLst>
              <a:path w="274955" h="411480">
                <a:moveTo>
                  <a:pt x="274637" y="41116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1346200" y="2827404"/>
            <a:ext cx="157480" cy="481330"/>
          </a:xfrm>
          <a:custGeom>
            <a:avLst/>
            <a:gdLst/>
            <a:ahLst/>
            <a:cxnLst/>
            <a:rect l="l" t="t" r="r" b="b"/>
            <a:pathLst>
              <a:path w="157480" h="481330">
                <a:moveTo>
                  <a:pt x="157162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1504950" y="3352867"/>
            <a:ext cx="82550" cy="479425"/>
          </a:xfrm>
          <a:custGeom>
            <a:avLst/>
            <a:gdLst/>
            <a:ahLst/>
            <a:cxnLst/>
            <a:rect l="l" t="t" r="r" b="b"/>
            <a:pathLst>
              <a:path w="82550" h="479425">
                <a:moveTo>
                  <a:pt x="82550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/>
          <p:cNvSpPr/>
          <p:nvPr/>
        </p:nvSpPr>
        <p:spPr>
          <a:xfrm>
            <a:off x="641350" y="5381692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0"/>
                </a:moveTo>
                <a:lnTo>
                  <a:pt x="0" y="1651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/>
          <p:nvPr/>
        </p:nvSpPr>
        <p:spPr>
          <a:xfrm>
            <a:off x="1071562" y="4929254"/>
            <a:ext cx="274955" cy="411480"/>
          </a:xfrm>
          <a:custGeom>
            <a:avLst/>
            <a:gdLst/>
            <a:ahLst/>
            <a:cxnLst/>
            <a:rect l="l" t="t" r="r" b="b"/>
            <a:pathLst>
              <a:path w="274955" h="411479">
                <a:moveTo>
                  <a:pt x="274637" y="0"/>
                </a:moveTo>
                <a:lnTo>
                  <a:pt x="0" y="4111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/>
          <p:nvPr/>
        </p:nvSpPr>
        <p:spPr>
          <a:xfrm>
            <a:off x="1346200" y="4424429"/>
            <a:ext cx="157480" cy="481330"/>
          </a:xfrm>
          <a:custGeom>
            <a:avLst/>
            <a:gdLst/>
            <a:ahLst/>
            <a:cxnLst/>
            <a:rect l="l" t="t" r="r" b="b"/>
            <a:pathLst>
              <a:path w="157480" h="481329">
                <a:moveTo>
                  <a:pt x="157162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"/>
          <p:cNvSpPr/>
          <p:nvPr/>
        </p:nvSpPr>
        <p:spPr>
          <a:xfrm>
            <a:off x="1504950" y="3900554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1"/>
          <p:cNvSpPr/>
          <p:nvPr/>
        </p:nvSpPr>
        <p:spPr>
          <a:xfrm>
            <a:off x="2057400" y="2832167"/>
            <a:ext cx="0" cy="2127250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2"/>
          <p:cNvSpPr/>
          <p:nvPr/>
        </p:nvSpPr>
        <p:spPr>
          <a:xfrm>
            <a:off x="2057400" y="4959415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0"/>
                </a:moveTo>
                <a:lnTo>
                  <a:pt x="123825" y="276224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3"/>
          <p:cNvSpPr/>
          <p:nvPr/>
        </p:nvSpPr>
        <p:spPr>
          <a:xfrm>
            <a:off x="2057400" y="2555940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4"/>
          <p:cNvSpPr/>
          <p:nvPr/>
        </p:nvSpPr>
        <p:spPr>
          <a:xfrm>
            <a:off x="2174875" y="5235642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5"/>
          <p:cNvSpPr/>
          <p:nvPr/>
        </p:nvSpPr>
        <p:spPr>
          <a:xfrm>
            <a:off x="2193925" y="5540442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30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6"/>
          <p:cNvSpPr/>
          <p:nvPr/>
        </p:nvSpPr>
        <p:spPr>
          <a:xfrm>
            <a:off x="2193925" y="2152717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30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2174875" y="2186054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2387601" y="5413442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0"/>
                </a:moveTo>
                <a:lnTo>
                  <a:pt x="0" y="1651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9"/>
          <p:cNvSpPr/>
          <p:nvPr/>
        </p:nvSpPr>
        <p:spPr>
          <a:xfrm>
            <a:off x="2811463" y="5000692"/>
            <a:ext cx="247650" cy="371475"/>
          </a:xfrm>
          <a:custGeom>
            <a:avLst/>
            <a:gdLst/>
            <a:ahLst/>
            <a:cxnLst/>
            <a:rect l="l" t="t" r="r" b="b"/>
            <a:pathLst>
              <a:path w="247650" h="371475">
                <a:moveTo>
                  <a:pt x="247650" y="0"/>
                </a:moveTo>
                <a:lnTo>
                  <a:pt x="0" y="37147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0"/>
          <p:cNvSpPr/>
          <p:nvPr/>
        </p:nvSpPr>
        <p:spPr>
          <a:xfrm>
            <a:off x="3086100" y="4454590"/>
            <a:ext cx="155575" cy="481330"/>
          </a:xfrm>
          <a:custGeom>
            <a:avLst/>
            <a:gdLst/>
            <a:ahLst/>
            <a:cxnLst/>
            <a:rect l="l" t="t" r="r" b="b"/>
            <a:pathLst>
              <a:path w="155575" h="481329">
                <a:moveTo>
                  <a:pt x="155575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/>
          <p:cNvSpPr/>
          <p:nvPr/>
        </p:nvSpPr>
        <p:spPr>
          <a:xfrm>
            <a:off x="3244850" y="3930715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2"/>
          <p:cNvSpPr/>
          <p:nvPr/>
        </p:nvSpPr>
        <p:spPr>
          <a:xfrm>
            <a:off x="2381251" y="2213042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/>
          <p:cNvSpPr/>
          <p:nvPr/>
        </p:nvSpPr>
        <p:spPr>
          <a:xfrm>
            <a:off x="2811462" y="2419415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5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4"/>
          <p:cNvSpPr/>
          <p:nvPr/>
        </p:nvSpPr>
        <p:spPr>
          <a:xfrm>
            <a:off x="3086100" y="2857565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5"/>
          <p:cNvSpPr/>
          <p:nvPr/>
        </p:nvSpPr>
        <p:spPr>
          <a:xfrm>
            <a:off x="3244850" y="3381440"/>
            <a:ext cx="82550" cy="479425"/>
          </a:xfrm>
          <a:custGeom>
            <a:avLst/>
            <a:gdLst/>
            <a:ahLst/>
            <a:cxnLst/>
            <a:rect l="l" t="t" r="r" b="b"/>
            <a:pathLst>
              <a:path w="82550" h="479425">
                <a:moveTo>
                  <a:pt x="82550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6"/>
          <p:cNvSpPr/>
          <p:nvPr/>
        </p:nvSpPr>
        <p:spPr>
          <a:xfrm>
            <a:off x="2556358" y="5455404"/>
            <a:ext cx="127635" cy="52705"/>
          </a:xfrm>
          <a:custGeom>
            <a:avLst/>
            <a:gdLst/>
            <a:ahLst/>
            <a:cxnLst/>
            <a:rect l="l" t="t" r="r" b="b"/>
            <a:pathLst>
              <a:path w="127635" h="52704">
                <a:moveTo>
                  <a:pt x="127622" y="0"/>
                </a:moveTo>
                <a:lnTo>
                  <a:pt x="0" y="52603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7"/>
          <p:cNvSpPr/>
          <p:nvPr/>
        </p:nvSpPr>
        <p:spPr>
          <a:xfrm>
            <a:off x="3862387" y="2814703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8"/>
          <p:cNvSpPr/>
          <p:nvPr/>
        </p:nvSpPr>
        <p:spPr>
          <a:xfrm>
            <a:off x="3862387" y="2538479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9"/>
          <p:cNvSpPr/>
          <p:nvPr/>
        </p:nvSpPr>
        <p:spPr>
          <a:xfrm>
            <a:off x="3998913" y="2135254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3979862" y="2168590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1"/>
          <p:cNvSpPr/>
          <p:nvPr/>
        </p:nvSpPr>
        <p:spPr>
          <a:xfrm>
            <a:off x="4891087" y="4437129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2"/>
          <p:cNvSpPr/>
          <p:nvPr/>
        </p:nvSpPr>
        <p:spPr>
          <a:xfrm>
            <a:off x="5049837" y="3913253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3"/>
          <p:cNvSpPr/>
          <p:nvPr/>
        </p:nvSpPr>
        <p:spPr>
          <a:xfrm>
            <a:off x="4186238" y="219557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4"/>
          <p:cNvSpPr/>
          <p:nvPr/>
        </p:nvSpPr>
        <p:spPr>
          <a:xfrm>
            <a:off x="4616450" y="2401953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5"/>
          <p:cNvSpPr/>
          <p:nvPr/>
        </p:nvSpPr>
        <p:spPr>
          <a:xfrm>
            <a:off x="4891087" y="2840103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6"/>
          <p:cNvSpPr/>
          <p:nvPr/>
        </p:nvSpPr>
        <p:spPr>
          <a:xfrm>
            <a:off x="5049837" y="3363978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7"/>
          <p:cNvSpPr/>
          <p:nvPr/>
        </p:nvSpPr>
        <p:spPr>
          <a:xfrm>
            <a:off x="3862387" y="4961003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8"/>
          <p:cNvSpPr/>
          <p:nvPr/>
        </p:nvSpPr>
        <p:spPr>
          <a:xfrm>
            <a:off x="3979862" y="5235640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89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9"/>
          <p:cNvSpPr/>
          <p:nvPr/>
        </p:nvSpPr>
        <p:spPr>
          <a:xfrm>
            <a:off x="4000501" y="5530915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199"/>
                </a:moveTo>
                <a:lnTo>
                  <a:pt x="136525" y="76199"/>
                </a:lnTo>
                <a:lnTo>
                  <a:pt x="136525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0"/>
          <p:cNvSpPr/>
          <p:nvPr/>
        </p:nvSpPr>
        <p:spPr>
          <a:xfrm>
            <a:off x="4185911" y="5532414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/>
          <p:cNvSpPr/>
          <p:nvPr/>
        </p:nvSpPr>
        <p:spPr>
          <a:xfrm>
            <a:off x="4618037" y="4951478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4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/>
          <p:cNvSpPr/>
          <p:nvPr/>
        </p:nvSpPr>
        <p:spPr>
          <a:xfrm>
            <a:off x="4275143" y="5356201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3"/>
          <p:cNvSpPr/>
          <p:nvPr/>
        </p:nvSpPr>
        <p:spPr>
          <a:xfrm>
            <a:off x="4250356" y="5402206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4250356" y="5402206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5"/>
          <p:cNvSpPr/>
          <p:nvPr/>
        </p:nvSpPr>
        <p:spPr>
          <a:xfrm>
            <a:off x="4634094" y="5419746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6"/>
          <p:cNvSpPr/>
          <p:nvPr/>
        </p:nvSpPr>
        <p:spPr>
          <a:xfrm>
            <a:off x="4634094" y="5419746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/>
          <p:cNvSpPr/>
          <p:nvPr/>
        </p:nvSpPr>
        <p:spPr>
          <a:xfrm>
            <a:off x="4413435" y="5376222"/>
            <a:ext cx="118745" cy="31750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/>
          <p:cNvSpPr/>
          <p:nvPr/>
        </p:nvSpPr>
        <p:spPr>
          <a:xfrm>
            <a:off x="4389185" y="2278736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9"/>
          <p:cNvSpPr txBox="1"/>
          <p:nvPr/>
        </p:nvSpPr>
        <p:spPr>
          <a:xfrm>
            <a:off x="4002852" y="3262379"/>
            <a:ext cx="937260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Cryo +  full</a:t>
            </a:r>
            <a:r>
              <a:rPr sz="2000" b="1" spc="-9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lower  outboa</a:t>
            </a:r>
            <a:r>
              <a:rPr sz="2000" b="1" spc="-10" dirty="0">
                <a:latin typeface="Arial Narrow"/>
                <a:cs typeface="Arial Narrow"/>
              </a:rPr>
              <a:t>r</a:t>
            </a:r>
            <a:r>
              <a:rPr sz="2000" b="1" spc="-5" dirty="0">
                <a:latin typeface="Arial Narrow"/>
                <a:cs typeface="Arial Narrow"/>
              </a:rPr>
              <a:t>d  high-Z  divertor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8" name="object 60"/>
          <p:cNvSpPr txBox="1"/>
          <p:nvPr/>
        </p:nvSpPr>
        <p:spPr>
          <a:xfrm>
            <a:off x="2285499" y="3310083"/>
            <a:ext cx="661670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60" marR="15875" indent="-75565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Lower  OBD</a:t>
            </a:r>
            <a:endParaRPr sz="2000">
              <a:latin typeface="Arial Narrow"/>
              <a:cs typeface="Arial Narrow"/>
            </a:endParaRPr>
          </a:p>
          <a:p>
            <a:pPr marL="19050" marR="5080" indent="-6985" algn="just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high-Z  row</a:t>
            </a:r>
            <a:r>
              <a:rPr sz="2000" b="1" spc="-8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of  tiles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9" name="object 61"/>
          <p:cNvSpPr txBox="1"/>
          <p:nvPr/>
        </p:nvSpPr>
        <p:spPr>
          <a:xfrm>
            <a:off x="463720" y="3338071"/>
            <a:ext cx="815975" cy="1181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305" marR="145415" algn="ctr">
              <a:lnSpc>
                <a:spcPts val="2300"/>
              </a:lnSpc>
            </a:pPr>
            <a:r>
              <a:rPr sz="2400" b="1" dirty="0">
                <a:latin typeface="Arial Narrow"/>
                <a:cs typeface="Arial Narrow"/>
              </a:rPr>
              <a:t>B+C  </a:t>
            </a:r>
            <a:r>
              <a:rPr sz="2400" b="1" dirty="0">
                <a:solidFill>
                  <a:srgbClr val="00AFEF"/>
                </a:solidFill>
                <a:latin typeface="Arial Narrow"/>
                <a:cs typeface="Arial Narrow"/>
              </a:rPr>
              <a:t>BN</a:t>
            </a:r>
            <a:endParaRPr sz="2400">
              <a:latin typeface="Arial Narrow"/>
              <a:cs typeface="Arial Narrow"/>
            </a:endParaRPr>
          </a:p>
          <a:p>
            <a:pPr marL="12700" marR="5080" algn="ctr">
              <a:lnSpc>
                <a:spcPct val="80000"/>
              </a:lnSpc>
              <a:spcBef>
                <a:spcPts val="20"/>
              </a:spcBef>
            </a:pP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Li  </a:t>
            </a:r>
            <a:r>
              <a:rPr sz="2400" b="1" dirty="0">
                <a:solidFill>
                  <a:srgbClr val="BEBEBE"/>
                </a:solidFill>
                <a:latin typeface="Arial Narrow"/>
                <a:cs typeface="Arial Narrow"/>
              </a:rPr>
              <a:t>H</a:t>
            </a:r>
            <a:r>
              <a:rPr sz="2400" b="1" spc="-5" dirty="0">
                <a:solidFill>
                  <a:srgbClr val="BEBEBE"/>
                </a:solidFill>
                <a:latin typeface="Arial Narrow"/>
                <a:cs typeface="Arial Narrow"/>
              </a:rPr>
              <a:t>igh-</a:t>
            </a:r>
            <a:r>
              <a:rPr sz="2400" b="1" dirty="0">
                <a:solidFill>
                  <a:srgbClr val="BEBEBE"/>
                </a:solidFill>
                <a:latin typeface="Arial Narrow"/>
                <a:cs typeface="Arial Narrow"/>
              </a:rPr>
              <a:t>Z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60" name="object 62"/>
          <p:cNvSpPr txBox="1"/>
          <p:nvPr/>
        </p:nvSpPr>
        <p:spPr>
          <a:xfrm>
            <a:off x="823277" y="1884874"/>
            <a:ext cx="48831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2016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1" name="object 63"/>
          <p:cNvSpPr txBox="1"/>
          <p:nvPr/>
        </p:nvSpPr>
        <p:spPr>
          <a:xfrm>
            <a:off x="2517032" y="1884874"/>
            <a:ext cx="91196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2017</a:t>
            </a:r>
            <a:r>
              <a:rPr lang="en-US"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-18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62" name="object 64"/>
          <p:cNvSpPr txBox="1"/>
          <p:nvPr/>
        </p:nvSpPr>
        <p:spPr>
          <a:xfrm>
            <a:off x="4345779" y="1908726"/>
            <a:ext cx="78930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2018-19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5" name="object 67"/>
          <p:cNvSpPr/>
          <p:nvPr/>
        </p:nvSpPr>
        <p:spPr>
          <a:xfrm>
            <a:off x="2670218" y="5611245"/>
            <a:ext cx="60325" cy="119380"/>
          </a:xfrm>
          <a:custGeom>
            <a:avLst/>
            <a:gdLst/>
            <a:ahLst/>
            <a:cxnLst/>
            <a:rect l="l" t="t" r="r" b="b"/>
            <a:pathLst>
              <a:path w="60325" h="119379">
                <a:moveTo>
                  <a:pt x="59905" y="118783"/>
                </a:moveTo>
                <a:lnTo>
                  <a:pt x="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8"/>
          <p:cNvSpPr/>
          <p:nvPr/>
        </p:nvSpPr>
        <p:spPr>
          <a:xfrm>
            <a:off x="2638046" y="5547462"/>
            <a:ext cx="77470" cy="95885"/>
          </a:xfrm>
          <a:custGeom>
            <a:avLst/>
            <a:gdLst/>
            <a:ahLst/>
            <a:cxnLst/>
            <a:rect l="l" t="t" r="r" b="b"/>
            <a:pathLst>
              <a:path w="77469" h="95885">
                <a:moveTo>
                  <a:pt x="0" y="0"/>
                </a:moveTo>
                <a:lnTo>
                  <a:pt x="330" y="95846"/>
                </a:lnTo>
                <a:lnTo>
                  <a:pt x="76873" y="57251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9"/>
          <p:cNvSpPr txBox="1"/>
          <p:nvPr/>
        </p:nvSpPr>
        <p:spPr>
          <a:xfrm>
            <a:off x="3505200" y="5795800"/>
            <a:ext cx="1466122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ts val="1540"/>
              </a:lnSpc>
            </a:pPr>
            <a:r>
              <a:rPr lang="en-US" sz="1600" b="1" spc="-5" dirty="0" err="1" smtClean="0">
                <a:solidFill>
                  <a:srgbClr val="A6A6A6"/>
                </a:solidFill>
                <a:latin typeface="Arial Narrow"/>
                <a:cs typeface="Arial Narrow"/>
              </a:rPr>
              <a:t>Heatable</a:t>
            </a:r>
            <a:r>
              <a:rPr lang="en-US"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A6A6A6"/>
                </a:solidFill>
                <a:latin typeface="Arial Narrow"/>
                <a:cs typeface="Arial Narrow"/>
              </a:rPr>
              <a:t>high-Z</a:t>
            </a:r>
            <a:r>
              <a:rPr lang="en-US" sz="1600" b="1" dirty="0" smtClean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PFCs </a:t>
            </a: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for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liquid</a:t>
            </a:r>
            <a:r>
              <a:rPr sz="1600" b="1" spc="-12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Li</a:t>
            </a:r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(including pre-filled)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68" name="object 70"/>
          <p:cNvSpPr/>
          <p:nvPr/>
        </p:nvSpPr>
        <p:spPr>
          <a:xfrm>
            <a:off x="4413432" y="5492358"/>
            <a:ext cx="52705" cy="257175"/>
          </a:xfrm>
          <a:custGeom>
            <a:avLst/>
            <a:gdLst/>
            <a:ahLst/>
            <a:cxnLst/>
            <a:rect l="l" t="t" r="r" b="b"/>
            <a:pathLst>
              <a:path w="52704" h="257175">
                <a:moveTo>
                  <a:pt x="0" y="256755"/>
                </a:moveTo>
                <a:lnTo>
                  <a:pt x="52362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71"/>
          <p:cNvSpPr/>
          <p:nvPr/>
        </p:nvSpPr>
        <p:spPr>
          <a:xfrm>
            <a:off x="4420943" y="5422365"/>
            <a:ext cx="84455" cy="92710"/>
          </a:xfrm>
          <a:custGeom>
            <a:avLst/>
            <a:gdLst/>
            <a:ahLst/>
            <a:cxnLst/>
            <a:rect l="l" t="t" r="r" b="b"/>
            <a:pathLst>
              <a:path w="84454" h="92710">
                <a:moveTo>
                  <a:pt x="59131" y="0"/>
                </a:moveTo>
                <a:lnTo>
                  <a:pt x="0" y="75438"/>
                </a:lnTo>
                <a:lnTo>
                  <a:pt x="83997" y="92557"/>
                </a:lnTo>
                <a:lnTo>
                  <a:pt x="59131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2"/>
          <p:cNvSpPr/>
          <p:nvPr/>
        </p:nvSpPr>
        <p:spPr>
          <a:xfrm>
            <a:off x="5715000" y="2832167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3"/>
          <p:cNvSpPr/>
          <p:nvPr/>
        </p:nvSpPr>
        <p:spPr>
          <a:xfrm>
            <a:off x="5715000" y="2555942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4"/>
          <p:cNvSpPr/>
          <p:nvPr/>
        </p:nvSpPr>
        <p:spPr>
          <a:xfrm>
            <a:off x="5851525" y="2152717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5"/>
          <p:cNvSpPr/>
          <p:nvPr/>
        </p:nvSpPr>
        <p:spPr>
          <a:xfrm>
            <a:off x="5832473" y="2186054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6"/>
          <p:cNvSpPr/>
          <p:nvPr/>
        </p:nvSpPr>
        <p:spPr>
          <a:xfrm>
            <a:off x="6743700" y="4454592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7"/>
          <p:cNvSpPr/>
          <p:nvPr/>
        </p:nvSpPr>
        <p:spPr>
          <a:xfrm>
            <a:off x="6902450" y="3930717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8"/>
          <p:cNvSpPr/>
          <p:nvPr/>
        </p:nvSpPr>
        <p:spPr>
          <a:xfrm>
            <a:off x="6038851" y="2213042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9"/>
          <p:cNvSpPr/>
          <p:nvPr/>
        </p:nvSpPr>
        <p:spPr>
          <a:xfrm>
            <a:off x="6469062" y="2419417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80"/>
          <p:cNvSpPr/>
          <p:nvPr/>
        </p:nvSpPr>
        <p:spPr>
          <a:xfrm>
            <a:off x="6743700" y="2857567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81"/>
          <p:cNvSpPr/>
          <p:nvPr/>
        </p:nvSpPr>
        <p:spPr>
          <a:xfrm>
            <a:off x="6902450" y="3381442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2"/>
          <p:cNvSpPr/>
          <p:nvPr/>
        </p:nvSpPr>
        <p:spPr>
          <a:xfrm>
            <a:off x="5715001" y="4978467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3"/>
          <p:cNvSpPr/>
          <p:nvPr/>
        </p:nvSpPr>
        <p:spPr>
          <a:xfrm>
            <a:off x="5832476" y="5253104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4"/>
          <p:cNvSpPr/>
          <p:nvPr/>
        </p:nvSpPr>
        <p:spPr>
          <a:xfrm>
            <a:off x="5853112" y="5548379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5"/>
          <p:cNvSpPr/>
          <p:nvPr/>
        </p:nvSpPr>
        <p:spPr>
          <a:xfrm>
            <a:off x="6038523" y="5549879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6"/>
          <p:cNvSpPr/>
          <p:nvPr/>
        </p:nvSpPr>
        <p:spPr>
          <a:xfrm>
            <a:off x="6470650" y="4968942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5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7"/>
          <p:cNvSpPr/>
          <p:nvPr/>
        </p:nvSpPr>
        <p:spPr>
          <a:xfrm>
            <a:off x="6127756" y="5373666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8"/>
          <p:cNvSpPr/>
          <p:nvPr/>
        </p:nvSpPr>
        <p:spPr>
          <a:xfrm>
            <a:off x="6103739" y="5419518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60" h="66675">
                <a:moveTo>
                  <a:pt x="63703" y="0"/>
                </a:moveTo>
                <a:lnTo>
                  <a:pt x="25331" y="6089"/>
                </a:lnTo>
                <a:lnTo>
                  <a:pt x="0" y="40942"/>
                </a:lnTo>
                <a:lnTo>
                  <a:pt x="5889" y="53029"/>
                </a:lnTo>
                <a:lnTo>
                  <a:pt x="18100" y="61727"/>
                </a:lnTo>
                <a:lnTo>
                  <a:pt x="34879" y="66236"/>
                </a:lnTo>
                <a:lnTo>
                  <a:pt x="54470" y="65758"/>
                </a:lnTo>
                <a:lnTo>
                  <a:pt x="73245" y="60143"/>
                </a:lnTo>
                <a:lnTo>
                  <a:pt x="87801" y="50661"/>
                </a:lnTo>
                <a:lnTo>
                  <a:pt x="96718" y="38611"/>
                </a:lnTo>
                <a:lnTo>
                  <a:pt x="98577" y="25296"/>
                </a:lnTo>
                <a:lnTo>
                  <a:pt x="92689" y="13203"/>
                </a:lnTo>
                <a:lnTo>
                  <a:pt x="80481" y="4506"/>
                </a:lnTo>
                <a:lnTo>
                  <a:pt x="6370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9"/>
          <p:cNvSpPr/>
          <p:nvPr/>
        </p:nvSpPr>
        <p:spPr>
          <a:xfrm>
            <a:off x="6103739" y="5419519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60" h="66675">
                <a:moveTo>
                  <a:pt x="0" y="40942"/>
                </a:moveTo>
                <a:lnTo>
                  <a:pt x="5889" y="53029"/>
                </a:lnTo>
                <a:lnTo>
                  <a:pt x="18100" y="61727"/>
                </a:lnTo>
                <a:lnTo>
                  <a:pt x="34879" y="66236"/>
                </a:lnTo>
                <a:lnTo>
                  <a:pt x="54470" y="65758"/>
                </a:lnTo>
                <a:lnTo>
                  <a:pt x="73245" y="60143"/>
                </a:lnTo>
                <a:lnTo>
                  <a:pt x="87801" y="50661"/>
                </a:lnTo>
                <a:lnTo>
                  <a:pt x="96718" y="38611"/>
                </a:lnTo>
                <a:lnTo>
                  <a:pt x="98577" y="25296"/>
                </a:lnTo>
                <a:lnTo>
                  <a:pt x="92689" y="13203"/>
                </a:lnTo>
                <a:lnTo>
                  <a:pt x="80481" y="4506"/>
                </a:lnTo>
                <a:lnTo>
                  <a:pt x="63703" y="0"/>
                </a:lnTo>
                <a:lnTo>
                  <a:pt x="44107" y="480"/>
                </a:lnTo>
                <a:lnTo>
                  <a:pt x="25331" y="6089"/>
                </a:lnTo>
                <a:lnTo>
                  <a:pt x="10775" y="15572"/>
                </a:lnTo>
                <a:lnTo>
                  <a:pt x="1858" y="27624"/>
                </a:lnTo>
                <a:lnTo>
                  <a:pt x="0" y="40942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90"/>
          <p:cNvSpPr/>
          <p:nvPr/>
        </p:nvSpPr>
        <p:spPr>
          <a:xfrm>
            <a:off x="6486706" y="5437211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91"/>
          <p:cNvSpPr/>
          <p:nvPr/>
        </p:nvSpPr>
        <p:spPr>
          <a:xfrm>
            <a:off x="6486706" y="5437211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2"/>
          <p:cNvSpPr/>
          <p:nvPr/>
        </p:nvSpPr>
        <p:spPr>
          <a:xfrm>
            <a:off x="6241797" y="2296200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3"/>
          <p:cNvSpPr txBox="1"/>
          <p:nvPr/>
        </p:nvSpPr>
        <p:spPr>
          <a:xfrm>
            <a:off x="5803446" y="3140520"/>
            <a:ext cx="104140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0975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Cryo +  high-Z</a:t>
            </a:r>
            <a:r>
              <a:rPr sz="2000" b="1" spc="-9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FW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2" name="object 94"/>
          <p:cNvSpPr txBox="1"/>
          <p:nvPr/>
        </p:nvSpPr>
        <p:spPr>
          <a:xfrm>
            <a:off x="5866882" y="3569292"/>
            <a:ext cx="91503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latin typeface="Arial Narrow"/>
                <a:cs typeface="Arial Narrow"/>
              </a:rPr>
              <a:t>and</a:t>
            </a:r>
            <a:r>
              <a:rPr sz="2000" b="1" spc="-10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OBD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3" name="object 95"/>
          <p:cNvSpPr txBox="1"/>
          <p:nvPr/>
        </p:nvSpPr>
        <p:spPr>
          <a:xfrm>
            <a:off x="5825014" y="3872070"/>
            <a:ext cx="998855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+</a:t>
            </a:r>
            <a:r>
              <a:rPr sz="2000" b="1" spc="-4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liquid</a:t>
            </a:r>
            <a:r>
              <a:rPr sz="2000" b="1" spc="-6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Li  divertor  (LLD)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4" name="object 96"/>
          <p:cNvSpPr txBox="1"/>
          <p:nvPr/>
        </p:nvSpPr>
        <p:spPr>
          <a:xfrm>
            <a:off x="6220605" y="1884926"/>
            <a:ext cx="9421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202</a:t>
            </a:r>
            <a:r>
              <a:rPr lang="en-US"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0-21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95" name="object 97"/>
          <p:cNvSpPr txBox="1"/>
          <p:nvPr/>
        </p:nvSpPr>
        <p:spPr>
          <a:xfrm>
            <a:off x="1600200" y="5725160"/>
            <a:ext cx="1752600" cy="799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 indent="-9525" algn="ctr">
              <a:lnSpc>
                <a:spcPts val="1365"/>
              </a:lnSpc>
            </a:pP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High-Z tile</a:t>
            </a:r>
            <a:r>
              <a:rPr sz="1600" b="1" spc="-120" dirty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A6A6A6"/>
                </a:solidFill>
                <a:latin typeface="Arial Narrow"/>
                <a:cs typeface="Arial Narrow"/>
              </a:rPr>
              <a:t>row</a:t>
            </a:r>
            <a:endParaRPr sz="1600" dirty="0">
              <a:latin typeface="Arial Narrow"/>
              <a:cs typeface="Arial Narrow"/>
            </a:endParaRPr>
          </a:p>
          <a:p>
            <a:pPr marR="5080" algn="ctr">
              <a:lnSpc>
                <a:spcPts val="1540"/>
              </a:lnSpc>
              <a:spcBef>
                <a:spcPts val="185"/>
              </a:spcBef>
            </a:pP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Up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+</a:t>
            </a:r>
            <a:r>
              <a:rPr sz="1600" spc="-7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downward 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</a:t>
            </a:r>
            <a:r>
              <a:rPr sz="1600" spc="-9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evaporator</a:t>
            </a:r>
            <a:r>
              <a:rPr lang="en-US" sz="1600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, possible pre-filled Li tiles (FY18)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96" name="object 98"/>
          <p:cNvSpPr/>
          <p:nvPr/>
        </p:nvSpPr>
        <p:spPr>
          <a:xfrm>
            <a:off x="4369450" y="2420399"/>
            <a:ext cx="25400" cy="66675"/>
          </a:xfrm>
          <a:custGeom>
            <a:avLst/>
            <a:gdLst/>
            <a:ahLst/>
            <a:cxnLst/>
            <a:rect l="l" t="t" r="r" b="b"/>
            <a:pathLst>
              <a:path w="25400" h="66675">
                <a:moveTo>
                  <a:pt x="0" y="66357"/>
                </a:moveTo>
                <a:lnTo>
                  <a:pt x="2498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9"/>
          <p:cNvSpPr/>
          <p:nvPr/>
        </p:nvSpPr>
        <p:spPr>
          <a:xfrm>
            <a:off x="4349291" y="2353542"/>
            <a:ext cx="80645" cy="95885"/>
          </a:xfrm>
          <a:custGeom>
            <a:avLst/>
            <a:gdLst/>
            <a:ahLst/>
            <a:cxnLst/>
            <a:rect l="l" t="t" r="r" b="b"/>
            <a:pathLst>
              <a:path w="80645" h="95885">
                <a:moveTo>
                  <a:pt x="70307" y="0"/>
                </a:moveTo>
                <a:lnTo>
                  <a:pt x="0" y="65125"/>
                </a:lnTo>
                <a:lnTo>
                  <a:pt x="80225" y="95326"/>
                </a:lnTo>
                <a:lnTo>
                  <a:pt x="70307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00"/>
          <p:cNvSpPr/>
          <p:nvPr/>
        </p:nvSpPr>
        <p:spPr>
          <a:xfrm>
            <a:off x="2097403" y="2853109"/>
            <a:ext cx="0" cy="2079625"/>
          </a:xfrm>
          <a:custGeom>
            <a:avLst/>
            <a:gdLst/>
            <a:ahLst/>
            <a:cxnLst/>
            <a:rect l="l" t="t" r="r" b="b"/>
            <a:pathLst>
              <a:path h="2079625">
                <a:moveTo>
                  <a:pt x="0" y="207952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01"/>
          <p:cNvSpPr/>
          <p:nvPr/>
        </p:nvSpPr>
        <p:spPr>
          <a:xfrm>
            <a:off x="2097403" y="4932631"/>
            <a:ext cx="116205" cy="270510"/>
          </a:xfrm>
          <a:custGeom>
            <a:avLst/>
            <a:gdLst/>
            <a:ahLst/>
            <a:cxnLst/>
            <a:rect l="l" t="t" r="r" b="b"/>
            <a:pathLst>
              <a:path w="116205" h="270510">
                <a:moveTo>
                  <a:pt x="0" y="0"/>
                </a:moveTo>
                <a:lnTo>
                  <a:pt x="115900" y="27002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2"/>
          <p:cNvSpPr/>
          <p:nvPr/>
        </p:nvSpPr>
        <p:spPr>
          <a:xfrm>
            <a:off x="2097403" y="2583078"/>
            <a:ext cx="116205" cy="270510"/>
          </a:xfrm>
          <a:custGeom>
            <a:avLst/>
            <a:gdLst/>
            <a:ahLst/>
            <a:cxnLst/>
            <a:rect l="l" t="t" r="r" b="b"/>
            <a:pathLst>
              <a:path w="116205" h="270510">
                <a:moveTo>
                  <a:pt x="0" y="270027"/>
                </a:moveTo>
                <a:lnTo>
                  <a:pt x="11590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3"/>
          <p:cNvSpPr/>
          <p:nvPr/>
        </p:nvSpPr>
        <p:spPr>
          <a:xfrm>
            <a:off x="2207360" y="5202661"/>
            <a:ext cx="0" cy="335280"/>
          </a:xfrm>
          <a:custGeom>
            <a:avLst/>
            <a:gdLst/>
            <a:ahLst/>
            <a:cxnLst/>
            <a:rect l="l" t="t" r="r" b="b"/>
            <a:pathLst>
              <a:path h="335279">
                <a:moveTo>
                  <a:pt x="0" y="0"/>
                </a:moveTo>
                <a:lnTo>
                  <a:pt x="0" y="33520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4"/>
          <p:cNvSpPr/>
          <p:nvPr/>
        </p:nvSpPr>
        <p:spPr>
          <a:xfrm>
            <a:off x="2207360" y="5537868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5"/>
          <p:cNvSpPr/>
          <p:nvPr/>
        </p:nvSpPr>
        <p:spPr>
          <a:xfrm>
            <a:off x="2209800" y="2226143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6"/>
          <p:cNvSpPr/>
          <p:nvPr/>
        </p:nvSpPr>
        <p:spPr>
          <a:xfrm>
            <a:off x="2207360" y="2221488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59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7"/>
          <p:cNvSpPr/>
          <p:nvPr/>
        </p:nvSpPr>
        <p:spPr>
          <a:xfrm>
            <a:off x="2381252" y="5381693"/>
            <a:ext cx="383540" cy="156210"/>
          </a:xfrm>
          <a:custGeom>
            <a:avLst/>
            <a:gdLst/>
            <a:ahLst/>
            <a:cxnLst/>
            <a:rect l="l" t="t" r="r" b="b"/>
            <a:pathLst>
              <a:path w="383539" h="156210">
                <a:moveTo>
                  <a:pt x="383400" y="0"/>
                </a:moveTo>
                <a:lnTo>
                  <a:pt x="0" y="15617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8"/>
          <p:cNvSpPr/>
          <p:nvPr/>
        </p:nvSpPr>
        <p:spPr>
          <a:xfrm>
            <a:off x="3059112" y="4439134"/>
            <a:ext cx="147320" cy="480695"/>
          </a:xfrm>
          <a:custGeom>
            <a:avLst/>
            <a:gdLst/>
            <a:ahLst/>
            <a:cxnLst/>
            <a:rect l="l" t="t" r="r" b="b"/>
            <a:pathLst>
              <a:path w="147319" h="480695">
                <a:moveTo>
                  <a:pt x="146773" y="0"/>
                </a:moveTo>
                <a:lnTo>
                  <a:pt x="0" y="48059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9"/>
          <p:cNvSpPr/>
          <p:nvPr/>
        </p:nvSpPr>
        <p:spPr>
          <a:xfrm>
            <a:off x="3208856" y="3927011"/>
            <a:ext cx="77470" cy="470534"/>
          </a:xfrm>
          <a:custGeom>
            <a:avLst/>
            <a:gdLst/>
            <a:ahLst/>
            <a:cxnLst/>
            <a:rect l="l" t="t" r="r" b="b"/>
            <a:pathLst>
              <a:path w="77470" h="470535">
                <a:moveTo>
                  <a:pt x="77266" y="0"/>
                </a:moveTo>
                <a:lnTo>
                  <a:pt x="0" y="47021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10"/>
          <p:cNvSpPr/>
          <p:nvPr/>
        </p:nvSpPr>
        <p:spPr>
          <a:xfrm>
            <a:off x="2362202" y="2244853"/>
            <a:ext cx="389890" cy="164465"/>
          </a:xfrm>
          <a:custGeom>
            <a:avLst/>
            <a:gdLst/>
            <a:ahLst/>
            <a:cxnLst/>
            <a:rect l="l" t="t" r="r" b="b"/>
            <a:pathLst>
              <a:path w="389889" h="164464">
                <a:moveTo>
                  <a:pt x="389267" y="164414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11"/>
          <p:cNvSpPr/>
          <p:nvPr/>
        </p:nvSpPr>
        <p:spPr>
          <a:xfrm>
            <a:off x="2792145" y="2452449"/>
            <a:ext cx="255904" cy="391160"/>
          </a:xfrm>
          <a:custGeom>
            <a:avLst/>
            <a:gdLst/>
            <a:ahLst/>
            <a:cxnLst/>
            <a:rect l="l" t="t" r="r" b="b"/>
            <a:pathLst>
              <a:path w="255905" h="391160">
                <a:moveTo>
                  <a:pt x="255854" y="39082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2"/>
          <p:cNvSpPr/>
          <p:nvPr/>
        </p:nvSpPr>
        <p:spPr>
          <a:xfrm>
            <a:off x="3048000" y="2857567"/>
            <a:ext cx="158115" cy="489584"/>
          </a:xfrm>
          <a:custGeom>
            <a:avLst/>
            <a:gdLst/>
            <a:ahLst/>
            <a:cxnLst/>
            <a:rect l="l" t="t" r="r" b="b"/>
            <a:pathLst>
              <a:path w="158114" h="489585">
                <a:moveTo>
                  <a:pt x="157886" y="48903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3"/>
          <p:cNvSpPr/>
          <p:nvPr/>
        </p:nvSpPr>
        <p:spPr>
          <a:xfrm>
            <a:off x="3208856" y="3390060"/>
            <a:ext cx="77470" cy="469265"/>
          </a:xfrm>
          <a:custGeom>
            <a:avLst/>
            <a:gdLst/>
            <a:ahLst/>
            <a:cxnLst/>
            <a:rect l="l" t="t" r="r" b="b"/>
            <a:pathLst>
              <a:path w="77470" h="469264">
                <a:moveTo>
                  <a:pt x="77266" y="46866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4"/>
          <p:cNvSpPr/>
          <p:nvPr/>
        </p:nvSpPr>
        <p:spPr>
          <a:xfrm>
            <a:off x="2776537" y="4978467"/>
            <a:ext cx="247650" cy="371475"/>
          </a:xfrm>
          <a:custGeom>
            <a:avLst/>
            <a:gdLst/>
            <a:ahLst/>
            <a:cxnLst/>
            <a:rect l="l" t="t" r="r" b="b"/>
            <a:pathLst>
              <a:path w="247650" h="371475">
                <a:moveTo>
                  <a:pt x="247650" y="0"/>
                </a:moveTo>
                <a:lnTo>
                  <a:pt x="0" y="3714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5"/>
          <p:cNvSpPr/>
          <p:nvPr/>
        </p:nvSpPr>
        <p:spPr>
          <a:xfrm>
            <a:off x="3902392" y="2837843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6"/>
          <p:cNvSpPr/>
          <p:nvPr/>
        </p:nvSpPr>
        <p:spPr>
          <a:xfrm>
            <a:off x="3902392" y="4951479"/>
            <a:ext cx="116205" cy="257175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7"/>
          <p:cNvSpPr/>
          <p:nvPr/>
        </p:nvSpPr>
        <p:spPr>
          <a:xfrm>
            <a:off x="3898888" y="2564404"/>
            <a:ext cx="116205" cy="262890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8"/>
          <p:cNvSpPr/>
          <p:nvPr/>
        </p:nvSpPr>
        <p:spPr>
          <a:xfrm>
            <a:off x="4012349" y="5208565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9"/>
          <p:cNvSpPr/>
          <p:nvPr/>
        </p:nvSpPr>
        <p:spPr>
          <a:xfrm>
            <a:off x="4012350" y="5529422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20"/>
          <p:cNvSpPr/>
          <p:nvPr/>
        </p:nvSpPr>
        <p:spPr>
          <a:xfrm>
            <a:off x="4014790" y="2205235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21"/>
          <p:cNvSpPr/>
          <p:nvPr/>
        </p:nvSpPr>
        <p:spPr>
          <a:xfrm>
            <a:off x="4012349" y="2200537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2"/>
          <p:cNvSpPr/>
          <p:nvPr/>
        </p:nvSpPr>
        <p:spPr>
          <a:xfrm>
            <a:off x="4183202" y="5495992"/>
            <a:ext cx="168275" cy="35560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3"/>
          <p:cNvSpPr/>
          <p:nvPr/>
        </p:nvSpPr>
        <p:spPr>
          <a:xfrm>
            <a:off x="4859731" y="4437129"/>
            <a:ext cx="154305" cy="473075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4"/>
          <p:cNvSpPr/>
          <p:nvPr/>
        </p:nvSpPr>
        <p:spPr>
          <a:xfrm>
            <a:off x="5017299" y="3913254"/>
            <a:ext cx="74295" cy="468630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5"/>
          <p:cNvSpPr/>
          <p:nvPr/>
        </p:nvSpPr>
        <p:spPr>
          <a:xfrm>
            <a:off x="4167191" y="2224107"/>
            <a:ext cx="389890" cy="166370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6"/>
          <p:cNvSpPr/>
          <p:nvPr/>
        </p:nvSpPr>
        <p:spPr>
          <a:xfrm>
            <a:off x="4597134" y="2433581"/>
            <a:ext cx="255904" cy="394335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7"/>
          <p:cNvSpPr/>
          <p:nvPr/>
        </p:nvSpPr>
        <p:spPr>
          <a:xfrm>
            <a:off x="4852990" y="2842346"/>
            <a:ext cx="158115" cy="494030"/>
          </a:xfrm>
          <a:custGeom>
            <a:avLst/>
            <a:gdLst/>
            <a:ahLst/>
            <a:cxnLst/>
            <a:rect l="l" t="t" r="r" b="b"/>
            <a:pathLst>
              <a:path w="158114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8"/>
          <p:cNvSpPr/>
          <p:nvPr/>
        </p:nvSpPr>
        <p:spPr>
          <a:xfrm>
            <a:off x="5013845" y="3379628"/>
            <a:ext cx="77470" cy="473075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9"/>
          <p:cNvSpPr/>
          <p:nvPr/>
        </p:nvSpPr>
        <p:spPr>
          <a:xfrm>
            <a:off x="4602826" y="4936103"/>
            <a:ext cx="257175" cy="389255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30"/>
          <p:cNvSpPr/>
          <p:nvPr/>
        </p:nvSpPr>
        <p:spPr>
          <a:xfrm>
            <a:off x="4257536" y="5324939"/>
            <a:ext cx="345440" cy="78740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31"/>
          <p:cNvSpPr/>
          <p:nvPr/>
        </p:nvSpPr>
        <p:spPr>
          <a:xfrm>
            <a:off x="4107650" y="2486752"/>
            <a:ext cx="1295400" cy="243204"/>
          </a:xfrm>
          <a:custGeom>
            <a:avLst/>
            <a:gdLst/>
            <a:ahLst/>
            <a:cxnLst/>
            <a:rect l="l" t="t" r="r" b="b"/>
            <a:pathLst>
              <a:path w="1295400" h="243205">
                <a:moveTo>
                  <a:pt x="1295400" y="0"/>
                </a:moveTo>
                <a:lnTo>
                  <a:pt x="0" y="0"/>
                </a:lnTo>
                <a:lnTo>
                  <a:pt x="0" y="243141"/>
                </a:lnTo>
                <a:lnTo>
                  <a:pt x="1295400" y="243141"/>
                </a:lnTo>
                <a:lnTo>
                  <a:pt x="129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2"/>
          <p:cNvSpPr txBox="1"/>
          <p:nvPr/>
        </p:nvSpPr>
        <p:spPr>
          <a:xfrm>
            <a:off x="4165060" y="2479391"/>
            <a:ext cx="11811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High-Z tile</a:t>
            </a:r>
            <a:r>
              <a:rPr sz="1600" b="1" spc="-120" dirty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A6A6A6"/>
                </a:solidFill>
                <a:latin typeface="Arial Narrow"/>
                <a:cs typeface="Arial Narrow"/>
              </a:rPr>
              <a:t>row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31" name="object 133"/>
          <p:cNvSpPr/>
          <p:nvPr/>
        </p:nvSpPr>
        <p:spPr>
          <a:xfrm>
            <a:off x="4324266" y="5619651"/>
            <a:ext cx="89535" cy="111760"/>
          </a:xfrm>
          <a:custGeom>
            <a:avLst/>
            <a:gdLst/>
            <a:ahLst/>
            <a:cxnLst/>
            <a:rect l="l" t="t" r="r" b="b"/>
            <a:pathLst>
              <a:path w="89535" h="111760">
                <a:moveTo>
                  <a:pt x="89166" y="111290"/>
                </a:moveTo>
                <a:lnTo>
                  <a:pt x="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4"/>
          <p:cNvSpPr/>
          <p:nvPr/>
        </p:nvSpPr>
        <p:spPr>
          <a:xfrm>
            <a:off x="4279586" y="5563902"/>
            <a:ext cx="87630" cy="93980"/>
          </a:xfrm>
          <a:custGeom>
            <a:avLst/>
            <a:gdLst/>
            <a:ahLst/>
            <a:cxnLst/>
            <a:rect l="l" t="t" r="r" b="b"/>
            <a:pathLst>
              <a:path w="87629" h="93979">
                <a:moveTo>
                  <a:pt x="0" y="0"/>
                </a:moveTo>
                <a:lnTo>
                  <a:pt x="20154" y="93700"/>
                </a:lnTo>
                <a:lnTo>
                  <a:pt x="87058" y="40106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5"/>
          <p:cNvSpPr/>
          <p:nvPr/>
        </p:nvSpPr>
        <p:spPr>
          <a:xfrm>
            <a:off x="5751576" y="2858793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6"/>
          <p:cNvSpPr/>
          <p:nvPr/>
        </p:nvSpPr>
        <p:spPr>
          <a:xfrm>
            <a:off x="5755080" y="4972429"/>
            <a:ext cx="116205" cy="257175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7"/>
          <p:cNvSpPr/>
          <p:nvPr/>
        </p:nvSpPr>
        <p:spPr>
          <a:xfrm>
            <a:off x="5751576" y="2585353"/>
            <a:ext cx="116205" cy="262890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8"/>
          <p:cNvSpPr/>
          <p:nvPr/>
        </p:nvSpPr>
        <p:spPr>
          <a:xfrm>
            <a:off x="5865035" y="5229514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9"/>
          <p:cNvSpPr/>
          <p:nvPr/>
        </p:nvSpPr>
        <p:spPr>
          <a:xfrm>
            <a:off x="5865037" y="5550372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40"/>
          <p:cNvSpPr/>
          <p:nvPr/>
        </p:nvSpPr>
        <p:spPr>
          <a:xfrm>
            <a:off x="5867477" y="2226185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41"/>
          <p:cNvSpPr/>
          <p:nvPr/>
        </p:nvSpPr>
        <p:spPr>
          <a:xfrm>
            <a:off x="5865035" y="2221487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2"/>
          <p:cNvSpPr/>
          <p:nvPr/>
        </p:nvSpPr>
        <p:spPr>
          <a:xfrm>
            <a:off x="6035889" y="5516941"/>
            <a:ext cx="168275" cy="35560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3"/>
          <p:cNvSpPr/>
          <p:nvPr/>
        </p:nvSpPr>
        <p:spPr>
          <a:xfrm>
            <a:off x="6712418" y="4458079"/>
            <a:ext cx="154305" cy="473075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4"/>
          <p:cNvSpPr/>
          <p:nvPr/>
        </p:nvSpPr>
        <p:spPr>
          <a:xfrm>
            <a:off x="6869987" y="3934204"/>
            <a:ext cx="74295" cy="468630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5"/>
          <p:cNvSpPr/>
          <p:nvPr/>
        </p:nvSpPr>
        <p:spPr>
          <a:xfrm>
            <a:off x="6019878" y="2245057"/>
            <a:ext cx="389890" cy="166370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6"/>
          <p:cNvSpPr/>
          <p:nvPr/>
        </p:nvSpPr>
        <p:spPr>
          <a:xfrm>
            <a:off x="6449821" y="2454531"/>
            <a:ext cx="255904" cy="394335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7"/>
          <p:cNvSpPr/>
          <p:nvPr/>
        </p:nvSpPr>
        <p:spPr>
          <a:xfrm>
            <a:off x="6705675" y="2863295"/>
            <a:ext cx="158115" cy="494030"/>
          </a:xfrm>
          <a:custGeom>
            <a:avLst/>
            <a:gdLst/>
            <a:ahLst/>
            <a:cxnLst/>
            <a:rect l="l" t="t" r="r" b="b"/>
            <a:pathLst>
              <a:path w="158115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8"/>
          <p:cNvSpPr/>
          <p:nvPr/>
        </p:nvSpPr>
        <p:spPr>
          <a:xfrm>
            <a:off x="6866532" y="3400578"/>
            <a:ext cx="77470" cy="473075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9"/>
          <p:cNvSpPr/>
          <p:nvPr/>
        </p:nvSpPr>
        <p:spPr>
          <a:xfrm>
            <a:off x="6455514" y="4957053"/>
            <a:ext cx="257175" cy="389255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50"/>
          <p:cNvSpPr/>
          <p:nvPr/>
        </p:nvSpPr>
        <p:spPr>
          <a:xfrm>
            <a:off x="6110222" y="5345889"/>
            <a:ext cx="345440" cy="78740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51"/>
          <p:cNvSpPr/>
          <p:nvPr/>
        </p:nvSpPr>
        <p:spPr>
          <a:xfrm>
            <a:off x="8180125" y="5488613"/>
            <a:ext cx="180975" cy="447675"/>
          </a:xfrm>
          <a:custGeom>
            <a:avLst/>
            <a:gdLst/>
            <a:ahLst/>
            <a:cxnLst/>
            <a:rect l="l" t="t" r="r" b="b"/>
            <a:pathLst>
              <a:path w="180975" h="447675">
                <a:moveTo>
                  <a:pt x="180416" y="447116"/>
                </a:moveTo>
                <a:lnTo>
                  <a:pt x="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2"/>
          <p:cNvSpPr/>
          <p:nvPr/>
        </p:nvSpPr>
        <p:spPr>
          <a:xfrm>
            <a:off x="8145724" y="5422368"/>
            <a:ext cx="80010" cy="95885"/>
          </a:xfrm>
          <a:custGeom>
            <a:avLst/>
            <a:gdLst/>
            <a:ahLst/>
            <a:cxnLst/>
            <a:rect l="l" t="t" r="r" b="b"/>
            <a:pathLst>
              <a:path w="80009" h="95885">
                <a:moveTo>
                  <a:pt x="7670" y="0"/>
                </a:moveTo>
                <a:lnTo>
                  <a:pt x="0" y="95529"/>
                </a:lnTo>
                <a:lnTo>
                  <a:pt x="79502" y="63461"/>
                </a:lnTo>
                <a:lnTo>
                  <a:pt x="767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3"/>
          <p:cNvSpPr/>
          <p:nvPr/>
        </p:nvSpPr>
        <p:spPr>
          <a:xfrm>
            <a:off x="7543800" y="2814704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4"/>
          <p:cNvSpPr/>
          <p:nvPr/>
        </p:nvSpPr>
        <p:spPr>
          <a:xfrm>
            <a:off x="7543800" y="2538479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5"/>
          <p:cNvSpPr/>
          <p:nvPr/>
        </p:nvSpPr>
        <p:spPr>
          <a:xfrm>
            <a:off x="7693025" y="2135254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6"/>
          <p:cNvSpPr/>
          <p:nvPr/>
        </p:nvSpPr>
        <p:spPr>
          <a:xfrm>
            <a:off x="7660542" y="2175737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7"/>
          <p:cNvSpPr/>
          <p:nvPr/>
        </p:nvSpPr>
        <p:spPr>
          <a:xfrm>
            <a:off x="8585198" y="4437129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8"/>
          <p:cNvSpPr/>
          <p:nvPr/>
        </p:nvSpPr>
        <p:spPr>
          <a:xfrm>
            <a:off x="8743948" y="3913254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9"/>
          <p:cNvSpPr/>
          <p:nvPr/>
        </p:nvSpPr>
        <p:spPr>
          <a:xfrm>
            <a:off x="7880350" y="2195579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60"/>
          <p:cNvSpPr/>
          <p:nvPr/>
        </p:nvSpPr>
        <p:spPr>
          <a:xfrm>
            <a:off x="8310562" y="2401954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61"/>
          <p:cNvSpPr/>
          <p:nvPr/>
        </p:nvSpPr>
        <p:spPr>
          <a:xfrm>
            <a:off x="8585198" y="2840104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2"/>
          <p:cNvSpPr/>
          <p:nvPr/>
        </p:nvSpPr>
        <p:spPr>
          <a:xfrm>
            <a:off x="8743948" y="3363979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3"/>
          <p:cNvSpPr/>
          <p:nvPr/>
        </p:nvSpPr>
        <p:spPr>
          <a:xfrm>
            <a:off x="7543068" y="4961004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4"/>
          <p:cNvSpPr/>
          <p:nvPr/>
        </p:nvSpPr>
        <p:spPr>
          <a:xfrm>
            <a:off x="7660543" y="5235642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5"/>
          <p:cNvSpPr/>
          <p:nvPr/>
        </p:nvSpPr>
        <p:spPr>
          <a:xfrm>
            <a:off x="7681180" y="5530917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6"/>
          <p:cNvSpPr/>
          <p:nvPr/>
        </p:nvSpPr>
        <p:spPr>
          <a:xfrm>
            <a:off x="7866591" y="5532415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7"/>
          <p:cNvSpPr/>
          <p:nvPr/>
        </p:nvSpPr>
        <p:spPr>
          <a:xfrm>
            <a:off x="8298719" y="4951479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5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8"/>
          <p:cNvSpPr/>
          <p:nvPr/>
        </p:nvSpPr>
        <p:spPr>
          <a:xfrm>
            <a:off x="7955824" y="5356204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9"/>
          <p:cNvSpPr/>
          <p:nvPr/>
        </p:nvSpPr>
        <p:spPr>
          <a:xfrm>
            <a:off x="7931036" y="5402207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70"/>
          <p:cNvSpPr/>
          <p:nvPr/>
        </p:nvSpPr>
        <p:spPr>
          <a:xfrm>
            <a:off x="7931036" y="5402207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71"/>
          <p:cNvSpPr/>
          <p:nvPr/>
        </p:nvSpPr>
        <p:spPr>
          <a:xfrm>
            <a:off x="8314775" y="5419747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2"/>
          <p:cNvSpPr/>
          <p:nvPr/>
        </p:nvSpPr>
        <p:spPr>
          <a:xfrm>
            <a:off x="8314775" y="5419747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3"/>
          <p:cNvSpPr/>
          <p:nvPr/>
        </p:nvSpPr>
        <p:spPr>
          <a:xfrm>
            <a:off x="8094116" y="5376223"/>
            <a:ext cx="118745" cy="31750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4"/>
          <p:cNvSpPr/>
          <p:nvPr/>
        </p:nvSpPr>
        <p:spPr>
          <a:xfrm>
            <a:off x="8083297" y="2278737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40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5"/>
          <p:cNvSpPr txBox="1"/>
          <p:nvPr/>
        </p:nvSpPr>
        <p:spPr>
          <a:xfrm>
            <a:off x="7648419" y="2975260"/>
            <a:ext cx="933450" cy="1718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7955" marR="14097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All  high-Z  FW</a:t>
            </a:r>
            <a:r>
              <a:rPr sz="2000" b="1" spc="-9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+</a:t>
            </a:r>
            <a:endParaRPr sz="2000">
              <a:latin typeface="Arial Narrow"/>
              <a:cs typeface="Arial Narrow"/>
            </a:endParaRPr>
          </a:p>
          <a:p>
            <a:pPr algn="ctr">
              <a:lnSpc>
                <a:spcPts val="1695"/>
              </a:lnSpc>
            </a:pPr>
            <a:r>
              <a:rPr sz="2000" b="1" spc="-5" dirty="0">
                <a:latin typeface="Arial Narrow"/>
                <a:cs typeface="Arial Narrow"/>
              </a:rPr>
              <a:t>divertors</a:t>
            </a:r>
            <a:endParaRPr sz="2000">
              <a:latin typeface="Arial Narrow"/>
              <a:cs typeface="Arial Narrow"/>
            </a:endParaRPr>
          </a:p>
          <a:p>
            <a:pPr marL="12700" marR="5080" algn="ctr">
              <a:lnSpc>
                <a:spcPts val="1920"/>
              </a:lnSpc>
              <a:spcBef>
                <a:spcPts val="225"/>
              </a:spcBef>
            </a:pPr>
            <a:r>
              <a:rPr sz="2000" b="1" spc="-5" dirty="0">
                <a:latin typeface="Arial Narrow"/>
                <a:cs typeface="Arial Narrow"/>
              </a:rPr>
              <a:t>+</a:t>
            </a:r>
            <a:r>
              <a:rPr sz="2000" b="1" spc="-8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flowing  LLD</a:t>
            </a:r>
            <a:endParaRPr sz="2000">
              <a:latin typeface="Arial Narrow"/>
              <a:cs typeface="Arial Narrow"/>
            </a:endParaRPr>
          </a:p>
          <a:p>
            <a:pPr algn="ctr">
              <a:lnSpc>
                <a:spcPts val="1935"/>
              </a:lnSpc>
            </a:pPr>
            <a:r>
              <a:rPr sz="2000" b="1" spc="-5" dirty="0">
                <a:latin typeface="Arial Narrow"/>
                <a:cs typeface="Arial Narrow"/>
              </a:rPr>
              <a:t>module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74" name="object 176"/>
          <p:cNvSpPr txBox="1"/>
          <p:nvPr/>
        </p:nvSpPr>
        <p:spPr>
          <a:xfrm>
            <a:off x="8003664" y="1896110"/>
            <a:ext cx="78930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2022-23</a:t>
            </a:r>
            <a:endParaRPr sz="2000" b="1" dirty="0">
              <a:latin typeface="Arial Narrow"/>
              <a:cs typeface="Arial Narrow"/>
            </a:endParaRPr>
          </a:p>
        </p:txBody>
      </p:sp>
      <p:sp>
        <p:nvSpPr>
          <p:cNvPr id="175" name="object 177"/>
          <p:cNvSpPr/>
          <p:nvPr/>
        </p:nvSpPr>
        <p:spPr>
          <a:xfrm>
            <a:off x="7575048" y="2841040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8"/>
          <p:cNvSpPr/>
          <p:nvPr/>
        </p:nvSpPr>
        <p:spPr>
          <a:xfrm>
            <a:off x="7578605" y="4954676"/>
            <a:ext cx="118110" cy="257175"/>
          </a:xfrm>
          <a:custGeom>
            <a:avLst/>
            <a:gdLst/>
            <a:ahLst/>
            <a:cxnLst/>
            <a:rect l="l" t="t" r="r" b="b"/>
            <a:pathLst>
              <a:path w="118109" h="257175">
                <a:moveTo>
                  <a:pt x="0" y="0"/>
                </a:moveTo>
                <a:lnTo>
                  <a:pt x="11764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9"/>
          <p:cNvSpPr/>
          <p:nvPr/>
        </p:nvSpPr>
        <p:spPr>
          <a:xfrm>
            <a:off x="7575048" y="2567600"/>
            <a:ext cx="118110" cy="262890"/>
          </a:xfrm>
          <a:custGeom>
            <a:avLst/>
            <a:gdLst/>
            <a:ahLst/>
            <a:cxnLst/>
            <a:rect l="l" t="t" r="r" b="b"/>
            <a:pathLst>
              <a:path w="118109" h="262889">
                <a:moveTo>
                  <a:pt x="0" y="262547"/>
                </a:moveTo>
                <a:lnTo>
                  <a:pt x="11764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80"/>
          <p:cNvSpPr/>
          <p:nvPr/>
        </p:nvSpPr>
        <p:spPr>
          <a:xfrm>
            <a:off x="7690216" y="5211762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81"/>
          <p:cNvSpPr/>
          <p:nvPr/>
        </p:nvSpPr>
        <p:spPr>
          <a:xfrm>
            <a:off x="7690215" y="5526268"/>
            <a:ext cx="127000" cy="1270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0" y="12699"/>
                </a:moveTo>
                <a:lnTo>
                  <a:pt x="126555" y="12699"/>
                </a:lnTo>
                <a:lnTo>
                  <a:pt x="12655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2"/>
          <p:cNvSpPr/>
          <p:nvPr/>
        </p:nvSpPr>
        <p:spPr>
          <a:xfrm>
            <a:off x="7692697" y="2208433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13121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3"/>
          <p:cNvSpPr/>
          <p:nvPr/>
        </p:nvSpPr>
        <p:spPr>
          <a:xfrm>
            <a:off x="7696251" y="2210781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4"/>
          <p:cNvSpPr/>
          <p:nvPr/>
        </p:nvSpPr>
        <p:spPr>
          <a:xfrm>
            <a:off x="7863644" y="5499189"/>
            <a:ext cx="170815" cy="35560"/>
          </a:xfrm>
          <a:custGeom>
            <a:avLst/>
            <a:gdLst/>
            <a:ahLst/>
            <a:cxnLst/>
            <a:rect l="l" t="t" r="r" b="b"/>
            <a:pathLst>
              <a:path w="170815" h="35560">
                <a:moveTo>
                  <a:pt x="170522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5"/>
          <p:cNvSpPr/>
          <p:nvPr/>
        </p:nvSpPr>
        <p:spPr>
          <a:xfrm>
            <a:off x="8550366" y="4440327"/>
            <a:ext cx="156845" cy="473075"/>
          </a:xfrm>
          <a:custGeom>
            <a:avLst/>
            <a:gdLst/>
            <a:ahLst/>
            <a:cxnLst/>
            <a:rect l="l" t="t" r="r" b="b"/>
            <a:pathLst>
              <a:path w="156845" h="473075">
                <a:moveTo>
                  <a:pt x="156425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6"/>
          <p:cNvSpPr/>
          <p:nvPr/>
        </p:nvSpPr>
        <p:spPr>
          <a:xfrm>
            <a:off x="8710293" y="3916452"/>
            <a:ext cx="74930" cy="468630"/>
          </a:xfrm>
          <a:custGeom>
            <a:avLst/>
            <a:gdLst/>
            <a:ahLst/>
            <a:cxnLst/>
            <a:rect l="l" t="t" r="r" b="b"/>
            <a:pathLst>
              <a:path w="74929" h="468629">
                <a:moveTo>
                  <a:pt x="74929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7"/>
          <p:cNvSpPr/>
          <p:nvPr/>
        </p:nvSpPr>
        <p:spPr>
          <a:xfrm>
            <a:off x="7866580" y="2227305"/>
            <a:ext cx="377190" cy="166370"/>
          </a:xfrm>
          <a:custGeom>
            <a:avLst/>
            <a:gdLst/>
            <a:ahLst/>
            <a:cxnLst/>
            <a:rect l="l" t="t" r="r" b="b"/>
            <a:pathLst>
              <a:path w="377190" h="166369">
                <a:moveTo>
                  <a:pt x="377151" y="165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8"/>
          <p:cNvSpPr/>
          <p:nvPr/>
        </p:nvSpPr>
        <p:spPr>
          <a:xfrm>
            <a:off x="8283812" y="2436779"/>
            <a:ext cx="259715" cy="394335"/>
          </a:xfrm>
          <a:custGeom>
            <a:avLst/>
            <a:gdLst/>
            <a:ahLst/>
            <a:cxnLst/>
            <a:rect l="l" t="t" r="r" b="b"/>
            <a:pathLst>
              <a:path w="259715" h="394335">
                <a:moveTo>
                  <a:pt x="259702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9"/>
          <p:cNvSpPr/>
          <p:nvPr/>
        </p:nvSpPr>
        <p:spPr>
          <a:xfrm>
            <a:off x="8543518" y="2845542"/>
            <a:ext cx="160655" cy="494030"/>
          </a:xfrm>
          <a:custGeom>
            <a:avLst/>
            <a:gdLst/>
            <a:ahLst/>
            <a:cxnLst/>
            <a:rect l="l" t="t" r="r" b="b"/>
            <a:pathLst>
              <a:path w="160654" h="494030">
                <a:moveTo>
                  <a:pt x="160261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90"/>
          <p:cNvSpPr/>
          <p:nvPr/>
        </p:nvSpPr>
        <p:spPr>
          <a:xfrm>
            <a:off x="8706788" y="3382826"/>
            <a:ext cx="78740" cy="473075"/>
          </a:xfrm>
          <a:custGeom>
            <a:avLst/>
            <a:gdLst/>
            <a:ahLst/>
            <a:cxnLst/>
            <a:rect l="l" t="t" r="r" b="b"/>
            <a:pathLst>
              <a:path w="78740" h="473075">
                <a:moveTo>
                  <a:pt x="78435" y="472897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91"/>
          <p:cNvSpPr/>
          <p:nvPr/>
        </p:nvSpPr>
        <p:spPr>
          <a:xfrm>
            <a:off x="8289582" y="4939300"/>
            <a:ext cx="260985" cy="389255"/>
          </a:xfrm>
          <a:custGeom>
            <a:avLst/>
            <a:gdLst/>
            <a:ahLst/>
            <a:cxnLst/>
            <a:rect l="l" t="t" r="r" b="b"/>
            <a:pathLst>
              <a:path w="260984" h="389254">
                <a:moveTo>
                  <a:pt x="260781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2"/>
          <p:cNvSpPr/>
          <p:nvPr/>
        </p:nvSpPr>
        <p:spPr>
          <a:xfrm>
            <a:off x="7939101" y="5328137"/>
            <a:ext cx="350520" cy="78740"/>
          </a:xfrm>
          <a:custGeom>
            <a:avLst/>
            <a:gdLst/>
            <a:ahLst/>
            <a:cxnLst/>
            <a:rect l="l" t="t" r="r" b="b"/>
            <a:pathLst>
              <a:path w="350520" h="78739">
                <a:moveTo>
                  <a:pt x="350481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3"/>
          <p:cNvSpPr/>
          <p:nvPr/>
        </p:nvSpPr>
        <p:spPr>
          <a:xfrm>
            <a:off x="7880351" y="5660775"/>
            <a:ext cx="60960" cy="274955"/>
          </a:xfrm>
          <a:custGeom>
            <a:avLst/>
            <a:gdLst/>
            <a:ahLst/>
            <a:cxnLst/>
            <a:rect l="l" t="t" r="r" b="b"/>
            <a:pathLst>
              <a:path w="60959" h="274954">
                <a:moveTo>
                  <a:pt x="0" y="274955"/>
                </a:moveTo>
                <a:lnTo>
                  <a:pt x="6082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4"/>
          <p:cNvSpPr/>
          <p:nvPr/>
        </p:nvSpPr>
        <p:spPr>
          <a:xfrm>
            <a:off x="7896230" y="5591016"/>
            <a:ext cx="83820" cy="93345"/>
          </a:xfrm>
          <a:custGeom>
            <a:avLst/>
            <a:gdLst/>
            <a:ahLst/>
            <a:cxnLst/>
            <a:rect l="l" t="t" r="r" b="b"/>
            <a:pathLst>
              <a:path w="83820" h="93345">
                <a:moveTo>
                  <a:pt x="60363" y="0"/>
                </a:moveTo>
                <a:lnTo>
                  <a:pt x="0" y="74460"/>
                </a:lnTo>
                <a:lnTo>
                  <a:pt x="83705" y="92963"/>
                </a:lnTo>
                <a:lnTo>
                  <a:pt x="60363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5"/>
          <p:cNvSpPr txBox="1"/>
          <p:nvPr/>
        </p:nvSpPr>
        <p:spPr>
          <a:xfrm>
            <a:off x="7346637" y="5705874"/>
            <a:ext cx="172116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68910" algn="ctr">
              <a:lnSpc>
                <a:spcPts val="2155"/>
              </a:lnSpc>
            </a:pP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endParaRPr sz="1400" b="1" i="1" dirty="0">
              <a:latin typeface="Arial"/>
              <a:cs typeface="Arial"/>
            </a:endParaRPr>
          </a:p>
          <a:p>
            <a:pPr marL="12700" algn="ctr">
              <a:lnSpc>
                <a:spcPts val="1914"/>
              </a:lnSpc>
            </a:pPr>
            <a:r>
              <a:rPr sz="1600" b="1" dirty="0">
                <a:solidFill>
                  <a:srgbClr val="FF0000"/>
                </a:solidFill>
                <a:latin typeface="Arial Narrow"/>
                <a:cs typeface="Arial Narrow"/>
              </a:rPr>
              <a:t>Flowing Li</a:t>
            </a:r>
            <a:r>
              <a:rPr sz="1600" b="1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module</a:t>
            </a:r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(Concept, location, size TBD)</a:t>
            </a:r>
            <a:endParaRPr sz="1200" i="1" dirty="0">
              <a:latin typeface="Arial Narrow"/>
              <a:cs typeface="Arial Narrow"/>
            </a:endParaRPr>
          </a:p>
        </p:txBody>
      </p:sp>
      <p:sp>
        <p:nvSpPr>
          <p:cNvPr id="194" name="object 196"/>
          <p:cNvSpPr txBox="1"/>
          <p:nvPr/>
        </p:nvSpPr>
        <p:spPr>
          <a:xfrm>
            <a:off x="5187115" y="5715000"/>
            <a:ext cx="91566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000099"/>
                </a:solidFill>
                <a:latin typeface="Arial Narrow"/>
                <a:cs typeface="Arial Narrow"/>
              </a:rPr>
              <a:t>Cryo-pump</a:t>
            </a:r>
            <a:endParaRPr sz="1600" dirty="0">
              <a:solidFill>
                <a:srgbClr val="000099"/>
              </a:solidFill>
              <a:latin typeface="Arial Narrow"/>
              <a:cs typeface="Arial Narrow"/>
            </a:endParaRPr>
          </a:p>
        </p:txBody>
      </p:sp>
      <p:sp>
        <p:nvSpPr>
          <p:cNvPr id="195" name="object 197"/>
          <p:cNvSpPr/>
          <p:nvPr/>
        </p:nvSpPr>
        <p:spPr>
          <a:xfrm>
            <a:off x="351241" y="3768682"/>
            <a:ext cx="0" cy="1144905"/>
          </a:xfrm>
          <a:custGeom>
            <a:avLst/>
            <a:gdLst/>
            <a:ahLst/>
            <a:cxnLst/>
            <a:rect l="l" t="t" r="r" b="b"/>
            <a:pathLst>
              <a:path h="1144904">
                <a:moveTo>
                  <a:pt x="0" y="0"/>
                </a:moveTo>
                <a:lnTo>
                  <a:pt x="0" y="114471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8"/>
          <p:cNvSpPr/>
          <p:nvPr/>
        </p:nvSpPr>
        <p:spPr>
          <a:xfrm>
            <a:off x="351241" y="4910204"/>
            <a:ext cx="115570" cy="267335"/>
          </a:xfrm>
          <a:custGeom>
            <a:avLst/>
            <a:gdLst/>
            <a:ahLst/>
            <a:cxnLst/>
            <a:rect l="l" t="t" r="r" b="b"/>
            <a:pathLst>
              <a:path w="115570" h="267335">
                <a:moveTo>
                  <a:pt x="0" y="0"/>
                </a:moveTo>
                <a:lnTo>
                  <a:pt x="115011" y="26718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9"/>
          <p:cNvSpPr/>
          <p:nvPr/>
        </p:nvSpPr>
        <p:spPr>
          <a:xfrm>
            <a:off x="465329" y="5534695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12680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200"/>
          <p:cNvSpPr/>
          <p:nvPr/>
        </p:nvSpPr>
        <p:spPr>
          <a:xfrm>
            <a:off x="469620" y="5181740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359841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201"/>
          <p:cNvSpPr/>
          <p:nvPr/>
        </p:nvSpPr>
        <p:spPr>
          <a:xfrm>
            <a:off x="1500466" y="3529084"/>
            <a:ext cx="46355" cy="306705"/>
          </a:xfrm>
          <a:custGeom>
            <a:avLst/>
            <a:gdLst/>
            <a:ahLst/>
            <a:cxnLst/>
            <a:rect l="l" t="t" r="r" b="b"/>
            <a:pathLst>
              <a:path w="46355" h="306704">
                <a:moveTo>
                  <a:pt x="45758" y="306133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2"/>
          <p:cNvSpPr/>
          <p:nvPr/>
        </p:nvSpPr>
        <p:spPr>
          <a:xfrm>
            <a:off x="660016" y="5342550"/>
            <a:ext cx="367665" cy="160655"/>
          </a:xfrm>
          <a:custGeom>
            <a:avLst/>
            <a:gdLst/>
            <a:ahLst/>
            <a:cxnLst/>
            <a:rect l="l" t="t" r="r" b="b"/>
            <a:pathLst>
              <a:path w="367665" h="160654">
                <a:moveTo>
                  <a:pt x="367144" y="0"/>
                </a:moveTo>
                <a:lnTo>
                  <a:pt x="0" y="16061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3"/>
          <p:cNvSpPr/>
          <p:nvPr/>
        </p:nvSpPr>
        <p:spPr>
          <a:xfrm>
            <a:off x="1036642" y="4905442"/>
            <a:ext cx="278130" cy="419734"/>
          </a:xfrm>
          <a:custGeom>
            <a:avLst/>
            <a:gdLst/>
            <a:ahLst/>
            <a:cxnLst/>
            <a:rect l="l" t="t" r="r" b="b"/>
            <a:pathLst>
              <a:path w="278130" h="419735">
                <a:moveTo>
                  <a:pt x="278041" y="0"/>
                </a:moveTo>
                <a:lnTo>
                  <a:pt x="0" y="41949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4"/>
          <p:cNvSpPr/>
          <p:nvPr/>
        </p:nvSpPr>
        <p:spPr>
          <a:xfrm>
            <a:off x="1314683" y="4411729"/>
            <a:ext cx="147955" cy="467995"/>
          </a:xfrm>
          <a:custGeom>
            <a:avLst/>
            <a:gdLst/>
            <a:ahLst/>
            <a:cxnLst/>
            <a:rect l="l" t="t" r="r" b="b"/>
            <a:pathLst>
              <a:path w="147955" h="467995">
                <a:moveTo>
                  <a:pt x="147447" y="0"/>
                </a:moveTo>
                <a:lnTo>
                  <a:pt x="0" y="46749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5"/>
          <p:cNvSpPr/>
          <p:nvPr/>
        </p:nvSpPr>
        <p:spPr>
          <a:xfrm>
            <a:off x="1462125" y="3897858"/>
            <a:ext cx="84455" cy="471805"/>
          </a:xfrm>
          <a:custGeom>
            <a:avLst/>
            <a:gdLst/>
            <a:ahLst/>
            <a:cxnLst/>
            <a:rect l="l" t="t" r="r" b="b"/>
            <a:pathLst>
              <a:path w="84455" h="471804">
                <a:moveTo>
                  <a:pt x="84099" y="0"/>
                </a:moveTo>
                <a:lnTo>
                  <a:pt x="0" y="47172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6"/>
          <p:cNvSpPr txBox="1"/>
          <p:nvPr/>
        </p:nvSpPr>
        <p:spPr>
          <a:xfrm>
            <a:off x="101073" y="5704585"/>
            <a:ext cx="1336040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8435" algn="ctr">
              <a:lnSpc>
                <a:spcPts val="1540"/>
              </a:lnSpc>
            </a:pP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Downward</a:t>
            </a:r>
            <a:r>
              <a:rPr sz="1600" spc="-8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 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evaporator</a:t>
            </a:r>
            <a:r>
              <a:rPr sz="1600" spc="-9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+</a:t>
            </a:r>
            <a:endParaRPr sz="1600" dirty="0">
              <a:latin typeface="Arial Narrow"/>
              <a:cs typeface="Arial Narrow"/>
            </a:endParaRPr>
          </a:p>
          <a:p>
            <a:pPr algn="ctr">
              <a:lnSpc>
                <a:spcPts val="1550"/>
              </a:lnSpc>
            </a:pP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granule</a:t>
            </a:r>
            <a:r>
              <a:rPr sz="1600" spc="-9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injector</a:t>
            </a:r>
            <a:endParaRPr sz="1600" dirty="0">
              <a:latin typeface="Arial Narrow"/>
              <a:cs typeface="Arial Narrow"/>
            </a:endParaRPr>
          </a:p>
        </p:txBody>
      </p:sp>
      <p:cxnSp>
        <p:nvCxnSpPr>
          <p:cNvPr id="208" name="Straight Arrow Connector 207"/>
          <p:cNvCxnSpPr/>
          <p:nvPr/>
        </p:nvCxnSpPr>
        <p:spPr>
          <a:xfrm flipH="1" flipV="1">
            <a:off x="4725087" y="5513773"/>
            <a:ext cx="409997" cy="328227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6153269" y="5535786"/>
            <a:ext cx="348876" cy="306214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3286325" y="5211851"/>
            <a:ext cx="2358623" cy="14175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sz="3200" b="1" spc="-5" dirty="0" smtClean="0">
                <a:latin typeface="+mn-lt"/>
                <a:cs typeface="Arial"/>
              </a:rPr>
              <a:t>High Z, Liquid Lithium, and </a:t>
            </a:r>
            <a:r>
              <a:rPr lang="en-US" sz="3200" b="1" spc="-5" dirty="0" err="1" smtClean="0">
                <a:latin typeface="+mn-lt"/>
                <a:cs typeface="Arial"/>
              </a:rPr>
              <a:t>Cryo</a:t>
            </a:r>
            <a:r>
              <a:rPr lang="en-US" sz="3200" b="1" spc="-5" dirty="0" smtClean="0">
                <a:latin typeface="+mn-lt"/>
                <a:cs typeface="Arial"/>
              </a:rPr>
              <a:t>-Pump Enhancements</a:t>
            </a:r>
            <a:endParaRPr lang="en-US" sz="3200" dirty="0">
              <a:latin typeface="+mn-lt"/>
            </a:endParaRPr>
          </a:p>
        </p:txBody>
      </p:sp>
      <p:sp>
        <p:nvSpPr>
          <p:cNvPr id="63" name="Content Placeholder 6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1524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are assessing the viability of supporting two separate </a:t>
            </a:r>
            <a:r>
              <a:rPr lang="en-US" dirty="0" smtClean="0"/>
              <a:t>enhancements: </a:t>
            </a:r>
            <a:r>
              <a:rPr lang="en-US" dirty="0"/>
              <a:t>(1) </a:t>
            </a:r>
            <a:r>
              <a:rPr lang="en-US" dirty="0" err="1"/>
              <a:t>Cryo</a:t>
            </a:r>
            <a:r>
              <a:rPr lang="en-US" dirty="0"/>
              <a:t>-pump and (2) </a:t>
            </a:r>
            <a:r>
              <a:rPr lang="en-US" dirty="0" err="1"/>
              <a:t>heatable</a:t>
            </a:r>
            <a:r>
              <a:rPr lang="en-US" dirty="0"/>
              <a:t> high-Z PFC with liquid Li </a:t>
            </a:r>
            <a:r>
              <a:rPr lang="en-US" dirty="0" err="1"/>
              <a:t>capabilty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28600" y="2743200"/>
            <a:ext cx="57912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800" dirty="0" smtClean="0"/>
              <a:t>• </a:t>
            </a:r>
            <a:r>
              <a:rPr lang="en-US" sz="2800" dirty="0" err="1" smtClean="0"/>
              <a:t>Heatable</a:t>
            </a:r>
            <a:r>
              <a:rPr lang="en-US" sz="2800" dirty="0" smtClean="0"/>
              <a:t> high-Z PFCs with liquid lithium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capability  ~ $ 6-7 M</a:t>
            </a:r>
          </a:p>
          <a:p>
            <a:pPr marL="274320" indent="-457200"/>
            <a:endParaRPr lang="en-US" sz="2800" dirty="0"/>
          </a:p>
          <a:p>
            <a:pPr marL="274320" indent="-457200"/>
            <a:r>
              <a:rPr lang="en-US" sz="2800" dirty="0" smtClean="0"/>
              <a:t>• </a:t>
            </a:r>
            <a:r>
              <a:rPr lang="en-US" sz="2800" dirty="0" err="1" smtClean="0"/>
              <a:t>Cryo</a:t>
            </a:r>
            <a:r>
              <a:rPr lang="en-US" sz="2800" dirty="0" smtClean="0"/>
              <a:t>-pump system ~ $ 6- 7 M</a:t>
            </a:r>
          </a:p>
        </p:txBody>
      </p:sp>
      <p:grpSp>
        <p:nvGrpSpPr>
          <p:cNvPr id="243" name="Group 242"/>
          <p:cNvGrpSpPr/>
          <p:nvPr/>
        </p:nvGrpSpPr>
        <p:grpSpPr>
          <a:xfrm>
            <a:off x="6248400" y="2819400"/>
            <a:ext cx="3030802" cy="1676400"/>
            <a:chOff x="3505200" y="4936103"/>
            <a:chExt cx="2597584" cy="1436778"/>
          </a:xfrm>
        </p:grpSpPr>
        <p:sp>
          <p:nvSpPr>
            <p:cNvPr id="207" name="object 47"/>
            <p:cNvSpPr/>
            <p:nvPr/>
          </p:nvSpPr>
          <p:spPr>
            <a:xfrm>
              <a:off x="3862387" y="4961003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48"/>
            <p:cNvSpPr/>
            <p:nvPr/>
          </p:nvSpPr>
          <p:spPr>
            <a:xfrm>
              <a:off x="3979862" y="5235640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899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49"/>
            <p:cNvSpPr/>
            <p:nvPr/>
          </p:nvSpPr>
          <p:spPr>
            <a:xfrm>
              <a:off x="4000501" y="5530915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199"/>
                  </a:moveTo>
                  <a:lnTo>
                    <a:pt x="136525" y="76199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50"/>
            <p:cNvSpPr/>
            <p:nvPr/>
          </p:nvSpPr>
          <p:spPr>
            <a:xfrm>
              <a:off x="4185911" y="5532414"/>
              <a:ext cx="172720" cy="36830"/>
            </a:xfrm>
            <a:custGeom>
              <a:avLst/>
              <a:gdLst/>
              <a:ahLst/>
              <a:cxnLst/>
              <a:rect l="l" t="t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51"/>
            <p:cNvSpPr/>
            <p:nvPr/>
          </p:nvSpPr>
          <p:spPr>
            <a:xfrm>
              <a:off x="4618037" y="4951478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0"/>
                  </a:moveTo>
                  <a:lnTo>
                    <a:pt x="0" y="412749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52"/>
            <p:cNvSpPr/>
            <p:nvPr/>
          </p:nvSpPr>
          <p:spPr>
            <a:xfrm>
              <a:off x="4275143" y="5356201"/>
              <a:ext cx="360680" cy="84455"/>
            </a:xfrm>
            <a:custGeom>
              <a:avLst/>
              <a:gdLst/>
              <a:ahLst/>
              <a:cxnLst/>
              <a:rect l="l" t="t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53"/>
            <p:cNvSpPr/>
            <p:nvPr/>
          </p:nvSpPr>
          <p:spPr>
            <a:xfrm>
              <a:off x="4250356" y="5402206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60" h="65404">
                  <a:moveTo>
                    <a:pt x="63911" y="0"/>
                  </a:moveTo>
                  <a:lnTo>
                    <a:pt x="25460" y="6102"/>
                  </a:lnTo>
                  <a:lnTo>
                    <a:pt x="0" y="40505"/>
                  </a:ln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54"/>
            <p:cNvSpPr/>
            <p:nvPr/>
          </p:nvSpPr>
          <p:spPr>
            <a:xfrm>
              <a:off x="4250356" y="5402206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60" h="65404">
                  <a:moveTo>
                    <a:pt x="0" y="40505"/>
                  </a:move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lnTo>
                    <a:pt x="44284" y="525"/>
                  </a:lnTo>
                  <a:lnTo>
                    <a:pt x="25460" y="6102"/>
                  </a:lnTo>
                  <a:lnTo>
                    <a:pt x="10855" y="15481"/>
                  </a:lnTo>
                  <a:lnTo>
                    <a:pt x="1893" y="27377"/>
                  </a:lnTo>
                  <a:lnTo>
                    <a:pt x="0" y="40505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55"/>
            <p:cNvSpPr/>
            <p:nvPr/>
          </p:nvSpPr>
          <p:spPr>
            <a:xfrm>
              <a:off x="4634094" y="541974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70" y="0"/>
                  </a:move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56"/>
            <p:cNvSpPr/>
            <p:nvPr/>
          </p:nvSpPr>
          <p:spPr>
            <a:xfrm>
              <a:off x="4634094" y="541974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770"/>
                  </a:move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close/>
                </a:path>
              </a:pathLst>
            </a:custGeom>
            <a:solidFill>
              <a:srgbClr val="000099"/>
            </a:solidFill>
            <a:ln w="15875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57"/>
            <p:cNvSpPr/>
            <p:nvPr/>
          </p:nvSpPr>
          <p:spPr>
            <a:xfrm>
              <a:off x="4413435" y="5376222"/>
              <a:ext cx="118745" cy="31750"/>
            </a:xfrm>
            <a:custGeom>
              <a:avLst/>
              <a:gdLst/>
              <a:ahLst/>
              <a:cxnLst/>
              <a:rect l="l" t="t" r="r" b="b"/>
              <a:pathLst>
                <a:path w="118745" h="31750">
                  <a:moveTo>
                    <a:pt x="118694" y="0"/>
                  </a:moveTo>
                  <a:lnTo>
                    <a:pt x="0" y="31572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69"/>
            <p:cNvSpPr txBox="1"/>
            <p:nvPr/>
          </p:nvSpPr>
          <p:spPr>
            <a:xfrm>
              <a:off x="3505200" y="5795800"/>
              <a:ext cx="1466122" cy="5770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-12700" algn="ctr">
                <a:lnSpc>
                  <a:spcPts val="1540"/>
                </a:lnSpc>
              </a:pPr>
              <a:r>
                <a:rPr lang="en-US" sz="1600" b="1" spc="-5" dirty="0" err="1" smtClean="0">
                  <a:solidFill>
                    <a:srgbClr val="A6A6A6"/>
                  </a:solidFill>
                  <a:latin typeface="Arial Narrow"/>
                  <a:cs typeface="Arial Narrow"/>
                </a:rPr>
                <a:t>Heatable</a:t>
              </a:r>
              <a:r>
                <a:rPr lang="en-US" sz="1600" b="1" spc="-5" dirty="0" smtClean="0">
                  <a:solidFill>
                    <a:srgbClr val="A6A6A6"/>
                  </a:solidFill>
                  <a:latin typeface="Arial Narrow"/>
                  <a:cs typeface="Arial Narrow"/>
                </a:rPr>
                <a:t> </a:t>
              </a:r>
              <a:r>
                <a:rPr sz="1600" b="1" spc="-5" dirty="0" smtClean="0">
                  <a:solidFill>
                    <a:srgbClr val="A6A6A6"/>
                  </a:solidFill>
                  <a:latin typeface="Arial Narrow"/>
                  <a:cs typeface="Arial Narrow"/>
                </a:rPr>
                <a:t> </a:t>
              </a:r>
              <a:r>
                <a:rPr sz="1600" b="1" dirty="0" smtClean="0">
                  <a:solidFill>
                    <a:srgbClr val="A6A6A6"/>
                  </a:solidFill>
                  <a:latin typeface="Arial Narrow"/>
                  <a:cs typeface="Arial Narrow"/>
                </a:rPr>
                <a:t>high-Z</a:t>
              </a:r>
              <a:r>
                <a:rPr lang="en-US" sz="1600" b="1" dirty="0" smtClean="0">
                  <a:solidFill>
                    <a:srgbClr val="A6A6A6"/>
                  </a:solidFill>
                  <a:latin typeface="Arial Narrow"/>
                  <a:cs typeface="Arial Narrow"/>
                </a:rPr>
                <a:t> </a:t>
              </a:r>
              <a:r>
                <a:rPr sz="1600" b="1" spc="-5" dirty="0" smtClean="0">
                  <a:solidFill>
                    <a:srgbClr val="A6A6A6"/>
                  </a:solidFill>
                  <a:latin typeface="Arial Narrow"/>
                  <a:cs typeface="Arial Narrow"/>
                </a:rPr>
                <a:t>PFCs </a:t>
              </a: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for </a:t>
              </a:r>
              <a:r>
                <a:rPr sz="16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liquid</a:t>
              </a:r>
              <a:r>
                <a:rPr sz="1600" b="1" spc="-12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Li</a:t>
              </a:r>
              <a:r>
                <a:rPr lang="en-US" sz="1600" b="1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lang="en-US" sz="16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(including pre-filled)</a:t>
              </a:r>
              <a:endParaRPr sz="1600" dirty="0">
                <a:latin typeface="Arial Narrow"/>
                <a:cs typeface="Arial Narrow"/>
              </a:endParaRPr>
            </a:p>
          </p:txBody>
        </p:sp>
        <p:sp>
          <p:nvSpPr>
            <p:cNvPr id="221" name="object 70"/>
            <p:cNvSpPr/>
            <p:nvPr/>
          </p:nvSpPr>
          <p:spPr>
            <a:xfrm>
              <a:off x="4413432" y="5492358"/>
              <a:ext cx="52705" cy="257175"/>
            </a:xfrm>
            <a:custGeom>
              <a:avLst/>
              <a:gdLst/>
              <a:ahLst/>
              <a:cxnLst/>
              <a:rect l="l" t="t" r="r" b="b"/>
              <a:pathLst>
                <a:path w="52704" h="257175">
                  <a:moveTo>
                    <a:pt x="0" y="256755"/>
                  </a:moveTo>
                  <a:lnTo>
                    <a:pt x="52362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71"/>
            <p:cNvSpPr/>
            <p:nvPr/>
          </p:nvSpPr>
          <p:spPr>
            <a:xfrm>
              <a:off x="4420943" y="5422365"/>
              <a:ext cx="84455" cy="92710"/>
            </a:xfrm>
            <a:custGeom>
              <a:avLst/>
              <a:gdLst/>
              <a:ahLst/>
              <a:cxnLst/>
              <a:rect l="l" t="t" r="r" b="b"/>
              <a:pathLst>
                <a:path w="84454" h="92710">
                  <a:moveTo>
                    <a:pt x="59131" y="0"/>
                  </a:moveTo>
                  <a:lnTo>
                    <a:pt x="0" y="75438"/>
                  </a:lnTo>
                  <a:lnTo>
                    <a:pt x="83997" y="92557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116"/>
            <p:cNvSpPr/>
            <p:nvPr/>
          </p:nvSpPr>
          <p:spPr>
            <a:xfrm>
              <a:off x="3902392" y="4951479"/>
              <a:ext cx="116205" cy="257175"/>
            </a:xfrm>
            <a:custGeom>
              <a:avLst/>
              <a:gdLst/>
              <a:ahLst/>
              <a:cxnLst/>
              <a:rect l="l" t="t" r="r" b="b"/>
              <a:pathLst>
                <a:path w="116204" h="257175">
                  <a:moveTo>
                    <a:pt x="0" y="0"/>
                  </a:moveTo>
                  <a:lnTo>
                    <a:pt x="115900" y="25708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118"/>
            <p:cNvSpPr/>
            <p:nvPr/>
          </p:nvSpPr>
          <p:spPr>
            <a:xfrm>
              <a:off x="4012349" y="5208565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119"/>
            <p:cNvSpPr/>
            <p:nvPr/>
          </p:nvSpPr>
          <p:spPr>
            <a:xfrm>
              <a:off x="4012350" y="5529422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675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122"/>
            <p:cNvSpPr/>
            <p:nvPr/>
          </p:nvSpPr>
          <p:spPr>
            <a:xfrm>
              <a:off x="4183202" y="5495992"/>
              <a:ext cx="168275" cy="35560"/>
            </a:xfrm>
            <a:custGeom>
              <a:avLst/>
              <a:gdLst/>
              <a:ahLst/>
              <a:cxnLst/>
              <a:rect l="l" t="t" r="r" b="b"/>
              <a:pathLst>
                <a:path w="168275" h="35560">
                  <a:moveTo>
                    <a:pt x="167995" y="0"/>
                  </a:moveTo>
                  <a:lnTo>
                    <a:pt x="0" y="3550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129"/>
            <p:cNvSpPr/>
            <p:nvPr/>
          </p:nvSpPr>
          <p:spPr>
            <a:xfrm>
              <a:off x="4602826" y="4936103"/>
              <a:ext cx="257175" cy="389255"/>
            </a:xfrm>
            <a:custGeom>
              <a:avLst/>
              <a:gdLst/>
              <a:ahLst/>
              <a:cxnLst/>
              <a:rect l="l" t="t" r="r" b="b"/>
              <a:pathLst>
                <a:path w="257175" h="389254">
                  <a:moveTo>
                    <a:pt x="256908" y="0"/>
                  </a:moveTo>
                  <a:lnTo>
                    <a:pt x="0" y="38883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130"/>
            <p:cNvSpPr/>
            <p:nvPr/>
          </p:nvSpPr>
          <p:spPr>
            <a:xfrm>
              <a:off x="4257536" y="5324939"/>
              <a:ext cx="345440" cy="78740"/>
            </a:xfrm>
            <a:custGeom>
              <a:avLst/>
              <a:gdLst/>
              <a:ahLst/>
              <a:cxnLst/>
              <a:rect l="l" t="t" r="r" b="b"/>
              <a:pathLst>
                <a:path w="345439" h="78739">
                  <a:moveTo>
                    <a:pt x="345287" y="0"/>
                  </a:moveTo>
                  <a:lnTo>
                    <a:pt x="0" y="7857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133"/>
            <p:cNvSpPr/>
            <p:nvPr/>
          </p:nvSpPr>
          <p:spPr>
            <a:xfrm>
              <a:off x="4324266" y="5619651"/>
              <a:ext cx="89535" cy="111760"/>
            </a:xfrm>
            <a:custGeom>
              <a:avLst/>
              <a:gdLst/>
              <a:ahLst/>
              <a:cxnLst/>
              <a:rect l="l" t="t" r="r" b="b"/>
              <a:pathLst>
                <a:path w="89535" h="111760">
                  <a:moveTo>
                    <a:pt x="89166" y="11129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134"/>
            <p:cNvSpPr/>
            <p:nvPr/>
          </p:nvSpPr>
          <p:spPr>
            <a:xfrm>
              <a:off x="4279586" y="5563902"/>
              <a:ext cx="87630" cy="93980"/>
            </a:xfrm>
            <a:custGeom>
              <a:avLst/>
              <a:gdLst/>
              <a:ahLst/>
              <a:cxnLst/>
              <a:rect l="l" t="t" r="r" b="b"/>
              <a:pathLst>
                <a:path w="87629" h="93979">
                  <a:moveTo>
                    <a:pt x="0" y="0"/>
                  </a:moveTo>
                  <a:lnTo>
                    <a:pt x="20154" y="93700"/>
                  </a:lnTo>
                  <a:lnTo>
                    <a:pt x="87058" y="40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196"/>
            <p:cNvSpPr txBox="1"/>
            <p:nvPr/>
          </p:nvSpPr>
          <p:spPr>
            <a:xfrm>
              <a:off x="5187115" y="5715000"/>
              <a:ext cx="915669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5" dirty="0">
                  <a:solidFill>
                    <a:srgbClr val="000099"/>
                  </a:solidFill>
                  <a:latin typeface="Arial Narrow"/>
                  <a:cs typeface="Arial Narrow"/>
                </a:rPr>
                <a:t>Cryo-pump</a:t>
              </a:r>
              <a:endParaRPr sz="1600" dirty="0">
                <a:solidFill>
                  <a:srgbClr val="000099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242" name="Straight Arrow Connector 241"/>
            <p:cNvCxnSpPr/>
            <p:nvPr/>
          </p:nvCxnSpPr>
          <p:spPr>
            <a:xfrm flipH="1" flipV="1">
              <a:off x="4725087" y="5513773"/>
              <a:ext cx="409997" cy="328227"/>
            </a:xfrm>
            <a:prstGeom prst="straightConnector1">
              <a:avLst/>
            </a:prstGeom>
            <a:ln w="28575">
              <a:solidFill>
                <a:srgbClr val="0000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4" name="TextBox 243"/>
          <p:cNvSpPr txBox="1"/>
          <p:nvPr/>
        </p:nvSpPr>
        <p:spPr>
          <a:xfrm>
            <a:off x="76200" y="4724400"/>
            <a:ext cx="9067800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Also as a part of facility reliability enhancement, a </a:t>
            </a:r>
            <a:r>
              <a:rPr lang="en-US" sz="2000" dirty="0" err="1" smtClean="0"/>
              <a:t>cryo</a:t>
            </a:r>
            <a:r>
              <a:rPr lang="en-US" sz="2000" dirty="0" smtClean="0"/>
              <a:t>-plant (helium refrigerator)  upgrade is envisioned (</a:t>
            </a:r>
            <a:r>
              <a:rPr lang="en-US" sz="2000" dirty="0"/>
              <a:t>~ $2.5M).  </a:t>
            </a:r>
            <a:r>
              <a:rPr lang="en-US" sz="2000" dirty="0" smtClean="0"/>
              <a:t>The existing helium refrigerator is 35 years old and it if fails may cause loss of NSTX-U plasma operation in a given year.  It is also located far from NSTX-U which causes more than 50% heat loss.  The existing system could become a back-up refrigerator and support other cryogenic needs at PPPL.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42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8" descr="tc al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066800"/>
            <a:ext cx="5486400" cy="382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3200400" y="3287713"/>
            <a:ext cx="53975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3276600" y="3516313"/>
            <a:ext cx="53975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81000" y="3886200"/>
            <a:ext cx="1371600" cy="738664"/>
          </a:xfrm>
          <a:prstGeom prst="rect">
            <a:avLst/>
          </a:prstGeom>
          <a:solidFill>
            <a:srgbClr val="C6D9F1"/>
          </a:soli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TFTR legacy liqui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 helium refrigerator</a:t>
            </a:r>
            <a:endParaRPr lang="en-US" sz="16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i="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 </a:t>
            </a:r>
            <a:r>
              <a:rPr lang="en-US" sz="28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  <a:r>
              <a:rPr lang="en-US" sz="2800" i="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ew efficient 400 W liquid helium (L-He) refrigerator to minimize down time risk and reduce operating cost</a:t>
            </a:r>
            <a:endParaRPr lang="en-US" sz="2800" i="0" dirty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953000"/>
            <a:ext cx="556260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2880" indent="-457200"/>
            <a:r>
              <a:rPr lang="en-US" dirty="0" smtClean="0"/>
              <a:t>• </a:t>
            </a:r>
            <a:r>
              <a:rPr lang="en-US" dirty="0">
                <a:solidFill>
                  <a:srgbClr val="000000"/>
                </a:solidFill>
              </a:rPr>
              <a:t>35 years old for NBI #1 and 2 operating at near </a:t>
            </a:r>
            <a:r>
              <a:rPr lang="en-US" dirty="0" smtClean="0">
                <a:solidFill>
                  <a:srgbClr val="000000"/>
                </a:solidFill>
              </a:rPr>
              <a:t>capacity</a:t>
            </a:r>
            <a:endParaRPr lang="en-US" dirty="0" smtClean="0"/>
          </a:p>
          <a:p>
            <a:pPr marL="182880" indent="-457200"/>
            <a:r>
              <a:rPr lang="en-US" dirty="0" smtClean="0"/>
              <a:t>• If a </a:t>
            </a:r>
            <a:r>
              <a:rPr lang="en-US" dirty="0"/>
              <a:t>failure </a:t>
            </a:r>
            <a:r>
              <a:rPr lang="en-US" dirty="0" smtClean="0"/>
              <a:t>occurs, the </a:t>
            </a:r>
            <a:r>
              <a:rPr lang="en-US" dirty="0"/>
              <a:t>risk is estimated to be 6 months to 1 year of </a:t>
            </a:r>
            <a:r>
              <a:rPr lang="en-US" dirty="0" smtClean="0"/>
              <a:t>down-time.</a:t>
            </a:r>
            <a:endParaRPr lang="en-US" dirty="0"/>
          </a:p>
          <a:p>
            <a:pPr marL="182880" indent="-457200"/>
            <a:r>
              <a:rPr lang="en-US" dirty="0" smtClean="0"/>
              <a:t>• Back </a:t>
            </a:r>
            <a:r>
              <a:rPr lang="en-US" dirty="0"/>
              <a:t>up </a:t>
            </a:r>
            <a:r>
              <a:rPr lang="en-US" dirty="0" smtClean="0"/>
              <a:t>L-He on </a:t>
            </a:r>
            <a:r>
              <a:rPr lang="en-US" dirty="0"/>
              <a:t>NSTX-U without causing down time or as a site credit for future projects if needed.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019800" y="1066800"/>
            <a:ext cx="220980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Proposed  400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W </a:t>
            </a: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L-He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refrigerator ~ $2.5M </a:t>
            </a: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16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819400"/>
            <a:ext cx="213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feet of supply and return </a:t>
            </a:r>
            <a:r>
              <a:rPr lang="en-US" dirty="0" smtClean="0">
                <a:solidFill>
                  <a:schemeClr val="bg1"/>
                </a:solidFill>
              </a:rPr>
              <a:t>piping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43200" y="32766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943600" y="1676400"/>
            <a:ext cx="3124200" cy="4801314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/>
            <a:r>
              <a:rPr lang="en-US" dirty="0" smtClean="0"/>
              <a:t>• Located </a:t>
            </a:r>
            <a:r>
              <a:rPr lang="en-US" dirty="0"/>
              <a:t>near NSTX-</a:t>
            </a:r>
            <a:r>
              <a:rPr lang="en-US" dirty="0" smtClean="0"/>
              <a:t>U, accommodates all </a:t>
            </a:r>
            <a:r>
              <a:rPr lang="en-US" dirty="0"/>
              <a:t>envisioned loads </a:t>
            </a:r>
            <a:r>
              <a:rPr lang="en-US" dirty="0" smtClean="0"/>
              <a:t>(NBIs and </a:t>
            </a:r>
            <a:r>
              <a:rPr lang="en-US" dirty="0" err="1" smtClean="0"/>
              <a:t>cryo</a:t>
            </a:r>
            <a:r>
              <a:rPr lang="en-US" dirty="0" smtClean="0"/>
              <a:t>-pump) by </a:t>
            </a:r>
            <a:r>
              <a:rPr lang="en-US" dirty="0"/>
              <a:t>benefit of less piping and heat </a:t>
            </a:r>
            <a:r>
              <a:rPr lang="en-US" dirty="0" smtClean="0"/>
              <a:t>loss. </a:t>
            </a:r>
          </a:p>
          <a:p>
            <a:pPr marL="171450" indent="-171450"/>
            <a:r>
              <a:rPr lang="en-US" dirty="0" smtClean="0"/>
              <a:t>• </a:t>
            </a:r>
            <a:r>
              <a:rPr lang="en-US" dirty="0"/>
              <a:t>The unit would reuse power and space previously used for a </a:t>
            </a:r>
            <a:r>
              <a:rPr lang="en-US" dirty="0" smtClean="0"/>
              <a:t>previous 225 </a:t>
            </a:r>
            <a:r>
              <a:rPr lang="en-US" dirty="0"/>
              <a:t>Watt </a:t>
            </a:r>
            <a:r>
              <a:rPr lang="en-US" dirty="0" smtClean="0"/>
              <a:t>refrigerator.</a:t>
            </a:r>
          </a:p>
          <a:p>
            <a:pPr marL="171450" indent="-171450"/>
            <a:r>
              <a:rPr lang="en-US" dirty="0" smtClean="0"/>
              <a:t>• The </a:t>
            </a:r>
            <a:r>
              <a:rPr lang="en-US" dirty="0"/>
              <a:t>existing NBI controls PLC and operations staff can operate this system with only  minor adaptations. </a:t>
            </a:r>
            <a:endParaRPr lang="en-US" dirty="0" smtClean="0"/>
          </a:p>
          <a:p>
            <a:pPr marL="171450" indent="-171450"/>
            <a:r>
              <a:rPr lang="en-US" dirty="0" smtClean="0"/>
              <a:t>• The </a:t>
            </a:r>
            <a:r>
              <a:rPr lang="en-US" dirty="0"/>
              <a:t>existing NBI tank Farm and liquid Nitrogen systems would support this 400 Watt refrigerator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2514600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NSTX-U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200" y="17526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Former TFTR Test Cell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1524000"/>
            <a:ext cx="457200" cy="609600"/>
          </a:xfrm>
          <a:prstGeom prst="rect">
            <a:avLst/>
          </a:prstGeom>
          <a:solidFill>
            <a:srgbClr val="FDEADA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86400" y="1559243"/>
            <a:ext cx="533400" cy="2695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>
            <a:off x="4648200" y="1828800"/>
            <a:ext cx="685800" cy="304800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38200" y="4572000"/>
            <a:ext cx="0" cy="3810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0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3"/>
          <p:cNvSpPr>
            <a:spLocks noChangeArrowheads="1"/>
          </p:cNvSpPr>
          <p:nvPr/>
        </p:nvSpPr>
        <p:spPr bwMode="auto">
          <a:xfrm>
            <a:off x="-25400" y="-254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Arial" charset="0"/>
              </a:rPr>
              <a:t>Flexible Mid-Plane Feedback Coils for MHD </a:t>
            </a:r>
            <a:r>
              <a:rPr lang="en-US" sz="2800" i="0" dirty="0" err="1">
                <a:solidFill>
                  <a:srgbClr val="0000FF"/>
                </a:solidFill>
                <a:latin typeface="Arial" charset="0"/>
              </a:rPr>
              <a:t>Studoes</a:t>
            </a:r>
            <a:endParaRPr lang="en-US" sz="2800" i="0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NCC will greatly enhance MHD physics studies and control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" charset="0"/>
              </a:rPr>
              <a:t> </a:t>
            </a:r>
            <a:endParaRPr lang="en-US" sz="1800" i="0" dirty="0">
              <a:solidFill>
                <a:srgbClr val="FF0000"/>
              </a:solidFill>
              <a:latin typeface="Helvetica Neu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700" y="5600700"/>
            <a:ext cx="8902700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i="0" dirty="0" smtClean="0">
                <a:solidFill>
                  <a:srgbClr val="000000"/>
                </a:solidFill>
              </a:rPr>
              <a:t>  Base – Engineering design work on NCC to be performed in 2016 – 2017 to develop reliable cost and schedule.  </a:t>
            </a:r>
          </a:p>
        </p:txBody>
      </p:sp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1470025" y="1039813"/>
            <a:ext cx="28082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>
                <a:solidFill>
                  <a:srgbClr val="000000"/>
                </a:solidFill>
              </a:rPr>
              <a:t>Full toroidal NCC array (2 x 12) </a:t>
            </a:r>
          </a:p>
        </p:txBody>
      </p:sp>
      <p:sp>
        <p:nvSpPr>
          <p:cNvPr id="38916" name="Rectangle 55"/>
          <p:cNvSpPr>
            <a:spLocks noChangeArrowheads="1"/>
          </p:cNvSpPr>
          <p:nvPr/>
        </p:nvSpPr>
        <p:spPr bwMode="auto">
          <a:xfrm>
            <a:off x="4670425" y="1027113"/>
            <a:ext cx="293846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>
                <a:solidFill>
                  <a:srgbClr val="000000"/>
                </a:solidFill>
              </a:rPr>
              <a:t>Partial toroidal NCC array (2 x 6) 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920750" y="2036763"/>
            <a:ext cx="1946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rPr>
              <a:t>Full NCC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920750" y="2463800"/>
            <a:ext cx="18018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Existing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RWM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coils</a:t>
            </a:r>
          </a:p>
        </p:txBody>
      </p:sp>
      <p:pic>
        <p:nvPicPr>
          <p:cNvPr id="38919" name="Picture 8" descr="plot2NSTX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62075"/>
            <a:ext cx="23177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0" name="Group 9"/>
          <p:cNvGrpSpPr>
            <a:grpSpLocks/>
          </p:cNvGrpSpPr>
          <p:nvPr/>
        </p:nvGrpSpPr>
        <p:grpSpPr bwMode="auto">
          <a:xfrm>
            <a:off x="1954213" y="1987550"/>
            <a:ext cx="1549400" cy="866775"/>
            <a:chOff x="492" y="1582"/>
            <a:chExt cx="1940" cy="1020"/>
          </a:xfrm>
        </p:grpSpPr>
        <p:sp>
          <p:nvSpPr>
            <p:cNvPr id="38963" name="Freeform 10"/>
            <p:cNvSpPr>
              <a:spLocks/>
            </p:cNvSpPr>
            <p:nvPr/>
          </p:nvSpPr>
          <p:spPr bwMode="auto">
            <a:xfrm>
              <a:off x="2082" y="2174"/>
              <a:ext cx="350" cy="396"/>
            </a:xfrm>
            <a:custGeom>
              <a:avLst/>
              <a:gdLst>
                <a:gd name="T0" fmla="*/ 328 w 350"/>
                <a:gd name="T1" fmla="*/ 0 h 396"/>
                <a:gd name="T2" fmla="*/ 224 w 350"/>
                <a:gd name="T3" fmla="*/ 32 h 396"/>
                <a:gd name="T4" fmla="*/ 118 w 350"/>
                <a:gd name="T5" fmla="*/ 60 h 396"/>
                <a:gd name="T6" fmla="*/ 0 w 350"/>
                <a:gd name="T7" fmla="*/ 82 h 396"/>
                <a:gd name="T8" fmla="*/ 30 w 350"/>
                <a:gd name="T9" fmla="*/ 396 h 396"/>
                <a:gd name="T10" fmla="*/ 130 w 350"/>
                <a:gd name="T11" fmla="*/ 378 h 396"/>
                <a:gd name="T12" fmla="*/ 272 w 350"/>
                <a:gd name="T13" fmla="*/ 346 h 396"/>
                <a:gd name="T14" fmla="*/ 350 w 350"/>
                <a:gd name="T15" fmla="*/ 320 h 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"/>
                <a:gd name="T25" fmla="*/ 0 h 396"/>
                <a:gd name="T26" fmla="*/ 350 w 350"/>
                <a:gd name="T27" fmla="*/ 396 h 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" h="396">
                  <a:moveTo>
                    <a:pt x="328" y="0"/>
                  </a:moveTo>
                  <a:lnTo>
                    <a:pt x="224" y="32"/>
                  </a:lnTo>
                  <a:lnTo>
                    <a:pt x="118" y="60"/>
                  </a:lnTo>
                  <a:lnTo>
                    <a:pt x="0" y="82"/>
                  </a:lnTo>
                  <a:lnTo>
                    <a:pt x="30" y="396"/>
                  </a:lnTo>
                  <a:lnTo>
                    <a:pt x="130" y="378"/>
                  </a:lnTo>
                  <a:lnTo>
                    <a:pt x="272" y="346"/>
                  </a:lnTo>
                  <a:lnTo>
                    <a:pt x="350" y="32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4" name="Freeform 11"/>
            <p:cNvSpPr>
              <a:spLocks/>
            </p:cNvSpPr>
            <p:nvPr/>
          </p:nvSpPr>
          <p:spPr bwMode="auto">
            <a:xfrm>
              <a:off x="1462" y="2266"/>
              <a:ext cx="556" cy="336"/>
            </a:xfrm>
            <a:custGeom>
              <a:avLst/>
              <a:gdLst>
                <a:gd name="T0" fmla="*/ 24 w 556"/>
                <a:gd name="T1" fmla="*/ 0 h 336"/>
                <a:gd name="T2" fmla="*/ 166 w 556"/>
                <a:gd name="T3" fmla="*/ 14 h 336"/>
                <a:gd name="T4" fmla="*/ 278 w 556"/>
                <a:gd name="T5" fmla="*/ 16 h 336"/>
                <a:gd name="T6" fmla="*/ 392 w 556"/>
                <a:gd name="T7" fmla="*/ 14 h 336"/>
                <a:gd name="T8" fmla="*/ 472 w 556"/>
                <a:gd name="T9" fmla="*/ 8 h 336"/>
                <a:gd name="T10" fmla="*/ 528 w 556"/>
                <a:gd name="T11" fmla="*/ 0 h 336"/>
                <a:gd name="T12" fmla="*/ 556 w 556"/>
                <a:gd name="T13" fmla="*/ 312 h 336"/>
                <a:gd name="T14" fmla="*/ 550 w 556"/>
                <a:gd name="T15" fmla="*/ 322 h 336"/>
                <a:gd name="T16" fmla="*/ 428 w 556"/>
                <a:gd name="T17" fmla="*/ 332 h 336"/>
                <a:gd name="T18" fmla="*/ 274 w 556"/>
                <a:gd name="T19" fmla="*/ 336 h 336"/>
                <a:gd name="T20" fmla="*/ 92 w 556"/>
                <a:gd name="T21" fmla="*/ 326 h 336"/>
                <a:gd name="T22" fmla="*/ 0 w 556"/>
                <a:gd name="T23" fmla="*/ 318 h 336"/>
                <a:gd name="T24" fmla="*/ 24 w 556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6"/>
                <a:gd name="T40" fmla="*/ 0 h 336"/>
                <a:gd name="T41" fmla="*/ 556 w 556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6" h="336">
                  <a:moveTo>
                    <a:pt x="24" y="0"/>
                  </a:moveTo>
                  <a:lnTo>
                    <a:pt x="166" y="14"/>
                  </a:lnTo>
                  <a:lnTo>
                    <a:pt x="278" y="16"/>
                  </a:lnTo>
                  <a:lnTo>
                    <a:pt x="392" y="14"/>
                  </a:lnTo>
                  <a:lnTo>
                    <a:pt x="472" y="8"/>
                  </a:lnTo>
                  <a:lnTo>
                    <a:pt x="528" y="0"/>
                  </a:lnTo>
                  <a:lnTo>
                    <a:pt x="556" y="312"/>
                  </a:lnTo>
                  <a:lnTo>
                    <a:pt x="550" y="322"/>
                  </a:lnTo>
                  <a:lnTo>
                    <a:pt x="428" y="332"/>
                  </a:lnTo>
                  <a:lnTo>
                    <a:pt x="274" y="336"/>
                  </a:lnTo>
                  <a:lnTo>
                    <a:pt x="92" y="326"/>
                  </a:lnTo>
                  <a:lnTo>
                    <a:pt x="0" y="31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5" name="Freeform 12"/>
            <p:cNvSpPr>
              <a:spLocks/>
            </p:cNvSpPr>
            <p:nvPr/>
          </p:nvSpPr>
          <p:spPr bwMode="auto">
            <a:xfrm>
              <a:off x="878" y="2126"/>
              <a:ext cx="522" cy="448"/>
            </a:xfrm>
            <a:custGeom>
              <a:avLst/>
              <a:gdLst>
                <a:gd name="T0" fmla="*/ 78 w 522"/>
                <a:gd name="T1" fmla="*/ 0 h 448"/>
                <a:gd name="T2" fmla="*/ 180 w 522"/>
                <a:gd name="T3" fmla="*/ 44 h 448"/>
                <a:gd name="T4" fmla="*/ 304 w 522"/>
                <a:gd name="T5" fmla="*/ 84 h 448"/>
                <a:gd name="T6" fmla="*/ 404 w 522"/>
                <a:gd name="T7" fmla="*/ 108 h 448"/>
                <a:gd name="T8" fmla="*/ 476 w 522"/>
                <a:gd name="T9" fmla="*/ 122 h 448"/>
                <a:gd name="T10" fmla="*/ 522 w 522"/>
                <a:gd name="T11" fmla="*/ 130 h 448"/>
                <a:gd name="T12" fmla="*/ 492 w 522"/>
                <a:gd name="T13" fmla="*/ 448 h 448"/>
                <a:gd name="T14" fmla="*/ 376 w 522"/>
                <a:gd name="T15" fmla="*/ 424 h 448"/>
                <a:gd name="T16" fmla="*/ 232 w 522"/>
                <a:gd name="T17" fmla="*/ 390 h 448"/>
                <a:gd name="T18" fmla="*/ 108 w 522"/>
                <a:gd name="T19" fmla="*/ 350 h 448"/>
                <a:gd name="T20" fmla="*/ 0 w 522"/>
                <a:gd name="T21" fmla="*/ 306 h 448"/>
                <a:gd name="T22" fmla="*/ 78 w 522"/>
                <a:gd name="T23" fmla="*/ 0 h 4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448"/>
                <a:gd name="T38" fmla="*/ 522 w 522"/>
                <a:gd name="T39" fmla="*/ 448 h 4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448">
                  <a:moveTo>
                    <a:pt x="78" y="0"/>
                  </a:moveTo>
                  <a:lnTo>
                    <a:pt x="180" y="44"/>
                  </a:lnTo>
                  <a:lnTo>
                    <a:pt x="304" y="84"/>
                  </a:lnTo>
                  <a:lnTo>
                    <a:pt x="404" y="108"/>
                  </a:lnTo>
                  <a:lnTo>
                    <a:pt x="476" y="122"/>
                  </a:lnTo>
                  <a:lnTo>
                    <a:pt x="522" y="130"/>
                  </a:lnTo>
                  <a:lnTo>
                    <a:pt x="492" y="448"/>
                  </a:lnTo>
                  <a:lnTo>
                    <a:pt x="376" y="424"/>
                  </a:lnTo>
                  <a:lnTo>
                    <a:pt x="232" y="390"/>
                  </a:lnTo>
                  <a:lnTo>
                    <a:pt x="108" y="350"/>
                  </a:lnTo>
                  <a:lnTo>
                    <a:pt x="0" y="306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Freeform 13"/>
            <p:cNvSpPr>
              <a:spLocks/>
            </p:cNvSpPr>
            <p:nvPr/>
          </p:nvSpPr>
          <p:spPr bwMode="auto">
            <a:xfrm>
              <a:off x="552" y="1884"/>
              <a:ext cx="320" cy="496"/>
            </a:xfrm>
            <a:custGeom>
              <a:avLst/>
              <a:gdLst>
                <a:gd name="T0" fmla="*/ 320 w 320"/>
                <a:gd name="T1" fmla="*/ 196 h 496"/>
                <a:gd name="T2" fmla="*/ 238 w 320"/>
                <a:gd name="T3" fmla="*/ 144 h 496"/>
                <a:gd name="T4" fmla="*/ 156 w 320"/>
                <a:gd name="T5" fmla="*/ 76 h 496"/>
                <a:gd name="T6" fmla="*/ 96 w 320"/>
                <a:gd name="T7" fmla="*/ 0 h 496"/>
                <a:gd name="T8" fmla="*/ 0 w 320"/>
                <a:gd name="T9" fmla="*/ 286 h 496"/>
                <a:gd name="T10" fmla="*/ 48 w 320"/>
                <a:gd name="T11" fmla="*/ 346 h 496"/>
                <a:gd name="T12" fmla="*/ 122 w 320"/>
                <a:gd name="T13" fmla="*/ 416 h 496"/>
                <a:gd name="T14" fmla="*/ 210 w 320"/>
                <a:gd name="T15" fmla="*/ 482 h 496"/>
                <a:gd name="T16" fmla="*/ 240 w 320"/>
                <a:gd name="T17" fmla="*/ 496 h 4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0"/>
                <a:gd name="T28" fmla="*/ 0 h 496"/>
                <a:gd name="T29" fmla="*/ 320 w 320"/>
                <a:gd name="T30" fmla="*/ 496 h 4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0" h="496">
                  <a:moveTo>
                    <a:pt x="320" y="196"/>
                  </a:moveTo>
                  <a:lnTo>
                    <a:pt x="238" y="144"/>
                  </a:lnTo>
                  <a:lnTo>
                    <a:pt x="156" y="76"/>
                  </a:lnTo>
                  <a:lnTo>
                    <a:pt x="96" y="0"/>
                  </a:lnTo>
                  <a:lnTo>
                    <a:pt x="0" y="286"/>
                  </a:lnTo>
                  <a:lnTo>
                    <a:pt x="48" y="346"/>
                  </a:lnTo>
                  <a:lnTo>
                    <a:pt x="122" y="416"/>
                  </a:lnTo>
                  <a:lnTo>
                    <a:pt x="210" y="482"/>
                  </a:lnTo>
                  <a:lnTo>
                    <a:pt x="240" y="49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14"/>
            <p:cNvSpPr>
              <a:spLocks/>
            </p:cNvSpPr>
            <p:nvPr/>
          </p:nvSpPr>
          <p:spPr bwMode="auto">
            <a:xfrm>
              <a:off x="492" y="1582"/>
              <a:ext cx="132" cy="390"/>
            </a:xfrm>
            <a:custGeom>
              <a:avLst/>
              <a:gdLst>
                <a:gd name="T0" fmla="*/ 0 w 132"/>
                <a:gd name="T1" fmla="*/ 390 h 390"/>
                <a:gd name="T2" fmla="*/ 4 w 132"/>
                <a:gd name="T3" fmla="*/ 328 h 390"/>
                <a:gd name="T4" fmla="*/ 132 w 132"/>
                <a:gd name="T5" fmla="*/ 0 h 390"/>
                <a:gd name="T6" fmla="*/ 108 w 132"/>
                <a:gd name="T7" fmla="*/ 82 h 390"/>
                <a:gd name="T8" fmla="*/ 104 w 132"/>
                <a:gd name="T9" fmla="*/ 126 h 390"/>
                <a:gd name="T10" fmla="*/ 106 w 132"/>
                <a:gd name="T11" fmla="*/ 168 h 390"/>
                <a:gd name="T12" fmla="*/ 118 w 132"/>
                <a:gd name="T13" fmla="*/ 216 h 390"/>
                <a:gd name="T14" fmla="*/ 132 w 132"/>
                <a:gd name="T15" fmla="*/ 238 h 3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90"/>
                <a:gd name="T26" fmla="*/ 132 w 132"/>
                <a:gd name="T27" fmla="*/ 390 h 3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90">
                  <a:moveTo>
                    <a:pt x="0" y="390"/>
                  </a:moveTo>
                  <a:lnTo>
                    <a:pt x="4" y="328"/>
                  </a:lnTo>
                  <a:lnTo>
                    <a:pt x="132" y="0"/>
                  </a:lnTo>
                  <a:lnTo>
                    <a:pt x="108" y="82"/>
                  </a:lnTo>
                  <a:lnTo>
                    <a:pt x="104" y="126"/>
                  </a:lnTo>
                  <a:lnTo>
                    <a:pt x="106" y="168"/>
                  </a:lnTo>
                  <a:lnTo>
                    <a:pt x="118" y="216"/>
                  </a:lnTo>
                  <a:lnTo>
                    <a:pt x="132" y="23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1" name="Group 21"/>
          <p:cNvGrpSpPr>
            <a:grpSpLocks/>
          </p:cNvGrpSpPr>
          <p:nvPr/>
        </p:nvGrpSpPr>
        <p:grpSpPr bwMode="auto">
          <a:xfrm>
            <a:off x="2017713" y="3243263"/>
            <a:ext cx="1498600" cy="565150"/>
            <a:chOff x="548" y="3006"/>
            <a:chExt cx="1884" cy="658"/>
          </a:xfrm>
        </p:grpSpPr>
        <p:sp>
          <p:nvSpPr>
            <p:cNvPr id="38958" name="Freeform 22"/>
            <p:cNvSpPr>
              <a:spLocks/>
            </p:cNvSpPr>
            <p:nvPr/>
          </p:nvSpPr>
          <p:spPr bwMode="auto">
            <a:xfrm>
              <a:off x="2104" y="3342"/>
              <a:ext cx="326" cy="92"/>
            </a:xfrm>
            <a:custGeom>
              <a:avLst/>
              <a:gdLst>
                <a:gd name="T0" fmla="*/ 326 w 326"/>
                <a:gd name="T1" fmla="*/ 0 h 92"/>
                <a:gd name="T2" fmla="*/ 204 w 326"/>
                <a:gd name="T3" fmla="*/ 36 h 92"/>
                <a:gd name="T4" fmla="*/ 98 w 326"/>
                <a:gd name="T5" fmla="*/ 62 h 92"/>
                <a:gd name="T6" fmla="*/ 4 w 326"/>
                <a:gd name="T7" fmla="*/ 76 h 92"/>
                <a:gd name="T8" fmla="*/ 0 w 326"/>
                <a:gd name="T9" fmla="*/ 92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6"/>
                <a:gd name="T16" fmla="*/ 0 h 92"/>
                <a:gd name="T17" fmla="*/ 326 w 326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6" h="92">
                  <a:moveTo>
                    <a:pt x="326" y="0"/>
                  </a:moveTo>
                  <a:lnTo>
                    <a:pt x="204" y="36"/>
                  </a:lnTo>
                  <a:lnTo>
                    <a:pt x="98" y="62"/>
                  </a:lnTo>
                  <a:lnTo>
                    <a:pt x="4" y="76"/>
                  </a:lnTo>
                  <a:lnTo>
                    <a:pt x="0" y="9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9" name="Freeform 23"/>
            <p:cNvSpPr>
              <a:spLocks/>
            </p:cNvSpPr>
            <p:nvPr/>
          </p:nvSpPr>
          <p:spPr bwMode="auto">
            <a:xfrm>
              <a:off x="2090" y="3540"/>
              <a:ext cx="342" cy="86"/>
            </a:xfrm>
            <a:custGeom>
              <a:avLst/>
              <a:gdLst>
                <a:gd name="T0" fmla="*/ 0 w 342"/>
                <a:gd name="T1" fmla="*/ 86 h 86"/>
                <a:gd name="T2" fmla="*/ 144 w 342"/>
                <a:gd name="T3" fmla="*/ 60 h 86"/>
                <a:gd name="T4" fmla="*/ 224 w 342"/>
                <a:gd name="T5" fmla="*/ 40 h 86"/>
                <a:gd name="T6" fmla="*/ 310 w 342"/>
                <a:gd name="T7" fmla="*/ 12 h 86"/>
                <a:gd name="T8" fmla="*/ 342 w 342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86"/>
                <a:gd name="T17" fmla="*/ 342 w 34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86">
                  <a:moveTo>
                    <a:pt x="0" y="86"/>
                  </a:moveTo>
                  <a:lnTo>
                    <a:pt x="144" y="60"/>
                  </a:lnTo>
                  <a:lnTo>
                    <a:pt x="224" y="40"/>
                  </a:lnTo>
                  <a:lnTo>
                    <a:pt x="310" y="12"/>
                  </a:lnTo>
                  <a:lnTo>
                    <a:pt x="34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Freeform 24"/>
            <p:cNvSpPr>
              <a:spLocks/>
            </p:cNvSpPr>
            <p:nvPr/>
          </p:nvSpPr>
          <p:spPr bwMode="auto">
            <a:xfrm>
              <a:off x="1462" y="3432"/>
              <a:ext cx="560" cy="232"/>
            </a:xfrm>
            <a:custGeom>
              <a:avLst/>
              <a:gdLst>
                <a:gd name="T0" fmla="*/ 0 w 560"/>
                <a:gd name="T1" fmla="*/ 0 h 232"/>
                <a:gd name="T2" fmla="*/ 22 w 560"/>
                <a:gd name="T3" fmla="*/ 216 h 232"/>
                <a:gd name="T4" fmla="*/ 206 w 560"/>
                <a:gd name="T5" fmla="*/ 228 h 232"/>
                <a:gd name="T6" fmla="*/ 286 w 560"/>
                <a:gd name="T7" fmla="*/ 232 h 232"/>
                <a:gd name="T8" fmla="*/ 406 w 560"/>
                <a:gd name="T9" fmla="*/ 224 h 232"/>
                <a:gd name="T10" fmla="*/ 528 w 560"/>
                <a:gd name="T11" fmla="*/ 218 h 232"/>
                <a:gd name="T12" fmla="*/ 560 w 560"/>
                <a:gd name="T13" fmla="*/ 0 h 232"/>
                <a:gd name="T14" fmla="*/ 420 w 560"/>
                <a:gd name="T15" fmla="*/ 12 h 232"/>
                <a:gd name="T16" fmla="*/ 274 w 560"/>
                <a:gd name="T17" fmla="*/ 18 h 232"/>
                <a:gd name="T18" fmla="*/ 116 w 560"/>
                <a:gd name="T19" fmla="*/ 12 h 232"/>
                <a:gd name="T20" fmla="*/ 0 w 560"/>
                <a:gd name="T21" fmla="*/ 0 h 2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0"/>
                <a:gd name="T34" fmla="*/ 0 h 232"/>
                <a:gd name="T35" fmla="*/ 560 w 560"/>
                <a:gd name="T36" fmla="*/ 232 h 2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0" h="232">
                  <a:moveTo>
                    <a:pt x="0" y="0"/>
                  </a:moveTo>
                  <a:lnTo>
                    <a:pt x="22" y="216"/>
                  </a:lnTo>
                  <a:lnTo>
                    <a:pt x="206" y="228"/>
                  </a:lnTo>
                  <a:lnTo>
                    <a:pt x="286" y="232"/>
                  </a:lnTo>
                  <a:lnTo>
                    <a:pt x="406" y="224"/>
                  </a:lnTo>
                  <a:lnTo>
                    <a:pt x="528" y="218"/>
                  </a:lnTo>
                  <a:lnTo>
                    <a:pt x="560" y="0"/>
                  </a:lnTo>
                  <a:lnTo>
                    <a:pt x="420" y="12"/>
                  </a:lnTo>
                  <a:lnTo>
                    <a:pt x="274" y="18"/>
                  </a:lnTo>
                  <a:lnTo>
                    <a:pt x="116" y="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Freeform 25"/>
            <p:cNvSpPr>
              <a:spLocks/>
            </p:cNvSpPr>
            <p:nvPr/>
          </p:nvSpPr>
          <p:spPr bwMode="auto">
            <a:xfrm>
              <a:off x="892" y="3282"/>
              <a:ext cx="498" cy="362"/>
            </a:xfrm>
            <a:custGeom>
              <a:avLst/>
              <a:gdLst>
                <a:gd name="T0" fmla="*/ 498 w 498"/>
                <a:gd name="T1" fmla="*/ 362 h 362"/>
                <a:gd name="T2" fmla="*/ 352 w 498"/>
                <a:gd name="T3" fmla="*/ 334 h 362"/>
                <a:gd name="T4" fmla="*/ 228 w 498"/>
                <a:gd name="T5" fmla="*/ 298 h 362"/>
                <a:gd name="T6" fmla="*/ 118 w 498"/>
                <a:gd name="T7" fmla="*/ 260 h 362"/>
                <a:gd name="T8" fmla="*/ 68 w 498"/>
                <a:gd name="T9" fmla="*/ 236 h 362"/>
                <a:gd name="T10" fmla="*/ 0 w 498"/>
                <a:gd name="T11" fmla="*/ 0 h 362"/>
                <a:gd name="T12" fmla="*/ 90 w 498"/>
                <a:gd name="T13" fmla="*/ 34 h 362"/>
                <a:gd name="T14" fmla="*/ 150 w 498"/>
                <a:gd name="T15" fmla="*/ 56 h 362"/>
                <a:gd name="T16" fmla="*/ 228 w 498"/>
                <a:gd name="T17" fmla="*/ 84 h 362"/>
                <a:gd name="T18" fmla="*/ 306 w 498"/>
                <a:gd name="T19" fmla="*/ 104 h 362"/>
                <a:gd name="T20" fmla="*/ 374 w 498"/>
                <a:gd name="T21" fmla="*/ 120 h 362"/>
                <a:gd name="T22" fmla="*/ 478 w 498"/>
                <a:gd name="T23" fmla="*/ 138 h 362"/>
                <a:gd name="T24" fmla="*/ 482 w 498"/>
                <a:gd name="T25" fmla="*/ 154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8"/>
                <a:gd name="T40" fmla="*/ 0 h 362"/>
                <a:gd name="T41" fmla="*/ 498 w 498"/>
                <a:gd name="T42" fmla="*/ 362 h 3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8" h="362">
                  <a:moveTo>
                    <a:pt x="498" y="362"/>
                  </a:moveTo>
                  <a:lnTo>
                    <a:pt x="352" y="334"/>
                  </a:lnTo>
                  <a:lnTo>
                    <a:pt x="228" y="298"/>
                  </a:lnTo>
                  <a:lnTo>
                    <a:pt x="118" y="260"/>
                  </a:lnTo>
                  <a:lnTo>
                    <a:pt x="68" y="236"/>
                  </a:lnTo>
                  <a:lnTo>
                    <a:pt x="0" y="0"/>
                  </a:lnTo>
                  <a:lnTo>
                    <a:pt x="90" y="34"/>
                  </a:lnTo>
                  <a:lnTo>
                    <a:pt x="150" y="56"/>
                  </a:lnTo>
                  <a:lnTo>
                    <a:pt x="228" y="84"/>
                  </a:lnTo>
                  <a:lnTo>
                    <a:pt x="306" y="104"/>
                  </a:lnTo>
                  <a:lnTo>
                    <a:pt x="374" y="120"/>
                  </a:lnTo>
                  <a:lnTo>
                    <a:pt x="478" y="138"/>
                  </a:lnTo>
                  <a:lnTo>
                    <a:pt x="482" y="154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Freeform 26"/>
            <p:cNvSpPr>
              <a:spLocks/>
            </p:cNvSpPr>
            <p:nvPr/>
          </p:nvSpPr>
          <p:spPr bwMode="auto">
            <a:xfrm>
              <a:off x="548" y="3006"/>
              <a:ext cx="276" cy="440"/>
            </a:xfrm>
            <a:custGeom>
              <a:avLst/>
              <a:gdLst>
                <a:gd name="T0" fmla="*/ 276 w 276"/>
                <a:gd name="T1" fmla="*/ 440 h 440"/>
                <a:gd name="T2" fmla="*/ 212 w 276"/>
                <a:gd name="T3" fmla="*/ 388 h 440"/>
                <a:gd name="T4" fmla="*/ 144 w 276"/>
                <a:gd name="T5" fmla="*/ 318 h 440"/>
                <a:gd name="T6" fmla="*/ 112 w 276"/>
                <a:gd name="T7" fmla="*/ 274 h 440"/>
                <a:gd name="T8" fmla="*/ 96 w 276"/>
                <a:gd name="T9" fmla="*/ 254 h 440"/>
                <a:gd name="T10" fmla="*/ 0 w 276"/>
                <a:gd name="T11" fmla="*/ 0 h 440"/>
                <a:gd name="T12" fmla="*/ 72 w 276"/>
                <a:gd name="T13" fmla="*/ 96 h 440"/>
                <a:gd name="T14" fmla="*/ 114 w 276"/>
                <a:gd name="T15" fmla="*/ 134 h 440"/>
                <a:gd name="T16" fmla="*/ 156 w 276"/>
                <a:gd name="T17" fmla="*/ 166 h 440"/>
                <a:gd name="T18" fmla="*/ 194 w 276"/>
                <a:gd name="T19" fmla="*/ 194 h 440"/>
                <a:gd name="T20" fmla="*/ 252 w 276"/>
                <a:gd name="T21" fmla="*/ 230 h 440"/>
                <a:gd name="T22" fmla="*/ 274 w 276"/>
                <a:gd name="T23" fmla="*/ 240 h 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6"/>
                <a:gd name="T37" fmla="*/ 0 h 440"/>
                <a:gd name="T38" fmla="*/ 276 w 276"/>
                <a:gd name="T39" fmla="*/ 440 h 4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6" h="440">
                  <a:moveTo>
                    <a:pt x="276" y="440"/>
                  </a:moveTo>
                  <a:lnTo>
                    <a:pt x="212" y="388"/>
                  </a:lnTo>
                  <a:lnTo>
                    <a:pt x="144" y="318"/>
                  </a:lnTo>
                  <a:lnTo>
                    <a:pt x="112" y="274"/>
                  </a:lnTo>
                  <a:lnTo>
                    <a:pt x="96" y="254"/>
                  </a:lnTo>
                  <a:lnTo>
                    <a:pt x="0" y="0"/>
                  </a:lnTo>
                  <a:lnTo>
                    <a:pt x="72" y="96"/>
                  </a:lnTo>
                  <a:lnTo>
                    <a:pt x="114" y="134"/>
                  </a:lnTo>
                  <a:lnTo>
                    <a:pt x="156" y="166"/>
                  </a:lnTo>
                  <a:lnTo>
                    <a:pt x="194" y="194"/>
                  </a:lnTo>
                  <a:lnTo>
                    <a:pt x="252" y="230"/>
                  </a:lnTo>
                  <a:lnTo>
                    <a:pt x="274" y="24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2" name="Group 27"/>
          <p:cNvGrpSpPr>
            <a:grpSpLocks/>
          </p:cNvGrpSpPr>
          <p:nvPr/>
        </p:nvGrpSpPr>
        <p:grpSpPr bwMode="auto">
          <a:xfrm>
            <a:off x="1800225" y="2109788"/>
            <a:ext cx="2309813" cy="1495425"/>
            <a:chOff x="296" y="1708"/>
            <a:chExt cx="2888" cy="1756"/>
          </a:xfrm>
        </p:grpSpPr>
        <p:sp>
          <p:nvSpPr>
            <p:cNvPr id="38949" name="Freeform 28"/>
            <p:cNvSpPr>
              <a:spLocks/>
            </p:cNvSpPr>
            <p:nvPr/>
          </p:nvSpPr>
          <p:spPr bwMode="auto">
            <a:xfrm>
              <a:off x="1010" y="2704"/>
              <a:ext cx="1422" cy="760"/>
            </a:xfrm>
            <a:custGeom>
              <a:avLst/>
              <a:gdLst>
                <a:gd name="T0" fmla="*/ 0 w 1422"/>
                <a:gd name="T1" fmla="*/ 96 h 760"/>
                <a:gd name="T2" fmla="*/ 92 w 1422"/>
                <a:gd name="T3" fmla="*/ 118 h 760"/>
                <a:gd name="T4" fmla="*/ 92 w 1422"/>
                <a:gd name="T5" fmla="*/ 0 h 760"/>
                <a:gd name="T6" fmla="*/ 194 w 1422"/>
                <a:gd name="T7" fmla="*/ 22 h 760"/>
                <a:gd name="T8" fmla="*/ 300 w 1422"/>
                <a:gd name="T9" fmla="*/ 44 h 760"/>
                <a:gd name="T10" fmla="*/ 422 w 1422"/>
                <a:gd name="T11" fmla="*/ 58 h 760"/>
                <a:gd name="T12" fmla="*/ 586 w 1422"/>
                <a:gd name="T13" fmla="*/ 74 h 760"/>
                <a:gd name="T14" fmla="*/ 726 w 1422"/>
                <a:gd name="T15" fmla="*/ 78 h 760"/>
                <a:gd name="T16" fmla="*/ 840 w 1422"/>
                <a:gd name="T17" fmla="*/ 76 h 760"/>
                <a:gd name="T18" fmla="*/ 982 w 1422"/>
                <a:gd name="T19" fmla="*/ 64 h 760"/>
                <a:gd name="T20" fmla="*/ 1088 w 1422"/>
                <a:gd name="T21" fmla="*/ 56 h 760"/>
                <a:gd name="T22" fmla="*/ 1190 w 1422"/>
                <a:gd name="T23" fmla="*/ 40 h 760"/>
                <a:gd name="T24" fmla="*/ 1254 w 1422"/>
                <a:gd name="T25" fmla="*/ 26 h 760"/>
                <a:gd name="T26" fmla="*/ 1278 w 1422"/>
                <a:gd name="T27" fmla="*/ 24 h 760"/>
                <a:gd name="T28" fmla="*/ 1278 w 1422"/>
                <a:gd name="T29" fmla="*/ 210 h 760"/>
                <a:gd name="T30" fmla="*/ 1422 w 1422"/>
                <a:gd name="T31" fmla="*/ 178 h 760"/>
                <a:gd name="T32" fmla="*/ 1422 w 1422"/>
                <a:gd name="T33" fmla="*/ 486 h 760"/>
                <a:gd name="T34" fmla="*/ 1278 w 1422"/>
                <a:gd name="T35" fmla="*/ 520 h 760"/>
                <a:gd name="T36" fmla="*/ 1278 w 1422"/>
                <a:gd name="T37" fmla="*/ 706 h 760"/>
                <a:gd name="T38" fmla="*/ 1082 w 1422"/>
                <a:gd name="T39" fmla="*/ 740 h 760"/>
                <a:gd name="T40" fmla="*/ 938 w 1422"/>
                <a:gd name="T41" fmla="*/ 756 h 760"/>
                <a:gd name="T42" fmla="*/ 742 w 1422"/>
                <a:gd name="T43" fmla="*/ 760 h 760"/>
                <a:gd name="T44" fmla="*/ 654 w 1422"/>
                <a:gd name="T45" fmla="*/ 760 h 760"/>
                <a:gd name="T46" fmla="*/ 506 w 1422"/>
                <a:gd name="T47" fmla="*/ 752 h 760"/>
                <a:gd name="T48" fmla="*/ 366 w 1422"/>
                <a:gd name="T49" fmla="*/ 736 h 760"/>
                <a:gd name="T50" fmla="*/ 254 w 1422"/>
                <a:gd name="T51" fmla="*/ 724 h 760"/>
                <a:gd name="T52" fmla="*/ 146 w 1422"/>
                <a:gd name="T53" fmla="*/ 700 h 760"/>
                <a:gd name="T54" fmla="*/ 92 w 1422"/>
                <a:gd name="T55" fmla="*/ 692 h 760"/>
                <a:gd name="T56" fmla="*/ 92 w 1422"/>
                <a:gd name="T57" fmla="*/ 570 h 760"/>
                <a:gd name="T58" fmla="*/ 0 w 1422"/>
                <a:gd name="T59" fmla="*/ 546 h 760"/>
                <a:gd name="T60" fmla="*/ 0 w 1422"/>
                <a:gd name="T61" fmla="*/ 96 h 7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22"/>
                <a:gd name="T94" fmla="*/ 0 h 760"/>
                <a:gd name="T95" fmla="*/ 1422 w 1422"/>
                <a:gd name="T96" fmla="*/ 760 h 7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22" h="760">
                  <a:moveTo>
                    <a:pt x="0" y="96"/>
                  </a:moveTo>
                  <a:lnTo>
                    <a:pt x="92" y="118"/>
                  </a:lnTo>
                  <a:lnTo>
                    <a:pt x="92" y="0"/>
                  </a:lnTo>
                  <a:lnTo>
                    <a:pt x="194" y="22"/>
                  </a:lnTo>
                  <a:lnTo>
                    <a:pt x="300" y="44"/>
                  </a:lnTo>
                  <a:lnTo>
                    <a:pt x="422" y="58"/>
                  </a:lnTo>
                  <a:lnTo>
                    <a:pt x="586" y="74"/>
                  </a:lnTo>
                  <a:lnTo>
                    <a:pt x="726" y="78"/>
                  </a:lnTo>
                  <a:lnTo>
                    <a:pt x="840" y="76"/>
                  </a:lnTo>
                  <a:lnTo>
                    <a:pt x="982" y="64"/>
                  </a:lnTo>
                  <a:lnTo>
                    <a:pt x="1088" y="56"/>
                  </a:lnTo>
                  <a:lnTo>
                    <a:pt x="1190" y="40"/>
                  </a:lnTo>
                  <a:lnTo>
                    <a:pt x="1254" y="26"/>
                  </a:lnTo>
                  <a:lnTo>
                    <a:pt x="1278" y="24"/>
                  </a:lnTo>
                  <a:lnTo>
                    <a:pt x="1278" y="210"/>
                  </a:lnTo>
                  <a:lnTo>
                    <a:pt x="1422" y="178"/>
                  </a:lnTo>
                  <a:lnTo>
                    <a:pt x="1422" y="486"/>
                  </a:lnTo>
                  <a:lnTo>
                    <a:pt x="1278" y="520"/>
                  </a:lnTo>
                  <a:lnTo>
                    <a:pt x="1278" y="706"/>
                  </a:lnTo>
                  <a:lnTo>
                    <a:pt x="1082" y="740"/>
                  </a:lnTo>
                  <a:lnTo>
                    <a:pt x="938" y="756"/>
                  </a:lnTo>
                  <a:lnTo>
                    <a:pt x="742" y="760"/>
                  </a:lnTo>
                  <a:lnTo>
                    <a:pt x="654" y="760"/>
                  </a:lnTo>
                  <a:lnTo>
                    <a:pt x="506" y="752"/>
                  </a:lnTo>
                  <a:lnTo>
                    <a:pt x="366" y="736"/>
                  </a:lnTo>
                  <a:lnTo>
                    <a:pt x="254" y="724"/>
                  </a:lnTo>
                  <a:lnTo>
                    <a:pt x="146" y="700"/>
                  </a:lnTo>
                  <a:lnTo>
                    <a:pt x="92" y="692"/>
                  </a:lnTo>
                  <a:lnTo>
                    <a:pt x="92" y="570"/>
                  </a:lnTo>
                  <a:lnTo>
                    <a:pt x="0" y="546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Freeform 29"/>
            <p:cNvSpPr>
              <a:spLocks/>
            </p:cNvSpPr>
            <p:nvPr/>
          </p:nvSpPr>
          <p:spPr bwMode="auto">
            <a:xfrm>
              <a:off x="296" y="2116"/>
              <a:ext cx="696" cy="1228"/>
            </a:xfrm>
            <a:custGeom>
              <a:avLst/>
              <a:gdLst>
                <a:gd name="T0" fmla="*/ 2 w 696"/>
                <a:gd name="T1" fmla="*/ 0 h 1228"/>
                <a:gd name="T2" fmla="*/ 30 w 696"/>
                <a:gd name="T3" fmla="*/ 94 h 1228"/>
                <a:gd name="T4" fmla="*/ 96 w 696"/>
                <a:gd name="T5" fmla="*/ 202 h 1228"/>
                <a:gd name="T6" fmla="*/ 182 w 696"/>
                <a:gd name="T7" fmla="*/ 296 h 1228"/>
                <a:gd name="T8" fmla="*/ 272 w 696"/>
                <a:gd name="T9" fmla="*/ 364 h 1228"/>
                <a:gd name="T10" fmla="*/ 334 w 696"/>
                <a:gd name="T11" fmla="*/ 406 h 1228"/>
                <a:gd name="T12" fmla="*/ 434 w 696"/>
                <a:gd name="T13" fmla="*/ 456 h 1228"/>
                <a:gd name="T14" fmla="*/ 472 w 696"/>
                <a:gd name="T15" fmla="*/ 478 h 1228"/>
                <a:gd name="T16" fmla="*/ 548 w 696"/>
                <a:gd name="T17" fmla="*/ 508 h 1228"/>
                <a:gd name="T18" fmla="*/ 640 w 696"/>
                <a:gd name="T19" fmla="*/ 546 h 1228"/>
                <a:gd name="T20" fmla="*/ 640 w 696"/>
                <a:gd name="T21" fmla="*/ 662 h 1228"/>
                <a:gd name="T22" fmla="*/ 696 w 696"/>
                <a:gd name="T23" fmla="*/ 677 h 1228"/>
                <a:gd name="T24" fmla="*/ 696 w 696"/>
                <a:gd name="T25" fmla="*/ 1130 h 1228"/>
                <a:gd name="T26" fmla="*/ 638 w 696"/>
                <a:gd name="T27" fmla="*/ 1110 h 1228"/>
                <a:gd name="T28" fmla="*/ 638 w 696"/>
                <a:gd name="T29" fmla="*/ 1228 h 1228"/>
                <a:gd name="T30" fmla="*/ 472 w 696"/>
                <a:gd name="T31" fmla="*/ 1166 h 1228"/>
                <a:gd name="T32" fmla="*/ 406 w 696"/>
                <a:gd name="T33" fmla="*/ 1130 h 1228"/>
                <a:gd name="T34" fmla="*/ 288 w 696"/>
                <a:gd name="T35" fmla="*/ 1062 h 1228"/>
                <a:gd name="T36" fmla="*/ 196 w 696"/>
                <a:gd name="T37" fmla="*/ 990 h 1228"/>
                <a:gd name="T38" fmla="*/ 96 w 696"/>
                <a:gd name="T39" fmla="*/ 888 h 1228"/>
                <a:gd name="T40" fmla="*/ 32 w 696"/>
                <a:gd name="T41" fmla="*/ 786 h 1228"/>
                <a:gd name="T42" fmla="*/ 0 w 696"/>
                <a:gd name="T43" fmla="*/ 676 h 1228"/>
                <a:gd name="T44" fmla="*/ 2 w 696"/>
                <a:gd name="T45" fmla="*/ 0 h 12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96"/>
                <a:gd name="T70" fmla="*/ 0 h 1228"/>
                <a:gd name="T71" fmla="*/ 696 w 696"/>
                <a:gd name="T72" fmla="*/ 1228 h 12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96" h="1228">
                  <a:moveTo>
                    <a:pt x="2" y="0"/>
                  </a:moveTo>
                  <a:lnTo>
                    <a:pt x="30" y="94"/>
                  </a:lnTo>
                  <a:lnTo>
                    <a:pt x="96" y="202"/>
                  </a:lnTo>
                  <a:lnTo>
                    <a:pt x="182" y="296"/>
                  </a:lnTo>
                  <a:lnTo>
                    <a:pt x="272" y="364"/>
                  </a:lnTo>
                  <a:lnTo>
                    <a:pt x="334" y="406"/>
                  </a:lnTo>
                  <a:lnTo>
                    <a:pt x="434" y="456"/>
                  </a:lnTo>
                  <a:lnTo>
                    <a:pt x="472" y="478"/>
                  </a:lnTo>
                  <a:lnTo>
                    <a:pt x="548" y="508"/>
                  </a:lnTo>
                  <a:lnTo>
                    <a:pt x="640" y="546"/>
                  </a:lnTo>
                  <a:lnTo>
                    <a:pt x="640" y="662"/>
                  </a:lnTo>
                  <a:lnTo>
                    <a:pt x="696" y="677"/>
                  </a:lnTo>
                  <a:lnTo>
                    <a:pt x="696" y="1130"/>
                  </a:lnTo>
                  <a:lnTo>
                    <a:pt x="638" y="1110"/>
                  </a:lnTo>
                  <a:lnTo>
                    <a:pt x="638" y="1228"/>
                  </a:lnTo>
                  <a:lnTo>
                    <a:pt x="472" y="1166"/>
                  </a:lnTo>
                  <a:lnTo>
                    <a:pt x="406" y="1130"/>
                  </a:lnTo>
                  <a:lnTo>
                    <a:pt x="288" y="1062"/>
                  </a:lnTo>
                  <a:lnTo>
                    <a:pt x="196" y="990"/>
                  </a:lnTo>
                  <a:lnTo>
                    <a:pt x="96" y="888"/>
                  </a:lnTo>
                  <a:lnTo>
                    <a:pt x="32" y="786"/>
                  </a:lnTo>
                  <a:lnTo>
                    <a:pt x="0" y="676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1" name="Group 30"/>
            <p:cNvGrpSpPr>
              <a:grpSpLocks/>
            </p:cNvGrpSpPr>
            <p:nvPr/>
          </p:nvGrpSpPr>
          <p:grpSpPr bwMode="auto">
            <a:xfrm>
              <a:off x="302" y="1708"/>
              <a:ext cx="324" cy="958"/>
              <a:chOff x="302" y="1708"/>
              <a:chExt cx="324" cy="958"/>
            </a:xfrm>
          </p:grpSpPr>
          <p:sp>
            <p:nvSpPr>
              <p:cNvPr id="38956" name="Freeform 31"/>
              <p:cNvSpPr>
                <a:spLocks/>
              </p:cNvSpPr>
              <p:nvPr/>
            </p:nvSpPr>
            <p:spPr bwMode="auto">
              <a:xfrm>
                <a:off x="302" y="1708"/>
                <a:ext cx="176" cy="406"/>
              </a:xfrm>
              <a:custGeom>
                <a:avLst/>
                <a:gdLst>
                  <a:gd name="T0" fmla="*/ 0 w 176"/>
                  <a:gd name="T1" fmla="*/ 406 h 406"/>
                  <a:gd name="T2" fmla="*/ 0 w 176"/>
                  <a:gd name="T3" fmla="*/ 280 h 406"/>
                  <a:gd name="T4" fmla="*/ 38 w 176"/>
                  <a:gd name="T5" fmla="*/ 166 h 406"/>
                  <a:gd name="T6" fmla="*/ 96 w 176"/>
                  <a:gd name="T7" fmla="*/ 80 h 406"/>
                  <a:gd name="T8" fmla="*/ 176 w 176"/>
                  <a:gd name="T9" fmla="*/ 0 h 4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406"/>
                  <a:gd name="T17" fmla="*/ 176 w 176"/>
                  <a:gd name="T18" fmla="*/ 406 h 4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406">
                    <a:moveTo>
                      <a:pt x="0" y="406"/>
                    </a:moveTo>
                    <a:lnTo>
                      <a:pt x="0" y="280"/>
                    </a:lnTo>
                    <a:lnTo>
                      <a:pt x="38" y="166"/>
                    </a:lnTo>
                    <a:lnTo>
                      <a:pt x="96" y="80"/>
                    </a:lnTo>
                    <a:lnTo>
                      <a:pt x="176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7" name="Freeform 32"/>
              <p:cNvSpPr>
                <a:spLocks/>
              </p:cNvSpPr>
              <p:nvPr/>
            </p:nvSpPr>
            <p:spPr bwMode="auto">
              <a:xfrm>
                <a:off x="304" y="2282"/>
                <a:ext cx="322" cy="384"/>
              </a:xfrm>
              <a:custGeom>
                <a:avLst/>
                <a:gdLst>
                  <a:gd name="T0" fmla="*/ 0 w 322"/>
                  <a:gd name="T1" fmla="*/ 242 h 384"/>
                  <a:gd name="T2" fmla="*/ 0 w 322"/>
                  <a:gd name="T3" fmla="*/ 384 h 384"/>
                  <a:gd name="T4" fmla="*/ 32 w 322"/>
                  <a:gd name="T5" fmla="*/ 290 h 384"/>
                  <a:gd name="T6" fmla="*/ 96 w 322"/>
                  <a:gd name="T7" fmla="*/ 192 h 384"/>
                  <a:gd name="T8" fmla="*/ 186 w 322"/>
                  <a:gd name="T9" fmla="*/ 98 h 384"/>
                  <a:gd name="T10" fmla="*/ 322 w 322"/>
                  <a:gd name="T11" fmla="*/ 0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384"/>
                  <a:gd name="T20" fmla="*/ 322 w 322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384">
                    <a:moveTo>
                      <a:pt x="0" y="242"/>
                    </a:moveTo>
                    <a:lnTo>
                      <a:pt x="0" y="384"/>
                    </a:lnTo>
                    <a:lnTo>
                      <a:pt x="32" y="290"/>
                    </a:lnTo>
                    <a:lnTo>
                      <a:pt x="96" y="192"/>
                    </a:lnTo>
                    <a:lnTo>
                      <a:pt x="186" y="98"/>
                    </a:lnTo>
                    <a:lnTo>
                      <a:pt x="322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52" name="Freeform 33"/>
            <p:cNvSpPr>
              <a:spLocks/>
            </p:cNvSpPr>
            <p:nvPr/>
          </p:nvSpPr>
          <p:spPr bwMode="auto">
            <a:xfrm>
              <a:off x="2454" y="2162"/>
              <a:ext cx="730" cy="1162"/>
            </a:xfrm>
            <a:custGeom>
              <a:avLst/>
              <a:gdLst>
                <a:gd name="T0" fmla="*/ 0 w 730"/>
                <a:gd name="T1" fmla="*/ 710 h 1162"/>
                <a:gd name="T2" fmla="*/ 0 w 730"/>
                <a:gd name="T3" fmla="*/ 1022 h 1162"/>
                <a:gd name="T4" fmla="*/ 154 w 730"/>
                <a:gd name="T5" fmla="*/ 972 h 1162"/>
                <a:gd name="T6" fmla="*/ 154 w 730"/>
                <a:gd name="T7" fmla="*/ 1162 h 1162"/>
                <a:gd name="T8" fmla="*/ 232 w 730"/>
                <a:gd name="T9" fmla="*/ 1130 h 1162"/>
                <a:gd name="T10" fmla="*/ 310 w 730"/>
                <a:gd name="T11" fmla="*/ 1090 h 1162"/>
                <a:gd name="T12" fmla="*/ 418 w 730"/>
                <a:gd name="T13" fmla="*/ 1028 h 1162"/>
                <a:gd name="T14" fmla="*/ 508 w 730"/>
                <a:gd name="T15" fmla="*/ 964 h 1162"/>
                <a:gd name="T16" fmla="*/ 594 w 730"/>
                <a:gd name="T17" fmla="*/ 884 h 1162"/>
                <a:gd name="T18" fmla="*/ 652 w 730"/>
                <a:gd name="T19" fmla="*/ 812 h 1162"/>
                <a:gd name="T20" fmla="*/ 682 w 730"/>
                <a:gd name="T21" fmla="*/ 762 h 1162"/>
                <a:gd name="T22" fmla="*/ 714 w 730"/>
                <a:gd name="T23" fmla="*/ 676 h 1162"/>
                <a:gd name="T24" fmla="*/ 714 w 730"/>
                <a:gd name="T25" fmla="*/ 556 h 1162"/>
                <a:gd name="T26" fmla="*/ 730 w 730"/>
                <a:gd name="T27" fmla="*/ 490 h 1162"/>
                <a:gd name="T28" fmla="*/ 730 w 730"/>
                <a:gd name="T29" fmla="*/ 34 h 1162"/>
                <a:gd name="T30" fmla="*/ 714 w 730"/>
                <a:gd name="T31" fmla="*/ 112 h 1162"/>
                <a:gd name="T32" fmla="*/ 714 w 730"/>
                <a:gd name="T33" fmla="*/ 0 h 1162"/>
                <a:gd name="T34" fmla="*/ 662 w 730"/>
                <a:gd name="T35" fmla="*/ 120 h 1162"/>
                <a:gd name="T36" fmla="*/ 628 w 730"/>
                <a:gd name="T37" fmla="*/ 168 h 1162"/>
                <a:gd name="T38" fmla="*/ 572 w 730"/>
                <a:gd name="T39" fmla="*/ 228 h 1162"/>
                <a:gd name="T40" fmla="*/ 464 w 730"/>
                <a:gd name="T41" fmla="*/ 314 h 1162"/>
                <a:gd name="T42" fmla="*/ 400 w 730"/>
                <a:gd name="T43" fmla="*/ 358 h 1162"/>
                <a:gd name="T44" fmla="*/ 310 w 730"/>
                <a:gd name="T45" fmla="*/ 406 h 1162"/>
                <a:gd name="T46" fmla="*/ 192 w 730"/>
                <a:gd name="T47" fmla="*/ 460 h 1162"/>
                <a:gd name="T48" fmla="*/ 152 w 730"/>
                <a:gd name="T49" fmla="*/ 476 h 1162"/>
                <a:gd name="T50" fmla="*/ 152 w 730"/>
                <a:gd name="T51" fmla="*/ 664 h 1162"/>
                <a:gd name="T52" fmla="*/ 0 w 730"/>
                <a:gd name="T53" fmla="*/ 710 h 11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0"/>
                <a:gd name="T82" fmla="*/ 0 h 1162"/>
                <a:gd name="T83" fmla="*/ 730 w 730"/>
                <a:gd name="T84" fmla="*/ 1162 h 11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0" h="1162">
                  <a:moveTo>
                    <a:pt x="0" y="710"/>
                  </a:moveTo>
                  <a:lnTo>
                    <a:pt x="0" y="1022"/>
                  </a:lnTo>
                  <a:lnTo>
                    <a:pt x="154" y="972"/>
                  </a:lnTo>
                  <a:lnTo>
                    <a:pt x="154" y="1162"/>
                  </a:lnTo>
                  <a:lnTo>
                    <a:pt x="232" y="1130"/>
                  </a:lnTo>
                  <a:lnTo>
                    <a:pt x="310" y="1090"/>
                  </a:lnTo>
                  <a:lnTo>
                    <a:pt x="418" y="1028"/>
                  </a:lnTo>
                  <a:lnTo>
                    <a:pt x="508" y="964"/>
                  </a:lnTo>
                  <a:lnTo>
                    <a:pt x="594" y="884"/>
                  </a:lnTo>
                  <a:lnTo>
                    <a:pt x="652" y="812"/>
                  </a:lnTo>
                  <a:lnTo>
                    <a:pt x="682" y="762"/>
                  </a:lnTo>
                  <a:lnTo>
                    <a:pt x="714" y="676"/>
                  </a:lnTo>
                  <a:lnTo>
                    <a:pt x="714" y="556"/>
                  </a:lnTo>
                  <a:lnTo>
                    <a:pt x="730" y="490"/>
                  </a:lnTo>
                  <a:lnTo>
                    <a:pt x="730" y="34"/>
                  </a:lnTo>
                  <a:lnTo>
                    <a:pt x="714" y="112"/>
                  </a:lnTo>
                  <a:lnTo>
                    <a:pt x="714" y="0"/>
                  </a:lnTo>
                  <a:lnTo>
                    <a:pt x="662" y="120"/>
                  </a:lnTo>
                  <a:lnTo>
                    <a:pt x="628" y="168"/>
                  </a:lnTo>
                  <a:lnTo>
                    <a:pt x="572" y="228"/>
                  </a:lnTo>
                  <a:lnTo>
                    <a:pt x="464" y="314"/>
                  </a:lnTo>
                  <a:lnTo>
                    <a:pt x="400" y="358"/>
                  </a:lnTo>
                  <a:lnTo>
                    <a:pt x="310" y="406"/>
                  </a:lnTo>
                  <a:lnTo>
                    <a:pt x="192" y="460"/>
                  </a:lnTo>
                  <a:lnTo>
                    <a:pt x="152" y="476"/>
                  </a:lnTo>
                  <a:lnTo>
                    <a:pt x="152" y="664"/>
                  </a:lnTo>
                  <a:lnTo>
                    <a:pt x="0" y="71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3" name="Group 34"/>
            <p:cNvGrpSpPr>
              <a:grpSpLocks/>
            </p:cNvGrpSpPr>
            <p:nvPr/>
          </p:nvGrpSpPr>
          <p:grpSpPr bwMode="auto">
            <a:xfrm>
              <a:off x="3126" y="1862"/>
              <a:ext cx="58" cy="880"/>
              <a:chOff x="3126" y="1862"/>
              <a:chExt cx="58" cy="880"/>
            </a:xfrm>
          </p:grpSpPr>
          <p:sp>
            <p:nvSpPr>
              <p:cNvPr id="38954" name="Freeform 35"/>
              <p:cNvSpPr>
                <a:spLocks/>
              </p:cNvSpPr>
              <p:nvPr/>
            </p:nvSpPr>
            <p:spPr bwMode="auto">
              <a:xfrm>
                <a:off x="3126" y="2534"/>
                <a:ext cx="58" cy="208"/>
              </a:xfrm>
              <a:custGeom>
                <a:avLst/>
                <a:gdLst>
                  <a:gd name="T0" fmla="*/ 58 w 58"/>
                  <a:gd name="T1" fmla="*/ 150 h 208"/>
                  <a:gd name="T2" fmla="*/ 58 w 58"/>
                  <a:gd name="T3" fmla="*/ 208 h 208"/>
                  <a:gd name="T4" fmla="*/ 48 w 58"/>
                  <a:gd name="T5" fmla="*/ 132 h 208"/>
                  <a:gd name="T6" fmla="*/ 26 w 58"/>
                  <a:gd name="T7" fmla="*/ 68 h 208"/>
                  <a:gd name="T8" fmla="*/ 10 w 58"/>
                  <a:gd name="T9" fmla="*/ 26 h 208"/>
                  <a:gd name="T10" fmla="*/ 0 w 58"/>
                  <a:gd name="T11" fmla="*/ 0 h 2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208"/>
                  <a:gd name="T20" fmla="*/ 58 w 58"/>
                  <a:gd name="T21" fmla="*/ 208 h 2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208">
                    <a:moveTo>
                      <a:pt x="58" y="150"/>
                    </a:moveTo>
                    <a:lnTo>
                      <a:pt x="58" y="208"/>
                    </a:lnTo>
                    <a:lnTo>
                      <a:pt x="48" y="132"/>
                    </a:lnTo>
                    <a:lnTo>
                      <a:pt x="26" y="68"/>
                    </a:lnTo>
                    <a:lnTo>
                      <a:pt x="10" y="26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5" name="Freeform 36"/>
              <p:cNvSpPr>
                <a:spLocks/>
              </p:cNvSpPr>
              <p:nvPr/>
            </p:nvSpPr>
            <p:spPr bwMode="auto">
              <a:xfrm>
                <a:off x="3128" y="1862"/>
                <a:ext cx="56" cy="350"/>
              </a:xfrm>
              <a:custGeom>
                <a:avLst/>
                <a:gdLst>
                  <a:gd name="T0" fmla="*/ 56 w 56"/>
                  <a:gd name="T1" fmla="*/ 350 h 350"/>
                  <a:gd name="T2" fmla="*/ 54 w 56"/>
                  <a:gd name="T3" fmla="*/ 218 h 350"/>
                  <a:gd name="T4" fmla="*/ 54 w 56"/>
                  <a:gd name="T5" fmla="*/ 188 h 350"/>
                  <a:gd name="T6" fmla="*/ 44 w 56"/>
                  <a:gd name="T7" fmla="*/ 112 h 350"/>
                  <a:gd name="T8" fmla="*/ 14 w 56"/>
                  <a:gd name="T9" fmla="*/ 30 h 350"/>
                  <a:gd name="T10" fmla="*/ 0 w 56"/>
                  <a:gd name="T11" fmla="*/ 0 h 3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350"/>
                  <a:gd name="T20" fmla="*/ 56 w 56"/>
                  <a:gd name="T21" fmla="*/ 350 h 3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350">
                    <a:moveTo>
                      <a:pt x="56" y="350"/>
                    </a:moveTo>
                    <a:lnTo>
                      <a:pt x="54" y="218"/>
                    </a:lnTo>
                    <a:lnTo>
                      <a:pt x="54" y="188"/>
                    </a:lnTo>
                    <a:lnTo>
                      <a:pt x="44" y="112"/>
                    </a:lnTo>
                    <a:lnTo>
                      <a:pt x="14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923" name="Line 46"/>
          <p:cNvSpPr>
            <a:spLocks noChangeShapeType="1"/>
          </p:cNvSpPr>
          <p:nvPr/>
        </p:nvSpPr>
        <p:spPr bwMode="auto">
          <a:xfrm flipV="1">
            <a:off x="1419225" y="2290763"/>
            <a:ext cx="51911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8924" name="Line 47"/>
          <p:cNvSpPr>
            <a:spLocks noChangeShapeType="1"/>
          </p:cNvSpPr>
          <p:nvPr/>
        </p:nvSpPr>
        <p:spPr bwMode="auto">
          <a:xfrm>
            <a:off x="1600200" y="2738438"/>
            <a:ext cx="212725" cy="15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38925" name="Group 96"/>
          <p:cNvGrpSpPr>
            <a:grpSpLocks/>
          </p:cNvGrpSpPr>
          <p:nvPr/>
        </p:nvGrpSpPr>
        <p:grpSpPr bwMode="auto">
          <a:xfrm>
            <a:off x="5097463" y="1409700"/>
            <a:ext cx="2322512" cy="2636838"/>
            <a:chOff x="1752600" y="1905000"/>
            <a:chExt cx="1824930" cy="2073406"/>
          </a:xfrm>
        </p:grpSpPr>
        <p:pic>
          <p:nvPicPr>
            <p:cNvPr id="38931" name="Picture 97" descr="plot2NSTXv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32" name="Group 98"/>
            <p:cNvGrpSpPr>
              <a:grpSpLocks/>
            </p:cNvGrpSpPr>
            <p:nvPr/>
          </p:nvGrpSpPr>
          <p:grpSpPr bwMode="auto"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38946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2147483647 w 350"/>
                  <a:gd name="T1" fmla="*/ 0 h 396"/>
                  <a:gd name="T2" fmla="*/ 2147483647 w 350"/>
                  <a:gd name="T3" fmla="*/ 2147483647 h 396"/>
                  <a:gd name="T4" fmla="*/ 2147483647 w 350"/>
                  <a:gd name="T5" fmla="*/ 2147483647 h 396"/>
                  <a:gd name="T6" fmla="*/ 0 w 350"/>
                  <a:gd name="T7" fmla="*/ 2147483647 h 396"/>
                  <a:gd name="T8" fmla="*/ 2147483647 w 350"/>
                  <a:gd name="T9" fmla="*/ 2147483647 h 396"/>
                  <a:gd name="T10" fmla="*/ 2147483647 w 350"/>
                  <a:gd name="T11" fmla="*/ 2147483647 h 396"/>
                  <a:gd name="T12" fmla="*/ 2147483647 w 350"/>
                  <a:gd name="T13" fmla="*/ 2147483647 h 396"/>
                  <a:gd name="T14" fmla="*/ 2147483647 w 350"/>
                  <a:gd name="T15" fmla="*/ 2147483647 h 3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0"/>
                  <a:gd name="T25" fmla="*/ 0 h 396"/>
                  <a:gd name="T26" fmla="*/ 350 w 350"/>
                  <a:gd name="T27" fmla="*/ 396 h 3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7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2147483647 w 522"/>
                  <a:gd name="T1" fmla="*/ 0 h 448"/>
                  <a:gd name="T2" fmla="*/ 2147483647 w 522"/>
                  <a:gd name="T3" fmla="*/ 2147483647 h 448"/>
                  <a:gd name="T4" fmla="*/ 2147483647 w 522"/>
                  <a:gd name="T5" fmla="*/ 2147483647 h 448"/>
                  <a:gd name="T6" fmla="*/ 2147483647 w 522"/>
                  <a:gd name="T7" fmla="*/ 2147483647 h 448"/>
                  <a:gd name="T8" fmla="*/ 2147483647 w 522"/>
                  <a:gd name="T9" fmla="*/ 2147483647 h 448"/>
                  <a:gd name="T10" fmla="*/ 2147483647 w 522"/>
                  <a:gd name="T11" fmla="*/ 2147483647 h 448"/>
                  <a:gd name="T12" fmla="*/ 2147483647 w 522"/>
                  <a:gd name="T13" fmla="*/ 2147483647 h 448"/>
                  <a:gd name="T14" fmla="*/ 2147483647 w 522"/>
                  <a:gd name="T15" fmla="*/ 2147483647 h 448"/>
                  <a:gd name="T16" fmla="*/ 2147483647 w 522"/>
                  <a:gd name="T17" fmla="*/ 2147483647 h 448"/>
                  <a:gd name="T18" fmla="*/ 2147483647 w 522"/>
                  <a:gd name="T19" fmla="*/ 2147483647 h 448"/>
                  <a:gd name="T20" fmla="*/ 0 w 522"/>
                  <a:gd name="T21" fmla="*/ 2147483647 h 448"/>
                  <a:gd name="T22" fmla="*/ 2147483647 w 522"/>
                  <a:gd name="T23" fmla="*/ 0 h 4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2"/>
                  <a:gd name="T37" fmla="*/ 0 h 448"/>
                  <a:gd name="T38" fmla="*/ 522 w 522"/>
                  <a:gd name="T39" fmla="*/ 448 h 4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8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2147483647 h 390"/>
                  <a:gd name="T2" fmla="*/ 2147483647 w 132"/>
                  <a:gd name="T3" fmla="*/ 2147483647 h 390"/>
                  <a:gd name="T4" fmla="*/ 2147483647 w 132"/>
                  <a:gd name="T5" fmla="*/ 0 h 390"/>
                  <a:gd name="T6" fmla="*/ 2147483647 w 132"/>
                  <a:gd name="T7" fmla="*/ 2147483647 h 390"/>
                  <a:gd name="T8" fmla="*/ 2147483647 w 132"/>
                  <a:gd name="T9" fmla="*/ 2147483647 h 390"/>
                  <a:gd name="T10" fmla="*/ 2147483647 w 132"/>
                  <a:gd name="T11" fmla="*/ 2147483647 h 390"/>
                  <a:gd name="T12" fmla="*/ 2147483647 w 132"/>
                  <a:gd name="T13" fmla="*/ 2147483647 h 390"/>
                  <a:gd name="T14" fmla="*/ 2147483647 w 132"/>
                  <a:gd name="T15" fmla="*/ 2147483647 h 3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"/>
                  <a:gd name="T25" fmla="*/ 0 h 390"/>
                  <a:gd name="T26" fmla="*/ 132 w 132"/>
                  <a:gd name="T27" fmla="*/ 390 h 3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3" name="Group 99"/>
            <p:cNvGrpSpPr>
              <a:grpSpLocks/>
            </p:cNvGrpSpPr>
            <p:nvPr/>
          </p:nvGrpSpPr>
          <p:grpSpPr bwMode="auto"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38944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147483647 w 560"/>
                  <a:gd name="T3" fmla="*/ 2147483647 h 232"/>
                  <a:gd name="T4" fmla="*/ 2147483647 w 560"/>
                  <a:gd name="T5" fmla="*/ 2147483647 h 232"/>
                  <a:gd name="T6" fmla="*/ 2147483647 w 560"/>
                  <a:gd name="T7" fmla="*/ 2147483647 h 232"/>
                  <a:gd name="T8" fmla="*/ 2147483647 w 560"/>
                  <a:gd name="T9" fmla="*/ 2147483647 h 232"/>
                  <a:gd name="T10" fmla="*/ 2147483647 w 560"/>
                  <a:gd name="T11" fmla="*/ 2147483647 h 232"/>
                  <a:gd name="T12" fmla="*/ 2147483647 w 560"/>
                  <a:gd name="T13" fmla="*/ 0 h 232"/>
                  <a:gd name="T14" fmla="*/ 2147483647 w 560"/>
                  <a:gd name="T15" fmla="*/ 2147483647 h 232"/>
                  <a:gd name="T16" fmla="*/ 2147483647 w 560"/>
                  <a:gd name="T17" fmla="*/ 2147483647 h 232"/>
                  <a:gd name="T18" fmla="*/ 2147483647 w 560"/>
                  <a:gd name="T19" fmla="*/ 2147483647 h 232"/>
                  <a:gd name="T20" fmla="*/ 0 w 560"/>
                  <a:gd name="T21" fmla="*/ 0 h 2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0"/>
                  <a:gd name="T34" fmla="*/ 0 h 232"/>
                  <a:gd name="T35" fmla="*/ 560 w 560"/>
                  <a:gd name="T36" fmla="*/ 232 h 2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5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147483647 w 276"/>
                  <a:gd name="T1" fmla="*/ 2147483647 h 440"/>
                  <a:gd name="T2" fmla="*/ 2147483647 w 276"/>
                  <a:gd name="T3" fmla="*/ 2147483647 h 440"/>
                  <a:gd name="T4" fmla="*/ 2147483647 w 276"/>
                  <a:gd name="T5" fmla="*/ 2147483647 h 440"/>
                  <a:gd name="T6" fmla="*/ 2147483647 w 276"/>
                  <a:gd name="T7" fmla="*/ 2147483647 h 440"/>
                  <a:gd name="T8" fmla="*/ 2147483647 w 276"/>
                  <a:gd name="T9" fmla="*/ 2147483647 h 440"/>
                  <a:gd name="T10" fmla="*/ 0 w 276"/>
                  <a:gd name="T11" fmla="*/ 0 h 440"/>
                  <a:gd name="T12" fmla="*/ 2147483647 w 276"/>
                  <a:gd name="T13" fmla="*/ 2147483647 h 440"/>
                  <a:gd name="T14" fmla="*/ 2147483647 w 276"/>
                  <a:gd name="T15" fmla="*/ 2147483647 h 440"/>
                  <a:gd name="T16" fmla="*/ 2147483647 w 276"/>
                  <a:gd name="T17" fmla="*/ 2147483647 h 440"/>
                  <a:gd name="T18" fmla="*/ 2147483647 w 276"/>
                  <a:gd name="T19" fmla="*/ 2147483647 h 440"/>
                  <a:gd name="T20" fmla="*/ 2147483647 w 276"/>
                  <a:gd name="T21" fmla="*/ 2147483647 h 440"/>
                  <a:gd name="T22" fmla="*/ 2147483647 w 276"/>
                  <a:gd name="T23" fmla="*/ 2147483647 h 4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6"/>
                  <a:gd name="T37" fmla="*/ 0 h 440"/>
                  <a:gd name="T38" fmla="*/ 276 w 276"/>
                  <a:gd name="T39" fmla="*/ 440 h 4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4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38935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422"/>
                  <a:gd name="T94" fmla="*/ 0 h 760"/>
                  <a:gd name="T95" fmla="*/ 1422 w 1422"/>
                  <a:gd name="T96" fmla="*/ 760 h 7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6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96"/>
                  <a:gd name="T70" fmla="*/ 0 h 1228"/>
                  <a:gd name="T71" fmla="*/ 696 w 696"/>
                  <a:gd name="T72" fmla="*/ 1228 h 12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7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38942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406"/>
                    <a:gd name="T17" fmla="*/ 176 w 176"/>
                    <a:gd name="T18" fmla="*/ 406 h 4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3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384"/>
                    <a:gd name="T20" fmla="*/ 322 w 322"/>
                    <a:gd name="T21" fmla="*/ 384 h 38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38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30"/>
                  <a:gd name="T82" fmla="*/ 0 h 1162"/>
                  <a:gd name="T83" fmla="*/ 730 w 730"/>
                  <a:gd name="T84" fmla="*/ 1162 h 116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9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38940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8"/>
                    <a:gd name="T19" fmla="*/ 0 h 208"/>
                    <a:gd name="T20" fmla="*/ 58 w 58"/>
                    <a:gd name="T21" fmla="*/ 208 h 20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1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"/>
                    <a:gd name="T19" fmla="*/ 0 h 350"/>
                    <a:gd name="T20" fmla="*/ 56 w 56"/>
                    <a:gd name="T21" fmla="*/ 350 h 3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926" name="Text Box 4"/>
          <p:cNvSpPr txBox="1">
            <a:spLocks noChangeArrowheads="1"/>
          </p:cNvSpPr>
          <p:nvPr/>
        </p:nvSpPr>
        <p:spPr bwMode="auto">
          <a:xfrm>
            <a:off x="4391025" y="1609725"/>
            <a:ext cx="1946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rPr>
              <a:t>Partial NCC</a:t>
            </a:r>
          </a:p>
        </p:txBody>
      </p:sp>
      <p:sp>
        <p:nvSpPr>
          <p:cNvPr id="38927" name="Line 46"/>
          <p:cNvSpPr>
            <a:spLocks noChangeShapeType="1"/>
          </p:cNvSpPr>
          <p:nvPr/>
        </p:nvSpPr>
        <p:spPr bwMode="auto">
          <a:xfrm>
            <a:off x="4949825" y="1906588"/>
            <a:ext cx="296863" cy="247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100" y="4324350"/>
            <a:ext cx="8737600" cy="105977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82563" indent="-457200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6-channel Switching Power Amplifier (SPA) powers independent currents in  existing EFC/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RWM Coils. </a:t>
            </a:r>
            <a:endParaRPr lang="en-US" sz="1600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marL="182563" indent="-457200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NCC (a facility enhancement) can provide various NTV, RMP, 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RWM, and </a:t>
            </a: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EF selectivity with flexibility of field spectrum (n ≤ 6 for full and n≤ 3 for partial) </a:t>
            </a:r>
          </a:p>
        </p:txBody>
      </p:sp>
      <p:sp>
        <p:nvSpPr>
          <p:cNvPr id="38929" name="Text Box 58"/>
          <p:cNvSpPr txBox="1">
            <a:spLocks noChangeArrowheads="1"/>
          </p:cNvSpPr>
          <p:nvPr/>
        </p:nvSpPr>
        <p:spPr bwMode="auto">
          <a:xfrm flipH="1">
            <a:off x="7416800" y="3590925"/>
            <a:ext cx="1524000" cy="5238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</a:rPr>
              <a:t>Columbia 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</a:rPr>
              <a:t>General Atomics</a:t>
            </a:r>
          </a:p>
        </p:txBody>
      </p:sp>
    </p:spTree>
    <p:extLst>
      <p:ext uri="{BB962C8B-B14F-4D97-AF65-F5344CB8AC3E}">
        <p14:creationId xmlns:p14="http://schemas.microsoft.com/office/powerpoint/2010/main" val="9465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73666"/>
            <a:ext cx="5164667" cy="533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NCC = </a:t>
            </a:r>
            <a:r>
              <a:rPr lang="en-US" sz="2000" u="sng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on-axisymmetric </a:t>
            </a:r>
            <a:r>
              <a:rPr lang="en-US" sz="2000" u="sng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ontrol </a:t>
            </a:r>
            <a:r>
              <a:rPr lang="en-US" sz="2000" u="sng" dirty="0" smtClean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oil</a:t>
            </a:r>
          </a:p>
        </p:txBody>
      </p:sp>
      <p:sp>
        <p:nvSpPr>
          <p:cNvPr id="62468" name="Rectangle 43"/>
          <p:cNvSpPr>
            <a:spLocks noChangeArrowheads="1"/>
          </p:cNvSpPr>
          <p:nvPr/>
        </p:nvSpPr>
        <p:spPr bwMode="auto">
          <a:xfrm>
            <a:off x="-8466" y="-8466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ts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NCC Coils </a:t>
            </a:r>
            <a:r>
              <a:rPr lang="en-US" sz="3200" i="0" dirty="0" smtClean="0">
                <a:solidFill>
                  <a:srgbClr val="0000FF"/>
                </a:solidFill>
              </a:rPr>
              <a:t>Design Activity Made Significant Progress</a:t>
            </a:r>
            <a:endParaRPr lang="en-US" sz="2800" i="0" dirty="0" smtClean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3240"/>
              </a:lnSpc>
              <a:spcBef>
                <a:spcPts val="0"/>
              </a:spcBef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NCC Physics Design Presented by J-K Park at PAC 33</a:t>
            </a:r>
            <a:endParaRPr lang="en-US" sz="24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3557619"/>
            <a:ext cx="5477932" cy="289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• Selected candidate conductors and test sample received for R&amp;D. </a:t>
            </a: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• </a:t>
            </a:r>
            <a:r>
              <a:rPr lang="en-US" sz="2000" b="1" i="0" dirty="0" smtClean="0">
                <a:solidFill>
                  <a:srgbClr val="000000"/>
                </a:solidFill>
              </a:rPr>
              <a:t>The R&amp;D selection </a:t>
            </a:r>
            <a:r>
              <a:rPr lang="en-US" sz="2000" b="1" i="0" dirty="0">
                <a:solidFill>
                  <a:srgbClr val="000000"/>
                </a:solidFill>
              </a:rPr>
              <a:t>criteria include thermal capability, manufacturability, impact on interfacing objects, fabrication lead time and </a:t>
            </a:r>
            <a:r>
              <a:rPr lang="en-US" sz="2000" b="1" i="0" dirty="0" smtClean="0">
                <a:solidFill>
                  <a:srgbClr val="000000"/>
                </a:solidFill>
              </a:rPr>
              <a:t>cost. </a:t>
            </a:r>
            <a:endParaRPr lang="en-US" sz="2000" b="1" i="0" dirty="0">
              <a:solidFill>
                <a:srgbClr val="000000"/>
              </a:solidFill>
            </a:endParaRP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• Helium cooling system or no direct cooling options will be quantified</a:t>
            </a:r>
            <a:r>
              <a:rPr lang="en-US" sz="2000" b="1" i="0" dirty="0">
                <a:solidFill>
                  <a:srgbClr val="000000"/>
                </a:solidFill>
              </a:rPr>
              <a:t>. </a:t>
            </a:r>
            <a:endParaRPr lang="en-US" sz="2000" b="1" i="0" dirty="0" smtClean="0">
              <a:solidFill>
                <a:srgbClr val="000000"/>
              </a:solidFill>
            </a:endParaRP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• Cost and schedule will </a:t>
            </a:r>
            <a:r>
              <a:rPr lang="en-US" sz="2000" b="1" i="0" dirty="0">
                <a:solidFill>
                  <a:srgbClr val="000000"/>
                </a:solidFill>
              </a:rPr>
              <a:t>be prepared as part of the CDR which is targeted for </a:t>
            </a:r>
            <a:r>
              <a:rPr lang="en-US" sz="2000" b="1" i="0" dirty="0" smtClean="0">
                <a:solidFill>
                  <a:srgbClr val="000000"/>
                </a:solidFill>
              </a:rPr>
              <a:t>May, 2016.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9050" y="1291173"/>
            <a:ext cx="3333545" cy="2210418"/>
            <a:chOff x="457200" y="1291173"/>
            <a:chExt cx="3333545" cy="22104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5" t="8056" r="15871" b="7083"/>
            <a:stretch/>
          </p:blipFill>
          <p:spPr>
            <a:xfrm>
              <a:off x="1457325" y="1291173"/>
              <a:ext cx="2333420" cy="2210418"/>
            </a:xfrm>
            <a:prstGeom prst="rect">
              <a:avLst/>
            </a:prstGeom>
          </p:spPr>
        </p:pic>
        <p:sp>
          <p:nvSpPr>
            <p:cNvPr id="62475" name="TextBox 62474"/>
            <p:cNvSpPr txBox="1"/>
            <p:nvPr/>
          </p:nvSpPr>
          <p:spPr>
            <a:xfrm>
              <a:off x="457200" y="1464734"/>
              <a:ext cx="82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FF0000"/>
                  </a:solidFill>
                </a:rPr>
                <a:t>2 x 12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cxnSp>
          <p:nvCxnSpPr>
            <p:cNvPr id="62478" name="Straight Arrow Connector 62477"/>
            <p:cNvCxnSpPr/>
            <p:nvPr/>
          </p:nvCxnSpPr>
          <p:spPr bwMode="auto">
            <a:xfrm>
              <a:off x="931333" y="1820333"/>
              <a:ext cx="897467" cy="2032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939799" y="1837266"/>
              <a:ext cx="889001" cy="98213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22" y="3771863"/>
            <a:ext cx="3274625" cy="245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733800" y="1359479"/>
            <a:ext cx="2148341" cy="2087601"/>
            <a:chOff x="5105400" y="1524000"/>
            <a:chExt cx="3636776" cy="33980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6" t="28246" r="26048" b="28084"/>
            <a:stretch/>
          </p:blipFill>
          <p:spPr>
            <a:xfrm>
              <a:off x="5105400" y="1828800"/>
              <a:ext cx="3636776" cy="20215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6" t="33384" r="4820" b="44843"/>
            <a:stretch/>
          </p:blipFill>
          <p:spPr>
            <a:xfrm>
              <a:off x="6484897" y="3914141"/>
              <a:ext cx="1004135" cy="100790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53808" y="152400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59231" y="4230524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Lead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6738" y="2188237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62987" y="3165335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PP</a:t>
              </a:r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253073"/>
            <a:ext cx="2836897" cy="213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4922" y="3408980"/>
            <a:ext cx="38762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kA,0.1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MW/m2 Plasma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Heating,5s pulse,1200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reprate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8475" y="141479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Thermal Analysis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424673" y="1643529"/>
            <a:ext cx="2545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of Last </a:t>
            </a:r>
            <a:r>
              <a:rPr lang="en-US" sz="1400" dirty="0" smtClean="0"/>
              <a:t>Pulse Temp </a:t>
            </a:r>
            <a:r>
              <a:rPr lang="en-US" sz="1400" dirty="0"/>
              <a:t>(8 hours)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6521" y="6222820"/>
            <a:ext cx="37671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With Lead Clamp, 50 C Heat-up, 3kA+ Background Field</a:t>
            </a:r>
            <a:endParaRPr lang="en-US" sz="1200" dirty="0"/>
          </a:p>
        </p:txBody>
      </p:sp>
      <p:sp>
        <p:nvSpPr>
          <p:cNvPr id="32" name="Title 4"/>
          <p:cNvSpPr>
            <a:spLocks noGrp="1"/>
          </p:cNvSpPr>
          <p:nvPr>
            <p:ph type="title"/>
          </p:nvPr>
        </p:nvSpPr>
        <p:spPr>
          <a:xfrm>
            <a:off x="6038850" y="3752776"/>
            <a:ext cx="2939528" cy="523875"/>
          </a:xfrm>
        </p:spPr>
        <p:txBody>
          <a:bodyPr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NCC Lorentz and Thermal </a:t>
            </a:r>
            <a:b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Analysis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sz="half" idx="1"/>
          </p:nvPr>
        </p:nvSpPr>
        <p:spPr>
          <a:xfrm>
            <a:off x="101599" y="1058334"/>
            <a:ext cx="5575300" cy="1981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CHI can form a 200-400 kA seed plasma, but it is too cold for HHFW absorption.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Use of ECH can </a:t>
            </a:r>
            <a:r>
              <a:rPr lang="ja-JP" altLang="en-US" sz="1600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Arial" charset="0"/>
                <a:ea typeface="ＭＳ Ｐゴシック" charset="0"/>
                <a:cs typeface="ＭＳ Ｐゴシック" charset="0"/>
              </a:rPr>
              <a:t>bridge the </a:t>
            </a:r>
            <a:r>
              <a:rPr lang="en-US" altLang="ja-JP" sz="1600" b="1" dirty="0" err="1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altLang="ja-JP" sz="1800" b="1" baseline="-25000" dirty="0" err="1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1600" b="1" dirty="0">
                <a:latin typeface="Arial" charset="0"/>
                <a:ea typeface="ＭＳ Ｐゴシック" charset="0"/>
                <a:cs typeface="ＭＳ Ｐゴシック" charset="0"/>
              </a:rPr>
              <a:t> gap</a:t>
            </a:r>
            <a:r>
              <a:rPr lang="ja-JP" altLang="en-US" sz="1600" b="1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Arial" charset="0"/>
                <a:ea typeface="ＭＳ Ｐゴシック" charset="0"/>
                <a:cs typeface="ＭＳ Ｐゴシック" charset="0"/>
              </a:rPr>
              <a:t> to where HHFW and then NB current drive can support the ramp and sustain the current – crucial for OH solenoid-free compact </a:t>
            </a:r>
            <a:r>
              <a:rPr lang="en-US" altLang="ja-JP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STs  - Talk by F. </a:t>
            </a:r>
            <a:r>
              <a:rPr lang="en-US" altLang="ja-JP" sz="1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Poli</a:t>
            </a:r>
            <a:r>
              <a:rPr lang="en-US" altLang="ja-JP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 at this PAC.</a:t>
            </a:r>
            <a:endParaRPr lang="en-US" altLang="ja-JP" sz="16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400" b="1" dirty="0">
                <a:latin typeface="Arial" charset="0"/>
                <a:ea typeface="ＭＳ Ｐゴシック" charset="0"/>
              </a:rPr>
              <a:t>Good first pass absorption predicted.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Goal of first ECH power in </a:t>
            </a: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2019 </a:t>
            </a: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run with 15% incremental funding.</a:t>
            </a:r>
          </a:p>
        </p:txBody>
      </p:sp>
      <p:pic>
        <p:nvPicPr>
          <p:cNvPr id="44034" name="Picture 5" descr="Screen Shot 2014-11-29 at 9.0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1473200"/>
            <a:ext cx="9461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2900"/>
              </a:lnSpc>
              <a:spcBef>
                <a:spcPts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28 GHz ECH System Design Progressing Well</a:t>
            </a:r>
            <a:endParaRPr lang="en-US" sz="2400" i="0" dirty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2900"/>
              </a:lnSpc>
              <a:spcBef>
                <a:spcPts val="0"/>
              </a:spcBef>
              <a:buNone/>
            </a:pP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evelop </a:t>
            </a: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engineering design and cost/schedule this </a:t>
            </a: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year</a:t>
            </a:r>
            <a:endParaRPr lang="en-US" sz="24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1219200" y="3352800"/>
            <a:ext cx="241300" cy="165100"/>
          </a:xfrm>
          <a:prstGeom prst="rect">
            <a:avLst/>
          </a:prstGeom>
          <a:solidFill>
            <a:schemeClr val="bg1"/>
          </a:solidFill>
          <a:ln w="158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95400"/>
            <a:ext cx="2124604" cy="279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0200" y="4419600"/>
            <a:ext cx="3657600" cy="1922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2880" indent="-182880" algn="ctr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u="sng" dirty="0" smtClean="0">
                <a:solidFill>
                  <a:srgbClr val="000000"/>
                </a:solidFill>
              </a:rPr>
              <a:t>28 GHz </a:t>
            </a:r>
            <a:r>
              <a:rPr lang="en-US" b="1" u="sng" dirty="0" err="1" smtClean="0">
                <a:solidFill>
                  <a:srgbClr val="000000"/>
                </a:solidFill>
              </a:rPr>
              <a:t>Gyrotron</a:t>
            </a:r>
            <a:r>
              <a:rPr lang="en-US" b="1" u="sng" dirty="0" smtClean="0">
                <a:solidFill>
                  <a:srgbClr val="000000"/>
                </a:solidFill>
              </a:rPr>
              <a:t> Development</a:t>
            </a: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• </a:t>
            </a:r>
            <a:r>
              <a:rPr lang="en-US" b="1" i="0" dirty="0" smtClean="0">
                <a:solidFill>
                  <a:srgbClr val="000000"/>
                </a:solidFill>
              </a:rPr>
              <a:t>2</a:t>
            </a:r>
            <a:r>
              <a:rPr lang="en-US" b="1" i="0" baseline="30000" dirty="0" smtClean="0">
                <a:solidFill>
                  <a:srgbClr val="000000"/>
                </a:solidFill>
              </a:rPr>
              <a:t>nd</a:t>
            </a:r>
            <a:r>
              <a:rPr lang="en-US" b="1" i="0" dirty="0" smtClean="0">
                <a:solidFill>
                  <a:srgbClr val="000000"/>
                </a:solidFill>
              </a:rPr>
              <a:t>  generation 1.5 MW 28/35 GHz </a:t>
            </a:r>
            <a:r>
              <a:rPr lang="en-US" b="1" i="0" dirty="0" err="1" smtClean="0">
                <a:solidFill>
                  <a:srgbClr val="000000"/>
                </a:solidFill>
              </a:rPr>
              <a:t>gyroton</a:t>
            </a:r>
            <a:r>
              <a:rPr lang="en-US" b="1" i="0" dirty="0" smtClean="0">
                <a:solidFill>
                  <a:srgbClr val="000000"/>
                </a:solidFill>
              </a:rPr>
              <a:t> being developed at Tsukuba University.   (See back-up slide)</a:t>
            </a: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• The </a:t>
            </a:r>
            <a:r>
              <a:rPr lang="en-US" b="1" dirty="0" err="1">
                <a:solidFill>
                  <a:srgbClr val="000000"/>
                </a:solidFill>
              </a:rPr>
              <a:t>g</a:t>
            </a:r>
            <a:r>
              <a:rPr lang="en-US" b="1" i="0" dirty="0" err="1" smtClean="0">
                <a:solidFill>
                  <a:srgbClr val="000000"/>
                </a:solidFill>
              </a:rPr>
              <a:t>yrotron</a:t>
            </a:r>
            <a:r>
              <a:rPr lang="en-US" b="1" i="0" dirty="0" smtClean="0">
                <a:solidFill>
                  <a:srgbClr val="000000"/>
                </a:solidFill>
              </a:rPr>
              <a:t> is being constructed.  Will be tested this summer.</a:t>
            </a:r>
            <a:endParaRPr lang="en-US" b="1" i="0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052" y="3200400"/>
            <a:ext cx="5231821" cy="2999115"/>
            <a:chOff x="11052" y="3429000"/>
            <a:chExt cx="5231821" cy="29991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2" y="3429000"/>
              <a:ext cx="4853529" cy="29991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67200" y="3697069"/>
              <a:ext cx="975673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NSTX-U</a:t>
              </a:r>
            </a:p>
            <a:p>
              <a:pPr algn="ctr"/>
              <a:r>
                <a:rPr lang="en-US" dirty="0" smtClean="0"/>
                <a:t>Test Cell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4800600"/>
              <a:ext cx="112777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Power Supply Room</a:t>
              </a:r>
              <a:endParaRPr lang="en-US" sz="9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8600" y="4800600"/>
              <a:ext cx="85151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Gyroton</a:t>
              </a:r>
              <a:r>
                <a:rPr lang="en-US" sz="900" dirty="0" smtClean="0"/>
                <a:t> room</a:t>
              </a:r>
              <a:endParaRPr lang="en-US" sz="9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00" y="3048000"/>
            <a:ext cx="236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GHz </a:t>
            </a:r>
            <a:r>
              <a:rPr lang="en-US" dirty="0" err="1" smtClean="0"/>
              <a:t>Gyrotron</a:t>
            </a:r>
            <a:r>
              <a:rPr lang="en-US" dirty="0" smtClean="0"/>
              <a:t> Room</a:t>
            </a:r>
            <a:endParaRPr lang="en-US" dirty="0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7535863" y="1003300"/>
            <a:ext cx="174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28 GHz 1 MW Tube by Tsukuba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00" y="5943600"/>
            <a:ext cx="5334000" cy="59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b="1" dirty="0" err="1">
                <a:solidFill>
                  <a:srgbClr val="000000"/>
                </a:solidFill>
              </a:rPr>
              <a:t>Gyrotron</a:t>
            </a:r>
            <a:r>
              <a:rPr lang="en-US" b="1" dirty="0">
                <a:solidFill>
                  <a:srgbClr val="000000"/>
                </a:solidFill>
              </a:rPr>
              <a:t> will be located in the TFTR basement.  Stray magnetic fields was measured to be negligible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0000FF"/>
                </a:solidFill>
                <a:latin typeface="Arial" charset="0"/>
                <a:ea typeface="MS PGothic" charset="0"/>
                <a:cs typeface="MS PGothic" charset="0"/>
              </a:rPr>
              <a:t>FY </a:t>
            </a:r>
            <a:r>
              <a:rPr lang="en-US" sz="3200" dirty="0">
                <a:solidFill>
                  <a:srgbClr val="0000FF"/>
                </a:solidFill>
                <a:latin typeface="Arial" charset="0"/>
                <a:ea typeface="MS PGothic" charset="0"/>
                <a:cs typeface="MS PGothic" charset="0"/>
              </a:rPr>
              <a:t>2016 plasma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  <a:ea typeface="MS PGothic" charset="0"/>
                <a:cs typeface="MS PGothic" charset="0"/>
              </a:rPr>
              <a:t>operations started</a:t>
            </a:r>
            <a:endParaRPr lang="en-US" sz="3200" dirty="0">
              <a:solidFill>
                <a:srgbClr val="0000FF"/>
              </a:solidFill>
              <a:latin typeface="Arial" charset="0"/>
              <a:ea typeface="MS PGothic" charset="0"/>
              <a:cs typeface="MS PGothic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Expecting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to run 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18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run 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weeks in FY 2016</a:t>
            </a:r>
            <a:endParaRPr lang="en-US" sz="2800" dirty="0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3571" name="TextBox 46"/>
          <p:cNvSpPr txBox="1">
            <a:spLocks noChangeArrowheads="1"/>
          </p:cNvSpPr>
          <p:nvPr/>
        </p:nvSpPr>
        <p:spPr bwMode="auto">
          <a:xfrm>
            <a:off x="5821363" y="2633662"/>
            <a:ext cx="1722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 err="1" smtClean="0">
                <a:solidFill>
                  <a:srgbClr val="0000FF"/>
                </a:solidFill>
              </a:rPr>
              <a:t>Boronizations</a:t>
            </a:r>
            <a:endParaRPr lang="en-US" sz="1600" i="0" dirty="0">
              <a:solidFill>
                <a:srgbClr val="0000FF"/>
              </a:solidFill>
            </a:endParaRPr>
          </a:p>
        </p:txBody>
      </p:sp>
      <p:cxnSp>
        <p:nvCxnSpPr>
          <p:cNvPr id="37" name="Straight Arrow Connector 47"/>
          <p:cNvCxnSpPr>
            <a:cxnSpLocks noChangeShapeType="1"/>
          </p:cNvCxnSpPr>
          <p:nvPr/>
        </p:nvCxnSpPr>
        <p:spPr bwMode="auto">
          <a:xfrm flipV="1">
            <a:off x="4419600" y="2438400"/>
            <a:ext cx="0" cy="3810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3429000" y="2691824"/>
            <a:ext cx="251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 smtClean="0">
                <a:solidFill>
                  <a:schemeClr val="tx1"/>
                </a:solidFill>
              </a:rPr>
              <a:t>Plasma Operations started on Dec. 18.</a:t>
            </a:r>
            <a:endParaRPr lang="en-US" sz="1600" i="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47"/>
          <p:cNvCxnSpPr>
            <a:cxnSpLocks noChangeShapeType="1"/>
          </p:cNvCxnSpPr>
          <p:nvPr/>
        </p:nvCxnSpPr>
        <p:spPr bwMode="auto">
          <a:xfrm flipV="1">
            <a:off x="6478588" y="2362200"/>
            <a:ext cx="0" cy="6858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6019800" y="2983468"/>
            <a:ext cx="104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H-Mode!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3"/>
          <p:cNvCxnSpPr>
            <a:cxnSpLocks noChangeShapeType="1"/>
          </p:cNvCxnSpPr>
          <p:nvPr/>
        </p:nvCxnSpPr>
        <p:spPr bwMode="auto">
          <a:xfrm flipV="1">
            <a:off x="7866062" y="2352020"/>
            <a:ext cx="0" cy="457200"/>
          </a:xfrm>
          <a:prstGeom prst="straightConnector1">
            <a:avLst/>
          </a:prstGeom>
          <a:noFill/>
          <a:ln w="28575" cmpd="sng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34"/>
          <p:cNvSpPr txBox="1">
            <a:spLocks noChangeArrowheads="1"/>
          </p:cNvSpPr>
          <p:nvPr/>
        </p:nvSpPr>
        <p:spPr bwMode="auto">
          <a:xfrm>
            <a:off x="6781800" y="2743200"/>
            <a:ext cx="2074862" cy="31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buNone/>
            </a:pPr>
            <a:r>
              <a:rPr lang="en-US" sz="1600" i="0" dirty="0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PAC 37</a:t>
            </a:r>
            <a:endParaRPr lang="en-US" sz="1600" i="0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505200"/>
            <a:ext cx="8610600" cy="2631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2880" indent="-457200">
              <a:spcAft>
                <a:spcPts val="600"/>
              </a:spcAft>
            </a:pPr>
            <a:r>
              <a:rPr lang="en-US" sz="2000" b="1" dirty="0" smtClean="0"/>
              <a:t>• After CD-4, we vented briefly to install various items before the bake.</a:t>
            </a:r>
          </a:p>
          <a:p>
            <a:pPr marL="182880" indent="-457200">
              <a:spcAft>
                <a:spcPts val="600"/>
              </a:spcAft>
            </a:pPr>
            <a:r>
              <a:rPr lang="en-US" sz="2000" b="1" dirty="0" smtClean="0"/>
              <a:t>• </a:t>
            </a:r>
            <a:r>
              <a:rPr lang="en-US" sz="2000" b="1" dirty="0" err="1" smtClean="0"/>
              <a:t>Bakeout</a:t>
            </a:r>
            <a:r>
              <a:rPr lang="en-US" sz="2000" b="1" dirty="0" smtClean="0"/>
              <a:t> was completed with good vacuum pressure in October</a:t>
            </a:r>
          </a:p>
          <a:p>
            <a:pPr marL="182880" indent="-457200">
              <a:spcAft>
                <a:spcPts val="600"/>
              </a:spcAft>
            </a:pPr>
            <a:r>
              <a:rPr lang="en-US" sz="2000" b="1" dirty="0" smtClean="0"/>
              <a:t>• During ISTP, MGs experienced control problem during ISTP.  The problem resolved and MG#1 is supporting the operations.</a:t>
            </a:r>
            <a:endParaRPr lang="en-US" sz="2000" b="1" dirty="0"/>
          </a:p>
          <a:p>
            <a:pPr marL="182880" indent="-457200">
              <a:spcAft>
                <a:spcPts val="600"/>
              </a:spcAft>
            </a:pPr>
            <a:r>
              <a:rPr lang="en-US" sz="2000" b="1" dirty="0" smtClean="0"/>
              <a:t>• Plasma operation started on Dec. 18 and ran for 2.5 days before the holiday.</a:t>
            </a:r>
          </a:p>
          <a:p>
            <a:pPr marL="182880" indent="-457200">
              <a:spcAft>
                <a:spcPts val="600"/>
              </a:spcAft>
            </a:pPr>
            <a:r>
              <a:rPr lang="en-US" sz="2000" b="1" dirty="0" smtClean="0"/>
              <a:t>• The first </a:t>
            </a:r>
            <a:r>
              <a:rPr lang="en-US" sz="2000" b="1" dirty="0" err="1" smtClean="0"/>
              <a:t>boronization</a:t>
            </a:r>
            <a:r>
              <a:rPr lang="en-US" sz="2000" b="1" dirty="0" smtClean="0"/>
              <a:t> performed on Jan. 4, 2016 and performed four times.</a:t>
            </a:r>
          </a:p>
          <a:p>
            <a:pPr marL="182880" indent="-457200">
              <a:spcAft>
                <a:spcPts val="600"/>
              </a:spcAft>
            </a:pPr>
            <a:r>
              <a:rPr lang="en-US" sz="2000" b="1" dirty="0" smtClean="0"/>
              <a:t>• NBI injection started and H-mode access achieved quickly.</a:t>
            </a:r>
            <a:endParaRPr lang="en-US" sz="2000" b="1" dirty="0"/>
          </a:p>
        </p:txBody>
      </p:sp>
      <p:cxnSp>
        <p:nvCxnSpPr>
          <p:cNvPr id="41" name="Straight Arrow Connector 47"/>
          <p:cNvCxnSpPr>
            <a:cxnSpLocks noChangeShapeType="1"/>
          </p:cNvCxnSpPr>
          <p:nvPr/>
        </p:nvCxnSpPr>
        <p:spPr bwMode="auto">
          <a:xfrm flipV="1">
            <a:off x="1754188" y="2413576"/>
            <a:ext cx="0" cy="381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46"/>
          <p:cNvSpPr txBox="1">
            <a:spLocks noChangeArrowheads="1"/>
          </p:cNvSpPr>
          <p:nvPr/>
        </p:nvSpPr>
        <p:spPr bwMode="auto">
          <a:xfrm>
            <a:off x="1447800" y="2667000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 smtClean="0">
                <a:solidFill>
                  <a:schemeClr val="tx1"/>
                </a:solidFill>
              </a:rPr>
              <a:t>APS</a:t>
            </a:r>
            <a:endParaRPr lang="en-US" sz="1600" i="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7"/>
          <p:cNvCxnSpPr>
            <a:cxnSpLocks noChangeShapeType="1"/>
          </p:cNvCxnSpPr>
          <p:nvPr/>
        </p:nvCxnSpPr>
        <p:spPr bwMode="auto">
          <a:xfrm flipV="1">
            <a:off x="306388" y="2413576"/>
            <a:ext cx="0" cy="381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46"/>
          <p:cNvSpPr txBox="1">
            <a:spLocks noChangeArrowheads="1"/>
          </p:cNvSpPr>
          <p:nvPr/>
        </p:nvSpPr>
        <p:spPr bwMode="auto">
          <a:xfrm>
            <a:off x="0" y="2667000"/>
            <a:ext cx="762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 smtClean="0">
                <a:solidFill>
                  <a:schemeClr val="tx1"/>
                </a:solidFill>
              </a:rPr>
              <a:t>ISTW 2015</a:t>
            </a:r>
            <a:endParaRPr lang="en-US" sz="1600" i="0" dirty="0">
              <a:solidFill>
                <a:schemeClr val="tx1"/>
              </a:solidFill>
            </a:endParaRPr>
          </a:p>
        </p:txBody>
      </p:sp>
      <p:cxnSp>
        <p:nvCxnSpPr>
          <p:cNvPr id="23572" name="Straight Arrow Connector 47"/>
          <p:cNvCxnSpPr>
            <a:cxnSpLocks noChangeShapeType="1"/>
          </p:cNvCxnSpPr>
          <p:nvPr/>
        </p:nvCxnSpPr>
        <p:spPr bwMode="auto">
          <a:xfrm flipV="1">
            <a:off x="5627558" y="2362200"/>
            <a:ext cx="1380" cy="2921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47"/>
          <p:cNvCxnSpPr>
            <a:cxnSpLocks noChangeShapeType="1"/>
          </p:cNvCxnSpPr>
          <p:nvPr/>
        </p:nvCxnSpPr>
        <p:spPr bwMode="auto">
          <a:xfrm flipV="1">
            <a:off x="6934200" y="2362200"/>
            <a:ext cx="1380" cy="2921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47"/>
          <p:cNvCxnSpPr>
            <a:cxnSpLocks noChangeShapeType="1"/>
          </p:cNvCxnSpPr>
          <p:nvPr/>
        </p:nvCxnSpPr>
        <p:spPr bwMode="auto">
          <a:xfrm flipV="1">
            <a:off x="6324600" y="2362200"/>
            <a:ext cx="1380" cy="2921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/>
          <p:nvPr/>
        </p:nvSpPr>
        <p:spPr bwMode="auto">
          <a:xfrm>
            <a:off x="4374924" y="1909762"/>
            <a:ext cx="3106418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 anchor="ctr"/>
          <a:lstStyle/>
          <a:p>
            <a:pPr algn="ctr">
              <a:spcBef>
                <a:spcPts val="1800"/>
              </a:spcBef>
              <a:defRPr/>
            </a:pPr>
            <a:endParaRPr lang="en-US" sz="1400" i="0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582" name="Rectangle 38"/>
          <p:cNvSpPr>
            <a:spLocks noChangeArrowheads="1"/>
          </p:cNvSpPr>
          <p:nvPr/>
        </p:nvSpPr>
        <p:spPr bwMode="auto">
          <a:xfrm>
            <a:off x="25776" y="1181100"/>
            <a:ext cx="2662012" cy="3429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dirty="0" smtClean="0">
                <a:latin typeface="Calibri" charset="0"/>
                <a:cs typeface="Arial" charset="0"/>
              </a:rPr>
              <a:t>November </a:t>
            </a:r>
            <a:r>
              <a:rPr lang="en-US" sz="1600" dirty="0">
                <a:latin typeface="Calibri" charset="0"/>
                <a:cs typeface="Arial" charset="0"/>
              </a:rPr>
              <a:t>2015</a:t>
            </a:r>
          </a:p>
        </p:txBody>
      </p:sp>
      <p:sp>
        <p:nvSpPr>
          <p:cNvPr id="23583" name="Rectangle 36"/>
          <p:cNvSpPr>
            <a:spLocks noChangeArrowheads="1"/>
          </p:cNvSpPr>
          <p:nvPr/>
        </p:nvSpPr>
        <p:spPr bwMode="auto">
          <a:xfrm>
            <a:off x="2696692" y="1181100"/>
            <a:ext cx="2663794" cy="3429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dirty="0">
                <a:latin typeface="Calibri" charset="0"/>
                <a:cs typeface="Arial" charset="0"/>
              </a:rPr>
              <a:t>December 2015</a:t>
            </a:r>
          </a:p>
        </p:txBody>
      </p:sp>
      <p:sp>
        <p:nvSpPr>
          <p:cNvPr id="23585" name="Rectangle 36"/>
          <p:cNvSpPr>
            <a:spLocks noChangeArrowheads="1"/>
          </p:cNvSpPr>
          <p:nvPr/>
        </p:nvSpPr>
        <p:spPr bwMode="auto">
          <a:xfrm>
            <a:off x="5358234" y="1181100"/>
            <a:ext cx="2663794" cy="3429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i="0" dirty="0" smtClean="0">
                <a:latin typeface="Calibri" charset="0"/>
                <a:cs typeface="Arial" charset="0"/>
              </a:rPr>
              <a:t>January 2016</a:t>
            </a:r>
            <a:endParaRPr lang="en-US" sz="1600" i="0" dirty="0">
              <a:latin typeface="Calibri" charset="0"/>
              <a:cs typeface="Arial" charset="0"/>
            </a:endParaRPr>
          </a:p>
        </p:txBody>
      </p:sp>
      <p:sp>
        <p:nvSpPr>
          <p:cNvPr id="23580" name="Rectangle 29"/>
          <p:cNvSpPr>
            <a:spLocks noChangeArrowheads="1"/>
          </p:cNvSpPr>
          <p:nvPr/>
        </p:nvSpPr>
        <p:spPr bwMode="auto">
          <a:xfrm>
            <a:off x="1845777" y="1905000"/>
            <a:ext cx="2529148" cy="457200"/>
          </a:xfrm>
          <a:prstGeom prst="rect">
            <a:avLst/>
          </a:prstGeom>
          <a:solidFill>
            <a:srgbClr val="7489F5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/>
          <a:lstStyle/>
          <a:p>
            <a:pPr algn="ctr"/>
            <a:r>
              <a:rPr lang="en-US" sz="1500" i="0" dirty="0">
                <a:solidFill>
                  <a:srgbClr val="000000"/>
                </a:solidFill>
                <a:latin typeface="Calibri" charset="0"/>
              </a:rPr>
              <a:t>ISTP</a:t>
            </a:r>
            <a:endParaRPr lang="en-US" sz="1400" i="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" y="1905000"/>
            <a:ext cx="1845776" cy="457200"/>
          </a:xfrm>
          <a:prstGeom prst="rect">
            <a:avLst/>
          </a:prstGeom>
          <a:solidFill>
            <a:srgbClr val="C4BD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/>
          <a:lstStyle/>
          <a:p>
            <a:pPr algn="ctr"/>
            <a:r>
              <a:rPr lang="en-US" sz="1600" i="0" dirty="0" smtClean="0">
                <a:solidFill>
                  <a:srgbClr val="000000"/>
                </a:solidFill>
                <a:latin typeface="Calibri" charset="0"/>
              </a:rPr>
              <a:t>Post bake</a:t>
            </a:r>
            <a:endParaRPr lang="en-US" sz="1600" i="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4776" y="1905000"/>
            <a:ext cx="769741" cy="4572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230305" y="1981200"/>
            <a:ext cx="26482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1400" i="0" dirty="0" smtClean="0">
                <a:ea typeface="MS PGothic" charset="0"/>
                <a:cs typeface="MS PGothic" charset="0"/>
              </a:rPr>
              <a:t>Plasma </a:t>
            </a:r>
            <a:r>
              <a:rPr lang="en-US" sz="1400" i="0" dirty="0">
                <a:ea typeface="MS PGothic" charset="0"/>
                <a:cs typeface="MS PGothic" charset="0"/>
              </a:rPr>
              <a:t>Operation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3078" y="1905000"/>
            <a:ext cx="70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Holiday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275295" y="2514600"/>
            <a:ext cx="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 bwMode="auto">
          <a:xfrm>
            <a:off x="7481340" y="1905000"/>
            <a:ext cx="1053059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 anchor="ctr"/>
          <a:lstStyle/>
          <a:p>
            <a:pPr algn="ctr">
              <a:spcBef>
                <a:spcPts val="1800"/>
              </a:spcBef>
              <a:defRPr/>
            </a:pPr>
            <a:endParaRPr lang="en-US" sz="1400" i="0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1" name="Rectangle 36"/>
          <p:cNvSpPr>
            <a:spLocks noChangeArrowheads="1"/>
          </p:cNvSpPr>
          <p:nvPr/>
        </p:nvSpPr>
        <p:spPr bwMode="auto">
          <a:xfrm>
            <a:off x="8001000" y="1181100"/>
            <a:ext cx="1143000" cy="3429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1600" dirty="0" smtClean="0">
                <a:latin typeface="Calibri" charset="0"/>
                <a:cs typeface="Arial" charset="0"/>
              </a:rPr>
              <a:t>   February</a:t>
            </a:r>
            <a:endParaRPr lang="en-US" sz="1600" i="0" dirty="0">
              <a:latin typeface="Calibri" charset="0"/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8534400" y="1905000"/>
            <a:ext cx="6858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 anchor="ctr"/>
          <a:lstStyle/>
          <a:p>
            <a:pPr algn="ctr">
              <a:spcBef>
                <a:spcPts val="1800"/>
              </a:spcBef>
              <a:defRPr/>
            </a:pPr>
            <a:endParaRPr lang="en-US" sz="1400" i="0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6629400" y="1978223"/>
            <a:ext cx="26482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1400" i="0" dirty="0" smtClean="0">
                <a:ea typeface="MS PGothic" charset="0"/>
                <a:cs typeface="MS PGothic" charset="0"/>
              </a:rPr>
              <a:t> Maintenance</a:t>
            </a:r>
            <a:endParaRPr lang="en-US" sz="1400" i="0" dirty="0">
              <a:ea typeface="MS PGothic" charset="0"/>
              <a:cs typeface="MS PGothic" charset="0"/>
            </a:endParaRPr>
          </a:p>
        </p:txBody>
      </p:sp>
      <p:cxnSp>
        <p:nvCxnSpPr>
          <p:cNvPr id="54" name="Straight Arrow Connector 47"/>
          <p:cNvCxnSpPr>
            <a:cxnSpLocks noChangeShapeType="1"/>
          </p:cNvCxnSpPr>
          <p:nvPr/>
        </p:nvCxnSpPr>
        <p:spPr bwMode="auto">
          <a:xfrm flipV="1">
            <a:off x="8534400" y="2362200"/>
            <a:ext cx="1380" cy="2921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709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457200" y="1752600"/>
            <a:ext cx="8343900" cy="38318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6350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42900" indent="-342900">
              <a:spcAft>
                <a:spcPts val="3000"/>
              </a:spcAft>
            </a:pPr>
            <a:r>
              <a:rPr lang="en-US" sz="2400" b="0" i="0" dirty="0"/>
              <a:t>1) S</a:t>
            </a:r>
            <a:r>
              <a:rPr lang="en-US" sz="2400" b="0" i="0" dirty="0" smtClean="0"/>
              <a:t>upporting </a:t>
            </a:r>
            <a:r>
              <a:rPr lang="en-US" sz="2400" b="0" i="0" dirty="0"/>
              <a:t>our </a:t>
            </a:r>
            <a:r>
              <a:rPr lang="en-US" sz="2400" b="0" i="0" dirty="0" smtClean="0"/>
              <a:t>18 run</a:t>
            </a:r>
            <a:r>
              <a:rPr lang="en-US" sz="2400" b="0" i="0" dirty="0"/>
              <a:t>-week </a:t>
            </a:r>
            <a:r>
              <a:rPr lang="en-US" sz="2400" b="0" i="0" dirty="0" smtClean="0"/>
              <a:t>milestone</a:t>
            </a:r>
            <a:r>
              <a:rPr lang="en-US" sz="2400" b="0" i="0" dirty="0"/>
              <a:t> </a:t>
            </a:r>
          </a:p>
          <a:p>
            <a:pPr marL="342900" indent="-342900">
              <a:spcAft>
                <a:spcPts val="3000"/>
              </a:spcAft>
            </a:pPr>
            <a:r>
              <a:rPr lang="en-US" sz="2400" b="0" i="0" dirty="0"/>
              <a:t>2) Improving </a:t>
            </a:r>
            <a:r>
              <a:rPr lang="en-US" sz="2400" b="0" i="0" dirty="0" smtClean="0"/>
              <a:t>reliability </a:t>
            </a:r>
            <a:r>
              <a:rPr lang="en-US" sz="2400" b="0" i="0" dirty="0"/>
              <a:t>of critical systems that support operation  </a:t>
            </a:r>
          </a:p>
          <a:p>
            <a:pPr marL="342900" indent="-342900">
              <a:spcAft>
                <a:spcPts val="3000"/>
              </a:spcAft>
            </a:pPr>
            <a:r>
              <a:rPr lang="en-US" sz="2400" b="0" i="0" dirty="0"/>
              <a:t>3) Supporting our collaborator needs to install their </a:t>
            </a:r>
            <a:r>
              <a:rPr lang="en-US" sz="2400" b="0" i="0" dirty="0" smtClean="0"/>
              <a:t>hardware</a:t>
            </a:r>
            <a:endParaRPr lang="en-US" sz="2400" b="0" i="0" dirty="0"/>
          </a:p>
          <a:p>
            <a:pPr marL="342900" indent="-342900">
              <a:spcAft>
                <a:spcPts val="3000"/>
              </a:spcAft>
            </a:pPr>
            <a:r>
              <a:rPr lang="en-US" sz="2400" b="0" i="0" dirty="0" smtClean="0"/>
              <a:t>4) Any </a:t>
            </a:r>
            <a:r>
              <a:rPr lang="en-US" sz="2400" b="0" i="0" dirty="0"/>
              <a:t>additional funds available will be used </a:t>
            </a:r>
            <a:r>
              <a:rPr lang="en-US" sz="2400" b="0" i="0" dirty="0" smtClean="0"/>
              <a:t>to </a:t>
            </a:r>
            <a:r>
              <a:rPr lang="en-US" sz="2400" b="0" i="0" dirty="0"/>
              <a:t>support the </a:t>
            </a:r>
            <a:r>
              <a:rPr lang="en-US" sz="2400" b="0" i="0" dirty="0" smtClean="0"/>
              <a:t>major enhancements</a:t>
            </a:r>
            <a:r>
              <a:rPr lang="en-US" sz="2400" b="0" i="0" dirty="0"/>
              <a:t> </a:t>
            </a:r>
            <a:r>
              <a:rPr lang="en-US" sz="2400" b="0" i="0" dirty="0" smtClean="0"/>
              <a:t>(</a:t>
            </a:r>
            <a:r>
              <a:rPr lang="en-US" sz="2400" b="0" i="0" dirty="0" err="1" smtClean="0"/>
              <a:t>Divertor</a:t>
            </a:r>
            <a:r>
              <a:rPr lang="en-US" sz="2400" b="0" i="0" dirty="0" smtClean="0"/>
              <a:t> </a:t>
            </a:r>
            <a:r>
              <a:rPr lang="en-US" sz="2400" b="0" i="0" dirty="0" err="1" smtClean="0"/>
              <a:t>Cryo</a:t>
            </a:r>
            <a:r>
              <a:rPr lang="en-US" sz="2400" b="0" i="0" dirty="0" smtClean="0"/>
              <a:t>-Pump and High-Z)</a:t>
            </a:r>
            <a:endParaRPr lang="en-US" sz="2400" b="0" i="0" dirty="0"/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Highest Priority </a:t>
            </a:r>
            <a:r>
              <a:rPr lang="en-US" sz="3600" dirty="0">
                <a:solidFill>
                  <a:srgbClr val="0000FF"/>
                </a:solidFill>
              </a:rPr>
              <a:t>for </a:t>
            </a:r>
            <a:r>
              <a:rPr lang="en-US" sz="3600" dirty="0" smtClean="0">
                <a:solidFill>
                  <a:srgbClr val="0000FF"/>
                </a:solidFill>
              </a:rPr>
              <a:t>Incremental Funding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See back-up slide for more detail </a:t>
            </a:r>
            <a:endParaRPr lang="en-US" sz="2400" i="0" dirty="0">
              <a:solidFill>
                <a:srgbClr val="0000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38100" y="990600"/>
            <a:ext cx="9105900" cy="55553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6350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Research preparation progressing well. </a:t>
            </a:r>
            <a:r>
              <a:rPr lang="en-US" sz="2200" i="0" dirty="0">
                <a:solidFill>
                  <a:schemeClr val="tx1"/>
                </a:solidFill>
              </a:rPr>
              <a:t>Team is vigorously </a:t>
            </a:r>
            <a:r>
              <a:rPr lang="en-US" sz="2200" i="0" dirty="0" smtClean="0">
                <a:solidFill>
                  <a:schemeClr val="tx1"/>
                </a:solidFill>
              </a:rPr>
              <a:t>preparing </a:t>
            </a:r>
            <a:r>
              <a:rPr lang="en-US" sz="2200" i="0" dirty="0">
                <a:solidFill>
                  <a:schemeClr val="tx1"/>
                </a:solidFill>
              </a:rPr>
              <a:t>diagnostics and research tools for the first year of plasma </a:t>
            </a:r>
            <a:r>
              <a:rPr lang="en-US" sz="2200" i="0" dirty="0" smtClean="0">
                <a:solidFill>
                  <a:schemeClr val="tx1"/>
                </a:solidFill>
              </a:rPr>
              <a:t>operations.</a:t>
            </a:r>
          </a:p>
          <a:p>
            <a:pPr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Research operation started on December 18, 2015.  Very good progress on the plasma control system.  Routine H-mode obtained shortly after the second </a:t>
            </a:r>
            <a:r>
              <a:rPr lang="en-US" sz="220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boronization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.</a:t>
            </a:r>
            <a:endParaRPr lang="en-US" sz="2200" i="0" dirty="0">
              <a:solidFill>
                <a:schemeClr val="tx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After two week maintenance period, the plasma operation is restarting this week with all NBI and new capabilities and diagnostics.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Engineering design work continuing for the major facility enhancements: </a:t>
            </a:r>
            <a:r>
              <a:rPr lang="en-US" sz="2200" i="0" dirty="0" err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20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200" i="0" dirty="0" err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cryo</a:t>
            </a:r>
            <a:r>
              <a:rPr lang="en-US" sz="220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-pump, high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-Z tiles, ECH, and NCC.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Considering two enhancements: the </a:t>
            </a:r>
            <a:r>
              <a:rPr lang="en-US" sz="220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20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cryo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-pump in parallel with the </a:t>
            </a:r>
            <a:r>
              <a:rPr lang="en-US" sz="220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2200" i="0" dirty="0" err="1" smtClean="0">
                <a:solidFill>
                  <a:schemeClr val="tx1"/>
                </a:solidFill>
              </a:rPr>
              <a:t>eatable</a:t>
            </a:r>
            <a:r>
              <a:rPr lang="en-US" sz="2200" i="0" dirty="0" smtClean="0">
                <a:solidFill>
                  <a:schemeClr val="tx1"/>
                </a:solidFill>
              </a:rPr>
              <a:t> high-Z PFCs with LL </a:t>
            </a:r>
            <a:r>
              <a:rPr lang="en-US" sz="2200" i="0" dirty="0" err="1" smtClean="0">
                <a:solidFill>
                  <a:schemeClr val="tx1"/>
                </a:solidFill>
              </a:rPr>
              <a:t>divertor</a:t>
            </a:r>
            <a:r>
              <a:rPr lang="en-US" sz="2200" i="0" dirty="0" smtClean="0">
                <a:solidFill>
                  <a:schemeClr val="tx1"/>
                </a:solidFill>
              </a:rPr>
              <a:t> capability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20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400 W L-He refrigerator is also being considered for risk reduction.</a:t>
            </a: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600" i="0" dirty="0" smtClean="0">
                <a:solidFill>
                  <a:srgbClr val="0000FF"/>
                </a:solidFill>
                <a:latin typeface="Helvetica Neue" charset="0"/>
              </a:rPr>
              <a:t>Summary of Facility and Diagnostics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FF0000"/>
                </a:solidFill>
                <a:latin typeface="Helvetica Neue" charset="0"/>
              </a:rPr>
              <a:t>Research </a:t>
            </a:r>
            <a:r>
              <a:rPr lang="en-US" sz="3200" dirty="0" smtClean="0">
                <a:solidFill>
                  <a:srgbClr val="FF0000"/>
                </a:solidFill>
                <a:latin typeface="Helvetica Neue" charset="0"/>
              </a:rPr>
              <a:t>o</a:t>
            </a:r>
            <a:r>
              <a:rPr lang="en-US" sz="3200" i="0" dirty="0" smtClean="0">
                <a:solidFill>
                  <a:srgbClr val="FF0000"/>
                </a:solidFill>
                <a:latin typeface="Helvetica Neue" charset="0"/>
              </a:rPr>
              <a:t>perations successfully started 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600" i="0" dirty="0" smtClean="0">
                <a:solidFill>
                  <a:srgbClr val="0000FF"/>
                </a:solidFill>
                <a:latin typeface="Helvetica Neue" charset="0"/>
              </a:rPr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3666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NSTX-U Developing Tools for Measuring 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Core and Boundary Radiation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2" descr="C:\Users\mlreinke\Dropbox\NSTX\2015\bolo\bayg_axuv\images_10_31_15\resbolo_explode_i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886200" cy="28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5562600"/>
            <a:ext cx="1447800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Midplane</a:t>
            </a:r>
            <a:r>
              <a:rPr lang="en-US" i="1" dirty="0" smtClean="0"/>
              <a:t> Bolometer</a:t>
            </a:r>
          </a:p>
          <a:p>
            <a:r>
              <a:rPr lang="en-US" sz="1400" i="1" dirty="0" smtClean="0"/>
              <a:t>CDR Nov. 2015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381979" y="6172200"/>
            <a:ext cx="162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M. </a:t>
            </a:r>
            <a:r>
              <a:rPr lang="en-US" sz="1600" b="1" dirty="0" err="1" smtClean="0"/>
              <a:t>Reinke</a:t>
            </a:r>
            <a:r>
              <a:rPr lang="en-US" sz="1600" b="1" dirty="0" smtClean="0"/>
              <a:t>, ORNL </a:t>
            </a:r>
            <a:endParaRPr lang="en-US" sz="1600" b="1" dirty="0"/>
          </a:p>
        </p:txBody>
      </p:sp>
      <p:pic>
        <p:nvPicPr>
          <p:cNvPr id="10" name="Picture 9" descr="C:\Users\mreinke\Dropbox\NSTX\irbolo\preliminary_design\images\1_13_2016\irvb_is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733800" cy="28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reinke\Dropbox\NSTX\irbolo\peer_review_8_13_2015\pos.tiff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81" y="3276601"/>
            <a:ext cx="1688619" cy="312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144744" y="1989956"/>
            <a:ext cx="407882" cy="250771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869237">
            <a:off x="6726585" y="2177620"/>
            <a:ext cx="115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plasma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17267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00FF"/>
                </a:solidFill>
              </a:rPr>
              <a:t>t</a:t>
            </a:r>
            <a:r>
              <a:rPr lang="en-US" b="1" i="1" dirty="0" smtClean="0">
                <a:solidFill>
                  <a:srgbClr val="0000FF"/>
                </a:solidFill>
              </a:rPr>
              <a:t>esting 32-ch system for viewing lower x-</a:t>
            </a:r>
            <a:r>
              <a:rPr lang="en-US" b="1" i="1" dirty="0" err="1" smtClean="0">
                <a:solidFill>
                  <a:srgbClr val="0000FF"/>
                </a:solidFill>
              </a:rPr>
              <a:t>pt</a:t>
            </a:r>
            <a:r>
              <a:rPr lang="en-US" b="1" i="1" dirty="0" smtClean="0">
                <a:solidFill>
                  <a:srgbClr val="0000FF"/>
                </a:solidFill>
              </a:rPr>
              <a:t> late in FY16 campaign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4191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</a:t>
            </a:r>
            <a:r>
              <a:rPr lang="en-US" i="1" dirty="0" smtClean="0"/>
              <a:t>hin Pt foil, heated by radiation, imaged by IR camera</a:t>
            </a:r>
            <a:endParaRPr lang="en-US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162800" y="3276600"/>
            <a:ext cx="457200" cy="990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48200" y="914400"/>
            <a:ext cx="426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Prototype </a:t>
            </a:r>
            <a:r>
              <a:rPr lang="en-US" sz="2400" b="1" dirty="0"/>
              <a:t>IR video bolometer (IRVB) </a:t>
            </a:r>
            <a:r>
              <a:rPr lang="en-US" sz="2400" b="1" dirty="0" smtClean="0"/>
              <a:t>with NIFS and DIFFER</a:t>
            </a:r>
            <a:endParaRPr lang="en-US" sz="2400" b="1" dirty="0"/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152400" y="1066800"/>
            <a:ext cx="4267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Redesign and expand bolometer diagnostics to support FY17 operations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16 </a:t>
            </a:r>
            <a:r>
              <a:rPr lang="en-US" sz="2000" b="1" dirty="0" err="1" smtClean="0">
                <a:solidFill>
                  <a:srgbClr val="0000FF"/>
                </a:solidFill>
              </a:rPr>
              <a:t>ch</a:t>
            </a:r>
            <a:r>
              <a:rPr lang="en-US" sz="2000" b="1" dirty="0" smtClean="0">
                <a:solidFill>
                  <a:srgbClr val="0000FF"/>
                </a:solidFill>
              </a:rPr>
              <a:t> of lower </a:t>
            </a:r>
            <a:r>
              <a:rPr lang="en-US" sz="2000" b="1" dirty="0" err="1" smtClean="0">
                <a:solidFill>
                  <a:srgbClr val="0000FF"/>
                </a:solidFill>
              </a:rPr>
              <a:t>divertor</a:t>
            </a:r>
            <a:r>
              <a:rPr lang="en-US" sz="2000" b="1" dirty="0" smtClean="0">
                <a:solidFill>
                  <a:srgbClr val="0000FF"/>
                </a:solidFill>
              </a:rPr>
              <a:t> viewing for boundary </a:t>
            </a:r>
            <a:r>
              <a:rPr lang="en-US" sz="2000" b="1" dirty="0" err="1" smtClean="0">
                <a:solidFill>
                  <a:srgbClr val="0000FF"/>
                </a:solidFill>
              </a:rPr>
              <a:t>radation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24 </a:t>
            </a:r>
            <a:r>
              <a:rPr lang="en-US" sz="2000" b="1" dirty="0" err="1" smtClean="0">
                <a:solidFill>
                  <a:srgbClr val="0000FF"/>
                </a:solidFill>
              </a:rPr>
              <a:t>ch</a:t>
            </a:r>
            <a:r>
              <a:rPr lang="en-US" sz="2000" b="1" dirty="0" smtClean="0">
                <a:solidFill>
                  <a:srgbClr val="0000FF"/>
                </a:solidFill>
              </a:rPr>
              <a:t> tangential </a:t>
            </a:r>
            <a:r>
              <a:rPr lang="en-US" sz="2000" b="1" dirty="0" err="1" smtClean="0">
                <a:solidFill>
                  <a:srgbClr val="0000FF"/>
                </a:solidFill>
              </a:rPr>
              <a:t>midplane</a:t>
            </a:r>
            <a:r>
              <a:rPr lang="en-US" sz="2000" b="1" dirty="0" smtClean="0">
                <a:solidFill>
                  <a:srgbClr val="0000FF"/>
                </a:solidFill>
              </a:rPr>
              <a:t> core radiation</a:t>
            </a:r>
          </a:p>
        </p:txBody>
      </p:sp>
    </p:spTree>
    <p:extLst>
      <p:ext uri="{BB962C8B-B14F-4D97-AF65-F5344CB8AC3E}">
        <p14:creationId xmlns:p14="http://schemas.microsoft.com/office/powerpoint/2010/main" val="2459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buNone/>
              <a:defRPr/>
            </a:pPr>
            <a:r>
              <a:rPr lang="en-US" sz="2800" i="0" dirty="0" smtClean="0">
                <a:solidFill>
                  <a:srgbClr val="0000FF"/>
                </a:solidFill>
              </a:rPr>
              <a:t>Digital </a:t>
            </a:r>
            <a:r>
              <a:rPr lang="en-US" sz="2800" i="0" dirty="0">
                <a:solidFill>
                  <a:srgbClr val="0000FF"/>
                </a:solidFill>
              </a:rPr>
              <a:t>System Provides </a:t>
            </a:r>
            <a:r>
              <a:rPr lang="en-US" sz="2800" i="0" dirty="0" smtClean="0">
                <a:solidFill>
                  <a:srgbClr val="0000FF"/>
                </a:solidFill>
              </a:rPr>
              <a:t>Electromechanical </a:t>
            </a:r>
            <a:r>
              <a:rPr lang="en-US" sz="2800" i="0" dirty="0">
                <a:solidFill>
                  <a:srgbClr val="0000FF"/>
                </a:solidFill>
              </a:rPr>
              <a:t>Coil </a:t>
            </a:r>
            <a:r>
              <a:rPr lang="en-US" sz="2800" i="0" dirty="0" smtClean="0">
                <a:solidFill>
                  <a:srgbClr val="0000FF"/>
                </a:solidFill>
              </a:rPr>
              <a:t>Protection</a:t>
            </a:r>
          </a:p>
          <a:p>
            <a:pPr algn="ctr" eaLnBrk="0" hangingPunct="0"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DCPS supporting the research operation very nicely</a:t>
            </a:r>
            <a:endParaRPr lang="en-US" sz="2800" i="0" dirty="0">
              <a:solidFill>
                <a:srgbClr val="FF0000"/>
              </a:solidFill>
            </a:endParaRPr>
          </a:p>
        </p:txBody>
      </p:sp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5334000" y="1219200"/>
            <a:ext cx="3683000" cy="52197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Protects the NSTX-U coils and mechanical structure against electromagnetic loads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Computes forces and stresses in </a:t>
            </a:r>
            <a:r>
              <a:rPr lang="en-US" sz="2000" b="1" dirty="0" err="1">
                <a:latin typeface="Arial" charset="0"/>
              </a:rPr>
              <a:t>realtime</a:t>
            </a:r>
            <a:r>
              <a:rPr lang="en-US" sz="2000" b="1" dirty="0">
                <a:latin typeface="Arial" charset="0"/>
              </a:rPr>
              <a:t> based on reduced models of the full mechanical structure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Redundant systems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Full commissioning </a:t>
            </a:r>
            <a:r>
              <a:rPr lang="en-US" sz="2000" b="1" dirty="0" smtClean="0">
                <a:latin typeface="Arial" charset="0"/>
              </a:rPr>
              <a:t>of the system went very well; DCPS is now routinely supporting operations.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sz="1800" b="1" dirty="0">
              <a:latin typeface="Arial" charset="0"/>
            </a:endParaRPr>
          </a:p>
        </p:txBody>
      </p:sp>
      <p:pic>
        <p:nvPicPr>
          <p:cNvPr id="22532" name="Picture 2" descr="NSTX-U_cutaway_low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74737"/>
            <a:ext cx="1371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505200" y="1397000"/>
            <a:ext cx="1295400" cy="609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Coil and Plasma Current Measurements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286000" y="3124200"/>
            <a:ext cx="1295400" cy="3810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Realtime Acquisition #1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886200" y="3124200"/>
            <a:ext cx="1295400" cy="3810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Realtime Acquisition #2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3886200"/>
            <a:ext cx="1295400" cy="8382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Stand Alone Digital Coil Protection Computer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886200" y="3886200"/>
            <a:ext cx="1295400" cy="8382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Digital Coil Protection &amp; Plasma Control Computer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09600" y="4191000"/>
            <a:ext cx="1295400" cy="3810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Level-1 Fault Interface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52400" y="1447800"/>
            <a:ext cx="1295400" cy="609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Power Supply Suppress and Bypass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52400" y="5181600"/>
            <a:ext cx="1295400" cy="609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Rectifier Hardware Controls</a:t>
            </a:r>
          </a:p>
        </p:txBody>
      </p:sp>
      <p:cxnSp>
        <p:nvCxnSpPr>
          <p:cNvPr id="22541" name="Straight Arrow Connector 6"/>
          <p:cNvCxnSpPr>
            <a:cxnSpLocks noChangeShapeType="1"/>
          </p:cNvCxnSpPr>
          <p:nvPr/>
        </p:nvCxnSpPr>
        <p:spPr bwMode="auto">
          <a:xfrm flipV="1">
            <a:off x="3124200" y="1701800"/>
            <a:ext cx="304800" cy="4763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2" name="Straight Arrow Connector 18"/>
          <p:cNvCxnSpPr>
            <a:cxnSpLocks noChangeShapeType="1"/>
          </p:cNvCxnSpPr>
          <p:nvPr/>
        </p:nvCxnSpPr>
        <p:spPr bwMode="auto">
          <a:xfrm>
            <a:off x="4191000" y="2057400"/>
            <a:ext cx="0" cy="5334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3" name="Straight Arrow Connector 20"/>
          <p:cNvCxnSpPr>
            <a:cxnSpLocks noChangeShapeType="1"/>
          </p:cNvCxnSpPr>
          <p:nvPr/>
        </p:nvCxnSpPr>
        <p:spPr bwMode="auto">
          <a:xfrm>
            <a:off x="4191000" y="2590800"/>
            <a:ext cx="3048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4" name="Straight Arrow Connector 23"/>
          <p:cNvCxnSpPr>
            <a:cxnSpLocks noChangeShapeType="1"/>
          </p:cNvCxnSpPr>
          <p:nvPr/>
        </p:nvCxnSpPr>
        <p:spPr bwMode="auto">
          <a:xfrm flipH="1">
            <a:off x="2819400" y="2590800"/>
            <a:ext cx="13716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5" name="Straight Arrow Connector 26"/>
          <p:cNvCxnSpPr>
            <a:cxnSpLocks noChangeShapeType="1"/>
          </p:cNvCxnSpPr>
          <p:nvPr/>
        </p:nvCxnSpPr>
        <p:spPr bwMode="auto">
          <a:xfrm>
            <a:off x="2819400" y="2590800"/>
            <a:ext cx="0" cy="4572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6" name="Straight Arrow Connector 29"/>
          <p:cNvCxnSpPr>
            <a:cxnSpLocks noChangeShapeType="1"/>
          </p:cNvCxnSpPr>
          <p:nvPr/>
        </p:nvCxnSpPr>
        <p:spPr bwMode="auto">
          <a:xfrm>
            <a:off x="4495800" y="2590800"/>
            <a:ext cx="0" cy="4572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7" name="Straight Arrow Connector 30"/>
          <p:cNvCxnSpPr>
            <a:cxnSpLocks noChangeShapeType="1"/>
          </p:cNvCxnSpPr>
          <p:nvPr/>
        </p:nvCxnSpPr>
        <p:spPr bwMode="auto">
          <a:xfrm>
            <a:off x="4495800" y="3581400"/>
            <a:ext cx="0" cy="2286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8" name="Straight Arrow Connector 32"/>
          <p:cNvCxnSpPr>
            <a:cxnSpLocks noChangeShapeType="1"/>
          </p:cNvCxnSpPr>
          <p:nvPr/>
        </p:nvCxnSpPr>
        <p:spPr bwMode="auto">
          <a:xfrm>
            <a:off x="2819400" y="3581400"/>
            <a:ext cx="0" cy="2286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9" name="Straight Arrow Connector 33"/>
          <p:cNvCxnSpPr>
            <a:cxnSpLocks noChangeShapeType="1"/>
          </p:cNvCxnSpPr>
          <p:nvPr/>
        </p:nvCxnSpPr>
        <p:spPr bwMode="auto">
          <a:xfrm flipH="1">
            <a:off x="1981200" y="4419600"/>
            <a:ext cx="2286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0" name="Straight Arrow Connector 35"/>
          <p:cNvCxnSpPr>
            <a:cxnSpLocks noChangeShapeType="1"/>
          </p:cNvCxnSpPr>
          <p:nvPr/>
        </p:nvCxnSpPr>
        <p:spPr bwMode="auto">
          <a:xfrm flipH="1">
            <a:off x="1524000" y="5486400"/>
            <a:ext cx="29718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1" name="Straight Arrow Connector 37"/>
          <p:cNvCxnSpPr>
            <a:cxnSpLocks noChangeShapeType="1"/>
          </p:cNvCxnSpPr>
          <p:nvPr/>
        </p:nvCxnSpPr>
        <p:spPr bwMode="auto">
          <a:xfrm>
            <a:off x="4495800" y="4876800"/>
            <a:ext cx="0" cy="6096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2" name="Straight Arrow Connector 39"/>
          <p:cNvCxnSpPr>
            <a:cxnSpLocks noChangeShapeType="1"/>
          </p:cNvCxnSpPr>
          <p:nvPr/>
        </p:nvCxnSpPr>
        <p:spPr bwMode="auto">
          <a:xfrm flipV="1">
            <a:off x="990600" y="2133600"/>
            <a:ext cx="0" cy="19812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3" name="Straight Arrow Connector 43"/>
          <p:cNvCxnSpPr>
            <a:cxnSpLocks noChangeShapeType="1"/>
          </p:cNvCxnSpPr>
          <p:nvPr/>
        </p:nvCxnSpPr>
        <p:spPr bwMode="auto">
          <a:xfrm flipV="1">
            <a:off x="381000" y="2133600"/>
            <a:ext cx="0" cy="29718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4" name="Straight Arrow Connector 45"/>
          <p:cNvCxnSpPr>
            <a:cxnSpLocks noChangeShapeType="1"/>
          </p:cNvCxnSpPr>
          <p:nvPr/>
        </p:nvCxnSpPr>
        <p:spPr bwMode="auto">
          <a:xfrm>
            <a:off x="1524000" y="1752600"/>
            <a:ext cx="4572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524000" y="6019800"/>
            <a:ext cx="629872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Discussions ongoing with ITER for collaboration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22470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Excellent Progress 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on Magnetic Diagnostics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410200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latin typeface="Arial" charset="0"/>
              </a:rPr>
              <a:t>Plasma </a:t>
            </a:r>
            <a:r>
              <a:rPr lang="en-US" sz="2400" b="1" dirty="0">
                <a:latin typeface="Arial" charset="0"/>
              </a:rPr>
              <a:t>current, loop voltage, </a:t>
            </a:r>
            <a:r>
              <a:rPr lang="en-US" sz="2400" b="1" dirty="0" err="1">
                <a:latin typeface="Arial" charset="0"/>
              </a:rPr>
              <a:t>poloidal</a:t>
            </a:r>
            <a:r>
              <a:rPr lang="en-US" sz="2400" b="1" dirty="0">
                <a:latin typeface="Arial" charset="0"/>
              </a:rPr>
              <a:t> flux and field measurements in good </a:t>
            </a:r>
            <a:r>
              <a:rPr lang="en-US" sz="2400" b="1" dirty="0" smtClean="0">
                <a:latin typeface="Arial" charset="0"/>
              </a:rPr>
              <a:t>shape supporting EFIT.</a:t>
            </a:r>
            <a:endParaRPr lang="en-US" sz="2400" b="1" dirty="0"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All integrators recalibrated </a:t>
            </a:r>
            <a:endParaRPr lang="en-US" sz="1800" b="1" dirty="0" smtClean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Rogowski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coils fully calibrated, and pickup compensations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established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All </a:t>
            </a:r>
            <a:r>
              <a:rPr lang="en-US" sz="1800" b="1" dirty="0" err="1">
                <a:solidFill>
                  <a:srgbClr val="0000FF"/>
                </a:solidFill>
                <a:latin typeface="Arial" charset="0"/>
              </a:rPr>
              <a:t>Mirnov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 sensors and flux loops have had their position determinations refined based on calibration shots.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New diamagnetic loop system is </a:t>
            </a:r>
            <a:r>
              <a:rPr lang="en-US" sz="2400" b="1" dirty="0" smtClean="0">
                <a:latin typeface="Arial" charset="0"/>
              </a:rPr>
              <a:t>now operational also supporting EFIT.</a:t>
            </a:r>
            <a:endParaRPr lang="en-US" sz="2400" b="1" dirty="0"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Based on using the </a:t>
            </a: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Rogowski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return loop as a diamagnetic loop.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Successfully implemented and eliminated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the old TF-coil diamagnetic system.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High-n </a:t>
            </a:r>
            <a:r>
              <a:rPr lang="en-US" sz="2400" b="1" dirty="0" smtClean="0">
                <a:latin typeface="Arial" charset="0"/>
              </a:rPr>
              <a:t>and high-f array is taking data.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Used for detecting rotating Kink/Tearing modes, *AE modes.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RWM </a:t>
            </a:r>
            <a:r>
              <a:rPr lang="en-US" sz="2400" b="1" dirty="0" smtClean="0">
                <a:latin typeface="Arial" charset="0"/>
              </a:rPr>
              <a:t>sensors are writing mode fit data to the tree.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Realtime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RWM sensor codes have also been upgraded, now in testing.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>
              <a:lnSpc>
                <a:spcPts val="3060"/>
              </a:lnSpc>
            </a:pPr>
            <a:r>
              <a:rPr lang="en-US" sz="3200" dirty="0" smtClean="0">
                <a:solidFill>
                  <a:srgbClr val="0000FF"/>
                </a:solidFill>
                <a:latin typeface="Arial" charset="0"/>
              </a:rPr>
              <a:t>Significant Progress in Plasma 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Control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</a:rPr>
              <a:t>System</a:t>
            </a:r>
            <a:br>
              <a:rPr lang="en-US" sz="32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Now supporting the research operations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5562600"/>
          </a:xfrm>
        </p:spPr>
        <p:txBody>
          <a:bodyPr>
            <a:noAutofit/>
          </a:bodyPr>
          <a:lstStyle/>
          <a:p>
            <a:pPr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 smtClean="0">
                <a:latin typeface="Arial" charset="0"/>
              </a:rPr>
              <a:t>PCS has been supporting plasma operations.</a:t>
            </a:r>
            <a:endParaRPr lang="en-US" sz="2000" b="1" dirty="0"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Pre-programmed PF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control &amp; simple radial and vertical position control, I</a:t>
            </a:r>
            <a:r>
              <a:rPr lang="en-US" sz="1800" b="1" baseline="-25000" dirty="0" smtClean="0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control.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Gas injection and pre-fill control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Real-time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magnetic sensor calibrations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Beam control from PCS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Automatic discharge shutdown following disruption detection.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rtEFIT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running in the background on the control machines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RWM/EF coil current control from PCS has been restored.</a:t>
            </a:r>
          </a:p>
          <a:p>
            <a:pPr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 smtClean="0">
                <a:latin typeface="Arial" charset="0"/>
              </a:rPr>
              <a:t>Some older less-reliable real-time digitizers have been replaced, and a new every-shot latency measurement system has been implemented.</a:t>
            </a:r>
          </a:p>
          <a:p>
            <a:pPr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 smtClean="0">
                <a:latin typeface="Arial" charset="0"/>
              </a:rPr>
              <a:t>Near </a:t>
            </a:r>
            <a:r>
              <a:rPr lang="en-US" sz="2000" b="1" dirty="0">
                <a:latin typeface="Arial" charset="0"/>
              </a:rPr>
              <a:t>term PCS steps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Finish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testing </a:t>
            </a:r>
            <a:r>
              <a:rPr lang="en-US" sz="1800" b="1" dirty="0" err="1">
                <a:solidFill>
                  <a:srgbClr val="0000FF"/>
                </a:solidFill>
                <a:latin typeface="Arial" charset="0"/>
              </a:rPr>
              <a:t>rtEFIT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and begin to use ISOFLUX shape control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Finish the </a:t>
            </a: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recommissioning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of the RWM/EF control algorithms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Then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move on to profile control and snowflake </a:t>
            </a:r>
            <a:r>
              <a:rPr lang="en-US" sz="1800" b="1" dirty="0" err="1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control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.</a:t>
            </a:r>
            <a:endParaRPr lang="en-US" sz="1800" b="1" dirty="0" smtClean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44475" y="1077913"/>
            <a:ext cx="4327525" cy="629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8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now/commissioning</a:t>
            </a:r>
            <a:endParaRPr sz="18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Magnetics for equilibrium reconstruction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Halo current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High-n and high-frequency Mirnov arrays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RWM 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/ Locked-mode </a:t>
            </a: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sensors</a:t>
            </a:r>
            <a:endParaRPr sz="8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MPTS 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(42 ch, 60 Hz) 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T-CHERS: T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C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(51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P-CHERS: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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 (71 ch</a:t>
            </a: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  <a:endParaRPr lang="en-US" sz="1400" b="0" i="0" noProof="1" smtClean="0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Rotation Diagnostics (T</a:t>
            </a:r>
            <a:r>
              <a:rPr lang="en-US"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lang="en-US"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lang="en-US"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pol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  <a:endParaRPr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Midplane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ME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-SXR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(</a:t>
            </a: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200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ch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Midplane tangential </a:t>
            </a:r>
            <a:r>
              <a:rPr lang="en-US"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AXUV </a:t>
            </a: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bolometer 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array </a:t>
            </a: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(</a:t>
            </a:r>
            <a:r>
              <a:rPr lang="en-US"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40</a:t>
            </a: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 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ch)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Ultra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-soft x-ray arrays – multi-color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Fast 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Ion D</a:t>
            </a:r>
            <a:r>
              <a:rPr sz="1400" b="0" baseline="-25000" noProof="1">
                <a:solidFill>
                  <a:srgbClr val="FF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 profile measurement (perp + tang)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Solid-State neutral particle analyzer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Neutron 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measurements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Charged Fusion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Product</a:t>
            </a:r>
            <a:endParaRPr lang="en-US" sz="1400" b="0" noProof="1" smtClean="0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Fast IR camera (two color)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Material Analysis and Particle </a:t>
            </a: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Probe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dirty="0">
                <a:solidFill>
                  <a:schemeClr val="tx1"/>
                </a:solidFill>
                <a:ea typeface="MS PGothic" charset="0"/>
                <a:cs typeface="MS PGothic" charset="0"/>
              </a:rPr>
              <a:t>AXUV-based </a:t>
            </a:r>
            <a:r>
              <a:rPr lang="en-US" sz="1400" b="0" i="0" dirty="0" err="1">
                <a:solidFill>
                  <a:schemeClr val="tx1"/>
                </a:solidFill>
                <a:ea typeface="MS PGothic" charset="0"/>
                <a:cs typeface="MS PGothic" charset="0"/>
              </a:rPr>
              <a:t>Divertor</a:t>
            </a:r>
            <a:r>
              <a:rPr lang="en-US" sz="1400" b="0" i="0" dirty="0">
                <a:solidFill>
                  <a:schemeClr val="tx1"/>
                </a:solidFill>
                <a:ea typeface="MS PGothic" charset="0"/>
                <a:cs typeface="MS PGothic" charset="0"/>
              </a:rPr>
              <a:t> </a:t>
            </a:r>
            <a:r>
              <a:rPr lang="en-US" sz="1400" b="0" i="0" dirty="0" smtClean="0">
                <a:solidFill>
                  <a:schemeClr val="tx1"/>
                </a:solidFill>
                <a:ea typeface="MS PGothic" charset="0"/>
                <a:cs typeface="MS PGothic" charset="0"/>
              </a:rPr>
              <a:t>Bolometer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Tile temperature thermocouple 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array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visible cameras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Visible bremsstrahlung radiometer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and UV survey spectrometers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VUV transmission grating spectrometer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filterscopes (hydrogen &amp; impurity lines)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Wall coupon 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analysis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1-D CCD H</a:t>
            </a:r>
            <a:r>
              <a:rPr lang="en-US" sz="1400" b="0" baseline="-25000" noProof="1">
                <a:solidFill>
                  <a:srgbClr val="0000FF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 cameras (divertor, midplane)</a:t>
            </a:r>
            <a:endParaRPr lang="en-US"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endParaRPr lang="en-US"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endParaRPr lang="en-US" sz="1400" b="0" i="0" dirty="0">
              <a:solidFill>
                <a:schemeClr val="tx1"/>
              </a:solidFill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endParaRPr lang="en-US"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endParaRPr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787900" y="1066800"/>
            <a:ext cx="4318000" cy="54833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2</a:t>
            </a: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-D divertor fast visible </a:t>
            </a: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cameras (4)</a:t>
            </a:r>
            <a:endParaRPr lang="en-US"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dirty="0" smtClean="0">
                <a:solidFill>
                  <a:srgbClr val="FF0000"/>
                </a:solidFill>
              </a:rPr>
              <a:t>Two</a:t>
            </a:r>
            <a:r>
              <a:rPr lang="en-US" sz="1400" b="0" dirty="0">
                <a:solidFill>
                  <a:srgbClr val="FF0000"/>
                </a:solidFill>
              </a:rPr>
              <a:t>-color intensified 2D cameras TWICE (2</a:t>
            </a:r>
            <a:r>
              <a:rPr lang="en-US" sz="1400" b="0" dirty="0" smtClean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dirty="0" smtClean="0">
                <a:solidFill>
                  <a:srgbClr val="FF0000"/>
                </a:solidFill>
              </a:rPr>
              <a:t>Edge </a:t>
            </a:r>
            <a:r>
              <a:rPr lang="en-US" sz="1400" b="0" dirty="0">
                <a:solidFill>
                  <a:srgbClr val="FF0000"/>
                </a:solidFill>
              </a:rPr>
              <a:t>neutral density diagnostic </a:t>
            </a:r>
            <a:r>
              <a:rPr lang="en-US" sz="1400" b="0" dirty="0" smtClean="0">
                <a:solidFill>
                  <a:srgbClr val="FF0000"/>
                </a:solidFill>
              </a:rPr>
              <a:t>ENDD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IR 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cameras (30Hz) (3)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Dust 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detector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Deposition Monitors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Scrape-off layer reflectometer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neutral pressure 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gauges</a:t>
            </a:r>
            <a:endParaRPr lang="en-US" sz="1800" i="0" noProof="1" smtClean="0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lang="en-US" sz="18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</a:t>
            </a:r>
            <a:r>
              <a:rPr lang="en-US"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by mid-run</a:t>
            </a:r>
            <a:endParaRPr lang="en-US"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lost-ion probe (energy/pitch angle resolving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Microwave Reflectometer</a:t>
            </a: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Beam </a:t>
            </a: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Emission Spectroscopy (48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MSE</a:t>
            </a: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-CIF (18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MSE-LIF (20 ch)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SAMI edge field pitch diagnoistc</a:t>
            </a:r>
            <a:endParaRPr lang="en-US"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VUV Spectrometer (SPRED)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 smtClean="0">
                <a:solidFill>
                  <a:srgbClr val="035EFF"/>
                </a:solidFill>
                <a:latin typeface="Helvetica Neue" charset="0"/>
                <a:ea typeface="MS PGothic" charset="0"/>
                <a:cs typeface="MS PGothic" charset="0"/>
              </a:rPr>
              <a:t>Gas</a:t>
            </a:r>
            <a:r>
              <a:rPr sz="1400" b="0" noProof="1">
                <a:solidFill>
                  <a:srgbClr val="035EFF"/>
                </a:solidFill>
                <a:latin typeface="Helvetica Neue" charset="0"/>
                <a:ea typeface="MS PGothic" charset="0"/>
                <a:cs typeface="MS PGothic" charset="0"/>
              </a:rPr>
              <a:t>-puff Imaging (500kHz)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35EFF"/>
                </a:solidFill>
                <a:latin typeface="Helvetica Neue" charset="0"/>
                <a:ea typeface="MS PGothic" charset="0"/>
                <a:cs typeface="MS PGothic" charset="0"/>
              </a:rPr>
              <a:t>Langmuir probe array </a:t>
            </a:r>
            <a:endParaRPr lang="en-US" sz="1400" b="0" noProof="1" smtClean="0">
              <a:solidFill>
                <a:srgbClr val="035EFF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fast eroding </a:t>
            </a: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thermocouple</a:t>
            </a:r>
            <a:endParaRPr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>
              <a:lnSpc>
                <a:spcPct val="78000"/>
              </a:lnSpc>
              <a:spcBef>
                <a:spcPts val="300"/>
              </a:spcBef>
            </a:pPr>
            <a:r>
              <a:rPr lang="en-US" sz="16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by end of run</a:t>
            </a:r>
            <a:endParaRPr lang="en-US"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FIReTIP 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interferometer </a:t>
            </a:r>
            <a:endParaRPr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algn="just" eaLnBrk="1" hangingPunct="1">
              <a:lnSpc>
                <a:spcPct val="88000"/>
              </a:lnSpc>
              <a:spcBef>
                <a:spcPts val="400"/>
              </a:spcBef>
              <a:buFontTx/>
              <a:buNone/>
            </a:pPr>
            <a:r>
              <a:rPr lang="en-US" sz="18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next run year</a:t>
            </a:r>
            <a:endParaRPr sz="2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Poloidal FIR high-k scattering 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Midplane metal foil bolometer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Metal </a:t>
            </a: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foil divertor bolometer 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7391400" y="6180137"/>
            <a:ext cx="18288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FF0000"/>
                </a:solidFill>
                <a:ea typeface="MS PGothic" charset="0"/>
                <a:cs typeface="MS PGothic" charset="0"/>
              </a:rPr>
              <a:t>New capability</a:t>
            </a: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, </a:t>
            </a:r>
          </a:p>
          <a:p>
            <a:pPr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Enhanced capability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1532FF"/>
                </a:solidFill>
                <a:latin typeface="Arial" charset="0"/>
                <a:ea typeface="ＭＳ Ｐゴシック" charset="0"/>
                <a:cs typeface="ＭＳ Ｐゴシック" charset="0"/>
              </a:rPr>
              <a:t>NSTX-U diagnostics to be installed during first </a:t>
            </a:r>
            <a:r>
              <a:rPr lang="en-US" sz="2800" dirty="0" smtClean="0">
                <a:solidFill>
                  <a:srgbClr val="1532FF"/>
                </a:solidFill>
                <a:latin typeface="Arial" charset="0"/>
                <a:ea typeface="ＭＳ Ｐゴシック" charset="0"/>
                <a:cs typeface="ＭＳ Ｐゴシック" charset="0"/>
              </a:rPr>
              <a:t>year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More than half are led by collaborators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101600" y="984886"/>
            <a:ext cx="9042400" cy="5405753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Both Neutral Beams are still at </a:t>
            </a:r>
            <a:r>
              <a:rPr lang="en-US" sz="20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LHe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 temperatures. Routine panel </a:t>
            </a:r>
            <a:r>
              <a:rPr lang="en-US" sz="20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regens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Neutral Beam #2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N2A Source has operated to 60 kV. High voltage transmission line repairs completed.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N2B Source </a:t>
            </a:r>
            <a:r>
              <a:rPr lang="en-US" sz="1600" b="1" dirty="0">
                <a:solidFill>
                  <a:srgbClr val="0000FF"/>
                </a:solidFill>
              </a:rPr>
              <a:t>has operated to 60 kV. High voltage transmission line repairs </a:t>
            </a:r>
            <a:r>
              <a:rPr lang="en-US" sz="1600" b="1" dirty="0" smtClean="0">
                <a:solidFill>
                  <a:srgbClr val="0000FF"/>
                </a:solidFill>
              </a:rPr>
              <a:t>completed.</a:t>
            </a:r>
            <a:endParaRPr lang="en-US" sz="1600" b="1" dirty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N2C Source had operated and injected power up to 75 kV.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Neutral Beam #1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N1A </a:t>
            </a:r>
            <a:r>
              <a:rPr lang="en-US" sz="1600" b="1" dirty="0">
                <a:solidFill>
                  <a:srgbClr val="0000FF"/>
                </a:solidFill>
              </a:rPr>
              <a:t>Source had operated and injected power up to 75 kV.</a:t>
            </a:r>
            <a:endParaRPr lang="en-US" sz="16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FF"/>
                </a:solidFill>
              </a:rPr>
              <a:t>N1B Source had operated and injected power up to </a:t>
            </a:r>
            <a:r>
              <a:rPr lang="en-US" sz="1600" b="1" dirty="0" smtClean="0">
                <a:solidFill>
                  <a:srgbClr val="0000FF"/>
                </a:solidFill>
              </a:rPr>
              <a:t>65 </a:t>
            </a:r>
            <a:r>
              <a:rPr lang="en-US" sz="1600" b="1" dirty="0">
                <a:solidFill>
                  <a:srgbClr val="0000FF"/>
                </a:solidFill>
              </a:rPr>
              <a:t>kV.</a:t>
            </a:r>
            <a:endParaRPr lang="en-US" sz="16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FF"/>
                </a:solidFill>
              </a:rPr>
              <a:t>N1C Source had operated and injected power up to </a:t>
            </a:r>
            <a:r>
              <a:rPr lang="en-US" sz="1600" b="1" dirty="0" smtClean="0">
                <a:solidFill>
                  <a:srgbClr val="0000FF"/>
                </a:solidFill>
              </a:rPr>
              <a:t>85 </a:t>
            </a:r>
            <a:r>
              <a:rPr lang="en-US" sz="1600" b="1" dirty="0">
                <a:solidFill>
                  <a:srgbClr val="0000FF"/>
                </a:solidFill>
              </a:rPr>
              <a:t>kV.</a:t>
            </a:r>
            <a:endParaRPr lang="en-US" sz="160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RF Systems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RF HHFW #1-6 dummy load tested to 1 MW 0.5 seconds prior to Holidays.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Plan to start antenna conditioning after arc fault recovery is completed.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Still need some dedicated conditioning </a:t>
            </a:r>
            <a:r>
              <a:rPr lang="en-US" sz="1800" b="1" dirty="0">
                <a:solidFill>
                  <a:srgbClr val="FF0000"/>
                </a:solidFill>
              </a:rPr>
              <a:t>t</a:t>
            </a:r>
            <a:r>
              <a:rPr lang="en-US" sz="1800" b="1" dirty="0" smtClean="0">
                <a:solidFill>
                  <a:srgbClr val="FF0000"/>
                </a:solidFill>
              </a:rPr>
              <a:t>ime needed on all </a:t>
            </a:r>
            <a:r>
              <a:rPr lang="en-US" sz="1800" b="1" dirty="0">
                <a:solidFill>
                  <a:srgbClr val="FF0000"/>
                </a:solidFill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ystems.</a:t>
            </a:r>
            <a:endParaRPr lang="en-US" sz="1800" b="1" u="sng" dirty="0" smtClean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None/>
              <a:defRPr/>
            </a:pPr>
            <a:endParaRPr lang="en-US" sz="2000" b="1" dirty="0" smtClean="0">
              <a:solidFill>
                <a:srgbClr val="0000FF"/>
              </a:solidFill>
              <a:cs typeface="ＭＳ Ｐゴシック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None/>
              <a:defRPr/>
            </a:pPr>
            <a:endParaRPr lang="en-US" sz="2000" b="1" dirty="0" smtClean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345440"/>
            <a:ext cx="9144000" cy="56896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0000FF"/>
                </a:solidFill>
              </a:rPr>
              <a:t>Heating System Operations</a:t>
            </a:r>
            <a:endParaRPr lang="en-US" sz="2800" i="0" dirty="0" smtClean="0">
              <a:solidFill>
                <a:srgbClr val="0000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Latest run plan schedule for 2016</a:t>
            </a: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Goal is to operate 18 run weeks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219200"/>
            <a:ext cx="8991600" cy="51054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FY16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budgets 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are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favorable enough to support 18 weeks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Want as much data as possible for IAEA synopses/meeting, APS-2016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5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December:  	0.5 run weeks </a:t>
            </a:r>
            <a:r>
              <a:rPr lang="en-US" sz="2000" b="1" dirty="0"/>
              <a:t>(</a:t>
            </a:r>
            <a:r>
              <a:rPr lang="en-US" sz="2000" b="1" dirty="0" smtClean="0"/>
              <a:t>XMP)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January:		~ 2 run weeks (XMP, XP), PAC-37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Two </a:t>
            </a:r>
            <a:r>
              <a:rPr lang="en-US" sz="2000" b="1" dirty="0"/>
              <a:t>week </a:t>
            </a:r>
            <a:r>
              <a:rPr lang="en-US" sz="2000" b="1" dirty="0" smtClean="0"/>
              <a:t>maintenance: Neutral Beam T-line repair, Argon purge system, </a:t>
            </a:r>
            <a:r>
              <a:rPr lang="en-US" sz="2000" b="1" dirty="0"/>
              <a:t>LITER, </a:t>
            </a:r>
            <a:r>
              <a:rPr lang="en-US" sz="2000" b="1" dirty="0" smtClean="0"/>
              <a:t>Diagnostics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/>
              <a:t>•  February:		~ 3 run weeks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March 		~ 3 run weeks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Mid</a:t>
            </a:r>
            <a:r>
              <a:rPr lang="en-US" sz="1800" b="1" dirty="0"/>
              <a:t>-run assessment </a:t>
            </a:r>
            <a:r>
              <a:rPr lang="en-US" sz="1800" b="1" spc="-5" dirty="0">
                <a:latin typeface="Arial"/>
                <a:cs typeface="Arial"/>
              </a:rPr>
              <a:t>in</a:t>
            </a:r>
            <a:r>
              <a:rPr lang="en-US" sz="1800" b="1" spc="130" dirty="0">
                <a:latin typeface="Arial"/>
                <a:cs typeface="Arial"/>
              </a:rPr>
              <a:t> </a:t>
            </a:r>
            <a:r>
              <a:rPr lang="en-US" sz="1800" b="1" spc="-5" dirty="0" smtClean="0">
                <a:latin typeface="Arial"/>
                <a:cs typeface="Arial"/>
              </a:rPr>
              <a:t>March/April</a:t>
            </a:r>
            <a:endParaRPr lang="en-US" sz="18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April </a:t>
            </a:r>
            <a:r>
              <a:rPr lang="en-US" sz="2000" b="1" dirty="0"/>
              <a:t>– </a:t>
            </a:r>
            <a:r>
              <a:rPr lang="en-US" sz="2000" b="1" dirty="0" smtClean="0"/>
              <a:t>June</a:t>
            </a:r>
            <a:r>
              <a:rPr lang="en-US" sz="2000" b="1" dirty="0"/>
              <a:t>	</a:t>
            </a:r>
            <a:r>
              <a:rPr lang="en-US" sz="2000" b="1" dirty="0" smtClean="0"/>
              <a:t>9.5 </a:t>
            </a:r>
            <a:r>
              <a:rPr lang="en-US" sz="2000" b="1" dirty="0"/>
              <a:t>run weeks, complete FY16 </a:t>
            </a:r>
            <a:r>
              <a:rPr lang="en-US" sz="2000" b="1" dirty="0" smtClean="0"/>
              <a:t>run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July:  Start outage: install high-k, high-Z tiles, …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Resume operations winter 2017 for FY17: ~16 run weeks</a:t>
            </a:r>
            <a:endParaRPr lang="en-US" sz="2000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225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8672</TotalTime>
  <Words>3524</Words>
  <Application>Microsoft Office PowerPoint</Application>
  <PresentationFormat>On-screen Show (4:3)</PresentationFormat>
  <Paragraphs>618</Paragraphs>
  <Slides>33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NSTX Upgrade</vt:lpstr>
      <vt:lpstr>NSTX-U Project / Facility Status </vt:lpstr>
      <vt:lpstr>PowerPoint Presentation</vt:lpstr>
      <vt:lpstr>PowerPoint Presentation</vt:lpstr>
      <vt:lpstr>PowerPoint Presentation</vt:lpstr>
      <vt:lpstr>Excellent Progress on Magnetic Diagnostics</vt:lpstr>
      <vt:lpstr>Significant Progress in Plasma Control System Now supporting the research operations</vt:lpstr>
      <vt:lpstr>PowerPoint Presentation</vt:lpstr>
      <vt:lpstr>PowerPoint Presentation</vt:lpstr>
      <vt:lpstr>Latest run plan schedule for 2016 Goal is to operate 18 run weeks </vt:lpstr>
      <vt:lpstr>NSTX-U device performance progression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NSTX-U boundary / PFC plan: add divertor cryo-pump, transition to high-Z wall, study flowing liquid metal PFCs</vt:lpstr>
      <vt:lpstr>High Z, Liquid Lithium, and Cryo-Pump Enhancements</vt:lpstr>
      <vt:lpstr>PowerPoint Presentation</vt:lpstr>
      <vt:lpstr>PowerPoint Presentation</vt:lpstr>
      <vt:lpstr>NCC Lorentz and Thermal  Stress Analysis</vt:lpstr>
      <vt:lpstr>PowerPoint Presentation</vt:lpstr>
      <vt:lpstr>PowerPoint Presentation</vt:lpstr>
      <vt:lpstr>PowerPoint Presentation</vt:lpstr>
      <vt:lpstr>PowerPoint Presentation</vt:lpstr>
      <vt:lpstr>NSTX-U Developing Tools for Measuring  Core and Boundary Radiation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207</cp:revision>
  <dcterms:created xsi:type="dcterms:W3CDTF">2015-07-16T16:59:24Z</dcterms:created>
  <dcterms:modified xsi:type="dcterms:W3CDTF">2016-02-09T14:19:37Z</dcterms:modified>
</cp:coreProperties>
</file>