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8" r:id="rId2"/>
    <p:sldId id="297" r:id="rId3"/>
    <p:sldId id="342" r:id="rId4"/>
    <p:sldId id="340" r:id="rId5"/>
    <p:sldId id="341" r:id="rId6"/>
    <p:sldId id="343" r:id="rId7"/>
    <p:sldId id="344" r:id="rId8"/>
    <p:sldId id="339" r:id="rId9"/>
    <p:sldId id="273" r:id="rId10"/>
    <p:sldId id="315" r:id="rId11"/>
    <p:sldId id="311" r:id="rId12"/>
    <p:sldId id="298" r:id="rId13"/>
    <p:sldId id="317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9" r:id="rId23"/>
    <p:sldId id="330" r:id="rId24"/>
    <p:sldId id="337" r:id="rId25"/>
    <p:sldId id="345" r:id="rId26"/>
    <p:sldId id="318" r:id="rId27"/>
    <p:sldId id="320" r:id="rId28"/>
    <p:sldId id="328" r:id="rId29"/>
    <p:sldId id="331" r:id="rId30"/>
    <p:sldId id="332" r:id="rId31"/>
    <p:sldId id="333" r:id="rId32"/>
    <p:sldId id="334" r:id="rId33"/>
    <p:sldId id="335" r:id="rId34"/>
    <p:sldId id="33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51" autoAdjust="0"/>
  </p:normalViewPr>
  <p:slideViewPr>
    <p:cSldViewPr>
      <p:cViewPr>
        <p:scale>
          <a:sx n="100" d="100"/>
          <a:sy n="100" d="100"/>
        </p:scale>
        <p:origin x="-1860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571374" indent="-37118517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CC6E56D-8DD8-F64E-A0AE-7BBDD7AECEFF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8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31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3126582-817B-004F-B384-675E4DB23C2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072C0D1-CAC5-8841-A841-FB1581728545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33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22C4AB7-2511-7A49-B5BA-4F013434F26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65650" cy="3425825"/>
          </a:xfrm>
          <a:solidFill>
            <a:srgbClr val="FFFFFF"/>
          </a:solidFill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21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725D0CC-097A-EC4D-B874-64710F018D71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653C83-2376-BF42-85EA-CAC241F4A96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F4B2F15-C2B6-EA41-8299-431C4F18CF7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6763" cy="3433763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561" tIns="45782" rIns="91561" bIns="45782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2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4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4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2016 Q2 Review, Project, M Ono,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3, 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Masa</a:t>
            </a:r>
            <a:r>
              <a:rPr lang="en-US" dirty="0">
                <a:latin typeface="Arial" charset="0"/>
              </a:rPr>
              <a:t> Ono and Jon Menard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 Project / Facility Status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NSTX-U FY </a:t>
            </a:r>
            <a:r>
              <a:rPr lang="en-US" dirty="0" smtClean="0">
                <a:solidFill>
                  <a:srgbClr val="FF0000"/>
                </a:solidFill>
              </a:rPr>
              <a:t>2016 Q</a:t>
            </a:r>
            <a:r>
              <a:rPr lang="en-US" altLang="ja-JP" dirty="0" smtClean="0">
                <a:solidFill>
                  <a:srgbClr val="FF0000"/>
                </a:solidFill>
              </a:rPr>
              <a:t>2 </a:t>
            </a:r>
            <a:r>
              <a:rPr lang="en-US" dirty="0" smtClean="0">
                <a:solidFill>
                  <a:srgbClr val="FF0000"/>
                </a:solidFill>
              </a:rPr>
              <a:t>Review </a:t>
            </a:r>
            <a:r>
              <a:rPr lang="en-US" dirty="0">
                <a:solidFill>
                  <a:srgbClr val="FF0000"/>
                </a:solidFill>
              </a:rPr>
              <a:t>Meeting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May 3, 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NSTX Upgrade Lead Extension </a:t>
            </a:r>
            <a:r>
              <a:rPr lang="en-US" sz="3200" dirty="0" smtClean="0">
                <a:solidFill>
                  <a:srgbClr val="0000FF"/>
                </a:solidFill>
              </a:rPr>
              <a:t>Qualifications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Confirmed by Calculations and Cyclic Fatigue Test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2" r="-175"/>
          <a:stretch/>
        </p:blipFill>
        <p:spPr bwMode="auto">
          <a:xfrm>
            <a:off x="4267200" y="1295400"/>
            <a:ext cx="2514600" cy="263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69333"/>
          <a:stretch/>
        </p:blipFill>
        <p:spPr bwMode="auto">
          <a:xfrm>
            <a:off x="7162800" y="1295400"/>
            <a:ext cx="1819656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8554"/>
          <a:stretch/>
        </p:blipFill>
        <p:spPr bwMode="auto">
          <a:xfrm>
            <a:off x="6821424" y="3581400"/>
            <a:ext cx="2322576" cy="28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" r="46641"/>
          <a:stretch/>
        </p:blipFill>
        <p:spPr bwMode="auto">
          <a:xfrm>
            <a:off x="3429000" y="3767455"/>
            <a:ext cx="3429892" cy="2709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858000" y="58674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INSTRON Cyclic Tester and Test </a:t>
            </a:r>
            <a:r>
              <a:rPr lang="en-US" dirty="0" smtClean="0">
                <a:solidFill>
                  <a:schemeClr val="bg1"/>
                </a:solidFill>
              </a:rPr>
              <a:t>Fixture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914400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TF Inner to Outer Connection Details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143001"/>
            <a:ext cx="426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dirty="0" smtClean="0"/>
              <a:t>•  The </a:t>
            </a:r>
            <a:r>
              <a:rPr lang="en-US" dirty="0" err="1" smtClean="0"/>
              <a:t>CuCrZr</a:t>
            </a:r>
            <a:r>
              <a:rPr lang="en-US" dirty="0" smtClean="0"/>
              <a:t> TF </a:t>
            </a:r>
            <a:r>
              <a:rPr lang="en-US" dirty="0"/>
              <a:t>lead extensions and all the related parts associated with the connections between the inner and outer TF conductors are </a:t>
            </a:r>
            <a:r>
              <a:rPr lang="en-US" dirty="0" smtClean="0"/>
              <a:t>qualified to be </a:t>
            </a:r>
            <a:r>
              <a:rPr lang="en-US" dirty="0"/>
              <a:t>acceptable for up to 300 pulses at </a:t>
            </a:r>
            <a:r>
              <a:rPr lang="en-US" dirty="0" smtClean="0"/>
              <a:t>B</a:t>
            </a:r>
            <a:r>
              <a:rPr lang="en-US" baseline="-25000" dirty="0" smtClean="0"/>
              <a:t>T</a:t>
            </a:r>
            <a:r>
              <a:rPr lang="en-US" dirty="0" smtClean="0"/>
              <a:t> = 0.8 Tesla.</a:t>
            </a:r>
          </a:p>
          <a:p>
            <a:pPr marL="274320" indent="-457200"/>
            <a:endParaRPr lang="en-US" dirty="0" smtClean="0"/>
          </a:p>
          <a:p>
            <a:pPr marL="274320" indent="-457200"/>
            <a:r>
              <a:rPr lang="en-US" dirty="0" smtClean="0"/>
              <a:t>•  It successfully passed the cyclic fatigue test to </a:t>
            </a:r>
            <a:r>
              <a:rPr lang="en-US" dirty="0"/>
              <a:t>the .8 T level for 6000 cycles (20 * 300 cycles expected in this run period at </a:t>
            </a:r>
            <a:r>
              <a:rPr lang="en-US" dirty="0" smtClean="0"/>
              <a:t>0.8T).</a:t>
            </a:r>
          </a:p>
          <a:p>
            <a:pPr marL="274320" indent="-457200"/>
            <a:endParaRPr lang="en-US" dirty="0" smtClean="0"/>
          </a:p>
          <a:p>
            <a:pPr marL="274320" indent="-457200"/>
            <a:r>
              <a:rPr lang="en-US" dirty="0" smtClean="0"/>
              <a:t>•  The full 1.0Tesla </a:t>
            </a:r>
            <a:r>
              <a:rPr lang="en-US" dirty="0"/>
              <a:t>level to 400,000 cycles </a:t>
            </a:r>
            <a:r>
              <a:rPr lang="en-US" dirty="0" smtClean="0"/>
              <a:t>is being conducted this week.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953000" y="2209800"/>
            <a:ext cx="838200" cy="1371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562600" y="2667000"/>
            <a:ext cx="1676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486400" y="3352800"/>
            <a:ext cx="1524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562600" y="3124200"/>
            <a:ext cx="17526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51054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dirty="0" smtClean="0"/>
              <a:t>•   </a:t>
            </a:r>
            <a:r>
              <a:rPr lang="en-US" dirty="0"/>
              <a:t>Components are being inspected, analyzed tested and replaced as needed to qualify operation at full performance after the shut-down starting in August of 2016. </a:t>
            </a:r>
          </a:p>
        </p:txBody>
      </p:sp>
    </p:spTree>
    <p:extLst>
      <p:ext uri="{BB962C8B-B14F-4D97-AF65-F5344CB8AC3E}">
        <p14:creationId xmlns:p14="http://schemas.microsoft.com/office/powerpoint/2010/main" val="17854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362200"/>
            <a:ext cx="8991600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Present run projected to run through mid-August</a:t>
            </a:r>
          </a:p>
          <a:p>
            <a:r>
              <a:rPr lang="en-US" sz="2400" dirty="0" smtClean="0"/>
              <a:t>Maintenance period shown mid-August </a:t>
            </a:r>
            <a:r>
              <a:rPr lang="en-US" sz="2400" dirty="0" smtClean="0"/>
              <a:t>thru </a:t>
            </a:r>
            <a:r>
              <a:rPr lang="en-US" sz="2400" dirty="0" smtClean="0"/>
              <a:t>December 2016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OH Water Heater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Passive Plate Replacement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TF Coil Maintenance and Partial Parts Replacement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High-Z tiles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Diagnostic work including high-k, </a:t>
            </a:r>
            <a:r>
              <a:rPr lang="en-US" sz="2000" dirty="0" err="1" smtClean="0">
                <a:solidFill>
                  <a:srgbClr val="0000FF"/>
                </a:solidFill>
              </a:rPr>
              <a:t>FIReTIP</a:t>
            </a:r>
            <a:r>
              <a:rPr lang="en-US" sz="2000" dirty="0" smtClean="0">
                <a:solidFill>
                  <a:srgbClr val="0000FF"/>
                </a:solidFill>
              </a:rPr>
              <a:t>, bolometer, laser blow-off</a:t>
            </a:r>
          </a:p>
          <a:p>
            <a:r>
              <a:rPr lang="en-US" sz="2400" dirty="0" smtClean="0"/>
              <a:t>Diagnostic calibrations,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, leak checking and coil testing through March 2017</a:t>
            </a:r>
          </a:p>
          <a:p>
            <a:r>
              <a:rPr lang="en-US" sz="2400" dirty="0" smtClean="0"/>
              <a:t>Operations April </a:t>
            </a:r>
            <a:r>
              <a:rPr lang="en-US" sz="2400" dirty="0" smtClean="0"/>
              <a:t>thru </a:t>
            </a:r>
            <a:r>
              <a:rPr lang="en-US" sz="2400" dirty="0" smtClean="0"/>
              <a:t>September: 5.5 months for 16 run weeks.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Longer Term Plan Supports Operations in FY-17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28988" y="990600"/>
            <a:ext cx="9054704" cy="1295400"/>
            <a:chOff x="-28988" y="990600"/>
            <a:chExt cx="9054704" cy="1295400"/>
          </a:xfrm>
        </p:grpSpPr>
        <p:pic>
          <p:nvPicPr>
            <p:cNvPr id="15" name="Picture 14" descr="Workbook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" t="11441" r="10445" b="85888"/>
            <a:stretch/>
          </p:blipFill>
          <p:spPr>
            <a:xfrm>
              <a:off x="-28988" y="990600"/>
              <a:ext cx="9054704" cy="2163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1219200"/>
              <a:ext cx="381000" cy="1524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10200" y="1219200"/>
              <a:ext cx="3581400" cy="1524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" y="1219200"/>
              <a:ext cx="2362200" cy="15388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smtClean="0"/>
                <a:t>TF Lead Extensions</a:t>
              </a:r>
              <a:endParaRPr lang="en-US" sz="1000" spc="-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1447800"/>
              <a:ext cx="1981200" cy="152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smtClean="0"/>
                <a:t>High-Z Tiles</a:t>
              </a:r>
              <a:endParaRPr lang="en-US" sz="1000" spc="-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91000" y="1219200"/>
              <a:ext cx="762000" cy="152400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err="1" smtClean="0"/>
                <a:t>Bakeout</a:t>
              </a:r>
              <a:endParaRPr lang="en-US" sz="1000" spc="-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76400" y="1674912"/>
              <a:ext cx="1981200" cy="1538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smtClean="0"/>
                <a:t>Passive Plate</a:t>
              </a:r>
              <a:endParaRPr lang="en-US" sz="1000" spc="-1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71800" y="1219200"/>
              <a:ext cx="762000" cy="1231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800" spc="-100" dirty="0" err="1" smtClean="0"/>
                <a:t>Diag</a:t>
              </a:r>
              <a:r>
                <a:rPr lang="en-US" sz="800" spc="-100" dirty="0" smtClean="0"/>
                <a:t> Cal.</a:t>
              </a:r>
              <a:endParaRPr lang="en-US" sz="800" spc="-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11584" y="1399401"/>
              <a:ext cx="609600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err="1" smtClean="0"/>
                <a:t>Diag</a:t>
              </a:r>
              <a:r>
                <a:rPr lang="en-US" sz="1000" spc="-100" dirty="0" smtClean="0"/>
                <a:t> Cal.</a:t>
              </a:r>
              <a:endParaRPr lang="en-US" sz="1000" spc="-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3000" y="1447800"/>
              <a:ext cx="457200" cy="1231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800" spc="-100" dirty="0" smtClean="0"/>
                <a:t>ISTP</a:t>
              </a:r>
              <a:endParaRPr lang="en-US" sz="800" spc="-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00200" y="1905000"/>
              <a:ext cx="2590800" cy="152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smtClean="0"/>
                <a:t>Diag. Install</a:t>
              </a:r>
              <a:endParaRPr lang="en-US" sz="1000" spc="-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29401" y="13716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FY-17 Run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13716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FY-</a:t>
              </a:r>
              <a:r>
                <a:rPr lang="en-US" sz="1000" dirty="0" smtClean="0"/>
                <a:t>16 </a:t>
              </a:r>
              <a:r>
                <a:rPr lang="en-US" sz="1000" dirty="0"/>
                <a:t>Run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00" y="2133600"/>
              <a:ext cx="4495800" cy="1524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1000" spc="-100" dirty="0" smtClean="0"/>
                <a:t>OH Water Heater</a:t>
              </a:r>
              <a:endParaRPr lang="en-US" sz="1000" spc="-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33800" y="1447800"/>
              <a:ext cx="457200" cy="12311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800" spc="-100" dirty="0" smtClean="0"/>
                <a:t>Pump</a:t>
              </a:r>
              <a:endParaRPr lang="en-US" sz="800" spc="-1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" y="1430179"/>
              <a:ext cx="533400" cy="24622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800" spc="-100" dirty="0" smtClean="0"/>
                <a:t>Vent &amp; Purge</a:t>
              </a:r>
              <a:endParaRPr lang="en-US" sz="800" spc="-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22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000000"/>
                </a:solidFill>
              </a:rPr>
              <a:t>On-Going Facility </a:t>
            </a:r>
            <a:r>
              <a:rPr lang="en-US" dirty="0">
                <a:solidFill>
                  <a:srgbClr val="000000"/>
                </a:solidFill>
              </a:rPr>
              <a:t>Enhancement Status and 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762000" y="16002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1"/>
          <p:cNvGrpSpPr>
            <a:grpSpLocks/>
          </p:cNvGrpSpPr>
          <p:nvPr/>
        </p:nvGrpSpPr>
        <p:grpSpPr bwMode="auto">
          <a:xfrm>
            <a:off x="2565400" y="1057275"/>
            <a:ext cx="3835400" cy="4276725"/>
            <a:chOff x="1616074" y="895350"/>
            <a:chExt cx="4937126" cy="5505450"/>
          </a:xfrm>
        </p:grpSpPr>
        <p:pic>
          <p:nvPicPr>
            <p:cNvPr id="3179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7" b="8821"/>
            <a:stretch>
              <a:fillRect/>
            </a:stretch>
          </p:blipFill>
          <p:spPr bwMode="auto">
            <a:xfrm>
              <a:off x="1616074" y="1136417"/>
              <a:ext cx="4937126" cy="526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2" name="TextBox 7"/>
            <p:cNvSpPr txBox="1">
              <a:spLocks noChangeArrowheads="1"/>
            </p:cNvSpPr>
            <p:nvPr/>
          </p:nvSpPr>
          <p:spPr bwMode="auto">
            <a:xfrm>
              <a:off x="3276599" y="895350"/>
              <a:ext cx="1600200" cy="51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b="0" i="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rPr>
                <a:t>LITERs</a:t>
              </a:r>
              <a:endParaRPr lang="en-US" sz="1800" b="0" i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31793" name="Straight Connector 2"/>
            <p:cNvCxnSpPr>
              <a:cxnSpLocks noChangeShapeType="1"/>
            </p:cNvCxnSpPr>
            <p:nvPr/>
          </p:nvCxnSpPr>
          <p:spPr bwMode="auto">
            <a:xfrm>
              <a:off x="4495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4" name="Straight Connector 13"/>
            <p:cNvCxnSpPr>
              <a:cxnSpLocks noChangeShapeType="1"/>
            </p:cNvCxnSpPr>
            <p:nvPr/>
          </p:nvCxnSpPr>
          <p:spPr bwMode="auto">
            <a:xfrm>
              <a:off x="3733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46" name="Oval 1"/>
          <p:cNvSpPr>
            <a:spLocks noChangeArrowheads="1"/>
          </p:cNvSpPr>
          <p:nvPr/>
        </p:nvSpPr>
        <p:spPr bwMode="auto">
          <a:xfrm>
            <a:off x="3411538" y="2251075"/>
            <a:ext cx="466725" cy="466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747" name="Straight Arrow Connector 4"/>
          <p:cNvCxnSpPr>
            <a:cxnSpLocks noChangeShapeType="1"/>
          </p:cNvCxnSpPr>
          <p:nvPr/>
        </p:nvCxnSpPr>
        <p:spPr bwMode="auto">
          <a:xfrm>
            <a:off x="1892300" y="2209800"/>
            <a:ext cx="1527175" cy="200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1532FF"/>
                </a:solidFill>
              </a:rPr>
              <a:t>First Year</a:t>
            </a:r>
            <a:r>
              <a:rPr lang="en-US" sz="3600" i="0" dirty="0" smtClean="0">
                <a:solidFill>
                  <a:srgbClr val="1532FF"/>
                </a:solidFill>
              </a:rPr>
              <a:t> </a:t>
            </a:r>
            <a:r>
              <a:rPr lang="en-US" sz="3600" i="0" dirty="0">
                <a:solidFill>
                  <a:srgbClr val="1532FF"/>
                </a:solidFill>
              </a:rPr>
              <a:t>Boundary Physics Tools</a:t>
            </a: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err="1">
                <a:solidFill>
                  <a:srgbClr val="FF0000"/>
                </a:solidFill>
              </a:rPr>
              <a:t>Boronization</a:t>
            </a:r>
            <a:r>
              <a:rPr lang="en-US" sz="2800" i="0" dirty="0">
                <a:solidFill>
                  <a:srgbClr val="FF0000"/>
                </a:solidFill>
              </a:rPr>
              <a:t>, Lithium Evaporators, Granule </a:t>
            </a:r>
            <a:r>
              <a:rPr lang="en-US" sz="2800" i="0" dirty="0" smtClean="0">
                <a:solidFill>
                  <a:srgbClr val="FF0000"/>
                </a:solidFill>
              </a:rPr>
              <a:t>Injector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31756" name="TextBox 9"/>
          <p:cNvSpPr txBox="1">
            <a:spLocks noChangeArrowheads="1"/>
          </p:cNvSpPr>
          <p:nvPr/>
        </p:nvSpPr>
        <p:spPr bwMode="auto">
          <a:xfrm>
            <a:off x="152400" y="990600"/>
            <a:ext cx="2784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0" i="0" dirty="0">
                <a:solidFill>
                  <a:srgbClr val="000000"/>
                </a:solidFill>
              </a:rPr>
              <a:t>Lithium Evaporator (LITERs)</a:t>
            </a:r>
          </a:p>
        </p:txBody>
      </p:sp>
      <p:pic>
        <p:nvPicPr>
          <p:cNvPr id="3176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3150" y="2300288"/>
            <a:ext cx="1082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8" name="Text Box 48"/>
          <p:cNvSpPr txBox="1">
            <a:spLocks noChangeArrowheads="1"/>
          </p:cNvSpPr>
          <p:nvPr/>
        </p:nvSpPr>
        <p:spPr bwMode="auto">
          <a:xfrm>
            <a:off x="5740400" y="1033463"/>
            <a:ext cx="34036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75"/>
              </a:lnSpc>
              <a:buFontTx/>
              <a:buNone/>
            </a:pPr>
            <a:r>
              <a:rPr lang="en-US" sz="1600" b="0" i="0">
                <a:solidFill>
                  <a:schemeClr val="tx1"/>
                </a:solidFill>
                <a:latin typeface="Arial Narrow" charset="0"/>
              </a:rPr>
              <a:t>Granule injector (GI) for ELM pacing</a:t>
            </a:r>
            <a:endParaRPr lang="en-US" sz="1600" b="0" i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69" name="Rectangle 27"/>
          <p:cNvSpPr>
            <a:spLocks noChangeArrowheads="1"/>
          </p:cNvSpPr>
          <p:nvPr/>
        </p:nvSpPr>
        <p:spPr bwMode="auto">
          <a:xfrm>
            <a:off x="6189663" y="2362200"/>
            <a:ext cx="1066800" cy="134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770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7417" r="21712" b="12193"/>
          <a:stretch>
            <a:fillRect/>
          </a:stretch>
        </p:blipFill>
        <p:spPr bwMode="auto">
          <a:xfrm>
            <a:off x="7716838" y="1276350"/>
            <a:ext cx="1111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9834" r="6441"/>
          <a:stretch>
            <a:fillRect/>
          </a:stretch>
        </p:blipFill>
        <p:spPr bwMode="auto">
          <a:xfrm>
            <a:off x="7702550" y="3314700"/>
            <a:ext cx="11906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Box 62"/>
          <p:cNvSpPr txBox="1">
            <a:spLocks noChangeArrowheads="1"/>
          </p:cNvSpPr>
          <p:nvPr/>
        </p:nvSpPr>
        <p:spPr bwMode="auto">
          <a:xfrm>
            <a:off x="7629525" y="4146550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Rotating Impeller</a:t>
            </a:r>
          </a:p>
        </p:txBody>
      </p:sp>
      <p:sp>
        <p:nvSpPr>
          <p:cNvPr id="31773" name="TextBox 64511"/>
          <p:cNvSpPr txBox="1">
            <a:spLocks noChangeArrowheads="1"/>
          </p:cNvSpPr>
          <p:nvPr/>
        </p:nvSpPr>
        <p:spPr bwMode="auto">
          <a:xfrm>
            <a:off x="5834063" y="1295400"/>
            <a:ext cx="18179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Successfully tested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 on EAST and DIII-D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Granules: Li, B</a:t>
            </a:r>
            <a:r>
              <a:rPr lang="en-US" sz="1400" b="0" i="0" baseline="-25000" dirty="0">
                <a:solidFill>
                  <a:srgbClr val="000000"/>
                </a:solidFill>
              </a:rPr>
              <a:t>4</a:t>
            </a:r>
            <a:r>
              <a:rPr lang="en-US" sz="1400" b="0" i="0" dirty="0">
                <a:solidFill>
                  <a:srgbClr val="000000"/>
                </a:solidFill>
              </a:rPr>
              <a:t>C, C</a:t>
            </a:r>
          </a:p>
          <a:p>
            <a:pPr eaLnBrk="1" hangingPunct="1"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</a:rPr>
              <a:t>f ~ up to 500 Hz</a:t>
            </a:r>
          </a:p>
        </p:txBody>
      </p:sp>
      <p:sp>
        <p:nvSpPr>
          <p:cNvPr id="31776" name="Text Box 48"/>
          <p:cNvSpPr txBox="1">
            <a:spLocks noChangeArrowheads="1"/>
          </p:cNvSpPr>
          <p:nvPr/>
        </p:nvSpPr>
        <p:spPr bwMode="auto">
          <a:xfrm>
            <a:off x="152400" y="5105400"/>
            <a:ext cx="3048000" cy="2093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575"/>
              </a:lnSpc>
              <a:buFontTx/>
              <a:buNone/>
            </a:pPr>
            <a:r>
              <a:rPr lang="en-US" sz="1600" b="0" i="0" dirty="0" err="1">
                <a:solidFill>
                  <a:schemeClr val="tx1"/>
                </a:solidFill>
                <a:latin typeface="Arial Narrow" charset="0"/>
              </a:rPr>
              <a:t>Boronization</a:t>
            </a:r>
            <a:r>
              <a:rPr lang="en-US" sz="1600" b="0" i="0" dirty="0">
                <a:solidFill>
                  <a:schemeClr val="tx1"/>
                </a:solidFill>
                <a:latin typeface="Arial Narrow" charset="0"/>
              </a:rPr>
              <a:t> System</a:t>
            </a:r>
            <a:endParaRPr lang="en-US" sz="1600" b="0" i="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77" name="TextBox 68"/>
          <p:cNvSpPr txBox="1">
            <a:spLocks noChangeArrowheads="1"/>
          </p:cNvSpPr>
          <p:nvPr/>
        </p:nvSpPr>
        <p:spPr bwMode="auto">
          <a:xfrm>
            <a:off x="7010400" y="2379663"/>
            <a:ext cx="99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Granular Reservoir</a:t>
            </a:r>
          </a:p>
        </p:txBody>
      </p:sp>
      <p:cxnSp>
        <p:nvCxnSpPr>
          <p:cNvPr id="31778" name="Straight Arrow Connector 30"/>
          <p:cNvCxnSpPr>
            <a:cxnSpLocks noChangeShapeType="1"/>
            <a:stCxn id="31771" idx="1"/>
          </p:cNvCxnSpPr>
          <p:nvPr/>
        </p:nvCxnSpPr>
        <p:spPr bwMode="auto">
          <a:xfrm flipH="1">
            <a:off x="7256463" y="3778250"/>
            <a:ext cx="446087" cy="1000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9" name="Straight Arrow Connector 30"/>
          <p:cNvCxnSpPr>
            <a:cxnSpLocks noChangeShapeType="1"/>
            <a:stCxn id="31777" idx="0"/>
          </p:cNvCxnSpPr>
          <p:nvPr/>
        </p:nvCxnSpPr>
        <p:spPr bwMode="auto">
          <a:xfrm flipV="1">
            <a:off x="7505700" y="1993900"/>
            <a:ext cx="673100" cy="38576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8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 rot="-6041563">
            <a:off x="408705" y="1763279"/>
            <a:ext cx="18748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429000"/>
            <a:ext cx="259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/>
            <a:r>
              <a:rPr lang="en-US" sz="1400" dirty="0" smtClean="0"/>
              <a:t>•  LITERs filing set </a:t>
            </a:r>
            <a:r>
              <a:rPr lang="en-US" sz="1400" dirty="0"/>
              <a:t>up in high bay south of NSTX-U Test </a:t>
            </a:r>
            <a:r>
              <a:rPr lang="en-US" sz="1400" dirty="0" smtClean="0"/>
              <a:t>Cell.</a:t>
            </a:r>
            <a:endParaRPr lang="en-US" sz="1400" dirty="0"/>
          </a:p>
          <a:p>
            <a:pPr marL="182880" indent="-182880"/>
            <a:r>
              <a:rPr lang="en-US" sz="1400" dirty="0" smtClean="0"/>
              <a:t>•  Argon purge system implemented for Li safety, used for the quick argon vent.</a:t>
            </a:r>
          </a:p>
          <a:p>
            <a:pPr marL="182880" indent="-182880"/>
            <a:r>
              <a:rPr lang="en-US" sz="1400" dirty="0" smtClean="0"/>
              <a:t>•  Expected to be operational in June.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5334000"/>
            <a:ext cx="449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365760"/>
            <a:r>
              <a:rPr lang="en-US" sz="1400" dirty="0" smtClean="0"/>
              <a:t>•  Multiple injection and glow made more uniform  </a:t>
            </a:r>
            <a:r>
              <a:rPr lang="en-US" sz="1400" dirty="0" err="1" smtClean="0"/>
              <a:t>boronization</a:t>
            </a:r>
            <a:r>
              <a:rPr lang="en-US" sz="1400" dirty="0" smtClean="0"/>
              <a:t>.</a:t>
            </a:r>
          </a:p>
          <a:p>
            <a:pPr marL="182880" indent="-365760"/>
            <a:r>
              <a:rPr lang="en-US" sz="1400" dirty="0" smtClean="0"/>
              <a:t>•  System is working very well.  Multiple # of  </a:t>
            </a:r>
            <a:r>
              <a:rPr lang="en-US" sz="1400" dirty="0" err="1" smtClean="0"/>
              <a:t>boronization</a:t>
            </a:r>
            <a:r>
              <a:rPr lang="en-US" sz="1400" dirty="0" smtClean="0"/>
              <a:t> including daily ones performed.  Also being used for He glow discharges.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5307449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400" dirty="0" smtClean="0"/>
              <a:t>• Undergoing commissioning and initial injection during the next plasma operation.</a:t>
            </a:r>
            <a:endParaRPr lang="en-US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"/>
                    </a14:imgEffect>
                    <a14:imgEffect>
                      <a14:brightnessContrast bright="55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6430" r="17982" b="8264"/>
          <a:stretch/>
        </p:blipFill>
        <p:spPr>
          <a:xfrm>
            <a:off x="7010400" y="4374573"/>
            <a:ext cx="2042886" cy="1950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5642" y="6248400"/>
            <a:ext cx="210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-182880"/>
            <a:r>
              <a:rPr lang="en-US" sz="1600" b="1" dirty="0" smtClean="0"/>
              <a:t>GI installed </a:t>
            </a:r>
            <a:r>
              <a:rPr lang="en-US" sz="1600" b="1" dirty="0"/>
              <a:t>on NSTX-</a:t>
            </a:r>
            <a:r>
              <a:rPr lang="en-US" sz="1600" b="1" dirty="0" smtClean="0"/>
              <a:t>U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59547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9866"/>
            <a:ext cx="4495799" cy="5462694"/>
          </a:xfrm>
        </p:spPr>
        <p:txBody>
          <a:bodyPr>
            <a:normAutofit/>
          </a:bodyPr>
          <a:lstStyle/>
          <a:p>
            <a:pPr>
              <a:lnSpc>
                <a:spcPts val="19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Successful FDR held in </a:t>
            </a:r>
            <a:br>
              <a:rPr lang="en-US" sz="2000" dirty="0" smtClean="0"/>
            </a:br>
            <a:r>
              <a:rPr lang="en-US" sz="2000" dirty="0" smtClean="0"/>
              <a:t>February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82% of raw materials on-site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Fabrication RFQ</a:t>
            </a:r>
            <a:r>
              <a:rPr lang="en-US" sz="1600" dirty="0"/>
              <a:t> </a:t>
            </a:r>
            <a:r>
              <a:rPr lang="en-US" sz="1600" dirty="0" smtClean="0"/>
              <a:t>being prepared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Schedule to be delivered in September in time for the installation in NSTX-U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 smtClean="0"/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Final design rated to 10 MW/m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for 1s heat flux for 1000s of cycles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/>
              <a:t>High</a:t>
            </a:r>
            <a:r>
              <a:rPr lang="en-US" sz="3200" i="0" dirty="0"/>
              <a:t>-Z Tile </a:t>
            </a:r>
            <a:r>
              <a:rPr lang="en-US" sz="3200" i="0" dirty="0" smtClean="0"/>
              <a:t>to be installed </a:t>
            </a:r>
            <a:r>
              <a:rPr lang="en-US" sz="3200" dirty="0" smtClean="0"/>
              <a:t>for FY 2017 run</a:t>
            </a:r>
            <a:endParaRPr lang="en-US" sz="2800" i="0" dirty="0" smtClean="0"/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Design to replace a row of the graphite tiles in lower outer </a:t>
            </a:r>
            <a:r>
              <a:rPr lang="en-US" sz="2400" dirty="0" err="1" smtClean="0">
                <a:solidFill>
                  <a:srgbClr val="FF0000"/>
                </a:solidFill>
              </a:rPr>
              <a:t>divertor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6222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3232" r="24327" b="16000"/>
          <a:stretch>
            <a:fillRect/>
          </a:stretch>
        </p:blipFill>
        <p:spPr bwMode="auto">
          <a:xfrm>
            <a:off x="4546050" y="1066799"/>
            <a:ext cx="4538300" cy="30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8910" r="16666" b="12981"/>
          <a:stretch>
            <a:fillRect/>
          </a:stretch>
        </p:blipFill>
        <p:spPr bwMode="auto">
          <a:xfrm>
            <a:off x="4362526" y="1031492"/>
            <a:ext cx="2190674" cy="15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191000" y="871008"/>
            <a:ext cx="2421676" cy="19483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15200" y="2438400"/>
            <a:ext cx="601326" cy="57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8" idx="7"/>
            <a:endCxn id="7" idx="7"/>
          </p:cNvCxnSpPr>
          <p:nvPr/>
        </p:nvCxnSpPr>
        <p:spPr>
          <a:xfrm flipH="1" flipV="1">
            <a:off x="6258030" y="1156343"/>
            <a:ext cx="1570434" cy="1366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3"/>
            <a:endCxn id="7" idx="4"/>
          </p:cNvCxnSpPr>
          <p:nvPr/>
        </p:nvCxnSpPr>
        <p:spPr>
          <a:xfrm flipH="1" flipV="1">
            <a:off x="5401838" y="2819400"/>
            <a:ext cx="2001424" cy="111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572000"/>
            <a:ext cx="1739900" cy="197188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76200" y="3962400"/>
            <a:ext cx="45720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Installation flexibility introduced to accommodate “as built” vessel tolerances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200" y="4724400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Edge and access-way chamfers introduced to reduce heat-flux peaking</a:t>
            </a:r>
          </a:p>
          <a:p>
            <a:pPr lvl="3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28600" y="56388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cut from one of the  </a:t>
            </a:r>
            <a:r>
              <a:rPr lang="en-US" dirty="0" err="1"/>
              <a:t>castellations</a:t>
            </a:r>
            <a:r>
              <a:rPr lang="en-US" dirty="0"/>
              <a:t> performed</a:t>
            </a:r>
          </a:p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67000" y="5638800"/>
            <a:ext cx="12954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0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105400" cy="5410200"/>
          </a:xfrm>
        </p:spPr>
        <p:txBody>
          <a:bodyPr>
            <a:normAutofit/>
          </a:bodyPr>
          <a:lstStyle/>
          <a:p>
            <a:pPr>
              <a:lnSpc>
                <a:spcPts val="1975"/>
              </a:lnSpc>
              <a:spcAft>
                <a:spcPts val="9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Physics design completed in collaboration with ORNL.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Defined the geometry, plenum sizes, ability to pump various geometries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>
              <a:lnSpc>
                <a:spcPts val="1975"/>
              </a:lnSpc>
              <a:spcAft>
                <a:spcPts val="9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Conceptual design process has been initiated: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Draft GRD has been formulated.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Initial designer sketches of in-vessel implementation completed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 smtClean="0">
                <a:latin typeface="Arial" charset="0"/>
                <a:ea typeface="ＭＳ Ｐゴシック" charset="0"/>
              </a:rPr>
              <a:t>Two types of PFCs being investigated.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 smtClean="0">
                <a:latin typeface="Arial" charset="0"/>
                <a:ea typeface="ＭＳ Ｐゴシック" charset="0"/>
              </a:rPr>
              <a:t>CHI/lower bullnose section may be pursued as separate job as it may be enhanced for high Z and flowing Li in the future.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Goal is to to have the system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ready </a:t>
            </a:r>
            <a:r>
              <a:rPr lang="en-US" sz="1800" dirty="0">
                <a:latin typeface="Arial" charset="0"/>
                <a:ea typeface="ＭＳ Ｐゴシック" charset="0"/>
              </a:rPr>
              <a:t>for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installation in the 2018-2019 outage under </a:t>
            </a:r>
            <a:r>
              <a:rPr lang="en-US" sz="1800" dirty="0">
                <a:latin typeface="Arial" charset="0"/>
                <a:ea typeface="ＭＳ Ｐゴシック" charset="0"/>
              </a:rPr>
              <a:t>base funding.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327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Oval 9"/>
          <p:cNvSpPr>
            <a:spLocks noChangeArrowheads="1"/>
          </p:cNvSpPr>
          <p:nvPr/>
        </p:nvSpPr>
        <p:spPr bwMode="auto">
          <a:xfrm>
            <a:off x="7848600" y="1676400"/>
            <a:ext cx="533400" cy="304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TextBox 10"/>
          <p:cNvSpPr txBox="1">
            <a:spLocks noChangeArrowheads="1"/>
          </p:cNvSpPr>
          <p:nvPr/>
        </p:nvSpPr>
        <p:spPr bwMode="auto">
          <a:xfrm>
            <a:off x="8382000" y="270510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0" i="0"/>
              <a:t>Need 0.8 mTorr or better</a:t>
            </a:r>
          </a:p>
        </p:txBody>
      </p:sp>
      <p:cxnSp>
        <p:nvCxnSpPr>
          <p:cNvPr id="37893" name="Straight Arrow Connector 12"/>
          <p:cNvCxnSpPr>
            <a:cxnSpLocks noChangeShapeType="1"/>
          </p:cNvCxnSpPr>
          <p:nvPr/>
        </p:nvCxnSpPr>
        <p:spPr bwMode="auto">
          <a:xfrm flipH="1" flipV="1">
            <a:off x="8229600" y="1828800"/>
            <a:ext cx="304800" cy="7112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Lower </a:t>
            </a:r>
            <a:r>
              <a:rPr lang="en-US" sz="24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to 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Provide Pumping over a Wide Range of </a:t>
            </a:r>
            <a:r>
              <a:rPr lang="en-US" sz="24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 Geometries and Core 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Densities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79462" y="3620933"/>
            <a:ext cx="3538342" cy="387006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US" sz="1800" dirty="0" smtClean="0">
              <a:ea typeface="ＭＳ Ｐゴシック" charset="-128"/>
            </a:endParaRPr>
          </a:p>
          <a:p>
            <a:pPr>
              <a:defRPr/>
            </a:pPr>
            <a:endParaRPr lang="en-US" sz="2000" dirty="0" smtClean="0">
              <a:ea typeface="ＭＳ Ｐゴシック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07322" y="3886200"/>
            <a:ext cx="1326878" cy="1603329"/>
            <a:chOff x="3039374" y="1458710"/>
            <a:chExt cx="1828800" cy="2209826"/>
          </a:xfrm>
        </p:grpSpPr>
        <p:grpSp>
          <p:nvGrpSpPr>
            <p:cNvPr id="13" name="Group 12"/>
            <p:cNvGrpSpPr/>
            <p:nvPr/>
          </p:nvGrpSpPr>
          <p:grpSpPr>
            <a:xfrm>
              <a:off x="3039374" y="1458710"/>
              <a:ext cx="1828800" cy="2170331"/>
              <a:chOff x="3039374" y="1458710"/>
              <a:chExt cx="1828800" cy="2170331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9374" y="2325535"/>
                <a:ext cx="1828800" cy="1303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Arrow Connector 15"/>
              <p:cNvCxnSpPr>
                <a:stCxn id="18" idx="2"/>
              </p:cNvCxnSpPr>
              <p:nvPr/>
            </p:nvCxnSpPr>
            <p:spPr>
              <a:xfrm flipH="1">
                <a:off x="3526447" y="2179850"/>
                <a:ext cx="381356" cy="82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8" idx="2"/>
              </p:cNvCxnSpPr>
              <p:nvPr/>
            </p:nvCxnSpPr>
            <p:spPr>
              <a:xfrm>
                <a:off x="3907803" y="2179850"/>
                <a:ext cx="269287" cy="193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526447" y="1458710"/>
                <a:ext cx="762711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350C</a:t>
                </a:r>
              </a:p>
              <a:p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396311" y="3244335"/>
              <a:ext cx="424038" cy="424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1400" y="3886200"/>
            <a:ext cx="1492738" cy="1603329"/>
            <a:chOff x="4876800" y="1458709"/>
            <a:chExt cx="2057400" cy="2209825"/>
          </a:xfrm>
        </p:grpSpPr>
        <p:grpSp>
          <p:nvGrpSpPr>
            <p:cNvPr id="20" name="Group 19"/>
            <p:cNvGrpSpPr/>
            <p:nvPr/>
          </p:nvGrpSpPr>
          <p:grpSpPr>
            <a:xfrm>
              <a:off x="4876800" y="1458709"/>
              <a:ext cx="2057400" cy="2170332"/>
              <a:chOff x="4876800" y="1458709"/>
              <a:chExt cx="2057400" cy="217033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105400" y="2325535"/>
                <a:ext cx="1828800" cy="1303506"/>
                <a:chOff x="4572000" y="1333355"/>
                <a:chExt cx="1828800" cy="1303506"/>
              </a:xfrm>
            </p:grpSpPr>
            <p:pic>
              <p:nvPicPr>
                <p:cNvPr id="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333355"/>
                  <a:ext cx="1828800" cy="1303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>
                <a:xfrm rot="5400000">
                  <a:off x="5316144" y="1832599"/>
                  <a:ext cx="86967" cy="7937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791200" y="1380996"/>
                  <a:ext cx="463550" cy="7150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18938613">
                  <a:off x="5321932" y="1696687"/>
                  <a:ext cx="277937" cy="674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8938613">
                  <a:off x="5538185" y="1480664"/>
                  <a:ext cx="277937" cy="67411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23" name="Straight Arrow Connector 22"/>
              <p:cNvCxnSpPr>
                <a:stCxn id="25" idx="2"/>
              </p:cNvCxnSpPr>
              <p:nvPr/>
            </p:nvCxnSpPr>
            <p:spPr>
              <a:xfrm>
                <a:off x="5258156" y="2179850"/>
                <a:ext cx="228245" cy="8838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651322" y="1458709"/>
                <a:ext cx="986117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Passive</a:t>
                </a:r>
              </a:p>
              <a:p>
                <a:pPr algn="ctr"/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76800" y="1458710"/>
                <a:ext cx="762711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350C</a:t>
                </a:r>
              </a:p>
              <a:p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  <p:cxnSp>
            <p:nvCxnSpPr>
              <p:cNvPr id="26" name="Straight Arrow Connector 25"/>
              <p:cNvCxnSpPr>
                <a:stCxn id="24" idx="2"/>
              </p:cNvCxnSpPr>
              <p:nvPr/>
            </p:nvCxnSpPr>
            <p:spPr>
              <a:xfrm>
                <a:off x="6144381" y="2179849"/>
                <a:ext cx="82768" cy="2054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436772" y="3244333"/>
              <a:ext cx="433220" cy="424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V="1">
            <a:off x="5562600" y="5105400"/>
            <a:ext cx="285812" cy="6960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76800" y="5943600"/>
            <a:ext cx="908946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CHI/ lower bullnose</a:t>
            </a:r>
          </a:p>
        </p:txBody>
      </p:sp>
      <p:cxnSp>
        <p:nvCxnSpPr>
          <p:cNvPr id="34" name="Straight Arrow Connector 33"/>
          <p:cNvCxnSpPr>
            <a:stCxn id="36" idx="0"/>
          </p:cNvCxnSpPr>
          <p:nvPr/>
        </p:nvCxnSpPr>
        <p:spPr>
          <a:xfrm flipV="1">
            <a:off x="6185287" y="4800600"/>
            <a:ext cx="63113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7" idx="0"/>
          </p:cNvCxnSpPr>
          <p:nvPr/>
        </p:nvCxnSpPr>
        <p:spPr>
          <a:xfrm flipH="1" flipV="1">
            <a:off x="6705600" y="4572000"/>
            <a:ext cx="267877" cy="1401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91200" y="5867400"/>
            <a:ext cx="788173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Baffle diagonal / upper bullnose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86263" y="5973205"/>
            <a:ext cx="974427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Baffle top / horizontal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tiles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10373" y="5460441"/>
            <a:ext cx="1657427" cy="1092759"/>
            <a:chOff x="340470" y="1661969"/>
            <a:chExt cx="2097930" cy="1383187"/>
          </a:xfrm>
        </p:grpSpPr>
        <p:sp>
          <p:nvSpPr>
            <p:cNvPr id="42" name="TextBox 41"/>
            <p:cNvSpPr txBox="1"/>
            <p:nvPr/>
          </p:nvSpPr>
          <p:spPr>
            <a:xfrm>
              <a:off x="340470" y="2318264"/>
              <a:ext cx="1470501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High-Z, high q</a:t>
              </a:r>
              <a:r>
                <a:rPr lang="en-US" sz="1200" b="1" baseline="-25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</a:t>
              </a:r>
              <a:endParaRPr lang="en-US" sz="1200" b="1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89062" y="2435373"/>
              <a:ext cx="549338" cy="1271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88225" y="2076093"/>
              <a:ext cx="550175" cy="1192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5991" y="1948934"/>
              <a:ext cx="934981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Graphite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71233" y="2835966"/>
              <a:ext cx="567167" cy="1192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0786" y="2710933"/>
              <a:ext cx="1398787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High-Z, low q</a:t>
              </a:r>
              <a:r>
                <a:rPr lang="en-US" sz="1200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</a:t>
              </a:r>
              <a:endParaRPr lang="en-US" sz="12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383" y="1661969"/>
              <a:ext cx="1089380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PFC type: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19800" y="35168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PFC Options for CDR 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010400" y="4800600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Design Activities Started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Design also includes appropriate PFCs and L-He refrigerator</a:t>
            </a:r>
            <a:endParaRPr lang="en-US" sz="2400" dirty="0">
              <a:solidFill>
                <a:srgbClr val="FF0000"/>
              </a:solidFill>
              <a:latin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9800" y="1002268"/>
            <a:ext cx="3146030" cy="2960132"/>
            <a:chOff x="6019800" y="1002268"/>
            <a:chExt cx="3146030" cy="2960132"/>
          </a:xfrm>
        </p:grpSpPr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6" t="55941" r="10583" b="4486"/>
            <a:stretch/>
          </p:blipFill>
          <p:spPr bwMode="auto">
            <a:xfrm>
              <a:off x="6019800" y="1066799"/>
              <a:ext cx="3146030" cy="28956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7620000" y="1002268"/>
              <a:ext cx="1524000" cy="1817132"/>
              <a:chOff x="7620000" y="1002268"/>
              <a:chExt cx="1524000" cy="1817132"/>
            </a:xfrm>
          </p:grpSpPr>
          <p:pic>
            <p:nvPicPr>
              <p:cNvPr id="9" name="Picture 8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" b="48787"/>
              <a:stretch/>
            </p:blipFill>
            <p:spPr bwMode="auto">
              <a:xfrm>
                <a:off x="7696200" y="1066800"/>
                <a:ext cx="14478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884106" y="1002268"/>
                <a:ext cx="11444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chemeClr val="bg1"/>
                    </a:solidFill>
                  </a:rPr>
                  <a:t>Cryo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-ring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7620000" y="2209800"/>
                <a:ext cx="533400" cy="609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3114194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23446" y="1219200"/>
            <a:ext cx="5867400" cy="5181600"/>
          </a:xfrm>
        </p:spPr>
        <p:txBody>
          <a:bodyPr>
            <a:noAutofit/>
          </a:bodyPr>
          <a:lstStyle/>
          <a:p>
            <a:pPr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/>
              <a:t>Initial in-vessel geometry has been laid out.  MIT will design </a:t>
            </a:r>
            <a:r>
              <a:rPr lang="en-US" sz="2000" dirty="0" err="1" smtClean="0"/>
              <a:t>cryo</a:t>
            </a:r>
            <a:r>
              <a:rPr lang="en-US" sz="2000" dirty="0" smtClean="0"/>
              <a:t>-ring.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Pump radius, throat dimensions taken from the modeling.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The entire lower outer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region to be </a:t>
            </a:r>
            <a:r>
              <a:rPr lang="en-US" sz="1800" dirty="0" err="1" smtClean="0"/>
              <a:t>reduild</a:t>
            </a:r>
            <a:r>
              <a:rPr lang="en-US" sz="1800" dirty="0" smtClean="0"/>
              <a:t>.</a:t>
            </a:r>
          </a:p>
          <a:p>
            <a:pPr marL="182880" indent="-457200">
              <a:lnSpc>
                <a:spcPts val="186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 smtClean="0"/>
              <a:t>• </a:t>
            </a:r>
            <a:r>
              <a:rPr lang="en-US" sz="2000" dirty="0" err="1" smtClean="0"/>
              <a:t>Cryo</a:t>
            </a:r>
            <a:r>
              <a:rPr lang="en-US" sz="2000" dirty="0" smtClean="0"/>
              <a:t>-baffle design to be finalized at CDR. </a:t>
            </a:r>
            <a:endParaRPr lang="en-US" sz="1800" dirty="0" smtClean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D</a:t>
            </a:r>
            <a:r>
              <a:rPr lang="en-US" sz="1800" dirty="0" smtClean="0"/>
              <a:t>iagnostic access and </a:t>
            </a:r>
            <a:r>
              <a:rPr lang="en-US" sz="1800" dirty="0" err="1" smtClean="0"/>
              <a:t>cryo</a:t>
            </a:r>
            <a:r>
              <a:rPr lang="en-US" sz="1800" dirty="0" smtClean="0"/>
              <a:t>-ring maintainability are major design consideration.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Two PFC options (Graphite or high Z) are pursued for CDR. </a:t>
            </a:r>
          </a:p>
          <a:p>
            <a:pPr marL="182880" indent="-457200">
              <a:lnSpc>
                <a:spcPts val="186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 smtClean="0"/>
              <a:t>• A 400W liquid He refrigerator considered to reduce NBI operational risk and operational cost savings.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A room adjacent to NSTX-U has been identified for energy efficient location with utilities already available.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Replaces the outdated TFTR-era L-He refrigerator reducing risks to the NBI operations.</a:t>
            </a:r>
          </a:p>
        </p:txBody>
      </p:sp>
    </p:spTree>
    <p:extLst>
      <p:ext uri="{BB962C8B-B14F-4D97-AF65-F5344CB8AC3E}">
        <p14:creationId xmlns:p14="http://schemas.microsoft.com/office/powerpoint/2010/main" val="38865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8" descr="tc al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066800"/>
            <a:ext cx="5486400" cy="382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3200400" y="32877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276600" y="35163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81000" y="3886200"/>
            <a:ext cx="1371600" cy="738664"/>
          </a:xfrm>
          <a:prstGeom prst="rect">
            <a:avLst/>
          </a:prstGeom>
          <a:solidFill>
            <a:srgbClr val="C6D9F1"/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TFTR legacy liqui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 helium refrigerator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ew efficient 400 W liquid helium (L-He) refrigerator to minimize down time risk and reduce operating cost</a:t>
            </a:r>
            <a:endParaRPr lang="en-US" sz="2800" i="0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876800"/>
            <a:ext cx="5638800" cy="16808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2880" indent="-457200">
              <a:lnSpc>
                <a:spcPts val="1760"/>
              </a:lnSpc>
            </a:pPr>
            <a:r>
              <a:rPr lang="en-US" dirty="0" smtClean="0"/>
              <a:t>• </a:t>
            </a:r>
            <a:r>
              <a:rPr lang="en-US" dirty="0" smtClean="0">
                <a:solidFill>
                  <a:srgbClr val="000000"/>
                </a:solidFill>
              </a:rPr>
              <a:t>36 </a:t>
            </a:r>
            <a:r>
              <a:rPr lang="en-US" dirty="0">
                <a:solidFill>
                  <a:srgbClr val="000000"/>
                </a:solidFill>
              </a:rPr>
              <a:t>years </a:t>
            </a:r>
            <a:r>
              <a:rPr lang="en-US" dirty="0" smtClean="0">
                <a:solidFill>
                  <a:srgbClr val="000000"/>
                </a:solidFill>
              </a:rPr>
              <a:t>old 800 W refrigerator </a:t>
            </a:r>
            <a:r>
              <a:rPr lang="en-US" dirty="0">
                <a:solidFill>
                  <a:srgbClr val="000000"/>
                </a:solidFill>
              </a:rPr>
              <a:t>for NBI #1 and 2 operating at near </a:t>
            </a:r>
            <a:r>
              <a:rPr lang="en-US" dirty="0" smtClean="0">
                <a:solidFill>
                  <a:srgbClr val="000000"/>
                </a:solidFill>
              </a:rPr>
              <a:t>capacity</a:t>
            </a:r>
            <a:r>
              <a:rPr lang="en-US" dirty="0"/>
              <a:t> </a:t>
            </a:r>
            <a:r>
              <a:rPr lang="en-US" dirty="0" smtClean="0"/>
              <a:t>due to </a:t>
            </a:r>
            <a:r>
              <a:rPr lang="en-US" dirty="0"/>
              <a:t>l</a:t>
            </a:r>
            <a:r>
              <a:rPr lang="en-US" dirty="0" smtClean="0"/>
              <a:t>ong piping causes significant heat loss – also quite expensive to operate and maintain.</a:t>
            </a:r>
          </a:p>
          <a:p>
            <a:pPr marL="182880" indent="-457200">
              <a:lnSpc>
                <a:spcPts val="1760"/>
              </a:lnSpc>
            </a:pPr>
            <a:r>
              <a:rPr lang="en-US" dirty="0" smtClean="0"/>
              <a:t>• If a cold box failure occurs, the repair will require reverse engineering</a:t>
            </a:r>
            <a:r>
              <a:rPr lang="en-US" dirty="0"/>
              <a:t> </a:t>
            </a:r>
            <a:r>
              <a:rPr lang="en-US" dirty="0" smtClean="0"/>
              <a:t>and loss of several months will severely impact NSTX-U operations.</a:t>
            </a:r>
            <a:endParaRPr lang="en-US" dirty="0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019800" y="1066800"/>
            <a:ext cx="220980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Proposed  400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L-He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refrigerator ~ $2.5M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819400"/>
            <a:ext cx="21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feet of supply and return </a:t>
            </a:r>
            <a:r>
              <a:rPr lang="en-US" dirty="0" smtClean="0">
                <a:solidFill>
                  <a:schemeClr val="bg1"/>
                </a:solidFill>
              </a:rPr>
              <a:t>piping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43200" y="3276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91200" y="1722706"/>
            <a:ext cx="3276600" cy="4776949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To be located in the </a:t>
            </a:r>
            <a:r>
              <a:rPr lang="en-US" dirty="0"/>
              <a:t>Cryogenics Compressor Room </a:t>
            </a:r>
            <a:r>
              <a:rPr lang="en-US" dirty="0" smtClean="0"/>
              <a:t>near </a:t>
            </a:r>
            <a:r>
              <a:rPr lang="en-US" dirty="0"/>
              <a:t>NSTX-</a:t>
            </a:r>
            <a:r>
              <a:rPr lang="en-US" dirty="0" smtClean="0"/>
              <a:t>U, accommodates all </a:t>
            </a:r>
            <a:r>
              <a:rPr lang="en-US" dirty="0"/>
              <a:t>envisioned loads </a:t>
            </a:r>
            <a:r>
              <a:rPr lang="en-US" dirty="0" smtClean="0"/>
              <a:t>by </a:t>
            </a:r>
            <a:r>
              <a:rPr lang="en-US" dirty="0"/>
              <a:t>benefit of </a:t>
            </a:r>
            <a:r>
              <a:rPr lang="en-US" dirty="0" smtClean="0"/>
              <a:t>greatly reduced </a:t>
            </a:r>
            <a:r>
              <a:rPr lang="en-US" dirty="0"/>
              <a:t>piping and heat </a:t>
            </a:r>
            <a:r>
              <a:rPr lang="en-US" dirty="0" smtClean="0"/>
              <a:t>loss (x 3-4). </a:t>
            </a:r>
          </a:p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</a:t>
            </a:r>
            <a:r>
              <a:rPr lang="en-US" dirty="0"/>
              <a:t>The unit would reuse power and space previously used for a </a:t>
            </a:r>
            <a:r>
              <a:rPr lang="en-US" dirty="0" smtClean="0"/>
              <a:t>225 </a:t>
            </a:r>
            <a:r>
              <a:rPr lang="en-US" dirty="0"/>
              <a:t>Watt </a:t>
            </a:r>
            <a:r>
              <a:rPr lang="en-US" dirty="0" smtClean="0"/>
              <a:t>refrigerator with all the utilities and compressors available.</a:t>
            </a:r>
          </a:p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Benefit: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Remove down time risk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Increase available L-He for NSTX-U including NBI and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r>
              <a:rPr lang="en-US" dirty="0" err="1" smtClean="0"/>
              <a:t>Cryo</a:t>
            </a:r>
            <a:r>
              <a:rPr lang="en-US" dirty="0" smtClean="0"/>
              <a:t>-pump.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Reduced operating and maintenance cost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251460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NSTX-U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200" y="17526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Former TFTR Test Cell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1524000"/>
            <a:ext cx="457200" cy="609600"/>
          </a:xfrm>
          <a:prstGeom prst="rect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86400" y="16002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>
            <a:off x="4648200" y="1828800"/>
            <a:ext cx="685800" cy="304800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38200" y="4572000"/>
            <a:ext cx="0" cy="381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185738" y="1150938"/>
            <a:ext cx="8742362" cy="4995862"/>
          </a:xfrm>
        </p:spPr>
        <p:txBody>
          <a:bodyPr/>
          <a:lstStyle/>
          <a:p>
            <a:pPr>
              <a:spcAft>
                <a:spcPts val="4200"/>
              </a:spcAft>
            </a:pPr>
            <a:r>
              <a:rPr lang="en-US" dirty="0" smtClean="0"/>
              <a:t>Facility </a:t>
            </a:r>
            <a:r>
              <a:rPr lang="en-US" dirty="0"/>
              <a:t>Operations Status and Plan</a:t>
            </a:r>
          </a:p>
          <a:p>
            <a:pPr>
              <a:spcAft>
                <a:spcPts val="4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On-Going Facility Enhancement Status and Plan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Summary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2700" y="1016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3366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Outline</a:t>
            </a:r>
            <a:endParaRPr lang="en-US" sz="36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charset="0"/>
              </a:rPr>
              <a:t>I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mplement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-Pump with base funding 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Exploring various options to minimize cost for timely completion</a:t>
            </a:r>
            <a:endParaRPr lang="en-US" sz="240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5486400" cy="341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86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 smtClean="0"/>
              <a:t>Schedule for </a:t>
            </a:r>
            <a:r>
              <a:rPr lang="en-US" sz="2000" dirty="0" err="1" smtClean="0"/>
              <a:t>Cryo</a:t>
            </a:r>
            <a:r>
              <a:rPr lang="en-US" sz="2000" dirty="0" smtClean="0"/>
              <a:t>-pump and PFCs:</a:t>
            </a:r>
            <a:endParaRPr lang="en-US" sz="2000" dirty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Start formal design collaboration with MIT in Feb 2016.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CDR – planned </a:t>
            </a:r>
            <a:r>
              <a:rPr lang="en-US" sz="1800" dirty="0" smtClean="0">
                <a:solidFill>
                  <a:srgbClr val="0000FF"/>
                </a:solidFill>
              </a:rPr>
              <a:t>in July 2016 with cost and schedule developed (Notable Outcome)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PDR – planned </a:t>
            </a:r>
            <a:r>
              <a:rPr lang="en-US" sz="1800" dirty="0" smtClean="0">
                <a:solidFill>
                  <a:srgbClr val="0000FF"/>
                </a:solidFill>
              </a:rPr>
              <a:t>in </a:t>
            </a:r>
            <a:r>
              <a:rPr lang="en-US" sz="1800" dirty="0">
                <a:solidFill>
                  <a:srgbClr val="0000FF"/>
                </a:solidFill>
              </a:rPr>
              <a:t>Nov. </a:t>
            </a:r>
            <a:r>
              <a:rPr lang="en-US" sz="1800" dirty="0" smtClean="0">
                <a:solidFill>
                  <a:srgbClr val="0000FF"/>
                </a:solidFill>
              </a:rPr>
              <a:t>2016 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FDR – planned </a:t>
            </a:r>
            <a:r>
              <a:rPr lang="en-US" sz="1800" dirty="0" smtClean="0">
                <a:solidFill>
                  <a:srgbClr val="0000FF"/>
                </a:solidFill>
              </a:rPr>
              <a:t>in </a:t>
            </a:r>
            <a:r>
              <a:rPr lang="en-US" sz="1800" dirty="0">
                <a:solidFill>
                  <a:srgbClr val="0000FF"/>
                </a:solidFill>
              </a:rPr>
              <a:t>March 2017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Complete fabrication of in-vessel components – May 2018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Complete installation of in-vessel and ex-vessel components – Feb. </a:t>
            </a:r>
            <a:r>
              <a:rPr lang="en-US" sz="1800" dirty="0" smtClean="0">
                <a:solidFill>
                  <a:srgbClr val="0000FF"/>
                </a:solidFill>
              </a:rPr>
              <a:t>2019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8" name="Picture 17" descr="C:\Users\sraftopo\Data\NSTX\Cryo-Pumped Diverter\Pictures\jw-cryo-feedthru-concept4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11919" b="24812"/>
          <a:stretch/>
        </p:blipFill>
        <p:spPr bwMode="auto">
          <a:xfrm>
            <a:off x="5867400" y="1066800"/>
            <a:ext cx="3097107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sraftopo\Data\NSTX\Cryo-Pumped Diverter\Pictures\jw-lower-divertor-concep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/>
          <a:stretch/>
        </p:blipFill>
        <p:spPr bwMode="auto">
          <a:xfrm>
            <a:off x="5867400" y="3581400"/>
            <a:ext cx="3124200" cy="283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30480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Cryogenic vacuum </a:t>
            </a:r>
            <a:r>
              <a:rPr lang="en-US" sz="1400" dirty="0" err="1">
                <a:solidFill>
                  <a:srgbClr val="FFFFFF"/>
                </a:solidFill>
              </a:rPr>
              <a:t>feedthrough</a:t>
            </a:r>
            <a:r>
              <a:rPr lang="en-US" sz="1400" dirty="0">
                <a:solidFill>
                  <a:srgbClr val="FFFFFF"/>
                </a:solidFill>
              </a:rPr>
              <a:t> concept.</a:t>
            </a:r>
          </a:p>
          <a:p>
            <a:r>
              <a:rPr lang="en-US" sz="1400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571500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Cryopump</a:t>
            </a:r>
            <a:r>
              <a:rPr lang="en-US" sz="1400" dirty="0">
                <a:solidFill>
                  <a:srgbClr val="FFFFFF"/>
                </a:solidFill>
              </a:rPr>
              <a:t> with </a:t>
            </a:r>
            <a:r>
              <a:rPr lang="en-US" sz="1400" dirty="0" smtClean="0">
                <a:solidFill>
                  <a:srgbClr val="FFFFFF"/>
                </a:solidFill>
              </a:rPr>
              <a:t>redesigned </a:t>
            </a:r>
            <a:r>
              <a:rPr lang="en-US" sz="1400" dirty="0" err="1">
                <a:solidFill>
                  <a:srgbClr val="FFFFFF"/>
                </a:solidFill>
              </a:rPr>
              <a:t>divertor</a:t>
            </a:r>
            <a:r>
              <a:rPr lang="en-US" sz="1400" dirty="0">
                <a:solidFill>
                  <a:srgbClr val="FFFFFF"/>
                </a:solidFill>
              </a:rPr>
              <a:t> support structures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half" idx="1"/>
          </p:nvPr>
        </p:nvSpPr>
        <p:spPr>
          <a:xfrm>
            <a:off x="228600" y="4647756"/>
            <a:ext cx="5486400" cy="17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86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 smtClean="0"/>
              <a:t>Schedule for L-He refrigerator:</a:t>
            </a:r>
            <a:endParaRPr lang="en-US" sz="2000" dirty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PDR in June 2016 with external reviewers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S</a:t>
            </a:r>
            <a:r>
              <a:rPr lang="en-US" sz="1800" dirty="0" smtClean="0">
                <a:solidFill>
                  <a:srgbClr val="0000FF"/>
                </a:solidFill>
              </a:rPr>
              <a:t>tart procurement – Sep. 2016.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Start installation – June 2017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Commission – Oct. 2017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990600" y="32004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Enhanced FIDA will measure NBI distribution function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For NBI fast ion transport and current drive physics</a:t>
            </a:r>
          </a:p>
        </p:txBody>
      </p:sp>
      <p:sp>
        <p:nvSpPr>
          <p:cNvPr id="49154" name="TextBox 47"/>
          <p:cNvSpPr txBox="1">
            <a:spLocks noChangeArrowheads="1"/>
          </p:cNvSpPr>
          <p:nvPr/>
        </p:nvSpPr>
        <p:spPr bwMode="auto">
          <a:xfrm>
            <a:off x="7124700" y="2006600"/>
            <a:ext cx="7651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49155" name="TextBox 48"/>
          <p:cNvSpPr txBox="1">
            <a:spLocks noChangeArrowheads="1"/>
          </p:cNvSpPr>
          <p:nvPr/>
        </p:nvSpPr>
        <p:spPr bwMode="auto">
          <a:xfrm>
            <a:off x="7137400" y="3175000"/>
            <a:ext cx="9763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Tangential</a:t>
            </a:r>
          </a:p>
        </p:txBody>
      </p:sp>
      <p:sp>
        <p:nvSpPr>
          <p:cNvPr id="49156" name="Rectangle 56"/>
          <p:cNvSpPr>
            <a:spLocks noChangeArrowheads="1"/>
          </p:cNvSpPr>
          <p:nvPr/>
        </p:nvSpPr>
        <p:spPr bwMode="auto">
          <a:xfrm>
            <a:off x="38100" y="938213"/>
            <a:ext cx="3530600" cy="6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Helvetica Neue" charset="0"/>
              </a:rPr>
              <a:t>Fast Ion D-Alpha </a:t>
            </a:r>
            <a:r>
              <a:rPr lang="en-US" sz="1800" i="0" dirty="0" smtClean="0">
                <a:solidFill>
                  <a:schemeClr val="tx1"/>
                </a:solidFill>
                <a:latin typeface="Helvetica Neue" charset="0"/>
              </a:rPr>
              <a:t>Diagnostics</a:t>
            </a:r>
          </a:p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 Neue" charset="0"/>
              </a:rPr>
              <a:t>Taking data on NSTX-U</a:t>
            </a:r>
            <a:endParaRPr lang="en-US" sz="1600" i="0" dirty="0">
              <a:solidFill>
                <a:schemeClr val="tx1"/>
              </a:solidFill>
              <a:latin typeface="Helvetica Neue" charset="0"/>
            </a:endParaRPr>
          </a:p>
        </p:txBody>
      </p:sp>
      <p:cxnSp>
        <p:nvCxnSpPr>
          <p:cNvPr id="4915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474619" y="5782469"/>
            <a:ext cx="55880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49240"/>
          <a:stretch>
            <a:fillRect/>
          </a:stretch>
        </p:blipFill>
        <p:spPr bwMode="auto">
          <a:xfrm>
            <a:off x="3683000" y="1162050"/>
            <a:ext cx="33655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3479800" y="1371600"/>
            <a:ext cx="381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6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66800"/>
            <a:ext cx="25273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56"/>
          <p:cNvSpPr>
            <a:spLocks noChangeArrowheads="1"/>
          </p:cNvSpPr>
          <p:nvPr/>
        </p:nvSpPr>
        <p:spPr bwMode="auto">
          <a:xfrm>
            <a:off x="3779838" y="938213"/>
            <a:ext cx="2578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Helvetica Neue" charset="0"/>
              </a:rPr>
              <a:t>FIDA Views</a:t>
            </a:r>
          </a:p>
        </p:txBody>
      </p:sp>
      <p:sp>
        <p:nvSpPr>
          <p:cNvPr id="49162" name="TextBox 44"/>
          <p:cNvSpPr txBox="1">
            <a:spLocks noChangeArrowheads="1"/>
          </p:cNvSpPr>
          <p:nvPr/>
        </p:nvSpPr>
        <p:spPr bwMode="auto">
          <a:xfrm>
            <a:off x="127000" y="1572161"/>
            <a:ext cx="3568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b="0" i="0" dirty="0"/>
              <a:t>• Both vertical (perpendicular) and new tangential (parallel) FIDA systems are ready.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b="0" i="0" dirty="0"/>
              <a:t>• Both FIDA systems have 10 </a:t>
            </a:r>
            <a:r>
              <a:rPr lang="en-US" sz="1600" b="0" i="0" dirty="0" err="1"/>
              <a:t>ms</a:t>
            </a:r>
            <a:r>
              <a:rPr lang="en-US" sz="1600" b="0" i="0" dirty="0"/>
              <a:t>, </a:t>
            </a:r>
            <a:r>
              <a:rPr lang="ja-JP" altLang="en-US" sz="1600" b="0" i="0" dirty="0"/>
              <a:t>　</a:t>
            </a:r>
            <a:r>
              <a:rPr lang="en-US" altLang="ja-JP" sz="1600" b="0" i="0" dirty="0"/>
              <a:t>5 cm,  ≈</a:t>
            </a:r>
            <a:r>
              <a:rPr lang="ja-JP" altLang="en-US" sz="1600" b="0" i="0" dirty="0"/>
              <a:t>　</a:t>
            </a:r>
            <a:r>
              <a:rPr lang="en-US" altLang="ja-JP" sz="1600" b="0" i="0" dirty="0"/>
              <a:t>10 </a:t>
            </a:r>
            <a:r>
              <a:rPr lang="en-US" altLang="ja-JP" sz="1600" b="0" i="0" dirty="0" err="1"/>
              <a:t>keV</a:t>
            </a:r>
            <a:r>
              <a:rPr lang="en-US" altLang="ja-JP" sz="1600" b="0" i="0" dirty="0"/>
              <a:t> resolutions. </a:t>
            </a:r>
            <a:endParaRPr lang="en-US" sz="1600" b="0" i="0" dirty="0"/>
          </a:p>
        </p:txBody>
      </p:sp>
      <p:grpSp>
        <p:nvGrpSpPr>
          <p:cNvPr id="49164" name="Group 1"/>
          <p:cNvGrpSpPr>
            <a:grpSpLocks/>
          </p:cNvGrpSpPr>
          <p:nvPr/>
        </p:nvGrpSpPr>
        <p:grpSpPr bwMode="auto">
          <a:xfrm>
            <a:off x="4622800" y="1423988"/>
            <a:ext cx="4216400" cy="5078412"/>
            <a:chOff x="4165600" y="1385888"/>
            <a:chExt cx="4216400" cy="5078412"/>
          </a:xfrm>
        </p:grpSpPr>
        <p:grpSp>
          <p:nvGrpSpPr>
            <p:cNvPr id="49168" name="Group 1"/>
            <p:cNvGrpSpPr>
              <a:grpSpLocks/>
            </p:cNvGrpSpPr>
            <p:nvPr/>
          </p:nvGrpSpPr>
          <p:grpSpPr bwMode="auto">
            <a:xfrm>
              <a:off x="4165600" y="1385888"/>
              <a:ext cx="4216400" cy="5078412"/>
              <a:chOff x="4102057" y="922424"/>
              <a:chExt cx="4215894" cy="5078291"/>
            </a:xfrm>
          </p:grpSpPr>
          <p:pic>
            <p:nvPicPr>
              <p:cNvPr id="4917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34003" r="78532" b="33768"/>
              <a:stretch>
                <a:fillRect/>
              </a:stretch>
            </p:blipFill>
            <p:spPr bwMode="auto">
              <a:xfrm>
                <a:off x="5539825" y="3286089"/>
                <a:ext cx="2778126" cy="271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4" name="TextBox 6"/>
              <p:cNvSpPr txBox="1">
                <a:spLocks noChangeArrowheads="1"/>
              </p:cNvSpPr>
              <p:nvPr/>
            </p:nvSpPr>
            <p:spPr bwMode="auto">
              <a:xfrm>
                <a:off x="7330290" y="2805330"/>
                <a:ext cx="918491" cy="498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HHFW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Antennas</a:t>
                </a:r>
              </a:p>
            </p:txBody>
          </p:sp>
          <p:sp>
            <p:nvSpPr>
              <p:cNvPr id="49175" name="TextBox 7"/>
              <p:cNvSpPr txBox="1">
                <a:spLocks noChangeArrowheads="1"/>
              </p:cNvSpPr>
              <p:nvPr/>
            </p:nvSpPr>
            <p:spPr bwMode="auto">
              <a:xfrm>
                <a:off x="5815559" y="922424"/>
                <a:ext cx="8244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CHI Gap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5411588" y="1249441"/>
                <a:ext cx="731749" cy="387341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77" name="TextBox 9"/>
              <p:cNvSpPr txBox="1">
                <a:spLocks noChangeArrowheads="1"/>
              </p:cNvSpPr>
              <p:nvPr/>
            </p:nvSpPr>
            <p:spPr bwMode="auto">
              <a:xfrm>
                <a:off x="4102057" y="1684021"/>
                <a:ext cx="116668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Center-Stack</a:t>
                </a:r>
              </a:p>
            </p:txBody>
          </p:sp>
        </p:grpSp>
        <p:sp>
          <p:nvSpPr>
            <p:cNvPr id="49169" name="TextBox 1"/>
            <p:cNvSpPr txBox="1">
              <a:spLocks noChangeArrowheads="1"/>
            </p:cNvSpPr>
            <p:nvPr/>
          </p:nvSpPr>
          <p:spPr bwMode="auto">
            <a:xfrm>
              <a:off x="6515100" y="4927600"/>
              <a:ext cx="6080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chemeClr val="bg1"/>
                  </a:solidFill>
                </a:rPr>
                <a:t>sFLIP</a:t>
              </a:r>
            </a:p>
          </p:txBody>
        </p:sp>
        <p:sp>
          <p:nvSpPr>
            <p:cNvPr id="49170" name="Rectangle 2"/>
            <p:cNvSpPr>
              <a:spLocks noChangeArrowheads="1"/>
            </p:cNvSpPr>
            <p:nvPr/>
          </p:nvSpPr>
          <p:spPr bwMode="auto">
            <a:xfrm>
              <a:off x="5700713" y="3824288"/>
              <a:ext cx="1198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>
                  <a:solidFill>
                    <a:srgbClr val="FFFFFF"/>
                  </a:solidFill>
                </a:rPr>
                <a:t>TAE antennas </a:t>
              </a: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171" name="Straight Arrow Connector 6"/>
            <p:cNvCxnSpPr>
              <a:cxnSpLocks noChangeShapeType="1"/>
            </p:cNvCxnSpPr>
            <p:nvPr/>
          </p:nvCxnSpPr>
          <p:spPr bwMode="auto">
            <a:xfrm>
              <a:off x="6413500" y="4127500"/>
              <a:ext cx="736600" cy="1524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6184900" y="4127500"/>
              <a:ext cx="203200" cy="13970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114300" y="3351213"/>
            <a:ext cx="5905500" cy="31517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lnSpc>
                <a:spcPts val="2660"/>
              </a:lnSpc>
              <a:buFontTx/>
              <a:buNone/>
              <a:defRPr/>
            </a:pP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FY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2016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-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2017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Energetic Particle Conceptual Design and Diagnostic Upgrade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SS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-NPA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installed  and taking data. 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err="1" smtClean="0">
                <a:ea typeface="ＭＳ Ｐゴシック" charset="-128"/>
                <a:cs typeface="ＭＳ Ｐゴシック" charset="-128"/>
              </a:rPr>
              <a:t>sFLIP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installed for lost ion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measurements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Active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2 X 2 TAE antennas installed.  Initially passive spectroscopy then active excitation at few kW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level.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Proto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-type charged fusion product (CFP) profile diagnostic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is being prepared to be installed. 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8+8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r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eflectometry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array available for AEs.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6" name="Text Box 58"/>
          <p:cNvSpPr txBox="1">
            <a:spLocks noChangeArrowheads="1"/>
          </p:cNvSpPr>
          <p:nvPr/>
        </p:nvSpPr>
        <p:spPr bwMode="auto">
          <a:xfrm>
            <a:off x="5410200" y="4111625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49167" name="Text Box 58"/>
          <p:cNvSpPr txBox="1">
            <a:spLocks noChangeArrowheads="1"/>
          </p:cNvSpPr>
          <p:nvPr/>
        </p:nvSpPr>
        <p:spPr bwMode="auto">
          <a:xfrm>
            <a:off x="5334000" y="55626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FIU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5257800" y="6169025"/>
            <a:ext cx="68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UCLA</a:t>
            </a:r>
            <a:endParaRPr lang="en-US" sz="14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5000"/>
              </a:lnSpc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Disruption </a:t>
            </a:r>
            <a:r>
              <a:rPr lang="en-US" sz="3200" i="0" dirty="0" smtClean="0">
                <a:solidFill>
                  <a:srgbClr val="0000FF"/>
                </a:solidFill>
              </a:rPr>
              <a:t>Mitigation System for </a:t>
            </a:r>
            <a:r>
              <a:rPr lang="en-US" sz="3200" i="0" dirty="0">
                <a:solidFill>
                  <a:srgbClr val="0000FF"/>
                </a:solidFill>
              </a:rPr>
              <a:t>NSTX-U</a:t>
            </a:r>
            <a:r>
              <a:rPr lang="en-US" sz="3600" i="0" dirty="0">
                <a:solidFill>
                  <a:srgbClr val="0000FF"/>
                </a:solidFill>
              </a:rPr>
              <a:t/>
            </a:r>
            <a:br>
              <a:rPr lang="en-US" sz="3600" i="0" dirty="0">
                <a:solidFill>
                  <a:srgbClr val="0000FF"/>
                </a:solidFill>
              </a:rPr>
            </a:br>
            <a:r>
              <a:rPr lang="en-US" sz="2400" i="0" dirty="0">
                <a:solidFill>
                  <a:srgbClr val="FF0000"/>
                </a:solidFill>
                <a:latin typeface="Helvetica Neue" charset="0"/>
              </a:rPr>
              <a:t>Massive gas injection system 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at multiple </a:t>
            </a:r>
            <a:r>
              <a:rPr lang="en-US" sz="2400" i="0" dirty="0" err="1" smtClean="0">
                <a:solidFill>
                  <a:srgbClr val="FF0000"/>
                </a:solidFill>
                <a:latin typeface="Helvetica Neue" charset="0"/>
              </a:rPr>
              <a:t>poloidal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 positions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810000" y="990600"/>
            <a:ext cx="5334000" cy="1335087"/>
          </a:xfrm>
          <a:prstGeom prst="rect">
            <a:avLst/>
          </a:prstGeom>
          <a:solidFill>
            <a:srgbClr val="FFD2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Massive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gas injector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system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multi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 poloidal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location with identical injection set-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up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Compact power supply proto-type tested at UW</a:t>
            </a:r>
            <a:endParaRPr lang="en-US" sz="700" b="0" i="0" dirty="0">
              <a:solidFill>
                <a:schemeClr val="tx1"/>
              </a:solidFill>
              <a:latin typeface="Arial" charset="0"/>
            </a:endParaRP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- A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new double solenoid MGI design (zero net J x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B</a:t>
            </a:r>
          </a:p>
          <a:p>
            <a:pPr marL="0" lvl="1" indent="0"/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 torque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) based on the ORNL ITER MGI 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7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774700" y="45847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1143000" y="91440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/>
              <a:t>NSTX-U MGI Valve</a:t>
            </a:r>
          </a:p>
        </p:txBody>
      </p:sp>
      <p:pic>
        <p:nvPicPr>
          <p:cNvPr id="39942" name="Picture 17" descr="MIG-3D-Mas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1256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57"/>
          <p:cNvSpPr>
            <a:spLocks noChangeArrowheads="1"/>
          </p:cNvSpPr>
          <p:nvPr/>
        </p:nvSpPr>
        <p:spPr bwMode="auto">
          <a:xfrm>
            <a:off x="152400" y="5029200"/>
            <a:ext cx="8839200" cy="12392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</a:t>
            </a: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Successful final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Design Review of MGI system was held on February 18, 2016.</a:t>
            </a:r>
          </a:p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All the MGI components were installed on NSTX-U and the control is being installed.</a:t>
            </a:r>
          </a:p>
          <a:p>
            <a:pPr marL="182563" indent="-457200">
              <a:lnSpc>
                <a:spcPts val="2620"/>
              </a:lnSpc>
              <a:spcAft>
                <a:spcPts val="60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Preliminary MGI test is planned in May, 2016 for the initial gas pulses into NSTX-U.</a:t>
            </a:r>
            <a:endParaRPr lang="en-US" sz="1600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438400"/>
            <a:ext cx="4953000" cy="7694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eaLnBrk="1" hangingPunct="1">
              <a:buFontTx/>
              <a:buNone/>
              <a:defRPr/>
            </a:pPr>
            <a:r>
              <a:rPr lang="en-US" sz="1600" b="0" i="0" dirty="0" smtClean="0">
                <a:solidFill>
                  <a:srgbClr val="FF0000"/>
                </a:solidFill>
                <a:latin typeface="Arial" charset="0"/>
              </a:rPr>
              <a:t>MGI also  tested on the U. Washington test stand with magnetic field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47" name="Picture 1" descr="DM-Lo-triangularity shap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219200"/>
            <a:ext cx="17033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029200" y="3048000"/>
            <a:ext cx="2946400" cy="1665287"/>
            <a:chOff x="5842000" y="3119336"/>
            <a:chExt cx="2946400" cy="1665397"/>
          </a:xfrm>
        </p:grpSpPr>
        <p:pic>
          <p:nvPicPr>
            <p:cNvPr id="20" name="Content Placeholder 4" descr="Solenoi and valv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0" b="12930"/>
            <a:stretch>
              <a:fillRect/>
            </a:stretch>
          </p:blipFill>
          <p:spPr bwMode="auto">
            <a:xfrm>
              <a:off x="5842000" y="3119336"/>
              <a:ext cx="2946400" cy="166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59817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79502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391400" y="3835400"/>
              <a:ext cx="578404" cy="49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MGI</a:t>
              </a:r>
            </a:p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Valve</a:t>
              </a:r>
            </a:p>
          </p:txBody>
        </p:sp>
      </p:grpSp>
      <p:sp>
        <p:nvSpPr>
          <p:cNvPr id="24" name="Text Box 58"/>
          <p:cNvSpPr txBox="1">
            <a:spLocks noChangeArrowheads="1"/>
          </p:cNvSpPr>
          <p:nvPr/>
        </p:nvSpPr>
        <p:spPr bwMode="auto">
          <a:xfrm flipH="1">
            <a:off x="7785100" y="4495800"/>
            <a:ext cx="13589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12079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203200" y="1143000"/>
            <a:ext cx="8915400" cy="5303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The commissioning phase is nearly complete and the plasma operation is now becoming routine and the availability increasing to ~ 90 % range.   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NBI and </a:t>
            </a:r>
            <a:r>
              <a:rPr lang="en-US" sz="2000" b="0" i="0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boronization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are now supporting operations with routine H-mode access. 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NBI is approaching the full capability.  HHFW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is starting up.  Will switch to lithium in June.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Very good progress on the plasma control system, quickly achieving H-mode and high performance discharges comparable to the best NSTX plasma parameters. 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ja-JP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</a:t>
            </a:r>
            <a:r>
              <a:rPr lang="ja-JP" alt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　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Plan to achieve parameters well beyond NSTX in the near future.  In preparation for the 0.8 T operation later this year, a cyclic fatigue test was successfully conducted on the TF lead extension e-beam weld joint.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 number of enhancements are being implemented to support the NSTX-U research plan.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installation of high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-Z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tiles and complete conceptual engineering  design for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-pump, NCC, and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ECH this year.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-pump, outer lower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PFCs will be implemented in the base plan.</a:t>
            </a:r>
            <a:endParaRPr lang="en-US" sz="2000" b="0" i="0" dirty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i="0" dirty="0" smtClean="0">
                <a:solidFill>
                  <a:srgbClr val="0000FF"/>
                </a:solidFill>
                <a:latin typeface="Helvetica Neue" charset="0"/>
              </a:rPr>
              <a:t>Summary of Facility and Diagnostics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0000"/>
                </a:solidFill>
                <a:latin typeface="Helvetica Neue" charset="0"/>
              </a:rPr>
              <a:t>We are at 40% of the 18 run weeks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Back-up Slides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76800" y="1295400"/>
            <a:ext cx="3657600" cy="2519397"/>
            <a:chOff x="5334000" y="1295400"/>
            <a:chExt cx="3632200" cy="2501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1295400"/>
              <a:ext cx="3632200" cy="2501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34000" y="1295400"/>
              <a:ext cx="609600" cy="381000"/>
            </a:xfrm>
            <a:prstGeom prst="rect">
              <a:avLst/>
            </a:prstGeom>
            <a:solidFill>
              <a:srgbClr val="22A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43" y="4572000"/>
            <a:ext cx="1896057" cy="1905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14800" y="4343400"/>
            <a:ext cx="3049089" cy="2155921"/>
            <a:chOff x="5638800" y="4267200"/>
            <a:chExt cx="2514600" cy="177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4267200"/>
              <a:ext cx="2273300" cy="1778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38800" y="4953000"/>
              <a:ext cx="3810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96200" y="5562600"/>
              <a:ext cx="457200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" y="1447800"/>
            <a:ext cx="3429000" cy="5029200"/>
            <a:chOff x="304800" y="990600"/>
            <a:chExt cx="3022023" cy="4432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143000"/>
              <a:ext cx="3016808" cy="42799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641023" y="990600"/>
              <a:ext cx="685800" cy="152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93460" y="76200"/>
            <a:ext cx="84540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MIT PSFC Complements Well Existing NSTX-U Capabilities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Discussions Started </a:t>
            </a:r>
            <a:r>
              <a:rPr lang="en-US" sz="2400" dirty="0" smtClean="0">
                <a:solidFill>
                  <a:srgbClr val="FF0000"/>
                </a:solidFill>
              </a:rPr>
              <a:t>on Various Diagnostic Implementations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1002268"/>
            <a:ext cx="3733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X-ray Imaging Crystal Spectroscopy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648200" y="3849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MIT is developing a next </a:t>
            </a:r>
            <a:r>
              <a:rPr lang="en-US" dirty="0" smtClean="0"/>
              <a:t>generation, servo</a:t>
            </a:r>
            <a:r>
              <a:rPr lang="en-US" dirty="0"/>
              <a:t>-driven, </a:t>
            </a:r>
            <a:r>
              <a:rPr lang="en-US" dirty="0" smtClean="0"/>
              <a:t>compact scanning </a:t>
            </a:r>
            <a:r>
              <a:rPr lang="en-US" dirty="0"/>
              <a:t>MLP system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800" y="1066800"/>
            <a:ext cx="3804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MIT will enhance NSTX-U GPI systems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8600" y="1371600"/>
            <a:ext cx="401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Avalanche-</a:t>
            </a:r>
            <a:r>
              <a:rPr lang="en-US" b="1" dirty="0" err="1"/>
              <a:t>PhotoDiode</a:t>
            </a:r>
            <a:r>
              <a:rPr lang="en-US" b="1" dirty="0"/>
              <a:t> (APD)-based GPI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1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Enhanced Capability for PMI Research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FF0000"/>
                </a:solidFill>
                <a:latin typeface="Arial" charset="0"/>
              </a:rPr>
              <a:t>Multi-Institutional Contributions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endParaRPr lang="en-US" sz="24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794" name="Text Box 122"/>
          <p:cNvSpPr txBox="1">
            <a:spLocks noChangeArrowheads="1"/>
          </p:cNvSpPr>
          <p:nvPr/>
        </p:nvSpPr>
        <p:spPr bwMode="auto">
          <a:xfrm>
            <a:off x="8664575" y="1624013"/>
            <a:ext cx="43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bg1"/>
                </a:solidFill>
              </a:rPr>
              <a:t>ORNL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4684713" y="1074738"/>
            <a:ext cx="3811587" cy="569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/>
              <a:t>Divertor Imaging</a:t>
            </a:r>
          </a:p>
          <a:p>
            <a:pPr eaLnBrk="1" hangingPunct="1">
              <a:buFontTx/>
              <a:buNone/>
            </a:pPr>
            <a:r>
              <a:rPr lang="en-US" sz="1400" i="0"/>
              <a:t>Spectrometer</a:t>
            </a:r>
            <a:endParaRPr lang="en-US" sz="1400" i="0">
              <a:solidFill>
                <a:srgbClr val="081DFF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798" name="Rectangle 151"/>
          <p:cNvSpPr>
            <a:spLocks noChangeArrowheads="1"/>
          </p:cNvSpPr>
          <p:nvPr/>
        </p:nvSpPr>
        <p:spPr bwMode="auto">
          <a:xfrm>
            <a:off x="685800" y="4114800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8000"/>
                </a:solidFill>
              </a:rPr>
              <a:t>Dual-band fast IR Camera</a:t>
            </a:r>
          </a:p>
        </p:txBody>
      </p:sp>
      <p:sp>
        <p:nvSpPr>
          <p:cNvPr id="33799" name="Rectangle 157"/>
          <p:cNvSpPr>
            <a:spLocks noChangeArrowheads="1"/>
          </p:cNvSpPr>
          <p:nvPr/>
        </p:nvSpPr>
        <p:spPr bwMode="auto">
          <a:xfrm>
            <a:off x="6570663" y="1033463"/>
            <a:ext cx="2141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Multiple</a:t>
            </a:r>
            <a:r>
              <a:rPr lang="en-US" sz="1400" i="0" dirty="0" smtClean="0">
                <a:solidFill>
                  <a:srgbClr val="0000FF"/>
                </a:solidFill>
              </a:rPr>
              <a:t> </a:t>
            </a:r>
            <a:r>
              <a:rPr lang="en-US" sz="1400" i="0" dirty="0">
                <a:solidFill>
                  <a:srgbClr val="0000FF"/>
                </a:solidFill>
              </a:rPr>
              <a:t>fast 2D visible and IR cameras with full </a:t>
            </a:r>
            <a:r>
              <a:rPr lang="en-US" sz="1400" i="0" dirty="0" err="1">
                <a:solidFill>
                  <a:srgbClr val="0000FF"/>
                </a:solidFill>
              </a:rPr>
              <a:t>divertor</a:t>
            </a:r>
            <a:r>
              <a:rPr lang="en-US" sz="1400" i="0" dirty="0">
                <a:solidFill>
                  <a:srgbClr val="0000FF"/>
                </a:solidFill>
              </a:rPr>
              <a:t> coverage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800" name="Picture 21" descr="gnugnu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087563"/>
            <a:ext cx="1362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6789738" y="2141538"/>
            <a:ext cx="550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Li I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3802" name="Picture 15" descr="gnu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195638"/>
            <a:ext cx="1366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9"/>
          <p:cNvSpPr>
            <a:spLocks noChangeArrowheads="1"/>
          </p:cNvSpPr>
          <p:nvPr/>
        </p:nvSpPr>
        <p:spPr bwMode="auto">
          <a:xfrm>
            <a:off x="6824663" y="3259138"/>
            <a:ext cx="769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C II</a:t>
            </a:r>
          </a:p>
        </p:txBody>
      </p:sp>
      <p:pic>
        <p:nvPicPr>
          <p:cNvPr id="3380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735"/>
          <a:stretch>
            <a:fillRect/>
          </a:stretch>
        </p:blipFill>
        <p:spPr bwMode="auto">
          <a:xfrm>
            <a:off x="4724400" y="4800600"/>
            <a:ext cx="1789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 Box 58"/>
          <p:cNvSpPr txBox="1">
            <a:spLocks noChangeArrowheads="1"/>
          </p:cNvSpPr>
          <p:nvPr/>
        </p:nvSpPr>
        <p:spPr bwMode="auto">
          <a:xfrm>
            <a:off x="6578600" y="1790700"/>
            <a:ext cx="1828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LLNL, ORNL, UT-K</a:t>
            </a:r>
          </a:p>
        </p:txBody>
      </p:sp>
      <p:sp>
        <p:nvSpPr>
          <p:cNvPr id="33807" name="Text Box 58"/>
          <p:cNvSpPr txBox="1">
            <a:spLocks noChangeArrowheads="1"/>
          </p:cNvSpPr>
          <p:nvPr/>
        </p:nvSpPr>
        <p:spPr bwMode="auto">
          <a:xfrm>
            <a:off x="4572000" y="6248400"/>
            <a:ext cx="195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U. of </a:t>
            </a:r>
            <a:r>
              <a:rPr lang="en-US" sz="1400" i="0" dirty="0" smtClean="0">
                <a:solidFill>
                  <a:schemeClr val="tx1"/>
                </a:solidFill>
              </a:rPr>
              <a:t>Illinois, PPPL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3808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04963"/>
            <a:ext cx="28384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 Box 58"/>
          <p:cNvSpPr txBox="1">
            <a:spLocks noChangeArrowheads="1"/>
          </p:cNvSpPr>
          <p:nvPr/>
        </p:nvSpPr>
        <p:spPr bwMode="auto">
          <a:xfrm>
            <a:off x="5930900" y="22606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</a:t>
            </a:r>
          </a:p>
        </p:txBody>
      </p:sp>
      <p:cxnSp>
        <p:nvCxnSpPr>
          <p:cNvPr id="33810" name="Straight Arrow Connector 143"/>
          <p:cNvCxnSpPr>
            <a:cxnSpLocks noChangeShapeType="1"/>
          </p:cNvCxnSpPr>
          <p:nvPr/>
        </p:nvCxnSpPr>
        <p:spPr bwMode="auto">
          <a:xfrm flipH="1" flipV="1">
            <a:off x="5245100" y="3868738"/>
            <a:ext cx="1079500" cy="5508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811" name="Group 43"/>
          <p:cNvGrpSpPr>
            <a:grpSpLocks/>
          </p:cNvGrpSpPr>
          <p:nvPr/>
        </p:nvGrpSpPr>
        <p:grpSpPr bwMode="auto">
          <a:xfrm flipH="1">
            <a:off x="3275013" y="1714500"/>
            <a:ext cx="1208087" cy="2628900"/>
            <a:chOff x="702782" y="942975"/>
            <a:chExt cx="2561119" cy="5572125"/>
          </a:xfrm>
        </p:grpSpPr>
        <p:pic>
          <p:nvPicPr>
            <p:cNvPr id="33821" name="Picture 10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/>
            <a:stretch>
              <a:fillRect/>
            </a:stretch>
          </p:blipFill>
          <p:spPr bwMode="auto">
            <a:xfrm>
              <a:off x="702782" y="942975"/>
              <a:ext cx="2048355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Line 1034"/>
            <p:cNvSpPr>
              <a:spLocks noChangeShapeType="1"/>
            </p:cNvSpPr>
            <p:nvPr/>
          </p:nvSpPr>
          <p:spPr bwMode="auto">
            <a:xfrm flipH="1" flipV="1">
              <a:off x="914401" y="1498600"/>
              <a:ext cx="914400" cy="42418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3" name="Line 1035"/>
            <p:cNvSpPr>
              <a:spLocks noChangeShapeType="1"/>
            </p:cNvSpPr>
            <p:nvPr/>
          </p:nvSpPr>
          <p:spPr bwMode="auto">
            <a:xfrm flipV="1">
              <a:off x="1854201" y="1663700"/>
              <a:ext cx="114300" cy="40386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4" name="Line 1051"/>
            <p:cNvSpPr>
              <a:spLocks noChangeShapeType="1"/>
            </p:cNvSpPr>
            <p:nvPr/>
          </p:nvSpPr>
          <p:spPr bwMode="auto">
            <a:xfrm flipV="1">
              <a:off x="1854201" y="5562600"/>
              <a:ext cx="1155700" cy="1905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5" name="Oval 1053"/>
            <p:cNvSpPr>
              <a:spLocks noChangeArrowheads="1"/>
            </p:cNvSpPr>
            <p:nvPr/>
          </p:nvSpPr>
          <p:spPr bwMode="auto">
            <a:xfrm>
              <a:off x="9906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6" name="Oval 1054"/>
            <p:cNvSpPr>
              <a:spLocks noChangeArrowheads="1"/>
            </p:cNvSpPr>
            <p:nvPr/>
          </p:nvSpPr>
          <p:spPr bwMode="auto">
            <a:xfrm>
              <a:off x="1130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7" name="Oval 1055"/>
            <p:cNvSpPr>
              <a:spLocks noChangeArrowheads="1"/>
            </p:cNvSpPr>
            <p:nvPr/>
          </p:nvSpPr>
          <p:spPr bwMode="auto">
            <a:xfrm>
              <a:off x="1384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8" name="Oval 1056"/>
            <p:cNvSpPr>
              <a:spLocks noChangeArrowheads="1"/>
            </p:cNvSpPr>
            <p:nvPr/>
          </p:nvSpPr>
          <p:spPr bwMode="auto">
            <a:xfrm>
              <a:off x="1562101" y="15621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9" name="Oval 1057"/>
            <p:cNvSpPr>
              <a:spLocks noChangeArrowheads="1"/>
            </p:cNvSpPr>
            <p:nvPr/>
          </p:nvSpPr>
          <p:spPr bwMode="auto">
            <a:xfrm>
              <a:off x="1739901" y="1625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0" name="Oval 1058"/>
            <p:cNvSpPr>
              <a:spLocks noChangeArrowheads="1"/>
            </p:cNvSpPr>
            <p:nvPr/>
          </p:nvSpPr>
          <p:spPr bwMode="auto">
            <a:xfrm>
              <a:off x="876301" y="17145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1" name="Line 1059"/>
            <p:cNvSpPr>
              <a:spLocks noChangeShapeType="1"/>
            </p:cNvSpPr>
            <p:nvPr/>
          </p:nvSpPr>
          <p:spPr bwMode="auto">
            <a:xfrm>
              <a:off x="1892301" y="1701800"/>
              <a:ext cx="1371600" cy="177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2" name="Rectangle 1060"/>
            <p:cNvSpPr>
              <a:spLocks noChangeArrowheads="1"/>
            </p:cNvSpPr>
            <p:nvPr/>
          </p:nvSpPr>
          <p:spPr bwMode="auto">
            <a:xfrm>
              <a:off x="1206501" y="1371600"/>
              <a:ext cx="317500" cy="304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3" name="Line 1061"/>
            <p:cNvSpPr>
              <a:spLocks noChangeShapeType="1"/>
            </p:cNvSpPr>
            <p:nvPr/>
          </p:nvSpPr>
          <p:spPr bwMode="auto">
            <a:xfrm>
              <a:off x="1549401" y="1752600"/>
              <a:ext cx="1676400" cy="17399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33813" name="Text Box 58"/>
          <p:cNvSpPr txBox="1">
            <a:spLocks noChangeArrowheads="1"/>
          </p:cNvSpPr>
          <p:nvPr/>
        </p:nvSpPr>
        <p:spPr bwMode="auto">
          <a:xfrm>
            <a:off x="2133600" y="3390900"/>
            <a:ext cx="8382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33814" name="Picture 0" descr="dualband_splitter_schemati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9909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10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193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17" name="Straight Arrow Connector 54"/>
          <p:cNvCxnSpPr>
            <a:cxnSpLocks noChangeShapeType="1"/>
          </p:cNvCxnSpPr>
          <p:nvPr/>
        </p:nvCxnSpPr>
        <p:spPr bwMode="auto">
          <a:xfrm flipV="1">
            <a:off x="2590800" y="4051300"/>
            <a:ext cx="1384300" cy="520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59"/>
          <p:cNvSpPr txBox="1">
            <a:spLocks noChangeArrowheads="1"/>
          </p:cNvSpPr>
          <p:nvPr/>
        </p:nvSpPr>
        <p:spPr bwMode="auto">
          <a:xfrm>
            <a:off x="342900" y="1003300"/>
            <a:ext cx="346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400" i="0" dirty="0" err="1">
                <a:solidFill>
                  <a:srgbClr val="FF0000"/>
                </a:solidFill>
              </a:rPr>
              <a:t>Divertor</a:t>
            </a:r>
            <a:r>
              <a:rPr lang="en-US" sz="1400" i="0" dirty="0">
                <a:solidFill>
                  <a:srgbClr val="FF0000"/>
                </a:solidFill>
              </a:rPr>
              <a:t> fast eroding thermocouples</a:t>
            </a:r>
          </a:p>
        </p:txBody>
      </p:sp>
      <p:sp>
        <p:nvSpPr>
          <p:cNvPr id="40" name="Rectangle 57"/>
          <p:cNvSpPr>
            <a:spLocks noChangeArrowheads="1"/>
          </p:cNvSpPr>
          <p:nvPr/>
        </p:nvSpPr>
        <p:spPr bwMode="auto">
          <a:xfrm>
            <a:off x="3733800" y="4343400"/>
            <a:ext cx="2971800" cy="4526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ts val="1380"/>
              </a:lnSpc>
              <a:buFontTx/>
              <a:buNone/>
            </a:pPr>
            <a:r>
              <a:rPr lang="en-US" sz="1400" dirty="0">
                <a:solidFill>
                  <a:srgbClr val="FF3300"/>
                </a:solidFill>
              </a:rPr>
              <a:t>MAPP probe for between-shots surface analysis – </a:t>
            </a:r>
            <a:r>
              <a:rPr lang="en-US" sz="1400" dirty="0" smtClean="0">
                <a:solidFill>
                  <a:srgbClr val="FF3300"/>
                </a:solidFill>
              </a:rPr>
              <a:t>Now taking data</a:t>
            </a:r>
            <a:endParaRPr lang="en-US" sz="1400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4267200"/>
            <a:ext cx="1732290" cy="23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</a:rPr>
              <a:t>Microturbulence</a:t>
            </a:r>
            <a:r>
              <a:rPr lang="en-US" sz="3200" i="0" dirty="0" smtClean="0">
                <a:solidFill>
                  <a:srgbClr val="0000FF"/>
                </a:solidFill>
              </a:rPr>
              <a:t> Diagnostics Being Enhanced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To measure ion to electron gyro-scale, magnetic fluctuations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12" name="Picture 12" descr="R140_ImageSpots-2D-Design-11March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3519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47900" y="6324600"/>
            <a:ext cx="787400" cy="20955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287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Beam Emission Spectroscopy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 for low k turbulence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48 </a:t>
            </a:r>
            <a:r>
              <a:rPr lang="en-US" sz="1400" b="1" i="0" dirty="0" err="1" smtClean="0">
                <a:solidFill>
                  <a:srgbClr val="000000"/>
                </a:solidFill>
              </a:rPr>
              <a:t>chs</a:t>
            </a:r>
            <a:r>
              <a:rPr lang="en-US" sz="1400" b="1" i="0" dirty="0" smtClean="0">
                <a:solidFill>
                  <a:srgbClr val="000000"/>
                </a:solidFill>
              </a:rPr>
              <a:t> being readied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5839"/>
            <a:ext cx="3761855" cy="14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405"/>
          <a:stretch>
            <a:fillRect/>
          </a:stretch>
        </p:blipFill>
        <p:spPr bwMode="auto">
          <a:xfrm>
            <a:off x="6489700" y="1066800"/>
            <a:ext cx="2654300" cy="3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3124200"/>
            <a:ext cx="32766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i="0" dirty="0" smtClean="0">
                <a:solidFill>
                  <a:schemeClr val="tx1"/>
                </a:solidFill>
              </a:rPr>
              <a:t>Cross-Polarization Scattering for magnetic fluctuations being developed in collaboration with DIII-D and MAST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463800" y="6324600"/>
            <a:ext cx="889000" cy="1651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0183" y="1113368"/>
            <a:ext cx="76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Low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3783" y="1151468"/>
            <a:ext cx="811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High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826238" y="1295345"/>
            <a:ext cx="136754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189645" y="40386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 Davis</a:t>
            </a:r>
            <a:endParaRPr lang="en-US" sz="1400" i="0" dirty="0"/>
          </a:p>
        </p:txBody>
      </p:sp>
      <p:sp>
        <p:nvSpPr>
          <p:cNvPr id="33" name="TextBox 32"/>
          <p:cNvSpPr txBox="1"/>
          <p:nvPr/>
        </p:nvSpPr>
        <p:spPr>
          <a:xfrm>
            <a:off x="5486400" y="624840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UCLA</a:t>
            </a:r>
            <a:endParaRPr lang="en-US" sz="1400" i="0" dirty="0"/>
          </a:p>
        </p:txBody>
      </p:sp>
      <p:sp>
        <p:nvSpPr>
          <p:cNvPr id="22" name="Rectangle 21"/>
          <p:cNvSpPr/>
          <p:nvPr/>
        </p:nvSpPr>
        <p:spPr>
          <a:xfrm>
            <a:off x="7239000" y="10668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81800" y="990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High-k scattering for ETG  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248400"/>
            <a:ext cx="158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Available for FY 17</a:t>
            </a:r>
            <a:endParaRPr lang="en-US" sz="1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811291"/>
            <a:ext cx="2819400" cy="2437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132" t="15203" r="19541" b="11538"/>
          <a:stretch/>
        </p:blipFill>
        <p:spPr>
          <a:xfrm>
            <a:off x="304800" y="4419600"/>
            <a:ext cx="2438400" cy="2130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343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BES-2D-Fiber</a:t>
            </a:r>
          </a:p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Assembly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6248400"/>
            <a:ext cx="108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 Wisconsin</a:t>
            </a:r>
            <a:endParaRPr lang="en-US" sz="1400" i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477000" y="4267200"/>
            <a:ext cx="2362200" cy="2117814"/>
            <a:chOff x="4916504" y="2954003"/>
            <a:chExt cx="4227496" cy="37901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3167" r="813" b="-403"/>
            <a:stretch/>
          </p:blipFill>
          <p:spPr bwMode="auto">
            <a:xfrm rot="16920000">
              <a:off x="4294784" y="3929857"/>
              <a:ext cx="3435997" cy="21925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273" r="1506" b="892"/>
            <a:stretch/>
          </p:blipFill>
          <p:spPr bwMode="auto">
            <a:xfrm>
              <a:off x="6228798" y="4038600"/>
              <a:ext cx="2915202" cy="19065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Content Placeholder 5"/>
            <p:cNvSpPr txBox="1">
              <a:spLocks/>
            </p:cNvSpPr>
            <p:nvPr/>
          </p:nvSpPr>
          <p:spPr bwMode="auto">
            <a:xfrm>
              <a:off x="5681493" y="5814599"/>
              <a:ext cx="3053395" cy="548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4x1 </a:t>
              </a:r>
              <a:r>
                <a:rPr lang="en-US" altLang="en-US" sz="1600" b="0" i="1" dirty="0" err="1" smtClean="0"/>
                <a:t>subharmonic</a:t>
              </a:r>
              <a:r>
                <a:rPr lang="en-US" altLang="en-US" sz="1600" b="0" i="1" dirty="0" smtClean="0"/>
                <a:t> mixer array</a:t>
              </a:r>
            </a:p>
          </p:txBody>
        </p:sp>
        <p:sp>
          <p:nvSpPr>
            <p:cNvPr id="31" name="Content Placeholder 5"/>
            <p:cNvSpPr txBox="1">
              <a:spLocks/>
            </p:cNvSpPr>
            <p:nvPr/>
          </p:nvSpPr>
          <p:spPr bwMode="auto">
            <a:xfrm>
              <a:off x="4928248" y="2954003"/>
              <a:ext cx="393064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Collection optics (Bay L)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895600" y="3124200"/>
            <a:ext cx="32004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6245423"/>
            <a:ext cx="274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4–channel </a:t>
            </a:r>
            <a:r>
              <a:rPr lang="en-US" sz="1400" b="1" dirty="0" smtClean="0"/>
              <a:t>CPS system in 2017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720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3"/>
          <p:cNvSpPr>
            <a:spLocks noChangeArrowheads="1"/>
          </p:cNvSpPr>
          <p:nvPr/>
        </p:nvSpPr>
        <p:spPr bwMode="auto">
          <a:xfrm>
            <a:off x="-2540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Flexible Mid-Plane Feedback Coils for MHD 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</a:rPr>
              <a:t>Studies</a:t>
            </a:r>
            <a:endParaRPr lang="en-US" sz="2800" i="0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NCC will greatly enhance MHD physics studies and control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 </a:t>
            </a:r>
            <a:endParaRPr lang="en-US" sz="1800" i="0" dirty="0">
              <a:solidFill>
                <a:srgbClr val="FF0000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700" y="5410200"/>
            <a:ext cx="89027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000000"/>
                </a:solidFill>
              </a:rPr>
              <a:t>Base Budget – NCC engineering conceptual design work to develop reliable cost and schedule is being concluded to focus engineering resources to </a:t>
            </a:r>
            <a:r>
              <a:rPr lang="en-US" sz="1600" i="0" dirty="0" err="1" smtClean="0">
                <a:solidFill>
                  <a:srgbClr val="000000"/>
                </a:solidFill>
              </a:rPr>
              <a:t>divertor</a:t>
            </a:r>
            <a:r>
              <a:rPr lang="en-US" sz="1600" i="0" dirty="0" smtClean="0">
                <a:solidFill>
                  <a:srgbClr val="000000"/>
                </a:solidFill>
              </a:rPr>
              <a:t> </a:t>
            </a:r>
            <a:r>
              <a:rPr lang="en-US" sz="1600" i="0" dirty="0" err="1" smtClean="0">
                <a:solidFill>
                  <a:srgbClr val="000000"/>
                </a:solidFill>
              </a:rPr>
              <a:t>cryo</a:t>
            </a:r>
            <a:r>
              <a:rPr lang="en-US" sz="1600" i="0" dirty="0" smtClean="0">
                <a:solidFill>
                  <a:srgbClr val="000000"/>
                </a:solidFill>
              </a:rPr>
              <a:t>-pump design.  CDR in May 2016.</a:t>
            </a:r>
          </a:p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FF0000"/>
                </a:solidFill>
              </a:rPr>
              <a:t>Incremental Budget – Enables continued design, development, and installation of NCC.</a:t>
            </a:r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470025" y="1063625"/>
            <a:ext cx="28082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Full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NCC array (2 x 12) </a:t>
            </a:r>
          </a:p>
        </p:txBody>
      </p:sp>
      <p:sp>
        <p:nvSpPr>
          <p:cNvPr id="38916" name="Rectangle 55"/>
          <p:cNvSpPr>
            <a:spLocks noChangeArrowheads="1"/>
          </p:cNvSpPr>
          <p:nvPr/>
        </p:nvSpPr>
        <p:spPr bwMode="auto">
          <a:xfrm>
            <a:off x="4670425" y="1063625"/>
            <a:ext cx="29384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Partial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NCC array (2 x 6) 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920750" y="2152650"/>
            <a:ext cx="1946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Full NCC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20750" y="2579687"/>
            <a:ext cx="1801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Existing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RWM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coils</a:t>
            </a:r>
          </a:p>
        </p:txBody>
      </p:sp>
      <p:pic>
        <p:nvPicPr>
          <p:cNvPr id="38919" name="Picture 8" descr="plot2NSTX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477962"/>
            <a:ext cx="23177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Group 9"/>
          <p:cNvGrpSpPr>
            <a:grpSpLocks/>
          </p:cNvGrpSpPr>
          <p:nvPr/>
        </p:nvGrpSpPr>
        <p:grpSpPr bwMode="auto">
          <a:xfrm>
            <a:off x="1954213" y="1927225"/>
            <a:ext cx="1549400" cy="866775"/>
            <a:chOff x="492" y="1582"/>
            <a:chExt cx="1940" cy="1020"/>
          </a:xfrm>
        </p:grpSpPr>
        <p:sp>
          <p:nvSpPr>
            <p:cNvPr id="38963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"/>
                <a:gd name="T25" fmla="*/ 0 h 396"/>
                <a:gd name="T26" fmla="*/ 350 w 350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"/>
                <a:gd name="T40" fmla="*/ 0 h 336"/>
                <a:gd name="T41" fmla="*/ 556 w 556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448"/>
                <a:gd name="T38" fmla="*/ 522 w 522"/>
                <a:gd name="T39" fmla="*/ 448 h 4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0"/>
                <a:gd name="T28" fmla="*/ 0 h 496"/>
                <a:gd name="T29" fmla="*/ 320 w 320"/>
                <a:gd name="T30" fmla="*/ 496 h 4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90"/>
                <a:gd name="T26" fmla="*/ 132 w 132"/>
                <a:gd name="T27" fmla="*/ 390 h 3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1" name="Group 21"/>
          <p:cNvGrpSpPr>
            <a:grpSpLocks/>
          </p:cNvGrpSpPr>
          <p:nvPr/>
        </p:nvGrpSpPr>
        <p:grpSpPr bwMode="auto">
          <a:xfrm>
            <a:off x="2017713" y="3182938"/>
            <a:ext cx="1498600" cy="565150"/>
            <a:chOff x="548" y="3006"/>
            <a:chExt cx="1884" cy="658"/>
          </a:xfrm>
        </p:grpSpPr>
        <p:sp>
          <p:nvSpPr>
            <p:cNvPr id="38958" name="Freeform 22"/>
            <p:cNvSpPr>
              <a:spLocks/>
            </p:cNvSpPr>
            <p:nvPr/>
          </p:nvSpPr>
          <p:spPr bwMode="auto">
            <a:xfrm>
              <a:off x="2104" y="3342"/>
              <a:ext cx="326" cy="92"/>
            </a:xfrm>
            <a:custGeom>
              <a:avLst/>
              <a:gdLst>
                <a:gd name="T0" fmla="*/ 326 w 326"/>
                <a:gd name="T1" fmla="*/ 0 h 92"/>
                <a:gd name="T2" fmla="*/ 204 w 326"/>
                <a:gd name="T3" fmla="*/ 36 h 92"/>
                <a:gd name="T4" fmla="*/ 98 w 326"/>
                <a:gd name="T5" fmla="*/ 62 h 92"/>
                <a:gd name="T6" fmla="*/ 4 w 326"/>
                <a:gd name="T7" fmla="*/ 76 h 92"/>
                <a:gd name="T8" fmla="*/ 0 w 326"/>
                <a:gd name="T9" fmla="*/ 92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"/>
                <a:gd name="T16" fmla="*/ 0 h 92"/>
                <a:gd name="T17" fmla="*/ 326 w 32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" h="92">
                  <a:moveTo>
                    <a:pt x="326" y="0"/>
                  </a:moveTo>
                  <a:lnTo>
                    <a:pt x="204" y="36"/>
                  </a:lnTo>
                  <a:lnTo>
                    <a:pt x="98" y="62"/>
                  </a:lnTo>
                  <a:lnTo>
                    <a:pt x="4" y="76"/>
                  </a:lnTo>
                  <a:lnTo>
                    <a:pt x="0" y="9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23"/>
            <p:cNvSpPr>
              <a:spLocks/>
            </p:cNvSpPr>
            <p:nvPr/>
          </p:nvSpPr>
          <p:spPr bwMode="auto">
            <a:xfrm>
              <a:off x="2090" y="3540"/>
              <a:ext cx="342" cy="86"/>
            </a:xfrm>
            <a:custGeom>
              <a:avLst/>
              <a:gdLst>
                <a:gd name="T0" fmla="*/ 0 w 342"/>
                <a:gd name="T1" fmla="*/ 86 h 86"/>
                <a:gd name="T2" fmla="*/ 144 w 342"/>
                <a:gd name="T3" fmla="*/ 60 h 86"/>
                <a:gd name="T4" fmla="*/ 224 w 342"/>
                <a:gd name="T5" fmla="*/ 40 h 86"/>
                <a:gd name="T6" fmla="*/ 310 w 342"/>
                <a:gd name="T7" fmla="*/ 12 h 86"/>
                <a:gd name="T8" fmla="*/ 342 w 342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86"/>
                <a:gd name="T17" fmla="*/ 342 w 34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86">
                  <a:moveTo>
                    <a:pt x="0" y="86"/>
                  </a:moveTo>
                  <a:lnTo>
                    <a:pt x="144" y="60"/>
                  </a:lnTo>
                  <a:lnTo>
                    <a:pt x="224" y="40"/>
                  </a:lnTo>
                  <a:lnTo>
                    <a:pt x="310" y="12"/>
                  </a:lnTo>
                  <a:lnTo>
                    <a:pt x="34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24"/>
            <p:cNvSpPr>
              <a:spLocks/>
            </p:cNvSpPr>
            <p:nvPr/>
          </p:nvSpPr>
          <p:spPr bwMode="auto">
            <a:xfrm>
              <a:off x="1462" y="3432"/>
              <a:ext cx="560" cy="232"/>
            </a:xfrm>
            <a:custGeom>
              <a:avLst/>
              <a:gdLst>
                <a:gd name="T0" fmla="*/ 0 w 560"/>
                <a:gd name="T1" fmla="*/ 0 h 232"/>
                <a:gd name="T2" fmla="*/ 22 w 560"/>
                <a:gd name="T3" fmla="*/ 216 h 232"/>
                <a:gd name="T4" fmla="*/ 206 w 560"/>
                <a:gd name="T5" fmla="*/ 228 h 232"/>
                <a:gd name="T6" fmla="*/ 286 w 560"/>
                <a:gd name="T7" fmla="*/ 232 h 232"/>
                <a:gd name="T8" fmla="*/ 406 w 560"/>
                <a:gd name="T9" fmla="*/ 224 h 232"/>
                <a:gd name="T10" fmla="*/ 528 w 560"/>
                <a:gd name="T11" fmla="*/ 218 h 232"/>
                <a:gd name="T12" fmla="*/ 560 w 560"/>
                <a:gd name="T13" fmla="*/ 0 h 232"/>
                <a:gd name="T14" fmla="*/ 420 w 560"/>
                <a:gd name="T15" fmla="*/ 12 h 232"/>
                <a:gd name="T16" fmla="*/ 274 w 560"/>
                <a:gd name="T17" fmla="*/ 18 h 232"/>
                <a:gd name="T18" fmla="*/ 116 w 560"/>
                <a:gd name="T19" fmla="*/ 12 h 232"/>
                <a:gd name="T20" fmla="*/ 0 w 560"/>
                <a:gd name="T21" fmla="*/ 0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0"/>
                <a:gd name="T34" fmla="*/ 0 h 232"/>
                <a:gd name="T35" fmla="*/ 560 w 560"/>
                <a:gd name="T36" fmla="*/ 232 h 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0" h="232">
                  <a:moveTo>
                    <a:pt x="0" y="0"/>
                  </a:moveTo>
                  <a:lnTo>
                    <a:pt x="22" y="216"/>
                  </a:lnTo>
                  <a:lnTo>
                    <a:pt x="206" y="228"/>
                  </a:lnTo>
                  <a:lnTo>
                    <a:pt x="286" y="232"/>
                  </a:lnTo>
                  <a:lnTo>
                    <a:pt x="406" y="224"/>
                  </a:lnTo>
                  <a:lnTo>
                    <a:pt x="528" y="218"/>
                  </a:lnTo>
                  <a:lnTo>
                    <a:pt x="560" y="0"/>
                  </a:lnTo>
                  <a:lnTo>
                    <a:pt x="420" y="12"/>
                  </a:lnTo>
                  <a:lnTo>
                    <a:pt x="274" y="18"/>
                  </a:lnTo>
                  <a:lnTo>
                    <a:pt x="116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25"/>
            <p:cNvSpPr>
              <a:spLocks/>
            </p:cNvSpPr>
            <p:nvPr/>
          </p:nvSpPr>
          <p:spPr bwMode="auto">
            <a:xfrm>
              <a:off x="892" y="3282"/>
              <a:ext cx="498" cy="362"/>
            </a:xfrm>
            <a:custGeom>
              <a:avLst/>
              <a:gdLst>
                <a:gd name="T0" fmla="*/ 498 w 498"/>
                <a:gd name="T1" fmla="*/ 362 h 362"/>
                <a:gd name="T2" fmla="*/ 352 w 498"/>
                <a:gd name="T3" fmla="*/ 334 h 362"/>
                <a:gd name="T4" fmla="*/ 228 w 498"/>
                <a:gd name="T5" fmla="*/ 298 h 362"/>
                <a:gd name="T6" fmla="*/ 118 w 498"/>
                <a:gd name="T7" fmla="*/ 260 h 362"/>
                <a:gd name="T8" fmla="*/ 68 w 498"/>
                <a:gd name="T9" fmla="*/ 236 h 362"/>
                <a:gd name="T10" fmla="*/ 0 w 498"/>
                <a:gd name="T11" fmla="*/ 0 h 362"/>
                <a:gd name="T12" fmla="*/ 90 w 498"/>
                <a:gd name="T13" fmla="*/ 34 h 362"/>
                <a:gd name="T14" fmla="*/ 150 w 498"/>
                <a:gd name="T15" fmla="*/ 56 h 362"/>
                <a:gd name="T16" fmla="*/ 228 w 498"/>
                <a:gd name="T17" fmla="*/ 84 h 362"/>
                <a:gd name="T18" fmla="*/ 306 w 498"/>
                <a:gd name="T19" fmla="*/ 104 h 362"/>
                <a:gd name="T20" fmla="*/ 374 w 498"/>
                <a:gd name="T21" fmla="*/ 120 h 362"/>
                <a:gd name="T22" fmla="*/ 478 w 498"/>
                <a:gd name="T23" fmla="*/ 138 h 362"/>
                <a:gd name="T24" fmla="*/ 482 w 498"/>
                <a:gd name="T25" fmla="*/ 154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8"/>
                <a:gd name="T40" fmla="*/ 0 h 362"/>
                <a:gd name="T41" fmla="*/ 498 w 498"/>
                <a:gd name="T42" fmla="*/ 362 h 3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8" h="362">
                  <a:moveTo>
                    <a:pt x="498" y="362"/>
                  </a:moveTo>
                  <a:lnTo>
                    <a:pt x="352" y="334"/>
                  </a:lnTo>
                  <a:lnTo>
                    <a:pt x="228" y="298"/>
                  </a:lnTo>
                  <a:lnTo>
                    <a:pt x="118" y="260"/>
                  </a:lnTo>
                  <a:lnTo>
                    <a:pt x="68" y="236"/>
                  </a:lnTo>
                  <a:lnTo>
                    <a:pt x="0" y="0"/>
                  </a:lnTo>
                  <a:lnTo>
                    <a:pt x="90" y="34"/>
                  </a:lnTo>
                  <a:lnTo>
                    <a:pt x="150" y="56"/>
                  </a:lnTo>
                  <a:lnTo>
                    <a:pt x="228" y="84"/>
                  </a:lnTo>
                  <a:lnTo>
                    <a:pt x="306" y="104"/>
                  </a:lnTo>
                  <a:lnTo>
                    <a:pt x="374" y="120"/>
                  </a:lnTo>
                  <a:lnTo>
                    <a:pt x="478" y="138"/>
                  </a:lnTo>
                  <a:lnTo>
                    <a:pt x="482" y="15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26"/>
            <p:cNvSpPr>
              <a:spLocks/>
            </p:cNvSpPr>
            <p:nvPr/>
          </p:nvSpPr>
          <p:spPr bwMode="auto">
            <a:xfrm>
              <a:off x="548" y="3006"/>
              <a:ext cx="276" cy="440"/>
            </a:xfrm>
            <a:custGeom>
              <a:avLst/>
              <a:gdLst>
                <a:gd name="T0" fmla="*/ 276 w 276"/>
                <a:gd name="T1" fmla="*/ 440 h 440"/>
                <a:gd name="T2" fmla="*/ 212 w 276"/>
                <a:gd name="T3" fmla="*/ 388 h 440"/>
                <a:gd name="T4" fmla="*/ 144 w 276"/>
                <a:gd name="T5" fmla="*/ 318 h 440"/>
                <a:gd name="T6" fmla="*/ 112 w 276"/>
                <a:gd name="T7" fmla="*/ 274 h 440"/>
                <a:gd name="T8" fmla="*/ 96 w 276"/>
                <a:gd name="T9" fmla="*/ 254 h 440"/>
                <a:gd name="T10" fmla="*/ 0 w 276"/>
                <a:gd name="T11" fmla="*/ 0 h 440"/>
                <a:gd name="T12" fmla="*/ 72 w 276"/>
                <a:gd name="T13" fmla="*/ 96 h 440"/>
                <a:gd name="T14" fmla="*/ 114 w 276"/>
                <a:gd name="T15" fmla="*/ 134 h 440"/>
                <a:gd name="T16" fmla="*/ 156 w 276"/>
                <a:gd name="T17" fmla="*/ 166 h 440"/>
                <a:gd name="T18" fmla="*/ 194 w 276"/>
                <a:gd name="T19" fmla="*/ 194 h 440"/>
                <a:gd name="T20" fmla="*/ 252 w 276"/>
                <a:gd name="T21" fmla="*/ 230 h 440"/>
                <a:gd name="T22" fmla="*/ 274 w 276"/>
                <a:gd name="T23" fmla="*/ 24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6"/>
                <a:gd name="T37" fmla="*/ 0 h 440"/>
                <a:gd name="T38" fmla="*/ 276 w 276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6" h="440">
                  <a:moveTo>
                    <a:pt x="276" y="440"/>
                  </a:moveTo>
                  <a:lnTo>
                    <a:pt x="212" y="388"/>
                  </a:lnTo>
                  <a:lnTo>
                    <a:pt x="144" y="318"/>
                  </a:lnTo>
                  <a:lnTo>
                    <a:pt x="112" y="274"/>
                  </a:lnTo>
                  <a:lnTo>
                    <a:pt x="96" y="254"/>
                  </a:lnTo>
                  <a:lnTo>
                    <a:pt x="0" y="0"/>
                  </a:lnTo>
                  <a:lnTo>
                    <a:pt x="72" y="96"/>
                  </a:lnTo>
                  <a:lnTo>
                    <a:pt x="114" y="134"/>
                  </a:lnTo>
                  <a:lnTo>
                    <a:pt x="156" y="166"/>
                  </a:lnTo>
                  <a:lnTo>
                    <a:pt x="194" y="194"/>
                  </a:lnTo>
                  <a:lnTo>
                    <a:pt x="252" y="230"/>
                  </a:lnTo>
                  <a:lnTo>
                    <a:pt x="274" y="2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2" name="Group 27"/>
          <p:cNvGrpSpPr>
            <a:grpSpLocks/>
          </p:cNvGrpSpPr>
          <p:nvPr/>
        </p:nvGrpSpPr>
        <p:grpSpPr bwMode="auto">
          <a:xfrm>
            <a:off x="1800225" y="2049463"/>
            <a:ext cx="2309813" cy="1495425"/>
            <a:chOff x="296" y="1708"/>
            <a:chExt cx="2888" cy="1756"/>
          </a:xfrm>
        </p:grpSpPr>
        <p:sp>
          <p:nvSpPr>
            <p:cNvPr id="38949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22"/>
                <a:gd name="T94" fmla="*/ 0 h 760"/>
                <a:gd name="T95" fmla="*/ 1422 w 1422"/>
                <a:gd name="T96" fmla="*/ 760 h 7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6"/>
                <a:gd name="T70" fmla="*/ 0 h 1228"/>
                <a:gd name="T71" fmla="*/ 696 w 696"/>
                <a:gd name="T72" fmla="*/ 1228 h 1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1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38956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406"/>
                  <a:gd name="T17" fmla="*/ 176 w 176"/>
                  <a:gd name="T18" fmla="*/ 406 h 4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7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384"/>
                  <a:gd name="T20" fmla="*/ 322 w 322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52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1162"/>
                <a:gd name="T83" fmla="*/ 730 w 730"/>
                <a:gd name="T84" fmla="*/ 1162 h 11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3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38954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8"/>
                  <a:gd name="T20" fmla="*/ 58 w 58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5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350"/>
                  <a:gd name="T20" fmla="*/ 56 w 56"/>
                  <a:gd name="T21" fmla="*/ 350 h 3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923" name="Line 46"/>
          <p:cNvSpPr>
            <a:spLocks noChangeShapeType="1"/>
          </p:cNvSpPr>
          <p:nvPr/>
        </p:nvSpPr>
        <p:spPr bwMode="auto">
          <a:xfrm flipV="1">
            <a:off x="1419225" y="2406650"/>
            <a:ext cx="51911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924" name="Line 47"/>
          <p:cNvSpPr>
            <a:spLocks noChangeShapeType="1"/>
          </p:cNvSpPr>
          <p:nvPr/>
        </p:nvSpPr>
        <p:spPr bwMode="auto">
          <a:xfrm>
            <a:off x="1600200" y="2854325"/>
            <a:ext cx="212725" cy="1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38925" name="Group 96"/>
          <p:cNvGrpSpPr>
            <a:grpSpLocks/>
          </p:cNvGrpSpPr>
          <p:nvPr/>
        </p:nvGrpSpPr>
        <p:grpSpPr bwMode="auto">
          <a:xfrm>
            <a:off x="5097463" y="1477962"/>
            <a:ext cx="2322512" cy="2636838"/>
            <a:chOff x="1752600" y="1905000"/>
            <a:chExt cx="1824930" cy="2073406"/>
          </a:xfrm>
        </p:grpSpPr>
        <p:pic>
          <p:nvPicPr>
            <p:cNvPr id="38931" name="Picture 97" descr="plot2NSTX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2" name="Group 98"/>
            <p:cNvGrpSpPr>
              <a:grpSpLocks/>
            </p:cNvGrpSpPr>
            <p:nvPr/>
          </p:nvGrpSpPr>
          <p:grpSpPr bwMode="auto"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38946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2147483647 w 350"/>
                  <a:gd name="T1" fmla="*/ 0 h 396"/>
                  <a:gd name="T2" fmla="*/ 2147483647 w 350"/>
                  <a:gd name="T3" fmla="*/ 2147483647 h 396"/>
                  <a:gd name="T4" fmla="*/ 2147483647 w 350"/>
                  <a:gd name="T5" fmla="*/ 2147483647 h 396"/>
                  <a:gd name="T6" fmla="*/ 0 w 350"/>
                  <a:gd name="T7" fmla="*/ 2147483647 h 396"/>
                  <a:gd name="T8" fmla="*/ 2147483647 w 350"/>
                  <a:gd name="T9" fmla="*/ 2147483647 h 396"/>
                  <a:gd name="T10" fmla="*/ 2147483647 w 350"/>
                  <a:gd name="T11" fmla="*/ 2147483647 h 396"/>
                  <a:gd name="T12" fmla="*/ 2147483647 w 350"/>
                  <a:gd name="T13" fmla="*/ 2147483647 h 396"/>
                  <a:gd name="T14" fmla="*/ 2147483647 w 350"/>
                  <a:gd name="T15" fmla="*/ 2147483647 h 3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0"/>
                  <a:gd name="T25" fmla="*/ 0 h 396"/>
                  <a:gd name="T26" fmla="*/ 350 w 350"/>
                  <a:gd name="T27" fmla="*/ 396 h 3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7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2147483647 w 522"/>
                  <a:gd name="T1" fmla="*/ 0 h 448"/>
                  <a:gd name="T2" fmla="*/ 2147483647 w 522"/>
                  <a:gd name="T3" fmla="*/ 2147483647 h 448"/>
                  <a:gd name="T4" fmla="*/ 2147483647 w 522"/>
                  <a:gd name="T5" fmla="*/ 2147483647 h 448"/>
                  <a:gd name="T6" fmla="*/ 2147483647 w 522"/>
                  <a:gd name="T7" fmla="*/ 2147483647 h 448"/>
                  <a:gd name="T8" fmla="*/ 2147483647 w 522"/>
                  <a:gd name="T9" fmla="*/ 2147483647 h 448"/>
                  <a:gd name="T10" fmla="*/ 2147483647 w 522"/>
                  <a:gd name="T11" fmla="*/ 2147483647 h 448"/>
                  <a:gd name="T12" fmla="*/ 2147483647 w 522"/>
                  <a:gd name="T13" fmla="*/ 2147483647 h 448"/>
                  <a:gd name="T14" fmla="*/ 2147483647 w 522"/>
                  <a:gd name="T15" fmla="*/ 2147483647 h 448"/>
                  <a:gd name="T16" fmla="*/ 2147483647 w 522"/>
                  <a:gd name="T17" fmla="*/ 2147483647 h 448"/>
                  <a:gd name="T18" fmla="*/ 2147483647 w 522"/>
                  <a:gd name="T19" fmla="*/ 2147483647 h 448"/>
                  <a:gd name="T20" fmla="*/ 0 w 522"/>
                  <a:gd name="T21" fmla="*/ 2147483647 h 448"/>
                  <a:gd name="T22" fmla="*/ 2147483647 w 522"/>
                  <a:gd name="T23" fmla="*/ 0 h 4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2"/>
                  <a:gd name="T37" fmla="*/ 0 h 448"/>
                  <a:gd name="T38" fmla="*/ 522 w 522"/>
                  <a:gd name="T39" fmla="*/ 448 h 4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8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2147483647 h 390"/>
                  <a:gd name="T2" fmla="*/ 2147483647 w 132"/>
                  <a:gd name="T3" fmla="*/ 2147483647 h 390"/>
                  <a:gd name="T4" fmla="*/ 2147483647 w 132"/>
                  <a:gd name="T5" fmla="*/ 0 h 390"/>
                  <a:gd name="T6" fmla="*/ 2147483647 w 132"/>
                  <a:gd name="T7" fmla="*/ 2147483647 h 390"/>
                  <a:gd name="T8" fmla="*/ 2147483647 w 132"/>
                  <a:gd name="T9" fmla="*/ 2147483647 h 390"/>
                  <a:gd name="T10" fmla="*/ 2147483647 w 132"/>
                  <a:gd name="T11" fmla="*/ 2147483647 h 390"/>
                  <a:gd name="T12" fmla="*/ 2147483647 w 132"/>
                  <a:gd name="T13" fmla="*/ 2147483647 h 390"/>
                  <a:gd name="T14" fmla="*/ 2147483647 w 132"/>
                  <a:gd name="T15" fmla="*/ 2147483647 h 3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"/>
                  <a:gd name="T25" fmla="*/ 0 h 390"/>
                  <a:gd name="T26" fmla="*/ 132 w 132"/>
                  <a:gd name="T27" fmla="*/ 390 h 3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3" name="Group 99"/>
            <p:cNvGrpSpPr>
              <a:grpSpLocks/>
            </p:cNvGrpSpPr>
            <p:nvPr/>
          </p:nvGrpSpPr>
          <p:grpSpPr bwMode="auto"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38944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147483647 w 560"/>
                  <a:gd name="T3" fmla="*/ 2147483647 h 232"/>
                  <a:gd name="T4" fmla="*/ 2147483647 w 560"/>
                  <a:gd name="T5" fmla="*/ 2147483647 h 232"/>
                  <a:gd name="T6" fmla="*/ 2147483647 w 560"/>
                  <a:gd name="T7" fmla="*/ 2147483647 h 232"/>
                  <a:gd name="T8" fmla="*/ 2147483647 w 560"/>
                  <a:gd name="T9" fmla="*/ 2147483647 h 232"/>
                  <a:gd name="T10" fmla="*/ 2147483647 w 560"/>
                  <a:gd name="T11" fmla="*/ 2147483647 h 232"/>
                  <a:gd name="T12" fmla="*/ 2147483647 w 560"/>
                  <a:gd name="T13" fmla="*/ 0 h 232"/>
                  <a:gd name="T14" fmla="*/ 2147483647 w 560"/>
                  <a:gd name="T15" fmla="*/ 2147483647 h 232"/>
                  <a:gd name="T16" fmla="*/ 2147483647 w 560"/>
                  <a:gd name="T17" fmla="*/ 2147483647 h 232"/>
                  <a:gd name="T18" fmla="*/ 2147483647 w 560"/>
                  <a:gd name="T19" fmla="*/ 2147483647 h 232"/>
                  <a:gd name="T20" fmla="*/ 0 w 560"/>
                  <a:gd name="T21" fmla="*/ 0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0"/>
                  <a:gd name="T34" fmla="*/ 0 h 232"/>
                  <a:gd name="T35" fmla="*/ 560 w 560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5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147483647 w 276"/>
                  <a:gd name="T1" fmla="*/ 2147483647 h 440"/>
                  <a:gd name="T2" fmla="*/ 2147483647 w 276"/>
                  <a:gd name="T3" fmla="*/ 2147483647 h 440"/>
                  <a:gd name="T4" fmla="*/ 2147483647 w 276"/>
                  <a:gd name="T5" fmla="*/ 2147483647 h 440"/>
                  <a:gd name="T6" fmla="*/ 2147483647 w 276"/>
                  <a:gd name="T7" fmla="*/ 2147483647 h 440"/>
                  <a:gd name="T8" fmla="*/ 2147483647 w 276"/>
                  <a:gd name="T9" fmla="*/ 2147483647 h 440"/>
                  <a:gd name="T10" fmla="*/ 0 w 276"/>
                  <a:gd name="T11" fmla="*/ 0 h 440"/>
                  <a:gd name="T12" fmla="*/ 2147483647 w 276"/>
                  <a:gd name="T13" fmla="*/ 2147483647 h 440"/>
                  <a:gd name="T14" fmla="*/ 2147483647 w 276"/>
                  <a:gd name="T15" fmla="*/ 2147483647 h 440"/>
                  <a:gd name="T16" fmla="*/ 2147483647 w 276"/>
                  <a:gd name="T17" fmla="*/ 2147483647 h 440"/>
                  <a:gd name="T18" fmla="*/ 2147483647 w 276"/>
                  <a:gd name="T19" fmla="*/ 2147483647 h 440"/>
                  <a:gd name="T20" fmla="*/ 2147483647 w 276"/>
                  <a:gd name="T21" fmla="*/ 2147483647 h 440"/>
                  <a:gd name="T22" fmla="*/ 2147483647 w 276"/>
                  <a:gd name="T23" fmla="*/ 2147483647 h 4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6"/>
                  <a:gd name="T37" fmla="*/ 0 h 440"/>
                  <a:gd name="T38" fmla="*/ 276 w 276"/>
                  <a:gd name="T39" fmla="*/ 440 h 4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4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38935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22"/>
                  <a:gd name="T94" fmla="*/ 0 h 760"/>
                  <a:gd name="T95" fmla="*/ 1422 w 1422"/>
                  <a:gd name="T96" fmla="*/ 760 h 7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96"/>
                  <a:gd name="T70" fmla="*/ 0 h 1228"/>
                  <a:gd name="T71" fmla="*/ 696 w 696"/>
                  <a:gd name="T72" fmla="*/ 1228 h 12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7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38942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06"/>
                    <a:gd name="T17" fmla="*/ 176 w 176"/>
                    <a:gd name="T18" fmla="*/ 406 h 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3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384"/>
                    <a:gd name="T20" fmla="*/ 322 w 322"/>
                    <a:gd name="T21" fmla="*/ 384 h 3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38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30"/>
                  <a:gd name="T82" fmla="*/ 0 h 1162"/>
                  <a:gd name="T83" fmla="*/ 730 w 730"/>
                  <a:gd name="T84" fmla="*/ 1162 h 116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9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38940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"/>
                    <a:gd name="T19" fmla="*/ 0 h 208"/>
                    <a:gd name="T20" fmla="*/ 58 w 58"/>
                    <a:gd name="T21" fmla="*/ 208 h 20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1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350"/>
                    <a:gd name="T20" fmla="*/ 56 w 56"/>
                    <a:gd name="T21" fmla="*/ 350 h 3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926" name="Text Box 4"/>
          <p:cNvSpPr txBox="1">
            <a:spLocks noChangeArrowheads="1"/>
          </p:cNvSpPr>
          <p:nvPr/>
        </p:nvSpPr>
        <p:spPr bwMode="auto">
          <a:xfrm>
            <a:off x="4391025" y="1677987"/>
            <a:ext cx="1946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 dirty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Partial NCC</a:t>
            </a:r>
          </a:p>
        </p:txBody>
      </p:sp>
      <p:sp>
        <p:nvSpPr>
          <p:cNvPr id="38927" name="Line 46"/>
          <p:cNvSpPr>
            <a:spLocks noChangeShapeType="1"/>
          </p:cNvSpPr>
          <p:nvPr/>
        </p:nvSpPr>
        <p:spPr bwMode="auto">
          <a:xfrm>
            <a:off x="4949825" y="1974850"/>
            <a:ext cx="296863" cy="247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00" y="4191000"/>
            <a:ext cx="8737600" cy="105977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6-channel Switching Power Amplifier (SPA) powers independent currents in  existing EFC/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 Coils supporting experiments </a:t>
            </a:r>
            <a:endParaRPr lang="en-US" sz="1600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NCC (a facility enhancement) can provide various NTV, RMP, 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RWM, and </a:t>
            </a: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EF selectivity with flexibility of field spectrum (n ≤ 6 for full and n≤ 3 for partial) </a:t>
            </a:r>
          </a:p>
        </p:txBody>
      </p:sp>
      <p:sp>
        <p:nvSpPr>
          <p:cNvPr id="38929" name="Text Box 58"/>
          <p:cNvSpPr txBox="1">
            <a:spLocks noChangeArrowheads="1"/>
          </p:cNvSpPr>
          <p:nvPr/>
        </p:nvSpPr>
        <p:spPr bwMode="auto">
          <a:xfrm flipH="1">
            <a:off x="7416800" y="3530600"/>
            <a:ext cx="1524000" cy="5238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Columbia 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General Atomics</a:t>
            </a:r>
          </a:p>
        </p:txBody>
      </p:sp>
    </p:spTree>
    <p:extLst>
      <p:ext uri="{BB962C8B-B14F-4D97-AF65-F5344CB8AC3E}">
        <p14:creationId xmlns:p14="http://schemas.microsoft.com/office/powerpoint/2010/main" val="16552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Latest run plan schedule for 2016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~ 7.2 run week to date, goal is to operate 18 run weeks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991600" cy="4876800"/>
          </a:xfrm>
        </p:spPr>
        <p:txBody>
          <a:bodyPr>
            <a:noAutofit/>
          </a:bodyPr>
          <a:lstStyle/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Want as much data as possible for IAEA synopses/meeting, APS-2016</a:t>
            </a:r>
            <a:endParaRPr lang="en-US" sz="1800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December 2015:  	</a:t>
            </a:r>
            <a:r>
              <a:rPr lang="en-US" sz="1800" dirty="0"/>
              <a:t>	</a:t>
            </a:r>
            <a:r>
              <a:rPr lang="en-US" sz="1800" dirty="0" smtClean="0"/>
              <a:t>	0.4 run weeks </a:t>
            </a:r>
            <a:r>
              <a:rPr lang="en-US" sz="1800" dirty="0"/>
              <a:t>(</a:t>
            </a:r>
            <a:r>
              <a:rPr lang="en-US" sz="1800" dirty="0" smtClean="0"/>
              <a:t>XMP)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January 2016 (3 weeks):		2 run weeks (H-mode), PAC-37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Two </a:t>
            </a:r>
            <a:r>
              <a:rPr lang="en-US" sz="1800" dirty="0">
                <a:solidFill>
                  <a:srgbClr val="0000FF"/>
                </a:solidFill>
              </a:rPr>
              <a:t>week </a:t>
            </a:r>
            <a:r>
              <a:rPr lang="en-US" sz="1800" dirty="0" smtClean="0">
                <a:solidFill>
                  <a:srgbClr val="0000FF"/>
                </a:solidFill>
              </a:rPr>
              <a:t>maintenance: NBI T-line repair, Argon purge system, </a:t>
            </a:r>
            <a:r>
              <a:rPr lang="en-US" sz="1800" dirty="0">
                <a:solidFill>
                  <a:srgbClr val="0000FF"/>
                </a:solidFill>
              </a:rPr>
              <a:t>LITER, </a:t>
            </a:r>
            <a:r>
              <a:rPr lang="en-US" sz="1800" dirty="0" smtClean="0">
                <a:solidFill>
                  <a:srgbClr val="0000FF"/>
                </a:solidFill>
              </a:rPr>
              <a:t>Diagnostics</a:t>
            </a:r>
          </a:p>
          <a:p>
            <a:pPr marL="0" indent="0"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•  February – March (4 weeks):		2.4 run weeks (routine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FF"/>
                </a:solidFill>
              </a:rPr>
              <a:t>Two week maintenance: </a:t>
            </a:r>
            <a:r>
              <a:rPr lang="en-US" sz="1800" dirty="0" smtClean="0">
                <a:solidFill>
                  <a:srgbClr val="0000FF"/>
                </a:solidFill>
              </a:rPr>
              <a:t>BN piece recovery, NBI Auto/transformer/T</a:t>
            </a:r>
            <a:r>
              <a:rPr lang="en-US" sz="1800" dirty="0">
                <a:solidFill>
                  <a:srgbClr val="0000FF"/>
                </a:solidFill>
              </a:rPr>
              <a:t>-line repair, </a:t>
            </a:r>
            <a:r>
              <a:rPr lang="en-US" sz="1800" dirty="0" smtClean="0">
                <a:solidFill>
                  <a:srgbClr val="0000FF"/>
                </a:solidFill>
              </a:rPr>
              <a:t>LGI, MGI, </a:t>
            </a:r>
            <a:r>
              <a:rPr lang="en-US" sz="1800" dirty="0">
                <a:solidFill>
                  <a:srgbClr val="0000FF"/>
                </a:solidFill>
              </a:rPr>
              <a:t>Diagnostics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March – April: (3 weeks) 		2.4 run weeks (high power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Three </a:t>
            </a:r>
            <a:r>
              <a:rPr lang="en-US" sz="1800" dirty="0">
                <a:solidFill>
                  <a:srgbClr val="0000FF"/>
                </a:solidFill>
              </a:rPr>
              <a:t>week maintenance: </a:t>
            </a:r>
            <a:r>
              <a:rPr lang="en-US" sz="1800" dirty="0" smtClean="0">
                <a:solidFill>
                  <a:srgbClr val="0000FF"/>
                </a:solidFill>
              </a:rPr>
              <a:t>BPM, NBI </a:t>
            </a:r>
            <a:r>
              <a:rPr lang="en-US" sz="1800" dirty="0" err="1" smtClean="0">
                <a:solidFill>
                  <a:srgbClr val="0000FF"/>
                </a:solidFill>
              </a:rPr>
              <a:t>LHe</a:t>
            </a:r>
            <a:r>
              <a:rPr lang="en-US" sz="1800" dirty="0" smtClean="0">
                <a:solidFill>
                  <a:srgbClr val="0000FF"/>
                </a:solidFill>
              </a:rPr>
              <a:t> refrigeration regeneration &amp; leak repair, LGI</a:t>
            </a:r>
            <a:r>
              <a:rPr lang="en-US" sz="1800" dirty="0">
                <a:solidFill>
                  <a:srgbClr val="0000FF"/>
                </a:solidFill>
              </a:rPr>
              <a:t>, MGI, </a:t>
            </a:r>
            <a:r>
              <a:rPr lang="en-US" sz="1800" dirty="0" smtClean="0">
                <a:solidFill>
                  <a:srgbClr val="0000FF"/>
                </a:solidFill>
              </a:rPr>
              <a:t>Diagnostics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May </a:t>
            </a:r>
            <a:r>
              <a:rPr lang="en-US" sz="1800" dirty="0"/>
              <a:t>– </a:t>
            </a:r>
            <a:r>
              <a:rPr lang="en-US" sz="1800" dirty="0" smtClean="0"/>
              <a:t>August -</a:t>
            </a:r>
            <a:r>
              <a:rPr lang="en-US" sz="1800" dirty="0"/>
              <a:t> </a:t>
            </a:r>
            <a:r>
              <a:rPr lang="en-US" sz="1800" dirty="0" smtClean="0"/>
              <a:t>10.8 </a:t>
            </a:r>
            <a:r>
              <a:rPr lang="en-US" sz="1800" dirty="0"/>
              <a:t>run </a:t>
            </a:r>
            <a:r>
              <a:rPr lang="en-US" sz="1800" dirty="0" smtClean="0"/>
              <a:t>weeks to </a:t>
            </a:r>
            <a:r>
              <a:rPr lang="en-US" sz="1800" dirty="0"/>
              <a:t>complete FY16 </a:t>
            </a:r>
            <a:r>
              <a:rPr lang="en-US" sz="1800" dirty="0" smtClean="0"/>
              <a:t>run</a:t>
            </a:r>
            <a:r>
              <a:rPr lang="en-US" sz="1800" dirty="0"/>
              <a:t> </a:t>
            </a:r>
            <a:r>
              <a:rPr lang="en-US" sz="1800" dirty="0" smtClean="0"/>
              <a:t>with </a:t>
            </a:r>
            <a:r>
              <a:rPr lang="en-US" sz="1800" dirty="0"/>
              <a:t>e</a:t>
            </a:r>
            <a:r>
              <a:rPr lang="en-US" sz="1800" dirty="0" smtClean="0"/>
              <a:t>xtended run days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August:  Start outage</a:t>
            </a:r>
            <a:endParaRPr lang="en-US" sz="2400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</a:pPr>
            <a:endParaRPr lang="en-US" sz="2400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141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71600"/>
            <a:ext cx="91440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1371600"/>
            <a:ext cx="7620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958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74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2800" y="1292423"/>
            <a:ext cx="728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Outage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1447800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Completed Plasma Operations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1447800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Planned Plasma Operations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069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73666"/>
            <a:ext cx="5164667" cy="533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NCC =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on-axisymmetric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ontrol </a:t>
            </a:r>
            <a:r>
              <a:rPr lang="en-US" sz="2000" u="sng" dirty="0" smtClean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oil</a:t>
            </a:r>
          </a:p>
        </p:txBody>
      </p:sp>
      <p:sp>
        <p:nvSpPr>
          <p:cNvPr id="62468" name="Rectangle 43"/>
          <p:cNvSpPr>
            <a:spLocks noChangeArrowheads="1"/>
          </p:cNvSpPr>
          <p:nvPr/>
        </p:nvSpPr>
        <p:spPr bwMode="auto">
          <a:xfrm>
            <a:off x="-8466" y="-8466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ts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NCC Coils </a:t>
            </a:r>
            <a:r>
              <a:rPr lang="en-US" sz="3200" i="0" dirty="0" smtClean="0">
                <a:solidFill>
                  <a:srgbClr val="0000FF"/>
                </a:solidFill>
              </a:rPr>
              <a:t>Design Activity Made Significant Progress</a:t>
            </a:r>
            <a:endParaRPr lang="en-US" sz="28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240"/>
              </a:lnSpc>
              <a:spcBef>
                <a:spcPts val="0"/>
              </a:spcBef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</a:rPr>
              <a:t>Test area prepared to perform conductor sample R&amp;D</a:t>
            </a:r>
            <a:endParaRPr lang="en-US" sz="28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684561"/>
            <a:ext cx="5477932" cy="264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</a:t>
            </a:r>
            <a:r>
              <a:rPr lang="en-US" sz="2000" b="1" dirty="0">
                <a:solidFill>
                  <a:srgbClr val="000000"/>
                </a:solidFill>
              </a:rPr>
              <a:t>C</a:t>
            </a:r>
            <a:r>
              <a:rPr lang="en-US" sz="2000" b="1" i="0" dirty="0" smtClean="0">
                <a:solidFill>
                  <a:srgbClr val="000000"/>
                </a:solidFill>
              </a:rPr>
              <a:t>andidate conductor </a:t>
            </a:r>
            <a:r>
              <a:rPr lang="en-US" sz="2000" b="1" dirty="0" smtClean="0">
                <a:solidFill>
                  <a:srgbClr val="000000"/>
                </a:solidFill>
              </a:rPr>
              <a:t>for </a:t>
            </a:r>
            <a:r>
              <a:rPr lang="en-US" sz="2000" b="1" i="0" dirty="0" smtClean="0">
                <a:solidFill>
                  <a:srgbClr val="000000"/>
                </a:solidFill>
              </a:rPr>
              <a:t>test sample received for R&amp;D. </a:t>
            </a: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• R&amp;D facility prepared and test being conducted.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• </a:t>
            </a:r>
            <a:r>
              <a:rPr lang="en-US" sz="2000" b="1" i="0" dirty="0" smtClean="0">
                <a:solidFill>
                  <a:srgbClr val="000000"/>
                </a:solidFill>
              </a:rPr>
              <a:t>The R&amp;D selection </a:t>
            </a:r>
            <a:r>
              <a:rPr lang="en-US" sz="2000" b="1" i="0" dirty="0">
                <a:solidFill>
                  <a:srgbClr val="000000"/>
                </a:solidFill>
              </a:rPr>
              <a:t>criteria include thermal capability, manufacturability, impact on interfacing objects, fabrication lead time and </a:t>
            </a:r>
            <a:r>
              <a:rPr lang="en-US" sz="2000" b="1" i="0" dirty="0" smtClean="0">
                <a:solidFill>
                  <a:srgbClr val="000000"/>
                </a:solidFill>
              </a:rPr>
              <a:t>cost. </a:t>
            </a:r>
            <a:endParaRPr lang="en-US" sz="2000" b="1" i="0" dirty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Cost and schedule will </a:t>
            </a:r>
            <a:r>
              <a:rPr lang="en-US" sz="2000" b="1" i="0" dirty="0">
                <a:solidFill>
                  <a:srgbClr val="000000"/>
                </a:solidFill>
              </a:rPr>
              <a:t>be prepared as part of the CDR which is targeted for </a:t>
            </a:r>
            <a:r>
              <a:rPr lang="en-US" sz="2000" b="1" i="0" dirty="0" smtClean="0">
                <a:solidFill>
                  <a:srgbClr val="000000"/>
                </a:solidFill>
              </a:rPr>
              <a:t>May, 2016.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9050" y="1291173"/>
            <a:ext cx="3333545" cy="2210418"/>
            <a:chOff x="457200" y="1291173"/>
            <a:chExt cx="3333545" cy="221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5" t="8056" r="15871" b="7083"/>
            <a:stretch/>
          </p:blipFill>
          <p:spPr>
            <a:xfrm>
              <a:off x="1457325" y="1291173"/>
              <a:ext cx="2333420" cy="2210418"/>
            </a:xfrm>
            <a:prstGeom prst="rect">
              <a:avLst/>
            </a:prstGeom>
          </p:spPr>
        </p:pic>
        <p:sp>
          <p:nvSpPr>
            <p:cNvPr id="62475" name="TextBox 62474"/>
            <p:cNvSpPr txBox="1"/>
            <p:nvPr/>
          </p:nvSpPr>
          <p:spPr>
            <a:xfrm>
              <a:off x="457200" y="1464734"/>
              <a:ext cx="82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2 x 12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62478" name="Straight Arrow Connector 62477"/>
            <p:cNvCxnSpPr/>
            <p:nvPr/>
          </p:nvCxnSpPr>
          <p:spPr bwMode="auto">
            <a:xfrm>
              <a:off x="931333" y="1820333"/>
              <a:ext cx="897467" cy="2032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939799" y="1837266"/>
              <a:ext cx="889001" cy="982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22" y="3771863"/>
            <a:ext cx="3274625" cy="245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733800" y="1359479"/>
            <a:ext cx="2148341" cy="2087601"/>
            <a:chOff x="5105400" y="1524000"/>
            <a:chExt cx="3636776" cy="3398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6" t="28246" r="26048" b="28084"/>
            <a:stretch/>
          </p:blipFill>
          <p:spPr>
            <a:xfrm>
              <a:off x="5105400" y="1828800"/>
              <a:ext cx="3636776" cy="20215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6" t="33384" r="4820" b="44843"/>
            <a:stretch/>
          </p:blipFill>
          <p:spPr>
            <a:xfrm>
              <a:off x="6484897" y="3914141"/>
              <a:ext cx="1004135" cy="100790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53808" y="152400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59231" y="4230524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6738" y="2188237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62987" y="3165335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PP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253073"/>
            <a:ext cx="2836897" cy="213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4922" y="3408980"/>
            <a:ext cx="3876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kA,0.1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MW/m2 Plasma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Heating,5s pulse,1200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reprate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8475" y="141479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Analysis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424673" y="1643529"/>
            <a:ext cx="2545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of Last </a:t>
            </a:r>
            <a:r>
              <a:rPr lang="en-US" sz="1400" dirty="0" smtClean="0"/>
              <a:t>Pulse Temp </a:t>
            </a:r>
            <a:r>
              <a:rPr lang="en-US" sz="1400" dirty="0"/>
              <a:t>(8 hours)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6521" y="6222820"/>
            <a:ext cx="37671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With Lead Clamp, 50 C Heat-up, 3kA+ Background Field</a:t>
            </a:r>
            <a:endParaRPr lang="en-US" sz="1200" dirty="0"/>
          </a:p>
        </p:txBody>
      </p:sp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6038850" y="3752776"/>
            <a:ext cx="2939528" cy="523875"/>
          </a:xfrm>
        </p:spPr>
        <p:txBody>
          <a:bodyPr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NCC Lorentz and Thermal </a:t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Analysis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990600" y="49530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sz="3600" i="0" dirty="0">
                <a:solidFill>
                  <a:srgbClr val="0000FF"/>
                </a:solidFill>
              </a:rPr>
              <a:t>Solenoid-free start-up in support of ST-FNSF</a:t>
            </a:r>
            <a:r>
              <a:rPr lang="ja-JP" altLang="en-US" sz="4000" i="0" dirty="0">
                <a:solidFill>
                  <a:srgbClr val="0000FF"/>
                </a:solidFill>
              </a:rPr>
              <a:t>　</a:t>
            </a:r>
            <a:endParaRPr lang="en-US" altLang="ja-JP" sz="40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i="0" dirty="0" smtClean="0">
                <a:solidFill>
                  <a:srgbClr val="FF0000"/>
                </a:solidFill>
                <a:latin typeface="Helvetica Neue" charset="0"/>
              </a:rPr>
              <a:t>NSTX</a:t>
            </a:r>
            <a:r>
              <a:rPr lang="en-US" altLang="ja-JP" sz="2400" i="0" dirty="0">
                <a:solidFill>
                  <a:srgbClr val="FF0000"/>
                </a:solidFill>
                <a:latin typeface="Helvetica Neue" charset="0"/>
              </a:rPr>
              <a:t>-U CHI configuration permits ~ 400 kA level start-up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1986" name="Rectangle 35"/>
          <p:cNvSpPr>
            <a:spLocks noChangeArrowheads="1"/>
          </p:cNvSpPr>
          <p:nvPr/>
        </p:nvSpPr>
        <p:spPr bwMode="auto">
          <a:xfrm>
            <a:off x="152400" y="4395788"/>
            <a:ext cx="4419600" cy="211553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cs typeface="Helvetica"/>
              </a:rPr>
              <a:t>•  </a:t>
            </a:r>
            <a:r>
              <a:rPr lang="en-US" sz="1600" b="1" dirty="0" smtClean="0"/>
              <a:t>The </a:t>
            </a:r>
            <a:r>
              <a:rPr lang="en-US" sz="1600" b="1" dirty="0"/>
              <a:t>resistive voltage divider network was made functional, and many of the components related to a fast voltage monitoring system </a:t>
            </a:r>
            <a:r>
              <a:rPr lang="en-US" sz="1600" b="1" dirty="0" smtClean="0"/>
              <a:t>were </a:t>
            </a:r>
            <a:r>
              <a:rPr lang="en-US" sz="1600" b="1" dirty="0"/>
              <a:t>installed. </a:t>
            </a:r>
            <a:endParaRPr lang="en-US" sz="1600" b="1" dirty="0" smtClean="0"/>
          </a:p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dirty="0" smtClean="0"/>
              <a:t>•  All </a:t>
            </a:r>
            <a:r>
              <a:rPr lang="en-US" sz="1600" b="1" dirty="0"/>
              <a:t>of the connections of the gas lines to the CHI gas injection systems have been completed. </a:t>
            </a:r>
            <a:endParaRPr lang="en-US" sz="1600" b="1" dirty="0" smtClean="0"/>
          </a:p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dirty="0" smtClean="0"/>
              <a:t>•  Initial </a:t>
            </a:r>
            <a:r>
              <a:rPr lang="en-US" sz="1600" b="1" dirty="0"/>
              <a:t>testing of the CHI system into a plasma load will begin in the near future.</a:t>
            </a:r>
            <a:endParaRPr lang="en-US" sz="1600" b="1" i="0" dirty="0">
              <a:solidFill>
                <a:srgbClr val="000000"/>
              </a:solidFill>
              <a:cs typeface="Helvetica"/>
            </a:endParaRPr>
          </a:p>
        </p:txBody>
      </p:sp>
      <p:pic>
        <p:nvPicPr>
          <p:cNvPr id="41987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066800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7800" y="1422400"/>
            <a:ext cx="20447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Inj. Flux in NSTX-U is about 2.5 times higher than in NSTX</a:t>
            </a:r>
          </a:p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NSTX-U coil insulation greatly enhanced for higher voltage ~ 3 kV operation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16933" y="1066800"/>
            <a:ext cx="3708400" cy="357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i="0" dirty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CHI Start-</a:t>
            </a:r>
            <a:r>
              <a:rPr lang="en-US" sz="1800" b="1" i="0" dirty="0" smtClean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Up in NSTX-U</a:t>
            </a:r>
            <a:endParaRPr lang="en-US" sz="1800" b="1" i="0" dirty="0">
              <a:solidFill>
                <a:srgbClr val="FF0000"/>
              </a:solidFill>
              <a:latin typeface="+mj-lt"/>
              <a:ea typeface="+mn-ea"/>
              <a:cs typeface="Lucida Sans Unicode" pitchFamily="34" charset="0"/>
            </a:endParaRPr>
          </a:p>
        </p:txBody>
      </p:sp>
      <p:sp>
        <p:nvSpPr>
          <p:cNvPr id="41994" name="Text Box 58"/>
          <p:cNvSpPr txBox="1">
            <a:spLocks noChangeArrowheads="1"/>
          </p:cNvSpPr>
          <p:nvPr/>
        </p:nvSpPr>
        <p:spPr bwMode="auto">
          <a:xfrm flipH="1">
            <a:off x="622300" y="37465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4724400"/>
            <a:ext cx="434284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600" b="1" dirty="0" smtClean="0"/>
              <a:t>An ST-FNSF like CHI configuration will undergo plasma tests on QUEST after FY 2016 NSTX-U operation (after July 2016).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600" b="1" dirty="0" smtClean="0"/>
              <a:t>All metal (high-Z) CHI electrodes provide valuable information for NSTX-U (presently graphite electrodes)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1066800"/>
            <a:ext cx="4343400" cy="5334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106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QUEST CHI Experiment to test high-Z electrode operation</a:t>
            </a:r>
            <a:endParaRPr lang="en-US" b="1" dirty="0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7920"/>
            <a:ext cx="4114800" cy="289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8"/>
          <p:cNvSpPr txBox="1">
            <a:spLocks noChangeArrowheads="1"/>
          </p:cNvSpPr>
          <p:nvPr/>
        </p:nvSpPr>
        <p:spPr bwMode="auto">
          <a:xfrm flipH="1">
            <a:off x="7391400" y="4340225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1200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3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ea typeface="MS Mincho" charset="0"/>
                <a:cs typeface="MS Mincho" charset="0"/>
              </a:rPr>
              <a:t>HHFW system will be ready for operation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MS Mincho" charset="0"/>
                <a:cs typeface="MS Mincho" charset="0"/>
              </a:rPr>
              <a:t>Antenna plasma conditioning to start in May</a:t>
            </a:r>
            <a:endParaRPr lang="en-US" sz="3600" i="0" dirty="0">
              <a:solidFill>
                <a:srgbClr val="FF0000"/>
              </a:solidFill>
              <a:latin typeface="Helvetica Neue" charset="0"/>
              <a:ea typeface="MS Mincho" charset="0"/>
              <a:cs typeface="MS Mincho" charset="0"/>
            </a:endParaRPr>
          </a:p>
        </p:txBody>
      </p:sp>
      <p:sp>
        <p:nvSpPr>
          <p:cNvPr id="45059" name="Text Box 12"/>
          <p:cNvSpPr txBox="1">
            <a:spLocks noChangeArrowheads="1"/>
          </p:cNvSpPr>
          <p:nvPr/>
        </p:nvSpPr>
        <p:spPr bwMode="auto">
          <a:xfrm>
            <a:off x="101600" y="977900"/>
            <a:ext cx="44577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i="0">
                <a:solidFill>
                  <a:srgbClr val="000000"/>
                </a:solidFill>
                <a:ea typeface="MS PGothic" charset="0"/>
                <a:cs typeface="MS PGothic" charset="0"/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>
                <a:ea typeface="MS PGothic" charset="0"/>
                <a:cs typeface="MS PGothic" charset="0"/>
              </a:rPr>
              <a:t>Allow HHFW antenna feedthroughs to tolerate 2 MA disruptions</a:t>
            </a:r>
            <a:endParaRPr lang="en-US" sz="1800" i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1155700" y="35306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219200" y="26035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506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494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1600" y="5324475"/>
            <a:ext cx="4495800" cy="1127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Prototype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RF diagnostics also installed.</a:t>
            </a:r>
          </a:p>
        </p:txBody>
      </p:sp>
      <p:pic>
        <p:nvPicPr>
          <p:cNvPr id="4506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6367" r="17535" b="34331"/>
          <a:stretch>
            <a:fillRect/>
          </a:stretch>
        </p:blipFill>
        <p:spPr bwMode="auto">
          <a:xfrm>
            <a:off x="4681538" y="1536700"/>
            <a:ext cx="44624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3600" y="5715000"/>
            <a:ext cx="447040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• All sources will be ready to support HHFW operation in May. </a:t>
            </a:r>
          </a:p>
        </p:txBody>
      </p:sp>
      <p:pic>
        <p:nvPicPr>
          <p:cNvPr id="45066" name="Picture 18" descr="Loops_DSC_00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633788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78700" y="3863975"/>
            <a:ext cx="17653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Transmission lines installed &amp; tuned.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9000" y="1016000"/>
            <a:ext cx="44450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600" i="0" dirty="0">
                <a:solidFill>
                  <a:schemeClr val="tx1"/>
                </a:solidFill>
              </a:rPr>
              <a:t>Antennas were re-installed with the new feeds and back-plate grounding</a:t>
            </a:r>
          </a:p>
        </p:txBody>
      </p:sp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1943100" y="4940300"/>
            <a:ext cx="245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chemeClr val="tx1"/>
                </a:solidFill>
                <a:ea typeface="MS PGothic" charset="0"/>
                <a:cs typeface="MS PGothic" charset="0"/>
              </a:rPr>
              <a:t>Additional ground installed</a:t>
            </a:r>
          </a:p>
        </p:txBody>
      </p:sp>
      <p:cxnSp>
        <p:nvCxnSpPr>
          <p:cNvPr id="45070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6322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1760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sz="half" idx="1"/>
          </p:nvPr>
        </p:nvSpPr>
        <p:spPr>
          <a:xfrm>
            <a:off x="101599" y="1058334"/>
            <a:ext cx="55753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CHI can form a 200-400 kA seed plasma, but it is too cold for HHFW absorption.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Use of ECH can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bridge the </a:t>
            </a:r>
            <a:r>
              <a:rPr lang="en-US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ja-JP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gap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to where HHFW and then NB current drive can support the ramp and sustain the current – crucial for OH solenoid-free compact </a:t>
            </a:r>
            <a:r>
              <a:rPr lang="en-US" altLang="ja-JP" sz="1600" dirty="0" smtClean="0">
                <a:latin typeface="Arial" charset="0"/>
                <a:ea typeface="ＭＳ Ｐゴシック" charset="0"/>
                <a:cs typeface="ＭＳ Ｐゴシック" charset="0"/>
              </a:rPr>
              <a:t>STs 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400" dirty="0" smtClean="0">
                <a:latin typeface="Arial" charset="0"/>
                <a:ea typeface="ＭＳ Ｐゴシック" charset="0"/>
              </a:rPr>
              <a:t>Good first pass absorption predicted.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Goal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of first ECH power in </a:t>
            </a: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2019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run with 15% incremental funding.</a:t>
            </a:r>
          </a:p>
        </p:txBody>
      </p:sp>
      <p:pic>
        <p:nvPicPr>
          <p:cNvPr id="4403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473200"/>
            <a:ext cx="9461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00"/>
              </a:lnSpc>
              <a:spcBef>
                <a:spcPts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28 GHz ECH System Design Progressing Well</a:t>
            </a:r>
            <a:endParaRPr lang="en-US" sz="2400" i="0" dirty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2900"/>
              </a:lnSpc>
              <a:spcBef>
                <a:spcPts val="0"/>
              </a:spcBef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Complete conceptual design </a:t>
            </a: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and cost/schedule this </a:t>
            </a: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year</a:t>
            </a:r>
            <a:endParaRPr lang="en-US" sz="24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1219200" y="3352800"/>
            <a:ext cx="241300" cy="165100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95400"/>
            <a:ext cx="2124604" cy="279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4446" y="4267200"/>
            <a:ext cx="3657600" cy="24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algn="ctr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0000"/>
                </a:solidFill>
              </a:rPr>
              <a:t>28 GHz </a:t>
            </a:r>
            <a:r>
              <a:rPr lang="en-US" u="sng" dirty="0" err="1" smtClean="0">
                <a:solidFill>
                  <a:srgbClr val="000000"/>
                </a:solidFill>
              </a:rPr>
              <a:t>Gyrotron</a:t>
            </a:r>
            <a:r>
              <a:rPr lang="en-US" u="sng" dirty="0" smtClean="0">
                <a:solidFill>
                  <a:srgbClr val="000000"/>
                </a:solidFill>
              </a:rPr>
              <a:t> Development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• </a:t>
            </a:r>
            <a:r>
              <a:rPr lang="en-US" i="0" dirty="0" smtClean="0">
                <a:solidFill>
                  <a:srgbClr val="000000"/>
                </a:solidFill>
              </a:rPr>
              <a:t>2</a:t>
            </a:r>
            <a:r>
              <a:rPr lang="en-US" i="0" baseline="30000" dirty="0" smtClean="0">
                <a:solidFill>
                  <a:srgbClr val="000000"/>
                </a:solidFill>
              </a:rPr>
              <a:t>nd</a:t>
            </a:r>
            <a:r>
              <a:rPr lang="en-US" i="0" dirty="0" smtClean="0">
                <a:solidFill>
                  <a:srgbClr val="000000"/>
                </a:solidFill>
              </a:rPr>
              <a:t>  generation 1.5 MW 28/35 GHz </a:t>
            </a:r>
            <a:r>
              <a:rPr lang="en-US" i="0" dirty="0" err="1" smtClean="0">
                <a:solidFill>
                  <a:srgbClr val="000000"/>
                </a:solidFill>
              </a:rPr>
              <a:t>gyroton</a:t>
            </a:r>
            <a:r>
              <a:rPr lang="en-US" i="0" dirty="0" smtClean="0">
                <a:solidFill>
                  <a:srgbClr val="000000"/>
                </a:solidFill>
              </a:rPr>
              <a:t> being developed at Tsukuba University.   (See back-up slide).  Power </a:t>
            </a:r>
            <a:r>
              <a:rPr lang="en-US" dirty="0" smtClean="0">
                <a:solidFill>
                  <a:srgbClr val="000000"/>
                </a:solidFill>
              </a:rPr>
              <a:t>test to start in May.</a:t>
            </a:r>
          </a:p>
          <a:p>
            <a:pPr marL="182880" indent="-182880">
              <a:lnSpc>
                <a:spcPts val="1860"/>
              </a:lnSpc>
              <a:spcAft>
                <a:spcPts val="600"/>
              </a:spcAft>
            </a:pPr>
            <a:r>
              <a:rPr lang="en-US" i="0" dirty="0" smtClean="0">
                <a:solidFill>
                  <a:srgbClr val="000000"/>
                </a:solidFill>
              </a:rPr>
              <a:t>• </a:t>
            </a:r>
            <a:r>
              <a:rPr lang="en-US" dirty="0">
                <a:solidFill>
                  <a:srgbClr val="FF0000"/>
                </a:solidFill>
              </a:rPr>
              <a:t>Incremental b</a:t>
            </a:r>
            <a:r>
              <a:rPr lang="en-US" dirty="0" smtClean="0">
                <a:solidFill>
                  <a:srgbClr val="FF0000"/>
                </a:solidFill>
              </a:rPr>
              <a:t>udget enables </a:t>
            </a:r>
            <a:r>
              <a:rPr lang="en-US" dirty="0">
                <a:solidFill>
                  <a:srgbClr val="FF0000"/>
                </a:solidFill>
              </a:rPr>
              <a:t>continued </a:t>
            </a:r>
            <a:r>
              <a:rPr lang="en-US" dirty="0" smtClean="0">
                <a:solidFill>
                  <a:srgbClr val="FF0000"/>
                </a:solidFill>
              </a:rPr>
              <a:t>design and procurement of the ECH system.</a:t>
            </a:r>
            <a:endParaRPr lang="en-US" dirty="0">
              <a:solidFill>
                <a:srgbClr val="FF0000"/>
              </a:solidFill>
            </a:endParaRP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endParaRPr lang="en-US" i="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052" y="3200400"/>
            <a:ext cx="5231821" cy="2999115"/>
            <a:chOff x="11052" y="3429000"/>
            <a:chExt cx="5231821" cy="29991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2" y="3429000"/>
              <a:ext cx="4853529" cy="29991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67200" y="3697069"/>
              <a:ext cx="975673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NSTX-U</a:t>
              </a:r>
            </a:p>
            <a:p>
              <a:pPr algn="ctr"/>
              <a:r>
                <a:rPr lang="en-US" dirty="0" smtClean="0"/>
                <a:t>Test Cell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4800600"/>
              <a:ext cx="112777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Power Supply Room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600" y="4800600"/>
              <a:ext cx="85151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Gyroton</a:t>
              </a:r>
              <a:r>
                <a:rPr lang="en-US" sz="900" dirty="0" smtClean="0"/>
                <a:t> room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3048000"/>
            <a:ext cx="236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GHz </a:t>
            </a:r>
            <a:r>
              <a:rPr lang="en-US" dirty="0" err="1" smtClean="0"/>
              <a:t>Gyrotron</a:t>
            </a:r>
            <a:r>
              <a:rPr lang="en-US" dirty="0" smtClean="0"/>
              <a:t> Room</a:t>
            </a:r>
            <a:endParaRPr lang="en-US" dirty="0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535863" y="1003300"/>
            <a:ext cx="174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28 GHz 1 MW Tube by Tsukuba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00" y="5943600"/>
            <a:ext cx="5334000" cy="59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dirty="0" err="1">
                <a:solidFill>
                  <a:srgbClr val="000000"/>
                </a:solidFill>
              </a:rPr>
              <a:t>Gyrotron</a:t>
            </a:r>
            <a:r>
              <a:rPr lang="en-US" dirty="0">
                <a:solidFill>
                  <a:srgbClr val="000000"/>
                </a:solidFill>
              </a:rPr>
              <a:t> will be located in the TFTR basement.  Stray magnetic fields was measured to be negligible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3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LHe</a:t>
            </a:r>
            <a:r>
              <a:rPr lang="en-US" dirty="0" smtClean="0">
                <a:solidFill>
                  <a:srgbClr val="0000FF"/>
                </a:solidFill>
              </a:rPr>
              <a:t> Refrigerator Cold Box Leak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Leaks were found and repaired along with a similar piece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5562600" cy="54102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The </a:t>
            </a:r>
            <a:r>
              <a:rPr lang="en-US" sz="1800" dirty="0" err="1"/>
              <a:t>LHe</a:t>
            </a:r>
            <a:r>
              <a:rPr lang="en-US" sz="1800" dirty="0"/>
              <a:t> Refrigerator Cold Box leak was determined to be in a piece of pipe used as a thermocouple diode well. The temperature measurement at this location was no longer in service because those types of diodes are obsolete. The pipe was cut off and capped. </a:t>
            </a:r>
            <a:r>
              <a:rPr lang="en-US" sz="1800" dirty="0" smtClean="0"/>
              <a:t>The </a:t>
            </a:r>
            <a:r>
              <a:rPr lang="en-US" sz="1800" dirty="0"/>
              <a:t>cap was seal welded and QC inspected. 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 smtClean="0"/>
              <a:t>A </a:t>
            </a:r>
            <a:r>
              <a:rPr lang="en-US" sz="1800" dirty="0"/>
              <a:t>second similar well was also cut out and capped and welded as a precaution. 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 smtClean="0"/>
              <a:t>Another </a:t>
            </a:r>
            <a:r>
              <a:rPr lang="en-US" sz="1800" dirty="0"/>
              <a:t>very small leak in another location was discovered and likewise capped and welded. 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 smtClean="0"/>
              <a:t>After leak checking</a:t>
            </a:r>
            <a:r>
              <a:rPr lang="en-US" sz="1800" dirty="0"/>
              <a:t>, the Cold Box shell was replaced and vacuum restored. The </a:t>
            </a:r>
            <a:r>
              <a:rPr lang="en-US" sz="1800" dirty="0" err="1"/>
              <a:t>LHe</a:t>
            </a:r>
            <a:r>
              <a:rPr lang="en-US" sz="1800" dirty="0"/>
              <a:t> refrigerator was put back into service and initial operations indicate that the unit is back to full capacity. </a:t>
            </a:r>
            <a:r>
              <a:rPr lang="en-US" sz="1800" dirty="0" smtClean="0"/>
              <a:t> BL </a:t>
            </a:r>
            <a:r>
              <a:rPr lang="en-US" sz="1800" dirty="0"/>
              <a:t>1 &amp; 2 </a:t>
            </a:r>
            <a:r>
              <a:rPr lang="en-US" sz="1800" dirty="0" smtClean="0"/>
              <a:t>cool down complete and operations started.</a:t>
            </a:r>
            <a:endParaRPr lang="en-US" sz="1800" dirty="0"/>
          </a:p>
          <a:p>
            <a:pPr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066799"/>
            <a:ext cx="3505200" cy="5073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0416" y="6183868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Interior of the </a:t>
            </a:r>
            <a:r>
              <a:rPr lang="en-US" sz="1600" dirty="0" err="1" smtClean="0"/>
              <a:t>LHe</a:t>
            </a:r>
            <a:r>
              <a:rPr lang="en-US" sz="1600" dirty="0" smtClean="0"/>
              <a:t> Refrigerator Cold Box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7620000" y="4038600"/>
            <a:ext cx="762000" cy="762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09932" y="5486400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Thermocouple diode well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077200" y="4876800"/>
            <a:ext cx="152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101600" y="1071247"/>
            <a:ext cx="9042400" cy="5405753"/>
          </a:xfrm>
        </p:spPr>
        <p:txBody>
          <a:bodyPr anchor="t">
            <a:noAutofit/>
          </a:bodyPr>
          <a:lstStyle/>
          <a:p>
            <a:pPr>
              <a:lnSpc>
                <a:spcPts val="206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Cryogenics repairs completed. Restart of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LHe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refrigerator complete. </a:t>
            </a:r>
            <a:r>
              <a:rPr lang="en-US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Cooldown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of BLs in progress for operations yesterday (Monday, May 2, 2016) and starting up NBI operation today.</a:t>
            </a:r>
          </a:p>
          <a:p>
            <a:pPr>
              <a:lnSpc>
                <a:spcPts val="206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Neutral Beam #2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N2A Source had operated to 86 kV. (</a:t>
            </a:r>
            <a:r>
              <a:rPr lang="en-US" sz="1800" dirty="0" err="1" smtClean="0">
                <a:solidFill>
                  <a:srgbClr val="0000FF"/>
                </a:solidFill>
              </a:rPr>
              <a:t>Hipot</a:t>
            </a:r>
            <a:r>
              <a:rPr lang="en-US" sz="1800" dirty="0" smtClean="0">
                <a:solidFill>
                  <a:srgbClr val="0000FF"/>
                </a:solidFill>
              </a:rPr>
              <a:t> to 90 kV completed.)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N2B </a:t>
            </a:r>
            <a:r>
              <a:rPr lang="en-US" sz="1800" smtClean="0">
                <a:solidFill>
                  <a:srgbClr val="0000FF"/>
                </a:solidFill>
              </a:rPr>
              <a:t>Source had </a:t>
            </a:r>
            <a:r>
              <a:rPr lang="en-US" sz="1800" dirty="0">
                <a:solidFill>
                  <a:srgbClr val="0000FF"/>
                </a:solidFill>
              </a:rPr>
              <a:t>operated to</a:t>
            </a:r>
            <a:r>
              <a:rPr lang="en-US" sz="1800" dirty="0" smtClean="0">
                <a:solidFill>
                  <a:srgbClr val="0000FF"/>
                </a:solidFill>
              </a:rPr>
              <a:t> 80 </a:t>
            </a:r>
            <a:r>
              <a:rPr lang="en-US" sz="1800" dirty="0">
                <a:solidFill>
                  <a:srgbClr val="0000FF"/>
                </a:solidFill>
              </a:rPr>
              <a:t>kV.</a:t>
            </a:r>
            <a:r>
              <a:rPr lang="en-US" sz="1800" dirty="0" smtClean="0">
                <a:solidFill>
                  <a:srgbClr val="0000FF"/>
                </a:solidFill>
              </a:rPr>
              <a:t> (High voltage investigation completed.)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N2C Source had operated to 80 kV.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ts val="206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Neutral Beam #1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N1A </a:t>
            </a:r>
            <a:r>
              <a:rPr lang="en-US" sz="1800" dirty="0">
                <a:solidFill>
                  <a:srgbClr val="0000FF"/>
                </a:solidFill>
              </a:rPr>
              <a:t>Source </a:t>
            </a:r>
            <a:r>
              <a:rPr lang="en-US" sz="1800" dirty="0" smtClean="0">
                <a:solidFill>
                  <a:srgbClr val="0000FF"/>
                </a:solidFill>
              </a:rPr>
              <a:t>had </a:t>
            </a:r>
            <a:r>
              <a:rPr lang="en-US" sz="1800" dirty="0">
                <a:solidFill>
                  <a:srgbClr val="0000FF"/>
                </a:solidFill>
              </a:rPr>
              <a:t>operated</a:t>
            </a:r>
            <a:r>
              <a:rPr lang="en-US" sz="1800" dirty="0" smtClean="0">
                <a:solidFill>
                  <a:srgbClr val="0000FF"/>
                </a:solidFill>
              </a:rPr>
              <a:t> to 76 </a:t>
            </a:r>
            <a:r>
              <a:rPr lang="en-US" sz="1800" dirty="0">
                <a:solidFill>
                  <a:srgbClr val="0000FF"/>
                </a:solidFill>
              </a:rPr>
              <a:t>kV</a:t>
            </a:r>
            <a:r>
              <a:rPr lang="en-US" sz="1800" dirty="0" smtClean="0">
                <a:solidFill>
                  <a:srgbClr val="0000FF"/>
                </a:solidFill>
              </a:rPr>
              <a:t>. (New source conditioning still in progress)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>
                <a:solidFill>
                  <a:srgbClr val="0000FF"/>
                </a:solidFill>
              </a:rPr>
              <a:t>N1B Source had operated</a:t>
            </a:r>
            <a:r>
              <a:rPr lang="en-US" sz="1800" dirty="0" smtClean="0">
                <a:solidFill>
                  <a:srgbClr val="0000FF"/>
                </a:solidFill>
              </a:rPr>
              <a:t> to 70 kV</a:t>
            </a:r>
            <a:r>
              <a:rPr lang="en-US" sz="1800" dirty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>
                <a:solidFill>
                  <a:srgbClr val="0000FF"/>
                </a:solidFill>
              </a:rPr>
              <a:t>N1C Source had operated</a:t>
            </a:r>
            <a:r>
              <a:rPr lang="en-US" sz="1800" dirty="0" smtClean="0">
                <a:solidFill>
                  <a:srgbClr val="0000FF"/>
                </a:solidFill>
              </a:rPr>
              <a:t> to 90 </a:t>
            </a:r>
            <a:r>
              <a:rPr lang="en-US" sz="1800" dirty="0">
                <a:solidFill>
                  <a:srgbClr val="0000FF"/>
                </a:solidFill>
              </a:rPr>
              <a:t>kV.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ts val="206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RF Systems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HHFW #1-4 Recovery CAP completed. Ready to start antenna conditioning.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HHFW #5-6 CAP completed. Awaiting protective relay installation (imminent)</a:t>
            </a:r>
          </a:p>
          <a:p>
            <a:pPr lvl="1">
              <a:lnSpc>
                <a:spcPts val="206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RF awaiting AC Power repairs in switchyard (completion imminent)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ts val="2060"/>
              </a:lnSpc>
              <a:spcAft>
                <a:spcPts val="600"/>
              </a:spcAft>
              <a:buNone/>
              <a:defRPr/>
            </a:pPr>
            <a:endParaRPr lang="en-US" sz="2000" dirty="0" smtClean="0">
              <a:solidFill>
                <a:srgbClr val="0000FF"/>
              </a:solidFill>
              <a:cs typeface="ＭＳ Ｐゴシック" charset="0"/>
            </a:endParaRPr>
          </a:p>
          <a:p>
            <a:pPr>
              <a:lnSpc>
                <a:spcPts val="2060"/>
              </a:lnSpc>
              <a:spcAft>
                <a:spcPts val="600"/>
              </a:spcAft>
              <a:buNone/>
              <a:defRPr/>
            </a:pPr>
            <a:endParaRPr lang="en-US" sz="2000" dirty="0" smtClean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30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000" dirty="0">
                <a:solidFill>
                  <a:srgbClr val="0000FF"/>
                </a:solidFill>
              </a:rPr>
              <a:t>Heating System Operations</a:t>
            </a:r>
          </a:p>
          <a:p>
            <a:pPr algn="ctr" eaLnBrk="0" hangingPunct="0">
              <a:lnSpc>
                <a:spcPts val="27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</a:rPr>
              <a:t>NBI system should be </a:t>
            </a:r>
            <a:r>
              <a:rPr lang="en-US" sz="3200" dirty="0" smtClean="0">
                <a:solidFill>
                  <a:srgbClr val="FF0000"/>
                </a:solidFill>
              </a:rPr>
              <a:t>approaching full </a:t>
            </a:r>
            <a:r>
              <a:rPr lang="en-US" sz="3200" dirty="0">
                <a:solidFill>
                  <a:srgbClr val="FF0000"/>
                </a:solidFill>
              </a:rPr>
              <a:t>performance</a:t>
            </a:r>
          </a:p>
          <a:p>
            <a:pPr algn="ctr" eaLnBrk="0" hangingPunct="0">
              <a:lnSpc>
                <a:spcPts val="27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3200" dirty="0">
                <a:solidFill>
                  <a:srgbClr val="FF0000"/>
                </a:solidFill>
                <a:latin typeface="Helvetica Neue" charset="0"/>
              </a:rPr>
              <a:t>　　</a:t>
            </a:r>
            <a:endParaRPr lang="en-US" sz="3200" dirty="0">
              <a:solidFill>
                <a:srgbClr val="FF0000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We have been </a:t>
            </a:r>
            <a:r>
              <a:rPr lang="en-US" sz="2400" dirty="0" err="1" smtClean="0"/>
              <a:t>boronizing</a:t>
            </a:r>
            <a:r>
              <a:rPr lang="en-US" sz="2400" dirty="0" smtClean="0"/>
              <a:t> the ATJ graphite PFC at a rate of 1 bottle per week.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1 bottle = 10 grams </a:t>
            </a:r>
            <a:r>
              <a:rPr lang="en-US" sz="2000" dirty="0" err="1" smtClean="0">
                <a:solidFill>
                  <a:srgbClr val="0000FF"/>
                </a:solidFill>
              </a:rPr>
              <a:t>dTMB</a:t>
            </a:r>
            <a:r>
              <a:rPr lang="en-US" sz="2000" dirty="0" smtClean="0">
                <a:solidFill>
                  <a:srgbClr val="0000FF"/>
                </a:solidFill>
              </a:rPr>
              <a:t> in a Helium background was the standard quanta of </a:t>
            </a:r>
            <a:r>
              <a:rPr lang="en-US" sz="2000" dirty="0" err="1" smtClean="0">
                <a:solidFill>
                  <a:srgbClr val="0000FF"/>
                </a:solidFill>
              </a:rPr>
              <a:t>boronization</a:t>
            </a:r>
            <a:r>
              <a:rPr lang="en-US" sz="2000" dirty="0" smtClean="0">
                <a:solidFill>
                  <a:srgbClr val="0000FF"/>
                </a:solidFill>
              </a:rPr>
              <a:t> in NSTX.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Started NSTX-U run with a full bottle </a:t>
            </a:r>
            <a:r>
              <a:rPr lang="en-US" sz="2000" dirty="0" err="1" smtClean="0">
                <a:solidFill>
                  <a:srgbClr val="0000FF"/>
                </a:solidFill>
              </a:rPr>
              <a:t>boronization</a:t>
            </a:r>
            <a:r>
              <a:rPr lang="en-US" sz="2000" dirty="0" smtClean="0">
                <a:solidFill>
                  <a:srgbClr val="0000FF"/>
                </a:solidFill>
              </a:rPr>
              <a:t> each Sunday, found conditions were degrading by the end of the week.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Switched to 1/5 bottle </a:t>
            </a:r>
            <a:r>
              <a:rPr lang="en-US" sz="2000" dirty="0" err="1" smtClean="0">
                <a:solidFill>
                  <a:srgbClr val="0000FF"/>
                </a:solidFill>
              </a:rPr>
              <a:t>boronization</a:t>
            </a:r>
            <a:r>
              <a:rPr lang="en-US" sz="2000" dirty="0" smtClean="0">
                <a:solidFill>
                  <a:srgbClr val="0000FF"/>
                </a:solidFill>
              </a:rPr>
              <a:t> late 2</a:t>
            </a:r>
            <a:r>
              <a:rPr lang="en-US" sz="2000" baseline="30000" dirty="0" smtClean="0">
                <a:solidFill>
                  <a:srgbClr val="0000FF"/>
                </a:solidFill>
              </a:rPr>
              <a:t>nd</a:t>
            </a:r>
            <a:r>
              <a:rPr lang="en-US" sz="2000" dirty="0" smtClean="0">
                <a:solidFill>
                  <a:srgbClr val="0000FF"/>
                </a:solidFill>
              </a:rPr>
              <a:t> shift each evening.</a:t>
            </a:r>
          </a:p>
          <a:p>
            <a:pPr lvl="2"/>
            <a:r>
              <a:rPr lang="en-US" sz="1800" dirty="0" smtClean="0"/>
              <a:t>Provides more consistent conditions day-to-day.</a:t>
            </a:r>
          </a:p>
          <a:p>
            <a:r>
              <a:rPr lang="en-US" sz="2400" dirty="0" smtClean="0"/>
              <a:t>We are working towards using lithium evaporators during this run.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Cables for motor control drives are among pacing items.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Still need to complete procedure revisions, do ACC reviews.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Installing an </a:t>
            </a:r>
            <a:r>
              <a:rPr lang="en-US" sz="2000" dirty="0" err="1" smtClean="0">
                <a:solidFill>
                  <a:srgbClr val="0000FF"/>
                </a:solidFill>
              </a:rPr>
              <a:t>Ar</a:t>
            </a:r>
            <a:r>
              <a:rPr lang="en-US" sz="2000" dirty="0" smtClean="0">
                <a:solidFill>
                  <a:srgbClr val="0000FF"/>
                </a:solidFill>
              </a:rPr>
              <a:t> Purge System (APS) to fill the vessel with </a:t>
            </a:r>
            <a:r>
              <a:rPr lang="en-US" sz="2000" dirty="0" err="1" smtClean="0">
                <a:solidFill>
                  <a:srgbClr val="0000FF"/>
                </a:solidFill>
              </a:rPr>
              <a:t>Ar</a:t>
            </a:r>
            <a:r>
              <a:rPr lang="en-US" sz="2000" dirty="0" smtClean="0">
                <a:solidFill>
                  <a:srgbClr val="0000FF"/>
                </a:solidFill>
              </a:rPr>
              <a:t> in the event of a catastrophic vent during lithium evaporation.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Target date for lithium use is early June.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We are using </a:t>
            </a:r>
            <a:r>
              <a:rPr lang="en-US" sz="3200" dirty="0" err="1" smtClean="0">
                <a:solidFill>
                  <a:srgbClr val="0000FF"/>
                </a:solidFill>
              </a:rPr>
              <a:t>dTMB</a:t>
            </a:r>
            <a:r>
              <a:rPr lang="en-US" sz="3200" dirty="0" smtClean="0">
                <a:solidFill>
                  <a:srgbClr val="0000FF"/>
                </a:solidFill>
              </a:rPr>
              <a:t> now for PFC Conditioning, and Will Switch to Lithium in a Few Weeks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5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410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Langmuir probe electronics</a:t>
            </a:r>
          </a:p>
          <a:p>
            <a:r>
              <a:rPr lang="en-US" dirty="0" smtClean="0"/>
              <a:t>Massive Gas Injector (UW) – disruption mitigation</a:t>
            </a:r>
          </a:p>
          <a:p>
            <a:r>
              <a:rPr lang="en-US" dirty="0" smtClean="0"/>
              <a:t>Lithium Granule Injector – ELM pacing</a:t>
            </a:r>
          </a:p>
          <a:p>
            <a:r>
              <a:rPr lang="en-US" dirty="0" smtClean="0"/>
              <a:t>SAMI (Univ. York) – EBW physics, field pitch at edge (next slide)</a:t>
            </a:r>
          </a:p>
          <a:p>
            <a:r>
              <a:rPr lang="en-US" dirty="0" smtClean="0"/>
              <a:t>High Harmonic Fast Wave Heating &amp; Current Drive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AC power problem on sources delayed operation.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Sources 1-4 are nearing operation, 5 &amp; 6 are ~1-1.5 months out.</a:t>
            </a:r>
          </a:p>
          <a:p>
            <a:r>
              <a:rPr lang="en-US" dirty="0" smtClean="0"/>
              <a:t>Infrared Video Bolometer (ORNL, NIFS)</a:t>
            </a:r>
          </a:p>
          <a:p>
            <a:r>
              <a:rPr lang="en-US" dirty="0" err="1" smtClean="0"/>
              <a:t>Divertor</a:t>
            </a:r>
            <a:r>
              <a:rPr lang="en-US" dirty="0" smtClean="0"/>
              <a:t> SPRED (LLNL)</a:t>
            </a:r>
          </a:p>
          <a:p>
            <a:r>
              <a:rPr lang="en-US" dirty="0" smtClean="0"/>
              <a:t>Fusion Products Detector (FIU)</a:t>
            </a:r>
          </a:p>
          <a:p>
            <a:r>
              <a:rPr lang="en-US" dirty="0" smtClean="0"/>
              <a:t>CHI Instrumentation &amp; Gas Feeds (UW)</a:t>
            </a:r>
          </a:p>
          <a:p>
            <a:r>
              <a:rPr lang="en-US" dirty="0"/>
              <a:t>TF Coil Bending Stress </a:t>
            </a:r>
            <a:r>
              <a:rPr lang="en-US" dirty="0" smtClean="0"/>
              <a:t>Instrumentation for 0.8 T Operation</a:t>
            </a:r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Use existing instrumentation chassis to confirm that the outer leg bending is consistent with predictions from the mechanical analysis branch.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We are Working to Deploy/Commission Additional Systems in the Remaining Duration of the Run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4" name="Rectangle 3"/>
          <p:cNvSpPr txBox="1">
            <a:spLocks noChangeArrowheads="1"/>
          </p:cNvSpPr>
          <p:nvPr/>
        </p:nvSpPr>
        <p:spPr bwMode="auto">
          <a:xfrm>
            <a:off x="5867400" y="3852863"/>
            <a:ext cx="29718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ts val="1640"/>
              </a:lnSpc>
              <a:spcBef>
                <a:spcPts val="1200"/>
              </a:spcBef>
            </a:pPr>
            <a:r>
              <a:rPr lang="en-US" sz="1400" b="0" i="0" dirty="0" smtClean="0">
                <a:solidFill>
                  <a:srgbClr val="660066"/>
                </a:solidFill>
                <a:latin typeface="Arial" charset="0"/>
              </a:rPr>
              <a:t>SAMI RF front-end and antenna array installed on NSTX-U</a:t>
            </a:r>
            <a:endParaRPr lang="en-US" sz="22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Synthetic Aperture Microwave Imaging (SAMI) diagnostic now calibrated and operating on NSTX-U</a:t>
            </a:r>
            <a:endParaRPr lang="en-US" sz="3000" dirty="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114800" y="4343400"/>
            <a:ext cx="50292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b="0" i="0" dirty="0" smtClean="0">
                <a:latin typeface="Arial" charset="0"/>
                <a:ea typeface="ＭＳ Ｐゴシック" charset="0"/>
                <a:cs typeface="ＭＳ Ｐゴシック" charset="0"/>
              </a:rPr>
              <a:t>First used successfully on MAST</a:t>
            </a:r>
          </a:p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Image can be focused post shot</a:t>
            </a:r>
          </a:p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Measures </a:t>
            </a:r>
            <a:r>
              <a:rPr lang="en-US" sz="2000" b="0" i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EBW coupling efficiency, plasma turbulence, and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pitch angle of magnetic field in the plasma edge with high radial resolution</a:t>
            </a:r>
            <a:endParaRPr lang="en-US" sz="2000" b="0" i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" descr="Pages from 01-EC17-Vann-v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4"/>
          <a:stretch>
            <a:fillRect/>
          </a:stretch>
        </p:blipFill>
        <p:spPr bwMode="auto">
          <a:xfrm>
            <a:off x="76200" y="4123084"/>
            <a:ext cx="4011625" cy="22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28600" y="6248400"/>
            <a:ext cx="35052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1400" b="0" i="0" dirty="0" smtClean="0">
                <a:solidFill>
                  <a:srgbClr val="660066"/>
                </a:solidFill>
                <a:latin typeface="Arial" charset="0"/>
              </a:rPr>
              <a:t>SAMI </a:t>
            </a:r>
            <a:r>
              <a:rPr lang="en-US" sz="1400" b="0" i="0" dirty="0">
                <a:solidFill>
                  <a:srgbClr val="660066"/>
                </a:solidFill>
                <a:latin typeface="Arial" charset="0"/>
              </a:rPr>
              <a:t>EBW Emission </a:t>
            </a:r>
            <a:r>
              <a:rPr lang="en-US" sz="1400" b="0" i="0" dirty="0" smtClean="0">
                <a:solidFill>
                  <a:srgbClr val="660066"/>
                </a:solidFill>
                <a:latin typeface="Arial" charset="0"/>
              </a:rPr>
              <a:t>Data from MAST</a:t>
            </a:r>
            <a:r>
              <a:rPr lang="en-US" sz="1400" b="0" i="0" dirty="0">
                <a:solidFill>
                  <a:srgbClr val="660066"/>
                </a:solidFill>
                <a:latin typeface="Arial" charset="0"/>
              </a:rPr>
              <a:t/>
            </a:r>
            <a:br>
              <a:rPr lang="en-US" sz="1400" b="0" i="0" dirty="0">
                <a:solidFill>
                  <a:srgbClr val="660066"/>
                </a:solidFill>
                <a:latin typeface="Arial" charset="0"/>
              </a:rPr>
            </a:br>
            <a:endParaRPr lang="en-US" sz="22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1143000"/>
            <a:ext cx="606136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b="0" i="0" dirty="0" smtClean="0">
                <a:latin typeface="Arial" charset="0"/>
                <a:ea typeface="ＭＳ Ｐゴシック" charset="0"/>
                <a:cs typeface="ＭＳ Ｐゴシック" charset="0"/>
              </a:rPr>
              <a:t>SAMI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r>
              <a:rPr lang="en-US" sz="2000" b="0" i="0" dirty="0" smtClean="0">
                <a:latin typeface="Arial" charset="0"/>
                <a:ea typeface="ＭＳ Ｐゴシック" charset="0"/>
                <a:cs typeface="ＭＳ Ｐゴシック" charset="0"/>
              </a:rPr>
              <a:t> measures 10-35.5 GHz emission using 16 local oscillators and an array of antennas to image over a large field of view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en-US" sz="1600" b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 </a:t>
            </a:r>
            <a:r>
              <a:rPr lang="en-US" sz="16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600" b="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Univ</a:t>
            </a:r>
            <a:r>
              <a:rPr lang="en-US" sz="1600" b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of York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Durham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Univ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CCFE in </a:t>
            </a:r>
            <a:r>
              <a:rPr lang="en-US" sz="1600" b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UK]</a:t>
            </a:r>
            <a:endParaRPr lang="en-US" sz="1600" b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Two probing beams used for 2-D Doppler Back Scattering </a:t>
            </a:r>
          </a:p>
          <a:p>
            <a:pPr marL="342900" indent="-342900" eaLnBrk="0" hangingPunct="0">
              <a:spcBef>
                <a:spcPts val="600"/>
              </a:spcBef>
              <a:buFontTx/>
              <a:buChar char="•"/>
            </a:pPr>
            <a:r>
              <a:rPr lang="en-US" sz="2000" b="0" i="0" dirty="0" smtClean="0">
                <a:latin typeface="Arial" charset="0"/>
                <a:ea typeface="ＭＳ Ｐゴシック" charset="0"/>
                <a:cs typeface="ＭＳ Ｐゴシック" charset="0"/>
              </a:rPr>
              <a:t>Emission data digitized at 250 mega samples/sec</a:t>
            </a:r>
            <a:endParaRPr lang="en-US" b="0" i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90600"/>
            <a:ext cx="2590800" cy="29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1</a:t>
            </a:r>
            <a:r>
              <a:rPr sz="2400" spc="-7" baseline="24305" dirty="0">
                <a:latin typeface="Arial"/>
                <a:cs typeface="Arial"/>
              </a:rPr>
              <a:t>st </a:t>
            </a:r>
            <a:r>
              <a:rPr sz="2400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 smtClean="0">
                <a:latin typeface="Arial"/>
                <a:cs typeface="Arial"/>
              </a:rPr>
              <a:t>2</a:t>
            </a:r>
            <a:r>
              <a:rPr sz="2400" spc="-7" baseline="24305" dirty="0" smtClean="0">
                <a:latin typeface="Arial"/>
                <a:cs typeface="Arial"/>
              </a:rPr>
              <a:t>nd </a:t>
            </a:r>
            <a:r>
              <a:rPr sz="2400" spc="-5" dirty="0" smtClean="0">
                <a:latin typeface="Arial"/>
                <a:cs typeface="Arial"/>
              </a:rPr>
              <a:t>year</a:t>
            </a:r>
            <a:r>
              <a:rPr lang="en-US" sz="2400" spc="-5" dirty="0" smtClean="0">
                <a:latin typeface="Arial"/>
                <a:cs typeface="Arial"/>
              </a:rPr>
              <a:t> goal</a:t>
            </a:r>
            <a:r>
              <a:rPr sz="2400" spc="-5" dirty="0" smtClean="0">
                <a:latin typeface="Arial"/>
                <a:cs typeface="Arial"/>
              </a:rPr>
              <a:t>: 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 smtClean="0">
                <a:latin typeface="Arial"/>
                <a:cs typeface="Arial"/>
              </a:rPr>
              <a:t>3</a:t>
            </a:r>
            <a:r>
              <a:rPr sz="2400" spc="-7" baseline="24305" dirty="0" smtClean="0">
                <a:latin typeface="Arial"/>
                <a:cs typeface="Arial"/>
              </a:rPr>
              <a:t>rd </a:t>
            </a:r>
            <a:r>
              <a:rPr sz="2400" spc="-5" dirty="0" smtClean="0">
                <a:latin typeface="Arial"/>
                <a:cs typeface="Arial"/>
              </a:rPr>
              <a:t>year</a:t>
            </a:r>
            <a:r>
              <a:rPr lang="en-US" sz="2400" spc="-5" dirty="0" smtClean="0">
                <a:latin typeface="Arial"/>
                <a:cs typeface="Arial"/>
              </a:rPr>
              <a:t> goal</a:t>
            </a:r>
            <a:r>
              <a:rPr sz="2400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62824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11851</TotalTime>
  <Words>3831</Words>
  <Application>Microsoft Office PowerPoint</Application>
  <PresentationFormat>On-screen Show (4:3)</PresentationFormat>
  <Paragraphs>706</Paragraphs>
  <Slides>34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NSTX Upgrade</vt:lpstr>
      <vt:lpstr>NSTX-U Project / Facility Status </vt:lpstr>
      <vt:lpstr>PowerPoint Presentation</vt:lpstr>
      <vt:lpstr>Latest run plan schedule for 2016 ~ 7.2 run week to date, goal is to operate 18 run weeks </vt:lpstr>
      <vt:lpstr>LHe Refrigerator Cold Box Leak Leaks were found and repaired along with a similar piece</vt:lpstr>
      <vt:lpstr>PowerPoint Presentation</vt:lpstr>
      <vt:lpstr>We are using dTMB now for PFC Conditioning, and Will Switch to Lithium in a Few Weeks</vt:lpstr>
      <vt:lpstr>We are Working to Deploy/Commission Additional Systems in the Remaining Duration of the Run</vt:lpstr>
      <vt:lpstr>Synthetic Aperture Microwave Imaging (SAMI) diagnostic now calibrated and operating on NSTX-U</vt:lpstr>
      <vt:lpstr>NSTX-U device performance progression</vt:lpstr>
      <vt:lpstr>NSTX Upgrade Lead Extension Qualifications Confirmed by Calculations and Cyclic Fatigue Test </vt:lpstr>
      <vt:lpstr>Longer Term Plan Supports Operations in FY-17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 Slides</vt:lpstr>
      <vt:lpstr>PowerPoint Presentation</vt:lpstr>
      <vt:lpstr>PowerPoint Presentation</vt:lpstr>
      <vt:lpstr>PowerPoint Presentation</vt:lpstr>
      <vt:lpstr>PowerPoint Presentation</vt:lpstr>
      <vt:lpstr>NCC Lorentz and Thermal  Stress Analysis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232</cp:revision>
  <dcterms:created xsi:type="dcterms:W3CDTF">2015-07-16T16:59:24Z</dcterms:created>
  <dcterms:modified xsi:type="dcterms:W3CDTF">2016-05-03T14:55:11Z</dcterms:modified>
</cp:coreProperties>
</file>