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0" r:id="rId4"/>
    <p:sldId id="272" r:id="rId5"/>
    <p:sldId id="271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7" autoAdjust="0"/>
    <p:restoredTop sz="95327" autoAdjust="0"/>
  </p:normalViewPr>
  <p:slideViewPr>
    <p:cSldViewPr>
      <p:cViewPr varScale="1">
        <p:scale>
          <a:sx n="157" d="100"/>
          <a:sy n="157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Jaworski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Liquid Metal Plasma-Facing Components – August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0772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Michael Jaworski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Charles Skinner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J.-P. Allain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Brian Wirth</a:t>
            </a:r>
            <a:r>
              <a:rPr lang="en-US" sz="3200" baseline="30000" dirty="0" smtClean="0"/>
              <a:t>3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2000" baseline="30000" dirty="0" smtClean="0"/>
              <a:t>1</a:t>
            </a:r>
            <a:r>
              <a:rPr lang="en-US" sz="2000" i="1" dirty="0" smtClean="0"/>
              <a:t>Princeton Plasma Physics Laboratory</a:t>
            </a:r>
          </a:p>
          <a:p>
            <a:r>
              <a:rPr lang="en-US" sz="2000" i="1" baseline="30000" dirty="0" smtClean="0"/>
              <a:t>2</a:t>
            </a:r>
            <a:r>
              <a:rPr lang="en-US" sz="2000" i="1" dirty="0" smtClean="0"/>
              <a:t>University of Illinois at Urbana-Champaign</a:t>
            </a:r>
          </a:p>
          <a:p>
            <a:r>
              <a:rPr lang="en-US" sz="2000" i="1" baseline="30000" dirty="0" smtClean="0"/>
              <a:t>3</a:t>
            </a:r>
            <a:r>
              <a:rPr lang="en-US" sz="2000" i="1" dirty="0" smtClean="0"/>
              <a:t>University of Tennessee at Knoxville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Materials and PFCs </a:t>
            </a:r>
            <a:br>
              <a:rPr lang="en-US" dirty="0" smtClean="0"/>
            </a:br>
            <a:r>
              <a:rPr lang="en-US" dirty="0" smtClean="0"/>
              <a:t>Topical Science Group</a:t>
            </a:r>
            <a:br>
              <a:rPr lang="en-US" dirty="0" smtClean="0"/>
            </a:br>
            <a:r>
              <a:rPr lang="en-US" dirty="0" smtClean="0"/>
              <a:t>FY17-18 Milestone Brainstorming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315200" cy="9144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NSTX-U Boundary Science Group Meeting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1/10/17 - PPPL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4958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*Work supported by DOE contract DE-AC02-09CH11466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82"/>
    </mc:Choice>
    <mc:Fallback xmlns="">
      <p:transition spd="slow" advTm="415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Initiating emails from Jon, Stan and Rajesh provided background information</a:t>
            </a:r>
          </a:p>
          <a:p>
            <a:endParaRPr lang="en-US" dirty="0"/>
          </a:p>
          <a:p>
            <a:r>
              <a:rPr lang="en-US" dirty="0" smtClean="0"/>
              <a:t>TSG leadership contacted via email for discussion and solicitation on milestones</a:t>
            </a:r>
          </a:p>
          <a:p>
            <a:endParaRPr lang="en-US" dirty="0"/>
          </a:p>
          <a:p>
            <a:r>
              <a:rPr lang="en-US" dirty="0" smtClean="0"/>
              <a:t>Two notional milestone topics:</a:t>
            </a:r>
          </a:p>
          <a:p>
            <a:pPr lvl="1"/>
            <a:r>
              <a:rPr lang="en-US" dirty="0" smtClean="0"/>
              <a:t>Did: create open list of options for group discussion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Did not: carefully craft language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Did not: solicit broader input (yet)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and thought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6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Topical area: Assess critical boron and water chemistry in graphitic surfaces.  </a:t>
            </a:r>
          </a:p>
          <a:p>
            <a:endParaRPr lang="en-US" sz="2400" dirty="0" smtClean="0"/>
          </a:p>
          <a:p>
            <a:r>
              <a:rPr lang="en-US" sz="2400" dirty="0" smtClean="0"/>
              <a:t>Milestone focuses on deeper understanding of MAPP and plasma data obtained in FY16 </a:t>
            </a:r>
          </a:p>
          <a:p>
            <a:pPr lvl="1"/>
            <a:r>
              <a:rPr lang="en-US" sz="1800" dirty="0" smtClean="0"/>
              <a:t>Consequences of </a:t>
            </a:r>
            <a:r>
              <a:rPr lang="en-US" sz="1800" dirty="0" err="1" smtClean="0"/>
              <a:t>underbaking</a:t>
            </a:r>
            <a:r>
              <a:rPr lang="en-US" sz="1800" dirty="0" smtClean="0"/>
              <a:t> graphite tiles </a:t>
            </a:r>
          </a:p>
          <a:p>
            <a:pPr lvl="1"/>
            <a:r>
              <a:rPr lang="en-US" sz="1800" dirty="0" smtClean="0"/>
              <a:t>Is oxygen suppression completely determined by boron layer thickness or are more complex processes at play?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Does complete conversion to boron oxide/carbonate or sputtering erosion of boronized layer determine optimal boronization frequency / duration ?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r>
              <a:rPr lang="en-US" sz="2400" dirty="0" smtClean="0"/>
              <a:t>Leverages existing resources and capabilities in NSTX-U team</a:t>
            </a:r>
          </a:p>
          <a:p>
            <a:pPr lvl="1"/>
            <a:r>
              <a:rPr lang="en-US" sz="1800" dirty="0" smtClean="0"/>
              <a:t>Could lean on surface science laboratories (PPPL and UIUC) for new B-C-O-H studies</a:t>
            </a:r>
          </a:p>
          <a:p>
            <a:pPr lvl="1"/>
            <a:r>
              <a:rPr lang="en-US" sz="1800" dirty="0" smtClean="0"/>
              <a:t>Could lean on modeling capabilities of graphitic materials (</a:t>
            </a:r>
            <a:r>
              <a:rPr lang="en-US" sz="1800" dirty="0" err="1" smtClean="0"/>
              <a:t>Krstic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1: Performance exploitation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Boron / carbon / oxygen chemistry from XPS analysis of MAPP and NSTX tile samples </a:t>
            </a:r>
            <a:r>
              <a:rPr lang="en-US" sz="1800" i="1" dirty="0"/>
              <a:t>(in progress: Bedoya thesis, T260, IAC measurements, Krstic MD calculations – potential PSI papers). 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New topic: Side-by-side comparison of boron, lithium, tin films, for D, O uptake and release (need suitable lab source of boron e.g. magnetron…). </a:t>
            </a:r>
            <a:br>
              <a:rPr lang="en-US" sz="1800" dirty="0"/>
            </a:br>
            <a:r>
              <a:rPr lang="en-US" sz="1800" dirty="0"/>
              <a:t>Do we need both B and Li conditioning for TZM PFCs in NSTXU ? 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Long term fate of O absorbed in boron, lithium films (does O come back out again ?)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</a:rPr>
              <a:t>Wetting of SS/TZM by Li at elevated temperatures </a:t>
            </a:r>
            <a:r>
              <a:rPr lang="en-US" sz="1800" i="1" dirty="0">
                <a:solidFill>
                  <a:srgbClr val="0000FF"/>
                </a:solidFill>
              </a:rPr>
              <a:t>(SAM - potential PSI paper)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</a:rPr>
              <a:t>Effect of surface morphology on erosion/redeposition on NSTX and DIII-D tile samples </a:t>
            </a:r>
            <a:r>
              <a:rPr lang="en-US" sz="1800" i="1" dirty="0">
                <a:solidFill>
                  <a:srgbClr val="0000FF"/>
                </a:solidFill>
              </a:rPr>
              <a:t>(SAM, Thermo K-alpha - potential PSI paper).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</a:pPr>
            <a:endParaRPr lang="en-US" sz="1800" i="1" dirty="0"/>
          </a:p>
          <a:p>
            <a:pPr>
              <a:spcBef>
                <a:spcPts val="1200"/>
              </a:spcBef>
            </a:pPr>
            <a:r>
              <a:rPr lang="en-US" sz="1800" i="1" dirty="0">
                <a:solidFill>
                  <a:srgbClr val="008000"/>
                </a:solidFill>
              </a:rPr>
              <a:t>Lots of good science questions – but do they make good NSTX milestones ?</a:t>
            </a:r>
            <a:br>
              <a:rPr lang="en-US" sz="1800" i="1" dirty="0">
                <a:solidFill>
                  <a:srgbClr val="008000"/>
                </a:solidFill>
              </a:rPr>
            </a:br>
            <a:r>
              <a:rPr lang="en-US" sz="1800" i="1" dirty="0">
                <a:solidFill>
                  <a:srgbClr val="008000"/>
                </a:solidFill>
              </a:rPr>
              <a:t>Is ‘advance scientific understanding of &lt;?&gt;’  a milestone ?</a:t>
            </a:r>
          </a:p>
          <a:p>
            <a:pPr>
              <a:spcBef>
                <a:spcPts val="1200"/>
              </a:spcBef>
            </a:pPr>
            <a:r>
              <a:rPr lang="en-US" sz="1800" i="1" dirty="0">
                <a:solidFill>
                  <a:srgbClr val="008000"/>
                </a:solidFill>
              </a:rPr>
              <a:t>Do we have resources for extra tasks or should we divert from present goals ?   </a:t>
            </a:r>
          </a:p>
          <a:p>
            <a:pPr>
              <a:spcBef>
                <a:spcPts val="1200"/>
              </a:spcBef>
            </a:pPr>
            <a:r>
              <a:rPr lang="en-US" sz="1800" i="1" dirty="0">
                <a:solidFill>
                  <a:srgbClr val="008000"/>
                </a:solidFill>
              </a:rPr>
              <a:t>Need input from Bruce (back Thursday)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Other potential surface science topics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Assess long-term performance of high-Z candidate design and materials</a:t>
            </a:r>
            <a:endParaRPr lang="en-US" sz="2000" dirty="0"/>
          </a:p>
          <a:p>
            <a:pPr>
              <a:spcBef>
                <a:spcPts val="1632"/>
              </a:spcBef>
            </a:pPr>
            <a:r>
              <a:rPr lang="en-US" sz="2000" dirty="0" smtClean="0"/>
              <a:t>High-Z tile design revealed several critical features</a:t>
            </a:r>
          </a:p>
          <a:p>
            <a:pPr lvl="1"/>
            <a:r>
              <a:rPr lang="en-US" sz="1800" dirty="0" smtClean="0"/>
              <a:t>New mantra at lab: rigorous testing favored over analysis</a:t>
            </a:r>
          </a:p>
          <a:p>
            <a:pPr lvl="1"/>
            <a:r>
              <a:rPr lang="en-US" sz="1800" dirty="0" smtClean="0"/>
              <a:t>Stress concentration features at castellation base in cyclic loading</a:t>
            </a:r>
          </a:p>
          <a:p>
            <a:pPr lvl="1"/>
            <a:r>
              <a:rPr lang="en-US" sz="1800" dirty="0" smtClean="0"/>
              <a:t>Tile alignment tolerances and risk of recrystallization/melting</a:t>
            </a:r>
          </a:p>
          <a:p>
            <a:pPr lvl="1"/>
            <a:r>
              <a:rPr lang="en-US" sz="1800" dirty="0" smtClean="0"/>
              <a:t>Consequences of recrystallization under high-cycle fatigue</a:t>
            </a:r>
            <a:endParaRPr lang="en-US" sz="2400" dirty="0"/>
          </a:p>
          <a:p>
            <a:pPr>
              <a:spcBef>
                <a:spcPts val="1632"/>
              </a:spcBef>
            </a:pPr>
            <a:r>
              <a:rPr lang="en-US" sz="2000" dirty="0" smtClean="0"/>
              <a:t>Leverage Magnum-PSI plasma device (now superconducting) for accelerated-time tests</a:t>
            </a:r>
          </a:p>
          <a:p>
            <a:pPr lvl="1"/>
            <a:r>
              <a:rPr lang="en-US" sz="1800" dirty="0" smtClean="0"/>
              <a:t>Simulate entire run-year (or more) in Magnum-PSI (6000 shot-seconds &lt; 2hrs) including ELM-like transients</a:t>
            </a:r>
          </a:p>
          <a:p>
            <a:pPr lvl="1"/>
            <a:r>
              <a:rPr lang="en-US" sz="1800" dirty="0" smtClean="0"/>
              <a:t>Compare “nominal” performance with temperatures above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recryst</a:t>
            </a:r>
            <a:r>
              <a:rPr lang="en-US" sz="1800" baseline="-25000" dirty="0" smtClean="0"/>
              <a:t>.</a:t>
            </a:r>
          </a:p>
          <a:p>
            <a:pPr lvl="1"/>
            <a:r>
              <a:rPr lang="en-US" sz="1800"/>
              <a:t>C</a:t>
            </a:r>
            <a:r>
              <a:rPr lang="en-US" sz="1800" smtClean="0"/>
              <a:t>an also link </a:t>
            </a:r>
            <a:r>
              <a:rPr lang="en-US" sz="1800" dirty="0" smtClean="0"/>
              <a:t>to surface-science to look for surface modifications of Mo and W in presence of Li-O-C-B-H to look for potential damage effects (could include LTX-</a:t>
            </a:r>
            <a:r>
              <a:rPr lang="el-GR" sz="1800" dirty="0" smtClean="0"/>
              <a:t>β</a:t>
            </a:r>
            <a:r>
              <a:rPr lang="en-US" sz="1800" dirty="0" smtClean="0"/>
              <a:t> for studies)</a:t>
            </a:r>
          </a:p>
          <a:p>
            <a:pPr>
              <a:spcBef>
                <a:spcPts val="1632"/>
              </a:spcBef>
            </a:pPr>
            <a:r>
              <a:rPr lang="en-US" sz="2000" dirty="0">
                <a:solidFill>
                  <a:srgbClr val="0000FF"/>
                </a:solidFill>
              </a:rPr>
              <a:t>Exploit existing LTX probe drive for trials of candidate LM PFC concepts. </a:t>
            </a:r>
            <a:r>
              <a:rPr lang="en-US" sz="1800" dirty="0"/>
              <a:t> </a:t>
            </a:r>
          </a:p>
          <a:p>
            <a:pPr lvl="1"/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2: Enabling 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5337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14982</TotalTime>
  <Words>465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Materials and PFCs  Topical Science Group FY17-18 Milestone Brainstorming</vt:lpstr>
      <vt:lpstr>Procedure and thought process</vt:lpstr>
      <vt:lpstr>Milestone 1: Performance exploitation </vt:lpstr>
      <vt:lpstr>Other potential surface science topics</vt:lpstr>
      <vt:lpstr>Milestone 2: Enabling R&amp;D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xxxx yyyy</cp:lastModifiedBy>
  <cp:revision>403</cp:revision>
  <cp:lastPrinted>2015-09-04T14:55:32Z</cp:lastPrinted>
  <dcterms:created xsi:type="dcterms:W3CDTF">2015-07-16T16:59:24Z</dcterms:created>
  <dcterms:modified xsi:type="dcterms:W3CDTF">2017-01-10T17:02:29Z</dcterms:modified>
</cp:coreProperties>
</file>