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wmf" ContentType="image/x-wmf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324" r:id="rId2"/>
    <p:sldId id="340" r:id="rId3"/>
    <p:sldId id="343" r:id="rId4"/>
    <p:sldId id="342" r:id="rId5"/>
    <p:sldId id="341" r:id="rId6"/>
    <p:sldId id="34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3682"/>
    <a:srgbClr val="E8EDFF"/>
    <a:srgbClr val="124A91"/>
    <a:srgbClr val="005DAA"/>
    <a:srgbClr val="89C4FF"/>
    <a:srgbClr val="0039A6"/>
    <a:srgbClr val="173F82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111F6030-F01B-A343-9B66-440690E5A0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DEC52E56-FEF6-0948-9891-88ADBE4459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ＭＳ Ｐゴシック" pitchFamily="9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7979D-271E-ED43-86C3-EA3C78188521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86DB1-B73D-4DB1-A319-D4878548A1BC}" type="slidenum">
              <a:rPr lang="en-US"/>
              <a:pPr/>
              <a:t>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93071-D34D-FF4E-B846-C1C62607E0AB}" type="slidenum">
              <a:rPr lang="en-US"/>
              <a:pPr/>
              <a:t>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071ED-C5F2-9B4E-BBE7-02AE222D887E}" type="slidenum">
              <a:rPr lang="en-US"/>
              <a:pPr/>
              <a:t>6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3810000" y="6566356"/>
            <a:ext cx="441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  <a:latin typeface="Arial" pitchFamily="27" charset="0"/>
              </a:rPr>
              <a:t>V. A. Soukhanovskii,</a:t>
            </a:r>
            <a:r>
              <a:rPr lang="en-US" sz="800" b="1" dirty="0" smtClean="0">
                <a:solidFill>
                  <a:schemeClr val="tx1"/>
                </a:solidFill>
                <a:latin typeface="Arial" pitchFamily="27" charset="0"/>
              </a:rPr>
              <a:t> XP 1050</a:t>
            </a:r>
            <a:endParaRPr lang="en-US" sz="800" b="1" dirty="0">
              <a:solidFill>
                <a:schemeClr val="tx1"/>
              </a:solidFill>
              <a:latin typeface="Arial" pitchFamily="27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2667000" y="6705600"/>
            <a:ext cx="11430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610600" y="6580187"/>
            <a:ext cx="533400" cy="201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AC52C063-8598-3943-90CC-E9CD796E00E9}" type="slidenum">
              <a:rPr lang="en-US" sz="900" b="1">
                <a:solidFill>
                  <a:schemeClr val="tx1"/>
                </a:solidFill>
                <a:latin typeface="Arial Narrow" pitchFamily="27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7" charset="0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7" charset="0"/>
              </a:rPr>
              <a:t> 5</a:t>
            </a:r>
            <a:endParaRPr lang="en-US" sz="900" b="1" dirty="0">
              <a:solidFill>
                <a:schemeClr val="tx1"/>
              </a:solidFill>
              <a:latin typeface="Arial Narrow" pitchFamily="27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25" descr="nstx07-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524625"/>
            <a:ext cx="774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6" descr="lab_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90600" y="6550025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 userDrawn="1"/>
        </p:nvSpPr>
        <p:spPr bwMode="auto">
          <a:xfrm flipV="1">
            <a:off x="8153400" y="6705600"/>
            <a:ext cx="4572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Wingdings" pitchFamily="27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Times" pitchFamily="27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Geneva CE" pitchFamily="27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jpeg"/><Relationship Id="rId10" Type="http://schemas.openxmlformats.org/officeDocument/2006/relationships/image" Target="../media/image101.png"/><Relationship Id="rId5" Type="http://schemas.openxmlformats.org/officeDocument/2006/relationships/image" Target="../media/image5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9.pdf"/><Relationship Id="rId3" Type="http://schemas.openxmlformats.org/officeDocument/2006/relationships/image" Target="../media/image3.wmf"/><Relationship Id="rId6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5" Type="http://schemas.openxmlformats.org/officeDocument/2006/relationships/image" Target="../media/image12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304800" y="11430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000" b="1" dirty="0" smtClean="0">
                <a:latin typeface="+mj-lt"/>
              </a:rPr>
              <a:t>Radiative divertor with impurity seeding and with LLD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600200" y="243840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 b="1" i="0" dirty="0" smtClean="0">
                <a:solidFill>
                  <a:schemeClr val="tx1"/>
                </a:solidFill>
                <a:latin typeface="+mj-lt"/>
              </a:rPr>
              <a:t>V. A. Soukhanovskii, LLNL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0" dirty="0" smtClean="0">
                <a:solidFill>
                  <a:schemeClr val="tx1"/>
                </a:solidFill>
                <a:latin typeface="+mj-lt"/>
              </a:rPr>
              <a:t>and NSTX Team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676400" y="3505200"/>
            <a:ext cx="5715000" cy="87254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1800" b="1" i="0" dirty="0" smtClean="0">
                <a:solidFill>
                  <a:srgbClr val="FF0000"/>
                </a:solidFill>
                <a:latin typeface="+mj-lt"/>
              </a:rPr>
              <a:t>Boundary Physics</a:t>
            </a:r>
            <a:r>
              <a:rPr lang="en-US" sz="1800" b="1" i="0" dirty="0" smtClean="0">
                <a:solidFill>
                  <a:srgbClr val="FF0000"/>
                </a:solidFill>
                <a:latin typeface="+mj-lt"/>
              </a:rPr>
              <a:t> TSG Meeting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800" b="1" i="0" dirty="0" smtClean="0">
                <a:solidFill>
                  <a:srgbClr val="FF0000"/>
                </a:solidFill>
                <a:latin typeface="+mj-lt"/>
              </a:rPr>
              <a:t>Princeton</a:t>
            </a:r>
            <a:r>
              <a:rPr lang="en-US" sz="1800" b="1" i="0" dirty="0" smtClean="0">
                <a:solidFill>
                  <a:srgbClr val="FF0000"/>
                </a:solidFill>
                <a:latin typeface="+mj-lt"/>
              </a:rPr>
              <a:t>, NJ</a:t>
            </a:r>
            <a:endParaRPr lang="en-US" sz="1800" b="1" i="0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800" b="1" i="0" dirty="0" smtClean="0">
                <a:solidFill>
                  <a:srgbClr val="FF0000"/>
                </a:solidFill>
                <a:latin typeface="+mj-lt"/>
              </a:rPr>
              <a:t>16 July 2010</a:t>
            </a:r>
            <a:endParaRPr lang="en-US" sz="1800" b="1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27" charset="0"/>
              </a:rPr>
              <a:t>Supported by   </a:t>
            </a:r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27" charset="0"/>
                <a:ea typeface="Arial" pitchFamily="27" charset="0"/>
                <a:cs typeface="Arial" pitchFamily="27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Quebec</a:t>
            </a:r>
          </a:p>
        </p:txBody>
      </p:sp>
      <p:pic>
        <p:nvPicPr>
          <p:cNvPr id="1525915" name="Picture 155" descr="nstx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</p:spPr>
      </p:pic>
      <p:pic>
        <p:nvPicPr>
          <p:cNvPr id="1525920" name="Picture 160" descr="framed_team_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459490"/>
            <a:ext cx="3200400" cy="236358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0" y="897573"/>
            <a:ext cx="2297025" cy="321627"/>
            <a:chOff x="5029200" y="6096000"/>
            <a:chExt cx="3276600" cy="458787"/>
          </a:xfrm>
        </p:grpSpPr>
        <p:pic>
          <p:nvPicPr>
            <p:cNvPr id="35" name="Picture 23" descr="ORNL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7600" y="6096000"/>
              <a:ext cx="838200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4" descr="PPPL_Logo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44190" y="6115081"/>
              <a:ext cx="914261" cy="42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5" descr="lab_icon_rgb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29200" y="6096793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 descr="Picture 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9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528941" y="6105937"/>
              <a:ext cx="868168" cy="4389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809625"/>
          </a:xfrm>
        </p:spPr>
        <p:txBody>
          <a:bodyPr/>
          <a:lstStyle/>
          <a:p>
            <a:r>
              <a:rPr kumimoji="1" lang="en-US" dirty="0" smtClean="0"/>
              <a:t>Use of impurity seeding will</a:t>
            </a:r>
            <a:r>
              <a:rPr kumimoji="1" lang="en-US" dirty="0" smtClean="0"/>
              <a:t> </a:t>
            </a:r>
            <a:r>
              <a:rPr kumimoji="1" lang="en-US" dirty="0" smtClean="0"/>
              <a:t>provide</a:t>
            </a:r>
            <a:r>
              <a:rPr kumimoji="1" lang="en-US" dirty="0" smtClean="0"/>
              <a:t> </a:t>
            </a:r>
            <a:r>
              <a:rPr kumimoji="1" lang="en-US" dirty="0" smtClean="0"/>
              <a:t>an opportunity to study reactor-relevant radiative divertor</a:t>
            </a:r>
            <a:endParaRPr kumimoji="1"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029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kumimoji="1" lang="en-US" sz="1800" dirty="0" smtClean="0"/>
              <a:t>Radiative divertor experiments used D</a:t>
            </a:r>
            <a:r>
              <a:rPr kumimoji="1" lang="en-US" sz="1800" baseline="-25000" dirty="0" smtClean="0"/>
              <a:t>2</a:t>
            </a:r>
            <a:r>
              <a:rPr kumimoji="1" lang="en-US" sz="1800" dirty="0" smtClean="0"/>
              <a:t> injection to demonstrate peak heat flux reduction in NSXT with</a:t>
            </a:r>
            <a:r>
              <a:rPr kumimoji="1" lang="en-US" sz="1800" dirty="0" smtClean="0"/>
              <a:t> carbon </a:t>
            </a:r>
            <a:r>
              <a:rPr kumimoji="1" lang="en-US" sz="1800" dirty="0" smtClean="0"/>
              <a:t>radiation</a:t>
            </a:r>
          </a:p>
          <a:p>
            <a:pPr algn="just">
              <a:lnSpc>
                <a:spcPct val="90000"/>
              </a:lnSpc>
            </a:pPr>
            <a:endParaRPr kumimoji="1" lang="en-US" sz="18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A significant </a:t>
            </a:r>
            <a:r>
              <a:rPr kumimoji="1" lang="en-US" sz="1800" dirty="0" smtClean="0"/>
              <a:t>divertor peak heat flux </a:t>
            </a:r>
            <a:r>
              <a:rPr kumimoji="1" lang="en-US" sz="1800" dirty="0" smtClean="0"/>
              <a:t>reduction will be needed in NSTX-U, </a:t>
            </a:r>
            <a:r>
              <a:rPr kumimoji="1" lang="en-US" sz="1800" dirty="0" smtClean="0"/>
              <a:t>probably not possible with low Z impurities</a:t>
            </a:r>
          </a:p>
          <a:p>
            <a:pPr algn="just">
              <a:lnSpc>
                <a:spcPct val="90000"/>
              </a:lnSpc>
            </a:pPr>
            <a:endParaRPr kumimoji="1" lang="en-US" sz="18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Reduced density LLD / LITER operation will reduce radiated power due to extrinsic impurity seeding – is radiative divertor possible at all?</a:t>
            </a:r>
          </a:p>
          <a:p>
            <a:pPr algn="just">
              <a:lnSpc>
                <a:spcPct val="90000"/>
              </a:lnSpc>
            </a:pPr>
            <a:endParaRPr kumimoji="1" lang="en-US" sz="18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Need to learn control aspects of radiative divertor</a:t>
            </a:r>
          </a:p>
          <a:p>
            <a:pPr lvl="1" algn="just">
              <a:lnSpc>
                <a:spcPct val="90000"/>
              </a:lnSpc>
            </a:pPr>
            <a:r>
              <a:rPr kumimoji="1" lang="en-US" sz="1600" dirty="0" smtClean="0"/>
              <a:t>Identify divertor quantities that can be monitored and used as actuators for feeding into PCS to regulate impurity injection</a:t>
            </a:r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Additional emphasis – consider joining ITPA DSOL-20 “Transient divertor re-attachment”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ITER will run with partially detached divertor (PDD)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Study possible fault conditions – loss of PDD regime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Dynamic / transient experiment – how intrinsic carbon can replace extrinsic impurity radiated power due to loss of impurity seeding</a:t>
            </a:r>
            <a:endParaRPr kumimoji="1" lang="en-US" sz="1800" dirty="0" smtClean="0"/>
          </a:p>
          <a:p>
            <a:pPr lvl="1">
              <a:lnSpc>
                <a:spcPct val="90000"/>
              </a:lnSpc>
            </a:pPr>
            <a:endParaRPr kumimoji="1" lang="en-US" sz="1800" dirty="0" smtClean="0"/>
          </a:p>
          <a:p>
            <a:pPr lvl="1">
              <a:lnSpc>
                <a:spcPct val="90000"/>
              </a:lnSpc>
              <a:buNone/>
            </a:pPr>
            <a:endParaRPr kumimoji="1" lang="en-US" sz="2000" dirty="0" smtClean="0"/>
          </a:p>
          <a:p>
            <a:pPr lvl="1">
              <a:lnSpc>
                <a:spcPct val="90000"/>
              </a:lnSpc>
            </a:pPr>
            <a:endParaRPr kumimoji="1" lang="en-US" sz="2000" dirty="0" smtClean="0"/>
          </a:p>
          <a:p>
            <a:pPr lvl="1">
              <a:lnSpc>
                <a:spcPct val="90000"/>
              </a:lnSpc>
            </a:pPr>
            <a:endParaRPr kumimoji="1"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3100" dirty="0"/>
              <a:t>Impurity radiation role is to be clarified in radiative divertor </a:t>
            </a:r>
            <a:r>
              <a:rPr kumimoji="1" lang="en-US" sz="3100" dirty="0" smtClean="0"/>
              <a:t>experiments</a:t>
            </a:r>
            <a:endParaRPr kumimoji="1"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464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/>
              <a:t>It is marginally possible to radiate the necessary</a:t>
            </a:r>
            <a:r>
              <a:rPr kumimoji="1" lang="en-US" sz="1800" dirty="0" smtClean="0"/>
              <a:t> fraction </a:t>
            </a:r>
            <a:r>
              <a:rPr kumimoji="1" lang="en-US" sz="1800" dirty="0"/>
              <a:t>of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</a:t>
            </a:r>
            <a:r>
              <a:rPr kumimoji="1" lang="en-US" sz="1800" dirty="0"/>
              <a:t> with intrinsic carbon in NSTX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Lithium and helium </a:t>
            </a:r>
            <a:r>
              <a:rPr kumimoji="1" lang="en-US" sz="1800" dirty="0"/>
              <a:t>can play an important role in divertor power balance</a:t>
            </a:r>
            <a:endParaRPr kumimoji="1" lang="en-US" sz="1800" dirty="0" smtClean="0"/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Helium - energy </a:t>
            </a:r>
            <a:r>
              <a:rPr kumimoji="1" lang="en-US" sz="1600" dirty="0"/>
              <a:t>expensive (first I.P. 24.6 eV</a:t>
            </a:r>
            <a:r>
              <a:rPr kumimoji="1" lang="en-US" sz="1600" dirty="0" smtClean="0"/>
              <a:t>), radiates </a:t>
            </a:r>
            <a:r>
              <a:rPr kumimoji="1" lang="en-US" sz="1600" dirty="0"/>
              <a:t>at 1-10 </a:t>
            </a:r>
            <a:r>
              <a:rPr kumimoji="1" lang="en-US" sz="1600" dirty="0" smtClean="0"/>
              <a:t>eV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Lithium – highly radiative at </a:t>
            </a:r>
            <a:r>
              <a:rPr kumimoji="1" lang="en-US" sz="1600" i="1" dirty="0" smtClean="0"/>
              <a:t>T</a:t>
            </a:r>
            <a:r>
              <a:rPr kumimoji="1" lang="en-US" sz="1600" i="1" baseline="-25000" dirty="0" smtClean="0"/>
              <a:t>e</a:t>
            </a:r>
            <a:r>
              <a:rPr kumimoji="1" lang="en-US" sz="1600" dirty="0" smtClean="0"/>
              <a:t> &lt; 1-3 eV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1800" dirty="0"/>
              <a:t>In</a:t>
            </a:r>
            <a:r>
              <a:rPr kumimoji="1" lang="en-US" sz="1800" dirty="0" smtClean="0"/>
              <a:t> PDD </a:t>
            </a:r>
            <a:r>
              <a:rPr kumimoji="1" lang="en-US" sz="1800" dirty="0" smtClean="0"/>
              <a:t>experiments in FY </a:t>
            </a:r>
            <a:r>
              <a:rPr kumimoji="1" lang="en-US" sz="1800" dirty="0" smtClean="0"/>
              <a:t>2006-</a:t>
            </a:r>
            <a:r>
              <a:rPr kumimoji="1" lang="en-US" sz="1800" dirty="0" smtClean="0"/>
              <a:t>2008 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Radiated power was due to</a:t>
            </a:r>
            <a:r>
              <a:rPr kumimoji="1" lang="en-US" sz="1600" dirty="0" smtClean="0"/>
              <a:t> D, He, Li, C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He </a:t>
            </a:r>
            <a:r>
              <a:rPr kumimoji="1" lang="en-US" sz="1600" dirty="0"/>
              <a:t>and C were main contributors</a:t>
            </a:r>
          </a:p>
        </p:txBody>
      </p:sp>
      <p:pic>
        <p:nvPicPr>
          <p:cNvPr id="8" name="Picture 7" descr="iaea08-po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3505200" cy="2840798"/>
          </a:xfrm>
          <a:prstGeom prst="rect">
            <a:avLst/>
          </a:prstGeom>
        </p:spPr>
      </p:pic>
      <p:pic>
        <p:nvPicPr>
          <p:cNvPr id="9" name="Picture 6" descr="image-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81600"/>
            <a:ext cx="2469763" cy="1066800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10" name="Picture 9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562600" y="4114800"/>
            <a:ext cx="3429000" cy="237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809625"/>
          </a:xfrm>
        </p:spPr>
        <p:txBody>
          <a:bodyPr/>
          <a:lstStyle/>
          <a:p>
            <a:r>
              <a:rPr lang="en-US" sz="2400" dirty="0" smtClean="0"/>
              <a:t>Previous NSTX radiative divertor experiments with neon demonstrated that</a:t>
            </a:r>
            <a:r>
              <a:rPr lang="en-US" sz="2400" dirty="0" smtClean="0"/>
              <a:t> the </a:t>
            </a:r>
            <a:r>
              <a:rPr lang="en-US" sz="2400" dirty="0" smtClean="0"/>
              <a:t>divertor </a:t>
            </a:r>
            <a:r>
              <a:rPr lang="en-US" sz="2400" dirty="0" smtClean="0"/>
              <a:t>was</a:t>
            </a:r>
            <a:r>
              <a:rPr lang="en-US" sz="2400" dirty="0" smtClean="0"/>
              <a:t> too cold for efficient neon radiation</a:t>
            </a:r>
            <a:endParaRPr lang="en-US" sz="2400" dirty="0"/>
          </a:p>
        </p:txBody>
      </p:sp>
      <p:pic>
        <p:nvPicPr>
          <p:cNvPr id="5" name="Content Placeholder 4" descr="neon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269" r="-4269"/>
              <a:stretch>
                <a:fillRect/>
              </a:stretch>
            </p:blipFill>
          </mc:Choice>
          <mc:Fallback>
            <p:blipFill>
              <a:blip r:embed="rId3"/>
              <a:srcRect l="-4269" r="-4269"/>
              <a:stretch>
                <a:fillRect/>
              </a:stretch>
            </p:blipFill>
          </mc:Fallback>
        </mc:AlternateContent>
        <p:spPr>
          <a:xfrm>
            <a:off x="228600" y="1371599"/>
            <a:ext cx="7391400" cy="88128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Radiative divertor with impurity seeding – complete XP605, XP708, XP814 (1 run 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pPr>
              <a:lnSpc>
                <a:spcPct val="20000"/>
              </a:lnSpc>
            </a:pPr>
            <a:endParaRPr kumimoji="1" lang="en-US" sz="2000" b="1" dirty="0" smtClean="0"/>
          </a:p>
          <a:p>
            <a:pPr marL="395288" lvl="1" indent="-334963">
              <a:lnSpc>
                <a:spcPct val="90000"/>
              </a:lnSpc>
            </a:pPr>
            <a:r>
              <a:rPr kumimoji="1" lang="en-US" sz="2000" dirty="0" smtClean="0"/>
              <a:t>High </a:t>
            </a:r>
            <a:r>
              <a:rPr kumimoji="1" lang="en-US" sz="2000" dirty="0" err="1" smtClean="0">
                <a:latin typeface="Symbol" pitchFamily="24" charset="2"/>
                <a:sym typeface="Symbol" pitchFamily="24" charset="2"/>
              </a:rPr>
              <a:t></a:t>
            </a:r>
            <a:r>
              <a:rPr kumimoji="1" lang="en-US" sz="2000" dirty="0" smtClean="0"/>
              <a:t> LSN plasmas with  </a:t>
            </a:r>
            <a:r>
              <a:rPr kumimoji="1" lang="en-US" sz="2000" i="1" dirty="0" err="1" smtClean="0"/>
              <a:t>I</a:t>
            </a:r>
            <a:r>
              <a:rPr kumimoji="1" lang="en-US" sz="2000" i="1" baseline="-25000" dirty="0" err="1" smtClean="0"/>
              <a:t>p</a:t>
            </a:r>
            <a:r>
              <a:rPr kumimoji="1" lang="en-US" sz="2000" i="1" dirty="0" smtClean="0"/>
              <a:t> </a:t>
            </a:r>
            <a:r>
              <a:rPr kumimoji="1" lang="en-US" sz="2000" dirty="0" smtClean="0"/>
              <a:t>= 0.8 - 1.2 MA, </a:t>
            </a:r>
            <a:r>
              <a:rPr kumimoji="1" lang="en-US" sz="2000" i="1" dirty="0" smtClean="0"/>
              <a:t>P</a:t>
            </a:r>
            <a:r>
              <a:rPr kumimoji="1" lang="en-US" sz="2000" i="1" baseline="-25000" dirty="0" smtClean="0"/>
              <a:t>NBI</a:t>
            </a:r>
            <a:r>
              <a:rPr kumimoji="1" lang="en-US" sz="2000" dirty="0" smtClean="0"/>
              <a:t> = 4</a:t>
            </a:r>
            <a:r>
              <a:rPr kumimoji="1" lang="en-US" sz="2000" dirty="0" smtClean="0"/>
              <a:t>-5 MW (</a:t>
            </a:r>
            <a:r>
              <a:rPr kumimoji="1" lang="en-US" sz="2000" dirty="0" err="1" smtClean="0">
                <a:latin typeface="Symbol" charset="2"/>
                <a:cs typeface="Symbol" charset="2"/>
              </a:rPr>
              <a:t>b</a:t>
            </a:r>
            <a:r>
              <a:rPr kumimoji="1" lang="en-US" sz="2000" dirty="0" smtClean="0"/>
              <a:t>-limit permitting)</a:t>
            </a:r>
          </a:p>
          <a:p>
            <a:pPr marL="395288" lvl="1" indent="-334963">
              <a:lnSpc>
                <a:spcPct val="90000"/>
              </a:lnSpc>
            </a:pPr>
            <a:endParaRPr kumimoji="1" lang="en-US" sz="2000" dirty="0" smtClean="0"/>
          </a:p>
          <a:p>
            <a:pPr marL="395288" lvl="1" indent="-334963">
              <a:lnSpc>
                <a:spcPct val="90000"/>
              </a:lnSpc>
            </a:pPr>
            <a:r>
              <a:rPr kumimoji="1" lang="en-US" sz="2000" dirty="0" smtClean="0"/>
              <a:t>LITER to be used in part I, </a:t>
            </a:r>
            <a:r>
              <a:rPr kumimoji="1" lang="en-US" sz="2000" dirty="0" smtClean="0"/>
              <a:t>warm </a:t>
            </a:r>
            <a:r>
              <a:rPr kumimoji="1" lang="en-US" sz="2000" dirty="0" smtClean="0"/>
              <a:t>LLD to be used in part II, </a:t>
            </a:r>
            <a:r>
              <a:rPr kumimoji="1" lang="en-US" sz="2000" dirty="0" smtClean="0"/>
              <a:t>to study compatibility of radiative divertor with LLD pumping</a:t>
            </a:r>
            <a:endParaRPr kumimoji="1" lang="en-US" sz="2000" dirty="0" smtClean="0"/>
          </a:p>
          <a:p>
            <a:pPr marL="395288" lvl="1" indent="-334963">
              <a:lnSpc>
                <a:spcPct val="90000"/>
              </a:lnSpc>
            </a:pPr>
            <a:endParaRPr kumimoji="1" lang="en-US" sz="2000" dirty="0" smtClean="0"/>
          </a:p>
          <a:p>
            <a:pPr marL="395288" lvl="1" indent="-334963">
              <a:lnSpc>
                <a:spcPct val="90000"/>
              </a:lnSpc>
            </a:pPr>
            <a:r>
              <a:rPr kumimoji="1" lang="en-US" sz="2000" dirty="0" smtClean="0"/>
              <a:t>He</a:t>
            </a:r>
            <a:r>
              <a:rPr kumimoji="1" lang="en-US" sz="2000" dirty="0" smtClean="0"/>
              <a:t>, Ne, or CD</a:t>
            </a:r>
            <a:r>
              <a:rPr kumimoji="1" lang="en-US" sz="2000" baseline="-25000" dirty="0" smtClean="0"/>
              <a:t>4</a:t>
            </a:r>
            <a:r>
              <a:rPr kumimoji="1" lang="en-US" sz="2000" dirty="0" smtClean="0"/>
              <a:t> to be injected in the divertor region</a:t>
            </a:r>
          </a:p>
          <a:p>
            <a:pPr marL="742950" lvl="2" indent="-227013">
              <a:lnSpc>
                <a:spcPct val="90000"/>
              </a:lnSpc>
            </a:pPr>
            <a:r>
              <a:rPr kumimoji="1" lang="en-US" sz="1800" dirty="0" smtClean="0"/>
              <a:t>Neon </a:t>
            </a:r>
            <a:r>
              <a:rPr kumimoji="1" lang="en-US" sz="1800" dirty="0" smtClean="0"/>
              <a:t>may be a good candidate in the LLD with higher </a:t>
            </a:r>
            <a:r>
              <a:rPr kumimoji="1" lang="en-US" sz="1800" i="1" dirty="0" smtClean="0"/>
              <a:t>T</a:t>
            </a:r>
            <a:r>
              <a:rPr kumimoji="1" lang="en-US" sz="1800" i="1" baseline="-25000" dirty="0" smtClean="0"/>
              <a:t>e</a:t>
            </a:r>
          </a:p>
          <a:p>
            <a:pPr marL="742950" lvl="2" indent="-227013">
              <a:lnSpc>
                <a:spcPct val="90000"/>
              </a:lnSpc>
            </a:pPr>
            <a:endParaRPr kumimoji="1" lang="en-US" sz="1800" i="1" baseline="-25000" dirty="0" smtClean="0"/>
          </a:p>
          <a:p>
            <a:pPr marL="342900" lvl="1" indent="-342900">
              <a:lnSpc>
                <a:spcPct val="90000"/>
              </a:lnSpc>
            </a:pPr>
            <a:r>
              <a:rPr kumimoji="1" lang="en-US" sz="2000" dirty="0" smtClean="0"/>
              <a:t>Study divertor conditions as a function of impurity injection rate</a:t>
            </a:r>
            <a:endParaRPr kumimoji="1" lang="en-US" sz="2000" dirty="0" smtClean="0"/>
          </a:p>
          <a:p>
            <a:pPr marL="395288" lvl="1" indent="-334963">
              <a:lnSpc>
                <a:spcPct val="90000"/>
              </a:lnSpc>
              <a:buNone/>
            </a:pPr>
            <a:endParaRPr kumimoji="1" lang="en-US" sz="2000" dirty="0" smtClean="0"/>
          </a:p>
          <a:p>
            <a:pPr marL="395288" lvl="1" indent="-334963">
              <a:lnSpc>
                <a:spcPct val="90000"/>
              </a:lnSpc>
            </a:pPr>
            <a:r>
              <a:rPr kumimoji="1" lang="en-US" sz="2000" dirty="0" smtClean="0"/>
              <a:t>Measurements of pedestal profiles and pedestal stability calculations to understand impact of radiative divertor on core and pedestal plasma</a:t>
            </a:r>
          </a:p>
          <a:p>
            <a:pPr marL="395288" lvl="1" indent="-334963">
              <a:lnSpc>
                <a:spcPct val="90000"/>
              </a:lnSpc>
            </a:pPr>
            <a:endParaRPr kumimoji="1" lang="en-US" sz="2000" dirty="0" smtClean="0"/>
          </a:p>
          <a:p>
            <a:pPr marL="395288" lvl="1" indent="-334963">
              <a:lnSpc>
                <a:spcPct val="90000"/>
              </a:lnSpc>
            </a:pPr>
            <a:endParaRPr kumimoji="1" lang="en-US" sz="2200" dirty="0" smtClean="0"/>
          </a:p>
          <a:p>
            <a:pPr marL="395288" lvl="1" indent="-334963">
              <a:lnSpc>
                <a:spcPct val="90000"/>
              </a:lnSpc>
            </a:pPr>
            <a:endParaRPr kumimoji="1" lang="en-US" sz="2200" dirty="0" smtClean="0"/>
          </a:p>
          <a:p>
            <a:pPr lvl="2">
              <a:lnSpc>
                <a:spcPct val="90000"/>
              </a:lnSpc>
            </a:pPr>
            <a:endParaRPr kumimoji="1" lang="en-US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3100"/>
              <a:t>Multiple diagnostic measurements will be needed to elucidate on radiative divertor physics in NSTX</a:t>
            </a:r>
            <a:endParaRPr kumimoji="1" 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029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/>
              <a:t>Machine capabilities: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Low </a:t>
            </a:r>
            <a:r>
              <a:rPr kumimoji="1" lang="en-US" sz="1600" i="1" dirty="0" err="1"/>
              <a:t>Z</a:t>
            </a:r>
            <a:r>
              <a:rPr kumimoji="1" lang="en-US" sz="1600" i="1" baseline="-25000" dirty="0" err="1"/>
              <a:t>eff</a:t>
            </a:r>
            <a:r>
              <a:rPr kumimoji="1" lang="en-US" sz="1600" dirty="0"/>
              <a:t>, low H/D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Reliable H-mode access</a:t>
            </a:r>
          </a:p>
          <a:p>
            <a:pPr lvl="1">
              <a:lnSpc>
                <a:spcPct val="90000"/>
              </a:lnSpc>
            </a:pPr>
            <a:r>
              <a:rPr kumimoji="1" lang="en-US" sz="1600" i="1" dirty="0"/>
              <a:t>B</a:t>
            </a:r>
            <a:r>
              <a:rPr kumimoji="1" lang="en-US" sz="1600" i="1" baseline="-25000" dirty="0"/>
              <a:t>t</a:t>
            </a:r>
            <a:r>
              <a:rPr kumimoji="1" lang="en-US" sz="1600" baseline="-25000" dirty="0"/>
              <a:t> </a:t>
            </a:r>
            <a:r>
              <a:rPr kumimoji="1" lang="en-US" sz="1600" dirty="0"/>
              <a:t>up to 5.5 </a:t>
            </a:r>
            <a:r>
              <a:rPr kumimoji="1" lang="en-US" sz="1600" dirty="0" err="1"/>
              <a:t>kG</a:t>
            </a:r>
            <a:endParaRPr kumimoji="1" lang="en-US" sz="1600" dirty="0" smtClean="0"/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Divertor </a:t>
            </a:r>
            <a:r>
              <a:rPr kumimoji="1" lang="en-US" sz="1600" dirty="0"/>
              <a:t>gas injector (Bay</a:t>
            </a:r>
            <a:r>
              <a:rPr kumimoji="1" lang="en-US" sz="1600" dirty="0" smtClean="0"/>
              <a:t> E)</a:t>
            </a:r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1800" dirty="0"/>
              <a:t>Needed diagnostics:</a:t>
            </a:r>
            <a:endParaRPr kumimoji="1" lang="en-US" sz="1600" dirty="0" smtClean="0"/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Two-color IR camera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 err="1"/>
              <a:t>Bolometers</a:t>
            </a:r>
            <a:r>
              <a:rPr kumimoji="1" lang="en-US" sz="1600" dirty="0"/>
              <a:t> (core plasma and new divertor </a:t>
            </a:r>
            <a:r>
              <a:rPr kumimoji="1" lang="en-US" sz="1600" dirty="0" err="1"/>
              <a:t>bolometers</a:t>
            </a:r>
            <a:r>
              <a:rPr kumimoji="1" 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D</a:t>
            </a:r>
            <a:r>
              <a:rPr kumimoji="1" lang="en-US" sz="1600" dirty="0">
                <a:latin typeface="Symbol" charset="2"/>
                <a:sym typeface="Symbol" charset="2"/>
              </a:rPr>
              <a:t></a:t>
            </a:r>
            <a:r>
              <a:rPr kumimoji="1" lang="en-US" sz="1600" dirty="0"/>
              <a:t>, D</a:t>
            </a:r>
            <a:r>
              <a:rPr kumimoji="1" lang="en-US" sz="1600" dirty="0">
                <a:latin typeface="Symbol" charset="2"/>
                <a:sym typeface="Symbol" charset="2"/>
              </a:rPr>
              <a:t></a:t>
            </a:r>
            <a:r>
              <a:rPr kumimoji="1" lang="en-US" sz="1600" dirty="0"/>
              <a:t>, C </a:t>
            </a:r>
            <a:r>
              <a:rPr kumimoji="1" lang="en-US" sz="1600" dirty="0" smtClean="0"/>
              <a:t>III, C IV </a:t>
            </a:r>
            <a:r>
              <a:rPr kumimoji="1" lang="en-US" sz="1600" dirty="0"/>
              <a:t>cameras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Neutral pressure gauges (incl. 3 lower div. Penning gauges)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Divertor Langmuir probes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MPTS, CHERS, ERD (</a:t>
            </a:r>
            <a:r>
              <a:rPr kumimoji="1" lang="en-US" sz="1600" i="1" dirty="0"/>
              <a:t>n</a:t>
            </a:r>
            <a:r>
              <a:rPr kumimoji="1" lang="en-US" sz="1600" i="1" baseline="-25000" dirty="0"/>
              <a:t>e</a:t>
            </a:r>
            <a:r>
              <a:rPr kumimoji="1" lang="en-US" sz="1600" i="1" dirty="0"/>
              <a:t>, T</a:t>
            </a:r>
            <a:r>
              <a:rPr kumimoji="1" lang="en-US" sz="1600" i="1" baseline="-25000" dirty="0"/>
              <a:t>e</a:t>
            </a:r>
            <a:r>
              <a:rPr kumimoji="1" lang="en-US" sz="1600" i="1" dirty="0"/>
              <a:t>, </a:t>
            </a:r>
            <a:r>
              <a:rPr kumimoji="1" lang="en-US" sz="1600" i="1" dirty="0" err="1"/>
              <a:t>n</a:t>
            </a:r>
            <a:r>
              <a:rPr kumimoji="1" lang="en-US" sz="1600" i="1" baseline="-25000" dirty="0" err="1"/>
              <a:t>c</a:t>
            </a:r>
            <a:r>
              <a:rPr kumimoji="1" 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Spectroscopy (D I Balmer series, impurities)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Gas puff imaging</a:t>
            </a:r>
            <a:endParaRPr kumimoji="1" lang="en-US" sz="1400" baseline="-25000" dirty="0"/>
          </a:p>
        </p:txBody>
      </p:sp>
      <p:pic>
        <p:nvPicPr>
          <p:cNvPr id="325636" name="Picture 4" descr="pop08-nstx-di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19200"/>
            <a:ext cx="3352800" cy="283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5993</TotalTime>
  <Words>662</Words>
  <Application>Microsoft Macintosh PowerPoint</Application>
  <PresentationFormat>On-screen Show (4:3)</PresentationFormat>
  <Paragraphs>125</Paragraphs>
  <Slides>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Sample_All_Lab-arial_narrow</vt:lpstr>
      <vt:lpstr>Slide 1</vt:lpstr>
      <vt:lpstr>Use of impurity seeding will provide an opportunity to study reactor-relevant radiative divertor</vt:lpstr>
      <vt:lpstr>Impurity radiation role is to be clarified in radiative divertor experiments</vt:lpstr>
      <vt:lpstr>Previous NSTX radiative divertor experiments with neon demonstrated that the divertor was too cold for efficient neon radiation</vt:lpstr>
      <vt:lpstr>Radiative divertor with impurity seeding – complete XP605, XP708, XP814 (1 run day)</vt:lpstr>
      <vt:lpstr>Multiple diagnostic measurements will be needed to elucidate on radiative divertor physics in NSTX</vt:lpstr>
    </vt:vector>
  </TitlesOfParts>
  <Manager/>
  <Company>TID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TID</dc:creator>
  <cp:keywords/>
  <dc:description/>
  <cp:lastModifiedBy>Vlad Soukhanovskii</cp:lastModifiedBy>
  <cp:revision>394</cp:revision>
  <cp:lastPrinted>2009-12-01T21:11:21Z</cp:lastPrinted>
  <dcterms:created xsi:type="dcterms:W3CDTF">2010-07-15T20:02:15Z</dcterms:created>
  <dcterms:modified xsi:type="dcterms:W3CDTF">2010-07-15T22:28:26Z</dcterms:modified>
  <cp:category/>
</cp:coreProperties>
</file>