
<file path=[Content_Types].xml><?xml version="1.0" encoding="utf-8"?>
<Types xmlns="http://schemas.openxmlformats.org/package/2006/content-types"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324" r:id="rId2"/>
    <p:sldId id="332" r:id="rId3"/>
    <p:sldId id="340" r:id="rId4"/>
    <p:sldId id="333" r:id="rId5"/>
    <p:sldId id="341" r:id="rId6"/>
    <p:sldId id="342" r:id="rId7"/>
    <p:sldId id="34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682"/>
    <a:srgbClr val="E8EDFF"/>
    <a:srgbClr val="124A91"/>
    <a:srgbClr val="005DAA"/>
    <a:srgbClr val="89C4FF"/>
    <a:srgbClr val="0039A6"/>
    <a:srgbClr val="173F82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111F6030-F01B-A343-9B66-440690E5A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DEC52E56-FEF6-0948-9891-88ADBE445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7979D-271E-ED43-86C3-EA3C78188521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810000" y="65663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Arial" pitchFamily="27" charset="0"/>
              </a:rPr>
              <a:t>V. A. Soukhanovskii,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XP 1045 Discussion, 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Princeton, NJ,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30 June 2010</a:t>
            </a:r>
            <a:endParaRPr lang="en-US" sz="800" b="1" dirty="0">
              <a:solidFill>
                <a:schemeClr val="tx1"/>
              </a:solidFill>
              <a:latin typeface="Arial" pitchFamily="27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2667000" y="6705600"/>
            <a:ext cx="11430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10600" y="6580187"/>
            <a:ext cx="533400" cy="201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AC52C063-8598-3943-90CC-E9CD796E00E9}" type="slidenum">
              <a:rPr lang="en-US" sz="900" b="1">
                <a:solidFill>
                  <a:schemeClr val="tx1"/>
                </a:solidFill>
                <a:latin typeface="Arial Narrow" pitchFamily="27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7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7" charset="0"/>
              </a:rPr>
              <a:t> 4</a:t>
            </a:r>
            <a:endParaRPr lang="en-US" sz="900" b="1" dirty="0">
              <a:solidFill>
                <a:schemeClr val="tx1"/>
              </a:solidFill>
              <a:latin typeface="Arial Narrow" pitchFamily="27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25" descr="nstx07-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24625"/>
            <a:ext cx="77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 descr="lab_logo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90600" y="65500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7391400" y="6705600"/>
            <a:ext cx="12192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7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7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7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jpeg"/><Relationship Id="rId10" Type="http://schemas.openxmlformats.org/officeDocument/2006/relationships/image" Target="../media/image101.png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9.pdf"/><Relationship Id="rId3" Type="http://schemas.openxmlformats.org/officeDocument/2006/relationships/image" Target="../media/image3.wmf"/><Relationship Id="rId6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6" Type="http://schemas.openxmlformats.org/officeDocument/2006/relationships/image" Target="../media/image16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1295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ja-JP" sz="3600" b="1" i="0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XP 1045: “Snowflake” divertor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ja-JP" sz="3600" b="1" i="0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27" charset="-128"/>
                <a:cs typeface="ＭＳ Ｐゴシック" pitchFamily="27" charset="-128"/>
              </a:rPr>
              <a:t>characterization in NSTX</a:t>
            </a:r>
            <a:endParaRPr lang="en-US" sz="3600" b="1" i="0" dirty="0">
              <a:solidFill>
                <a:srgbClr val="003682"/>
              </a:solidFill>
              <a:latin typeface="+mj-lt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524000" y="24384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b="1" i="0" dirty="0" smtClean="0">
                <a:solidFill>
                  <a:schemeClr val="tx1"/>
                </a:solidFill>
                <a:latin typeface="+mj-lt"/>
              </a:rPr>
              <a:t>V. A. Soukhanovskii, LLNL</a:t>
            </a: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0" dirty="0" smtClean="0">
                <a:solidFill>
                  <a:schemeClr val="tx1"/>
                </a:solidFill>
                <a:latin typeface="+mj-lt"/>
              </a:rPr>
              <a:t>and NSTX Team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67864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Boundary Physics TSG Meeting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Princeton, NJ</a:t>
            </a:r>
            <a:endParaRPr lang="en-US" b="1" i="0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30 </a:t>
            </a: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July 2010</a:t>
            </a:r>
            <a:endParaRPr lang="en-US" b="1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27" charset="0"/>
              </a:rPr>
              <a:t>Supported by   </a:t>
            </a:r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  <a:ea typeface="Arial" pitchFamily="27" charset="0"/>
                <a:cs typeface="Arial" pitchFamily="27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Quebec</a:t>
            </a:r>
          </a:p>
        </p:txBody>
      </p:sp>
      <p:pic>
        <p:nvPicPr>
          <p:cNvPr id="1525915" name="Picture 155" descr="nstx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</p:spPr>
      </p:pic>
      <p:pic>
        <p:nvPicPr>
          <p:cNvPr id="1525920" name="Picture 160" descr="framed_team_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59490"/>
            <a:ext cx="3200400" cy="236358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0" y="898123"/>
            <a:ext cx="1001961" cy="320514"/>
            <a:chOff x="5029200" y="6096793"/>
            <a:chExt cx="1429251" cy="457200"/>
          </a:xfrm>
        </p:grpSpPr>
        <p:pic>
          <p:nvPicPr>
            <p:cNvPr id="36" name="Picture 24" descr="PPPL_Log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44190" y="6115081"/>
              <a:ext cx="914261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5" descr="lab_icon_rg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29200" y="6096793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0" y="897573"/>
            <a:ext cx="2297025" cy="321627"/>
            <a:chOff x="5029200" y="6096000"/>
            <a:chExt cx="3276600" cy="458787"/>
          </a:xfrm>
        </p:grpSpPr>
        <p:pic>
          <p:nvPicPr>
            <p:cNvPr id="30" name="Picture 23" descr="ORNL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67600" y="6096000"/>
              <a:ext cx="8382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4" descr="PPPL_Log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44190" y="6115081"/>
              <a:ext cx="914261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5" descr="lab_icon_rg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29200" y="6096793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Picture 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528941" y="6105937"/>
              <a:ext cx="868168" cy="438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“Snowflake” divertor configuration</a:t>
            </a:r>
            <a:r>
              <a:rPr lang="en-US" sz="3000" dirty="0" smtClean="0"/>
              <a:t> may be </a:t>
            </a:r>
            <a:r>
              <a:rPr lang="en-US" sz="3000" dirty="0" smtClean="0"/>
              <a:t>a game changer  for</a:t>
            </a:r>
            <a:r>
              <a:rPr lang="en-US" sz="3000" dirty="0" smtClean="0"/>
              <a:t> divertor tokamaks</a:t>
            </a:r>
            <a:endParaRPr lang="en-US" sz="30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143000"/>
            <a:ext cx="5334000" cy="5257800"/>
          </a:xfrm>
        </p:spPr>
        <p:txBody>
          <a:bodyPr/>
          <a:lstStyle/>
          <a:p>
            <a:r>
              <a:rPr lang="en-US" sz="1800" dirty="0" smtClean="0"/>
              <a:t>“Snowflake” divertor (SFD) configuration proposed and studied theoretically by D. D. Ryutov (LLNL) </a:t>
            </a:r>
          </a:p>
          <a:p>
            <a:pPr lvl="1"/>
            <a:r>
              <a:rPr lang="en-US" sz="1400" dirty="0" smtClean="0"/>
              <a:t>Phys. Plasmas 14, 064502 (2007)</a:t>
            </a:r>
          </a:p>
          <a:p>
            <a:pPr lvl="1"/>
            <a:r>
              <a:rPr lang="en-US" sz="1400" dirty="0" smtClean="0"/>
              <a:t>Phys. Plasmas, 15, 092501 (2008)</a:t>
            </a:r>
          </a:p>
          <a:p>
            <a:pPr lvl="1"/>
            <a:r>
              <a:rPr lang="en-US" sz="1400" dirty="0" smtClean="0"/>
              <a:t>34th EPS Conference on Plasma Phys. Warsaw, 2 - 6 July 2007 ECA Vol.31F, D-1.002 (2007)</a:t>
            </a:r>
          </a:p>
          <a:p>
            <a:pPr lvl="1"/>
            <a:r>
              <a:rPr lang="en-US" sz="1400" dirty="0" smtClean="0"/>
              <a:t>Paper IC/P4-8 at IAEA FEC 2008</a:t>
            </a:r>
          </a:p>
          <a:p>
            <a:r>
              <a:rPr lang="en-US" sz="1800" dirty="0" smtClean="0"/>
              <a:t>SFD is obtained by creating a second-order poloidal null in the (lower) divertor </a:t>
            </a:r>
            <a:r>
              <a:rPr lang="en-US" sz="1800" b="1" dirty="0" smtClean="0"/>
              <a:t>with existing divertor coils</a:t>
            </a:r>
          </a:p>
          <a:p>
            <a:r>
              <a:rPr lang="en-US" sz="1800" dirty="0" smtClean="0"/>
              <a:t>Two cases – SFD-plus and SFD-minus</a:t>
            </a:r>
          </a:p>
          <a:p>
            <a:r>
              <a:rPr lang="en-US" sz="1800" dirty="0" smtClean="0"/>
              <a:t>Predicted properties</a:t>
            </a:r>
          </a:p>
          <a:p>
            <a:pPr lvl="1"/>
            <a:r>
              <a:rPr lang="en-US" sz="1400" dirty="0" smtClean="0"/>
              <a:t>Large flux expansion (</a:t>
            </a:r>
            <a:r>
              <a:rPr lang="en-US" sz="1400" b="1" i="1" dirty="0" smtClean="0"/>
              <a:t>B</a:t>
            </a:r>
            <a:r>
              <a:rPr lang="en-US" sz="1400" b="1" i="1" baseline="-25000" dirty="0" smtClean="0"/>
              <a:t>p</a:t>
            </a:r>
            <a:r>
              <a:rPr lang="en-US" sz="1400" b="1" i="1" dirty="0" smtClean="0"/>
              <a:t>/B</a:t>
            </a:r>
            <a:r>
              <a:rPr lang="en-US" sz="1400" dirty="0" smtClean="0"/>
              <a:t> small) and long parallel connection length</a:t>
            </a:r>
          </a:p>
          <a:p>
            <a:pPr lvl="1"/>
            <a:r>
              <a:rPr lang="en-US" sz="1400" dirty="0" smtClean="0"/>
              <a:t>Null-pt flux tube squeezing – barrier for turbulence</a:t>
            </a:r>
          </a:p>
          <a:p>
            <a:pPr lvl="1"/>
            <a:r>
              <a:rPr lang="en-US" sz="1400" dirty="0" smtClean="0"/>
              <a:t>Possibility of ELM control (increased edge </a:t>
            </a:r>
            <a:r>
              <a:rPr lang="en-US" sz="1400" dirty="0" err="1" smtClean="0"/>
              <a:t>magn</a:t>
            </a:r>
            <a:r>
              <a:rPr lang="en-US" sz="1400" dirty="0" smtClean="0"/>
              <a:t>. shear)</a:t>
            </a:r>
          </a:p>
          <a:p>
            <a:pPr lvl="1"/>
            <a:r>
              <a:rPr lang="en-US" sz="1400" dirty="0" smtClean="0"/>
              <a:t>Enhanced null-point</a:t>
            </a:r>
            <a:r>
              <a:rPr lang="en-US" sz="1400" i="1" dirty="0" smtClean="0"/>
              <a:t> grad B</a:t>
            </a:r>
            <a:r>
              <a:rPr lang="en-US" sz="1400" dirty="0" smtClean="0"/>
              <a:t> drift (C. S. Chang’s X-pt transport)</a:t>
            </a:r>
          </a:p>
          <a:p>
            <a:pPr lvl="2"/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 </a:t>
            </a:r>
            <a:endParaRPr lang="en-US" sz="1800" i="1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81528"/>
            <a:ext cx="1714500" cy="202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33800"/>
            <a:ext cx="3067050" cy="2373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6172200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SFD-plus and SFD-minus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524000"/>
            <a:ext cx="1002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Ideal SFD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 is making a contribution to the novel divertor geometry development for future devices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458200" cy="5029200"/>
          </a:xfrm>
        </p:spPr>
        <p:txBody>
          <a:bodyPr/>
          <a:lstStyle/>
          <a:p>
            <a:r>
              <a:rPr lang="en-US" sz="2200" dirty="0" smtClean="0"/>
              <a:t>XP 924 (2009) - Initial “snowflake” divertor studies in NSTX (0.5 day)</a:t>
            </a:r>
          </a:p>
          <a:p>
            <a:pPr lvl="1"/>
            <a:r>
              <a:rPr lang="en-US" sz="2000" dirty="0" smtClean="0"/>
              <a:t>Obtained “snowflake</a:t>
            </a:r>
            <a:r>
              <a:rPr lang="en-US" sz="2000" dirty="0" smtClean="0"/>
              <a:t>”-like </a:t>
            </a:r>
            <a:r>
              <a:rPr lang="en-US" sz="2000" dirty="0" smtClean="0"/>
              <a:t>configurations for 100’s ms</a:t>
            </a:r>
          </a:p>
          <a:p>
            <a:pPr lvl="1"/>
            <a:r>
              <a:rPr lang="en-US" sz="2000" dirty="0" smtClean="0"/>
              <a:t>Magnetic configuration – very large flux expansion, longest connection </a:t>
            </a:r>
            <a:r>
              <a:rPr lang="en-US" sz="2000" dirty="0" smtClean="0"/>
              <a:t>length, largest divertor volume</a:t>
            </a:r>
          </a:p>
          <a:p>
            <a:pPr lvl="1"/>
            <a:r>
              <a:rPr lang="en-US" sz="2000" dirty="0" smtClean="0"/>
              <a:t>Detachment of divertor </a:t>
            </a:r>
            <a:r>
              <a:rPr lang="en-US" sz="2000" dirty="0" smtClean="0"/>
              <a:t>OSP</a:t>
            </a:r>
          </a:p>
          <a:p>
            <a:pPr lvl="2"/>
            <a:r>
              <a:rPr lang="en-US" sz="1600" dirty="0" smtClean="0"/>
              <a:t>L</a:t>
            </a:r>
            <a:r>
              <a:rPr lang="en-US" sz="1600" dirty="0" smtClean="0"/>
              <a:t>arge </a:t>
            </a:r>
            <a:r>
              <a:rPr lang="en-US" sz="1600" dirty="0" smtClean="0"/>
              <a:t>heat flux </a:t>
            </a:r>
            <a:r>
              <a:rPr lang="en-US" sz="1600" dirty="0" smtClean="0"/>
              <a:t>reduction</a:t>
            </a:r>
          </a:p>
          <a:p>
            <a:pPr lvl="2"/>
            <a:r>
              <a:rPr lang="en-US" sz="1600" dirty="0" smtClean="0"/>
              <a:t>Increased divertor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rad</a:t>
            </a:r>
            <a:r>
              <a:rPr lang="en-US" sz="1600" dirty="0" smtClean="0"/>
              <a:t> and recombination</a:t>
            </a:r>
          </a:p>
          <a:p>
            <a:pPr lvl="2"/>
            <a:r>
              <a:rPr lang="en-US" sz="1600" dirty="0" smtClean="0"/>
              <a:t>R</a:t>
            </a:r>
            <a:r>
              <a:rPr lang="en-US" sz="1600" dirty="0" smtClean="0"/>
              <a:t>educed core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rad</a:t>
            </a:r>
            <a:r>
              <a:rPr lang="en-US" sz="1600" dirty="0" smtClean="0"/>
              <a:t> and </a:t>
            </a:r>
            <a:r>
              <a:rPr lang="en-US" sz="1600" dirty="0" smtClean="0"/>
              <a:t>carbon density</a:t>
            </a:r>
          </a:p>
          <a:p>
            <a:pPr lvl="1"/>
            <a:r>
              <a:rPr lang="en-US" sz="2000" dirty="0" smtClean="0"/>
              <a:t>No core confinement degradation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000" dirty="0" smtClean="0"/>
              <a:t>NSTX is making a unique contribution</a:t>
            </a:r>
            <a:r>
              <a:rPr lang="en-US" sz="2000" dirty="0" smtClean="0"/>
              <a:t> to divertor studies among medium </a:t>
            </a:r>
            <a:r>
              <a:rPr lang="en-US" sz="2000" dirty="0" smtClean="0"/>
              <a:t>and large</a:t>
            </a:r>
            <a:r>
              <a:rPr lang="en-US" sz="2000" dirty="0" smtClean="0"/>
              <a:t> high-</a:t>
            </a:r>
            <a:r>
              <a:rPr lang="en-US" sz="2000" dirty="0" smtClean="0"/>
              <a:t>power tokamaks</a:t>
            </a:r>
            <a:endParaRPr lang="en-US" sz="2000" dirty="0" smtClean="0"/>
          </a:p>
          <a:p>
            <a:pPr lvl="1"/>
            <a:r>
              <a:rPr lang="en-US" sz="1800" dirty="0" smtClean="0"/>
              <a:t>TCV has been experimenting with “snowflake” divertor</a:t>
            </a:r>
          </a:p>
          <a:p>
            <a:pPr lvl="1"/>
            <a:r>
              <a:rPr lang="en-US" sz="1800" dirty="0" smtClean="0"/>
              <a:t>“Snowflake” configuration is a candidate for heat flux mitigation in NSTX-U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1045 </a:t>
            </a:r>
            <a:r>
              <a:rPr lang="en-US" dirty="0" smtClean="0"/>
              <a:t>to continue “snowflake” divertor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r>
              <a:rPr lang="en-US" sz="2200" dirty="0" smtClean="0"/>
              <a:t>“Snowflake” divertor configuration will be obtained as in 2009 by using PCS OSP control and two div. coils (PF1A and PF2L)</a:t>
            </a:r>
          </a:p>
          <a:p>
            <a:pPr lvl="1"/>
            <a:r>
              <a:rPr lang="en-US" sz="2000" dirty="0" smtClean="0"/>
              <a:t>Candidate FY2010 shot 137983 (suggested by E. </a:t>
            </a:r>
            <a:r>
              <a:rPr lang="en-US" sz="2000" dirty="0" err="1" smtClean="0"/>
              <a:t>Kolemen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Separately, will also attempt to obtain SFD-minus using PF1B</a:t>
            </a:r>
          </a:p>
          <a:p>
            <a:endParaRPr lang="en-US" sz="2000" dirty="0" smtClean="0"/>
          </a:p>
          <a:p>
            <a:r>
              <a:rPr lang="en-US" sz="2200" dirty="0" smtClean="0"/>
              <a:t>Goals for XP1045 this year:</a:t>
            </a:r>
          </a:p>
          <a:p>
            <a:pPr lvl="1"/>
            <a:r>
              <a:rPr lang="en-US" sz="2000" dirty="0" smtClean="0"/>
              <a:t>SOL and divertor transport and turbulence</a:t>
            </a:r>
          </a:p>
          <a:p>
            <a:pPr lvl="2"/>
            <a:r>
              <a:rPr lang="en-US" sz="1800" dirty="0" smtClean="0"/>
              <a:t>Measure heat flux profiles in abs. units </a:t>
            </a:r>
            <a:r>
              <a:rPr lang="en-US" sz="1800" dirty="0" err="1" smtClean="0"/>
              <a:t>w</a:t>
            </a:r>
            <a:r>
              <a:rPr lang="en-US" sz="1800" dirty="0" smtClean="0"/>
              <a:t> / two-color IR camera </a:t>
            </a:r>
          </a:p>
          <a:p>
            <a:pPr lvl="2"/>
            <a:r>
              <a:rPr lang="en-US" sz="1800" dirty="0" smtClean="0"/>
              <a:t>Obtain data in a range of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SOL</a:t>
            </a:r>
            <a:r>
              <a:rPr lang="en-US" sz="1800" dirty="0" smtClean="0"/>
              <a:t> (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NBI</a:t>
            </a:r>
            <a:r>
              <a:rPr lang="en-US" sz="1800" dirty="0" smtClean="0"/>
              <a:t> = 2-5 MW, </a:t>
            </a:r>
            <a:r>
              <a:rPr lang="en-US" sz="1800" i="1" dirty="0" err="1" smtClean="0"/>
              <a:t>I</a:t>
            </a:r>
            <a:r>
              <a:rPr lang="en-US" sz="1800" i="1" baseline="-25000" dirty="0" err="1" smtClean="0"/>
              <a:t>p</a:t>
            </a:r>
            <a:r>
              <a:rPr lang="en-US" sz="1800" dirty="0" smtClean="0"/>
              <a:t> = 0.8-1.2 MA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Synergy with LLD pumping (scan LITER rate?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Comparison of midplane and divertor turbulence (GPI + fast vis. cam.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2"/>
            <a:r>
              <a:rPr lang="en-US" sz="1800" dirty="0" smtClean="0"/>
              <a:t>Detachment characteristics (probes, new spectroscopy)</a:t>
            </a:r>
          </a:p>
          <a:p>
            <a:pPr lvl="2"/>
            <a:r>
              <a:rPr lang="en-US" sz="1800" dirty="0" smtClean="0"/>
              <a:t>Impurity sources and core density,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rad</a:t>
            </a:r>
            <a:endParaRPr lang="en-US" sz="1800" i="1" baseline="-25000" dirty="0" smtClean="0"/>
          </a:p>
          <a:p>
            <a:pPr lvl="1"/>
            <a:r>
              <a:rPr lang="en-US" sz="2200" dirty="0" smtClean="0"/>
              <a:t>Pedestal </a:t>
            </a:r>
            <a:r>
              <a:rPr lang="en-US" sz="2200" dirty="0" smtClean="0"/>
              <a:t>stability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XP 924 </a:t>
            </a:r>
            <a:endParaRPr lang="en-US" dirty="0"/>
          </a:p>
        </p:txBody>
      </p:sp>
      <p:pic>
        <p:nvPicPr>
          <p:cNvPr id="5" name="Picture 4" descr="prl10-figur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" y="1219200"/>
            <a:ext cx="9118600" cy="2006600"/>
          </a:xfrm>
          <a:prstGeom prst="rect">
            <a:avLst/>
          </a:prstGeom>
        </p:spPr>
      </p:pic>
      <p:pic>
        <p:nvPicPr>
          <p:cNvPr id="6" name="Picture 5" descr="prl10-figure2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" y="3429000"/>
            <a:ext cx="3704212" cy="2971800"/>
          </a:xfrm>
          <a:prstGeom prst="rect">
            <a:avLst/>
          </a:prstGeom>
        </p:spPr>
      </p:pic>
      <p:pic>
        <p:nvPicPr>
          <p:cNvPr id="7" name="Picture 6" descr="prl10-figure2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4400" y="3429000"/>
            <a:ext cx="423558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smtClean="0"/>
              <a:t>XP 924 </a:t>
            </a:r>
            <a:endParaRPr lang="en-US" dirty="0"/>
          </a:p>
        </p:txBody>
      </p:sp>
      <p:pic>
        <p:nvPicPr>
          <p:cNvPr id="6" name="Picture 5" descr="prl10-figur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1295400"/>
            <a:ext cx="4381658" cy="5167926"/>
          </a:xfrm>
          <a:prstGeom prst="rect">
            <a:avLst/>
          </a:prstGeom>
        </p:spPr>
      </p:pic>
      <p:pic>
        <p:nvPicPr>
          <p:cNvPr id="7" name="Picture 6" descr="prl10-tt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219201"/>
            <a:ext cx="3538997" cy="518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5856</TotalTime>
  <Words>617</Words>
  <Application>Microsoft Macintosh PowerPoint</Application>
  <PresentationFormat>On-screen Show (4:3)</PresentationFormat>
  <Paragraphs>115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Sample_All_Lab-arial_narrow</vt:lpstr>
      <vt:lpstr>Slide 1</vt:lpstr>
      <vt:lpstr>“Snowflake” divertor configuration may be a game changer  for divertor tokamaks</vt:lpstr>
      <vt:lpstr>NSTX is making a contribution to the novel divertor geometry development for future devices</vt:lpstr>
      <vt:lpstr>XP 1045 to continue “snowflake” divertor studies</vt:lpstr>
      <vt:lpstr>Backup</vt:lpstr>
      <vt:lpstr>Results from XP 924 </vt:lpstr>
      <vt:lpstr>Results from XP 924 </vt:lpstr>
    </vt:vector>
  </TitlesOfParts>
  <Manager/>
  <Company>TID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404</cp:revision>
  <cp:lastPrinted>2009-12-01T21:11:21Z</cp:lastPrinted>
  <dcterms:created xsi:type="dcterms:W3CDTF">2010-07-29T21:57:17Z</dcterms:created>
  <dcterms:modified xsi:type="dcterms:W3CDTF">2010-07-29T22:12:13Z</dcterms:modified>
  <cp:category/>
</cp:coreProperties>
</file>