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mf" ContentType="image/x-wm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294" r:id="rId2"/>
    <p:sldId id="309" r:id="rId3"/>
    <p:sldId id="311" r:id="rId4"/>
    <p:sldId id="312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5pPr>
    <a:lvl6pPr marL="22860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6pPr>
    <a:lvl7pPr marL="27432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7pPr>
    <a:lvl8pPr marL="32004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8pPr>
    <a:lvl9pPr marL="3657600" algn="l" defTabSz="457200" rtl="0" eaLnBrk="1" latinLnBrk="0" hangingPunct="1">
      <a:defRPr sz="1400" kern="1200">
        <a:solidFill>
          <a:srgbClr val="0039A6"/>
        </a:solidFill>
        <a:latin typeface="Impact" pitchFamily="24" charset="0"/>
        <a:ea typeface="ＭＳ Ｐゴシック" pitchFamily="24" charset="-128"/>
        <a:cs typeface="ＭＳ Ｐゴシック" pitchFamily="2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A95"/>
    <a:srgbClr val="004894"/>
    <a:srgbClr val="194A90"/>
    <a:srgbClr val="E8EDFF"/>
    <a:srgbClr val="124A91"/>
    <a:srgbClr val="005DAA"/>
    <a:srgbClr val="89C4FF"/>
    <a:srgbClr val="0039A6"/>
    <a:srgbClr val="173F8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4" autoAdjust="0"/>
    <p:restoredTop sz="99122" autoAdjust="0"/>
  </p:normalViewPr>
  <p:slideViewPr>
    <p:cSldViewPr>
      <p:cViewPr varScale="1">
        <p:scale>
          <a:sx n="102" d="100"/>
          <a:sy n="102" d="100"/>
        </p:scale>
        <p:origin x="-17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8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fld id="{D583CDA2-581B-4032-B19A-2FDBA92AF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06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24" charset="0"/>
              </a:defRPr>
            </a:lvl1pPr>
          </a:lstStyle>
          <a:p>
            <a:fld id="{F590BE2E-A716-4D47-B0F2-96EAD447E6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43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26DE0-0134-489E-83FB-D463230846F1}" type="slidenum">
              <a:rPr lang="en-US"/>
              <a:pPr/>
              <a:t>1</a:t>
            </a:fld>
            <a:endParaRPr lang="en-US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86" name="Group 2"/>
          <p:cNvGrpSpPr>
            <a:grpSpLocks/>
          </p:cNvGrpSpPr>
          <p:nvPr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195587" name="Rectangle 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88" name="Rectangle 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5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638800"/>
            <a:ext cx="6477000" cy="914400"/>
          </a:xfrm>
        </p:spPr>
        <p:txBody>
          <a:bodyPr anchor="ctr"/>
          <a:lstStyle>
            <a:lvl1pPr marL="0" indent="0" algn="ctr">
              <a:buFont typeface="Wingdings" pitchFamily="24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828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1452563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195597" name="Rectangle 13"/>
          <p:cNvSpPr>
            <a:spLocks noChangeArrowheads="1"/>
          </p:cNvSpPr>
          <p:nvPr/>
        </p:nvSpPr>
        <p:spPr bwMode="auto">
          <a:xfrm>
            <a:off x="1371600" y="50292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sp>
        <p:nvSpPr>
          <p:cNvPr id="195598" name="Text Box 14"/>
          <p:cNvSpPr txBox="1">
            <a:spLocks noChangeArrowheads="1"/>
          </p:cNvSpPr>
          <p:nvPr/>
        </p:nvSpPr>
        <p:spPr bwMode="auto">
          <a:xfrm>
            <a:off x="1371600" y="5105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>
              <a:solidFill>
                <a:schemeClr val="tx1"/>
              </a:solidFill>
              <a:latin typeface="Helvetica" pitchFamily="24" charset="0"/>
            </a:endParaRPr>
          </a:p>
        </p:txBody>
      </p:sp>
      <p:sp>
        <p:nvSpPr>
          <p:cNvPr id="195599" name="Rectangle 15"/>
          <p:cNvSpPr>
            <a:spLocks noChangeArrowheads="1"/>
          </p:cNvSpPr>
          <p:nvPr/>
        </p:nvSpPr>
        <p:spPr bwMode="auto">
          <a:xfrm>
            <a:off x="1371600" y="4800600"/>
            <a:ext cx="6400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2400">
              <a:solidFill>
                <a:schemeClr val="tx1"/>
              </a:solidFill>
              <a:latin typeface="Arial" pitchFamily="24" charset="0"/>
            </a:endParaRPr>
          </a:p>
        </p:txBody>
      </p:sp>
      <p:grpSp>
        <p:nvGrpSpPr>
          <p:cNvPr id="195612" name="Group 28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195613" name="Rectangle 29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4" name="Rectangle 30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5615" name="Group 31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95616" name="Rectangle 32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7" name="Rectangle 33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5621" name="Picture 3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1371600" cy="409575"/>
          </a:xfrm>
          <a:prstGeom prst="rect">
            <a:avLst/>
          </a:prstGeom>
          <a:noFill/>
        </p:spPr>
      </p:pic>
      <p:pic>
        <p:nvPicPr>
          <p:cNvPr id="195622" name="Picture 38" descr="lab_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41550" cy="4111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94564" name="Group 4"/>
          <p:cNvGrpSpPr>
            <a:grpSpLocks/>
          </p:cNvGrpSpPr>
          <p:nvPr/>
        </p:nvGrpSpPr>
        <p:grpSpPr bwMode="auto">
          <a:xfrm>
            <a:off x="0" y="1066800"/>
            <a:ext cx="9142413" cy="76200"/>
            <a:chOff x="0" y="0"/>
            <a:chExt cx="5760" cy="708"/>
          </a:xfrm>
        </p:grpSpPr>
        <p:sp>
          <p:nvSpPr>
            <p:cNvPr id="194565" name="Rectangle 5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66" name="Rectangle 6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4567" name="Line 7"/>
          <p:cNvSpPr>
            <a:spLocks noChangeShapeType="1"/>
          </p:cNvSpPr>
          <p:nvPr/>
        </p:nvSpPr>
        <p:spPr bwMode="auto">
          <a:xfrm flipV="1">
            <a:off x="838200" y="6688138"/>
            <a:ext cx="8229600" cy="17462"/>
          </a:xfrm>
          <a:prstGeom prst="line">
            <a:avLst/>
          </a:prstGeom>
          <a:noFill/>
          <a:ln w="28575" cap="flat" cmpd="sng" algn="ctr">
            <a:solidFill>
              <a:srgbClr val="124A9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8582025" y="6699250"/>
            <a:ext cx="533400" cy="2019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  <a:spcBef>
                <a:spcPct val="0"/>
              </a:spcBef>
            </a:pPr>
            <a:fld id="{E400D3EC-0C8E-41A0-A2EB-8AC24121EA66}" type="slidenum">
              <a:rPr lang="en-US" sz="900" b="1">
                <a:solidFill>
                  <a:schemeClr val="tx1"/>
                </a:solidFill>
                <a:latin typeface="Arial Narrow" pitchFamily="24" charset="0"/>
              </a:rPr>
              <a:pPr algn="r">
                <a:lnSpc>
                  <a:spcPct val="75000"/>
                </a:lnSpc>
                <a:spcBef>
                  <a:spcPct val="0"/>
                </a:spcBef>
              </a:pPr>
              <a:t>‹#›</a:t>
            </a:fld>
            <a:r>
              <a:rPr lang="en-US" sz="900" b="1" dirty="0">
                <a:solidFill>
                  <a:schemeClr val="tx1"/>
                </a:solidFill>
                <a:latin typeface="Arial Narrow" pitchFamily="24" charset="0"/>
              </a:rPr>
              <a:t> of</a:t>
            </a:r>
            <a:r>
              <a:rPr lang="en-US" sz="900" b="1" dirty="0" smtClean="0">
                <a:solidFill>
                  <a:schemeClr val="tx1"/>
                </a:solidFill>
                <a:latin typeface="Arial Narrow" pitchFamily="24" charset="0"/>
              </a:rPr>
              <a:t> </a:t>
            </a:r>
            <a:r>
              <a:rPr lang="en-US" sz="900" b="1" dirty="0" smtClean="0">
                <a:solidFill>
                  <a:schemeClr val="tx1"/>
                </a:solidFill>
                <a:latin typeface="Arial Narrow" pitchFamily="24" charset="0"/>
              </a:rPr>
              <a:t>3</a:t>
            </a:r>
            <a:endParaRPr lang="en-US" sz="900" b="1" dirty="0">
              <a:solidFill>
                <a:schemeClr val="tx1"/>
              </a:solidFill>
              <a:latin typeface="Arial Narrow" pitchFamily="24" charset="0"/>
            </a:endParaRP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94585" name="Picture 25" descr="nstx07-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2550" y="6580188"/>
            <a:ext cx="603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24A91"/>
          </a:solidFill>
          <a:latin typeface="Arial Narrow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Wingdings" pitchFamily="24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Times" pitchFamily="2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24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Symbol" pitchFamily="24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4483"/>
        </a:buClr>
        <a:buFont typeface="Geneva CE" pitchFamily="24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5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47" name="Rectangle 15"/>
          <p:cNvSpPr>
            <a:spLocks noChangeArrowheads="1"/>
          </p:cNvSpPr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B6572"/>
              </a:clrFrom>
              <a:clrTo>
                <a:srgbClr val="5B6572">
                  <a:alpha val="0"/>
                </a:srgbClr>
              </a:clrTo>
            </a:clrChange>
            <a:lum bright="64000" contrast="-76000"/>
          </a:blip>
          <a:srcRect/>
          <a:stretch>
            <a:fillRect/>
          </a:stretch>
        </p:blipFill>
        <p:spPr bwMode="auto">
          <a:xfrm>
            <a:off x="2271713" y="2000250"/>
            <a:ext cx="4295775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569913" y="1309688"/>
            <a:ext cx="79724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3400" b="1" dirty="0">
                <a:latin typeface="Arial Narrow" pitchFamily="24" charset="0"/>
              </a:rPr>
              <a:t>Boundary Physics Topical Science Group</a:t>
            </a:r>
            <a:r>
              <a:rPr lang="en-US" sz="3400" b="1" dirty="0" smtClean="0">
                <a:latin typeface="Arial Narrow" pitchFamily="24" charset="0"/>
              </a:rPr>
              <a:t>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sz="3400" b="1" dirty="0" smtClean="0">
                <a:latin typeface="Arial Narrow" pitchFamily="24" charset="0"/>
              </a:rPr>
              <a:t>FY 2011 - FY 2012 discussion</a:t>
            </a:r>
            <a:endParaRPr lang="en-US" sz="4400" dirty="0">
              <a:solidFill>
                <a:schemeClr val="bg1"/>
              </a:solidFill>
              <a:latin typeface="Arial Narrow" pitchFamily="24" charset="0"/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2003425" y="2474913"/>
            <a:ext cx="5342701" cy="42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u="sng" dirty="0">
                <a:solidFill>
                  <a:schemeClr val="tx1"/>
                </a:solidFill>
                <a:latin typeface="Arial" pitchFamily="24" charset="0"/>
              </a:rPr>
              <a:t>V. A. Soukhanovskii</a:t>
            </a: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, TSG Leader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Lawrence Livermore National Laboratory, Livermore, CA</a:t>
            </a:r>
          </a:p>
          <a:p>
            <a:pPr marL="457200" indent="-457200" algn="ctr" eaLnBrk="1" hangingPunct="1">
              <a:lnSpc>
                <a:spcPct val="70000"/>
              </a:lnSpc>
              <a:spcBef>
                <a:spcPct val="0"/>
              </a:spcBef>
            </a:pPr>
            <a:endParaRPr lang="en-US" sz="16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R. Maingi, TSG Deputy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Oak Ridge National Laboratory, Oak Ridge, TN</a:t>
            </a:r>
          </a:p>
          <a:p>
            <a:pPr marL="457200" indent="-457200" algn="ctr" eaLnBrk="1" hangingPunct="1">
              <a:spcBef>
                <a:spcPct val="0"/>
              </a:spcBef>
            </a:pPr>
            <a:endParaRPr lang="en-US" sz="16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D. P. </a:t>
            </a:r>
            <a:r>
              <a:rPr lang="en-US" sz="2400" b="1" dirty="0" err="1">
                <a:solidFill>
                  <a:schemeClr val="tx1"/>
                </a:solidFill>
                <a:latin typeface="Arial" pitchFamily="24" charset="0"/>
              </a:rPr>
              <a:t>Stotler</a:t>
            </a:r>
            <a:r>
              <a:rPr lang="en-US" sz="2400" b="1" dirty="0">
                <a:solidFill>
                  <a:schemeClr val="tx1"/>
                </a:solidFill>
                <a:latin typeface="Arial" pitchFamily="24" charset="0"/>
              </a:rPr>
              <a:t>, Theory &amp; Modeling</a:t>
            </a: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50000"/>
              </a:lnSpc>
              <a:spcBef>
                <a:spcPct val="0"/>
              </a:spcBef>
            </a:pPr>
            <a:endParaRPr lang="en-US" sz="2400" baseline="300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1600" i="1" dirty="0">
                <a:solidFill>
                  <a:schemeClr val="tx1"/>
                </a:solidFill>
                <a:latin typeface="Arial" pitchFamily="24" charset="0"/>
              </a:rPr>
              <a:t>Princeton Plasma Physics Laboratory, Princeton, NJ</a:t>
            </a:r>
            <a:endParaRPr lang="en-US" sz="1800" i="1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lnSpc>
                <a:spcPct val="90000"/>
              </a:lnSpc>
              <a:spcBef>
                <a:spcPct val="0"/>
              </a:spcBef>
            </a:pPr>
            <a:endParaRPr lang="en-US" sz="2400" dirty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endParaRPr lang="en-US" sz="20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b="1" dirty="0" smtClean="0">
                <a:solidFill>
                  <a:srgbClr val="CC3300"/>
                </a:solidFill>
                <a:latin typeface="Arial" pitchFamily="24" charset="0"/>
              </a:rPr>
              <a:t>NSTX </a:t>
            </a:r>
            <a:r>
              <a:rPr lang="en-US" sz="2000" b="1" dirty="0" smtClean="0">
                <a:solidFill>
                  <a:srgbClr val="CC3300"/>
                </a:solidFill>
                <a:latin typeface="Arial" pitchFamily="24" charset="0"/>
              </a:rPr>
              <a:t>BP TSG discussion</a:t>
            </a:r>
            <a:endParaRPr lang="en-US" sz="2000" b="1" dirty="0" smtClean="0">
              <a:solidFill>
                <a:srgbClr val="CC3300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24" charset="0"/>
              </a:rPr>
              <a:t>3 December 2010</a:t>
            </a:r>
            <a:endParaRPr lang="en-US" sz="2000" dirty="0" smtClean="0">
              <a:solidFill>
                <a:schemeClr val="tx1"/>
              </a:solidFill>
              <a:latin typeface="Arial" pitchFamily="24" charset="0"/>
            </a:endParaRPr>
          </a:p>
          <a:p>
            <a:pPr marL="457200" indent="-457200" algn="ctr" eaLnBrk="1" hangingPunct="1"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24" charset="0"/>
              </a:rPr>
              <a:t>Princeton, NJ</a:t>
            </a:r>
          </a:p>
        </p:txBody>
      </p:sp>
      <p:pic>
        <p:nvPicPr>
          <p:cNvPr id="17" name="Picture 1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274455" name="Picture 23" descr="lab_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28016"/>
            <a:ext cx="530352" cy="530352"/>
          </a:xfrm>
          <a:prstGeom prst="rect">
            <a:avLst/>
          </a:prstGeom>
          <a:noFill/>
        </p:spPr>
      </p:pic>
      <p:sp>
        <p:nvSpPr>
          <p:cNvPr id="18" name="Rectangle 129"/>
          <p:cNvSpPr>
            <a:spLocks noChangeArrowheads="1"/>
          </p:cNvSpPr>
          <p:nvPr/>
        </p:nvSpPr>
        <p:spPr bwMode="auto">
          <a:xfrm>
            <a:off x="3651250" y="239713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600" b="1" i="1" dirty="0">
                <a:solidFill>
                  <a:schemeClr val="accent2"/>
                </a:solidFill>
                <a:latin typeface="Arial" pitchFamily="36" charset="0"/>
              </a:rPr>
              <a:t>Supported by  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14300" y="2362200"/>
            <a:ext cx="1333500" cy="4425950"/>
          </a:xfrm>
          <a:prstGeom prst="rect">
            <a:avLst/>
          </a:prstGeom>
          <a:gradFill rotWithShape="1">
            <a:gsLst>
              <a:gs pos="0">
                <a:srgbClr val="EAEAEA">
                  <a:alpha val="50999"/>
                </a:srgbClr>
              </a:gs>
              <a:gs pos="100000">
                <a:srgbClr val="EAEAEA">
                  <a:gamma/>
                  <a:shade val="77255"/>
                  <a:invGamma/>
                  <a:alpha val="50999"/>
                </a:srgbClr>
              </a:gs>
            </a:gsLst>
            <a:lin ang="0" scaled="1"/>
          </a:gradFill>
          <a:ln w="127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Comp-X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6" charset="0"/>
              </a:rPr>
              <a:t>U Wisconsin</a:t>
            </a:r>
            <a:endParaRPr lang="en-US" sz="900">
              <a:solidFill>
                <a:srgbClr val="FF0000"/>
              </a:solidFill>
              <a:latin typeface="Arial" pitchFamily="36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783513" y="2505075"/>
            <a:ext cx="1284287" cy="4276725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76471"/>
                  <a:invGamma/>
                  <a:alpha val="50999"/>
                </a:srgbClr>
              </a:gs>
              <a:gs pos="100000">
                <a:srgbClr val="EAEAEA">
                  <a:alpha val="50999"/>
                </a:srgbClr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Culham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Sci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Ctr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St. Andrews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York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Chubu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Fukui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Hiroshima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Hyogo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Kyoto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Kyushu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Kyushu Tokai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NIFS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Niigata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Tokyo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JAEA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Hebrew U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Ioffe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RRC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Kurchatov</a:t>
            </a: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 Inst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TRINITI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KBSI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KAIST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POSTECH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ASIPP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ENEA,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Frascati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CEA,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Cadarache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J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  <a:ea typeface="Arial" pitchFamily="36" charset="0"/>
                <a:cs typeface="Arial" pitchFamily="36" charset="0"/>
              </a:rPr>
              <a:t>ü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lich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IPP, </a:t>
            </a:r>
            <a:r>
              <a:rPr lang="en-US" sz="900" dirty="0" err="1">
                <a:solidFill>
                  <a:srgbClr val="FF0000"/>
                </a:solidFill>
                <a:latin typeface="Arial" pitchFamily="36" charset="0"/>
              </a:rPr>
              <a:t>Garching</a:t>
            </a:r>
            <a:endParaRPr lang="en-US" sz="900" dirty="0">
              <a:solidFill>
                <a:srgbClr val="FF0000"/>
              </a:solidFill>
              <a:latin typeface="Arial" pitchFamily="36" charset="0"/>
            </a:endParaRP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ASCR, Czech Rep</a:t>
            </a:r>
          </a:p>
          <a:p>
            <a:pPr algn="r"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FF0000"/>
                </a:solidFill>
                <a:latin typeface="Arial" pitchFamily="36" charset="0"/>
              </a:rPr>
              <a:t>U Quebec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09625"/>
          </a:xfrm>
        </p:spPr>
        <p:txBody>
          <a:bodyPr/>
          <a:lstStyle/>
          <a:p>
            <a:r>
              <a:rPr lang="en-US" dirty="0" smtClean="0"/>
              <a:t>In FY 2011-FY 2012, Boundary </a:t>
            </a:r>
            <a:r>
              <a:rPr lang="en-US" dirty="0"/>
              <a:t>Physics TSG priorities </a:t>
            </a:r>
            <a:r>
              <a:rPr lang="en-US" dirty="0" smtClean="0"/>
              <a:t>will be </a:t>
            </a:r>
            <a:r>
              <a:rPr lang="en-US" dirty="0"/>
              <a:t>defined by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105400"/>
          </a:xfrm>
        </p:spPr>
        <p:txBody>
          <a:bodyPr/>
          <a:lstStyle/>
          <a:p>
            <a:pPr marL="346075" indent="-346075">
              <a:lnSpc>
                <a:spcPct val="90000"/>
              </a:lnSpc>
            </a:pPr>
            <a:r>
              <a:rPr lang="en-US" sz="2200" b="1" dirty="0" smtClean="0">
                <a:solidFill>
                  <a:srgbClr val="124A91"/>
                </a:solidFill>
              </a:rPr>
              <a:t>DOE and NSTX Milestones</a:t>
            </a:r>
            <a:endParaRPr lang="en-US" sz="1800" b="1" dirty="0"/>
          </a:p>
          <a:p>
            <a:pPr marL="346075" indent="-346075">
              <a:lnSpc>
                <a:spcPct val="90000"/>
              </a:lnSpc>
            </a:pPr>
            <a:endParaRPr lang="en-US" sz="1800" dirty="0" smtClean="0"/>
          </a:p>
          <a:p>
            <a:pPr marL="746125" lvl="1" algn="just">
              <a:lnSpc>
                <a:spcPct val="90000"/>
              </a:lnSpc>
            </a:pPr>
            <a:r>
              <a:rPr lang="en-US" sz="1800" b="1" dirty="0" smtClean="0">
                <a:solidFill>
                  <a:srgbClr val="194A90"/>
                </a:solidFill>
              </a:rPr>
              <a:t>FY2011 DOE Joint Research Target:</a:t>
            </a:r>
            <a:r>
              <a:rPr lang="en-US" sz="1800" b="1" dirty="0" smtClean="0"/>
              <a:t> </a:t>
            </a:r>
            <a:r>
              <a:rPr lang="en-US" sz="1800" dirty="0" smtClean="0"/>
              <a:t>Conduct experiments on major fusion facilities to improve the understanding of the physics mechanisms responsible for the </a:t>
            </a:r>
            <a:r>
              <a:rPr lang="en-US" sz="1800" b="1" dirty="0" smtClean="0"/>
              <a:t>structure of the pedestal</a:t>
            </a:r>
            <a:r>
              <a:rPr lang="en-US" sz="1800" dirty="0" smtClean="0"/>
              <a:t> and compare with the predictive models described in the companion theory milestone.</a:t>
            </a:r>
          </a:p>
          <a:p>
            <a:pPr marL="746125" lvl="1" algn="just">
              <a:lnSpc>
                <a:spcPct val="90000"/>
              </a:lnSpc>
            </a:pPr>
            <a:endParaRPr lang="en-US" sz="1800" dirty="0" smtClean="0"/>
          </a:p>
          <a:p>
            <a:pPr marL="746125" lvl="1" algn="just">
              <a:lnSpc>
                <a:spcPct val="90000"/>
              </a:lnSpc>
            </a:pPr>
            <a:r>
              <a:rPr lang="en-US" sz="1800" b="1" dirty="0">
                <a:solidFill>
                  <a:srgbClr val="173F82"/>
                </a:solidFill>
              </a:rPr>
              <a:t>IR(11-2) Assess pedestal and SOL response to externally applied 3D fields</a:t>
            </a:r>
            <a:r>
              <a:rPr lang="en-US" sz="1800" b="1" dirty="0" smtClean="0">
                <a:solidFill>
                  <a:srgbClr val="173F82"/>
                </a:solidFill>
              </a:rPr>
              <a:t>.</a:t>
            </a:r>
          </a:p>
          <a:p>
            <a:pPr marL="746125" lvl="1" algn="just">
              <a:lnSpc>
                <a:spcPct val="90000"/>
              </a:lnSpc>
            </a:pPr>
            <a:endParaRPr lang="en-US" sz="1800" dirty="0" smtClean="0">
              <a:solidFill>
                <a:srgbClr val="173F82"/>
              </a:solidFill>
            </a:endParaRPr>
          </a:p>
          <a:p>
            <a:pPr marL="746125" lvl="1" algn="just">
              <a:lnSpc>
                <a:spcPct val="90000"/>
              </a:lnSpc>
            </a:pPr>
            <a:r>
              <a:rPr lang="en-US" sz="1800" b="1" dirty="0">
                <a:solidFill>
                  <a:srgbClr val="173F82"/>
                </a:solidFill>
              </a:rPr>
              <a:t>R(12-2): Assess very high flux expansion divertor </a:t>
            </a:r>
            <a:r>
              <a:rPr lang="en-US" sz="1800" b="1" dirty="0" smtClean="0">
                <a:solidFill>
                  <a:srgbClr val="173F82"/>
                </a:solidFill>
              </a:rPr>
              <a:t>operation</a:t>
            </a:r>
          </a:p>
          <a:p>
            <a:pPr marL="746125" lvl="1" algn="just">
              <a:lnSpc>
                <a:spcPct val="90000"/>
              </a:lnSpc>
            </a:pPr>
            <a:endParaRPr lang="en-US" sz="2000" dirty="0" smtClean="0"/>
          </a:p>
          <a:p>
            <a:pPr marL="346075" indent="-346075">
              <a:lnSpc>
                <a:spcPct val="90000"/>
              </a:lnSpc>
            </a:pPr>
            <a:r>
              <a:rPr lang="en-US" sz="2200" b="1" dirty="0" smtClean="0">
                <a:solidFill>
                  <a:srgbClr val="124A91"/>
                </a:solidFill>
              </a:rPr>
              <a:t>NSTX-U planning needs and ST </a:t>
            </a:r>
            <a:r>
              <a:rPr lang="en-US" sz="2200" b="1" dirty="0">
                <a:solidFill>
                  <a:srgbClr val="124A91"/>
                </a:solidFill>
              </a:rPr>
              <a:t>development path </a:t>
            </a:r>
            <a:r>
              <a:rPr lang="en-US" sz="2200" b="1" dirty="0" smtClean="0">
                <a:solidFill>
                  <a:srgbClr val="124A91"/>
                </a:solidFill>
              </a:rPr>
              <a:t>needs</a:t>
            </a:r>
          </a:p>
          <a:p>
            <a:pPr marL="346075" indent="-346075">
              <a:lnSpc>
                <a:spcPct val="90000"/>
              </a:lnSpc>
            </a:pPr>
            <a:endParaRPr lang="en-US" sz="2200" b="1" dirty="0" smtClean="0">
              <a:solidFill>
                <a:srgbClr val="124A91"/>
              </a:solidFill>
            </a:endParaRPr>
          </a:p>
          <a:p>
            <a:pPr marL="346075" indent="-346075">
              <a:lnSpc>
                <a:spcPct val="90000"/>
              </a:lnSpc>
            </a:pPr>
            <a:r>
              <a:rPr lang="en-US" sz="2200" b="1" dirty="0" smtClean="0">
                <a:solidFill>
                  <a:srgbClr val="124A91"/>
                </a:solidFill>
              </a:rPr>
              <a:t>ITPA participation, ITER needs</a:t>
            </a:r>
            <a:endParaRPr lang="en-US" sz="2200" dirty="0" smtClean="0"/>
          </a:p>
          <a:p>
            <a:pPr marL="346075" indent="-346075">
              <a:lnSpc>
                <a:spcPct val="90000"/>
              </a:lnSpc>
              <a:buNone/>
            </a:pPr>
            <a:endParaRPr lang="en-US" sz="2200" b="1" dirty="0" smtClean="0">
              <a:solidFill>
                <a:srgbClr val="124A91"/>
              </a:solidFill>
            </a:endParaRPr>
          </a:p>
          <a:p>
            <a:pPr marL="746125" lvl="1">
              <a:lnSpc>
                <a:spcPct val="9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173F82"/>
                </a:solidFill>
              </a:rPr>
              <a:t>IR(11-2) Assess pedestal and SOL response to externally applied 3D </a:t>
            </a:r>
            <a:r>
              <a:rPr lang="en-US" dirty="0" smtClean="0">
                <a:solidFill>
                  <a:srgbClr val="173F82"/>
                </a:solidFill>
              </a:rPr>
              <a:t>fields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171700" y="-114300"/>
            <a:ext cx="4800600" cy="792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900" dirty="0"/>
              <a:t>Three-dimensional (3D) fields are proposed in ITER to suppress ELMs and reduce </a:t>
            </a:r>
            <a:r>
              <a:rPr lang="en-US" sz="1900" dirty="0" smtClean="0"/>
              <a:t>time averaged </a:t>
            </a:r>
            <a:r>
              <a:rPr lang="en-US" sz="1900" dirty="0"/>
              <a:t>heat flux. </a:t>
            </a:r>
            <a:endParaRPr lang="en-US" sz="1900" dirty="0" smtClean="0"/>
          </a:p>
          <a:p>
            <a:pPr marL="0" indent="0" algn="just">
              <a:buNone/>
            </a:pPr>
            <a:r>
              <a:rPr lang="en-US" sz="1900" dirty="0" smtClean="0"/>
              <a:t>This </a:t>
            </a:r>
            <a:r>
              <a:rPr lang="en-US" sz="1900" dirty="0"/>
              <a:t>research aims to improve understanding of the </a:t>
            </a:r>
            <a:r>
              <a:rPr lang="en-US" sz="1900" dirty="0" smtClean="0"/>
              <a:t>underlying physics </a:t>
            </a:r>
            <a:r>
              <a:rPr lang="en-US" sz="1900" dirty="0"/>
              <a:t>of the pedestal and SOL transport and stability response to 3D fields, and use </a:t>
            </a:r>
            <a:r>
              <a:rPr lang="en-US" sz="1900" dirty="0" smtClean="0"/>
              <a:t>this understanding </a:t>
            </a:r>
            <a:r>
              <a:rPr lang="en-US" sz="1900" dirty="0"/>
              <a:t>to optimize boundary plasma control. </a:t>
            </a:r>
            <a:endParaRPr lang="en-US" sz="1900" dirty="0" smtClean="0"/>
          </a:p>
          <a:p>
            <a:pPr marL="0" indent="0" algn="just">
              <a:buNone/>
            </a:pPr>
            <a:r>
              <a:rPr lang="en-US" sz="1900" dirty="0" smtClean="0"/>
              <a:t>On </a:t>
            </a:r>
            <a:r>
              <a:rPr lang="en-US" sz="1900" dirty="0"/>
              <a:t>NSTX, 3D fields are used </a:t>
            </a:r>
            <a:r>
              <a:rPr lang="en-US" sz="1900" dirty="0" smtClean="0"/>
              <a:t>to trigger </a:t>
            </a:r>
            <a:r>
              <a:rPr lang="en-US" sz="1900" dirty="0"/>
              <a:t>ELMs in ELM-free discharges to reduce impurity and radiated power buildup, </a:t>
            </a:r>
            <a:r>
              <a:rPr lang="en-US" sz="1900" dirty="0" smtClean="0"/>
              <a:t>but the </a:t>
            </a:r>
            <a:r>
              <a:rPr lang="en-US" sz="1900" dirty="0"/>
              <a:t>mechanisms for this triggering are not well understood. </a:t>
            </a:r>
            <a:endParaRPr lang="en-US" sz="1900" dirty="0" smtClean="0"/>
          </a:p>
          <a:p>
            <a:pPr marL="0" indent="0" algn="just">
              <a:buNone/>
            </a:pPr>
            <a:r>
              <a:rPr lang="en-US" sz="1900" dirty="0" smtClean="0"/>
              <a:t>Experiments </a:t>
            </a:r>
            <a:r>
              <a:rPr lang="en-US" sz="1900" dirty="0"/>
              <a:t>will </a:t>
            </a:r>
            <a:r>
              <a:rPr lang="en-US" sz="1900" dirty="0" smtClean="0"/>
              <a:t>be conducted </a:t>
            </a:r>
            <a:r>
              <a:rPr lang="en-US" sz="1900" dirty="0"/>
              <a:t>to test transport and stability code predictions (e.g. XGC-0, EMC3-EIRENE</a:t>
            </a:r>
            <a:r>
              <a:rPr lang="en-US" sz="1900" dirty="0" smtClean="0"/>
              <a:t>, IPEC</a:t>
            </a:r>
            <a:r>
              <a:rPr lang="en-US" sz="1900" dirty="0"/>
              <a:t>, and M3D). </a:t>
            </a:r>
            <a:endParaRPr lang="en-US" sz="1900" dirty="0" smtClean="0"/>
          </a:p>
          <a:p>
            <a:pPr marL="0" indent="0" algn="just">
              <a:buNone/>
            </a:pPr>
            <a:r>
              <a:rPr lang="en-US" sz="1900" dirty="0" smtClean="0"/>
              <a:t>The </a:t>
            </a:r>
            <a:r>
              <a:rPr lang="en-US" sz="1900" dirty="0"/>
              <a:t>divertor heat and particle flux profiles, as well as </a:t>
            </a:r>
            <a:r>
              <a:rPr lang="en-US" sz="1900" dirty="0" smtClean="0"/>
              <a:t>midplane profiles </a:t>
            </a:r>
            <a:r>
              <a:rPr lang="en-US" sz="1900" dirty="0"/>
              <a:t>and fluctuations, will be measured during a variety of applied 3D fields. </a:t>
            </a:r>
            <a:endParaRPr lang="en-US" sz="1900" dirty="0" smtClean="0"/>
          </a:p>
          <a:p>
            <a:pPr marL="0" indent="0" algn="just">
              <a:buNone/>
            </a:pPr>
            <a:r>
              <a:rPr lang="en-US" sz="1900" dirty="0" smtClean="0"/>
              <a:t>Trends from </a:t>
            </a:r>
            <a:r>
              <a:rPr lang="en-US" sz="1900" dirty="0"/>
              <a:t>the calculations will be used to aid understanding and guide optimization of </a:t>
            </a:r>
            <a:r>
              <a:rPr lang="en-US" sz="1900" dirty="0" smtClean="0"/>
              <a:t>heat flux </a:t>
            </a:r>
            <a:r>
              <a:rPr lang="en-US" sz="1900" dirty="0"/>
              <a:t>and ELM control in NSTX-U and ITER.</a:t>
            </a:r>
          </a:p>
        </p:txBody>
      </p:sp>
    </p:spTree>
    <p:extLst>
      <p:ext uri="{BB962C8B-B14F-4D97-AF65-F5344CB8AC3E}">
        <p14:creationId xmlns:p14="http://schemas.microsoft.com/office/powerpoint/2010/main" val="95498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rgbClr val="173F82"/>
                </a:solidFill>
              </a:rPr>
              <a:t>R(12-2): Assess very high flux expansion divertor </a:t>
            </a:r>
            <a:r>
              <a:rPr lang="en-US" dirty="0" smtClean="0">
                <a:solidFill>
                  <a:srgbClr val="173F82"/>
                </a:solidFill>
              </a:rPr>
              <a:t>operation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171700" y="-114300"/>
            <a:ext cx="4800600" cy="7924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900" dirty="0"/>
              <a:t>The exploration of high flux expansion divertors for mitigation of high power exhaust </a:t>
            </a:r>
            <a:r>
              <a:rPr lang="en-US" sz="1900" dirty="0" smtClean="0"/>
              <a:t>is important </a:t>
            </a:r>
            <a:r>
              <a:rPr lang="en-US" sz="1900" dirty="0"/>
              <a:t>for proposed ST and AT-based fusion nuclear science facilities and for Demo</a:t>
            </a:r>
            <a:r>
              <a:rPr lang="en-US" sz="1900" dirty="0" smtClean="0"/>
              <a:t>. </a:t>
            </a:r>
          </a:p>
          <a:p>
            <a:pPr marL="0" indent="0" algn="just">
              <a:buNone/>
            </a:pPr>
            <a:r>
              <a:rPr lang="en-US" sz="1900" dirty="0" smtClean="0"/>
              <a:t>In </a:t>
            </a:r>
            <a:r>
              <a:rPr lang="en-US" sz="1900" dirty="0"/>
              <a:t>this milestone, the controllability and plasma response to advanced divertor </a:t>
            </a:r>
            <a:r>
              <a:rPr lang="en-US" sz="1900" dirty="0" smtClean="0"/>
              <a:t>concepts including </a:t>
            </a:r>
            <a:r>
              <a:rPr lang="en-US" sz="1900" dirty="0"/>
              <a:t>the “snowflake” and “x-divertor” configuration will be assessed. </a:t>
            </a:r>
            <a:endParaRPr lang="en-US" sz="1900" dirty="0" smtClean="0"/>
          </a:p>
          <a:p>
            <a:pPr marL="0" indent="0" algn="just">
              <a:buNone/>
            </a:pPr>
            <a:r>
              <a:rPr lang="en-US" sz="1900" dirty="0" smtClean="0"/>
              <a:t>Divertor heat flux </a:t>
            </a:r>
            <a:r>
              <a:rPr lang="en-US" sz="1900" dirty="0"/>
              <a:t>handling, pumping with the liquid lithium divertor, impurity production, </a:t>
            </a:r>
            <a:r>
              <a:rPr lang="en-US" sz="1900" dirty="0" smtClean="0"/>
              <a:t>SOL turbulence </a:t>
            </a:r>
            <a:r>
              <a:rPr lang="en-US" sz="1900" dirty="0"/>
              <a:t>and their trends with engineering parameters will be studied. </a:t>
            </a:r>
            <a:endParaRPr lang="en-US" sz="1900" dirty="0" smtClean="0"/>
          </a:p>
          <a:p>
            <a:pPr marL="0" indent="0" algn="just">
              <a:buNone/>
            </a:pPr>
            <a:r>
              <a:rPr lang="en-US" sz="1900" dirty="0" smtClean="0"/>
              <a:t>Edge pedestal stability</a:t>
            </a:r>
            <a:r>
              <a:rPr lang="en-US" sz="1900" dirty="0"/>
              <a:t>, ELM characterization, core transport and confinement, as well as edge </a:t>
            </a:r>
            <a:r>
              <a:rPr lang="en-US" sz="1900" dirty="0" smtClean="0"/>
              <a:t>transport and </a:t>
            </a:r>
            <a:r>
              <a:rPr lang="en-US" sz="1900" dirty="0"/>
              <a:t>turbulence will also be </a:t>
            </a:r>
            <a:r>
              <a:rPr lang="en-US" sz="1900" dirty="0" smtClean="0"/>
              <a:t>studied.</a:t>
            </a:r>
          </a:p>
          <a:p>
            <a:pPr marL="0" indent="0" algn="just">
              <a:buNone/>
            </a:pPr>
            <a:r>
              <a:rPr lang="en-US" sz="1900" dirty="0" smtClean="0"/>
              <a:t>Measurements </a:t>
            </a:r>
            <a:r>
              <a:rPr lang="en-US" sz="1900" dirty="0"/>
              <a:t>will be compared to analytic </a:t>
            </a:r>
            <a:r>
              <a:rPr lang="en-US" sz="1900" dirty="0" smtClean="0"/>
              <a:t>and numerical </a:t>
            </a:r>
            <a:r>
              <a:rPr lang="en-US" sz="1900" dirty="0"/>
              <a:t>code predictions</a:t>
            </a:r>
            <a:r>
              <a:rPr lang="en-US" sz="1900" b="1" dirty="0"/>
              <a:t>. </a:t>
            </a:r>
            <a:endParaRPr lang="en-US" sz="1900" b="1" dirty="0" smtClean="0"/>
          </a:p>
          <a:p>
            <a:pPr marL="0" indent="0" algn="just">
              <a:buNone/>
            </a:pPr>
            <a:r>
              <a:rPr lang="en-US" sz="1900" dirty="0" smtClean="0"/>
              <a:t>This research will </a:t>
            </a:r>
            <a:r>
              <a:rPr lang="en-US" sz="1900" dirty="0"/>
              <a:t>provide a significant impact on the </a:t>
            </a:r>
            <a:r>
              <a:rPr lang="en-US" sz="1900" dirty="0" smtClean="0"/>
              <a:t>present PMI </a:t>
            </a:r>
            <a:r>
              <a:rPr lang="en-US" sz="1900" dirty="0"/>
              <a:t>concept development for both the ST and tokamak.</a:t>
            </a:r>
          </a:p>
        </p:txBody>
      </p:sp>
    </p:spTree>
    <p:extLst>
      <p:ext uri="{BB962C8B-B14F-4D97-AF65-F5344CB8AC3E}">
        <p14:creationId xmlns:p14="http://schemas.microsoft.com/office/powerpoint/2010/main" val="1949603353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_All_Lab-arial_narrow">
  <a:themeElements>
    <a:clrScheme name="Sample_All_Lab-arial_narr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_All_Lab-arial_narrow">
      <a:majorFont>
        <a:latin typeface="Arial Narrow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0039A6"/>
            </a:solidFill>
            <a:effectLst/>
            <a:latin typeface="Impact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Sample_All_Lab-arial_narr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_All_Lab-arial_narr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All_Lab-arial_narr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HD:Users:tegge2:Desktop:Sample_All_Lab-arial_narrow.pot</Template>
  <TotalTime>5305</TotalTime>
  <Words>636</Words>
  <Application>Microsoft Macintosh PowerPoint</Application>
  <PresentationFormat>On-screen Show (4:3)</PresentationFormat>
  <Paragraphs>103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Sample_All_Lab-arial_narrow</vt:lpstr>
      <vt:lpstr>PowerPoint Presentation</vt:lpstr>
      <vt:lpstr>In FY 2011-FY 2012, Boundary Physics TSG priorities will be defined by</vt:lpstr>
      <vt:lpstr>IR(11-2) Assess pedestal and SOL response to externally applied 3D fields</vt:lpstr>
      <vt:lpstr>R(12-2): Assess very high flux expansion divertor operation</vt:lpstr>
    </vt:vector>
  </TitlesOfParts>
  <Company>TID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TID</dc:creator>
  <cp:lastModifiedBy>Vlad Soukhanovskii</cp:lastModifiedBy>
  <cp:revision>456</cp:revision>
  <cp:lastPrinted>2010-09-28T18:30:37Z</cp:lastPrinted>
  <dcterms:created xsi:type="dcterms:W3CDTF">2010-09-30T14:06:12Z</dcterms:created>
  <dcterms:modified xsi:type="dcterms:W3CDTF">2010-12-03T17:53:08Z</dcterms:modified>
</cp:coreProperties>
</file>