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90" r:id="rId4"/>
    <p:sldId id="261" r:id="rId5"/>
    <p:sldId id="262" r:id="rId6"/>
    <p:sldId id="270" r:id="rId7"/>
    <p:sldId id="291" r:id="rId8"/>
    <p:sldId id="263" r:id="rId9"/>
    <p:sldId id="289" r:id="rId10"/>
    <p:sldId id="264" r:id="rId11"/>
    <p:sldId id="272" r:id="rId12"/>
    <p:sldId id="288" r:id="rId13"/>
    <p:sldId id="265" r:id="rId14"/>
    <p:sldId id="266" r:id="rId15"/>
    <p:sldId id="292" r:id="rId16"/>
    <p:sldId id="267" r:id="rId17"/>
    <p:sldId id="273" r:id="rId18"/>
    <p:sldId id="276" r:id="rId19"/>
    <p:sldId id="268" r:id="rId20"/>
    <p:sldId id="277" r:id="rId21"/>
    <p:sldId id="293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69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1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ADCA-ED0B-4E66-988D-20FF312F3F99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653C9-E796-4F7A-AE65-08F17F6E71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53C9-E796-4F7A-AE65-08F17F6E71A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9.gi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5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6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7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8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9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1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2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3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4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pic>
        <p:nvPicPr>
          <p:cNvPr id="15" name="Picture 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6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7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</a:rPr>
              <a:t>NSTX</a:t>
            </a:r>
          </a:p>
        </p:txBody>
      </p:sp>
      <p:sp>
        <p:nvSpPr>
          <p:cNvPr id="18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accent2"/>
                </a:solidFill>
                <a:latin typeface="Arial" charset="0"/>
                <a:ea typeface="宋体" charset="-122"/>
              </a:rPr>
              <a:t>Supported by   </a:t>
            </a:r>
          </a:p>
        </p:txBody>
      </p:sp>
      <p:sp>
        <p:nvSpPr>
          <p:cNvPr id="2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21" name="Text Box 152"/>
          <p:cNvSpPr txBox="1">
            <a:spLocks noChangeArrowheads="1"/>
          </p:cNvSpPr>
          <p:nvPr/>
        </p:nvSpPr>
        <p:spPr bwMode="auto">
          <a:xfrm>
            <a:off x="76200" y="2057400"/>
            <a:ext cx="1333500" cy="4718050"/>
          </a:xfrm>
          <a:prstGeom prst="rect">
            <a:avLst/>
          </a:prstGeom>
          <a:gradFill rotWithShape="1">
            <a:gsLst>
              <a:gs pos="0">
                <a:srgbClr val="EAEAEA">
                  <a:alpha val="50998"/>
                </a:srgbClr>
              </a:gs>
              <a:gs pos="100000">
                <a:srgbClr val="B5B5B5">
                  <a:alpha val="50998"/>
                </a:srgbClr>
              </a:gs>
            </a:gsLst>
            <a:lin ang="0" scaled="1"/>
          </a:gra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Colorado </a:t>
            </a:r>
            <a:r>
              <a:rPr lang="en-US" altLang="zh-CN" sz="900" dirty="0" err="1">
                <a:solidFill>
                  <a:srgbClr val="0000FF"/>
                </a:solidFill>
                <a:latin typeface="Arial" charset="0"/>
                <a:ea typeface="宋体" charset="-122"/>
              </a:rPr>
              <a:t>Sch</a:t>
            </a: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 err="1">
                <a:solidFill>
                  <a:srgbClr val="0000FF"/>
                </a:solidFill>
                <a:latin typeface="Arial" charset="0"/>
                <a:ea typeface="宋体" charset="-122"/>
              </a:rPr>
              <a:t>CompX</a:t>
            </a:r>
            <a:endParaRPr lang="en-US" altLang="zh-CN" sz="900" dirty="0">
              <a:solidFill>
                <a:srgbClr val="0000FF"/>
              </a:solidFill>
              <a:latin typeface="Arial" charset="0"/>
              <a:ea typeface="宋体" charset="-122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zh-CN" sz="900" dirty="0">
                <a:solidFill>
                  <a:srgbClr val="0000FF"/>
                </a:solidFill>
                <a:latin typeface="Arial" charset="0"/>
                <a:ea typeface="宋体" charset="-122"/>
              </a:rPr>
              <a:t>U Wisconsin</a:t>
            </a:r>
          </a:p>
        </p:txBody>
      </p:sp>
      <p:sp>
        <p:nvSpPr>
          <p:cNvPr id="22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B3B3B3">
                  <a:alpha val="50998"/>
                </a:srgbClr>
              </a:gs>
              <a:gs pos="100000">
                <a:srgbClr val="EAEAEA">
                  <a:alpha val="50998"/>
                </a:srgbClr>
              </a:gs>
            </a:gsLst>
            <a:lin ang="0" scaled="1"/>
          </a:gra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IPP, J</a:t>
            </a: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  <a:cs typeface="Arial" charset="0"/>
              </a:rPr>
              <a:t>ü</a:t>
            </a: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zh-CN" sz="900">
                <a:solidFill>
                  <a:srgbClr val="FF0000"/>
                </a:solidFill>
                <a:latin typeface="Arial" charset="0"/>
                <a:ea typeface="宋体" charset="-122"/>
              </a:rPr>
              <a:t>U Quebec</a:t>
            </a:r>
          </a:p>
        </p:txBody>
      </p:sp>
      <p:pic>
        <p:nvPicPr>
          <p:cNvPr id="23" name="Picture 155" descr="nstx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419600"/>
            <a:ext cx="202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0" descr="framed_team_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114800"/>
            <a:ext cx="36671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1071538" y="1000108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5188"/>
            <a:r>
              <a:rPr lang="en-US" sz="2800" dirty="0" err="1" smtClean="0"/>
              <a:t>Thermography</a:t>
            </a:r>
            <a:r>
              <a:rPr lang="en-US" sz="2800" dirty="0" smtClean="0"/>
              <a:t> analysis of transient events in NSTX</a:t>
            </a:r>
            <a:endParaRPr lang="en-US" altLang="zh-CN" sz="2800" b="1" dirty="0">
              <a:solidFill>
                <a:srgbClr val="0070C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75656" y="2492896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5188"/>
            <a:r>
              <a:rPr lang="de-DE" altLang="zh-CN" b="1" dirty="0" smtClean="0">
                <a:latin typeface="Arial" pitchFamily="34" charset="0"/>
                <a:ea typeface="SimSun" pitchFamily="2" charset="-122"/>
              </a:rPr>
              <a:t>K.Gan(ASIPP)</a:t>
            </a:r>
            <a:endParaRPr lang="de-DE" altLang="zh-CN" b="1" dirty="0" smtClean="0">
              <a:latin typeface="Arial" pitchFamily="34" charset="0"/>
              <a:ea typeface="SimSun" pitchFamily="2" charset="-122"/>
            </a:endParaRPr>
          </a:p>
          <a:p>
            <a:pPr algn="ctr" defTabSz="865188"/>
            <a:r>
              <a:rPr lang="de-DE" altLang="zh-CN" b="1" dirty="0" smtClean="0">
                <a:latin typeface="Arial" pitchFamily="34" charset="0"/>
                <a:ea typeface="SimSun" pitchFamily="2" charset="-122"/>
              </a:rPr>
              <a:t> R.Maingi, J-W.Ahn, </a:t>
            </a:r>
            <a:r>
              <a:rPr lang="de-DE" altLang="zh-CN" b="1" dirty="0" smtClean="0">
                <a:latin typeface="Arial" pitchFamily="34" charset="0"/>
                <a:ea typeface="SimSun" pitchFamily="2" charset="-122"/>
              </a:rPr>
              <a:t>T.K.Gray(ORNL), A.G.McLean(LLNL)</a:t>
            </a:r>
            <a:endParaRPr lang="en-US" dirty="0" smtClean="0"/>
          </a:p>
          <a:p>
            <a:pPr algn="ctr" defTabSz="865188"/>
            <a:endParaRPr lang="en-US" altLang="zh-CN" b="1" dirty="0"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643966" y="648866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pic>
        <p:nvPicPr>
          <p:cNvPr id="15" name="Picture 14" descr="C:\Users\kgan\ELM_nuclear fusion paper\132406_type_V_NF_data2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00108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14282" y="928670"/>
            <a:ext cx="4286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During 0.201-0.208s, the </a:t>
            </a:r>
            <a:r>
              <a:rPr lang="en-US" sz="2400" dirty="0" err="1" smtClean="0">
                <a:solidFill>
                  <a:srgbClr val="0070C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peak</a:t>
            </a:r>
            <a:r>
              <a:rPr lang="en-US" sz="2400" dirty="0" smtClean="0">
                <a:solidFill>
                  <a:srgbClr val="0070C0"/>
                </a:solidFill>
              </a:rPr>
              <a:t> increased and </a:t>
            </a:r>
            <a:r>
              <a:rPr lang="en-US" sz="2400" dirty="0" err="1" smtClean="0">
                <a:solidFill>
                  <a:srgbClr val="0070C0"/>
                </a:solidFill>
              </a:rPr>
              <a:t>λ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q</a:t>
            </a:r>
            <a:r>
              <a:rPr lang="en-US" sz="2400" dirty="0" smtClean="0">
                <a:solidFill>
                  <a:srgbClr val="0070C0"/>
                </a:solidFill>
              </a:rPr>
              <a:t> decreased and power deposition seems constant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the </a:t>
            </a:r>
            <a:r>
              <a:rPr lang="en-US" sz="2400" dirty="0" err="1" smtClean="0">
                <a:solidFill>
                  <a:srgbClr val="0070C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peak</a:t>
            </a:r>
            <a:r>
              <a:rPr lang="en-US" sz="2400" dirty="0" smtClean="0">
                <a:solidFill>
                  <a:srgbClr val="0070C0"/>
                </a:solidFill>
              </a:rPr>
              <a:t> is 0.62MW/m</a:t>
            </a:r>
            <a:r>
              <a:rPr lang="en-US" sz="2400" baseline="30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 at 0.24s, 1.93MW/m</a:t>
            </a:r>
            <a:r>
              <a:rPr lang="en-US" sz="2400" baseline="30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 at 0.21s. It almost decreased 70% </a:t>
            </a:r>
            <a:r>
              <a:rPr lang="en-US" sz="2400" dirty="0" err="1" smtClean="0">
                <a:solidFill>
                  <a:srgbClr val="0070C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peak</a:t>
            </a:r>
            <a:endParaRPr lang="en-US" sz="2400" baseline="-250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baseline="-250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baseline="-250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During type V ELM, the </a:t>
            </a:r>
            <a:r>
              <a:rPr lang="en-US" sz="2400" dirty="0" err="1" smtClean="0">
                <a:solidFill>
                  <a:srgbClr val="0070C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peak</a:t>
            </a:r>
            <a:r>
              <a:rPr lang="en-US" sz="2400" baseline="-250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decreased and  increased with almost constant power deposition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Type v ELMs(0.24s) reduced the 40% </a:t>
            </a:r>
            <a:r>
              <a:rPr lang="en-US" sz="2400" dirty="0" err="1" smtClean="0">
                <a:solidFill>
                  <a:srgbClr val="0070C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peak</a:t>
            </a:r>
            <a:r>
              <a:rPr lang="en-US" sz="2400" baseline="-250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compare to ELM free phase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78579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132406</a:t>
            </a:r>
            <a:endParaRPr lang="zh-CN" altLang="en-US" dirty="0"/>
          </a:p>
        </p:txBody>
      </p:sp>
      <p:sp>
        <p:nvSpPr>
          <p:cNvPr id="12" name="矩形 12"/>
          <p:cNvSpPr/>
          <p:nvPr/>
        </p:nvSpPr>
        <p:spPr>
          <a:xfrm>
            <a:off x="395536" y="188640"/>
            <a:ext cx="8429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Divertor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heat flux during type V ELM with low </a:t>
            </a:r>
            <a:r>
              <a:rPr lang="en-US" sz="2800" dirty="0" smtClean="0">
                <a:solidFill>
                  <a:srgbClr val="FF0000"/>
                </a:solidFill>
              </a:rPr>
              <a:t>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</a:t>
            </a:r>
            <a:endParaRPr lang="en-US" altLang="zh-CN" sz="2800" b="1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1259632" y="188640"/>
            <a:ext cx="8429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Divertor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heat flux during type I ELM</a:t>
            </a:r>
            <a:endParaRPr lang="en-US" altLang="zh-CN" sz="2800" b="1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96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5274310" cy="129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" y="2204864"/>
          <a:ext cx="5220073" cy="718944"/>
        </p:xfrm>
        <a:graphic>
          <a:graphicData uri="http://schemas.openxmlformats.org/drawingml/2006/table">
            <a:tbl>
              <a:tblPr/>
              <a:tblGrid>
                <a:gridCol w="1040707"/>
                <a:gridCol w="2002396"/>
                <a:gridCol w="736808"/>
                <a:gridCol w="720080"/>
                <a:gridCol w="720082"/>
              </a:tblGrid>
              <a:tr h="2160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Shot #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Time (s)</a:t>
                      </a:r>
                      <a:endParaRPr lang="en-US" sz="1050" kern="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</a:t>
                      </a:r>
                      <a:r>
                        <a:rPr lang="en-US" sz="1100" kern="100" baseline="-250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 </a:t>
                      </a:r>
                      <a:r>
                        <a:rPr lang="en-US" sz="1100" kern="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(m)</a:t>
                      </a:r>
                      <a:endParaRPr lang="en-US" sz="1050" kern="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fx_osp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</a:t>
                      </a:r>
                      <a:r>
                        <a:rPr lang="en-US" sz="1100" kern="100" baseline="-25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qn</a:t>
                      </a:r>
                      <a:r>
                        <a:rPr lang="en-US" sz="1100" kern="100" baseline="-25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(m)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132403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264.928ms, type v ELM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0.175m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0.033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132406</a:t>
                      </a:r>
                      <a:endParaRPr lang="en-US" sz="1050" kern="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204.809ms,ELM-free phase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0.056m</a:t>
                      </a:r>
                      <a:endParaRPr lang="en-US" sz="1050" kern="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1050" kern="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132438</a:t>
                      </a:r>
                      <a:endParaRPr lang="en-US" sz="1050" kern="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266.337ms, inter-type I ELM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0.06m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1.85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0.032</a:t>
                      </a:r>
                      <a:endParaRPr lang="en-US" sz="1050" kern="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9413" y="1000108"/>
            <a:ext cx="390458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14283" y="3143248"/>
            <a:ext cx="5286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λ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q</a:t>
            </a:r>
            <a:r>
              <a:rPr lang="en-US" sz="2400" dirty="0" smtClean="0">
                <a:solidFill>
                  <a:srgbClr val="0070C0"/>
                </a:solidFill>
              </a:rPr>
              <a:t> decrease ~40% during type I ELM filament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6KHZ  energy transport between type I 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ELM (GPI)</a:t>
            </a:r>
          </a:p>
          <a:p>
            <a:endParaRPr lang="en-US" altLang="zh-CN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 </a:t>
            </a:r>
            <a:r>
              <a:rPr lang="en-US" sz="2400" kern="1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λ</a:t>
            </a:r>
            <a:r>
              <a:rPr lang="en-US" sz="2400" kern="100" baseline="-250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qn</a:t>
            </a:r>
            <a:r>
              <a:rPr lang="en-US" sz="2400" kern="100" baseline="-25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is similar between type v ELM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(# 132403) and inter type I ELM.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2071670" y="142852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Heat flux research in JET and ASDEX</a:t>
            </a:r>
            <a:endParaRPr lang="en-US" altLang="zh-CN" sz="2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96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08720"/>
            <a:ext cx="4204493" cy="53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1520" y="1268760"/>
            <a:ext cx="4680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      was defined as ELM rise time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 the first phase,(            )the target temperature and the power increase up to a peak value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 the second phase,(            )the target temperature decays back to  the Inter-ELM value</a:t>
            </a:r>
            <a:endParaRPr lang="en-US" sz="2400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627784" y="2060848"/>
          <a:ext cx="806490" cy="360040"/>
        </p:xfrm>
        <a:graphic>
          <a:graphicData uri="http://schemas.openxmlformats.org/presentationml/2006/ole">
            <p:oleObj spid="_x0000_s32772" name="Equation" r:id="rId6" imgW="520700" imgH="228600" progId="Equation.3">
              <p:embed/>
            </p:oleObj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3131840" y="3501008"/>
          <a:ext cx="806450" cy="360363"/>
        </p:xfrm>
        <a:graphic>
          <a:graphicData uri="http://schemas.openxmlformats.org/presentationml/2006/ole">
            <p:oleObj spid="_x0000_s32775" name="Equation" r:id="rId7" imgW="520560" imgH="228600" progId="Equation.3">
              <p:embed/>
            </p:oleObj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539552" y="1340768"/>
          <a:ext cx="511175" cy="360362"/>
        </p:xfrm>
        <a:graphic>
          <a:graphicData uri="http://schemas.openxmlformats.org/presentationml/2006/ole">
            <p:oleObj spid="_x0000_s32776" name="Equation" r:id="rId8" imgW="330120" imgH="22860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683568" y="5733256"/>
            <a:ext cx="3760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Eich</a:t>
            </a:r>
            <a:r>
              <a:rPr lang="en-US" dirty="0" smtClean="0"/>
              <a:t>, JNM, 337–339 (2005) 669–676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214282" y="14285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Different situation ELM heat flux</a:t>
            </a:r>
            <a:endParaRPr lang="en-US" altLang="zh-CN" sz="2800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96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  <p:pic>
        <p:nvPicPr>
          <p:cNvPr id="15" name="Picture 14" descr="C:\Users\kgan\ELM_nuclear fusion paper\ELM_NF_3_situation_ELM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64704"/>
            <a:ext cx="75608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4857760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Maximum power load in ELM filament, Maximum </a:t>
            </a:r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peak</a:t>
            </a:r>
            <a:r>
              <a:rPr lang="en-US" dirty="0" smtClean="0">
                <a:solidFill>
                  <a:srgbClr val="0070C0"/>
                </a:solidFill>
              </a:rPr>
              <a:t> after ELM filament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situation II ELM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4857760"/>
            <a:ext cx="160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Triggered ELM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4857760"/>
            <a:ext cx="187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Maximum power load and </a:t>
            </a:r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peak</a:t>
            </a:r>
            <a:r>
              <a:rPr lang="en-US" dirty="0" smtClean="0">
                <a:solidFill>
                  <a:srgbClr val="0070C0"/>
                </a:solidFill>
              </a:rPr>
              <a:t> appeared at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ELM filament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485776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Maximum power and </a:t>
            </a:r>
            <a:r>
              <a:rPr lang="en-US" dirty="0" err="1" smtClean="0">
                <a:solidFill>
                  <a:srgbClr val="0070C0"/>
                </a:solidFill>
              </a:rPr>
              <a:t>q</a:t>
            </a:r>
            <a:r>
              <a:rPr lang="en-US" baseline="-25000" dirty="0" err="1" smtClean="0">
                <a:solidFill>
                  <a:srgbClr val="0070C0"/>
                </a:solidFill>
              </a:rPr>
              <a:t>peak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Appeared after ELM filament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00562" y="6000768"/>
            <a:ext cx="1779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situation I ELM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矩形 17"/>
          <p:cNvSpPr/>
          <p:nvPr/>
        </p:nvSpPr>
        <p:spPr>
          <a:xfrm>
            <a:off x="6444208" y="5949280"/>
            <a:ext cx="1835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situation III ELM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kgan\data picture\shot 135\5 shot peak_power_differenc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714356"/>
            <a:ext cx="5357850" cy="41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571472" y="142852"/>
            <a:ext cx="764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The relationship between situation I,II ELM and </a:t>
            </a:r>
            <a:r>
              <a:rPr lang="en-US" sz="2400" dirty="0" err="1" smtClean="0">
                <a:solidFill>
                  <a:srgbClr val="FF0000"/>
                </a:solidFill>
              </a:rPr>
              <a:t>β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52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286248" y="47148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     square represent the situation I ELM heat flux, triangle represent the situation II ELM heat flux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214422"/>
            <a:ext cx="3857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The maximum </a:t>
            </a:r>
            <a:r>
              <a:rPr lang="en-US" sz="2400" dirty="0" err="1" smtClean="0">
                <a:solidFill>
                  <a:srgbClr val="00B0F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00B0F0"/>
                </a:solidFill>
              </a:rPr>
              <a:t>peak</a:t>
            </a:r>
            <a:r>
              <a:rPr lang="en-US" sz="2400" dirty="0" smtClean="0">
                <a:solidFill>
                  <a:srgbClr val="00B0F0"/>
                </a:solidFill>
              </a:rPr>
              <a:t> will appeared at ELM filament with a low β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With </a:t>
            </a:r>
            <a:r>
              <a:rPr lang="en-US" sz="2400" dirty="0" err="1" smtClean="0">
                <a:solidFill>
                  <a:srgbClr val="00B0F0"/>
                </a:solidFill>
              </a:rPr>
              <a:t>β</a:t>
            </a:r>
            <a:r>
              <a:rPr lang="en-US" sz="2400" baseline="-25000" dirty="0" err="1" smtClean="0">
                <a:solidFill>
                  <a:srgbClr val="00B0F0"/>
                </a:solidFill>
              </a:rPr>
              <a:t>p</a:t>
            </a:r>
            <a:r>
              <a:rPr lang="en-US" sz="2400" baseline="-250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increase, the number of situation I ELM begun to decrease, and the situation II ELM appeared.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The real physical mechanism is still unknown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Outline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396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980728"/>
            <a:ext cx="76987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Calculate the 2D heat flux distribution with TACO code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How to choose the α parameter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Comparison of the Taco and Theodor results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The characteristics of ELM </a:t>
            </a:r>
            <a:r>
              <a:rPr lang="en-US" sz="2400" dirty="0" err="1" smtClean="0">
                <a:solidFill>
                  <a:srgbClr val="0070C0"/>
                </a:solidFill>
              </a:rPr>
              <a:t>divertor</a:t>
            </a:r>
            <a:r>
              <a:rPr lang="en-US" sz="2400" dirty="0" smtClean="0">
                <a:solidFill>
                  <a:srgbClr val="0070C0"/>
                </a:solidFill>
              </a:rPr>
              <a:t> heat flux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Type III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Type V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Type I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Different situation ELM heat flux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Survery</a:t>
            </a:r>
            <a:r>
              <a:rPr lang="en-US" sz="2400" dirty="0" smtClean="0">
                <a:solidFill>
                  <a:srgbClr val="FF0000"/>
                </a:solidFill>
              </a:rPr>
              <a:t> the power load with 2D heat flux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Toroidal</a:t>
            </a:r>
            <a:r>
              <a:rPr lang="en-US" sz="2400" dirty="0" smtClean="0">
                <a:solidFill>
                  <a:srgbClr val="0070C0"/>
                </a:solidFill>
              </a:rPr>
              <a:t> asymmetry on </a:t>
            </a:r>
            <a:r>
              <a:rPr lang="en-US" sz="2400" dirty="0" err="1" smtClean="0">
                <a:solidFill>
                  <a:srgbClr val="0070C0"/>
                </a:solidFill>
              </a:rPr>
              <a:t>divertor</a:t>
            </a:r>
            <a:r>
              <a:rPr lang="en-US" sz="2400" dirty="0" smtClean="0">
                <a:solidFill>
                  <a:srgbClr val="0070C0"/>
                </a:solidFill>
              </a:rPr>
              <a:t> heat flux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Strange edge transport during L-H transition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Different  2D heat flux between type V and type III ELM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714480" y="142852"/>
            <a:ext cx="6260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ea typeface="SimSun" pitchFamily="2" charset="-122"/>
              </a:rPr>
              <a:t>2D </a:t>
            </a:r>
            <a:r>
              <a:rPr lang="en-US" altLang="zh-CN" sz="2800" dirty="0" err="1" smtClean="0">
                <a:solidFill>
                  <a:srgbClr val="FF0000"/>
                </a:solidFill>
                <a:ea typeface="SimSun" pitchFamily="2" charset="-122"/>
              </a:rPr>
              <a:t>divertor</a:t>
            </a:r>
            <a:r>
              <a:rPr lang="en-US" altLang="zh-CN" sz="2800" dirty="0" smtClean="0">
                <a:solidFill>
                  <a:srgbClr val="FF0000"/>
                </a:solidFill>
                <a:ea typeface="SimSun" pitchFamily="2" charset="-122"/>
              </a:rPr>
              <a:t> heat flux distribution on NSTX</a:t>
            </a:r>
            <a:endParaRPr lang="zh-CN" altLang="en-US" sz="2800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16</a:t>
            </a:r>
            <a:endParaRPr lang="zh-CN" altLang="en-US" dirty="0"/>
          </a:p>
        </p:txBody>
      </p:sp>
      <p:pic>
        <p:nvPicPr>
          <p:cNvPr id="18434" name="Picture 2" descr="C:\Users\kgan\data picture\strange edge transport during L-H  transition\IR_view_2D_add_2D_q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000108"/>
            <a:ext cx="5096038" cy="499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kgan\AppData\Local\Temp\scp38953\u\kgan\shot 135\132388_power_deposition_standard_deviat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320480" cy="3240360"/>
          </a:xfrm>
          <a:prstGeom prst="rect">
            <a:avLst/>
          </a:prstGeom>
          <a:noFill/>
        </p:spPr>
      </p:pic>
      <p:pic>
        <p:nvPicPr>
          <p:cNvPr id="28675" name="Picture 3" descr="C:\Users\kgan\data picture\strange edge transport during L-H  transition\132388_Awet_sT_mean_150-500m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28604"/>
            <a:ext cx="4320480" cy="324036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571604" y="142852"/>
            <a:ext cx="5937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ea typeface="SimSun" pitchFamily="2" charset="-122"/>
              </a:rPr>
              <a:t>Toroidal</a:t>
            </a:r>
            <a:r>
              <a:rPr lang="en-US" altLang="zh-CN" sz="2800" dirty="0" smtClean="0">
                <a:solidFill>
                  <a:srgbClr val="FF0000"/>
                </a:solidFill>
                <a:ea typeface="SimSun" pitchFamily="2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ea typeface="SimSun" pitchFamily="2" charset="-122"/>
              </a:rPr>
              <a:t>asymmtry</a:t>
            </a:r>
            <a:r>
              <a:rPr lang="en-US" altLang="zh-CN" sz="2800" dirty="0" smtClean="0">
                <a:solidFill>
                  <a:srgbClr val="FF0000"/>
                </a:solidFill>
                <a:ea typeface="SimSun" pitchFamily="2" charset="-122"/>
              </a:rPr>
              <a:t> on </a:t>
            </a:r>
            <a:r>
              <a:rPr lang="en-US" altLang="zh-CN" sz="2800" dirty="0" err="1" smtClean="0">
                <a:solidFill>
                  <a:srgbClr val="FF0000"/>
                </a:solidFill>
                <a:ea typeface="SimSun" pitchFamily="2" charset="-122"/>
              </a:rPr>
              <a:t>divertor</a:t>
            </a:r>
            <a:r>
              <a:rPr lang="en-US" altLang="zh-CN" sz="2800" dirty="0" smtClean="0">
                <a:solidFill>
                  <a:srgbClr val="FF0000"/>
                </a:solidFill>
                <a:ea typeface="SimSun" pitchFamily="2" charset="-122"/>
              </a:rPr>
              <a:t> heat flux</a:t>
            </a:r>
            <a:endParaRPr lang="zh-CN" altLang="en-US" sz="2800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17</a:t>
            </a:r>
            <a:endParaRPr lang="zh-CN" altLang="en-US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3500438"/>
            <a:ext cx="47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</a:rPr>
              <a:t>According to the </a:t>
            </a:r>
            <a:r>
              <a:rPr lang="en-US" altLang="zh-CN" sz="2400" dirty="0" err="1" smtClean="0">
                <a:solidFill>
                  <a:srgbClr val="00B0F0"/>
                </a:solidFill>
              </a:rPr>
              <a:t>toroidal</a:t>
            </a:r>
            <a:r>
              <a:rPr lang="en-US" altLang="zh-CN" sz="2400" dirty="0" smtClean="0">
                <a:solidFill>
                  <a:srgbClr val="00B0F0"/>
                </a:solidFill>
              </a:rPr>
              <a:t> asymmetry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000232" y="3929066"/>
          <a:ext cx="4953035" cy="571504"/>
        </p:xfrm>
        <a:graphic>
          <a:graphicData uri="http://schemas.openxmlformats.org/presentationml/2006/ole">
            <p:oleObj spid="_x0000_s28677" name="Equation" r:id="rId7" imgW="2667000" imgH="304800" progId="Equation.3">
              <p:embed/>
            </p:oleObj>
          </a:graphicData>
        </a:graphic>
      </p:graphicFrame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143240" y="4500570"/>
          <a:ext cx="2214578" cy="524505"/>
        </p:xfrm>
        <a:graphic>
          <a:graphicData uri="http://schemas.openxmlformats.org/presentationml/2006/ole">
            <p:oleObj spid="_x0000_s28679" name="Equation" r:id="rId8" imgW="1066337" imgH="253890" progId="Equation.3">
              <p:embed/>
            </p:oleObj>
          </a:graphicData>
        </a:graphic>
      </p:graphicFrame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57158" y="5000636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</a:rPr>
              <a:t>The reason of </a:t>
            </a:r>
            <a:r>
              <a:rPr lang="en-US" altLang="zh-CN" sz="2400" dirty="0" err="1" smtClean="0">
                <a:solidFill>
                  <a:srgbClr val="00B0F0"/>
                </a:solidFill>
              </a:rPr>
              <a:t>toroidal</a:t>
            </a:r>
            <a:r>
              <a:rPr lang="en-US" altLang="zh-CN" sz="2400" dirty="0" smtClean="0">
                <a:solidFill>
                  <a:srgbClr val="00B0F0"/>
                </a:solidFill>
              </a:rPr>
              <a:t> asymmetry is still unclear, </a:t>
            </a:r>
            <a:r>
              <a:rPr lang="en-US" altLang="zh-CN" sz="2400" dirty="0" err="1" smtClean="0">
                <a:solidFill>
                  <a:srgbClr val="C00000"/>
                </a:solidFill>
              </a:rPr>
              <a:t>toroidal</a:t>
            </a:r>
            <a:r>
              <a:rPr lang="en-US" altLang="zh-CN" sz="2400" dirty="0" smtClean="0">
                <a:solidFill>
                  <a:srgbClr val="C00000"/>
                </a:solidFill>
              </a:rPr>
              <a:t> ripple, 3D structure of filaments, misalign </a:t>
            </a:r>
            <a:r>
              <a:rPr lang="en-US" altLang="zh-CN" sz="2400" dirty="0" err="1" smtClean="0">
                <a:solidFill>
                  <a:srgbClr val="C00000"/>
                </a:solidFill>
              </a:rPr>
              <a:t>divertor</a:t>
            </a:r>
            <a:r>
              <a:rPr lang="en-US" altLang="zh-CN" sz="2400" dirty="0" smtClean="0">
                <a:solidFill>
                  <a:srgbClr val="C00000"/>
                </a:solidFill>
              </a:rPr>
              <a:t> tile or inconsistent  surface property (</a:t>
            </a:r>
            <a:r>
              <a:rPr lang="en-US" sz="2400" dirty="0" smtClean="0">
                <a:solidFill>
                  <a:srgbClr val="C00000"/>
                </a:solidFill>
              </a:rPr>
              <a:t>α value)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323528" y="0"/>
            <a:ext cx="8426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Numerical Modeling of ELM Filaments on </a:t>
            </a:r>
            <a:r>
              <a:rPr lang="en-US" sz="2800" dirty="0" err="1" smtClean="0">
                <a:solidFill>
                  <a:srgbClr val="FF0000"/>
                </a:solidFill>
              </a:rPr>
              <a:t>Divertor</a:t>
            </a:r>
            <a:r>
              <a:rPr lang="en-US" sz="2800" dirty="0" smtClean="0">
                <a:solidFill>
                  <a:srgbClr val="FF0000"/>
                </a:solidFill>
              </a:rPr>
              <a:t> Plates</a:t>
            </a:r>
            <a:endParaRPr lang="zh-CN" altLang="en-US" sz="2800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18</a:t>
            </a:r>
            <a:endParaRPr lang="zh-CN" alt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14356"/>
            <a:ext cx="3197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32223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571876"/>
            <a:ext cx="5040560" cy="279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3140968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Add 300A on Flux tube 1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1643042" y="3000372"/>
            <a:ext cx="48638" cy="212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1619672" y="342900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683568" y="6093296"/>
            <a:ext cx="3544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A. </a:t>
            </a:r>
            <a:r>
              <a:rPr lang="en-US" dirty="0" err="1" smtClean="0">
                <a:solidFill>
                  <a:srgbClr val="0070C0"/>
                </a:solidFill>
              </a:rPr>
              <a:t>Wingen</a:t>
            </a:r>
            <a:r>
              <a:rPr lang="en-US" dirty="0" smtClean="0">
                <a:solidFill>
                  <a:srgbClr val="0070C0"/>
                </a:solidFill>
              </a:rPr>
              <a:t>, PRL, 104, 175001 (2010)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7944" y="9087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The initial heat pulse during an ELM generate thermoelectric current between two </a:t>
            </a:r>
            <a:r>
              <a:rPr lang="en-US" sz="2400" dirty="0" err="1" smtClean="0">
                <a:solidFill>
                  <a:srgbClr val="0070C0"/>
                </a:solidFill>
              </a:rPr>
              <a:t>divertor</a:t>
            </a:r>
            <a:r>
              <a:rPr lang="en-US" sz="2400" dirty="0" smtClean="0">
                <a:solidFill>
                  <a:srgbClr val="0070C0"/>
                </a:solidFill>
              </a:rPr>
              <a:t> plate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typical ELM stripe structures can be correctly modeled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000100" y="14285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altLang="zh-CN" sz="2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27784" y="188640"/>
            <a:ext cx="3506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ELM power load </a:t>
            </a:r>
            <a:r>
              <a:rPr lang="en-US" altLang="zh-CN" sz="24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in MAST</a:t>
            </a:r>
            <a:endParaRPr lang="zh-CN" altLang="en-US" sz="2400" dirty="0"/>
          </a:p>
        </p:txBody>
      </p:sp>
      <p:sp>
        <p:nvSpPr>
          <p:cNvPr id="14" name="TextBox 79"/>
          <p:cNvSpPr txBox="1">
            <a:spLocks noChangeArrowheads="1"/>
          </p:cNvSpPr>
          <p:nvPr/>
        </p:nvSpPr>
        <p:spPr bwMode="auto">
          <a:xfrm>
            <a:off x="15787766" y="357166"/>
            <a:ext cx="9902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    α was set to 100k, the T</a:t>
            </a:r>
            <a:r>
              <a:rPr lang="en-US" altLang="zh-CN" sz="2400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is closer to the LLD </a:t>
            </a:r>
          </a:p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temperature  measured by dual-band IR camera</a:t>
            </a:r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19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298694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96752"/>
            <a:ext cx="278479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196752"/>
            <a:ext cx="285557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28596" y="4500570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</a:rPr>
              <a:t>      Filament at different radial position and different </a:t>
            </a:r>
            <a:r>
              <a:rPr lang="en-US" altLang="zh-CN" sz="2800" dirty="0" err="1" smtClean="0">
                <a:solidFill>
                  <a:srgbClr val="0070C0"/>
                </a:solidFill>
              </a:rPr>
              <a:t>toroidal</a:t>
            </a:r>
            <a:r>
              <a:rPr lang="en-US" altLang="zh-CN" sz="2800" dirty="0" smtClean="0">
                <a:solidFill>
                  <a:srgbClr val="0070C0"/>
                </a:solidFill>
              </a:rPr>
              <a:t> angle generate the striated </a:t>
            </a:r>
            <a:r>
              <a:rPr lang="en-US" altLang="zh-CN" sz="2800" dirty="0" err="1" smtClean="0">
                <a:solidFill>
                  <a:srgbClr val="0070C0"/>
                </a:solidFill>
              </a:rPr>
              <a:t>divertor</a:t>
            </a:r>
            <a:r>
              <a:rPr lang="en-US" altLang="zh-CN" sz="2800" dirty="0" smtClean="0">
                <a:solidFill>
                  <a:srgbClr val="0070C0"/>
                </a:solidFill>
              </a:rPr>
              <a:t> heat flux 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5976" y="3933056"/>
            <a:ext cx="39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Kirk, PPCF, 49 (2007) 1259–1275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Outline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396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980728"/>
            <a:ext cx="76987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Calculate the 2D heat flux distribution with TACO code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How to choose the α parameter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Comparison of the Taco and Theodor results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The characteristics of ELM </a:t>
            </a:r>
            <a:r>
              <a:rPr lang="en-US" sz="2400" dirty="0" err="1" smtClean="0">
                <a:solidFill>
                  <a:srgbClr val="0070C0"/>
                </a:solidFill>
              </a:rPr>
              <a:t>divertor</a:t>
            </a:r>
            <a:r>
              <a:rPr lang="en-US" sz="2400" dirty="0" smtClean="0">
                <a:solidFill>
                  <a:srgbClr val="0070C0"/>
                </a:solidFill>
              </a:rPr>
              <a:t> heat flux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Type III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Type V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Type I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Different situation ELM heat flux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Survery</a:t>
            </a:r>
            <a:r>
              <a:rPr lang="en-US" sz="2400" dirty="0" smtClean="0">
                <a:solidFill>
                  <a:srgbClr val="0070C0"/>
                </a:solidFill>
              </a:rPr>
              <a:t> the power load with 2D heat flux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Toroidal</a:t>
            </a:r>
            <a:r>
              <a:rPr lang="en-US" sz="2400" dirty="0" smtClean="0">
                <a:solidFill>
                  <a:srgbClr val="0070C0"/>
                </a:solidFill>
              </a:rPr>
              <a:t> asymmetry on </a:t>
            </a:r>
            <a:r>
              <a:rPr lang="en-US" sz="2400" dirty="0" err="1" smtClean="0">
                <a:solidFill>
                  <a:srgbClr val="0070C0"/>
                </a:solidFill>
              </a:rPr>
              <a:t>divertor</a:t>
            </a:r>
            <a:r>
              <a:rPr lang="en-US" sz="2400" dirty="0" smtClean="0">
                <a:solidFill>
                  <a:srgbClr val="0070C0"/>
                </a:solidFill>
              </a:rPr>
              <a:t> heat flux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Strange edge transport during L-H transition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Different  2D heat flux between type V and type III ELM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000100" y="14285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altLang="zh-CN" sz="2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00232" y="0"/>
            <a:ext cx="4900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Striated heat flux in NSTX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79"/>
          <p:cNvSpPr txBox="1">
            <a:spLocks noChangeArrowheads="1"/>
          </p:cNvSpPr>
          <p:nvPr/>
        </p:nvSpPr>
        <p:spPr bwMode="auto">
          <a:xfrm>
            <a:off x="15787766" y="357166"/>
            <a:ext cx="9902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    α was set to 100k, the T</a:t>
            </a:r>
            <a:r>
              <a:rPr lang="en-US" altLang="zh-CN" sz="2400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is closer to the LLD </a:t>
            </a:r>
          </a:p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temperature  measured by dual-band IR camera</a:t>
            </a:r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</a:t>
            </a:r>
            <a:endParaRPr lang="zh-CN" altLang="en-US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84984"/>
            <a:ext cx="287549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C:\Users\kgan\data picture\strange edge transport during L-H  transition\135049\135049_frame_1521_0.413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4142" y="836712"/>
            <a:ext cx="3168352" cy="23762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4282" y="1071546"/>
            <a:ext cx="5357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70C0"/>
                </a:solidFill>
              </a:rPr>
              <a:t> The striated heat flux (R&gt;0.61m) was generated by filaments</a:t>
            </a:r>
          </a:p>
          <a:p>
            <a:pPr>
              <a:buFont typeface="Arial" pitchFamily="34" charset="0"/>
              <a:buChar char="•"/>
            </a:pPr>
            <a:endParaRPr lang="en-US" altLang="zh-CN" sz="28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70C0"/>
                </a:solidFill>
              </a:rPr>
              <a:t>It’s unclear the reason which cause the striated </a:t>
            </a:r>
            <a:r>
              <a:rPr lang="en-US" altLang="zh-CN" sz="2800" dirty="0" err="1" smtClean="0">
                <a:solidFill>
                  <a:srgbClr val="0070C0"/>
                </a:solidFill>
              </a:rPr>
              <a:t>divertor</a:t>
            </a:r>
            <a:r>
              <a:rPr lang="en-US" altLang="zh-CN" sz="2800" dirty="0" smtClean="0">
                <a:solidFill>
                  <a:srgbClr val="0070C0"/>
                </a:solidFill>
              </a:rPr>
              <a:t> heat flux</a:t>
            </a:r>
            <a:endParaRPr lang="en-US" altLang="zh-CN" sz="2800" dirty="0">
              <a:solidFill>
                <a:srgbClr val="0070C0"/>
              </a:solidFill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(R&lt;0.57m)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4000504"/>
            <a:ext cx="5429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Question: Did the filaments and magnetic topology generate the striated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divertor</a:t>
            </a:r>
            <a:r>
              <a:rPr lang="en-US" altLang="zh-CN" sz="2800" dirty="0" smtClean="0">
                <a:solidFill>
                  <a:srgbClr val="FF0000"/>
                </a:solidFill>
              </a:rPr>
              <a:t> heat fluxes together?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Outline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396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21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980728"/>
            <a:ext cx="76987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Calculate the 2D heat flux distribution with TACO code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How to choose the α parameter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Comparison the Taco and Theodor results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The characteristics of ELM </a:t>
            </a:r>
            <a:r>
              <a:rPr lang="en-US" sz="2400" dirty="0" err="1" smtClean="0">
                <a:solidFill>
                  <a:srgbClr val="0070C0"/>
                </a:solidFill>
              </a:rPr>
              <a:t>divertor</a:t>
            </a:r>
            <a:r>
              <a:rPr lang="en-US" sz="2400" dirty="0" smtClean="0">
                <a:solidFill>
                  <a:srgbClr val="0070C0"/>
                </a:solidFill>
              </a:rPr>
              <a:t> heat flux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Type III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Type V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Type I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Different situation ELM heat flux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Survery</a:t>
            </a:r>
            <a:r>
              <a:rPr lang="en-US" sz="2400" dirty="0" smtClean="0">
                <a:solidFill>
                  <a:srgbClr val="0070C0"/>
                </a:solidFill>
              </a:rPr>
              <a:t> the power load with 2D heat flux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Toroidal</a:t>
            </a:r>
            <a:r>
              <a:rPr lang="en-US" sz="2400" dirty="0" smtClean="0">
                <a:solidFill>
                  <a:srgbClr val="0070C0"/>
                </a:solidFill>
              </a:rPr>
              <a:t> asymmetry on </a:t>
            </a:r>
            <a:r>
              <a:rPr lang="en-US" sz="2400" dirty="0" err="1" smtClean="0">
                <a:solidFill>
                  <a:srgbClr val="0070C0"/>
                </a:solidFill>
              </a:rPr>
              <a:t>divertor</a:t>
            </a:r>
            <a:r>
              <a:rPr lang="en-US" sz="2400" dirty="0" smtClean="0">
                <a:solidFill>
                  <a:srgbClr val="0070C0"/>
                </a:solidFill>
              </a:rPr>
              <a:t> heat flux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Strange edge transport during L-H transition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Different  2D heat flux between type V and type III ELM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000100" y="14285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altLang="zh-CN" sz="2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4414" y="142852"/>
            <a:ext cx="7205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Strange edge transport during L-H transition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79"/>
          <p:cNvSpPr txBox="1">
            <a:spLocks noChangeArrowheads="1"/>
          </p:cNvSpPr>
          <p:nvPr/>
        </p:nvSpPr>
        <p:spPr bwMode="auto">
          <a:xfrm>
            <a:off x="15787766" y="357166"/>
            <a:ext cx="9902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    α was set to 100k, the T</a:t>
            </a:r>
            <a:r>
              <a:rPr lang="en-US" altLang="zh-CN" sz="2400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is closer to the LLD </a:t>
            </a:r>
          </a:p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temperature  measured by dual-band IR camera</a:t>
            </a:r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22</a:t>
            </a:r>
            <a:endParaRPr lang="zh-CN" alt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857232"/>
            <a:ext cx="41433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1142984"/>
            <a:ext cx="52864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 Increasing </a:t>
            </a:r>
            <a:r>
              <a:rPr lang="en-US" sz="2400" dirty="0" err="1" smtClean="0">
                <a:solidFill>
                  <a:srgbClr val="0070C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load</a:t>
            </a:r>
            <a:r>
              <a:rPr lang="en-US" altLang="zh-CN" sz="2400" dirty="0" smtClean="0">
                <a:solidFill>
                  <a:srgbClr val="0070C0"/>
                </a:solidFill>
              </a:rPr>
              <a:t> before L-H transition was caused by decreased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Drsep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 During L-H transition , the </a:t>
            </a:r>
            <a:r>
              <a:rPr lang="en-US" sz="2400" dirty="0" err="1" smtClean="0">
                <a:solidFill>
                  <a:srgbClr val="0070C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peak</a:t>
            </a:r>
            <a:r>
              <a:rPr lang="en-US" altLang="zh-CN" sz="2400" dirty="0" smtClean="0">
                <a:solidFill>
                  <a:srgbClr val="0070C0"/>
                </a:solidFill>
              </a:rPr>
              <a:t> first decrease then increase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 A delayed time existed between </a:t>
            </a:r>
            <a:r>
              <a:rPr lang="en-US" sz="2400" dirty="0" err="1" smtClean="0">
                <a:solidFill>
                  <a:srgbClr val="0070C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peak</a:t>
            </a:r>
            <a:r>
              <a:rPr lang="en-US" altLang="zh-CN" sz="2400" dirty="0" smtClean="0">
                <a:solidFill>
                  <a:srgbClr val="0070C0"/>
                </a:solidFill>
              </a:rPr>
              <a:t> and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A</a:t>
            </a:r>
            <a:r>
              <a:rPr lang="en-US" altLang="zh-CN" sz="1200" dirty="0" err="1" smtClean="0">
                <a:solidFill>
                  <a:srgbClr val="0070C0"/>
                </a:solidFill>
              </a:rPr>
              <a:t>wet</a:t>
            </a:r>
            <a:r>
              <a:rPr lang="en-US" altLang="zh-CN" sz="2400" dirty="0" smtClean="0">
                <a:solidFill>
                  <a:srgbClr val="0070C0"/>
                </a:solidFill>
              </a:rPr>
              <a:t> during L-H transition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000100" y="14285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altLang="zh-CN" sz="2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85852" y="142852"/>
            <a:ext cx="7284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2D heat flux distribution during L-H transition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79"/>
          <p:cNvSpPr txBox="1">
            <a:spLocks noChangeArrowheads="1"/>
          </p:cNvSpPr>
          <p:nvPr/>
        </p:nvSpPr>
        <p:spPr bwMode="auto">
          <a:xfrm>
            <a:off x="15787766" y="357166"/>
            <a:ext cx="9902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    α was set to 100k, the T</a:t>
            </a:r>
            <a:r>
              <a:rPr lang="en-US" altLang="zh-CN" sz="2400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is closer to the LLD </a:t>
            </a:r>
          </a:p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temperature  measured by dual-band IR camera</a:t>
            </a:r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23</a:t>
            </a:r>
            <a:endParaRPr lang="zh-CN" altLang="en-US" dirty="0"/>
          </a:p>
        </p:txBody>
      </p:sp>
      <p:pic>
        <p:nvPicPr>
          <p:cNvPr id="58370" name="Picture 2" descr="C:\Users\kgan\data picture\strange edge transport during L-H  transition\135055_L-H_2D_q_distributio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85794"/>
            <a:ext cx="8001055" cy="45808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5500702"/>
            <a:ext cx="85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During L-H transition, the heat flux around the out strike point first become very small, then increase to ELM-free phase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000100" y="14285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altLang="zh-CN" sz="2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00232" y="142852"/>
            <a:ext cx="5085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Filaments during L-H transition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79"/>
          <p:cNvSpPr txBox="1">
            <a:spLocks noChangeArrowheads="1"/>
          </p:cNvSpPr>
          <p:nvPr/>
        </p:nvSpPr>
        <p:spPr bwMode="auto">
          <a:xfrm>
            <a:off x="15787766" y="357166"/>
            <a:ext cx="9902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    α was set to 100k, the T</a:t>
            </a:r>
            <a:r>
              <a:rPr lang="en-US" altLang="zh-CN" sz="2400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is closer to the LLD </a:t>
            </a:r>
          </a:p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temperature  measured by dual-band IR camera</a:t>
            </a:r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24</a:t>
            </a:r>
            <a:endParaRPr lang="zh-CN" alt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764704"/>
            <a:ext cx="2610316" cy="281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650641"/>
            <a:ext cx="2625535" cy="281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14282" y="3786190"/>
          <a:ext cx="4902875" cy="718370"/>
        </p:xfrm>
        <a:graphic>
          <a:graphicData uri="http://schemas.openxmlformats.org/presentationml/2006/ole">
            <p:oleObj spid="_x0000_s59396" name="Equation" r:id="rId7" imgW="2540000" imgH="368300" progId="Equation.3">
              <p:embed/>
            </p:oleObj>
          </a:graphicData>
        </a:graphic>
      </p:graphicFrame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142844" y="4786322"/>
          <a:ext cx="4857784" cy="683588"/>
        </p:xfrm>
        <a:graphic>
          <a:graphicData uri="http://schemas.openxmlformats.org/presentationml/2006/ole">
            <p:oleObj spid="_x0000_s59398" name="Equation" r:id="rId8" imgW="2578100" imgH="3683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7158" y="1428736"/>
            <a:ext cx="5432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</a:rPr>
              <a:t>Filaments generated the striated heat flux(R&gt;0/61m) 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14686"/>
            <a:ext cx="5046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Separate the power deposition with two parts: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9190" y="4857760"/>
            <a:ext cx="1315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(filaments)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kgan\data picture\strange edge transport during L-H  transition\135055_L-H_transition_in_out_powerdeposition_220-245m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478294" cy="4000639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000100" y="14285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altLang="zh-CN" sz="2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43042" y="142852"/>
            <a:ext cx="5168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The power load during L-H transition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79"/>
          <p:cNvSpPr txBox="1">
            <a:spLocks noChangeArrowheads="1"/>
          </p:cNvSpPr>
          <p:nvPr/>
        </p:nvSpPr>
        <p:spPr bwMode="auto">
          <a:xfrm>
            <a:off x="15787766" y="357166"/>
            <a:ext cx="9902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    α was set to 100k, the T</a:t>
            </a:r>
            <a:r>
              <a:rPr lang="en-US" altLang="zh-CN" sz="2400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is closer to the LLD </a:t>
            </a:r>
          </a:p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temperature  measured by dual-band IR camera</a:t>
            </a:r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25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4786322"/>
            <a:ext cx="58634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P</a:t>
            </a:r>
            <a:r>
              <a:rPr lang="en-US" sz="2400" baseline="-25000" dirty="0" smtClean="0">
                <a:solidFill>
                  <a:srgbClr val="0070C0"/>
                </a:solidFill>
              </a:rPr>
              <a:t>in </a:t>
            </a:r>
            <a:r>
              <a:rPr lang="en-US" altLang="zh-CN" sz="2400" dirty="0" smtClean="0">
                <a:solidFill>
                  <a:srgbClr val="0070C0"/>
                </a:solidFill>
              </a:rPr>
              <a:t>decrease fast to a low value then increase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P</a:t>
            </a:r>
            <a:r>
              <a:rPr lang="en-US" sz="2400" baseline="-25000" dirty="0" smtClean="0">
                <a:solidFill>
                  <a:srgbClr val="0070C0"/>
                </a:solidFill>
              </a:rPr>
              <a:t>out </a:t>
            </a:r>
            <a:r>
              <a:rPr lang="en-US" altLang="zh-CN" sz="2400" dirty="0" smtClean="0">
                <a:solidFill>
                  <a:srgbClr val="0070C0"/>
                </a:solidFill>
              </a:rPr>
              <a:t>decrease slower than </a:t>
            </a:r>
            <a:r>
              <a:rPr lang="en-US" sz="2400" dirty="0" smtClean="0">
                <a:solidFill>
                  <a:srgbClr val="0070C0"/>
                </a:solidFill>
              </a:rPr>
              <a:t>P</a:t>
            </a:r>
            <a:r>
              <a:rPr lang="en-US" sz="2400" baseline="-25000" dirty="0" smtClean="0">
                <a:solidFill>
                  <a:srgbClr val="0070C0"/>
                </a:solidFill>
              </a:rPr>
              <a:t>in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baseline="-250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P</a:t>
            </a:r>
            <a:r>
              <a:rPr lang="en-US" sz="2400" baseline="-25000" dirty="0" smtClean="0">
                <a:solidFill>
                  <a:srgbClr val="0070C0"/>
                </a:solidFill>
              </a:rPr>
              <a:t>out </a:t>
            </a:r>
            <a:r>
              <a:rPr lang="en-US" altLang="zh-CN" sz="2400" dirty="0" smtClean="0">
                <a:solidFill>
                  <a:srgbClr val="0070C0"/>
                </a:solidFill>
              </a:rPr>
              <a:t>can be several times bigger than </a:t>
            </a:r>
            <a:r>
              <a:rPr lang="en-US" sz="2400" dirty="0" smtClean="0">
                <a:solidFill>
                  <a:srgbClr val="0070C0"/>
                </a:solidFill>
              </a:rPr>
              <a:t>P</a:t>
            </a:r>
            <a:r>
              <a:rPr lang="en-US" sz="2400" baseline="-25000" dirty="0" smtClean="0">
                <a:solidFill>
                  <a:srgbClr val="0070C0"/>
                </a:solidFill>
              </a:rPr>
              <a:t>in 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5720" y="4286256"/>
            <a:ext cx="277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During L-H transition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000100" y="14285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altLang="zh-CN" sz="2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0166" y="142852"/>
            <a:ext cx="6484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Heat flux evolution during L-H transition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79"/>
          <p:cNvSpPr txBox="1">
            <a:spLocks noChangeArrowheads="1"/>
          </p:cNvSpPr>
          <p:nvPr/>
        </p:nvSpPr>
        <p:spPr bwMode="auto">
          <a:xfrm>
            <a:off x="15787766" y="357166"/>
            <a:ext cx="9902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    α was set to 100k, the T</a:t>
            </a:r>
            <a:r>
              <a:rPr lang="en-US" altLang="zh-CN" sz="2400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is closer to the LLD </a:t>
            </a:r>
          </a:p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temperature  measured by dual-band IR camera</a:t>
            </a:r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26</a:t>
            </a:r>
            <a:endParaRPr lang="zh-CN" altLang="en-US" dirty="0"/>
          </a:p>
        </p:txBody>
      </p:sp>
      <p:pic>
        <p:nvPicPr>
          <p:cNvPr id="11" name="Picture 10" descr="C:\Users\kgan\data picture\strange edge transport during L-H  transition\132406_L-H_transition_185-200ms_24pixel_2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928670"/>
            <a:ext cx="643040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71868" y="714356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132406 (6.3khz)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4180344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/>
              <a:t>The intermittent filaments still happen during L-H transition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</a:rPr>
              <a:t>~3KHZ heat flux oscillation appeared before L-H transition 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</a:rPr>
              <a:t>During L-H transition, the heat flux near the OSP first decrease then increase</a:t>
            </a:r>
          </a:p>
          <a:p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643306" y="2357430"/>
            <a:ext cx="428628" cy="42862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572132" y="2000240"/>
            <a:ext cx="428628" cy="42862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500694" y="2786058"/>
            <a:ext cx="1000132" cy="428628"/>
          </a:xfrm>
          <a:prstGeom prst="ellipse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000100" y="14285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altLang="zh-CN" sz="2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57356" y="214290"/>
            <a:ext cx="5149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2D heat flux distribution during ELM </a:t>
            </a:r>
            <a:endParaRPr lang="zh-CN" altLang="en-US" sz="2400" dirty="0"/>
          </a:p>
        </p:txBody>
      </p:sp>
      <p:sp>
        <p:nvSpPr>
          <p:cNvPr id="14" name="TextBox 79"/>
          <p:cNvSpPr txBox="1">
            <a:spLocks noChangeArrowheads="1"/>
          </p:cNvSpPr>
          <p:nvPr/>
        </p:nvSpPr>
        <p:spPr bwMode="auto">
          <a:xfrm>
            <a:off x="15787766" y="357166"/>
            <a:ext cx="9902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    α was set to 100k, the T</a:t>
            </a:r>
            <a:r>
              <a:rPr lang="en-US" altLang="zh-CN" sz="2400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is closer to the LLD </a:t>
            </a:r>
          </a:p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temperature  measured by dual-band IR camera</a:t>
            </a:r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27</a:t>
            </a:r>
            <a:endParaRPr lang="zh-CN" altLang="en-US" dirty="0"/>
          </a:p>
        </p:txBody>
      </p:sp>
      <p:pic>
        <p:nvPicPr>
          <p:cNvPr id="63490" name="Picture 2" descr="C:\Users\kgan\data picture\strange edge transport during L-H  transition\135049_real_paramete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836712"/>
            <a:ext cx="2905077" cy="5553522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642910" y="128586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Power deposition seems just increase ~13% during Type V ELM peak than between ELMs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The plasma wetting area decrease with type v ELM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2060"/>
                </a:solidFill>
              </a:rPr>
              <a:t> There is a delay time between P</a:t>
            </a:r>
            <a:r>
              <a:rPr lang="en-US" altLang="zh-CN" sz="1200" dirty="0" smtClean="0">
                <a:solidFill>
                  <a:srgbClr val="002060"/>
                </a:solidFill>
              </a:rPr>
              <a:t>in</a:t>
            </a:r>
            <a:r>
              <a:rPr lang="en-US" altLang="zh-CN" sz="2400" dirty="0" smtClean="0">
                <a:solidFill>
                  <a:srgbClr val="002060"/>
                </a:solidFill>
              </a:rPr>
              <a:t> and P</a:t>
            </a:r>
            <a:r>
              <a:rPr lang="en-US" altLang="zh-CN" sz="1200" dirty="0" smtClean="0">
                <a:solidFill>
                  <a:srgbClr val="002060"/>
                </a:solidFill>
              </a:rPr>
              <a:t>out</a:t>
            </a:r>
            <a:r>
              <a:rPr lang="en-US" altLang="zh-CN" sz="2400" dirty="0" smtClean="0">
                <a:solidFill>
                  <a:srgbClr val="002060"/>
                </a:solidFill>
              </a:rPr>
              <a:t> during type V ELM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000100" y="14285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altLang="zh-CN" sz="2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00100" y="142852"/>
            <a:ext cx="7000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2D heat flux distribution during type V ELM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79"/>
          <p:cNvSpPr txBox="1">
            <a:spLocks noChangeArrowheads="1"/>
          </p:cNvSpPr>
          <p:nvPr/>
        </p:nvSpPr>
        <p:spPr bwMode="auto">
          <a:xfrm>
            <a:off x="15787766" y="357166"/>
            <a:ext cx="9902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    α was set to 100k, the T</a:t>
            </a:r>
            <a:r>
              <a:rPr lang="en-US" altLang="zh-CN" sz="2400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is closer to the LLD </a:t>
            </a:r>
          </a:p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temperature  measured by dual-band IR camera</a:t>
            </a:r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28</a:t>
            </a:r>
            <a:endParaRPr lang="zh-CN" altLang="en-US" dirty="0"/>
          </a:p>
        </p:txBody>
      </p:sp>
      <p:pic>
        <p:nvPicPr>
          <p:cNvPr id="64514" name="Picture 2" descr="C:\Users\kgan\data picture\strange edge transport during L-H  transition\135049_type_V_2D_q_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928670"/>
            <a:ext cx="7708039" cy="41764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5143512"/>
            <a:ext cx="7673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 During ELM-free , the heat flux region is close to the OSP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During type V ELM, the heat flux region is far from  the OSP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 The heat flux inside the CHI gap increase first 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000100" y="14285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altLang="zh-CN" sz="2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43108" y="142852"/>
            <a:ext cx="4495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2D heat flux during type III ELM</a:t>
            </a:r>
            <a:endParaRPr lang="zh-CN" altLang="en-US" sz="2400" dirty="0"/>
          </a:p>
        </p:txBody>
      </p:sp>
      <p:sp>
        <p:nvSpPr>
          <p:cNvPr id="14" name="TextBox 79"/>
          <p:cNvSpPr txBox="1">
            <a:spLocks noChangeArrowheads="1"/>
          </p:cNvSpPr>
          <p:nvPr/>
        </p:nvSpPr>
        <p:spPr bwMode="auto">
          <a:xfrm>
            <a:off x="15787766" y="357166"/>
            <a:ext cx="9902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    α was set to 100k, the T</a:t>
            </a:r>
            <a:r>
              <a:rPr lang="en-US" altLang="zh-CN" sz="2400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 is closer to the LLD </a:t>
            </a:r>
          </a:p>
          <a:p>
            <a:r>
              <a:rPr lang="en-US" altLang="zh-CN" sz="2400" dirty="0">
                <a:latin typeface="Arial" pitchFamily="34" charset="0"/>
                <a:ea typeface="SimSun" pitchFamily="2" charset="-122"/>
                <a:cs typeface="Arial" pitchFamily="34" charset="0"/>
              </a:rPr>
              <a:t>temperature  measured by dual-band IR camera</a:t>
            </a:r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endParaRPr lang="zh-CN" altLang="en-US" sz="24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09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29</a:t>
            </a:r>
            <a:endParaRPr lang="zh-CN" altLang="en-US" dirty="0"/>
          </a:p>
        </p:txBody>
      </p:sp>
      <p:pic>
        <p:nvPicPr>
          <p:cNvPr id="11" name="Picture 10" descr="C:\Users\kgan\data picture\strange edge transport during L-H  transition\135051_power_deposition_q_evolution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8964488" cy="251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0034" y="3929066"/>
            <a:ext cx="8299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 The position of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q</a:t>
            </a:r>
            <a:r>
              <a:rPr lang="en-US" altLang="zh-CN" sz="1200" dirty="0" err="1" smtClean="0">
                <a:solidFill>
                  <a:srgbClr val="0070C0"/>
                </a:solidFill>
              </a:rPr>
              <a:t>peak</a:t>
            </a:r>
            <a:r>
              <a:rPr lang="en-US" altLang="zh-CN" sz="2400" dirty="0" smtClean="0">
                <a:solidFill>
                  <a:srgbClr val="0070C0"/>
                </a:solidFill>
              </a:rPr>
              <a:t> can be 34cm far from the OSP at pre-ELM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The P</a:t>
            </a:r>
            <a:r>
              <a:rPr lang="en-US" altLang="zh-CN" sz="1200" dirty="0" smtClean="0">
                <a:solidFill>
                  <a:srgbClr val="0070C0"/>
                </a:solidFill>
              </a:rPr>
              <a:t>in</a:t>
            </a:r>
            <a:r>
              <a:rPr lang="en-US" altLang="zh-CN" sz="2400" dirty="0" smtClean="0">
                <a:solidFill>
                  <a:srgbClr val="0070C0"/>
                </a:solidFill>
              </a:rPr>
              <a:t> and P</a:t>
            </a:r>
            <a:r>
              <a:rPr lang="en-US" altLang="zh-CN" sz="1200" dirty="0" smtClean="0">
                <a:solidFill>
                  <a:srgbClr val="0070C0"/>
                </a:solidFill>
              </a:rPr>
              <a:t>out</a:t>
            </a:r>
            <a:r>
              <a:rPr lang="en-US" altLang="zh-CN" sz="2400" dirty="0" smtClean="0">
                <a:solidFill>
                  <a:srgbClr val="0070C0"/>
                </a:solidFill>
              </a:rPr>
              <a:t> increase together during type III ELM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Outline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396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980728"/>
            <a:ext cx="76987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Calculate the 2D heat flux distribution with TACO code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How to choose the α parameter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Comparison of the Taco and Theodor results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The characteristics of ELM </a:t>
            </a:r>
            <a:r>
              <a:rPr lang="en-US" sz="2400" dirty="0" err="1" smtClean="0">
                <a:solidFill>
                  <a:srgbClr val="0070C0"/>
                </a:solidFill>
              </a:rPr>
              <a:t>divertor</a:t>
            </a:r>
            <a:r>
              <a:rPr lang="en-US" sz="2400" dirty="0" smtClean="0">
                <a:solidFill>
                  <a:srgbClr val="0070C0"/>
                </a:solidFill>
              </a:rPr>
              <a:t> heat flux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Type III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Type V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Type I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Different situation ELM heat flux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Survery</a:t>
            </a:r>
            <a:r>
              <a:rPr lang="en-US" sz="2400" dirty="0" smtClean="0">
                <a:solidFill>
                  <a:srgbClr val="0070C0"/>
                </a:solidFill>
              </a:rPr>
              <a:t> the power load with 2D heat flux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Toroidal</a:t>
            </a:r>
            <a:r>
              <a:rPr lang="en-US" sz="2400" dirty="0" smtClean="0">
                <a:solidFill>
                  <a:srgbClr val="0070C0"/>
                </a:solidFill>
              </a:rPr>
              <a:t> asymmetry on </a:t>
            </a:r>
            <a:r>
              <a:rPr lang="en-US" sz="2400" dirty="0" err="1" smtClean="0">
                <a:solidFill>
                  <a:srgbClr val="0070C0"/>
                </a:solidFill>
              </a:rPr>
              <a:t>divertor</a:t>
            </a:r>
            <a:r>
              <a:rPr lang="en-US" sz="2400" dirty="0" smtClean="0">
                <a:solidFill>
                  <a:srgbClr val="0070C0"/>
                </a:solidFill>
              </a:rPr>
              <a:t> heat flux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Strange edge transport during L-H transition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Different  2D heat flux between type V and type III ELM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3347864" y="116632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Summary</a:t>
            </a:r>
            <a:endParaRPr lang="en-US" altLang="zh-CN" sz="2800" b="1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836712"/>
            <a:ext cx="85011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000" dirty="0" smtClean="0">
              <a:solidFill>
                <a:srgbClr val="0070C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TACO has been applied successful on heat flux calculation in NSTX </a:t>
            </a:r>
          </a:p>
          <a:p>
            <a:pPr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 criteria to choose the α value: Modify α until the energy deposition is kept constant after discharge</a:t>
            </a:r>
          </a:p>
          <a:p>
            <a:pPr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width of power deposition on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divertor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2000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will decrease with type III ELM due to the obvious type v ELM during inter-type III ELM</a:t>
            </a: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Type v ELM will increase the transport and decrease the peak heat flux 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Compare to ELM phase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phase</a:t>
            </a:r>
            <a:endParaRPr lang="en-US" altLang="zh-CN" sz="2000" dirty="0" smtClean="0">
              <a:solidFill>
                <a:srgbClr val="0070C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Situation II ELM will appeared under high </a:t>
            </a:r>
            <a:r>
              <a:rPr lang="en-US" sz="2000" dirty="0" err="1" smtClean="0">
                <a:solidFill>
                  <a:srgbClr val="0070C0"/>
                </a:solidFill>
              </a:rPr>
              <a:t>β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p</a:t>
            </a:r>
            <a:endParaRPr lang="en-US" altLang="zh-CN" sz="2000" dirty="0" smtClean="0">
              <a:solidFill>
                <a:srgbClr val="0070C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It was first time to analyze the power load with 2D heat flux distribution in NSTX</a:t>
            </a:r>
          </a:p>
          <a:p>
            <a:pPr lvl="1"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Divertor</a:t>
            </a: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heat flux is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toroidal</a:t>
            </a: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asymmetry</a:t>
            </a:r>
          </a:p>
          <a:p>
            <a:pPr lvl="1"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Strange edge transport has been reported during L-H transition</a:t>
            </a:r>
          </a:p>
          <a:p>
            <a:pPr lvl="1"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 is a delay time between Pin and Pout during type V ELM, Pin and Pout increase together during type III ELM</a:t>
            </a:r>
            <a:endParaRPr lang="en-US" altLang="zh-CN" sz="2000" dirty="0">
              <a:solidFill>
                <a:srgbClr val="0070C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52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kgan\taco\132388_q_distributiom_alpha_1000k_428.538ms_650fram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452" y="3857628"/>
            <a:ext cx="3528392" cy="264629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标题 1"/>
          <p:cNvSpPr txBox="1">
            <a:spLocks/>
          </p:cNvSpPr>
          <p:nvPr/>
        </p:nvSpPr>
        <p:spPr>
          <a:xfrm>
            <a:off x="11644362" y="428604"/>
            <a:ext cx="12815888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Physical LLD model for numerical temperature calculation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>
          <a:xfrm>
            <a:off x="12836525" y="4495800"/>
            <a:ext cx="12815888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Physical LLD model for numerical temperature calculation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214290"/>
            <a:ext cx="9358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Taco code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7252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908720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Taco is a inversion algorithm on a 3D Fourier method which solve the heat transfer equation and get 2D heat flux data.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previous Taco  did not consider the heat transmission coefficient, α parameter (Herrmann)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Negative heat flux was often calculated after transient event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Negative heat flux can be removed with α parameter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α parameter has large impact on the calculation of peak heat fluxes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8794" y="378619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Without α</a:t>
            </a:r>
            <a:endParaRPr lang="en-US" sz="1600" dirty="0"/>
          </a:p>
        </p:txBody>
      </p:sp>
      <p:pic>
        <p:nvPicPr>
          <p:cNvPr id="2058" name="Picture 10" descr="C:\Users\kgan\taco\132388_q_distributiom_alpha_60k_428.538ms_650frames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857628"/>
            <a:ext cx="3521968" cy="2641476"/>
          </a:xfrm>
          <a:prstGeom prst="rect">
            <a:avLst/>
          </a:prstGeom>
          <a:noFill/>
        </p:spPr>
      </p:pic>
      <p:pic>
        <p:nvPicPr>
          <p:cNvPr id="2059" name="Picture 11" descr="C:\Users\kgan\data picture\132403_several_alpha_q_peak&amp;lambda_q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2032" y="908720"/>
            <a:ext cx="3521968" cy="2641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kgan\data picture\strange edge transport during L-H  transition\132388_several_alpha_energy_deposi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908720"/>
            <a:ext cx="4022991" cy="3649588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7815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1259632" y="188640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Choose the  α  value </a:t>
            </a:r>
            <a:endParaRPr lang="en-US" altLang="zh-CN" sz="2800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52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98072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12360" y="105273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NSTX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5013176"/>
            <a:ext cx="8044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IN MAST, the optimum value of α for the LWIR case sits at the knee of the curve while in the MWIR case, it sits in the steepest part of the curve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IN NSTX</a:t>
            </a:r>
            <a:r>
              <a:rPr lang="en-US" sz="2000" dirty="0" smtClean="0"/>
              <a:t>, 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Choose the </a:t>
            </a:r>
            <a:r>
              <a:rPr lang="el-GR" altLang="zh-CN" sz="20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α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value to keep the energy deposition constant after discharge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323528" y="4581128"/>
            <a:ext cx="4869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 De </a:t>
            </a:r>
            <a:r>
              <a:rPr lang="en-US" dirty="0" err="1" smtClean="0">
                <a:solidFill>
                  <a:srgbClr val="0070C0"/>
                </a:solidFill>
              </a:rPr>
              <a:t>Temmerman</a:t>
            </a:r>
            <a:r>
              <a:rPr lang="en-US" dirty="0" smtClean="0">
                <a:solidFill>
                  <a:srgbClr val="0070C0"/>
                </a:solidFill>
              </a:rPr>
              <a:t>, PPCF, 52 (2010) 095005 (14pp)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714348" y="142852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Comparison of TACO and THEODOR results</a:t>
            </a:r>
            <a:endParaRPr lang="en-US" altLang="zh-CN" sz="2800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52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pic>
        <p:nvPicPr>
          <p:cNvPr id="24579" name="Picture 3" descr="C:\Users\kgan\taco\peak_heat_flux_comparison_TACO_THEODO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4282842" cy="3096344"/>
          </a:xfrm>
          <a:prstGeom prst="rect">
            <a:avLst/>
          </a:prstGeom>
          <a:noFill/>
        </p:spPr>
      </p:pic>
      <p:pic>
        <p:nvPicPr>
          <p:cNvPr id="24580" name="Picture 4" descr="C:\Users\kgan\taco\132388_q_distribution_TACO_THEODOR_frame_686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908720"/>
            <a:ext cx="4282843" cy="30963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536" y="436510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Good consistent q on a single radial line between TACO and THEODOR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heat flux distribution almost the same between TACO and THERDOR on a single radial line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Outline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396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980728"/>
            <a:ext cx="76987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Calculate the 2D heat flux distribution with TACO code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How to choose the α parameter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Comparison of the Taco and Theodor results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 characteristics of ELM </a:t>
            </a:r>
            <a:r>
              <a:rPr lang="en-US" sz="2400" dirty="0" err="1" smtClean="0">
                <a:solidFill>
                  <a:srgbClr val="FF0000"/>
                </a:solidFill>
              </a:rPr>
              <a:t>divertor</a:t>
            </a:r>
            <a:r>
              <a:rPr lang="en-US" sz="2400" dirty="0" smtClean="0">
                <a:solidFill>
                  <a:srgbClr val="FF0000"/>
                </a:solidFill>
              </a:rPr>
              <a:t> heat flux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Type III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Type V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Type I ELM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Different situation ELM heat flux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Survery</a:t>
            </a:r>
            <a:r>
              <a:rPr lang="en-US" sz="2400" dirty="0" smtClean="0">
                <a:solidFill>
                  <a:srgbClr val="0070C0"/>
                </a:solidFill>
              </a:rPr>
              <a:t> the power load with 2D heat flux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Toroidal</a:t>
            </a:r>
            <a:r>
              <a:rPr lang="en-US" sz="2400" dirty="0" smtClean="0">
                <a:solidFill>
                  <a:srgbClr val="0070C0"/>
                </a:solidFill>
              </a:rPr>
              <a:t> asymmetry on </a:t>
            </a:r>
            <a:r>
              <a:rPr lang="en-US" sz="2400" dirty="0" err="1" smtClean="0">
                <a:solidFill>
                  <a:srgbClr val="0070C0"/>
                </a:solidFill>
              </a:rPr>
              <a:t>divertor</a:t>
            </a:r>
            <a:r>
              <a:rPr lang="en-US" sz="2400" dirty="0" smtClean="0">
                <a:solidFill>
                  <a:srgbClr val="0070C0"/>
                </a:solidFill>
              </a:rPr>
              <a:t> heat flux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Strange edge transport during L-H transition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Different  2D heat flux between type V and type III ELM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785918" y="142852"/>
            <a:ext cx="6454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Divertor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heat flux during type III ELM</a:t>
            </a:r>
            <a:endParaRPr lang="en-US" altLang="zh-CN" sz="2800" b="1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396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pic>
        <p:nvPicPr>
          <p:cNvPr id="17" name="Picture 16" descr="C:\Users\kgan\ELM_nuclear fusion paper\132401_132460data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38884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kgan\ELM_nuclear fusion paper\132401+132460_type_III data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08720"/>
            <a:ext cx="5274310" cy="268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3429000"/>
            <a:ext cx="4896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Intermittent (2KHZ) type V ELM existed between type III ELM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ELM filament happened during ELM, </a:t>
            </a:r>
            <a:r>
              <a:rPr lang="en-US" sz="2000" dirty="0" err="1" smtClean="0">
                <a:solidFill>
                  <a:srgbClr val="0070C0"/>
                </a:solidFill>
              </a:rPr>
              <a:t>λ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q</a:t>
            </a:r>
            <a:r>
              <a:rPr lang="en-US" sz="2000" dirty="0" smtClean="0">
                <a:solidFill>
                  <a:srgbClr val="0070C0"/>
                </a:solidFill>
              </a:rPr>
              <a:t> will be smaller after ELM filament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λ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q</a:t>
            </a:r>
            <a:r>
              <a:rPr lang="en-US" sz="2000" baseline="-25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increase (decrease) with ELM for shot 132460 (132401). </a:t>
            </a:r>
          </a:p>
          <a:p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76470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132401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13285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132460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87624" y="1556792"/>
            <a:ext cx="288032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1560" y="2924944"/>
            <a:ext cx="504056" cy="17281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395536" y="188640"/>
            <a:ext cx="8429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Divertor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heat flux during type V ELM with high </a:t>
            </a:r>
            <a:r>
              <a:rPr lang="en-US" sz="2800" dirty="0" smtClean="0">
                <a:solidFill>
                  <a:srgbClr val="FF0000"/>
                </a:solidFill>
              </a:rPr>
              <a:t>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</a:t>
            </a:r>
            <a:endParaRPr lang="en-US" altLang="zh-CN" sz="2800" b="1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96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  <p:pic>
        <p:nvPicPr>
          <p:cNvPr id="61441" name="Picture 1" descr="C:\Users\kgan\data picture\strange edge transport during L-H  transition\135055_q_evolution_250-400m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4238629" cy="2393154"/>
          </a:xfrm>
          <a:prstGeom prst="rect">
            <a:avLst/>
          </a:prstGeom>
          <a:noFill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6083" y="846800"/>
            <a:ext cx="4482197" cy="54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5721" y="1071546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B0F0"/>
                </a:solidFill>
              </a:rPr>
              <a:t>Type  V  ELM will Increase the transport and  reduce the peak heat flux  with large </a:t>
            </a:r>
            <a:r>
              <a:rPr lang="en-US" sz="2400" dirty="0" err="1" smtClean="0">
                <a:solidFill>
                  <a:srgbClr val="00B0F0"/>
                </a:solidFill>
              </a:rPr>
              <a:t>λ</a:t>
            </a:r>
            <a:r>
              <a:rPr lang="en-US" sz="2400" baseline="-25000" dirty="0" err="1" smtClean="0">
                <a:solidFill>
                  <a:srgbClr val="00B0F0"/>
                </a:solidFill>
              </a:rPr>
              <a:t>q</a:t>
            </a:r>
            <a:r>
              <a:rPr lang="en-US" altLang="zh-CN" sz="2400" dirty="0" smtClean="0">
                <a:solidFill>
                  <a:srgbClr val="00B0F0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B0F0"/>
                </a:solidFill>
              </a:rPr>
              <a:t> A strange  heat flux region existed between 0.25-0.30s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3929066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Fx_osp~18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2034</Words>
  <Application>Microsoft Office PowerPoint</Application>
  <PresentationFormat>On-screen Show (4:3)</PresentationFormat>
  <Paragraphs>351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主题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kgan</cp:lastModifiedBy>
  <cp:revision>159</cp:revision>
  <dcterms:modified xsi:type="dcterms:W3CDTF">2012-03-15T16:50:45Z</dcterms:modified>
</cp:coreProperties>
</file>