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2" r:id="rId1"/>
  </p:sldMasterIdLst>
  <p:notesMasterIdLst>
    <p:notesMasterId r:id="rId6"/>
  </p:notesMasterIdLst>
  <p:handoutMasterIdLst>
    <p:handoutMasterId r:id="rId7"/>
  </p:handoutMasterIdLst>
  <p:sldIdLst>
    <p:sldId id="1234" r:id="rId2"/>
    <p:sldId id="1233" r:id="rId3"/>
    <p:sldId id="1220" r:id="rId4"/>
    <p:sldId id="1235" r:id="rId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9999FF"/>
    <a:srgbClr val="FF3300"/>
    <a:srgbClr val="FF0000"/>
    <a:srgbClr val="00CC66"/>
    <a:srgbClr val="FF9933"/>
    <a:srgbClr val="FFCC00"/>
    <a:srgbClr val="FF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3922" autoAdjust="0"/>
    <p:restoredTop sz="94360" autoAdjust="0"/>
  </p:normalViewPr>
  <p:slideViewPr>
    <p:cSldViewPr>
      <p:cViewPr varScale="1">
        <p:scale>
          <a:sx n="120" d="100"/>
          <a:sy n="120" d="100"/>
        </p:scale>
        <p:origin x="-1352" y="-104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016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fld id="{F7FB2AD0-43C0-D648-B71D-51380A770C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-110" charset="0"/>
              </a:defRPr>
            </a:lvl1pPr>
          </a:lstStyle>
          <a:p>
            <a:fld id="{FD9C175B-1E06-C149-BD9C-853B17B227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38100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A5BC9D7-C66C-704A-AD0D-8707F75BA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100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00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371600"/>
            <a:ext cx="807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810000"/>
            <a:ext cx="807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3716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96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807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3810000"/>
            <a:ext cx="807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image" Target="../media/image1.jpe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5" name="Rectangle 15"/>
          <p:cNvSpPr>
            <a:spLocks noChangeArrowheads="1"/>
          </p:cNvSpPr>
          <p:nvPr userDrawn="1"/>
        </p:nvSpPr>
        <p:spPr bwMode="auto">
          <a:xfrm>
            <a:off x="3390900" y="6580902"/>
            <a:ext cx="5029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1000" b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1000" b="1" dirty="0">
                <a:solidFill>
                  <a:schemeClr val="tx1"/>
                </a:solidFill>
                <a:latin typeface="+mj-lt"/>
              </a:rPr>
              <a:t>. A. SOUKHANOVSKII,</a:t>
            </a:r>
            <a:r>
              <a:rPr lang="en-US" sz="1000" b="1" dirty="0" smtClean="0">
                <a:solidFill>
                  <a:schemeClr val="tx1"/>
                </a:solidFill>
                <a:latin typeface="+mj-lt"/>
              </a:rPr>
              <a:t> NSTX Start-up meeting, 20 </a:t>
            </a:r>
            <a:r>
              <a:rPr lang="en-US" sz="1000" b="1" kern="1200" dirty="0" smtClean="0">
                <a:solidFill>
                  <a:schemeClr val="tx1"/>
                </a:solidFill>
                <a:latin typeface="+mj-lt"/>
                <a:ea typeface="ＭＳ Ｐゴシック" pitchFamily="-128" charset="-128"/>
                <a:cs typeface="ＭＳ Ｐゴシック" pitchFamily="-128" charset="-128"/>
              </a:rPr>
              <a:t>November,</a:t>
            </a:r>
            <a:r>
              <a:rPr lang="en-US" sz="1000" b="1" kern="1200" baseline="0" dirty="0" smtClean="0">
                <a:solidFill>
                  <a:schemeClr val="tx1"/>
                </a:solidFill>
                <a:latin typeface="+mj-lt"/>
                <a:ea typeface="ＭＳ Ｐゴシック" pitchFamily="-128" charset="-128"/>
                <a:cs typeface="ＭＳ Ｐゴシック" pitchFamily="-128" charset="-128"/>
              </a:rPr>
              <a:t> </a:t>
            </a:r>
            <a:r>
              <a:rPr lang="en-US" sz="1000" b="1" kern="1200" dirty="0" smtClean="0">
                <a:solidFill>
                  <a:schemeClr val="tx1"/>
                </a:solidFill>
                <a:latin typeface="+mj-lt"/>
                <a:ea typeface="ＭＳ Ｐゴシック" pitchFamily="-128" charset="-128"/>
                <a:cs typeface="ＭＳ Ｐゴシック" pitchFamily="-128" charset="-128"/>
              </a:rPr>
              <a:t>2009,</a:t>
            </a:r>
            <a:r>
              <a:rPr lang="en-US" sz="1000" b="1" kern="1200" dirty="0" smtClean="0">
                <a:solidFill>
                  <a:schemeClr val="tx1"/>
                </a:solidFill>
                <a:latin typeface="+mj-lt"/>
                <a:ea typeface="ＭＳ Ｐゴシック" pitchFamily="-128" charset="-128"/>
                <a:cs typeface="ＭＳ Ｐゴシック" pitchFamily="-128" charset="-128"/>
              </a:rPr>
              <a:t> Princeton, NJ</a:t>
            </a:r>
            <a:endParaRPr lang="en-US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7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066800"/>
            <a:ext cx="9142413" cy="76200"/>
            <a:chOff x="0" y="0"/>
            <a:chExt cx="5760" cy="708"/>
          </a:xfrm>
        </p:grpSpPr>
        <p:sp>
          <p:nvSpPr>
            <p:cNvPr id="194565" name="Rectangle 5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solidFill>
                <a:srgbClr val="015CAB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66" name="Rectangle 6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solidFill>
                <a:srgbClr val="015CAB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567" name="Line 7"/>
          <p:cNvSpPr>
            <a:spLocks noChangeShapeType="1"/>
          </p:cNvSpPr>
          <p:nvPr/>
        </p:nvSpPr>
        <p:spPr bwMode="auto">
          <a:xfrm flipV="1">
            <a:off x="2438400" y="6704012"/>
            <a:ext cx="914400" cy="0"/>
          </a:xfrm>
          <a:prstGeom prst="line">
            <a:avLst/>
          </a:prstGeom>
          <a:noFill/>
          <a:ln w="47625">
            <a:solidFill>
              <a:srgbClr val="015CAB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8458200" y="6584749"/>
            <a:ext cx="657225" cy="2385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>
            <a:prstTxWarp prst="textNoShape">
              <a:avLst/>
            </a:prstTxWarp>
            <a:spAutoFit/>
          </a:bodyPr>
          <a:lstStyle/>
          <a:p>
            <a:pPr algn="r">
              <a:lnSpc>
                <a:spcPct val="75000"/>
              </a:lnSpc>
              <a:spcBef>
                <a:spcPct val="0"/>
              </a:spcBef>
              <a:buNone/>
            </a:pPr>
            <a:fld id="{B2FFE1B5-5104-6240-86A3-951E4951EB2F}" type="slidenum">
              <a:rPr lang="en-US" sz="1200" b="1">
                <a:solidFill>
                  <a:schemeClr val="tx1"/>
                </a:solidFill>
                <a:latin typeface="Arial Narrow" pitchFamily="-65" charset="0"/>
              </a:rPr>
              <a:pPr algn="r">
                <a:lnSpc>
                  <a:spcPct val="75000"/>
                </a:lnSpc>
                <a:spcBef>
                  <a:spcPct val="0"/>
                </a:spcBef>
                <a:buNone/>
              </a:pPr>
              <a:t>‹#›</a:t>
            </a:fld>
            <a:r>
              <a:rPr lang="en-US" sz="1200" b="1" dirty="0">
                <a:solidFill>
                  <a:schemeClr val="tx1"/>
                </a:solidFill>
                <a:latin typeface="Arial Narrow" pitchFamily="-65" charset="0"/>
              </a:rPr>
              <a:t> of</a:t>
            </a:r>
            <a:r>
              <a:rPr lang="en-US" sz="1200" b="1" dirty="0" smtClean="0">
                <a:solidFill>
                  <a:schemeClr val="tx1"/>
                </a:solidFill>
                <a:latin typeface="Arial Narrow" pitchFamily="-65" charset="0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Arial Narrow" pitchFamily="-65" charset="0"/>
              </a:rPr>
              <a:t>3</a:t>
            </a:r>
            <a:endParaRPr lang="en-US" sz="1200" b="1" dirty="0">
              <a:solidFill>
                <a:schemeClr val="tx1"/>
              </a:solidFill>
              <a:latin typeface="Arial Narrow" pitchFamily="-65" charset="0"/>
            </a:endParaRPr>
          </a:p>
        </p:txBody>
      </p:sp>
      <p:sp>
        <p:nvSpPr>
          <p:cNvPr id="1945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7950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94586" name="Picture 26" descr="lab_logo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762000" y="6550025"/>
            <a:ext cx="1676400" cy="307975"/>
          </a:xfrm>
          <a:prstGeom prst="rect">
            <a:avLst/>
          </a:prstGeom>
          <a:noFill/>
        </p:spPr>
      </p:pic>
      <p:pic>
        <p:nvPicPr>
          <p:cNvPr id="194589" name="Picture 29" descr="nstx07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0" y="6556375"/>
            <a:ext cx="6858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52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15CAB"/>
          </a:solidFill>
          <a:latin typeface="Arial Narrow" pitchFamily="-65" charset="0"/>
          <a:ea typeface="ＭＳ Ｐゴシック" pitchFamily="-128" charset="-128"/>
          <a:cs typeface="ＭＳ Ｐゴシック" pitchFamily="-12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Wingdings" pitchFamily="-65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Times" pitchFamily="-65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Symbol" pitchFamily="-65" charset="2"/>
        <a:buChar char="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Symbol" pitchFamily="-65" charset="2"/>
        <a:buChar char="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-65" charset="-18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-65" charset="-18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-65" charset="-18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-65" charset="-18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4483"/>
        </a:buClr>
        <a:buFont typeface="Geneva CE" pitchFamily="-65" charset="-18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</a:t>
            </a:r>
            <a:r>
              <a:rPr lang="en-US" dirty="0" smtClean="0"/>
              <a:t>Physics TSG priorities</a:t>
            </a:r>
            <a:r>
              <a:rPr lang="en-US" dirty="0" smtClean="0"/>
              <a:t> for 2010 and </a:t>
            </a:r>
            <a:r>
              <a:rPr lang="en-US" dirty="0" smtClean="0"/>
              <a:t>LLD timing</a:t>
            </a:r>
            <a:r>
              <a:rPr lang="en-US" dirty="0" smtClean="0"/>
              <a:t> are </a:t>
            </a:r>
            <a:r>
              <a:rPr lang="en-US" dirty="0" smtClean="0"/>
              <a:t>in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FY2010 </a:t>
            </a:r>
            <a:r>
              <a:rPr lang="en-US" sz="2000" b="1" dirty="0" smtClean="0"/>
              <a:t>Joint Research </a:t>
            </a:r>
            <a:r>
              <a:rPr lang="en-US" sz="2000" b="1" dirty="0" smtClean="0"/>
              <a:t>Milestone</a:t>
            </a:r>
            <a:r>
              <a:rPr lang="en-US" sz="2000" dirty="0" smtClean="0"/>
              <a:t>: Compare </a:t>
            </a:r>
            <a:r>
              <a:rPr lang="en-US" sz="2000" dirty="0" smtClean="0"/>
              <a:t>divertor heat flux widths to midplane density and temperature widths and edge turbulence characteristics, and determine the scaling of SOL and divertor heat </a:t>
            </a:r>
            <a:r>
              <a:rPr lang="en-US" sz="2000" dirty="0" smtClean="0"/>
              <a:t>transport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LLD impact: compromise IR camera calibrations</a:t>
            </a:r>
          </a:p>
          <a:p>
            <a:r>
              <a:rPr lang="en-US" sz="2000" b="1" dirty="0" smtClean="0"/>
              <a:t>NSTX </a:t>
            </a:r>
            <a:r>
              <a:rPr lang="en-US" sz="2000" b="1" dirty="0" smtClean="0"/>
              <a:t>Milestone R10-</a:t>
            </a:r>
            <a:r>
              <a:rPr lang="en-US" sz="2000" b="1" dirty="0" smtClean="0"/>
              <a:t>3</a:t>
            </a:r>
            <a:r>
              <a:rPr lang="en-US" sz="2000" dirty="0" smtClean="0"/>
              <a:t>: Determine </a:t>
            </a:r>
            <a:r>
              <a:rPr lang="en-US" sz="2000" dirty="0" smtClean="0"/>
              <a:t>the relationship of ELM properties to discharge boundary shape, lithium conditioning, and 3D resonant magnetic perturbations (</a:t>
            </a:r>
            <a:r>
              <a:rPr lang="en-US" sz="2000" dirty="0" err="1" smtClean="0"/>
              <a:t>RMPs</a:t>
            </a:r>
            <a:r>
              <a:rPr lang="en-US" sz="2000" dirty="0" smtClean="0"/>
              <a:t>), and compare stability of pedestal/</a:t>
            </a:r>
            <a:r>
              <a:rPr lang="en-US" sz="2000" dirty="0" err="1" smtClean="0"/>
              <a:t>ELMs</a:t>
            </a:r>
            <a:r>
              <a:rPr lang="en-US" sz="2000" dirty="0" smtClean="0"/>
              <a:t> with model </a:t>
            </a:r>
            <a:r>
              <a:rPr lang="en-US" sz="2000" dirty="0" smtClean="0"/>
              <a:t>calculations</a:t>
            </a:r>
          </a:p>
          <a:p>
            <a:r>
              <a:rPr lang="en-US" sz="2000" b="1" dirty="0" smtClean="0"/>
              <a:t>FY2011 </a:t>
            </a:r>
            <a:r>
              <a:rPr lang="en-US" sz="2000" b="1" dirty="0" smtClean="0"/>
              <a:t>Joint Research </a:t>
            </a:r>
            <a:r>
              <a:rPr lang="en-US" sz="2000" b="1" dirty="0" smtClean="0"/>
              <a:t>Milestone</a:t>
            </a:r>
            <a:r>
              <a:rPr lang="en-US" sz="2000" dirty="0" smtClean="0"/>
              <a:t>: Understand </a:t>
            </a:r>
            <a:r>
              <a:rPr lang="en-US" sz="2000" dirty="0" smtClean="0"/>
              <a:t>and develop a predictive capability for the physics mechanisms responsible for the structure of the H-mode </a:t>
            </a:r>
            <a:r>
              <a:rPr lang="en-US" sz="2000" dirty="0" smtClean="0"/>
              <a:t>pedestal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Concern: LLD / lithium changes pedestal MHD stability and </a:t>
            </a:r>
            <a:r>
              <a:rPr lang="en-US" sz="1800" dirty="0" err="1" smtClean="0">
                <a:solidFill>
                  <a:srgbClr val="FF0000"/>
                </a:solidFill>
              </a:rPr>
              <a:t>ELMs</a:t>
            </a:r>
            <a:endParaRPr lang="en-US" sz="1800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Divertor heat flux measurements are complicated by lithium coatings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2362200" cy="4114800"/>
          </a:xfrm>
        </p:spPr>
        <p:txBody>
          <a:bodyPr/>
          <a:lstStyle/>
          <a:p>
            <a:pPr marL="230188" indent="-230188"/>
            <a:r>
              <a:rPr lang="en-US" sz="2000" dirty="0" smtClean="0"/>
              <a:t>Instrumental effects:</a:t>
            </a:r>
          </a:p>
          <a:p>
            <a:pPr marL="457200" lvl="1" indent="-233363"/>
            <a:r>
              <a:rPr lang="en-US" sz="1600" dirty="0" smtClean="0"/>
              <a:t>Thermal contact between lithium coating and bulk</a:t>
            </a:r>
            <a:r>
              <a:rPr lang="en-US" sz="1600" dirty="0" smtClean="0"/>
              <a:t> graphite tile</a:t>
            </a:r>
            <a:endParaRPr lang="en-US" sz="1600" dirty="0" smtClean="0"/>
          </a:p>
          <a:p>
            <a:pPr marL="457200" lvl="1" indent="-233363"/>
            <a:r>
              <a:rPr lang="en-US" sz="1600" dirty="0" smtClean="0"/>
              <a:t>Surface emissivity reduction</a:t>
            </a:r>
          </a:p>
          <a:p>
            <a:pPr marL="230188" indent="-230188"/>
            <a:r>
              <a:rPr lang="en-US" sz="2000" dirty="0" smtClean="0"/>
              <a:t>Plasma effects:</a:t>
            </a:r>
            <a:endParaRPr lang="en-US" sz="2000" dirty="0" smtClean="0"/>
          </a:p>
          <a:p>
            <a:pPr marL="457200" lvl="1" indent="-233363"/>
            <a:r>
              <a:rPr lang="en-US" sz="1600" dirty="0" smtClean="0"/>
              <a:t>Much lower </a:t>
            </a:r>
            <a:r>
              <a:rPr lang="en-US" sz="1600" i="1" dirty="0" smtClean="0"/>
              <a:t>P</a:t>
            </a:r>
            <a:r>
              <a:rPr lang="en-US" sz="1600" i="1" baseline="-25000" dirty="0" smtClean="0"/>
              <a:t>SOL</a:t>
            </a:r>
          </a:p>
          <a:p>
            <a:pPr marL="457200" lvl="1" indent="-233363"/>
            <a:r>
              <a:rPr lang="en-US" sz="1600" dirty="0" smtClean="0"/>
              <a:t>Higher divertor heat </a:t>
            </a:r>
            <a:r>
              <a:rPr lang="en-US" sz="1600" dirty="0" smtClean="0"/>
              <a:t>flux?</a:t>
            </a:r>
          </a:p>
          <a:p>
            <a:pPr marL="230188" indent="-230188"/>
            <a:endParaRPr lang="en-US" sz="2000" dirty="0" smtClean="0"/>
          </a:p>
          <a:p>
            <a:pPr marL="230188" indent="-230188"/>
            <a:endParaRPr lang="en-US" sz="2000" dirty="0"/>
          </a:p>
        </p:txBody>
      </p:sp>
      <p:pic>
        <p:nvPicPr>
          <p:cNvPr id="5" name="Picture 4" descr="aps09-qd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295400"/>
            <a:ext cx="6486260" cy="5181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0" y="5562600"/>
            <a:ext cx="1143000" cy="70788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en-US" sz="1000" i="0" dirty="0" smtClean="0">
                <a:solidFill>
                  <a:srgbClr val="000000"/>
                </a:solidFill>
                <a:latin typeface="+mn-lt"/>
                <a:cs typeface=""/>
              </a:rPr>
              <a:t>No lithium (129013)</a:t>
            </a:r>
          </a:p>
          <a:p>
            <a:pPr>
              <a:spcBef>
                <a:spcPct val="0"/>
              </a:spcBef>
              <a:buNone/>
            </a:pPr>
            <a:r>
              <a:rPr lang="en-US" sz="1000" i="0" dirty="0" smtClean="0">
                <a:solidFill>
                  <a:srgbClr val="FF0000"/>
                </a:solidFill>
                <a:latin typeface="+mn-lt"/>
                <a:cs typeface=""/>
              </a:rPr>
              <a:t>190 mg Lithium (129061)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048000" y="4953000"/>
            <a:ext cx="2438400" cy="1588"/>
          </a:xfrm>
          <a:prstGeom prst="line">
            <a:avLst/>
          </a:prstGeom>
          <a:noFill/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3505200" y="4953000"/>
            <a:ext cx="2082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i="0" dirty="0" smtClean="0">
                <a:solidFill>
                  <a:srgbClr val="008000"/>
                </a:solidFill>
              </a:rPr>
              <a:t>Lithium melting T= 186</a:t>
            </a:r>
            <a:r>
              <a:rPr lang="en-US" i="0" baseline="30000" dirty="0" smtClean="0">
                <a:solidFill>
                  <a:srgbClr val="008000"/>
                </a:solidFill>
              </a:rPr>
              <a:t>o</a:t>
            </a:r>
            <a:r>
              <a:rPr lang="en-US" i="0" dirty="0" smtClean="0">
                <a:solidFill>
                  <a:srgbClr val="008000"/>
                </a:solidFill>
              </a:rPr>
              <a:t> C</a:t>
            </a:r>
            <a:endParaRPr lang="en-US" i="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on start-up planning…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105400"/>
          </a:xfrm>
        </p:spPr>
        <p:txBody>
          <a:bodyPr/>
          <a:lstStyle/>
          <a:p>
            <a:r>
              <a:rPr lang="en-US" sz="1800" dirty="0" smtClean="0"/>
              <a:t>Boundary Physics TSG would greatly benefit from a no-lithium period</a:t>
            </a:r>
          </a:p>
          <a:p>
            <a:endParaRPr lang="en-US" sz="1800" dirty="0" smtClean="0"/>
          </a:p>
          <a:p>
            <a:r>
              <a:rPr lang="en-US" sz="1800" dirty="0" smtClean="0"/>
              <a:t>NSTX 10-year experience: poor plasma performance without </a:t>
            </a:r>
            <a:r>
              <a:rPr lang="en-US" sz="1800" dirty="0" err="1" smtClean="0"/>
              <a:t>boronization</a:t>
            </a:r>
            <a:r>
              <a:rPr lang="en-US" sz="1800" dirty="0" smtClean="0"/>
              <a:t> (or lithium)</a:t>
            </a:r>
          </a:p>
          <a:p>
            <a:pPr lvl="1"/>
            <a:r>
              <a:rPr lang="en-US" sz="1600" dirty="0" smtClean="0"/>
              <a:t>GDC alone cannot mitigate the issue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Questions to NSTX and LLD Managers:</a:t>
            </a:r>
          </a:p>
          <a:p>
            <a:pPr lvl="1"/>
            <a:r>
              <a:rPr lang="en-US" sz="1600" dirty="0" smtClean="0"/>
              <a:t>If LLD is success, we will be prepared to take advantage of </a:t>
            </a:r>
            <a:r>
              <a:rPr lang="en-US" sz="1600" dirty="0" smtClean="0"/>
              <a:t>LLD as a tool</a:t>
            </a:r>
            <a:endParaRPr lang="en-US" sz="1600" dirty="0" smtClean="0"/>
          </a:p>
          <a:p>
            <a:pPr lvl="1"/>
            <a:r>
              <a:rPr lang="en-US" sz="1600" dirty="0" smtClean="0"/>
              <a:t>Planning for LLD failures is important - are we prepared to</a:t>
            </a:r>
          </a:p>
          <a:p>
            <a:pPr lvl="2"/>
            <a:r>
              <a:rPr lang="en-US" sz="1600" dirty="0" smtClean="0"/>
              <a:t>Identify failure modes and their impact on NSTX operations</a:t>
            </a:r>
          </a:p>
          <a:p>
            <a:pPr lvl="2"/>
            <a:r>
              <a:rPr lang="en-US" sz="1600" dirty="0" smtClean="0"/>
              <a:t>Plan for specific problems and ways to resolve them</a:t>
            </a:r>
          </a:p>
          <a:p>
            <a:pPr lvl="2"/>
            <a:endParaRPr lang="en-US" sz="1600" dirty="0" smtClean="0"/>
          </a:p>
          <a:p>
            <a:r>
              <a:rPr lang="en-US" sz="1800" dirty="0" smtClean="0"/>
              <a:t>Proposed start-up plan</a:t>
            </a:r>
          </a:p>
          <a:p>
            <a:pPr marL="571500" lvl="1" indent="-233363">
              <a:buFont typeface="+mj-lt"/>
              <a:buAutoNum type="arabicPeriod"/>
            </a:pPr>
            <a:r>
              <a:rPr lang="en-US" sz="1600" dirty="0" smtClean="0"/>
              <a:t>Run without lithium until the no-lithium research agenda is exhausted (~1 week)</a:t>
            </a:r>
          </a:p>
          <a:p>
            <a:pPr marL="571500" lvl="1" indent="-233363">
              <a:buFont typeface="+mj-lt"/>
              <a:buAutoNum type="arabicPeriod"/>
            </a:pPr>
            <a:r>
              <a:rPr lang="en-US" sz="1600" dirty="0" smtClean="0"/>
              <a:t>Run with LLD until the critical LLD experiments are completed (~ 2 weeks)</a:t>
            </a:r>
          </a:p>
          <a:p>
            <a:pPr marL="571500" lvl="1" indent="-233363">
              <a:buFont typeface="+mj-lt"/>
              <a:buAutoNum type="arabicPeriod"/>
            </a:pPr>
            <a:r>
              <a:rPr lang="en-US" sz="1600" dirty="0" smtClean="0"/>
              <a:t>Assess options to continue</a:t>
            </a:r>
          </a:p>
          <a:p>
            <a:pPr marL="571500" lvl="1" indent="-233363">
              <a:buFont typeface="+mj-lt"/>
              <a:buAutoNum type="arabicPeriod"/>
            </a:pPr>
            <a:r>
              <a:rPr lang="en-US" sz="1600" dirty="0" smtClean="0"/>
              <a:t>An administrative decision may move # 2 to # 1 to benefit LLD research</a:t>
            </a:r>
            <a:endParaRPr lang="en-US" sz="16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LLD start-up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Focus on four main thrusts </a:t>
            </a:r>
          </a:p>
          <a:p>
            <a:pPr lvl="1"/>
            <a:r>
              <a:rPr lang="en-US" sz="1800" dirty="0" smtClean="0"/>
              <a:t>LLD pumping capability</a:t>
            </a:r>
          </a:p>
          <a:p>
            <a:pPr lvl="1"/>
            <a:r>
              <a:rPr lang="en-US" sz="1800" dirty="0" smtClean="0"/>
              <a:t>Effect on pedestal and core performance</a:t>
            </a:r>
          </a:p>
          <a:p>
            <a:pPr lvl="1"/>
            <a:r>
              <a:rPr lang="en-US" sz="1800" dirty="0" smtClean="0"/>
              <a:t>Effect on SOL / divertor transport</a:t>
            </a:r>
          </a:p>
          <a:p>
            <a:pPr lvl="1"/>
            <a:r>
              <a:rPr lang="en-US" sz="1800" dirty="0" smtClean="0"/>
              <a:t>Divertor heat flux handling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Start LLD experiments in an as much controlled manner as possible</a:t>
            </a:r>
          </a:p>
          <a:p>
            <a:pPr lvl="1"/>
            <a:r>
              <a:rPr lang="en-US" sz="1800" dirty="0" smtClean="0"/>
              <a:t>High-triangularity (</a:t>
            </a:r>
            <a:r>
              <a:rPr lang="en-US" sz="1800" i="1" dirty="0" smtClean="0">
                <a:latin typeface="Symbol" charset="2"/>
                <a:cs typeface="Symbol" charset="2"/>
              </a:rPr>
              <a:t>d</a:t>
            </a:r>
            <a:r>
              <a:rPr lang="en-US" sz="1800" dirty="0" smtClean="0"/>
              <a:t>~0.7-0.8, </a:t>
            </a:r>
            <a:r>
              <a:rPr lang="en-US" sz="1800" i="1" dirty="0" smtClean="0"/>
              <a:t>R</a:t>
            </a:r>
            <a:r>
              <a:rPr lang="en-US" sz="1800" i="1" baseline="-25000" dirty="0" smtClean="0"/>
              <a:t>OSP</a:t>
            </a:r>
            <a:r>
              <a:rPr lang="en-US" sz="1800" dirty="0" smtClean="0"/>
              <a:t> ~ 0.4-0.5 </a:t>
            </a:r>
            <a:r>
              <a:rPr lang="en-US" sz="1800" dirty="0" err="1" smtClean="0"/>
              <a:t>m</a:t>
            </a:r>
            <a:r>
              <a:rPr lang="en-US" sz="1800" dirty="0" smtClean="0"/>
              <a:t>) fiducial 2-4 MW NBI</a:t>
            </a:r>
          </a:p>
          <a:p>
            <a:pPr lvl="2"/>
            <a:r>
              <a:rPr lang="en-US" sz="1800" dirty="0" smtClean="0"/>
              <a:t>little heating / heat flux on LLD</a:t>
            </a:r>
          </a:p>
          <a:p>
            <a:pPr lvl="1"/>
            <a:r>
              <a:rPr lang="en-US" sz="1800" dirty="0" smtClean="0"/>
              <a:t>Use LLD at controlled temperature using heaters</a:t>
            </a:r>
          </a:p>
          <a:p>
            <a:pPr lvl="2"/>
            <a:r>
              <a:rPr lang="en-US" sz="1800" dirty="0" smtClean="0"/>
              <a:t>scan temperature between 150 and 350 C</a:t>
            </a:r>
          </a:p>
          <a:p>
            <a:pPr lvl="1"/>
            <a:r>
              <a:rPr lang="en-US" sz="1800" dirty="0" smtClean="0"/>
              <a:t>Obtain data to address the four point above</a:t>
            </a:r>
          </a:p>
          <a:p>
            <a:pPr lvl="1"/>
            <a:r>
              <a:rPr lang="en-US" sz="1800" dirty="0" smtClean="0"/>
              <a:t>Then proceed to medium triangularity shape </a:t>
            </a:r>
            <a:r>
              <a:rPr lang="en-US" sz="1800" dirty="0" smtClean="0"/>
              <a:t>(</a:t>
            </a:r>
            <a:r>
              <a:rPr lang="en-US" sz="1800" i="1" dirty="0" smtClean="0">
                <a:latin typeface="Symbol" charset="2"/>
                <a:cs typeface="Symbol" charset="2"/>
              </a:rPr>
              <a:t>d</a:t>
            </a:r>
            <a:r>
              <a:rPr lang="en-US" sz="1800" dirty="0" smtClean="0"/>
              <a:t>~</a:t>
            </a:r>
            <a:r>
              <a:rPr lang="en-US" sz="1800" dirty="0" smtClean="0"/>
              <a:t>0.5-0.6, </a:t>
            </a:r>
            <a:r>
              <a:rPr lang="en-US" sz="1800" i="1" dirty="0" smtClean="0"/>
              <a:t>R</a:t>
            </a:r>
            <a:r>
              <a:rPr lang="en-US" sz="1800" i="1" baseline="-25000" dirty="0" smtClean="0"/>
              <a:t>OSP</a:t>
            </a:r>
            <a:r>
              <a:rPr lang="en-US" sz="1800" dirty="0" smtClean="0"/>
              <a:t> ~ </a:t>
            </a:r>
            <a:r>
              <a:rPr lang="en-US" sz="1800" dirty="0" smtClean="0"/>
              <a:t>0.5-0.65 </a:t>
            </a:r>
            <a:r>
              <a:rPr lang="en-US" sz="1800" dirty="0" err="1" smtClean="0"/>
              <a:t>m</a:t>
            </a:r>
            <a:r>
              <a:rPr lang="en-US" sz="1800" dirty="0" smtClean="0"/>
              <a:t>) but start with cold LLD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_All_Lab-arial_narrow">
  <a:themeElements>
    <a:clrScheme name="Sample_All_Lab-arial_narro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mple_All_Lab-arial_narrow">
      <a:majorFont>
        <a:latin typeface="Arial Narrow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rgbClr val="0039A6"/>
            </a:solidFill>
            <a:effectLst/>
            <a:latin typeface="Impact" pitchFamily="-65" charset="0"/>
            <a:ea typeface="ＭＳ Ｐゴシック" pitchFamily="-128" charset="-128"/>
            <a:cs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rgbClr val="0039A6"/>
            </a:solidFill>
            <a:effectLst/>
            <a:latin typeface="Impact" pitchFamily="-65" charset="0"/>
            <a:ea typeface="ＭＳ Ｐゴシック" pitchFamily="-128" charset="-128"/>
            <a:cs typeface="ＭＳ Ｐゴシック" pitchFamily="-128" charset="-128"/>
          </a:defRPr>
        </a:defPPr>
      </a:lstStyle>
    </a:lnDef>
  </a:objectDefaults>
  <a:extraClrSchemeLst>
    <a:extraClrScheme>
      <a:clrScheme name="Sample_All_Lab-arial_narro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_All_Lab-arial_narro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All_Lab-arial_narro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70163</TotalTime>
  <Words>444</Words>
  <Application>Microsoft Macintosh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Sample_All_Lab-arial_narrow</vt:lpstr>
      <vt:lpstr>Boundary Physics TSG priorities for 2010 and LLD timing are in conflict</vt:lpstr>
      <vt:lpstr>Divertor heat flux measurements are complicated by lithium coatings</vt:lpstr>
      <vt:lpstr>Thoughts on start-up planning…</vt:lpstr>
      <vt:lpstr>Plan for LLD start-up experiments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Vlad Soukhanovskii</cp:lastModifiedBy>
  <cp:revision>12246</cp:revision>
  <cp:lastPrinted>2009-10-31T15:43:30Z</cp:lastPrinted>
  <dcterms:created xsi:type="dcterms:W3CDTF">2009-11-20T16:06:30Z</dcterms:created>
  <dcterms:modified xsi:type="dcterms:W3CDTF">2009-11-20T17:27:39Z</dcterms:modified>
</cp:coreProperties>
</file>