
<file path=[Content_Types].xml><?xml version="1.0" encoding="utf-8"?>
<Types xmlns="http://schemas.openxmlformats.org/package/2006/content-types"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324" r:id="rId2"/>
    <p:sldId id="343" r:id="rId3"/>
    <p:sldId id="345" r:id="rId4"/>
    <p:sldId id="340" r:id="rId5"/>
    <p:sldId id="332" r:id="rId6"/>
    <p:sldId id="344" r:id="rId7"/>
    <p:sldId id="333" r:id="rId8"/>
    <p:sldId id="341" r:id="rId9"/>
    <p:sldId id="342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5pPr>
    <a:lvl6pPr marL="2286000" algn="l" defTabSz="457200" rtl="0" eaLnBrk="1" latinLnBrk="0" hangingPunct="1"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6pPr>
    <a:lvl7pPr marL="2743200" algn="l" defTabSz="457200" rtl="0" eaLnBrk="1" latinLnBrk="0" hangingPunct="1"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7pPr>
    <a:lvl8pPr marL="3200400" algn="l" defTabSz="457200" rtl="0" eaLnBrk="1" latinLnBrk="0" hangingPunct="1"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8pPr>
    <a:lvl9pPr marL="3657600" algn="l" defTabSz="457200" rtl="0" eaLnBrk="1" latinLnBrk="0" hangingPunct="1"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3682"/>
    <a:srgbClr val="E8EDFF"/>
    <a:srgbClr val="124A91"/>
    <a:srgbClr val="005DAA"/>
    <a:srgbClr val="89C4FF"/>
    <a:srgbClr val="0039A6"/>
    <a:srgbClr val="173F82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8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896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fld id="{111F6030-F01B-A343-9B66-440690E5A0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fld id="{DEC52E56-FEF6-0948-9891-88ADBE4459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ＭＳ Ｐゴシック" pitchFamily="9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7979D-271E-ED43-86C3-EA3C78188521}" type="slidenum">
              <a:rPr lang="en-US"/>
              <a:pPr/>
              <a:t>1</a:t>
            </a:fld>
            <a:endParaRPr lang="en-US"/>
          </a:p>
        </p:txBody>
      </p:sp>
      <p:sp>
        <p:nvSpPr>
          <p:cNvPr id="152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jpeg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5" name="Rectangle 15"/>
          <p:cNvSpPr>
            <a:spLocks noChangeArrowheads="1"/>
          </p:cNvSpPr>
          <p:nvPr userDrawn="1"/>
        </p:nvSpPr>
        <p:spPr bwMode="auto">
          <a:xfrm>
            <a:off x="3810000" y="6566356"/>
            <a:ext cx="4419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  <a:latin typeface="Arial" pitchFamily="27" charset="0"/>
              </a:rPr>
              <a:t>V. A. Soukhanovskii,</a:t>
            </a:r>
            <a:r>
              <a:rPr lang="en-US" sz="800" b="1" dirty="0" smtClean="0">
                <a:solidFill>
                  <a:schemeClr val="tx1"/>
                </a:solidFill>
                <a:latin typeface="Arial" pitchFamily="27" charset="0"/>
              </a:rPr>
              <a:t> XP1002</a:t>
            </a:r>
            <a:r>
              <a:rPr lang="en-US" sz="800" b="1" baseline="0" dirty="0" smtClean="0">
                <a:solidFill>
                  <a:schemeClr val="tx1"/>
                </a:solidFill>
                <a:latin typeface="Arial" pitchFamily="27" charset="0"/>
              </a:rPr>
              <a:t> Review, 9 June 2010, Princeton, NJ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1066800"/>
            <a:ext cx="9142413" cy="76200"/>
            <a:chOff x="0" y="0"/>
            <a:chExt cx="5760" cy="708"/>
          </a:xfrm>
        </p:grpSpPr>
        <p:sp>
          <p:nvSpPr>
            <p:cNvPr id="194565" name="Rectangle 5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66" name="Rectangle 6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567" name="Line 7"/>
          <p:cNvSpPr>
            <a:spLocks noChangeShapeType="1"/>
          </p:cNvSpPr>
          <p:nvPr/>
        </p:nvSpPr>
        <p:spPr bwMode="auto">
          <a:xfrm flipV="1">
            <a:off x="2667000" y="6705600"/>
            <a:ext cx="1143000" cy="0"/>
          </a:xfrm>
          <a:prstGeom prst="line">
            <a:avLst/>
          </a:prstGeom>
          <a:noFill/>
          <a:ln w="38100" cmpd="sng">
            <a:solidFill>
              <a:srgbClr val="124A9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8610600" y="6580187"/>
            <a:ext cx="533400" cy="2016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75000"/>
              </a:lnSpc>
              <a:spcBef>
                <a:spcPct val="0"/>
              </a:spcBef>
            </a:pPr>
            <a:fld id="{AC52C063-8598-3943-90CC-E9CD796E00E9}" type="slidenum">
              <a:rPr lang="en-US" sz="900" b="1">
                <a:solidFill>
                  <a:schemeClr val="tx1"/>
                </a:solidFill>
                <a:latin typeface="Arial Narrow" pitchFamily="27" charset="0"/>
              </a:rPr>
              <a:pPr algn="r">
                <a:lnSpc>
                  <a:spcPct val="75000"/>
                </a:lnSpc>
                <a:spcBef>
                  <a:spcPct val="0"/>
                </a:spcBef>
              </a:pPr>
              <a:t>‹#›</a:t>
            </a:fld>
            <a:r>
              <a:rPr lang="en-US" sz="900" b="1" dirty="0">
                <a:solidFill>
                  <a:schemeClr val="tx1"/>
                </a:solidFill>
                <a:latin typeface="Arial Narrow" pitchFamily="27" charset="0"/>
              </a:rPr>
              <a:t> of</a:t>
            </a:r>
            <a:r>
              <a:rPr lang="en-US" sz="900" b="1" dirty="0" smtClean="0">
                <a:solidFill>
                  <a:schemeClr val="tx1"/>
                </a:solidFill>
                <a:latin typeface="Arial Narrow" pitchFamily="27" charset="0"/>
              </a:rPr>
              <a:t> 9</a:t>
            </a:r>
            <a:endParaRPr lang="en-US" sz="900" b="1" dirty="0">
              <a:solidFill>
                <a:schemeClr val="tx1"/>
              </a:solidFill>
              <a:latin typeface="Arial Narrow" pitchFamily="27" charset="0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032" name="Picture 25" descr="nstx07-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200" y="6524625"/>
            <a:ext cx="774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6" descr="lab_logo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990600" y="6550025"/>
            <a:ext cx="167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7"/>
          <p:cNvSpPr>
            <a:spLocks noChangeShapeType="1"/>
          </p:cNvSpPr>
          <p:nvPr userDrawn="1"/>
        </p:nvSpPr>
        <p:spPr bwMode="auto">
          <a:xfrm flipV="1">
            <a:off x="8153400" y="6705600"/>
            <a:ext cx="457200" cy="0"/>
          </a:xfrm>
          <a:prstGeom prst="line">
            <a:avLst/>
          </a:prstGeom>
          <a:noFill/>
          <a:ln w="38100" cmpd="sng">
            <a:solidFill>
              <a:srgbClr val="124A9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80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Wingdings" pitchFamily="27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Times" pitchFamily="27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Symbol" pitchFamily="27" charset="2"/>
        <a:buChar char="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Symbol" pitchFamily="27" charset="2"/>
        <a:buChar char="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Geneva CE" pitchFamily="27" charset="-18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92" charset="-18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92" charset="-18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92" charset="-18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92" charset="-18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4" Type="http://schemas.openxmlformats.org/officeDocument/2006/relationships/image" Target="../media/image4.jpeg"/><Relationship Id="rId10" Type="http://schemas.openxmlformats.org/officeDocument/2006/relationships/image" Target="../media/image101.png"/><Relationship Id="rId5" Type="http://schemas.openxmlformats.org/officeDocument/2006/relationships/image" Target="../media/image5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9.pdf"/><Relationship Id="rId3" Type="http://schemas.openxmlformats.org/officeDocument/2006/relationships/image" Target="../media/image3.wmf"/><Relationship Id="rId6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df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d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92" charset="0"/>
              <a:ea typeface="ＭＳ Ｐゴシック" pitchFamily="92" charset="-128"/>
              <a:cs typeface="ＭＳ Ｐゴシック" pitchFamily="92" charset="-128"/>
            </a:endParaRPr>
          </a:p>
        </p:txBody>
      </p:sp>
      <p:sp>
        <p:nvSpPr>
          <p:cNvPr id="1525910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1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12954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ja-JP" sz="3000" b="1" i="0" dirty="0" smtClean="0">
                <a:solidFill>
                  <a:srgbClr val="0036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pitchFamily="27" charset="-128"/>
                <a:cs typeface="ＭＳ Ｐゴシック" pitchFamily="27" charset="-128"/>
              </a:rPr>
              <a:t>XP 1002: Core impurity density and </a:t>
            </a:r>
            <a:r>
              <a:rPr lang="en-US" altLang="ja-JP" sz="3000" b="1" i="1" dirty="0" err="1" smtClean="0">
                <a:solidFill>
                  <a:srgbClr val="0036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pitchFamily="27" charset="-128"/>
                <a:cs typeface="ＭＳ Ｐゴシック" pitchFamily="27" charset="-128"/>
              </a:rPr>
              <a:t>P</a:t>
            </a:r>
            <a:r>
              <a:rPr lang="en-US" altLang="ja-JP" sz="3000" b="1" i="1" baseline="-25000" dirty="0" err="1" smtClean="0">
                <a:solidFill>
                  <a:srgbClr val="0036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pitchFamily="27" charset="-128"/>
                <a:cs typeface="ＭＳ Ｐゴシック" pitchFamily="27" charset="-128"/>
              </a:rPr>
              <a:t>rad</a:t>
            </a:r>
            <a:r>
              <a:rPr lang="en-US" altLang="ja-JP" sz="3000" b="1" dirty="0" smtClean="0">
                <a:solidFill>
                  <a:srgbClr val="0036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pitchFamily="27" charset="-128"/>
                <a:cs typeface="ＭＳ Ｐゴシック" pitchFamily="27" charset="-128"/>
              </a:rPr>
              <a:t> reduction using divertor condition modifications</a:t>
            </a:r>
            <a:endParaRPr lang="en-US" sz="3000" b="1" dirty="0">
              <a:solidFill>
                <a:srgbClr val="003682"/>
              </a:solidFill>
              <a:latin typeface="+mj-lt"/>
            </a:endParaRPr>
          </a:p>
        </p:txBody>
      </p:sp>
      <p:sp>
        <p:nvSpPr>
          <p:cNvPr id="1525892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69" name="Text Box 9"/>
          <p:cNvSpPr txBox="1">
            <a:spLocks noChangeArrowheads="1"/>
          </p:cNvSpPr>
          <p:nvPr/>
        </p:nvSpPr>
        <p:spPr bwMode="auto">
          <a:xfrm>
            <a:off x="1600200" y="2438400"/>
            <a:ext cx="5867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200" b="1" i="0" dirty="0" smtClean="0">
                <a:solidFill>
                  <a:schemeClr val="tx1"/>
                </a:solidFill>
                <a:latin typeface="+mj-lt"/>
              </a:rPr>
              <a:t>V. A. Soukhanovskii, LLNL</a:t>
            </a:r>
            <a:endParaRPr lang="en-US" sz="2200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200" b="1" dirty="0" smtClean="0">
                <a:solidFill>
                  <a:schemeClr val="tx1"/>
                </a:solidFill>
                <a:latin typeface="+mj-lt"/>
              </a:rPr>
              <a:t>and NSTX Team</a:t>
            </a:r>
            <a:endParaRPr lang="en-US" sz="12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25893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70" name="Text Box 10"/>
          <p:cNvSpPr txBox="1">
            <a:spLocks noChangeArrowheads="1"/>
          </p:cNvSpPr>
          <p:nvPr/>
        </p:nvSpPr>
        <p:spPr bwMode="auto">
          <a:xfrm>
            <a:off x="1676400" y="3505200"/>
            <a:ext cx="5715000" cy="67864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en-US" b="1" i="0" dirty="0" smtClean="0">
                <a:solidFill>
                  <a:srgbClr val="FF0000"/>
                </a:solidFill>
                <a:latin typeface="+mj-lt"/>
              </a:rPr>
              <a:t>Lithium Research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TSG Meeting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b="1" i="0" dirty="0" smtClean="0">
                <a:solidFill>
                  <a:srgbClr val="FF0000"/>
                </a:solidFill>
                <a:latin typeface="+mj-lt"/>
              </a:rPr>
              <a:t>Princeton, NJ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10 June</a:t>
            </a:r>
            <a:r>
              <a:rPr lang="en-US" b="1" i="0" dirty="0" smtClean="0">
                <a:solidFill>
                  <a:srgbClr val="FF0000"/>
                </a:solidFill>
                <a:latin typeface="+mj-lt"/>
              </a:rPr>
              <a:t> 2010</a:t>
            </a:r>
            <a:endParaRPr lang="en-US" b="1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25894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9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3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5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6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25887" name="Picture 1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1525907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9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Arial" pitchFamily="27" charset="0"/>
              </a:rPr>
              <a:t>Supported by   </a:t>
            </a:r>
          </a:p>
        </p:txBody>
      </p:sp>
      <p:sp>
        <p:nvSpPr>
          <p:cNvPr id="1525912" name="Text Box 152"/>
          <p:cNvSpPr txBox="1">
            <a:spLocks noChangeArrowheads="1"/>
          </p:cNvSpPr>
          <p:nvPr/>
        </p:nvSpPr>
        <p:spPr bwMode="auto">
          <a:xfrm>
            <a:off x="76200" y="2057400"/>
            <a:ext cx="1333500" cy="4718050"/>
          </a:xfrm>
          <a:prstGeom prst="rect">
            <a:avLst/>
          </a:prstGeom>
          <a:gradFill rotWithShape="1">
            <a:gsLst>
              <a:gs pos="0">
                <a:srgbClr val="EAEAEA">
                  <a:alpha val="50999"/>
                </a:srgbClr>
              </a:gs>
              <a:gs pos="100000">
                <a:srgbClr val="EAEAEA">
                  <a:gamma/>
                  <a:shade val="77255"/>
                  <a:invGamma/>
                  <a:alpha val="50999"/>
                </a:srgbClr>
              </a:gs>
            </a:gsLst>
            <a:lin ang="0" scaled="1"/>
          </a:gra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INEL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 Wisconsin</a:t>
            </a:r>
          </a:p>
        </p:txBody>
      </p:sp>
      <p:sp>
        <p:nvSpPr>
          <p:cNvPr id="1525913" name="Text Box 153"/>
          <p:cNvSpPr txBox="1">
            <a:spLocks noChangeArrowheads="1"/>
          </p:cNvSpPr>
          <p:nvPr/>
        </p:nvSpPr>
        <p:spPr bwMode="auto">
          <a:xfrm>
            <a:off x="7772400" y="2254250"/>
            <a:ext cx="1284288" cy="4527550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76471"/>
                  <a:invGamma/>
                  <a:alpha val="50999"/>
                </a:srgbClr>
              </a:gs>
              <a:gs pos="100000">
                <a:srgbClr val="EAEAEA">
                  <a:alpha val="50999"/>
                </a:srgbClr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IPP, J</a:t>
            </a:r>
            <a:r>
              <a:rPr lang="en-US" sz="900">
                <a:solidFill>
                  <a:srgbClr val="FF0000"/>
                </a:solidFill>
                <a:latin typeface="Arial" pitchFamily="27" charset="0"/>
                <a:ea typeface="Arial" pitchFamily="27" charset="0"/>
                <a:cs typeface="Arial" pitchFamily="27" charset="0"/>
              </a:rPr>
              <a:t>ü</a:t>
            </a: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U Quebec</a:t>
            </a:r>
          </a:p>
        </p:txBody>
      </p:sp>
      <p:pic>
        <p:nvPicPr>
          <p:cNvPr id="1525915" name="Picture 155" descr="nstx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419600"/>
            <a:ext cx="2027238" cy="2286000"/>
          </a:xfrm>
          <a:prstGeom prst="rect">
            <a:avLst/>
          </a:prstGeom>
          <a:noFill/>
        </p:spPr>
      </p:pic>
      <p:pic>
        <p:nvPicPr>
          <p:cNvPr id="1525920" name="Picture 160" descr="framed_team_pictu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459490"/>
            <a:ext cx="3200400" cy="2363585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 bwMode="auto">
          <a:xfrm>
            <a:off x="0" y="990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92" charset="0"/>
              <a:ea typeface="ＭＳ Ｐゴシック" pitchFamily="92" charset="-128"/>
              <a:cs typeface="ＭＳ Ｐゴシック" pitchFamily="92" charset="-128"/>
            </a:endParaRP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0" y="897573"/>
            <a:ext cx="2297025" cy="321627"/>
            <a:chOff x="5029200" y="6096000"/>
            <a:chExt cx="3276600" cy="458787"/>
          </a:xfrm>
        </p:grpSpPr>
        <p:pic>
          <p:nvPicPr>
            <p:cNvPr id="35" name="Picture 23" descr="ORNLlog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67600" y="6096000"/>
              <a:ext cx="838200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4" descr="PPPL_Logo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544190" y="6115081"/>
              <a:ext cx="914261" cy="420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5" descr="lab_icon_rgb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29200" y="6096793"/>
              <a:ext cx="4445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7" descr="Picture 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9"/>
                <a:stretch>
                  <a:fillRect/>
                </a:stretch>
              </p:blipFill>
            </mc:Choice>
  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6528941" y="6105937"/>
              <a:ext cx="868168" cy="4389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/>
              <a:t>Impurity sources are due mainly to physical and chemical sputtering from deuterons and impurities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pPr lvl="1"/>
            <a:r>
              <a:rPr lang="en-US" dirty="0" smtClean="0"/>
              <a:t>Where is the dominant influx – divertor or main chamber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Sputtering due to </a:t>
            </a:r>
            <a:r>
              <a:rPr lang="en-US" dirty="0" err="1" smtClean="0"/>
              <a:t>ELMs</a:t>
            </a:r>
            <a:r>
              <a:rPr lang="en-US" dirty="0" smtClean="0"/>
              <a:t> is highly non-linear</a:t>
            </a:r>
            <a:endParaRPr lang="en-US" dirty="0" smtClean="0"/>
          </a:p>
        </p:txBody>
      </p:sp>
      <p:pic>
        <p:nvPicPr>
          <p:cNvPr id="4" name="Picture 3" descr="Picture 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6416" y="2743200"/>
            <a:ext cx="8316584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 transport carries ionized impurities to the confined plasma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153400" cy="4876800"/>
          </a:xfrm>
        </p:spPr>
        <p:txBody>
          <a:bodyPr/>
          <a:lstStyle/>
          <a:p>
            <a:r>
              <a:rPr lang="en-US" sz="2200" dirty="0" smtClean="0"/>
              <a:t>Balance between anomalous (turbulent) cross-field transport and classical parallel transport</a:t>
            </a:r>
          </a:p>
          <a:p>
            <a:r>
              <a:rPr lang="en-US" sz="2200" dirty="0" smtClean="0"/>
              <a:t>Parallel transport dominated by collisional processes: frictional drag and ion temperature gradient </a:t>
            </a:r>
            <a:r>
              <a:rPr lang="en-US" sz="2200" dirty="0" smtClean="0"/>
              <a:t>forces</a:t>
            </a:r>
          </a:p>
          <a:p>
            <a:pPr>
              <a:buNone/>
            </a:pPr>
            <a:r>
              <a:rPr lang="en-US" sz="2200" dirty="0" smtClean="0"/>
              <a:t>	(</a:t>
            </a:r>
            <a:r>
              <a:rPr lang="en-US" sz="2200" dirty="0" err="1" smtClean="0"/>
              <a:t>Stangeby</a:t>
            </a:r>
            <a:r>
              <a:rPr lang="en-US" sz="2200" dirty="0" smtClean="0"/>
              <a:t> 2000)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Target:      </a:t>
            </a:r>
            <a:r>
              <a:rPr lang="en-US" sz="2200" dirty="0" err="1" smtClean="0">
                <a:sym typeface="Wingdings"/>
              </a:rPr>
              <a:t></a:t>
            </a:r>
            <a:r>
              <a:rPr lang="en-US" sz="2200" dirty="0" smtClean="0">
                <a:sym typeface="Wingdings"/>
              </a:rPr>
              <a:t>              </a:t>
            </a:r>
            <a:r>
              <a:rPr lang="en-US" sz="2200" dirty="0" err="1" smtClean="0">
                <a:sym typeface="Wingdings"/>
              </a:rPr>
              <a:t></a:t>
            </a:r>
            <a:r>
              <a:rPr lang="en-US" sz="2200" dirty="0" smtClean="0">
                <a:sym typeface="Wingdings"/>
              </a:rPr>
              <a:t>            </a:t>
            </a:r>
            <a:r>
              <a:rPr lang="en-US" sz="2200" dirty="0" err="1" smtClean="0">
                <a:sym typeface="Wingdings"/>
              </a:rPr>
              <a:t></a:t>
            </a:r>
            <a:r>
              <a:rPr lang="en-US" sz="2200" dirty="0" smtClean="0">
                <a:sym typeface="Wingdings"/>
              </a:rPr>
              <a:t>             </a:t>
            </a:r>
            <a:r>
              <a:rPr lang="en-US" sz="2200" dirty="0" err="1" smtClean="0">
                <a:sym typeface="Wingdings"/>
              </a:rPr>
              <a:t></a:t>
            </a:r>
            <a:r>
              <a:rPr lang="en-US" sz="2200" dirty="0" smtClean="0">
                <a:sym typeface="Wingdings"/>
              </a:rPr>
              <a:t>              </a:t>
            </a:r>
            <a:r>
              <a:rPr lang="en-US" sz="2200" dirty="0" err="1" smtClean="0">
                <a:sym typeface="Wingdings"/>
              </a:rPr>
              <a:t></a:t>
            </a:r>
            <a:endParaRPr lang="en-US" sz="2200" dirty="0" smtClean="0">
              <a:sym typeface="Wingdings"/>
            </a:endParaRPr>
          </a:p>
          <a:p>
            <a:pPr>
              <a:buNone/>
            </a:pPr>
            <a:endParaRPr lang="en-US" sz="2200" dirty="0" smtClean="0">
              <a:sym typeface="Wingdings"/>
            </a:endParaRPr>
          </a:p>
          <a:p>
            <a:r>
              <a:rPr lang="en-US" sz="2200" dirty="0" smtClean="0">
                <a:sym typeface="Wingdings"/>
              </a:rPr>
              <a:t>2D fluid codes include most of the physics</a:t>
            </a:r>
          </a:p>
          <a:p>
            <a:pPr lvl="1"/>
            <a:r>
              <a:rPr lang="en-US" sz="1800" dirty="0" smtClean="0">
                <a:sym typeface="Wingdings"/>
              </a:rPr>
              <a:t>Classical Braginskii parallel transport, anomalous radial transport</a:t>
            </a:r>
          </a:p>
          <a:p>
            <a:pPr lvl="1"/>
            <a:r>
              <a:rPr lang="en-US" sz="1800" dirty="0" smtClean="0">
                <a:sym typeface="Wingdings"/>
              </a:rPr>
              <a:t>E </a:t>
            </a:r>
            <a:r>
              <a:rPr lang="en-US" sz="1800" dirty="0" err="1" smtClean="0">
                <a:sym typeface="Wingdings"/>
              </a:rPr>
              <a:t>x</a:t>
            </a:r>
            <a:r>
              <a:rPr lang="en-US" sz="1800" dirty="0" smtClean="0">
                <a:sym typeface="Wingdings"/>
              </a:rPr>
              <a:t> B and grad B drifts</a:t>
            </a:r>
          </a:p>
          <a:p>
            <a:pPr lvl="1"/>
            <a:r>
              <a:rPr lang="en-US" sz="1800" dirty="0" smtClean="0">
                <a:sym typeface="Wingdings"/>
              </a:rPr>
              <a:t>sputtering models</a:t>
            </a:r>
            <a:endParaRPr lang="en-US" sz="18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pPr lvl="1">
              <a:buNone/>
            </a:pPr>
            <a:endParaRPr lang="en-US" sz="18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9600" y="3352800"/>
            <a:ext cx="8001000" cy="6750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SOL and divertor conditions are significantly modified due to lithium coatings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5105400"/>
          </a:xfrm>
        </p:spPr>
        <p:txBody>
          <a:bodyPr/>
          <a:lstStyle/>
          <a:p>
            <a:r>
              <a:rPr lang="en-US" sz="1800" dirty="0" smtClean="0"/>
              <a:t>Evaporative lithium coatings on carbon </a:t>
            </a:r>
            <a:r>
              <a:rPr lang="en-US" sz="1800" dirty="0" err="1" smtClean="0"/>
              <a:t>PFCs</a:t>
            </a:r>
            <a:r>
              <a:rPr lang="en-US" sz="1800" dirty="0" smtClean="0"/>
              <a:t> modify divertor and SOL sources</a:t>
            </a:r>
          </a:p>
          <a:p>
            <a:pPr lvl="1"/>
            <a:r>
              <a:rPr lang="en-US" sz="1600" dirty="0" smtClean="0"/>
              <a:t>Lower divertor, upper divertor and inner wall recycling was reduced by up to 50 %</a:t>
            </a:r>
          </a:p>
          <a:p>
            <a:pPr lvl="1"/>
            <a:r>
              <a:rPr lang="en-US" sz="1600" dirty="0" smtClean="0"/>
              <a:t>Local recycling coefficients reduced on inner wall and far SOL, remained similar in the outer strike point region</a:t>
            </a:r>
          </a:p>
          <a:p>
            <a:pPr lvl="1"/>
            <a:r>
              <a:rPr lang="en-US" sz="1600" dirty="0" smtClean="0"/>
              <a:t>Lower divertor carbon source from physical sputtering did not increase</a:t>
            </a:r>
          </a:p>
          <a:p>
            <a:pPr lvl="1"/>
            <a:r>
              <a:rPr lang="en-US" sz="1600" dirty="0" smtClean="0"/>
              <a:t>Divertor lithium influx increased, however, lithium was retained in divertor</a:t>
            </a:r>
          </a:p>
          <a:p>
            <a:pPr lvl="1">
              <a:spcAft>
                <a:spcPts val="0"/>
              </a:spcAft>
            </a:pPr>
            <a:endParaRPr lang="en-US" sz="1600" dirty="0" smtClean="0"/>
          </a:p>
          <a:p>
            <a:r>
              <a:rPr lang="en-US" sz="1800" dirty="0" smtClean="0"/>
              <a:t>SOL transport regime changes from high-recycling to sheath-limited</a:t>
            </a:r>
          </a:p>
          <a:p>
            <a:pPr lvl="1"/>
            <a:r>
              <a:rPr lang="en-US" sz="1600" dirty="0" smtClean="0"/>
              <a:t>Apparently small parallel </a:t>
            </a:r>
            <a:r>
              <a:rPr lang="en-US" sz="1600" i="1" dirty="0" smtClean="0"/>
              <a:t>T</a:t>
            </a:r>
            <a:r>
              <a:rPr lang="en-US" sz="1600" i="1" baseline="-25000" dirty="0" smtClean="0"/>
              <a:t>e</a:t>
            </a:r>
            <a:r>
              <a:rPr lang="en-US" sz="1600" dirty="0" smtClean="0"/>
              <a:t> gradient</a:t>
            </a:r>
          </a:p>
          <a:p>
            <a:pPr lvl="1"/>
            <a:r>
              <a:rPr lang="en-US" sz="1600" dirty="0" smtClean="0"/>
              <a:t>Detached inner divertor re-attached, X-point </a:t>
            </a:r>
            <a:r>
              <a:rPr lang="en-US" sz="1600" dirty="0" err="1" smtClean="0"/>
              <a:t>MARFEs</a:t>
            </a:r>
            <a:r>
              <a:rPr lang="en-US" sz="1600" dirty="0" smtClean="0"/>
              <a:t> disappeared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Pedestal and core confinement improvement leads to</a:t>
            </a:r>
          </a:p>
          <a:p>
            <a:pPr lvl="1"/>
            <a:r>
              <a:rPr lang="en-US" sz="1600" dirty="0" smtClean="0"/>
              <a:t>Reduction of ion inventory (density) by up to 50 % due to surface pumping </a:t>
            </a:r>
          </a:p>
          <a:p>
            <a:pPr lvl="1"/>
            <a:r>
              <a:rPr lang="en-US" sz="1600" dirty="0" smtClean="0"/>
              <a:t>Effective screening of lithium from core plasma</a:t>
            </a:r>
          </a:p>
          <a:p>
            <a:pPr lvl="1"/>
            <a:r>
              <a:rPr lang="en-US" sz="1600" b="1" dirty="0" smtClean="0"/>
              <a:t>Carbon and high-</a:t>
            </a:r>
            <a:r>
              <a:rPr lang="en-US" sz="1600" b="1" i="1" dirty="0" smtClean="0"/>
              <a:t>Z</a:t>
            </a:r>
            <a:r>
              <a:rPr lang="en-US" sz="1600" b="1" dirty="0" smtClean="0"/>
              <a:t> impurity accumulation</a:t>
            </a:r>
          </a:p>
          <a:p>
            <a:pPr lvl="2"/>
            <a:r>
              <a:rPr lang="en-US" sz="1600" i="1" dirty="0" err="1" smtClean="0"/>
              <a:t>P</a:t>
            </a:r>
            <a:r>
              <a:rPr lang="en-US" sz="1600" i="1" baseline="-25000" dirty="0" err="1" smtClean="0"/>
              <a:t>rad</a:t>
            </a:r>
            <a:r>
              <a:rPr lang="en-US" sz="1600" i="1" baseline="-25000" dirty="0" smtClean="0"/>
              <a:t> </a:t>
            </a:r>
            <a:r>
              <a:rPr lang="en-US" sz="1600" dirty="0" smtClean="0"/>
              <a:t>increases in the core while </a:t>
            </a:r>
            <a:r>
              <a:rPr lang="en-US" sz="1600" i="1" dirty="0" smtClean="0"/>
              <a:t>P</a:t>
            </a:r>
            <a:r>
              <a:rPr lang="en-US" sz="1600" i="1" baseline="-25000" dirty="0" smtClean="0"/>
              <a:t>SOL</a:t>
            </a:r>
            <a:r>
              <a:rPr lang="en-US" sz="1600" dirty="0" smtClean="0"/>
              <a:t>  reduced </a:t>
            </a:r>
            <a:endParaRPr lang="en-US" sz="1600" i="1" baseline="-25000" dirty="0" smtClean="0"/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838200"/>
          </a:xfrm>
        </p:spPr>
        <p:txBody>
          <a:bodyPr>
            <a:noAutofit/>
          </a:bodyPr>
          <a:lstStyle/>
          <a:p>
            <a:r>
              <a:rPr lang="en-US" sz="3000" dirty="0" smtClean="0"/>
              <a:t>Significant core </a:t>
            </a:r>
            <a:r>
              <a:rPr lang="en-US" sz="3000" i="1" dirty="0" err="1" smtClean="0"/>
              <a:t>n</a:t>
            </a:r>
            <a:r>
              <a:rPr lang="en-US" sz="3000" i="1" baseline="-25000" dirty="0" err="1" smtClean="0"/>
              <a:t>C</a:t>
            </a:r>
            <a:r>
              <a:rPr lang="en-US" sz="3000" dirty="0" smtClean="0"/>
              <a:t> and </a:t>
            </a:r>
            <a:r>
              <a:rPr lang="en-US" sz="3000" i="1" dirty="0" err="1" smtClean="0"/>
              <a:t>P</a:t>
            </a:r>
            <a:r>
              <a:rPr lang="en-US" sz="3000" i="1" baseline="-25000" dirty="0" err="1" smtClean="0"/>
              <a:t>rad</a:t>
            </a:r>
            <a:r>
              <a:rPr lang="en-US" sz="3000" dirty="0" smtClean="0"/>
              <a:t> reduction observed in divertor heat flux mitigation experiments (w/o lithium)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0" y="1143000"/>
            <a:ext cx="5334000" cy="5257800"/>
          </a:xfrm>
        </p:spPr>
        <p:txBody>
          <a:bodyPr/>
          <a:lstStyle/>
          <a:p>
            <a:pPr lvl="2"/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 </a:t>
            </a:r>
            <a:endParaRPr lang="en-US" sz="1800" i="1" baseline="-25000" dirty="0" smtClean="0"/>
          </a:p>
        </p:txBody>
      </p:sp>
      <p:pic>
        <p:nvPicPr>
          <p:cNvPr id="10" name="Picture 9" descr="Picture 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1000" y="1143000"/>
            <a:ext cx="3338803" cy="5065981"/>
          </a:xfrm>
          <a:prstGeom prst="rect">
            <a:avLst/>
          </a:prstGeom>
        </p:spPr>
      </p:pic>
      <p:pic>
        <p:nvPicPr>
          <p:cNvPr id="11" name="Picture 10" descr="Picture 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30224" y="1143000"/>
            <a:ext cx="3627975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6248400"/>
            <a:ext cx="5098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Due to more frequent </a:t>
            </a:r>
            <a:r>
              <a:rPr lang="en-US" sz="1600" b="1" dirty="0" err="1" smtClean="0">
                <a:latin typeface="+mn-lt"/>
              </a:rPr>
              <a:t>ELMs</a:t>
            </a:r>
            <a:r>
              <a:rPr lang="en-US" sz="1600" b="1" dirty="0" smtClean="0">
                <a:latin typeface="+mn-lt"/>
              </a:rPr>
              <a:t>? or source reduction?</a:t>
            </a:r>
            <a:endParaRPr lang="en-US" sz="1600" b="1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Divertor carbon source evaluation in PDD discharges was inconclusive</a:t>
            </a:r>
            <a:endParaRPr lang="en-US" dirty="0"/>
          </a:p>
        </p:txBody>
      </p:sp>
      <p:pic>
        <p:nvPicPr>
          <p:cNvPr id="5" name="Picture 4" descr="xp1002-prep1-divt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3590210" cy="5029200"/>
          </a:xfrm>
          <a:prstGeom prst="rect">
            <a:avLst/>
          </a:prstGeom>
        </p:spPr>
      </p:pic>
      <p:pic>
        <p:nvPicPr>
          <p:cNvPr id="6" name="Picture 5" descr="xp1002-prep3-c-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739" y="1295400"/>
            <a:ext cx="3541861" cy="5050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6248400"/>
            <a:ext cx="2429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red-PDD</a:t>
            </a:r>
            <a:r>
              <a:rPr lang="en-US" b="1" dirty="0" smtClean="0">
                <a:latin typeface="+mn-lt"/>
              </a:rPr>
              <a:t>,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black - reference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447800"/>
            <a:ext cx="76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tx1"/>
                </a:solidFill>
                <a:latin typeface="+mn-lt"/>
              </a:rPr>
              <a:t>D</a:t>
            </a:r>
            <a:r>
              <a:rPr lang="en-US" sz="1800" b="1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a</a:t>
            </a:r>
            <a:endParaRPr lang="en-US" sz="1800" b="1" dirty="0" smtClean="0">
              <a:solidFill>
                <a:schemeClr val="tx1"/>
              </a:solidFill>
              <a:latin typeface="Symbol" charset="2"/>
              <a:cs typeface="Symbol" charset="2"/>
            </a:endParaRPr>
          </a:p>
          <a:p>
            <a:endParaRPr lang="en-US" sz="18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R</a:t>
            </a:r>
            <a:r>
              <a:rPr lang="en-US" sz="1800" b="1" baseline="-25000" dirty="0" smtClean="0">
                <a:solidFill>
                  <a:schemeClr val="tx1"/>
                </a:solidFill>
                <a:latin typeface="+mn-lt"/>
              </a:rPr>
              <a:t>OSP</a:t>
            </a:r>
            <a:endParaRPr lang="en-US" sz="1800" b="1" dirty="0" smtClean="0">
              <a:solidFill>
                <a:schemeClr val="tx1"/>
              </a:solidFill>
              <a:latin typeface="+mn-lt"/>
            </a:endParaRPr>
          </a:p>
          <a:p>
            <a:endParaRPr lang="en-US" sz="18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LP</a:t>
            </a:r>
          </a:p>
          <a:p>
            <a:endParaRPr lang="en-US" sz="18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b="1" dirty="0" err="1" smtClean="0">
                <a:solidFill>
                  <a:schemeClr val="tx1"/>
                </a:solidFill>
                <a:latin typeface="+mn-lt"/>
              </a:rPr>
              <a:t>D</a:t>
            </a:r>
            <a:r>
              <a:rPr lang="en-US" sz="1800" b="1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endParaRPr lang="en-US" sz="1800" b="1" dirty="0" smtClean="0">
              <a:solidFill>
                <a:schemeClr val="tx1"/>
              </a:solidFill>
              <a:latin typeface="Symbol" charset="2"/>
              <a:cs typeface="Symbol" charset="2"/>
            </a:endParaRPr>
          </a:p>
          <a:p>
            <a:endParaRPr lang="en-US" sz="18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C II</a:t>
            </a:r>
          </a:p>
          <a:p>
            <a:endParaRPr lang="en-US" sz="18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CD</a:t>
            </a:r>
            <a:r>
              <a:rPr lang="en-US" sz="1800" b="1" baseline="-25000" dirty="0" smtClean="0">
                <a:solidFill>
                  <a:schemeClr val="tx1"/>
                </a:solidFill>
                <a:latin typeface="+mn-lt"/>
              </a:rPr>
              <a:t>4</a:t>
            </a:r>
          </a:p>
          <a:p>
            <a:endParaRPr lang="en-US" sz="1800" b="1" baseline="-250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core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C</a:t>
            </a:r>
            <a:r>
              <a:rPr lang="en-US" dirty="0" smtClean="0"/>
              <a:t> and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rad</a:t>
            </a:r>
            <a:r>
              <a:rPr lang="en-US" dirty="0" smtClean="0"/>
              <a:t> reduction observed in snowflake divertor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876800" cy="2438400"/>
          </a:xfrm>
        </p:spPr>
        <p:txBody>
          <a:bodyPr/>
          <a:lstStyle/>
          <a:p>
            <a:r>
              <a:rPr lang="en-US" sz="1800" dirty="0" smtClean="0"/>
              <a:t>Medium-</a:t>
            </a:r>
            <a:r>
              <a:rPr lang="en-US" sz="1800" dirty="0" err="1" smtClean="0">
                <a:latin typeface="Symbol" charset="2"/>
                <a:cs typeface="Symbol" charset="2"/>
              </a:rPr>
              <a:t>d</a:t>
            </a:r>
            <a:r>
              <a:rPr lang="en-US" sz="1800" dirty="0" smtClean="0">
                <a:latin typeface="Symbol" charset="2"/>
                <a:cs typeface="Symbol" charset="2"/>
              </a:rPr>
              <a:t> </a:t>
            </a:r>
            <a:r>
              <a:rPr lang="en-US" sz="1800" dirty="0" smtClean="0">
                <a:cs typeface="Symbol" charset="2"/>
              </a:rPr>
              <a:t> 0.9 MA 4-6 MW NBI discharge  (standard divertor, black)</a:t>
            </a:r>
          </a:p>
          <a:p>
            <a:r>
              <a:rPr lang="en-US" sz="1800" dirty="0" smtClean="0">
                <a:cs typeface="Symbol" charset="2"/>
              </a:rPr>
              <a:t>“Snowflake” divertor with detached outer strike point region (red)</a:t>
            </a:r>
          </a:p>
          <a:p>
            <a:r>
              <a:rPr lang="en-US" sz="1800" dirty="0" smtClean="0">
                <a:cs typeface="Symbol" charset="2"/>
              </a:rPr>
              <a:t>Used lithium at ~ 8-10 mg/min</a:t>
            </a:r>
          </a:p>
          <a:p>
            <a:r>
              <a:rPr lang="en-US" sz="1800" dirty="0" smtClean="0">
                <a:cs typeface="Symbol" charset="2"/>
              </a:rPr>
              <a:t>First detachment observation in NSTX without gas puffing</a:t>
            </a:r>
            <a:endParaRPr lang="en-US" sz="1800" dirty="0">
              <a:cs typeface="Symbol" charset="2"/>
            </a:endParaRPr>
          </a:p>
        </p:txBody>
      </p:sp>
      <p:pic>
        <p:nvPicPr>
          <p:cNvPr id="8" name="Picture 4" descr="xp924-pac27-inv-prad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219200"/>
            <a:ext cx="3581400" cy="534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xp924-135485-300-eps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657600"/>
            <a:ext cx="3429000" cy="27358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deuterium divertor injection to study effects on core impurity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8382000" cy="5029200"/>
          </a:xfrm>
        </p:spPr>
        <p:txBody>
          <a:bodyPr/>
          <a:lstStyle/>
          <a:p>
            <a:r>
              <a:rPr lang="en-US" sz="2000" dirty="0" smtClean="0"/>
              <a:t>In a discharge with gas puffing</a:t>
            </a:r>
          </a:p>
          <a:p>
            <a:pPr lvl="1"/>
            <a:r>
              <a:rPr lang="en-US" sz="1800" i="1" dirty="0" smtClean="0"/>
              <a:t>T</a:t>
            </a:r>
            <a:r>
              <a:rPr lang="en-US" sz="1800" i="1" baseline="-25000" dirty="0" smtClean="0"/>
              <a:t>e</a:t>
            </a:r>
            <a:r>
              <a:rPr lang="en-US" sz="1800" dirty="0" smtClean="0"/>
              <a:t>-dependent physical and chemical carbon sputtering rates are reduced</a:t>
            </a:r>
          </a:p>
          <a:p>
            <a:pPr lvl="2"/>
            <a:r>
              <a:rPr lang="en-US" sz="1700" dirty="0" smtClean="0"/>
              <a:t>reduced impurity source ?</a:t>
            </a:r>
          </a:p>
          <a:p>
            <a:pPr lvl="1"/>
            <a:r>
              <a:rPr lang="en-US" sz="1800" dirty="0" smtClean="0"/>
              <a:t>neutral pressure increased in SOL and divertor</a:t>
            </a:r>
          </a:p>
          <a:p>
            <a:pPr lvl="2"/>
            <a:r>
              <a:rPr lang="en-US" sz="1700" dirty="0" smtClean="0"/>
              <a:t>preferentially decreased wall impurity source?</a:t>
            </a:r>
          </a:p>
          <a:p>
            <a:pPr lvl="2"/>
            <a:r>
              <a:rPr lang="en-US" sz="1700" dirty="0" smtClean="0"/>
              <a:t>increased impurity compression in divertor due to D flow?</a:t>
            </a:r>
          </a:p>
          <a:p>
            <a:pPr lvl="2"/>
            <a:r>
              <a:rPr lang="en-US" sz="1700" dirty="0" smtClean="0"/>
              <a:t>parallel momentum balance (viscosity), </a:t>
            </a:r>
            <a:r>
              <a:rPr lang="en-US" sz="1700" i="1" dirty="0" err="1" smtClean="0"/>
              <a:t>E</a:t>
            </a:r>
            <a:r>
              <a:rPr lang="en-US" sz="1700" i="1" baseline="-25000" dirty="0" err="1" smtClean="0"/>
              <a:t>r</a:t>
            </a:r>
            <a:r>
              <a:rPr lang="en-US" sz="1700" dirty="0" smtClean="0"/>
              <a:t>, SOL flows (both drift and source) changed </a:t>
            </a:r>
            <a:r>
              <a:rPr lang="en-US" sz="1700" dirty="0" err="1" smtClean="0">
                <a:sym typeface="Wingdings"/>
              </a:rPr>
              <a:t></a:t>
            </a:r>
            <a:r>
              <a:rPr lang="en-US" sz="1700" dirty="0" smtClean="0">
                <a:sym typeface="Wingdings"/>
              </a:rPr>
              <a:t> change</a:t>
            </a:r>
            <a:r>
              <a:rPr lang="en-US" sz="1700" dirty="0" smtClean="0"/>
              <a:t> SOL radial impurity transport ?</a:t>
            </a:r>
          </a:p>
          <a:p>
            <a:pPr lvl="2"/>
            <a:r>
              <a:rPr lang="en-US" sz="1700" dirty="0" smtClean="0"/>
              <a:t>n</a:t>
            </a:r>
            <a:r>
              <a:rPr lang="en-US" sz="1700" baseline="-25000" dirty="0" smtClean="0"/>
              <a:t>0</a:t>
            </a:r>
            <a:r>
              <a:rPr lang="en-US" sz="1700" dirty="0" smtClean="0"/>
              <a:t>-dependent neoclassical convention in confined edge plasma?</a:t>
            </a:r>
          </a:p>
          <a:p>
            <a:pPr lvl="2"/>
            <a:r>
              <a:rPr lang="en-US" sz="1700" dirty="0" smtClean="0"/>
              <a:t>collisional </a:t>
            </a:r>
            <a:r>
              <a:rPr lang="en-US" sz="1700" dirty="0" err="1" smtClean="0"/>
              <a:t>thermalization</a:t>
            </a:r>
            <a:r>
              <a:rPr lang="en-US" sz="1700" dirty="0" smtClean="0"/>
              <a:t> of fast ions?</a:t>
            </a:r>
          </a:p>
          <a:p>
            <a:r>
              <a:rPr lang="en-US" sz="2000" dirty="0" smtClean="0"/>
              <a:t>In lithium discharges inner divertor is attached (while it is detached in no-lithium discharges)</a:t>
            </a:r>
          </a:p>
          <a:p>
            <a:pPr lvl="1"/>
            <a:r>
              <a:rPr lang="en-US" sz="1800" dirty="0" smtClean="0"/>
              <a:t>Inner divertor a significant carbon source</a:t>
            </a:r>
            <a:r>
              <a:rPr lang="en-US" sz="1800" dirty="0" smtClean="0"/>
              <a:t>?</a:t>
            </a:r>
          </a:p>
          <a:p>
            <a:r>
              <a:rPr lang="en-US" sz="2200" dirty="0" smtClean="0"/>
              <a:t>Generally ELM-free H-modes present a unique opportunity to study impurity sources and SOL impurity transport</a:t>
            </a:r>
            <a:endParaRPr lang="en-US" sz="2200" dirty="0" smtClean="0"/>
          </a:p>
          <a:p>
            <a:pPr lvl="2">
              <a:buNone/>
            </a:pPr>
            <a:endParaRPr lang="en-US" sz="18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4775"/>
            <a:ext cx="8305800" cy="809625"/>
          </a:xfrm>
        </p:spPr>
        <p:txBody>
          <a:bodyPr/>
          <a:lstStyle/>
          <a:p>
            <a:r>
              <a:rPr lang="en-US" sz="2800" dirty="0" smtClean="0"/>
              <a:t>Run plan focuses on developing a scenario with minimum divertor gas rate and no core impurity accumulation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r>
              <a:rPr lang="en-US" sz="2000" dirty="0" smtClean="0"/>
              <a:t>Use 8-12 mg/min LITER rate</a:t>
            </a:r>
          </a:p>
          <a:p>
            <a:r>
              <a:rPr lang="en-US" sz="2000" dirty="0" smtClean="0"/>
              <a:t>Use high-</a:t>
            </a:r>
            <a:r>
              <a:rPr lang="en-US" sz="2000" dirty="0" err="1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2000" dirty="0" smtClean="0">
                <a:cs typeface="Symbol" charset="2"/>
              </a:rPr>
              <a:t>ELM-free 1 MA, 3-5 MW NBI fiducial with high </a:t>
            </a:r>
            <a:r>
              <a:rPr lang="en-US" sz="2000" i="1" dirty="0" err="1" smtClean="0">
                <a:cs typeface="Symbol" charset="2"/>
              </a:rPr>
              <a:t>P</a:t>
            </a:r>
            <a:r>
              <a:rPr lang="en-US" sz="2000" i="1" baseline="-25000" dirty="0" err="1" smtClean="0">
                <a:cs typeface="Symbol" charset="2"/>
              </a:rPr>
              <a:t>rad</a:t>
            </a:r>
            <a:r>
              <a:rPr lang="en-US" sz="2000" dirty="0" smtClean="0">
                <a:cs typeface="Symbol" charset="2"/>
              </a:rPr>
              <a:t> and </a:t>
            </a:r>
            <a:r>
              <a:rPr lang="en-US" sz="2000" i="1" dirty="0" err="1" smtClean="0">
                <a:cs typeface="Symbol" charset="2"/>
              </a:rPr>
              <a:t>Z</a:t>
            </a:r>
            <a:r>
              <a:rPr lang="en-US" sz="2000" i="1" baseline="-25000" dirty="0" err="1" smtClean="0">
                <a:cs typeface="Symbol" charset="2"/>
              </a:rPr>
              <a:t>eff</a:t>
            </a:r>
            <a:endParaRPr lang="en-US" sz="2000" i="1" baseline="-25000" dirty="0" smtClean="0">
              <a:cs typeface="Symbol" charset="2"/>
            </a:endParaRPr>
          </a:p>
          <a:p>
            <a:r>
              <a:rPr lang="en-US" sz="2000" dirty="0" smtClean="0">
                <a:cs typeface="Symbol" charset="2"/>
              </a:rPr>
              <a:t>Inject D</a:t>
            </a:r>
            <a:r>
              <a:rPr lang="en-US" sz="2000" baseline="-25000" dirty="0" smtClean="0">
                <a:cs typeface="Symbol" charset="2"/>
              </a:rPr>
              <a:t>2</a:t>
            </a:r>
            <a:r>
              <a:rPr lang="en-US" sz="2000" dirty="0" smtClean="0">
                <a:cs typeface="Symbol" charset="2"/>
              </a:rPr>
              <a:t> from Bay E divertor injector</a:t>
            </a:r>
          </a:p>
          <a:p>
            <a:pPr lvl="1"/>
            <a:r>
              <a:rPr lang="en-US" sz="1800" dirty="0" smtClean="0">
                <a:cs typeface="Symbol" charset="2"/>
              </a:rPr>
              <a:t>Vary rate 30-150 Torr </a:t>
            </a:r>
            <a:r>
              <a:rPr lang="en-US" sz="1800" dirty="0" err="1" smtClean="0">
                <a:cs typeface="Symbol" charset="2"/>
              </a:rPr>
              <a:t>l</a:t>
            </a:r>
            <a:r>
              <a:rPr lang="en-US" sz="1800" dirty="0" smtClean="0">
                <a:cs typeface="Symbol" charset="2"/>
              </a:rPr>
              <a:t> /</a:t>
            </a:r>
            <a:r>
              <a:rPr lang="en-US" sz="1800" dirty="0" err="1" smtClean="0">
                <a:cs typeface="Symbol" charset="2"/>
              </a:rPr>
              <a:t>s</a:t>
            </a:r>
            <a:r>
              <a:rPr lang="en-US" sz="1800" dirty="0" smtClean="0">
                <a:cs typeface="Symbol" charset="2"/>
              </a:rPr>
              <a:t> (detachment observed at 150-200 Torr </a:t>
            </a:r>
            <a:r>
              <a:rPr lang="en-US" sz="1800" dirty="0" err="1" smtClean="0">
                <a:cs typeface="Symbol" charset="2"/>
              </a:rPr>
              <a:t>l</a:t>
            </a:r>
            <a:r>
              <a:rPr lang="en-US" sz="1800" dirty="0" smtClean="0">
                <a:cs typeface="Symbol" charset="2"/>
              </a:rPr>
              <a:t> /</a:t>
            </a:r>
            <a:r>
              <a:rPr lang="en-US" sz="1800" dirty="0" err="1" smtClean="0">
                <a:cs typeface="Symbol" charset="2"/>
              </a:rPr>
              <a:t>s</a:t>
            </a:r>
            <a:r>
              <a:rPr lang="en-US" sz="1800" dirty="0" smtClean="0">
                <a:cs typeface="Symbol" charset="2"/>
              </a:rPr>
              <a:t>)</a:t>
            </a:r>
          </a:p>
          <a:p>
            <a:pPr lvl="1"/>
            <a:r>
              <a:rPr lang="en-US" sz="1800" dirty="0" smtClean="0">
                <a:cs typeface="Symbol" charset="2"/>
              </a:rPr>
              <a:t>Vary injection duration between 50-200 ms </a:t>
            </a:r>
          </a:p>
          <a:p>
            <a:pPr lvl="1"/>
            <a:r>
              <a:rPr lang="en-US" sz="1800" dirty="0" smtClean="0">
                <a:cs typeface="Symbol" charset="2"/>
              </a:rPr>
              <a:t>Inject during flat-top, </a:t>
            </a:r>
            <a:r>
              <a:rPr lang="en-US" sz="1800" i="1" dirty="0" err="1" smtClean="0">
                <a:cs typeface="Symbol" charset="2"/>
              </a:rPr>
              <a:t>I</a:t>
            </a:r>
            <a:r>
              <a:rPr lang="en-US" sz="1800" i="1" baseline="-25000" dirty="0" err="1" smtClean="0">
                <a:cs typeface="Symbol" charset="2"/>
              </a:rPr>
              <a:t>p</a:t>
            </a:r>
            <a:r>
              <a:rPr lang="en-US" sz="1800" dirty="0" smtClean="0">
                <a:cs typeface="Symbol" charset="2"/>
              </a:rPr>
              <a:t> ramp-up</a:t>
            </a:r>
          </a:p>
          <a:p>
            <a:pPr lvl="1"/>
            <a:endParaRPr lang="en-US" sz="2000" dirty="0" smtClean="0">
              <a:cs typeface="Symbol" charset="2"/>
            </a:endParaRPr>
          </a:p>
          <a:p>
            <a:r>
              <a:rPr lang="en-US" sz="2000" dirty="0" smtClean="0">
                <a:cs typeface="Symbol" charset="2"/>
              </a:rPr>
              <a:t>Measure carbon and </a:t>
            </a:r>
            <a:r>
              <a:rPr lang="en-US" sz="2000" i="1" dirty="0" err="1" smtClean="0">
                <a:cs typeface="Symbol" charset="2"/>
              </a:rPr>
              <a:t>P</a:t>
            </a:r>
            <a:r>
              <a:rPr lang="en-US" sz="2000" i="1" baseline="-25000" dirty="0" err="1" smtClean="0">
                <a:cs typeface="Symbol" charset="2"/>
              </a:rPr>
              <a:t>rad</a:t>
            </a:r>
            <a:r>
              <a:rPr lang="en-US" sz="2000" dirty="0" smtClean="0">
                <a:cs typeface="Symbol" charset="2"/>
              </a:rPr>
              <a:t> profiles as function of gas injection</a:t>
            </a:r>
          </a:p>
          <a:p>
            <a:pPr lvl="1"/>
            <a:r>
              <a:rPr lang="en-US" sz="1800" dirty="0" smtClean="0">
                <a:cs typeface="Symbol" charset="2"/>
              </a:rPr>
              <a:t>in core plasma, in lower / upper divertors, outer midplane and inner wall</a:t>
            </a:r>
          </a:p>
          <a:p>
            <a:pPr lvl="1"/>
            <a:r>
              <a:rPr lang="en-US" sz="1800" dirty="0" smtClean="0">
                <a:cs typeface="Symbol" charset="2"/>
              </a:rPr>
              <a:t>infer carbon influx from inner, outer divertor, main chamber </a:t>
            </a:r>
            <a:endParaRPr lang="en-US" sz="2000" dirty="0" smtClean="0">
              <a:cs typeface="Symbol" charset="2"/>
            </a:endParaRPr>
          </a:p>
          <a:p>
            <a:r>
              <a:rPr lang="en-US" sz="2000" dirty="0" smtClean="0">
                <a:cs typeface="Symbol" charset="2"/>
              </a:rPr>
              <a:t>Connect with impurity transport and edge 2D modeling</a:t>
            </a:r>
          </a:p>
          <a:p>
            <a:r>
              <a:rPr lang="en-US" sz="2000" dirty="0" smtClean="0">
                <a:cs typeface="Symbol" charset="2"/>
              </a:rPr>
              <a:t>Connect with pedestal stability analysis</a:t>
            </a:r>
          </a:p>
          <a:p>
            <a:pPr lvl="1"/>
            <a:r>
              <a:rPr lang="en-US" sz="1600" dirty="0" smtClean="0">
                <a:cs typeface="Symbol" charset="2"/>
              </a:rPr>
              <a:t>Reduced “ear” </a:t>
            </a:r>
            <a:r>
              <a:rPr lang="en-US" sz="1600" i="1" dirty="0" err="1" smtClean="0">
                <a:cs typeface="Symbol" charset="2"/>
              </a:rPr>
              <a:t>n</a:t>
            </a:r>
            <a:r>
              <a:rPr lang="en-US" sz="1600" i="1" baseline="-25000" dirty="0" err="1" smtClean="0">
                <a:cs typeface="Symbol" charset="2"/>
              </a:rPr>
              <a:t>C</a:t>
            </a:r>
            <a:r>
              <a:rPr lang="en-US" sz="1600" dirty="0" smtClean="0">
                <a:cs typeface="Symbol" charset="2"/>
              </a:rPr>
              <a:t> and </a:t>
            </a:r>
            <a:r>
              <a:rPr lang="en-US" sz="1600" i="1" dirty="0" smtClean="0">
                <a:cs typeface="Symbol" charset="2"/>
              </a:rPr>
              <a:t>n</a:t>
            </a:r>
            <a:r>
              <a:rPr lang="en-US" sz="1600" i="1" baseline="-25000" dirty="0" smtClean="0">
                <a:cs typeface="Symbol" charset="2"/>
              </a:rPr>
              <a:t>e</a:t>
            </a:r>
            <a:r>
              <a:rPr lang="en-US" sz="1600" dirty="0" smtClean="0">
                <a:cs typeface="Symbol" charset="2"/>
              </a:rPr>
              <a:t> may change edge pressure gradient and affect </a:t>
            </a:r>
            <a:r>
              <a:rPr lang="en-US" sz="1600" dirty="0" err="1" smtClean="0">
                <a:cs typeface="Symbol" charset="2"/>
              </a:rPr>
              <a:t>ELMs</a:t>
            </a:r>
            <a:endParaRPr lang="en-US" sz="1600" dirty="0">
              <a:cs typeface="Symbol" charset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mple_All_Lab-arial_narrow">
  <a:themeElements>
    <a:clrScheme name="Sample_All_Lab-arial_narr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_All_Lab-arial_narrow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92" charset="0"/>
            <a:ea typeface="ＭＳ Ｐゴシック" pitchFamily="92" charset="-128"/>
            <a:cs typeface="ＭＳ Ｐゴシック" pitchFamily="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92" charset="0"/>
            <a:ea typeface="ＭＳ Ｐゴシック" pitchFamily="92" charset="-128"/>
            <a:cs typeface="ＭＳ Ｐゴシック" pitchFamily="92" charset="-128"/>
          </a:defRPr>
        </a:defPPr>
      </a:lstStyle>
    </a:lnDef>
  </a:objectDefaults>
  <a:extraClrSchemeLst>
    <a:extraClrScheme>
      <a:clrScheme name="Sample_All_Lab-arial_narr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HD:Users:tegge2:Desktop:Sample_All_Lab-arial_narrow.pot</Template>
  <TotalTime>5995</TotalTime>
  <Words>825</Words>
  <Application>Microsoft Macintosh PowerPoint</Application>
  <PresentationFormat>On-screen Show (4:3)</PresentationFormat>
  <Paragraphs>149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Sample_All_Lab-arial_narrow</vt:lpstr>
      <vt:lpstr>Slide 1</vt:lpstr>
      <vt:lpstr>Impurity sources are due mainly to physical and chemical sputtering from deuterons and impurities</vt:lpstr>
      <vt:lpstr>SOL transport carries ionized impurities to the confined plasma </vt:lpstr>
      <vt:lpstr>SOL and divertor conditions are significantly modified due to lithium coatings</vt:lpstr>
      <vt:lpstr>Significant core nC and Prad reduction observed in divertor heat flux mitigation experiments (w/o lithium)</vt:lpstr>
      <vt:lpstr>Divertor carbon source evaluation in PDD discharges was inconclusive</vt:lpstr>
      <vt:lpstr>Significant core nC and Prad reduction observed in snowflake divertor experiments</vt:lpstr>
      <vt:lpstr>Use deuterium divertor injection to study effects on core impurity density</vt:lpstr>
      <vt:lpstr>Run plan focuses on developing a scenario with minimum divertor gas rate and no core impurity accumulation</vt:lpstr>
    </vt:vector>
  </TitlesOfParts>
  <Manager/>
  <Company>TID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TID</dc:creator>
  <cp:keywords/>
  <dc:description/>
  <cp:lastModifiedBy>Vlad Soukhanovskii</cp:lastModifiedBy>
  <cp:revision>426</cp:revision>
  <cp:lastPrinted>2009-12-01T21:11:21Z</cp:lastPrinted>
  <dcterms:created xsi:type="dcterms:W3CDTF">2010-06-09T13:39:27Z</dcterms:created>
  <dcterms:modified xsi:type="dcterms:W3CDTF">2010-06-09T14:03:25Z</dcterms:modified>
  <cp:category/>
</cp:coreProperties>
</file>