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2216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6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4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0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0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2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4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F8B9-1CFC-714C-BC4B-BBA1B3797264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E9AF-1011-B347-A094-0AF4E60A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XP on L-H Power Threshold Scan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 M. Kaye, M. Churchill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0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41"/>
            <a:ext cx="8229600" cy="6378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681"/>
            <a:ext cx="8229600" cy="573757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Conventional aspect ratio indicates </a:t>
            </a:r>
            <a:r>
              <a:rPr lang="en-US" sz="2400" dirty="0" err="1" smtClean="0">
                <a:solidFill>
                  <a:srgbClr val="80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800000"/>
                </a:solidFill>
              </a:rPr>
              <a:t>LH</a:t>
            </a:r>
            <a:r>
              <a:rPr lang="en-US" sz="2400" dirty="0" err="1" smtClean="0">
                <a:solidFill>
                  <a:srgbClr val="800000"/>
                </a:solidFill>
              </a:rPr>
              <a:t>~n</a:t>
            </a:r>
            <a:r>
              <a:rPr lang="en-US" sz="2400" baseline="-25000" dirty="0" err="1" smtClean="0">
                <a:solidFill>
                  <a:srgbClr val="800000"/>
                </a:solidFill>
              </a:rPr>
              <a:t>e</a:t>
            </a:r>
            <a:r>
              <a:rPr lang="en-US" sz="2400" dirty="0" err="1" smtClean="0">
                <a:solidFill>
                  <a:srgbClr val="80000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800000"/>
                </a:solidFill>
              </a:rPr>
              <a:t>T</a:t>
            </a:r>
            <a:r>
              <a:rPr lang="en-US" sz="2400" dirty="0" err="1" smtClean="0">
                <a:solidFill>
                  <a:srgbClr val="800000"/>
                </a:solidFill>
              </a:rPr>
              <a:t>S</a:t>
            </a:r>
            <a:r>
              <a:rPr lang="en-US" sz="2400" dirty="0" smtClean="0">
                <a:solidFill>
                  <a:srgbClr val="800000"/>
                </a:solidFill>
              </a:rPr>
              <a:t> (not exactly but pretty close)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NSTX exhibited a strong dependence of P</a:t>
            </a:r>
            <a:r>
              <a:rPr lang="en-US" sz="2400" baseline="-25000" dirty="0" smtClean="0">
                <a:solidFill>
                  <a:srgbClr val="800000"/>
                </a:solidFill>
              </a:rPr>
              <a:t>LH</a:t>
            </a:r>
            <a:r>
              <a:rPr lang="en-US" sz="2400" dirty="0" smtClean="0">
                <a:solidFill>
                  <a:srgbClr val="800000"/>
                </a:solidFill>
              </a:rPr>
              <a:t> on plasma current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Correlated with depth of </a:t>
            </a:r>
            <a:r>
              <a:rPr lang="en-US" sz="2000" dirty="0" err="1" smtClean="0">
                <a:solidFill>
                  <a:schemeClr val="tx2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r</a:t>
            </a:r>
            <a:r>
              <a:rPr lang="en-US" sz="2000" dirty="0" smtClean="0">
                <a:solidFill>
                  <a:schemeClr val="tx2"/>
                </a:solidFill>
              </a:rPr>
              <a:t> well as determined by XGC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endParaRPr lang="en-US" sz="2000" dirty="0" smtClean="0">
              <a:solidFill>
                <a:srgbClr val="800000"/>
              </a:solidFill>
            </a:endParaRPr>
          </a:p>
          <a:p>
            <a:pPr lvl="1"/>
            <a:endParaRPr lang="en-US" sz="2000" dirty="0" smtClean="0">
              <a:solidFill>
                <a:srgbClr val="800000"/>
              </a:solidFill>
            </a:endParaRPr>
          </a:p>
          <a:p>
            <a:pPr lvl="1"/>
            <a:endParaRPr lang="en-US" sz="2000" dirty="0">
              <a:solidFill>
                <a:srgbClr val="800000"/>
              </a:solidFill>
            </a:endParaRPr>
          </a:p>
          <a:p>
            <a:pPr lvl="1"/>
            <a:endParaRPr lang="en-US" sz="2000" dirty="0" smtClean="0">
              <a:solidFill>
                <a:srgbClr val="800000"/>
              </a:solidFill>
            </a:endParaRPr>
          </a:p>
          <a:p>
            <a:pPr lvl="1"/>
            <a:endParaRPr lang="en-US" sz="2000" dirty="0">
              <a:solidFill>
                <a:srgbClr val="800000"/>
              </a:solidFill>
            </a:endParaRPr>
          </a:p>
          <a:p>
            <a:pPr lvl="1"/>
            <a:endParaRPr lang="en-US" sz="2000" dirty="0" smtClean="0">
              <a:solidFill>
                <a:srgbClr val="800000"/>
              </a:solidFill>
            </a:endParaRPr>
          </a:p>
          <a:p>
            <a:pPr lvl="1"/>
            <a:endParaRPr lang="en-US" sz="2000" dirty="0">
              <a:solidFill>
                <a:srgbClr val="800000"/>
              </a:solidFill>
            </a:endParaRPr>
          </a:p>
          <a:p>
            <a:pPr lvl="1"/>
            <a:endParaRPr lang="en-US" sz="2000" dirty="0" smtClean="0">
              <a:solidFill>
                <a:srgbClr val="800000"/>
              </a:solidFill>
            </a:endParaRPr>
          </a:p>
          <a:p>
            <a:pPr lvl="1"/>
            <a:endParaRPr lang="en-US" sz="2000" dirty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No dedicated B</a:t>
            </a:r>
            <a:r>
              <a:rPr lang="en-US" sz="2400" baseline="-25000" dirty="0" smtClean="0">
                <a:solidFill>
                  <a:srgbClr val="800000"/>
                </a:solidFill>
              </a:rPr>
              <a:t>T</a:t>
            </a:r>
            <a:r>
              <a:rPr lang="en-US" sz="2400" dirty="0" smtClean="0">
                <a:solidFill>
                  <a:srgbClr val="800000"/>
                </a:solidFill>
              </a:rPr>
              <a:t> scans performed in NSTX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P</a:t>
            </a:r>
            <a:r>
              <a:rPr lang="en-US" sz="2400" baseline="-25000" dirty="0" smtClean="0">
                <a:solidFill>
                  <a:srgbClr val="800000"/>
                </a:solidFill>
              </a:rPr>
              <a:t>LH</a:t>
            </a:r>
            <a:r>
              <a:rPr lang="en-US" sz="2400" dirty="0" smtClean="0">
                <a:solidFill>
                  <a:srgbClr val="800000"/>
                </a:solidFill>
              </a:rPr>
              <a:t> did show an anecdotal density dependence both in NBI and RF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Will help establish transition conditions for Smith/Churchill XP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3" y="2769388"/>
            <a:ext cx="2922412" cy="2188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652889"/>
            <a:ext cx="67183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940"/>
            <a:ext cx="8229600" cy="788399"/>
          </a:xfrm>
        </p:spPr>
        <p:txBody>
          <a:bodyPr/>
          <a:lstStyle/>
          <a:p>
            <a:r>
              <a:rPr lang="en-US" sz="2800" dirty="0" smtClean="0"/>
              <a:t>Plan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816"/>
            <a:ext cx="8229600" cy="54468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Perform current and field scans to determine </a:t>
            </a:r>
            <a:r>
              <a:rPr lang="en-US" sz="2400" dirty="0" smtClean="0">
                <a:solidFill>
                  <a:srgbClr val="800000"/>
                </a:solidFill>
              </a:rPr>
              <a:t>P</a:t>
            </a:r>
            <a:r>
              <a:rPr lang="en-US" sz="2400" baseline="-25000" dirty="0" smtClean="0">
                <a:solidFill>
                  <a:srgbClr val="800000"/>
                </a:solidFill>
              </a:rPr>
              <a:t>LH</a:t>
            </a:r>
            <a:endParaRPr lang="en-US" sz="2400" dirty="0" smtClean="0">
              <a:solidFill>
                <a:srgbClr val="800000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tx2"/>
                </a:solidFill>
              </a:rPr>
              <a:t>I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p</a:t>
            </a:r>
            <a:r>
              <a:rPr lang="en-US" sz="2000" dirty="0" smtClean="0">
                <a:solidFill>
                  <a:schemeClr val="tx2"/>
                </a:solidFill>
              </a:rPr>
              <a:t> = 600, 800, 1000 kA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B</a:t>
            </a:r>
            <a:r>
              <a:rPr lang="en-US" sz="2000" baseline="-25000" dirty="0" smtClean="0">
                <a:solidFill>
                  <a:schemeClr val="tx2"/>
                </a:solidFill>
              </a:rPr>
              <a:t>T</a:t>
            </a:r>
            <a:r>
              <a:rPr lang="en-US" sz="2000" dirty="0" smtClean="0">
                <a:solidFill>
                  <a:schemeClr val="tx2"/>
                </a:solidFill>
              </a:rPr>
              <a:t> = 0.4, 0.52, 0.65 T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Use 1B as primary source, with 2C and 2A as needed</a:t>
            </a:r>
          </a:p>
          <a:p>
            <a:pPr lvl="1"/>
            <a:r>
              <a:rPr lang="en-US" sz="2000" dirty="0" smtClean="0">
                <a:solidFill>
                  <a:srgbClr val="1F497D"/>
                </a:solidFill>
              </a:rPr>
              <a:t>Vary voltage using “binary search” (as in NSTX) to determine threshold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Most likely an XP that could be performed very soon, with present machine </a:t>
            </a:r>
            <a:r>
              <a:rPr lang="en-US" sz="2400" dirty="0" smtClean="0">
                <a:solidFill>
                  <a:srgbClr val="800000"/>
                </a:solidFill>
              </a:rPr>
              <a:t>conditions </a:t>
            </a:r>
            <a:endParaRPr lang="en-US" sz="2400" dirty="0" smtClean="0">
              <a:solidFill>
                <a:srgbClr val="800000"/>
              </a:solidFill>
            </a:endParaRPr>
          </a:p>
          <a:p>
            <a:pPr lvl="1"/>
            <a:r>
              <a:rPr lang="en-US" sz="2000" dirty="0" smtClean="0">
                <a:solidFill>
                  <a:srgbClr val="1F497D"/>
                </a:solidFill>
              </a:rPr>
              <a:t>Low field startup has been achieved, but discharge needs to be lengthened</a:t>
            </a:r>
          </a:p>
          <a:p>
            <a:pPr lvl="1"/>
            <a:r>
              <a:rPr lang="en-US" sz="2000" dirty="0" smtClean="0">
                <a:solidFill>
                  <a:srgbClr val="1F497D"/>
                </a:solidFill>
              </a:rPr>
              <a:t>Some issues with higher current L-mode shots on last run day (4/8)</a:t>
            </a:r>
            <a:endParaRPr lang="en-US" sz="2400" dirty="0" smtClean="0">
              <a:solidFill>
                <a:srgbClr val="1F497D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Require MHD-free periods at time of transition</a:t>
            </a:r>
          </a:p>
          <a:p>
            <a:pPr lvl="1"/>
            <a:r>
              <a:rPr lang="en-US" sz="2000" dirty="0" smtClean="0">
                <a:solidFill>
                  <a:srgbClr val="1F497D"/>
                </a:solidFill>
              </a:rPr>
              <a:t>Don</a:t>
            </a:r>
            <a:r>
              <a:rPr lang="fr-FR" sz="2000" dirty="0" smtClean="0">
                <a:solidFill>
                  <a:srgbClr val="1F497D"/>
                </a:solidFill>
              </a:rPr>
              <a:t>’</a:t>
            </a:r>
            <a:r>
              <a:rPr lang="en-US" sz="2000" dirty="0" smtClean="0">
                <a:solidFill>
                  <a:srgbClr val="1F497D"/>
                </a:solidFill>
              </a:rPr>
              <a:t>t care about after!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Require transitions after current flattops</a:t>
            </a:r>
          </a:p>
        </p:txBody>
      </p:sp>
    </p:spTree>
    <p:extLst>
      <p:ext uri="{BB962C8B-B14F-4D97-AF65-F5344CB8AC3E}">
        <p14:creationId xmlns:p14="http://schemas.microsoft.com/office/powerpoint/2010/main" val="20008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014"/>
            <a:ext cx="8229600" cy="6190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Baseline discharges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8985"/>
            <a:ext cx="8229600" cy="549298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204202: 700 kA L-mode shot used for BEAST/NUBEAM validation (4/8)</a:t>
            </a:r>
          </a:p>
          <a:p>
            <a:pPr lvl="1"/>
            <a:r>
              <a:rPr lang="en-US" sz="2000" dirty="0" smtClean="0">
                <a:solidFill>
                  <a:srgbClr val="1F497D"/>
                </a:solidFill>
              </a:rPr>
              <a:t>Used three sources, L-H transition at 0.67 s</a:t>
            </a:r>
          </a:p>
          <a:p>
            <a:pPr lvl="1"/>
            <a:r>
              <a:rPr lang="en-US" sz="2000" dirty="0">
                <a:solidFill>
                  <a:srgbClr val="1F497D"/>
                </a:solidFill>
              </a:rPr>
              <a:t>Move beam on times earlier towards start of flattop</a:t>
            </a:r>
          </a:p>
          <a:p>
            <a:pPr lvl="1"/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735" y="2422143"/>
            <a:ext cx="6220446" cy="43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6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0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Baseline discharges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053"/>
            <a:ext cx="8229600" cy="5492984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rgbClr val="800000"/>
                </a:solidFill>
              </a:rPr>
              <a:t>Vary current and field</a:t>
            </a: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1 day XP (20-24 shots): 3.08e15 neutrons</a:t>
            </a:r>
            <a:endParaRPr 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63759"/>
              </p:ext>
            </p:extLst>
          </p:nvPr>
        </p:nvGraphicFramePr>
        <p:xfrm>
          <a:off x="1190441" y="2460931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baseline="0" dirty="0" smtClean="0"/>
                        <a:t>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baseline="0" dirty="0" smtClean="0"/>
                        <a:t> (T)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0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Misc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Diagnostics – interested in global behavior</a:t>
            </a:r>
            <a:endParaRPr lang="en-US" sz="2400" dirty="0" smtClean="0">
              <a:solidFill>
                <a:srgbClr val="800000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Required: D</a:t>
            </a:r>
            <a:r>
              <a:rPr lang="en-US" sz="2000" baseline="-25000" dirty="0" smtClean="0">
                <a:solidFill>
                  <a:schemeClr val="tx2"/>
                </a:solidFill>
              </a:rPr>
              <a:t>a</a:t>
            </a:r>
            <a:r>
              <a:rPr lang="en-US" sz="2000" dirty="0" smtClean="0">
                <a:solidFill>
                  <a:schemeClr val="tx2"/>
                </a:solidFill>
              </a:rPr>
              <a:t>, IR cameras, magnetics and </a:t>
            </a:r>
            <a:r>
              <a:rPr lang="en-US" sz="2000" dirty="0" err="1" smtClean="0">
                <a:solidFill>
                  <a:schemeClr val="tx2"/>
                </a:solidFill>
              </a:rPr>
              <a:t>Mirnovs</a:t>
            </a:r>
            <a:r>
              <a:rPr lang="en-US" sz="2000" dirty="0" smtClean="0">
                <a:solidFill>
                  <a:schemeClr val="tx2"/>
                </a:solidFill>
              </a:rPr>
              <a:t>, neutrons, TV, MPTS, estimate of </a:t>
            </a:r>
            <a:r>
              <a:rPr lang="en-US" sz="2000" dirty="0" err="1" smtClean="0">
                <a:solidFill>
                  <a:schemeClr val="tx2"/>
                </a:solidFill>
              </a:rPr>
              <a:t>Z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eff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Desired: CHERS, BES, FIDA, high-f </a:t>
            </a:r>
            <a:r>
              <a:rPr lang="en-US" sz="2000" dirty="0" err="1" smtClean="0">
                <a:solidFill>
                  <a:schemeClr val="tx2"/>
                </a:solidFill>
              </a:rPr>
              <a:t>Mirnovs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Analysis:</a:t>
            </a:r>
          </a:p>
          <a:p>
            <a:pPr lvl="1"/>
            <a:r>
              <a:rPr lang="en-US" sz="2000" dirty="0" smtClean="0">
                <a:solidFill>
                  <a:srgbClr val="1F497D"/>
                </a:solidFill>
              </a:rPr>
              <a:t>Equilibrium reconstruction, TRANSP, XGC</a:t>
            </a:r>
          </a:p>
          <a:p>
            <a:pPr lvl="1"/>
            <a:endParaRPr lang="en-US" sz="2000" dirty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800000"/>
                </a:solidFill>
              </a:rPr>
              <a:t>Publication</a:t>
            </a:r>
          </a:p>
          <a:p>
            <a:pPr lvl="1"/>
            <a:r>
              <a:rPr lang="en-US" sz="2000" dirty="0" smtClean="0">
                <a:solidFill>
                  <a:srgbClr val="1F497D"/>
                </a:solidFill>
              </a:rPr>
              <a:t>IAEA, NF letter or equivalent (PPCF?)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6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342</Words>
  <Application>Microsoft Macintosh PowerPoint</Application>
  <PresentationFormat>On-screen Show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XP on L-H Power Threshold Scan</vt:lpstr>
      <vt:lpstr>Motivation</vt:lpstr>
      <vt:lpstr>Plan</vt:lpstr>
      <vt:lpstr>Baseline discharges</vt:lpstr>
      <vt:lpstr>Baseline discharges</vt:lpstr>
      <vt:lpstr>Misc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XP on L-H Power Threshold Scan</dc:title>
  <dc:creator>Stanley M. Kaye</dc:creator>
  <cp:lastModifiedBy>Stanley M. Kaye</cp:lastModifiedBy>
  <cp:revision>9</cp:revision>
  <dcterms:created xsi:type="dcterms:W3CDTF">2016-04-13T15:28:05Z</dcterms:created>
  <dcterms:modified xsi:type="dcterms:W3CDTF">2016-04-14T01:35:42Z</dcterms:modified>
</cp:coreProperties>
</file>