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03" r:id="rId3"/>
    <p:sldId id="302" r:id="rId4"/>
    <p:sldId id="304" r:id="rId5"/>
    <p:sldId id="306" r:id="rId6"/>
    <p:sldId id="307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20" clrIdx="0"/>
  <p:cmAuthor id="1" name="John (Jack) Berkery" initials="JW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6699"/>
    <a:srgbClr val="920000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TSG Meeting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 TSG Polar Changes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May 10, 2017</a:t>
            </a:r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2" y="0"/>
            <a:ext cx="9154402" cy="91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There are significant changes to the "polar" (top/bottom inboard) regions of NSTX-U being </a:t>
            </a:r>
            <a:r>
              <a:rPr lang="en-US" sz="2800" dirty="0" smtClean="0">
                <a:latin typeface="Calibri" panose="020F0502020204030204" pitchFamily="34" charset="0"/>
              </a:rPr>
              <a:t>considered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Get </a:t>
            </a:r>
            <a:r>
              <a:rPr lang="en-US" sz="2400" dirty="0">
                <a:latin typeface="Calibri" panose="020F0502020204030204" pitchFamily="34" charset="0"/>
              </a:rPr>
              <a:t>team-wide input on how the polar region changes impact your TSG</a:t>
            </a:r>
            <a:r>
              <a:rPr lang="en-US" sz="2400" dirty="0" smtClean="0">
                <a:latin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</a:rPr>
              <a:t>Use </a:t>
            </a:r>
            <a:r>
              <a:rPr lang="en-US" sz="2400" dirty="0" smtClean="0">
                <a:latin typeface="Calibri" panose="020F0502020204030204" pitchFamily="34" charset="0"/>
              </a:rPr>
              <a:t>the 5 </a:t>
            </a:r>
            <a:r>
              <a:rPr lang="en-US" sz="2400" dirty="0">
                <a:latin typeface="Calibri" panose="020F0502020204030204" pitchFamily="34" charset="0"/>
              </a:rPr>
              <a:t>year plan goals as a guide, and also the research goals (including draft or </a:t>
            </a:r>
            <a:r>
              <a:rPr lang="en-US" sz="2400" dirty="0" smtClean="0">
                <a:latin typeface="Calibri" panose="020F0502020204030204" pitchFamily="34" charset="0"/>
              </a:rPr>
              <a:t>approved </a:t>
            </a:r>
            <a:r>
              <a:rPr lang="en-US" sz="2400" dirty="0">
                <a:latin typeface="Calibri" panose="020F0502020204030204" pitchFamily="34" charset="0"/>
              </a:rPr>
              <a:t>XPs) from the FY16-17 planned research campaigns.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Document </a:t>
            </a:r>
            <a:r>
              <a:rPr lang="en-US" sz="2400" dirty="0">
                <a:latin typeface="Calibri" panose="020F0502020204030204" pitchFamily="34" charset="0"/>
              </a:rPr>
              <a:t>the plasma shapes (A, R0, kappa, delta, </a:t>
            </a:r>
            <a:r>
              <a:rPr lang="en-US" sz="2400" dirty="0" err="1">
                <a:latin typeface="Calibri" panose="020F0502020204030204" pitchFamily="34" charset="0"/>
              </a:rPr>
              <a:t>squareness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l-GR" sz="2400" dirty="0" smtClean="0">
                <a:latin typeface="Calibri" panose="020F0502020204030204" pitchFamily="34" charset="0"/>
              </a:rPr>
              <a:t>Δ</a:t>
            </a:r>
            <a:r>
              <a:rPr lang="en-US" sz="2400" dirty="0" smtClean="0">
                <a:latin typeface="Calibri" panose="020F0502020204030204" pitchFamily="34" charset="0"/>
              </a:rPr>
              <a:t>RSEP</a:t>
            </a:r>
            <a:r>
              <a:rPr lang="en-US" sz="2400" dirty="0">
                <a:latin typeface="Calibri" panose="020F0502020204030204" pitchFamily="34" charset="0"/>
              </a:rPr>
              <a:t>,  </a:t>
            </a:r>
            <a:r>
              <a:rPr lang="en-US" sz="2400" dirty="0" err="1">
                <a:latin typeface="Calibri" panose="020F0502020204030204" pitchFamily="34" charset="0"/>
              </a:rPr>
              <a:t>Rstrike</a:t>
            </a:r>
            <a:r>
              <a:rPr lang="en-US" sz="2400" dirty="0" smtClean="0">
                <a:latin typeface="Calibri" panose="020F0502020204030204" pitchFamily="34" charset="0"/>
              </a:rPr>
              <a:t>), plasma </a:t>
            </a:r>
            <a:r>
              <a:rPr lang="en-US" sz="2400" dirty="0">
                <a:latin typeface="Calibri" panose="020F0502020204030204" pitchFamily="34" charset="0"/>
              </a:rPr>
              <a:t>current ranges, magnetic fields, power/heating levels and/or NB </a:t>
            </a:r>
            <a:r>
              <a:rPr lang="en-US" sz="2400" dirty="0" smtClean="0">
                <a:latin typeface="Calibri" panose="020F0502020204030204" pitchFamily="34" charset="0"/>
              </a:rPr>
              <a:t>voltages, and </a:t>
            </a:r>
            <a:r>
              <a:rPr lang="en-US" sz="2400" dirty="0">
                <a:latin typeface="Calibri" panose="020F0502020204030204" pitchFamily="34" charset="0"/>
              </a:rPr>
              <a:t>min and max pulse or flat-top durations (and anything else I forgot) you require </a:t>
            </a:r>
            <a:r>
              <a:rPr lang="en-US" sz="2400" dirty="0" smtClean="0">
                <a:latin typeface="Calibri" panose="020F0502020204030204" pitchFamily="34" charset="0"/>
              </a:rPr>
              <a:t>driven </a:t>
            </a:r>
            <a:r>
              <a:rPr lang="en-US" sz="2400" dirty="0">
                <a:latin typeface="Calibri" panose="020F0502020204030204" pitchFamily="34" charset="0"/>
              </a:rPr>
              <a:t>by either physics goals and/or diagnostic requirements.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PLEASE WRITE your response to </a:t>
            </a:r>
            <a:r>
              <a:rPr lang="en-US" sz="2400" dirty="0" smtClean="0">
                <a:latin typeface="Calibri" panose="020F0502020204030204" pitchFamily="34" charset="0"/>
              </a:rPr>
              <a:t>requests above </a:t>
            </a:r>
            <a:r>
              <a:rPr lang="en-US" sz="2400" dirty="0">
                <a:latin typeface="Calibri" panose="020F0502020204030204" pitchFamily="34" charset="0"/>
              </a:rPr>
              <a:t>for your TSG as a </a:t>
            </a:r>
            <a:r>
              <a:rPr lang="en-US" sz="2400" dirty="0" smtClean="0">
                <a:latin typeface="Calibri" panose="020F0502020204030204" pitchFamily="34" charset="0"/>
              </a:rPr>
              <a:t>MEMO </a:t>
            </a:r>
            <a:r>
              <a:rPr lang="en-US" sz="2400" dirty="0">
                <a:latin typeface="Calibri" panose="020F0502020204030204" pitchFamily="34" charset="0"/>
              </a:rPr>
              <a:t>using the attached MEMO </a:t>
            </a:r>
            <a:r>
              <a:rPr lang="en-US" sz="2400" dirty="0" smtClean="0">
                <a:latin typeface="Calibri" panose="020F0502020204030204" pitchFamily="34" charset="0"/>
              </a:rPr>
              <a:t>template. Present </a:t>
            </a:r>
            <a:r>
              <a:rPr lang="en-US" sz="2400" dirty="0">
                <a:latin typeface="Calibri" panose="020F0502020204030204" pitchFamily="34" charset="0"/>
              </a:rPr>
              <a:t>the key findings of </a:t>
            </a:r>
            <a:r>
              <a:rPr lang="en-US" sz="2400" dirty="0" smtClean="0">
                <a:latin typeface="Calibri" panose="020F0502020204030204" pitchFamily="34" charset="0"/>
              </a:rPr>
              <a:t>your </a:t>
            </a:r>
            <a:r>
              <a:rPr lang="en-US" sz="2400" dirty="0">
                <a:latin typeface="Calibri" panose="020F0502020204030204" pitchFamily="34" charset="0"/>
              </a:rPr>
              <a:t>MEMO as a brief </a:t>
            </a:r>
            <a:r>
              <a:rPr lang="en-US" sz="2400" dirty="0" smtClean="0">
                <a:latin typeface="Calibri" panose="020F0502020204030204" pitchFamily="34" charset="0"/>
              </a:rPr>
              <a:t>PPT presentation </a:t>
            </a:r>
            <a:r>
              <a:rPr lang="en-US" sz="2400" dirty="0">
                <a:latin typeface="Calibri" panose="020F0502020204030204" pitchFamily="34" charset="0"/>
              </a:rPr>
              <a:t>during May </a:t>
            </a:r>
            <a:r>
              <a:rPr lang="en-US" sz="2400" dirty="0" smtClean="0">
                <a:latin typeface="Calibri" panose="020F0502020204030204" pitchFamily="34" charset="0"/>
              </a:rPr>
              <a:t>24-25 </a:t>
            </a:r>
            <a:r>
              <a:rPr lang="en-US" sz="2400" dirty="0">
                <a:latin typeface="Calibri" panose="020F0502020204030204" pitchFamily="34" charset="0"/>
              </a:rPr>
              <a:t>meetings </a:t>
            </a:r>
            <a:r>
              <a:rPr lang="en-US" sz="2400" dirty="0" smtClean="0">
                <a:latin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</a:rPr>
              <a:t>discuss milestones, </a:t>
            </a:r>
            <a:r>
              <a:rPr lang="en-US" sz="2400" dirty="0" smtClean="0">
                <a:latin typeface="Calibri" panose="020F0502020204030204" pitchFamily="34" charset="0"/>
              </a:rPr>
              <a:t>namely FY17 </a:t>
            </a:r>
            <a:r>
              <a:rPr lang="en-US" sz="2400" dirty="0">
                <a:latin typeface="Calibri" panose="020F0502020204030204" pitchFamily="34" charset="0"/>
              </a:rPr>
              <a:t>status/plans and FY18 </a:t>
            </a:r>
            <a:r>
              <a:rPr lang="en-US" sz="2400" dirty="0" smtClean="0">
                <a:latin typeface="Calibri" panose="020F0502020204030204" pitchFamily="34" charset="0"/>
              </a:rPr>
              <a:t>plans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2" y="0"/>
            <a:ext cx="9154402" cy="91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There are significant changes to the "polar" (top/bottom inboard) regions of NSTX-U being </a:t>
            </a:r>
            <a:r>
              <a:rPr lang="en-US" sz="2800" dirty="0" smtClean="0">
                <a:latin typeface="Calibri" panose="020F0502020204030204" pitchFamily="34" charset="0"/>
              </a:rPr>
              <a:t>considered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limination </a:t>
            </a:r>
            <a:r>
              <a:rPr lang="en-US" sz="2400" dirty="0">
                <a:latin typeface="Calibri" panose="020F0502020204030204" pitchFamily="34" charset="0"/>
              </a:rPr>
              <a:t>of CHI ceramic </a:t>
            </a:r>
            <a:r>
              <a:rPr lang="en-US" sz="2400" dirty="0" smtClean="0">
                <a:latin typeface="Calibri" panose="020F0502020204030204" pitchFamily="34" charset="0"/>
              </a:rPr>
              <a:t>breaks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Fish-scaled PFC </a:t>
            </a:r>
            <a:r>
              <a:rPr lang="en-US" sz="2400" dirty="0">
                <a:latin typeface="Calibri" panose="020F0502020204030204" pitchFamily="34" charset="0"/>
              </a:rPr>
              <a:t>tiles that would be </a:t>
            </a:r>
            <a:r>
              <a:rPr lang="en-US" sz="2400" dirty="0" err="1">
                <a:latin typeface="Calibri" panose="020F0502020204030204" pitchFamily="34" charset="0"/>
              </a:rPr>
              <a:t>uni</a:t>
            </a:r>
            <a:r>
              <a:rPr lang="en-US" sz="2400" dirty="0">
                <a:latin typeface="Calibri" panose="020F0502020204030204" pitchFamily="34" charset="0"/>
              </a:rPr>
              <a:t>-directional and would constrain the direction of the </a:t>
            </a:r>
            <a:r>
              <a:rPr lang="en-US" sz="2400" dirty="0" smtClean="0">
                <a:latin typeface="Calibri" panose="020F0502020204030204" pitchFamily="34" charset="0"/>
              </a:rPr>
              <a:t>toroidal </a:t>
            </a:r>
            <a:r>
              <a:rPr lang="en-US" sz="2400" dirty="0">
                <a:latin typeface="Calibri" panose="020F0502020204030204" pitchFamily="34" charset="0"/>
              </a:rPr>
              <a:t>field to its recent/historic </a:t>
            </a:r>
            <a:r>
              <a:rPr lang="en-US" sz="2400" dirty="0" smtClean="0">
                <a:latin typeface="Calibri" panose="020F0502020204030204" pitchFamily="34" charset="0"/>
              </a:rPr>
              <a:t>direction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Langmuir </a:t>
            </a:r>
            <a:r>
              <a:rPr lang="en-US" sz="2400" dirty="0">
                <a:latin typeface="Calibri" panose="020F0502020204030204" pitchFamily="34" charset="0"/>
              </a:rPr>
              <a:t>probes, gas feeds / </a:t>
            </a:r>
            <a:r>
              <a:rPr lang="en-US" sz="2400" dirty="0" err="1">
                <a:latin typeface="Calibri" panose="020F0502020204030204" pitchFamily="34" charset="0"/>
              </a:rPr>
              <a:t>divertor</a:t>
            </a:r>
            <a:r>
              <a:rPr lang="en-US" sz="2400" dirty="0">
                <a:latin typeface="Calibri" panose="020F0502020204030204" pitchFamily="34" charset="0"/>
              </a:rPr>
              <a:t> MGI, other sensors in tiles will also need to be redesigned in concert with PFCs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(Near) perfect snowflake </a:t>
            </a:r>
            <a:r>
              <a:rPr lang="en-US" sz="2400" dirty="0" err="1">
                <a:latin typeface="Calibri" panose="020F0502020204030204" pitchFamily="34" charset="0"/>
              </a:rPr>
              <a:t>divertors</a:t>
            </a:r>
            <a:r>
              <a:rPr lang="en-US" sz="2400" dirty="0">
                <a:latin typeface="Calibri" panose="020F0502020204030204" pitchFamily="34" charset="0"/>
              </a:rPr>
              <a:t> (SFDs), other advanced </a:t>
            </a:r>
            <a:r>
              <a:rPr lang="en-US" sz="2400" dirty="0" err="1">
                <a:latin typeface="Calibri" panose="020F0502020204030204" pitchFamily="34" charset="0"/>
              </a:rPr>
              <a:t>divertors</a:t>
            </a:r>
            <a:r>
              <a:rPr lang="en-US" sz="2400" dirty="0">
                <a:latin typeface="Calibri" panose="020F0502020204030204" pitchFamily="34" charset="0"/>
              </a:rPr>
              <a:t> will have reversed helicity for some tile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Need </a:t>
            </a:r>
            <a:r>
              <a:rPr lang="en-US" sz="2400" dirty="0">
                <a:latin typeface="Calibri" panose="020F0502020204030204" pitchFamily="34" charset="0"/>
              </a:rPr>
              <a:t>additional specs of requested range of DRSEP, duration, </a:t>
            </a:r>
            <a:r>
              <a:rPr lang="el-GR" sz="2400" dirty="0" smtClean="0">
                <a:latin typeface="Calibri" panose="020F0502020204030204" pitchFamily="34" charset="0"/>
              </a:rPr>
              <a:t>κ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  <a:r>
              <a:rPr lang="el-GR" sz="2400" dirty="0" smtClean="0">
                <a:latin typeface="Calibri" panose="020F0502020204030204" pitchFamily="34" charset="0"/>
              </a:rPr>
              <a:t>δ</a:t>
            </a:r>
            <a:r>
              <a:rPr lang="en-US" sz="2400" dirty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Rstrike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Up/down asymmetric boundary increases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qpeak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, reduces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Dtflat</a:t>
            </a: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2" y="0"/>
            <a:ext cx="9154402" cy="91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There are significant changes to the "polar" (top/bottom inboard) regions of NSTX-U being </a:t>
            </a:r>
            <a:r>
              <a:rPr lang="en-US" sz="2800" dirty="0" smtClean="0">
                <a:latin typeface="Calibri" panose="020F0502020204030204" pitchFamily="34" charset="0"/>
              </a:rPr>
              <a:t>considered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As </a:t>
            </a:r>
            <a:r>
              <a:rPr lang="en-US" sz="2400" dirty="0">
                <a:latin typeface="Calibri" panose="020F0502020204030204" pitchFamily="34" charset="0"/>
              </a:rPr>
              <a:t>you put together your documentation for physics needs/desires, please have explicit statements / comments on what drives the desire/need/requirement. 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example, "Need at least 0.5s flat-top for rotation profile to equilibrate" or "for averaging over multiple whatever diagnostic profile data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After </a:t>
            </a:r>
            <a:r>
              <a:rPr lang="en-US" sz="2400" dirty="0">
                <a:latin typeface="Calibri" panose="020F0502020204030204" pitchFamily="34" charset="0"/>
              </a:rPr>
              <a:t>you collect all your input we'll need to differentiate the truly needed capabilities vs. it-would-be-nice, and this specificity will be very </a:t>
            </a:r>
            <a:r>
              <a:rPr lang="en-US" sz="2400" dirty="0" smtClean="0">
                <a:latin typeface="Calibri" panose="020F0502020204030204" pitchFamily="34" charset="0"/>
              </a:rPr>
              <a:t>important.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Flat-top </a:t>
            </a:r>
            <a:r>
              <a:rPr lang="en-US" sz="2400" dirty="0">
                <a:latin typeface="Calibri" panose="020F0502020204030204" pitchFamily="34" charset="0"/>
              </a:rPr>
              <a:t>duration and heating power and shape will strongly drive the PFC requirements, </a:t>
            </a:r>
            <a:r>
              <a:rPr lang="en-US" sz="2400" dirty="0" smtClean="0">
                <a:latin typeface="Calibri" panose="020F0502020204030204" pitchFamily="34" charset="0"/>
              </a:rPr>
              <a:t>so </a:t>
            </a:r>
            <a:r>
              <a:rPr lang="en-US" sz="2400" dirty="0">
                <a:latin typeface="Calibri" panose="020F0502020204030204" pitchFamily="34" charset="0"/>
              </a:rPr>
              <a:t>think carefully about each parameter or range you request.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</a:rPr>
              <a:t>NSTX-U </a:t>
            </a:r>
            <a:r>
              <a:rPr lang="fr-FR" sz="2400" dirty="0">
                <a:latin typeface="Calibri" panose="020F0502020204030204" pitchFamily="34" charset="0"/>
              </a:rPr>
              <a:t>Plasma </a:t>
            </a:r>
            <a:r>
              <a:rPr lang="fr-FR" sz="2400" dirty="0" err="1">
                <a:latin typeface="Calibri" panose="020F0502020204030204" pitchFamily="34" charset="0"/>
              </a:rPr>
              <a:t>Facing</a:t>
            </a:r>
            <a:r>
              <a:rPr lang="fr-FR" sz="2400" dirty="0">
                <a:latin typeface="Calibri" panose="020F0502020204030204" pitchFamily="34" charset="0"/>
              </a:rPr>
              <a:t> Components </a:t>
            </a:r>
            <a:r>
              <a:rPr lang="fr-FR" sz="2400" dirty="0" err="1">
                <a:latin typeface="Calibri" panose="020F0502020204030204" pitchFamily="34" charset="0"/>
              </a:rPr>
              <a:t>Requirements</a:t>
            </a:r>
            <a:r>
              <a:rPr lang="fr-FR" sz="2400" dirty="0">
                <a:latin typeface="Calibri" panose="020F0502020204030204" pitchFamily="34" charset="0"/>
              </a:rPr>
              <a:t> Document: NSTXU-RQMT-RD-002-00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2" y="0"/>
            <a:ext cx="9154402" cy="9144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MS TSG XPs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633" y="990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General </a:t>
            </a:r>
            <a:r>
              <a:rPr lang="fr-FR" sz="2000" dirty="0" err="1" smtClean="0">
                <a:latin typeface="Calibri" panose="020F0502020204030204" pitchFamily="34" charset="0"/>
              </a:rPr>
              <a:t>concerns</a:t>
            </a:r>
            <a:r>
              <a:rPr lang="fr-FR" sz="2000" dirty="0" smtClean="0"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Halo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current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diagnostics?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Plans for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extended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magnetics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 the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divertor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region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centerstack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operation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 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What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about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controlled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shutdown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 err="1" smtClean="0">
                <a:latin typeface="Calibri" panose="020F0502020204030204" pitchFamily="34" charset="0"/>
              </a:rPr>
              <a:t>Approved</a:t>
            </a:r>
            <a:r>
              <a:rPr lang="fr-FR" sz="2000" u="sng" dirty="0" smtClean="0">
                <a:latin typeface="Calibri" panose="020F0502020204030204" pitchFamily="34" charset="0"/>
              </a:rPr>
              <a:t> </a:t>
            </a:r>
            <a:r>
              <a:rPr lang="fr-FR" sz="2000" u="sng" dirty="0" err="1" smtClean="0">
                <a:latin typeface="Calibri" panose="020F0502020204030204" pitchFamily="34" charset="0"/>
              </a:rPr>
              <a:t>XPs</a:t>
            </a:r>
            <a:r>
              <a:rPr lang="fr-FR" sz="2000" u="sng" dirty="0" smtClean="0">
                <a:latin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1506, </a:t>
            </a:r>
            <a:r>
              <a:rPr lang="fr-FR" sz="2000" dirty="0" err="1" smtClean="0">
                <a:latin typeface="Calibri" panose="020F0502020204030204" pitchFamily="34" charset="0"/>
              </a:rPr>
              <a:t>Low</a:t>
            </a:r>
            <a:r>
              <a:rPr lang="fr-FR" sz="2000" dirty="0" smtClean="0">
                <a:latin typeface="Calibri" panose="020F0502020204030204" pitchFamily="34" charset="0"/>
              </a:rPr>
              <a:t>-beta</a:t>
            </a:r>
            <a:r>
              <a:rPr lang="fr-FR" sz="2000" dirty="0">
                <a:latin typeface="Calibri" panose="020F0502020204030204" pitchFamily="34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</a:rPr>
              <a:t>low-density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locked</a:t>
            </a:r>
            <a:r>
              <a:rPr lang="fr-FR" sz="2000" dirty="0">
                <a:latin typeface="Calibri" panose="020F0502020204030204" pitchFamily="34" charset="0"/>
              </a:rPr>
              <a:t> mode </a:t>
            </a:r>
            <a:r>
              <a:rPr lang="fr-FR" sz="2000" dirty="0" err="1" smtClean="0">
                <a:latin typeface="Calibri" panose="020F0502020204030204" pitchFamily="34" charset="0"/>
              </a:rPr>
              <a:t>studies</a:t>
            </a:r>
            <a:r>
              <a:rPr lang="fr-FR" sz="2000" dirty="0" smtClean="0">
                <a:latin typeface="Calibri" panose="020F0502020204030204" pitchFamily="34" charset="0"/>
              </a:rPr>
              <a:t>, Myers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 mode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discharges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Document ranges for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shots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already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run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1515, High-beta </a:t>
            </a:r>
            <a:r>
              <a:rPr lang="fr-FR" sz="2000" dirty="0">
                <a:latin typeface="Calibri" panose="020F0502020204030204" pitchFamily="34" charset="0"/>
              </a:rPr>
              <a:t>n=1,2,3 </a:t>
            </a:r>
            <a:r>
              <a:rPr lang="fr-FR" sz="2000" dirty="0" err="1">
                <a:latin typeface="Calibri" panose="020F0502020204030204" pitchFamily="34" charset="0"/>
              </a:rPr>
              <a:t>error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field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detection</a:t>
            </a:r>
            <a:r>
              <a:rPr lang="fr-FR" sz="2000" dirty="0">
                <a:latin typeface="Calibri" panose="020F0502020204030204" pitchFamily="34" charset="0"/>
              </a:rPr>
              <a:t> and </a:t>
            </a:r>
            <a:r>
              <a:rPr lang="fr-FR" sz="2000" dirty="0" smtClean="0">
                <a:latin typeface="Calibri" panose="020F0502020204030204" pitchFamily="34" charset="0"/>
              </a:rPr>
              <a:t>correction, Myers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Had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planned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up to 2s long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shots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for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various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RWM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coil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amplitude and phase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ramps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1516, </a:t>
            </a:r>
            <a:r>
              <a:rPr lang="fr-FR" sz="2000" dirty="0" err="1" smtClean="0">
                <a:latin typeface="Calibri" panose="020F0502020204030204" pitchFamily="34" charset="0"/>
              </a:rPr>
              <a:t>Optimization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of PID </a:t>
            </a:r>
            <a:r>
              <a:rPr lang="fr-FR" sz="2000" dirty="0" err="1">
                <a:latin typeface="Calibri" panose="020F0502020204030204" pitchFamily="34" charset="0"/>
              </a:rPr>
              <a:t>dynamic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error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field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</a:rPr>
              <a:t>correction, Myers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700-1500kA, 0.50-0.65T, 1.0s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1543, </a:t>
            </a:r>
            <a:r>
              <a:rPr lang="fr-FR" sz="2000" dirty="0" err="1" smtClean="0">
                <a:latin typeface="Calibri" panose="020F0502020204030204" pitchFamily="34" charset="0"/>
              </a:rPr>
              <a:t>Resonant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error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field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threshold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non-</a:t>
            </a:r>
            <a:r>
              <a:rPr lang="fr-FR" sz="2000" dirty="0" err="1">
                <a:latin typeface="Calibri" panose="020F0502020204030204" pitchFamily="34" charset="0"/>
              </a:rPr>
              <a:t>resonant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</a:rPr>
              <a:t>braking</a:t>
            </a:r>
            <a:r>
              <a:rPr lang="fr-FR" sz="2000" dirty="0" smtClean="0">
                <a:latin typeface="Calibri" panose="020F0502020204030204" pitchFamily="34" charset="0"/>
              </a:rPr>
              <a:t>, Park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Planned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to use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Ohmic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and L mode, 650kA, 0.65T, 1-2MW NBI, 1.0-1.5s, </a:t>
            </a:r>
            <a:r>
              <a:rPr lang="el-G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κ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= 1.6-1.7, </a:t>
            </a:r>
            <a:r>
              <a:rPr lang="el-G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= 0.3-0.4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1519, Massive </a:t>
            </a:r>
            <a:r>
              <a:rPr lang="fr-FR" sz="2000" dirty="0" err="1">
                <a:latin typeface="Calibri" panose="020F0502020204030204" pitchFamily="34" charset="0"/>
              </a:rPr>
              <a:t>Gas</a:t>
            </a:r>
            <a:r>
              <a:rPr lang="fr-FR" sz="2000" dirty="0">
                <a:latin typeface="Calibri" panose="020F0502020204030204" pitchFamily="34" charset="0"/>
              </a:rPr>
              <a:t> Injection </a:t>
            </a:r>
            <a:r>
              <a:rPr lang="fr-FR" sz="2000" dirty="0" err="1">
                <a:latin typeface="Calibri" panose="020F0502020204030204" pitchFamily="34" charset="0"/>
              </a:rPr>
              <a:t>Studies</a:t>
            </a:r>
            <a:r>
              <a:rPr lang="fr-FR" sz="2000" dirty="0">
                <a:latin typeface="Calibri" panose="020F0502020204030204" pitchFamily="34" charset="0"/>
              </a:rPr>
              <a:t> on NSTX-U, Raman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Will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obviously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be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affected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 by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any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 changes to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divertor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 MGI valves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Planned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</a:rPr>
              <a:t> to use L mode, 700kA, 0.40-0.45T, 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0.5-1.0s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2" y="0"/>
            <a:ext cx="9154402" cy="91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MS TSG XPs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633" y="9906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1517, </a:t>
            </a:r>
            <a:r>
              <a:rPr lang="fr-FR" sz="2000" dirty="0" err="1">
                <a:latin typeface="Calibri" panose="020F0502020204030204" pitchFamily="34" charset="0"/>
              </a:rPr>
              <a:t>Neoclassical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toroidal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viscosity</a:t>
            </a:r>
            <a:r>
              <a:rPr lang="fr-FR" sz="2000" dirty="0">
                <a:latin typeface="Calibri" panose="020F0502020204030204" pitchFamily="34" charset="0"/>
              </a:rPr>
              <a:t> at </a:t>
            </a:r>
            <a:r>
              <a:rPr lang="fr-FR" sz="2000" dirty="0" err="1">
                <a:latin typeface="Calibri" panose="020F0502020204030204" pitchFamily="34" charset="0"/>
              </a:rPr>
              <a:t>reduced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collisionality</a:t>
            </a:r>
            <a:r>
              <a:rPr lang="fr-FR" sz="2000" dirty="0">
                <a:latin typeface="Calibri" panose="020F0502020204030204" pitchFamily="34" charset="0"/>
              </a:rPr>
              <a:t> (</a:t>
            </a:r>
            <a:r>
              <a:rPr lang="fr-FR" sz="2000" dirty="0" err="1">
                <a:latin typeface="Calibri" panose="020F0502020204030204" pitchFamily="34" charset="0"/>
              </a:rPr>
              <a:t>independent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coil</a:t>
            </a:r>
            <a:r>
              <a:rPr lang="fr-FR" sz="2000" dirty="0">
                <a:latin typeface="Calibri" panose="020F0502020204030204" pitchFamily="34" charset="0"/>
              </a:rPr>
              <a:t> control), Sabbagh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1518, RWM PID control </a:t>
            </a:r>
            <a:r>
              <a:rPr lang="fr-FR" sz="2000" dirty="0" err="1">
                <a:latin typeface="Calibri" panose="020F0502020204030204" pitchFamily="34" charset="0"/>
              </a:rPr>
              <a:t>optimization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based</a:t>
            </a:r>
            <a:r>
              <a:rPr lang="fr-FR" sz="2000" dirty="0">
                <a:latin typeface="Calibri" panose="020F0502020204030204" pitchFamily="34" charset="0"/>
              </a:rPr>
              <a:t> on </a:t>
            </a:r>
            <a:r>
              <a:rPr lang="fr-FR" sz="2000" dirty="0" err="1">
                <a:latin typeface="Calibri" panose="020F0502020204030204" pitchFamily="34" charset="0"/>
              </a:rPr>
              <a:t>theory</a:t>
            </a:r>
            <a:r>
              <a:rPr lang="fr-FR" sz="2000" dirty="0">
                <a:latin typeface="Calibri" panose="020F0502020204030204" pitchFamily="34" charset="0"/>
              </a:rPr>
              <a:t> and </a:t>
            </a:r>
            <a:r>
              <a:rPr lang="fr-FR" sz="2000" dirty="0" err="1">
                <a:latin typeface="Calibri" panose="020F0502020204030204" pitchFamily="34" charset="0"/>
              </a:rPr>
              <a:t>experiment</a:t>
            </a:r>
            <a:r>
              <a:rPr lang="fr-FR" sz="2000" dirty="0">
                <a:latin typeface="Calibri" panose="020F0502020204030204" pitchFamily="34" charset="0"/>
              </a:rPr>
              <a:t>, Sabbagh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1544, </a:t>
            </a:r>
            <a:r>
              <a:rPr lang="fr-FR" sz="2000" dirty="0" err="1" smtClean="0">
                <a:latin typeface="Calibri" panose="020F0502020204030204" pitchFamily="34" charset="0"/>
              </a:rPr>
              <a:t>Make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contact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NSTX for n=1 </a:t>
            </a:r>
            <a:r>
              <a:rPr lang="fr-FR" sz="2000" dirty="0" err="1">
                <a:latin typeface="Calibri" panose="020F0502020204030204" pitchFamily="34" charset="0"/>
              </a:rPr>
              <a:t>tearing</a:t>
            </a:r>
            <a:r>
              <a:rPr lang="fr-FR" sz="2000" dirty="0">
                <a:latin typeface="Calibri" panose="020F0502020204030204" pitchFamily="34" charset="0"/>
              </a:rPr>
              <a:t> mode </a:t>
            </a:r>
            <a:r>
              <a:rPr lang="fr-FR" sz="2000" dirty="0" err="1" smtClean="0">
                <a:latin typeface="Calibri" panose="020F0502020204030204" pitchFamily="34" charset="0"/>
              </a:rPr>
              <a:t>stability</a:t>
            </a:r>
            <a:r>
              <a:rPr lang="fr-FR" sz="2000" dirty="0" smtClean="0">
                <a:latin typeface="Calibri" panose="020F0502020204030204" pitchFamily="34" charset="0"/>
              </a:rPr>
              <a:t>, La Haye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Document DIII-D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similar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shape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κ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2.245, </a:t>
            </a:r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δ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0.412-0.744?</a:t>
            </a:r>
            <a:endParaRPr lang="fr-FR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700-900kA, 0.40-0.55T,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desired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1350kA, 0.63T </a:t>
            </a:r>
            <a:r>
              <a:rPr lang="fr-F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shots</a:t>
            </a:r>
            <a:endParaRPr lang="fr-F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1545, RWM </a:t>
            </a:r>
            <a:r>
              <a:rPr lang="fr-FR" sz="2000" dirty="0">
                <a:latin typeface="Calibri" panose="020F0502020204030204" pitchFamily="34" charset="0"/>
              </a:rPr>
              <a:t>state </a:t>
            </a:r>
            <a:r>
              <a:rPr lang="fr-FR" sz="2000" dirty="0" err="1">
                <a:latin typeface="Calibri" panose="020F0502020204030204" pitchFamily="34" charset="0"/>
              </a:rPr>
              <a:t>space</a:t>
            </a:r>
            <a:r>
              <a:rPr lang="fr-FR" sz="2000" dirty="0">
                <a:latin typeface="Calibri" panose="020F0502020204030204" pitchFamily="34" charset="0"/>
              </a:rPr>
              <a:t> control </a:t>
            </a:r>
            <a:r>
              <a:rPr lang="fr-FR" sz="2000" dirty="0" err="1" smtClean="0">
                <a:latin typeface="Calibri" panose="020F0502020204030204" pitchFamily="34" charset="0"/>
              </a:rPr>
              <a:t>physics</a:t>
            </a:r>
            <a:r>
              <a:rPr lang="fr-FR" sz="2000" dirty="0" smtClean="0">
                <a:latin typeface="Calibri" panose="020F0502020204030204" pitchFamily="34" charset="0"/>
              </a:rPr>
              <a:t>, Sabbagh</a:t>
            </a:r>
            <a:endParaRPr lang="fr-F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1546, RWM </a:t>
            </a:r>
            <a:r>
              <a:rPr lang="fr-FR" sz="2000" dirty="0" err="1">
                <a:latin typeface="Calibri" panose="020F0502020204030204" pitchFamily="34" charset="0"/>
              </a:rPr>
              <a:t>Stabilization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Dependence</a:t>
            </a:r>
            <a:r>
              <a:rPr lang="fr-FR" sz="2000" dirty="0">
                <a:latin typeface="Calibri" panose="020F0502020204030204" pitchFamily="34" charset="0"/>
              </a:rPr>
              <a:t> on </a:t>
            </a:r>
            <a:r>
              <a:rPr lang="fr-FR" sz="2000" dirty="0" err="1">
                <a:latin typeface="Calibri" panose="020F0502020204030204" pitchFamily="34" charset="0"/>
              </a:rPr>
              <a:t>Neutral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Beam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Deposition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</a:rPr>
              <a:t>Angle, Berkery</a:t>
            </a:r>
            <a:endParaRPr lang="fr-F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1547, </a:t>
            </a:r>
            <a:r>
              <a:rPr lang="fr-FR" sz="2000" dirty="0" err="1" smtClean="0">
                <a:latin typeface="Calibri" panose="020F0502020204030204" pitchFamily="34" charset="0"/>
              </a:rPr>
              <a:t>Stabilization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</a:rPr>
              <a:t>of </a:t>
            </a:r>
            <a:r>
              <a:rPr lang="fr-FR" sz="2000" dirty="0" err="1">
                <a:latin typeface="Calibri" panose="020F0502020204030204" pitchFamily="34" charset="0"/>
              </a:rPr>
              <a:t>radiated-induced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tearing</a:t>
            </a:r>
            <a:r>
              <a:rPr lang="fr-FR" sz="2000" dirty="0">
                <a:latin typeface="Calibri" panose="020F0502020204030204" pitchFamily="34" charset="0"/>
              </a:rPr>
              <a:t> modes (</a:t>
            </a:r>
            <a:r>
              <a:rPr lang="fr-FR" sz="2000" dirty="0" err="1">
                <a:latin typeface="Calibri" panose="020F0502020204030204" pitchFamily="34" charset="0"/>
              </a:rPr>
              <a:t>RiTMs</a:t>
            </a:r>
            <a:r>
              <a:rPr lang="fr-FR" sz="2000" dirty="0">
                <a:latin typeface="Calibri" panose="020F0502020204030204" pitchFamily="34" charset="0"/>
              </a:rPr>
              <a:t>) </a:t>
            </a:r>
            <a:r>
              <a:rPr lang="fr-FR" sz="2000" dirty="0" err="1">
                <a:latin typeface="Calibri" panose="020F0502020204030204" pitchFamily="34" charset="0"/>
              </a:rPr>
              <a:t>using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</a:rPr>
              <a:t>off-axis-</a:t>
            </a:r>
            <a:r>
              <a:rPr lang="fr-FR" sz="2000" dirty="0" err="1" smtClean="0">
                <a:latin typeface="Calibri" panose="020F0502020204030204" pitchFamily="34" charset="0"/>
              </a:rPr>
              <a:t>heating</a:t>
            </a:r>
            <a:r>
              <a:rPr lang="fr-FR" sz="2000" dirty="0" smtClean="0">
                <a:latin typeface="Calibri" panose="020F0502020204030204" pitchFamily="34" charset="0"/>
              </a:rPr>
              <a:t>, Delgado-Aparicio</a:t>
            </a:r>
            <a:endParaRPr lang="fr-F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1548, 3D plasma </a:t>
            </a:r>
            <a:r>
              <a:rPr lang="fr-FR" sz="2000" dirty="0" err="1">
                <a:latin typeface="Calibri" panose="020F0502020204030204" pitchFamily="34" charset="0"/>
              </a:rPr>
              <a:t>response</a:t>
            </a:r>
            <a:r>
              <a:rPr lang="fr-FR" sz="2000" dirty="0">
                <a:latin typeface="Calibri" panose="020F0502020204030204" pitchFamily="34" charset="0"/>
              </a:rPr>
              <a:t> data for MHD and transport code validations, Evans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1570, </a:t>
            </a:r>
            <a:r>
              <a:rPr lang="fr-FR" sz="2000" dirty="0" err="1" smtClean="0">
                <a:latin typeface="Calibri" panose="020F0502020204030204" pitchFamily="34" charset="0"/>
              </a:rPr>
              <a:t>Multi-mode</a:t>
            </a:r>
            <a:r>
              <a:rPr lang="fr-FR" sz="2000" dirty="0" smtClean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Error</a:t>
            </a:r>
            <a:r>
              <a:rPr lang="fr-FR" sz="2000" dirty="0">
                <a:latin typeface="Calibri" panose="020F0502020204030204" pitchFamily="34" charset="0"/>
              </a:rPr>
              <a:t> Field Correction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the RWM State-</a:t>
            </a:r>
            <a:r>
              <a:rPr lang="fr-FR" sz="2000" dirty="0" err="1">
                <a:latin typeface="Calibri" panose="020F0502020204030204" pitchFamily="34" charset="0"/>
              </a:rPr>
              <a:t>Space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</a:rPr>
              <a:t>Controller, Sabbagh</a:t>
            </a: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2" y="0"/>
            <a:ext cx="9154402" cy="91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MS TSG XPs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633" y="990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1571, Direct </a:t>
            </a:r>
            <a:r>
              <a:rPr lang="fr-FR" sz="2000" dirty="0" err="1">
                <a:latin typeface="Calibri" panose="020F0502020204030204" pitchFamily="34" charset="0"/>
              </a:rPr>
              <a:t>measurement</a:t>
            </a:r>
            <a:r>
              <a:rPr lang="fr-FR" sz="2000" dirty="0">
                <a:latin typeface="Calibri" panose="020F0502020204030204" pitchFamily="34" charset="0"/>
              </a:rPr>
              <a:t> of plasma </a:t>
            </a:r>
            <a:r>
              <a:rPr lang="fr-FR" sz="2000" dirty="0" err="1">
                <a:latin typeface="Calibri" panose="020F0502020204030204" pitchFamily="34" charset="0"/>
              </a:rPr>
              <a:t>response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using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Nyquist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</a:rPr>
              <a:t>Contour, Wang</a:t>
            </a:r>
            <a:endParaRPr lang="fr-F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1572, Comparative </a:t>
            </a:r>
            <a:r>
              <a:rPr lang="fr-FR" sz="2000" dirty="0" err="1">
                <a:latin typeface="Calibri" panose="020F0502020204030204" pitchFamily="34" charset="0"/>
              </a:rPr>
              <a:t>study</a:t>
            </a:r>
            <a:r>
              <a:rPr lang="fr-FR" sz="2000" dirty="0">
                <a:latin typeface="Calibri" panose="020F0502020204030204" pitchFamily="34" charset="0"/>
              </a:rPr>
              <a:t> of the Electro-</a:t>
            </a:r>
            <a:r>
              <a:rPr lang="fr-FR" sz="2000" dirty="0" err="1">
                <a:latin typeface="Calibri" panose="020F0502020204030204" pitchFamily="34" charset="0"/>
              </a:rPr>
              <a:t>magnetic</a:t>
            </a:r>
            <a:r>
              <a:rPr lang="fr-FR" sz="2000" dirty="0">
                <a:latin typeface="Calibri" panose="020F0502020204030204" pitchFamily="34" charset="0"/>
              </a:rPr>
              <a:t> torque application </a:t>
            </a:r>
            <a:r>
              <a:rPr lang="fr-FR" sz="2000" dirty="0" err="1">
                <a:latin typeface="Calibri" panose="020F0502020204030204" pitchFamily="34" charset="0"/>
              </a:rPr>
              <a:t>through</a:t>
            </a:r>
            <a:r>
              <a:rPr lang="fr-FR" sz="2000" dirty="0">
                <a:latin typeface="Calibri" panose="020F0502020204030204" pitchFamily="34" charset="0"/>
              </a:rPr>
              <a:t> feedback for NTM </a:t>
            </a:r>
            <a:r>
              <a:rPr lang="fr-FR" sz="2000" dirty="0" err="1">
                <a:latin typeface="Calibri" panose="020F0502020204030204" pitchFamily="34" charset="0"/>
              </a:rPr>
              <a:t>locking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avoidance</a:t>
            </a:r>
            <a:r>
              <a:rPr lang="fr-FR" sz="2000" dirty="0">
                <a:latin typeface="Calibri" panose="020F0502020204030204" pitchFamily="34" charset="0"/>
              </a:rPr>
              <a:t> in DIII-D, RFX-</a:t>
            </a:r>
            <a:r>
              <a:rPr lang="fr-FR" sz="2000" dirty="0" err="1">
                <a:latin typeface="Calibri" panose="020F0502020204030204" pitchFamily="34" charset="0"/>
              </a:rPr>
              <a:t>mod</a:t>
            </a:r>
            <a:r>
              <a:rPr lang="fr-FR" sz="2000" dirty="0">
                <a:latin typeface="Calibri" panose="020F0502020204030204" pitchFamily="34" charset="0"/>
              </a:rPr>
              <a:t> and </a:t>
            </a:r>
            <a:r>
              <a:rPr lang="fr-FR" sz="2000" dirty="0" smtClean="0">
                <a:latin typeface="Calibri" panose="020F0502020204030204" pitchFamily="34" charset="0"/>
              </a:rPr>
              <a:t>NSTX, </a:t>
            </a:r>
            <a:r>
              <a:rPr lang="fr-FR" sz="2000" dirty="0" err="1" smtClean="0">
                <a:latin typeface="Calibri" panose="020F0502020204030204" pitchFamily="34" charset="0"/>
              </a:rPr>
              <a:t>Okabayashi</a:t>
            </a:r>
            <a:endParaRPr lang="fr-FR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1573, NTM </a:t>
            </a:r>
            <a:r>
              <a:rPr lang="fr-FR" sz="2000" dirty="0" err="1">
                <a:latin typeface="Calibri" panose="020F0502020204030204" pitchFamily="34" charset="0"/>
              </a:rPr>
              <a:t>Entrainment</a:t>
            </a:r>
            <a:r>
              <a:rPr lang="fr-FR" sz="2000" dirty="0">
                <a:latin typeface="Calibri" panose="020F0502020204030204" pitchFamily="34" charset="0"/>
              </a:rPr>
              <a:t> in NSTX-U, Y.S. </a:t>
            </a:r>
            <a:r>
              <a:rPr lang="fr-FR" sz="2000" dirty="0" smtClean="0">
                <a:latin typeface="Calibri" panose="020F0502020204030204" pitchFamily="34" charset="0"/>
              </a:rPr>
              <a:t>Park</a:t>
            </a:r>
            <a:endParaRPr lang="fr-F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1582</a:t>
            </a:r>
            <a:r>
              <a:rPr lang="fr-FR" sz="2000" dirty="0">
                <a:latin typeface="Calibri" panose="020F0502020204030204" pitchFamily="34" charset="0"/>
              </a:rPr>
              <a:t>, RWM state </a:t>
            </a:r>
            <a:r>
              <a:rPr lang="fr-FR" sz="2000" dirty="0" err="1">
                <a:latin typeface="Calibri" panose="020F0502020204030204" pitchFamily="34" charset="0"/>
              </a:rPr>
              <a:t>space</a:t>
            </a:r>
            <a:r>
              <a:rPr lang="fr-FR" sz="2000" dirty="0">
                <a:latin typeface="Calibri" panose="020F0502020204030204" pitchFamily="34" charset="0"/>
              </a:rPr>
              <a:t> active control at </a:t>
            </a:r>
            <a:r>
              <a:rPr lang="fr-FR" sz="2000" dirty="0" err="1">
                <a:latin typeface="Calibri" panose="020F0502020204030204" pitchFamily="34" charset="0"/>
              </a:rPr>
              <a:t>reduced</a:t>
            </a:r>
            <a:r>
              <a:rPr lang="fr-FR" sz="2000" dirty="0">
                <a:latin typeface="Calibri" panose="020F0502020204030204" pitchFamily="34" charset="0"/>
              </a:rPr>
              <a:t> plasma rotation, Y.S.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1583, NTV </a:t>
            </a:r>
            <a:r>
              <a:rPr lang="fr-FR" sz="2000" dirty="0" err="1">
                <a:latin typeface="Calibri" panose="020F0502020204030204" pitchFamily="34" charset="0"/>
              </a:rPr>
              <a:t>steady</a:t>
            </a:r>
            <a:r>
              <a:rPr lang="fr-FR" sz="2000" dirty="0">
                <a:latin typeface="Calibri" panose="020F0502020204030204" pitchFamily="34" charset="0"/>
              </a:rPr>
              <a:t>-state offset </a:t>
            </a:r>
            <a:r>
              <a:rPr lang="fr-FR" sz="2000" dirty="0" err="1">
                <a:latin typeface="Calibri" panose="020F0502020204030204" pitchFamily="34" charset="0"/>
              </a:rPr>
              <a:t>velocity</a:t>
            </a:r>
            <a:r>
              <a:rPr lang="fr-FR" sz="2000" dirty="0">
                <a:latin typeface="Calibri" panose="020F0502020204030204" pitchFamily="34" charset="0"/>
              </a:rPr>
              <a:t> at </a:t>
            </a:r>
            <a:r>
              <a:rPr lang="fr-FR" sz="2000" dirty="0" err="1">
                <a:latin typeface="Calibri" panose="020F0502020204030204" pitchFamily="34" charset="0"/>
              </a:rPr>
              <a:t>reduced</a:t>
            </a:r>
            <a:r>
              <a:rPr lang="fr-FR" sz="2000" dirty="0">
                <a:latin typeface="Calibri" panose="020F0502020204030204" pitchFamily="34" charset="0"/>
              </a:rPr>
              <a:t> torque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</a:rPr>
              <a:t>HHFW, Sabbagh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</a:rPr>
              <a:t>????, </a:t>
            </a:r>
            <a:r>
              <a:rPr lang="fr-FR" sz="2000" dirty="0" err="1">
                <a:latin typeface="Calibri" panose="020F0502020204030204" pitchFamily="34" charset="0"/>
              </a:rPr>
              <a:t>Assess</a:t>
            </a:r>
            <a:r>
              <a:rPr lang="fr-FR" sz="2000" dirty="0">
                <a:latin typeface="Calibri" panose="020F0502020204030204" pitchFamily="34" charset="0"/>
              </a:rPr>
              <a:t> NSTX-U </a:t>
            </a:r>
            <a:r>
              <a:rPr lang="fr-FR" sz="2000" dirty="0" err="1">
                <a:latin typeface="Calibri" panose="020F0502020204030204" pitchFamily="34" charset="0"/>
              </a:rPr>
              <a:t>ideal-wall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limit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2nd NBI, Menard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</a:rPr>
              <a:t>????, </a:t>
            </a:r>
            <a:r>
              <a:rPr lang="fr-FR" sz="2000" dirty="0">
                <a:latin typeface="Calibri" panose="020F0502020204030204" pitchFamily="34" charset="0"/>
              </a:rPr>
              <a:t>RWM control </a:t>
            </a:r>
            <a:r>
              <a:rPr lang="fr-FR" sz="2000" dirty="0" err="1">
                <a:latin typeface="Calibri" panose="020F0502020204030204" pitchFamily="34" charset="0"/>
              </a:rPr>
              <a:t>physics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</a:rPr>
              <a:t> partial control </a:t>
            </a:r>
            <a:r>
              <a:rPr lang="fr-FR" sz="2000" dirty="0" err="1">
                <a:latin typeface="Calibri" panose="020F0502020204030204" pitchFamily="34" charset="0"/>
              </a:rPr>
              <a:t>coil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coverage</a:t>
            </a:r>
            <a:r>
              <a:rPr lang="fr-FR" sz="2000" dirty="0">
                <a:latin typeface="Calibri" panose="020F0502020204030204" pitchFamily="34" charset="0"/>
              </a:rPr>
              <a:t> (JT-60SA), Y.S. </a:t>
            </a:r>
            <a:r>
              <a:rPr lang="fr-FR" sz="2000" dirty="0" smtClean="0">
                <a:latin typeface="Calibri" panose="020F0502020204030204" pitchFamily="34" charset="0"/>
              </a:rPr>
              <a:t>Park</a:t>
            </a: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799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NSTX Upgrade</vt:lpstr>
      <vt:lpstr>MS TSG Polar Changes Meeting</vt:lpstr>
      <vt:lpstr>There are significant changes to the "polar" (top/bottom inboard) regions of NSTX-U being considered</vt:lpstr>
      <vt:lpstr>There are significant changes to the "polar" (top/bottom inboard) regions of NSTX-U being considered</vt:lpstr>
      <vt:lpstr>There are significant changes to the "polar" (top/bottom inboard) regions of NSTX-U being considered</vt:lpstr>
      <vt:lpstr>MS TSG XPs</vt:lpstr>
      <vt:lpstr>MS TSG XPs</vt:lpstr>
      <vt:lpstr>MS TSG XPs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John (Jack) Berkery</cp:lastModifiedBy>
  <cp:revision>199</cp:revision>
  <dcterms:created xsi:type="dcterms:W3CDTF">2015-07-16T16:59:24Z</dcterms:created>
  <dcterms:modified xsi:type="dcterms:W3CDTF">2017-05-10T16:57:28Z</dcterms:modified>
</cp:coreProperties>
</file>