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1217" r:id="rId2"/>
    <p:sldId id="1650" r:id="rId3"/>
    <p:sldId id="1645" r:id="rId4"/>
    <p:sldId id="1646" r:id="rId5"/>
    <p:sldId id="1653" r:id="rId6"/>
    <p:sldId id="1651" r:id="rId7"/>
    <p:sldId id="1642" r:id="rId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99FF"/>
    <a:srgbClr val="FF3300"/>
    <a:srgbClr val="FF0000"/>
    <a:srgbClr val="3333FF"/>
    <a:srgbClr val="9900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6" autoAdjust="0"/>
    <p:restoredTop sz="94380" autoAdjust="0"/>
  </p:normalViewPr>
  <p:slideViewPr>
    <p:cSldViewPr>
      <p:cViewPr varScale="1">
        <p:scale>
          <a:sx n="87" d="100"/>
          <a:sy n="87" d="100"/>
        </p:scale>
        <p:origin x="-856" y="-9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85EAB72-79E8-410F-8ABA-773EA0C1D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1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EF1E042-27C0-4F53-8EDF-B1611F59C8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5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01DD3-10E0-43F1-881F-A31E90D74AFA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A912A-FB4E-493E-9402-9821FAEAD0A1}" type="slidenum">
              <a:rPr lang="en-US"/>
              <a:pPr/>
              <a:t>2</a:t>
            </a:fld>
            <a:endParaRPr lang="en-US"/>
          </a:p>
        </p:txBody>
      </p:sp>
      <p:sp>
        <p:nvSpPr>
          <p:cNvPr id="213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ln/>
        </p:spPr>
      </p:sp>
      <p:sp>
        <p:nvSpPr>
          <p:cNvPr id="213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97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C6AD5E-AD66-4AD3-AE21-8F2CA5BEA9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CFC29E-590C-42D2-8E8F-FDF4B673FD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7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638414-8E14-46E2-B819-FB176D6D4F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13C75-11F2-48FC-8C3F-E5BA5F6C89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3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A8FB73-5679-40F1-AB73-845178C99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FD0AC2-1C4A-4250-9A90-95C9617A4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8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A83C4D-00DD-4904-A28A-10DB7885B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34A163-54A0-4990-AD79-35DBFD28E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970834-9700-4E7C-972F-921F10351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7F96D4-D76D-451A-8F22-963D5C40A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6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51A740-3A40-48FE-BDF6-E074B2E481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8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762000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XP1111: RWM PID control optimization based on theory and experiment (ASC 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TSG Group Review) - S.A. Sabbagh, et al.</a:t>
            </a: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1EA77B35-3470-4B29-B295-AFAD50FD70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056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June 3</a:t>
            </a:r>
            <a:r>
              <a:rPr lang="en-US" sz="900" b="1" baseline="30000" dirty="0" smtClean="0">
                <a:solidFill>
                  <a:schemeClr val="accent2"/>
                </a:solidFill>
                <a:latin typeface="Arial" pitchFamily="34" charset="0"/>
              </a:rPr>
              <a:t>rd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, 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91" name="Picture 1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B6572"/>
              </a:clrFrom>
              <a:clrTo>
                <a:srgbClr val="5B6572">
                  <a:alpha val="0"/>
                </a:srgbClr>
              </a:clrTo>
            </a:clrChange>
            <a:lum bright="64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1912938"/>
            <a:ext cx="4227512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5885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</a:rPr>
              <a:t>XP1111: RWM PID control optimization based on theory and experiment </a:t>
            </a:r>
            <a:endParaRPr lang="en-US" sz="32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524000" y="2438400"/>
            <a:ext cx="6096000" cy="341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S.A.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</a:rPr>
              <a:t>Sabbagh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</a:rPr>
              <a:t>J.W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. Berkery, J.M.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</a:rPr>
              <a:t>Bialek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, S.P. Gerhardt,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</a:rPr>
              <a:t>Y.S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. Park, B.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</a:rPr>
              <a:t>LeBlanc, et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al.</a:t>
            </a:r>
            <a:endParaRPr lang="en-US" i="1" baseline="300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105000"/>
              </a:lnSpc>
              <a:spcBef>
                <a:spcPct val="45000"/>
              </a:spcBef>
              <a:buClr>
                <a:srgbClr val="F70606"/>
              </a:buClr>
              <a:buSzPct val="150000"/>
              <a:buFontTx/>
              <a:buNone/>
            </a:pPr>
            <a:endParaRPr lang="en-US" i="1" baseline="300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105000"/>
              </a:lnSpc>
              <a:spcBef>
                <a:spcPct val="45000"/>
              </a:spcBef>
              <a:buClr>
                <a:srgbClr val="F70606"/>
              </a:buClr>
              <a:buSzPct val="150000"/>
              <a:buFontTx/>
              <a:buNone/>
            </a:pPr>
            <a:r>
              <a:rPr lang="en-US" sz="1600" i="1" dirty="0">
                <a:solidFill>
                  <a:srgbClr val="000000"/>
                </a:solidFill>
                <a:latin typeface="Arial" pitchFamily="34" charset="0"/>
              </a:rPr>
              <a:t>Department of Applied Physics, Columbia University, NY, NY</a:t>
            </a: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r>
              <a:rPr lang="en-US" sz="1600" i="1" dirty="0">
                <a:solidFill>
                  <a:srgbClr val="000000"/>
                </a:solidFill>
                <a:latin typeface="Arial" pitchFamily="34" charset="0"/>
              </a:rPr>
              <a:t>Plasma Physics Laboratory, Princeton University, Princeton, NJ</a:t>
            </a: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Advanced Scenarios &amp; Control </a:t>
            </a:r>
            <a:r>
              <a:rPr lang="en-US" sz="2000" b="1" dirty="0" smtClean="0">
                <a:solidFill>
                  <a:srgbClr val="FF0000"/>
                </a:solidFill>
              </a:rPr>
              <a:t>TSG Meeting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Friday </a:t>
            </a:r>
            <a:r>
              <a:rPr lang="en-US" sz="2000" b="1" dirty="0" smtClean="0">
                <a:solidFill>
                  <a:srgbClr val="0000FF"/>
                </a:solidFill>
              </a:rPr>
              <a:t>June 3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rd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2011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PPPL</a:t>
            </a:r>
          </a:p>
        </p:txBody>
      </p:sp>
      <p:sp>
        <p:nvSpPr>
          <p:cNvPr id="1525771" name="Text Box 11"/>
          <p:cNvSpPr txBox="1">
            <a:spLocks noChangeArrowheads="1"/>
          </p:cNvSpPr>
          <p:nvPr/>
        </p:nvSpPr>
        <p:spPr bwMode="auto">
          <a:xfrm>
            <a:off x="76200" y="2209800"/>
            <a:ext cx="1333500" cy="4568825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Comp-X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Sandia 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</a:rPr>
              <a:t>U Wisconsin</a:t>
            </a:r>
            <a:endParaRPr lang="en-US" sz="900" b="1" i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25772" name="Text Box 12"/>
          <p:cNvSpPr txBox="1">
            <a:spLocks noChangeArrowheads="1"/>
          </p:cNvSpPr>
          <p:nvPr/>
        </p:nvSpPr>
        <p:spPr bwMode="auto">
          <a:xfrm>
            <a:off x="7783513" y="2362200"/>
            <a:ext cx="1284287" cy="4270375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3600" i="1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NSTX</a:t>
            </a:r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39713"/>
            <a:ext cx="1530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sp>
        <p:nvSpPr>
          <p:cNvPr id="1525892" name="Text Box 132"/>
          <p:cNvSpPr txBox="1">
            <a:spLocks noChangeArrowheads="1"/>
          </p:cNvSpPr>
          <p:nvPr/>
        </p:nvSpPr>
        <p:spPr bwMode="auto">
          <a:xfrm>
            <a:off x="1508125" y="65992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V1.0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6782-63E8-4F2C-A236-2128833025C5}" type="slidenum">
              <a:rPr lang="en-US"/>
              <a:pPr/>
              <a:t>2</a:t>
            </a:fld>
            <a:endParaRPr lang="en-US"/>
          </a:p>
        </p:txBody>
      </p:sp>
      <p:sp>
        <p:nvSpPr>
          <p:cNvPr id="213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9010650" cy="1022350"/>
          </a:xfrm>
        </p:spPr>
        <p:txBody>
          <a:bodyPr/>
          <a:lstStyle/>
          <a:p>
            <a:r>
              <a:rPr lang="en-US" dirty="0" smtClean="0"/>
              <a:t>XP1111: </a:t>
            </a:r>
            <a:r>
              <a:rPr lang="en-US" dirty="0"/>
              <a:t>Aims to </a:t>
            </a:r>
            <a:r>
              <a:rPr lang="en-US" dirty="0" smtClean="0"/>
              <a:t>optimize n = 1 RWM PID control for general NSTX experimental use, and comparison to theory </a:t>
            </a:r>
            <a:endParaRPr lang="en-US" dirty="0"/>
          </a:p>
        </p:txBody>
      </p:sp>
      <p:sp>
        <p:nvSpPr>
          <p:cNvPr id="213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143000"/>
            <a:ext cx="8512175" cy="5257800"/>
          </a:xfrm>
        </p:spPr>
        <p:txBody>
          <a:bodyPr/>
          <a:lstStyle/>
          <a:p>
            <a:r>
              <a:rPr lang="en-US" sz="2000" dirty="0"/>
              <a:t>Motivation</a:t>
            </a:r>
          </a:p>
          <a:p>
            <a:pPr lvl="1"/>
            <a:r>
              <a:rPr lang="en-US" sz="1800" dirty="0"/>
              <a:t>Experiments using n = 1 RWM control in </a:t>
            </a:r>
            <a:r>
              <a:rPr lang="en-US" sz="1800" dirty="0" smtClean="0"/>
              <a:t>2010, and subsequent </a:t>
            </a:r>
            <a:r>
              <a:rPr lang="en-US" sz="1800" dirty="0"/>
              <a:t>analysis using the VALEN code show that some settings for control using </a:t>
            </a:r>
            <a:r>
              <a:rPr lang="en-US" sz="1800" dirty="0" smtClean="0"/>
              <a:t>B</a:t>
            </a:r>
            <a:r>
              <a:rPr lang="en-US" sz="1800" baseline="-25000" dirty="0" smtClean="0"/>
              <a:t>R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err="1" smtClean="0"/>
              <a:t>B</a:t>
            </a:r>
            <a:r>
              <a:rPr lang="en-US" sz="1800" baseline="-25000" dirty="0" err="1" smtClean="0"/>
              <a:t>p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sensors </a:t>
            </a:r>
            <a:r>
              <a:rPr lang="en-US" sz="1800" dirty="0"/>
              <a:t>are optimal, while others can be </a:t>
            </a:r>
            <a:r>
              <a:rPr lang="en-US" sz="1800" dirty="0" smtClean="0"/>
              <a:t>improved</a:t>
            </a:r>
          </a:p>
          <a:p>
            <a:pPr lvl="1"/>
            <a:r>
              <a:rPr lang="en-US" sz="1800" dirty="0" smtClean="0"/>
              <a:t>Support NSTX experiments in general by optimizing RWM PID control</a:t>
            </a:r>
            <a:endParaRPr lang="en-US" sz="1800" dirty="0"/>
          </a:p>
          <a:p>
            <a:r>
              <a:rPr lang="en-US" sz="2000" dirty="0"/>
              <a:t>Goals / Approach</a:t>
            </a:r>
          </a:p>
          <a:p>
            <a:pPr lvl="1"/>
            <a:r>
              <a:rPr lang="en-US" sz="1800" dirty="0" smtClean="0"/>
              <a:t>Optimize n = 1 RWM PID control focusing on scans of key parameters not presently optimized in theory</a:t>
            </a:r>
            <a:endParaRPr lang="en-US" sz="1800" baseline="-25000" dirty="0">
              <a:latin typeface="Symbol" pitchFamily="18" charset="2"/>
            </a:endParaRPr>
          </a:p>
          <a:p>
            <a:pPr lvl="2"/>
            <a:r>
              <a:rPr lang="en-US" sz="1600" dirty="0" smtClean="0"/>
              <a:t>Vary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</a:t>
            </a:r>
            <a:r>
              <a:rPr lang="en-US" sz="1600" dirty="0"/>
              <a:t>feedback </a:t>
            </a:r>
            <a:r>
              <a:rPr lang="en-US" sz="1600" dirty="0" smtClean="0"/>
              <a:t>phase, B</a:t>
            </a:r>
            <a:r>
              <a:rPr lang="en-US" sz="1600" baseline="-25000" dirty="0" smtClean="0"/>
              <a:t>R</a:t>
            </a:r>
            <a:r>
              <a:rPr lang="en-US" sz="1600" dirty="0" smtClean="0"/>
              <a:t> </a:t>
            </a:r>
            <a:r>
              <a:rPr lang="en-US" sz="1600" dirty="0"/>
              <a:t>feedback gain presently differ in the most </a:t>
            </a:r>
            <a:r>
              <a:rPr lang="en-US" sz="1600" dirty="0" smtClean="0"/>
              <a:t>in the analysis from </a:t>
            </a:r>
            <a:r>
              <a:rPr lang="en-US" sz="1600" dirty="0"/>
              <a:t>the experimental settings. </a:t>
            </a:r>
            <a:r>
              <a:rPr lang="en-US" sz="1600" dirty="0" err="1"/>
              <a:t>B</a:t>
            </a:r>
            <a:r>
              <a:rPr lang="en-US" sz="1600" baseline="-25000" dirty="0" err="1"/>
              <a:t>p</a:t>
            </a:r>
            <a:r>
              <a:rPr lang="en-US" sz="1600" dirty="0" smtClean="0"/>
              <a:t> </a:t>
            </a:r>
            <a:r>
              <a:rPr lang="en-US" sz="1600" dirty="0"/>
              <a:t>sensor gain will also be examined in this </a:t>
            </a:r>
            <a:r>
              <a:rPr lang="en-US" sz="1600" dirty="0" smtClean="0"/>
              <a:t>experiment (never scanned with r/t/ AC compensation). </a:t>
            </a:r>
            <a:endParaRPr lang="en-US" sz="1600" dirty="0" smtClean="0"/>
          </a:p>
          <a:p>
            <a:pPr lvl="2"/>
            <a:r>
              <a:rPr lang="en-US" sz="1600" dirty="0" smtClean="0"/>
              <a:t>Use two different high performance target plasmas (</a:t>
            </a:r>
            <a:r>
              <a:rPr lang="en-US" sz="1600" dirty="0" err="1" smtClean="0"/>
              <a:t>fiducial</a:t>
            </a:r>
            <a:r>
              <a:rPr lang="en-US" sz="1600" dirty="0" smtClean="0"/>
              <a:t>; low 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targets)</a:t>
            </a:r>
            <a:endParaRPr lang="en-US" sz="1600" dirty="0"/>
          </a:p>
          <a:p>
            <a:r>
              <a:rPr lang="en-US" sz="2000" dirty="0" smtClean="0"/>
              <a:t>Addresses</a:t>
            </a:r>
            <a:endParaRPr lang="en-US" sz="2000" dirty="0"/>
          </a:p>
          <a:p>
            <a:pPr lvl="1"/>
            <a:r>
              <a:rPr lang="en-US" sz="1800" dirty="0" smtClean="0"/>
              <a:t>General support for NSTX high beta experiments</a:t>
            </a:r>
            <a:endParaRPr lang="en-US" sz="1800" dirty="0"/>
          </a:p>
          <a:p>
            <a:pPr lvl="1"/>
            <a:r>
              <a:rPr lang="en-US" sz="1800" dirty="0"/>
              <a:t>ITPA joint </a:t>
            </a:r>
            <a:r>
              <a:rPr lang="en-US" sz="1800" dirty="0" smtClean="0"/>
              <a:t>experiment MDC-17</a:t>
            </a:r>
            <a:r>
              <a:rPr lang="en-US" sz="1800" dirty="0"/>
              <a:t>, MHD Working Group 7</a:t>
            </a:r>
          </a:p>
        </p:txBody>
      </p:sp>
    </p:spTree>
    <p:extLst>
      <p:ext uri="{BB962C8B-B14F-4D97-AF65-F5344CB8AC3E}">
        <p14:creationId xmlns:p14="http://schemas.microsoft.com/office/powerpoint/2010/main" val="35568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4EA6-BF76-44B7-9793-B1C29A62291A}" type="slidenum">
              <a:rPr lang="en-US"/>
              <a:pPr/>
              <a:t>3</a:t>
            </a:fld>
            <a:endParaRPr lang="en-US"/>
          </a:p>
        </p:txBody>
      </p:sp>
      <p:sp>
        <p:nvSpPr>
          <p:cNvPr id="214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dirty="0"/>
              <a:t>RWM feedback using upper/lower 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en-US" dirty="0"/>
              <a:t> and B</a:t>
            </a:r>
            <a:r>
              <a:rPr lang="en-US" baseline="-25000" dirty="0"/>
              <a:t>R</a:t>
            </a:r>
            <a:r>
              <a:rPr lang="en-US" dirty="0"/>
              <a:t> sensors </a:t>
            </a:r>
            <a:r>
              <a:rPr lang="en-US" dirty="0" smtClean="0"/>
              <a:t>shows good agreement with B</a:t>
            </a:r>
            <a:r>
              <a:rPr lang="en-US" baseline="-25000" dirty="0"/>
              <a:t>R</a:t>
            </a:r>
            <a:r>
              <a:rPr lang="en-US" dirty="0" smtClean="0"/>
              <a:t> feedback phase; gain not optimized</a:t>
            </a:r>
            <a:endParaRPr lang="en-US" dirty="0"/>
          </a:p>
        </p:txBody>
      </p:sp>
      <p:sp>
        <p:nvSpPr>
          <p:cNvPr id="214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4235450"/>
            <a:ext cx="5622925" cy="2012950"/>
          </a:xfrm>
        </p:spPr>
        <p:txBody>
          <a:bodyPr/>
          <a:lstStyle/>
          <a:p>
            <a:r>
              <a:rPr lang="en-US" sz="1800" u="sng"/>
              <a:t>Both</a:t>
            </a:r>
            <a:r>
              <a:rPr lang="en-US" sz="1800"/>
              <a:t> B</a:t>
            </a:r>
            <a:r>
              <a:rPr lang="en-US" sz="1800" baseline="-25000"/>
              <a:t>r</a:t>
            </a:r>
            <a:r>
              <a:rPr lang="en-US" sz="1800"/>
              <a:t>, B</a:t>
            </a:r>
            <a:r>
              <a:rPr lang="en-US" sz="1800" baseline="-25000"/>
              <a:t>p</a:t>
            </a:r>
            <a:r>
              <a:rPr lang="en-US" sz="1800"/>
              <a:t> feedback contribute to active control</a:t>
            </a:r>
          </a:p>
          <a:p>
            <a:pPr lvl="1"/>
            <a:r>
              <a:rPr lang="en-US" sz="1600"/>
              <a:t>B</a:t>
            </a:r>
            <a:r>
              <a:rPr lang="en-US" sz="1600" baseline="-25000"/>
              <a:t>r</a:t>
            </a:r>
            <a:r>
              <a:rPr lang="en-US" sz="1600"/>
              <a:t> mode structure and optimal feedback phase agrees with parameters used in experiment</a:t>
            </a:r>
          </a:p>
          <a:p>
            <a:pPr lvl="1"/>
            <a:r>
              <a:rPr lang="en-US" sz="1600"/>
              <a:t>B</a:t>
            </a:r>
            <a:r>
              <a:rPr lang="en-US" sz="1600" baseline="-25000"/>
              <a:t>r</a:t>
            </a:r>
            <a:r>
              <a:rPr lang="en-US" sz="1600"/>
              <a:t> feedback alone provides stabilization for growth times down to ~ 10 ms with optimal gain</a:t>
            </a:r>
          </a:p>
          <a:p>
            <a:pPr lvl="1"/>
            <a:r>
              <a:rPr lang="en-US" sz="1600"/>
              <a:t>Physics of best feedback phase for B</a:t>
            </a:r>
            <a:r>
              <a:rPr lang="en-US" sz="1600" baseline="-25000"/>
              <a:t>p</a:t>
            </a:r>
            <a:r>
              <a:rPr lang="en-US" sz="1600"/>
              <a:t> sensors in low l</a:t>
            </a:r>
            <a:r>
              <a:rPr lang="en-US" sz="1600" baseline="-25000"/>
              <a:t>i</a:t>
            </a:r>
            <a:r>
              <a:rPr lang="en-US" sz="1600"/>
              <a:t> plasmas under investigation</a:t>
            </a:r>
          </a:p>
        </p:txBody>
      </p:sp>
      <p:pic>
        <p:nvPicPr>
          <p:cNvPr id="2144260" name="Picture 4" descr="Br, and BrBp FB non-opt gain 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17346" r="9673" b="8987"/>
          <a:stretch>
            <a:fillRect/>
          </a:stretch>
        </p:blipFill>
        <p:spPr bwMode="auto">
          <a:xfrm>
            <a:off x="5410200" y="1063625"/>
            <a:ext cx="3352800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4261" name="Picture 5" descr="Br total field 137722 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15686" r="7770"/>
          <a:stretch>
            <a:fillRect/>
          </a:stretch>
        </p:blipFill>
        <p:spPr bwMode="auto">
          <a:xfrm>
            <a:off x="914400" y="1323975"/>
            <a:ext cx="3505200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4262" name="Text Box 6"/>
          <p:cNvSpPr txBox="1">
            <a:spLocks noChangeArrowheads="1"/>
          </p:cNvSpPr>
          <p:nvPr/>
        </p:nvSpPr>
        <p:spPr bwMode="auto">
          <a:xfrm>
            <a:off x="2125663" y="3902075"/>
            <a:ext cx="1357312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Toroidal angle (deg)</a:t>
            </a:r>
          </a:p>
        </p:txBody>
      </p:sp>
      <p:sp>
        <p:nvSpPr>
          <p:cNvPr id="2144263" name="Text Box 7"/>
          <p:cNvSpPr txBox="1">
            <a:spLocks noChangeArrowheads="1"/>
          </p:cNvSpPr>
          <p:nvPr/>
        </p:nvSpPr>
        <p:spPr bwMode="auto">
          <a:xfrm>
            <a:off x="1023938" y="1127125"/>
            <a:ext cx="3240087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>
                <a:latin typeface="Helvetica" pitchFamily="34" charset="0"/>
              </a:rPr>
              <a:t>Modeled B</a:t>
            </a:r>
            <a:r>
              <a:rPr lang="en-US" sz="1400" u="sng" baseline="-25000">
                <a:latin typeface="Helvetica" pitchFamily="34" charset="0"/>
              </a:rPr>
              <a:t>r</a:t>
            </a:r>
            <a:r>
              <a:rPr lang="en-US" sz="1400" u="sng">
                <a:latin typeface="Helvetica" pitchFamily="34" charset="0"/>
              </a:rPr>
              <a:t> field at sensors and midplane</a:t>
            </a:r>
          </a:p>
        </p:txBody>
      </p:sp>
      <p:sp>
        <p:nvSpPr>
          <p:cNvPr id="2144264" name="Text Box 8"/>
          <p:cNvSpPr txBox="1">
            <a:spLocks noChangeArrowheads="1"/>
          </p:cNvSpPr>
          <p:nvPr/>
        </p:nvSpPr>
        <p:spPr bwMode="auto">
          <a:xfrm rot="-5400000">
            <a:off x="346075" y="2381250"/>
            <a:ext cx="1014413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Radial field (G)</a:t>
            </a:r>
          </a:p>
        </p:txBody>
      </p:sp>
      <p:sp>
        <p:nvSpPr>
          <p:cNvPr id="2144265" name="Text Box 9"/>
          <p:cNvSpPr txBox="1">
            <a:spLocks noChangeArrowheads="1"/>
          </p:cNvSpPr>
          <p:nvPr/>
        </p:nvSpPr>
        <p:spPr bwMode="auto">
          <a:xfrm>
            <a:off x="6353175" y="3471863"/>
            <a:ext cx="16478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B</a:t>
            </a:r>
            <a:r>
              <a:rPr lang="en-US" sz="1200" baseline="-25000">
                <a:latin typeface="Helvetica" pitchFamily="34" charset="0"/>
              </a:rPr>
              <a:t>r</a:t>
            </a:r>
            <a:r>
              <a:rPr lang="en-US" sz="1200">
                <a:latin typeface="Helvetica" pitchFamily="34" charset="0"/>
              </a:rPr>
              <a:t> feedback phase (deg)</a:t>
            </a:r>
          </a:p>
        </p:txBody>
      </p:sp>
      <p:sp>
        <p:nvSpPr>
          <p:cNvPr id="2144266" name="Text Box 10"/>
          <p:cNvSpPr txBox="1">
            <a:spLocks noChangeArrowheads="1"/>
          </p:cNvSpPr>
          <p:nvPr/>
        </p:nvSpPr>
        <p:spPr bwMode="auto">
          <a:xfrm rot="16200000">
            <a:off x="4702969" y="2075656"/>
            <a:ext cx="1139825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Growth rate (1/s)</a:t>
            </a:r>
          </a:p>
        </p:txBody>
      </p:sp>
      <p:sp>
        <p:nvSpPr>
          <p:cNvPr id="2144267" name="Rectangle 11"/>
          <p:cNvSpPr>
            <a:spLocks noChangeArrowheads="1"/>
          </p:cNvSpPr>
          <p:nvPr/>
        </p:nvSpPr>
        <p:spPr bwMode="auto">
          <a:xfrm>
            <a:off x="7696200" y="974725"/>
            <a:ext cx="1066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44268" name="Text Box 12"/>
          <p:cNvSpPr txBox="1">
            <a:spLocks noChangeArrowheads="1"/>
          </p:cNvSpPr>
          <p:nvPr/>
        </p:nvSpPr>
        <p:spPr bwMode="auto">
          <a:xfrm>
            <a:off x="3308350" y="3397250"/>
            <a:ext cx="785813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top sensors</a:t>
            </a:r>
          </a:p>
        </p:txBody>
      </p:sp>
      <p:sp>
        <p:nvSpPr>
          <p:cNvPr id="2144269" name="Text Box 13"/>
          <p:cNvSpPr txBox="1">
            <a:spLocks noChangeArrowheads="1"/>
          </p:cNvSpPr>
          <p:nvPr/>
        </p:nvSpPr>
        <p:spPr bwMode="auto">
          <a:xfrm>
            <a:off x="1343025" y="3389313"/>
            <a:ext cx="1039813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pitchFamily="34" charset="0"/>
              </a:rPr>
              <a:t>bottom sensors</a:t>
            </a:r>
          </a:p>
        </p:txBody>
      </p:sp>
      <p:sp>
        <p:nvSpPr>
          <p:cNvPr id="2144270" name="Line 14"/>
          <p:cNvSpPr>
            <a:spLocks noChangeShapeType="1"/>
          </p:cNvSpPr>
          <p:nvPr/>
        </p:nvSpPr>
        <p:spPr bwMode="auto">
          <a:xfrm>
            <a:off x="1760538" y="1460500"/>
            <a:ext cx="0" cy="178435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71" name="Line 15"/>
          <p:cNvSpPr>
            <a:spLocks noChangeShapeType="1"/>
          </p:cNvSpPr>
          <p:nvPr/>
        </p:nvSpPr>
        <p:spPr bwMode="auto">
          <a:xfrm>
            <a:off x="3741738" y="1468438"/>
            <a:ext cx="0" cy="1624012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72" name="Line 16"/>
          <p:cNvSpPr>
            <a:spLocks noChangeShapeType="1"/>
          </p:cNvSpPr>
          <p:nvPr/>
        </p:nvSpPr>
        <p:spPr bwMode="auto">
          <a:xfrm>
            <a:off x="2743200" y="1471613"/>
            <a:ext cx="0" cy="22098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73" name="Text Box 17"/>
          <p:cNvSpPr txBox="1">
            <a:spLocks noChangeArrowheads="1"/>
          </p:cNvSpPr>
          <p:nvPr/>
        </p:nvSpPr>
        <p:spPr bwMode="auto">
          <a:xfrm>
            <a:off x="5827713" y="2987675"/>
            <a:ext cx="581025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pitchFamily="34" charset="0"/>
              </a:rPr>
              <a:t>gain 2e5</a:t>
            </a:r>
          </a:p>
        </p:txBody>
      </p:sp>
      <p:sp>
        <p:nvSpPr>
          <p:cNvPr id="2144274" name="Line 18"/>
          <p:cNvSpPr>
            <a:spLocks noChangeShapeType="1"/>
          </p:cNvSpPr>
          <p:nvPr/>
        </p:nvSpPr>
        <p:spPr bwMode="auto">
          <a:xfrm flipV="1">
            <a:off x="1524000" y="3144838"/>
            <a:ext cx="76200" cy="228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75" name="Line 19"/>
          <p:cNvSpPr>
            <a:spLocks noChangeShapeType="1"/>
          </p:cNvSpPr>
          <p:nvPr/>
        </p:nvSpPr>
        <p:spPr bwMode="auto">
          <a:xfrm flipV="1">
            <a:off x="3489325" y="3152775"/>
            <a:ext cx="762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76" name="Line 20"/>
          <p:cNvSpPr>
            <a:spLocks noChangeShapeType="1"/>
          </p:cNvSpPr>
          <p:nvPr/>
        </p:nvSpPr>
        <p:spPr bwMode="auto">
          <a:xfrm>
            <a:off x="1752600" y="1568450"/>
            <a:ext cx="19812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77" name="Text Box 21"/>
          <p:cNvSpPr txBox="1">
            <a:spLocks noChangeArrowheads="1"/>
          </p:cNvSpPr>
          <p:nvPr/>
        </p:nvSpPr>
        <p:spPr bwMode="auto">
          <a:xfrm>
            <a:off x="2454275" y="1592263"/>
            <a:ext cx="8429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1822CD"/>
                </a:solidFill>
                <a:latin typeface="Helvetica" pitchFamily="34" charset="0"/>
              </a:rPr>
              <a:t>250 degrees</a:t>
            </a:r>
          </a:p>
        </p:txBody>
      </p:sp>
      <p:sp>
        <p:nvSpPr>
          <p:cNvPr id="2144278" name="Text Box 22"/>
          <p:cNvSpPr txBox="1">
            <a:spLocks noChangeArrowheads="1"/>
          </p:cNvSpPr>
          <p:nvPr/>
        </p:nvSpPr>
        <p:spPr bwMode="auto">
          <a:xfrm>
            <a:off x="2576513" y="3484563"/>
            <a:ext cx="61436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33CCFF"/>
                </a:solidFill>
                <a:latin typeface="Helvetica" pitchFamily="34" charset="0"/>
              </a:rPr>
              <a:t>midplane</a:t>
            </a:r>
          </a:p>
        </p:txBody>
      </p:sp>
      <p:sp>
        <p:nvSpPr>
          <p:cNvPr id="2144279" name="Line 23"/>
          <p:cNvSpPr>
            <a:spLocks noChangeShapeType="1"/>
          </p:cNvSpPr>
          <p:nvPr/>
        </p:nvSpPr>
        <p:spPr bwMode="auto">
          <a:xfrm flipH="1" flipV="1">
            <a:off x="2955925" y="3344863"/>
            <a:ext cx="60325" cy="152400"/>
          </a:xfrm>
          <a:prstGeom prst="line">
            <a:avLst/>
          </a:prstGeom>
          <a:noFill/>
          <a:ln w="15875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80" name="Text Box 24"/>
          <p:cNvSpPr txBox="1">
            <a:spLocks noChangeArrowheads="1"/>
          </p:cNvSpPr>
          <p:nvPr/>
        </p:nvSpPr>
        <p:spPr bwMode="auto">
          <a:xfrm>
            <a:off x="6934200" y="1493838"/>
            <a:ext cx="10255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33CCFF"/>
                </a:solidFill>
                <a:latin typeface="Helvetica" pitchFamily="34" charset="0"/>
              </a:rPr>
              <a:t>Passive growth</a:t>
            </a:r>
          </a:p>
        </p:txBody>
      </p:sp>
      <p:sp>
        <p:nvSpPr>
          <p:cNvPr id="2144281" name="Line 25"/>
          <p:cNvSpPr>
            <a:spLocks noChangeShapeType="1"/>
          </p:cNvSpPr>
          <p:nvPr/>
        </p:nvSpPr>
        <p:spPr bwMode="auto">
          <a:xfrm flipH="1">
            <a:off x="7543800" y="1676400"/>
            <a:ext cx="76200" cy="128588"/>
          </a:xfrm>
          <a:prstGeom prst="line">
            <a:avLst/>
          </a:prstGeom>
          <a:noFill/>
          <a:ln w="15875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82" name="Text Box 26"/>
          <p:cNvSpPr txBox="1">
            <a:spLocks noChangeArrowheads="1"/>
          </p:cNvSpPr>
          <p:nvPr/>
        </p:nvSpPr>
        <p:spPr bwMode="auto">
          <a:xfrm>
            <a:off x="6019800" y="1219200"/>
            <a:ext cx="1122363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B</a:t>
            </a:r>
            <a:r>
              <a:rPr lang="en-US" sz="1200" baseline="-25000">
                <a:latin typeface="Helvetica" pitchFamily="34" charset="0"/>
              </a:rPr>
              <a:t>r</a:t>
            </a:r>
            <a:r>
              <a:rPr lang="en-US" sz="1200">
                <a:latin typeface="Helvetica" pitchFamily="34" charset="0"/>
              </a:rPr>
              <a:t> sensors alone</a:t>
            </a:r>
          </a:p>
        </p:txBody>
      </p:sp>
      <p:sp>
        <p:nvSpPr>
          <p:cNvPr id="2144283" name="Line 27"/>
          <p:cNvSpPr>
            <a:spLocks noChangeShapeType="1"/>
          </p:cNvSpPr>
          <p:nvPr/>
        </p:nvSpPr>
        <p:spPr bwMode="auto">
          <a:xfrm flipH="1">
            <a:off x="6400800" y="1447800"/>
            <a:ext cx="762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84" name="Text Box 28"/>
          <p:cNvSpPr txBox="1">
            <a:spLocks noChangeArrowheads="1"/>
          </p:cNvSpPr>
          <p:nvPr/>
        </p:nvSpPr>
        <p:spPr bwMode="auto">
          <a:xfrm>
            <a:off x="7932738" y="2743200"/>
            <a:ext cx="631825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pitchFamily="34" charset="0"/>
              </a:rPr>
              <a:t>B</a:t>
            </a:r>
            <a:r>
              <a:rPr lang="en-US" sz="1200" baseline="-25000">
                <a:solidFill>
                  <a:srgbClr val="FF0000"/>
                </a:solidFill>
                <a:latin typeface="Helvetica" pitchFamily="34" charset="0"/>
              </a:rPr>
              <a:t>r</a:t>
            </a:r>
            <a:r>
              <a:rPr lang="en-US" sz="1200">
                <a:solidFill>
                  <a:srgbClr val="FF0000"/>
                </a:solidFill>
                <a:latin typeface="Helvetica" pitchFamily="34" charset="0"/>
              </a:rPr>
              <a:t> and B</a:t>
            </a:r>
            <a:r>
              <a:rPr lang="en-US" sz="1200" baseline="-25000">
                <a:solidFill>
                  <a:srgbClr val="FF0000"/>
                </a:solidFill>
                <a:latin typeface="Helvetica" pitchFamily="34" charset="0"/>
              </a:rPr>
              <a:t>p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pitchFamily="34" charset="0"/>
              </a:rPr>
              <a:t>sensors</a:t>
            </a:r>
          </a:p>
        </p:txBody>
      </p:sp>
      <p:sp>
        <p:nvSpPr>
          <p:cNvPr id="2144285" name="Line 29"/>
          <p:cNvSpPr>
            <a:spLocks noChangeShapeType="1"/>
          </p:cNvSpPr>
          <p:nvPr/>
        </p:nvSpPr>
        <p:spPr bwMode="auto">
          <a:xfrm flipH="1" flipV="1">
            <a:off x="7756525" y="2651125"/>
            <a:ext cx="152400" cy="228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86" name="Line 30"/>
          <p:cNvSpPr>
            <a:spLocks noChangeShapeType="1"/>
          </p:cNvSpPr>
          <p:nvPr/>
        </p:nvSpPr>
        <p:spPr bwMode="auto">
          <a:xfrm flipV="1">
            <a:off x="5181600" y="3667125"/>
            <a:ext cx="838200" cy="1117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87" name="Line 31"/>
          <p:cNvSpPr>
            <a:spLocks noChangeShapeType="1"/>
          </p:cNvSpPr>
          <p:nvPr/>
        </p:nvSpPr>
        <p:spPr bwMode="auto">
          <a:xfrm>
            <a:off x="5181600" y="4782312"/>
            <a:ext cx="622300" cy="682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88" name="Text Box 32"/>
          <p:cNvSpPr txBox="1">
            <a:spLocks noChangeArrowheads="1"/>
          </p:cNvSpPr>
          <p:nvPr/>
        </p:nvSpPr>
        <p:spPr bwMode="auto">
          <a:xfrm>
            <a:off x="4522788" y="3389313"/>
            <a:ext cx="1031875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DCON, VALEN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codes</a:t>
            </a:r>
          </a:p>
        </p:txBody>
      </p:sp>
      <p:pic>
        <p:nvPicPr>
          <p:cNvPr id="2144289" name="Picture 33" descr="Br FB opt gain figa2011-1-18 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15617" r="6895" b="6548"/>
          <a:stretch>
            <a:fillRect/>
          </a:stretch>
        </p:blipFill>
        <p:spPr bwMode="auto">
          <a:xfrm>
            <a:off x="6172200" y="3757613"/>
            <a:ext cx="2667000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4290" name="Text Box 34"/>
          <p:cNvSpPr txBox="1">
            <a:spLocks noChangeArrowheads="1"/>
          </p:cNvSpPr>
          <p:nvPr/>
        </p:nvSpPr>
        <p:spPr bwMode="auto">
          <a:xfrm>
            <a:off x="7270750" y="6288088"/>
            <a:ext cx="827088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B</a:t>
            </a:r>
            <a:r>
              <a:rPr lang="en-US" sz="1200" baseline="-25000">
                <a:latin typeface="Helvetica" pitchFamily="34" charset="0"/>
              </a:rPr>
              <a:t>r</a:t>
            </a:r>
            <a:r>
              <a:rPr lang="en-US" sz="1200">
                <a:latin typeface="Helvetica" pitchFamily="34" charset="0"/>
              </a:rPr>
              <a:t> gain (arb)</a:t>
            </a:r>
          </a:p>
        </p:txBody>
      </p:sp>
      <p:sp>
        <p:nvSpPr>
          <p:cNvPr id="2144291" name="Text Box 35"/>
          <p:cNvSpPr txBox="1">
            <a:spLocks noChangeArrowheads="1"/>
          </p:cNvSpPr>
          <p:nvPr/>
        </p:nvSpPr>
        <p:spPr bwMode="auto">
          <a:xfrm rot="16200000">
            <a:off x="5464969" y="4898231"/>
            <a:ext cx="1139825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Growth rate (1/s)</a:t>
            </a:r>
          </a:p>
        </p:txBody>
      </p:sp>
      <p:sp>
        <p:nvSpPr>
          <p:cNvPr id="2144292" name="Line 36"/>
          <p:cNvSpPr>
            <a:spLocks noChangeShapeType="1"/>
          </p:cNvSpPr>
          <p:nvPr/>
        </p:nvSpPr>
        <p:spPr bwMode="auto">
          <a:xfrm flipH="1">
            <a:off x="6918325" y="3886200"/>
            <a:ext cx="15875" cy="2149475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93" name="Text Box 37"/>
          <p:cNvSpPr txBox="1">
            <a:spLocks noChangeArrowheads="1"/>
          </p:cNvSpPr>
          <p:nvPr/>
        </p:nvSpPr>
        <p:spPr bwMode="auto">
          <a:xfrm>
            <a:off x="6629400" y="4038600"/>
            <a:ext cx="1452563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pitchFamily="34" charset="0"/>
              </a:rPr>
              <a:t>VALEN eqv. gain 2e5</a:t>
            </a:r>
          </a:p>
        </p:txBody>
      </p:sp>
      <p:sp>
        <p:nvSpPr>
          <p:cNvPr id="2144294" name="Text Box 38"/>
          <p:cNvSpPr txBox="1">
            <a:spLocks noChangeArrowheads="1"/>
          </p:cNvSpPr>
          <p:nvPr/>
        </p:nvSpPr>
        <p:spPr bwMode="auto">
          <a:xfrm>
            <a:off x="7543800" y="4800600"/>
            <a:ext cx="820738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pitchFamily="34" charset="0"/>
              </a:rPr>
              <a:t>optimal gain</a:t>
            </a:r>
          </a:p>
        </p:txBody>
      </p:sp>
      <p:sp>
        <p:nvSpPr>
          <p:cNvPr id="2144295" name="Line 39"/>
          <p:cNvSpPr>
            <a:spLocks noChangeShapeType="1"/>
          </p:cNvSpPr>
          <p:nvPr/>
        </p:nvSpPr>
        <p:spPr bwMode="auto">
          <a:xfrm>
            <a:off x="7543800" y="5181600"/>
            <a:ext cx="0" cy="228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96" name="Line 40"/>
          <p:cNvSpPr>
            <a:spLocks noChangeShapeType="1"/>
          </p:cNvSpPr>
          <p:nvPr/>
        </p:nvSpPr>
        <p:spPr bwMode="auto">
          <a:xfrm>
            <a:off x="7775575" y="5181600"/>
            <a:ext cx="0" cy="228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97" name="Line 41"/>
          <p:cNvSpPr>
            <a:spLocks noChangeShapeType="1"/>
          </p:cNvSpPr>
          <p:nvPr/>
        </p:nvSpPr>
        <p:spPr bwMode="auto">
          <a:xfrm>
            <a:off x="7543800" y="5289550"/>
            <a:ext cx="228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4298" name="Line 42"/>
          <p:cNvSpPr>
            <a:spLocks noChangeShapeType="1"/>
          </p:cNvSpPr>
          <p:nvPr/>
        </p:nvSpPr>
        <p:spPr bwMode="auto">
          <a:xfrm flipH="1">
            <a:off x="7675563" y="4997450"/>
            <a:ext cx="76200" cy="228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F48E7-F810-4F28-837A-58E719D597C4}" type="slidenum">
              <a:rPr lang="en-US"/>
              <a:pPr/>
              <a:t>4</a:t>
            </a:fld>
            <a:endParaRPr lang="en-US"/>
          </a:p>
        </p:txBody>
      </p:sp>
      <p:sp>
        <p:nvSpPr>
          <p:cNvPr id="2145282" name="Rectangle 2"/>
          <p:cNvSpPr>
            <a:spLocks noChangeArrowheads="1"/>
          </p:cNvSpPr>
          <p:nvPr/>
        </p:nvSpPr>
        <p:spPr bwMode="auto">
          <a:xfrm>
            <a:off x="1279525" y="1403350"/>
            <a:ext cx="3484563" cy="30527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4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z="2000"/>
              <a:t>RWM B</a:t>
            </a:r>
            <a:r>
              <a:rPr lang="en-US" sz="2000" baseline="-25000"/>
              <a:t>r</a:t>
            </a:r>
            <a:r>
              <a:rPr lang="en-US" sz="2000"/>
              <a:t> sensor n = 1 feedback phase variation shows superior settings when combined w/B</a:t>
            </a:r>
            <a:r>
              <a:rPr lang="en-US" sz="2000" baseline="-25000"/>
              <a:t>p</a:t>
            </a:r>
            <a:r>
              <a:rPr lang="en-US" sz="2000"/>
              <a:t> sensors; good agreement w/theory so far</a:t>
            </a:r>
          </a:p>
        </p:txBody>
      </p:sp>
      <p:sp>
        <p:nvSpPr>
          <p:cNvPr id="2145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29200" y="4343400"/>
            <a:ext cx="3962400" cy="2133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000" dirty="0"/>
              <a:t>VALEN calculation of </a:t>
            </a:r>
            <a:r>
              <a:rPr lang="en-US" sz="2000" dirty="0" err="1"/>
              <a:t>B</a:t>
            </a:r>
            <a:r>
              <a:rPr lang="en-US" sz="2000" baseline="-25000" dirty="0" err="1"/>
              <a:t>r</a:t>
            </a:r>
            <a:r>
              <a:rPr lang="en-US" sz="2000" dirty="0" err="1"/>
              <a:t>+B</a:t>
            </a:r>
            <a:r>
              <a:rPr lang="en-US" sz="2000" baseline="-25000" dirty="0" err="1"/>
              <a:t>p</a:t>
            </a:r>
            <a:r>
              <a:rPr lang="en-US" sz="2000" dirty="0"/>
              <a:t> feedback follows XP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1800" dirty="0"/>
              <a:t>stable plasma (negative “s”)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1800" dirty="0"/>
              <a:t>Now examining plasma response model variation</a:t>
            </a:r>
          </a:p>
          <a:p>
            <a:pPr lvl="2">
              <a:lnSpc>
                <a:spcPct val="90000"/>
              </a:lnSpc>
              <a:spcBef>
                <a:spcPct val="15000"/>
              </a:spcBef>
            </a:pPr>
            <a:r>
              <a:rPr lang="en-US" sz="1600" dirty="0">
                <a:solidFill>
                  <a:srgbClr val="0000FF"/>
                </a:solidFill>
              </a:rPr>
              <a:t>impact of “s”, and diff. rotation (“</a:t>
            </a:r>
            <a:r>
              <a:rPr lang="en-US" sz="1600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”) on </a:t>
            </a:r>
            <a:r>
              <a:rPr lang="en-US" sz="1600" dirty="0" smtClean="0">
                <a:solidFill>
                  <a:srgbClr val="0000FF"/>
                </a:solidFill>
              </a:rPr>
              <a:t>results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1452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9630" r="9801" b="11624"/>
          <a:stretch>
            <a:fillRect/>
          </a:stretch>
        </p:blipFill>
        <p:spPr bwMode="auto">
          <a:xfrm>
            <a:off x="5210175" y="1158875"/>
            <a:ext cx="38862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5286" name="Text Box 6"/>
          <p:cNvSpPr txBox="1">
            <a:spLocks noChangeArrowheads="1"/>
          </p:cNvSpPr>
          <p:nvPr/>
        </p:nvSpPr>
        <p:spPr bwMode="auto">
          <a:xfrm>
            <a:off x="7932738" y="3822700"/>
            <a:ext cx="4143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latin typeface="Symbol" pitchFamily="18" charset="2"/>
              </a:rPr>
              <a:t>D</a:t>
            </a:r>
            <a:r>
              <a:rPr lang="en-US" sz="1400">
                <a:latin typeface="Helvetica" pitchFamily="34" charset="0"/>
              </a:rPr>
              <a:t>t (s)</a:t>
            </a:r>
          </a:p>
        </p:txBody>
      </p:sp>
      <p:sp>
        <p:nvSpPr>
          <p:cNvPr id="2145287" name="Text Box 7"/>
          <p:cNvSpPr txBox="1">
            <a:spLocks noChangeArrowheads="1"/>
          </p:cNvSpPr>
          <p:nvPr/>
        </p:nvSpPr>
        <p:spPr bwMode="auto">
          <a:xfrm rot="-5400000">
            <a:off x="4323556" y="2410619"/>
            <a:ext cx="163036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latin typeface="Helvetica" pitchFamily="34" charset="0"/>
              </a:rPr>
              <a:t>Radial field n = 1 (G)</a:t>
            </a:r>
          </a:p>
        </p:txBody>
      </p:sp>
      <p:sp>
        <p:nvSpPr>
          <p:cNvPr id="2145288" name="Rectangle 8"/>
          <p:cNvSpPr>
            <a:spLocks noChangeArrowheads="1"/>
          </p:cNvSpPr>
          <p:nvPr/>
        </p:nvSpPr>
        <p:spPr bwMode="auto">
          <a:xfrm>
            <a:off x="152400" y="5105400"/>
            <a:ext cx="518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Favorable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(experimental)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  <a:latin typeface="Arial" pitchFamily="34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feedback settings, varied B</a:t>
            </a:r>
            <a:r>
              <a:rPr lang="en-US" sz="2000" baseline="-25000" dirty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 settings</a:t>
            </a: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Positive/negative feedback produced at theoretically expected phase values</a:t>
            </a: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45289" name="Text Box 9"/>
          <p:cNvSpPr txBox="1">
            <a:spLocks noChangeArrowheads="1"/>
          </p:cNvSpPr>
          <p:nvPr/>
        </p:nvSpPr>
        <p:spPr bwMode="auto">
          <a:xfrm>
            <a:off x="6019800" y="3119438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180 deg FB phase</a:t>
            </a:r>
          </a:p>
        </p:txBody>
      </p:sp>
      <p:sp>
        <p:nvSpPr>
          <p:cNvPr id="2145290" name="Text Box 10"/>
          <p:cNvSpPr txBox="1">
            <a:spLocks noChangeArrowheads="1"/>
          </p:cNvSpPr>
          <p:nvPr/>
        </p:nvSpPr>
        <p:spPr bwMode="auto">
          <a:xfrm>
            <a:off x="6324600" y="2463800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pitchFamily="34" charset="0"/>
              </a:rPr>
              <a:t>90 deg FB phase</a:t>
            </a:r>
          </a:p>
        </p:txBody>
      </p:sp>
      <p:sp>
        <p:nvSpPr>
          <p:cNvPr id="2145291" name="Line 11"/>
          <p:cNvSpPr>
            <a:spLocks noChangeShapeType="1"/>
          </p:cNvSpPr>
          <p:nvPr/>
        </p:nvSpPr>
        <p:spPr bwMode="auto">
          <a:xfrm flipH="1">
            <a:off x="6513513" y="2676525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5292" name="Line 12"/>
          <p:cNvSpPr>
            <a:spLocks noChangeShapeType="1"/>
          </p:cNvSpPr>
          <p:nvPr/>
        </p:nvSpPr>
        <p:spPr bwMode="auto">
          <a:xfrm>
            <a:off x="7462838" y="1733550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5293" name="Text Box 13"/>
          <p:cNvSpPr txBox="1">
            <a:spLocks noChangeArrowheads="1"/>
          </p:cNvSpPr>
          <p:nvPr/>
        </p:nvSpPr>
        <p:spPr bwMode="auto">
          <a:xfrm>
            <a:off x="7086600" y="1473200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pitchFamily="34" charset="0"/>
              </a:rPr>
              <a:t>0 deg FB phase</a:t>
            </a:r>
          </a:p>
        </p:txBody>
      </p:sp>
      <p:sp>
        <p:nvSpPr>
          <p:cNvPr id="2145294" name="Text Box 14"/>
          <p:cNvSpPr txBox="1">
            <a:spLocks noChangeArrowheads="1"/>
          </p:cNvSpPr>
          <p:nvPr/>
        </p:nvSpPr>
        <p:spPr bwMode="auto">
          <a:xfrm>
            <a:off x="7556500" y="3302000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CC9900"/>
                </a:solidFill>
                <a:latin typeface="Helvetica" pitchFamily="34" charset="0"/>
              </a:rPr>
              <a:t>Vacuum error field</a:t>
            </a:r>
          </a:p>
        </p:txBody>
      </p:sp>
      <p:sp>
        <p:nvSpPr>
          <p:cNvPr id="2145295" name="Text Box 15"/>
          <p:cNvSpPr txBox="1">
            <a:spLocks noChangeArrowheads="1"/>
          </p:cNvSpPr>
          <p:nvPr/>
        </p:nvSpPr>
        <p:spPr bwMode="auto">
          <a:xfrm>
            <a:off x="7561263" y="2792413"/>
            <a:ext cx="1277937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33CC33"/>
                </a:solidFill>
                <a:latin typeface="Helvetica" pitchFamily="34" charset="0"/>
              </a:rPr>
              <a:t>Vacuum EF + RFA</a:t>
            </a:r>
          </a:p>
        </p:txBody>
      </p:sp>
      <p:sp>
        <p:nvSpPr>
          <p:cNvPr id="2145296" name="Text Box 16"/>
          <p:cNvSpPr txBox="1">
            <a:spLocks noChangeArrowheads="1"/>
          </p:cNvSpPr>
          <p:nvPr/>
        </p:nvSpPr>
        <p:spPr bwMode="auto">
          <a:xfrm>
            <a:off x="5534025" y="966788"/>
            <a:ext cx="3365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VALEN calculation of NSTX B</a:t>
            </a:r>
            <a:r>
              <a:rPr lang="en-US" sz="1400" u="sng" baseline="-25000">
                <a:solidFill>
                  <a:srgbClr val="0000FF"/>
                </a:solidFill>
                <a:latin typeface="Helvetica" pitchFamily="34" charset="0"/>
              </a:rPr>
              <a:t>r</a:t>
            </a: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 + B</a:t>
            </a:r>
            <a:r>
              <a:rPr lang="en-US" sz="1400" u="sng" baseline="-25000">
                <a:solidFill>
                  <a:srgbClr val="0000FF"/>
                </a:solidFill>
                <a:latin typeface="Helvetica" pitchFamily="34" charset="0"/>
              </a:rPr>
              <a:t>p</a:t>
            </a: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 control</a:t>
            </a:r>
          </a:p>
        </p:txBody>
      </p:sp>
      <p:pic>
        <p:nvPicPr>
          <p:cNvPr id="214529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22388"/>
            <a:ext cx="4800600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5298" name="Text Box 18"/>
          <p:cNvSpPr txBox="1">
            <a:spLocks noChangeArrowheads="1"/>
          </p:cNvSpPr>
          <p:nvPr/>
        </p:nvSpPr>
        <p:spPr bwMode="auto">
          <a:xfrm>
            <a:off x="3352800" y="922338"/>
            <a:ext cx="1712913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n = 1 B</a:t>
            </a:r>
            <a:r>
              <a:rPr lang="en-US" sz="1000" baseline="-25000">
                <a:solidFill>
                  <a:schemeClr val="tx1"/>
                </a:solidFill>
                <a:latin typeface="Arial" pitchFamily="34" charset="0"/>
              </a:rPr>
              <a:t>R</a:t>
            </a: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+ B</a:t>
            </a:r>
            <a:r>
              <a:rPr lang="en-US" sz="1000" baseline="-25000">
                <a:solidFill>
                  <a:schemeClr val="tx1"/>
                </a:solidFill>
                <a:latin typeface="Arial" pitchFamily="34" charset="0"/>
              </a:rPr>
              <a:t>p</a:t>
            </a: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feedback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(B</a:t>
            </a:r>
            <a:r>
              <a:rPr lang="en-US" sz="1000" baseline="-25000">
                <a:solidFill>
                  <a:schemeClr val="tx1"/>
                </a:solidFill>
                <a:latin typeface="Arial" pitchFamily="34" charset="0"/>
              </a:rPr>
              <a:t>p</a:t>
            </a: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gain = 1, B</a:t>
            </a:r>
            <a:r>
              <a:rPr lang="en-US" sz="1000" baseline="-25000">
                <a:solidFill>
                  <a:schemeClr val="tx1"/>
                </a:solidFill>
                <a:latin typeface="Arial" pitchFamily="34" charset="0"/>
              </a:rPr>
              <a:t>R</a:t>
            </a: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gain = 1.5)</a:t>
            </a:r>
          </a:p>
        </p:txBody>
      </p:sp>
      <p:sp>
        <p:nvSpPr>
          <p:cNvPr id="2145299" name="Text Box 19"/>
          <p:cNvSpPr txBox="1">
            <a:spLocks noChangeArrowheads="1"/>
          </p:cNvSpPr>
          <p:nvPr/>
        </p:nvSpPr>
        <p:spPr bwMode="auto">
          <a:xfrm>
            <a:off x="311150" y="930275"/>
            <a:ext cx="2965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NSTX Experiments: B</a:t>
            </a:r>
            <a:r>
              <a:rPr lang="en-US" sz="1400" u="sng" baseline="-25000">
                <a:solidFill>
                  <a:srgbClr val="0000FF"/>
                </a:solidFill>
                <a:latin typeface="Helvetica" pitchFamily="34" charset="0"/>
              </a:rPr>
              <a:t>p</a:t>
            </a: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 + B</a:t>
            </a:r>
            <a:r>
              <a:rPr lang="en-US" sz="1400" u="sng" baseline="-25000">
                <a:solidFill>
                  <a:srgbClr val="0000FF"/>
                </a:solidFill>
                <a:latin typeface="Helvetica" pitchFamily="34" charset="0"/>
              </a:rPr>
              <a:t>R</a:t>
            </a: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 feedback</a:t>
            </a:r>
          </a:p>
        </p:txBody>
      </p:sp>
      <p:sp>
        <p:nvSpPr>
          <p:cNvPr id="2145300" name="Line 20"/>
          <p:cNvSpPr>
            <a:spLocks noChangeShapeType="1"/>
          </p:cNvSpPr>
          <p:nvPr/>
        </p:nvSpPr>
        <p:spPr bwMode="auto">
          <a:xfrm>
            <a:off x="1279525" y="131127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5301" name="Text Box 21"/>
          <p:cNvSpPr txBox="1">
            <a:spLocks noChangeArrowheads="1"/>
          </p:cNvSpPr>
          <p:nvPr/>
        </p:nvSpPr>
        <p:spPr bwMode="auto">
          <a:xfrm>
            <a:off x="1408113" y="1203325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pitchFamily="34" charset="0"/>
              </a:rPr>
              <a:t>Feedback on</a:t>
            </a:r>
          </a:p>
        </p:txBody>
      </p:sp>
      <p:sp>
        <p:nvSpPr>
          <p:cNvPr id="2145302" name="Line 22"/>
          <p:cNvSpPr>
            <a:spLocks noChangeShapeType="1"/>
          </p:cNvSpPr>
          <p:nvPr/>
        </p:nvSpPr>
        <p:spPr bwMode="auto">
          <a:xfrm>
            <a:off x="1279525" y="1311275"/>
            <a:ext cx="0" cy="31480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5303" name="Line 23"/>
          <p:cNvSpPr>
            <a:spLocks noChangeShapeType="1"/>
          </p:cNvSpPr>
          <p:nvPr/>
        </p:nvSpPr>
        <p:spPr bwMode="auto">
          <a:xfrm>
            <a:off x="312738" y="4191000"/>
            <a:ext cx="946150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57912"/>
            <a:ext cx="8753475" cy="685800"/>
          </a:xfrm>
        </p:spPr>
        <p:txBody>
          <a:bodyPr/>
          <a:lstStyle/>
          <a:p>
            <a:r>
              <a:rPr lang="en-US" dirty="0"/>
              <a:t>Tweaking 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en-US" dirty="0"/>
              <a:t> sensor feedback phase around 180 degrees led to long-pulse, low l</a:t>
            </a:r>
            <a:r>
              <a:rPr lang="en-US" baseline="-25000" dirty="0"/>
              <a:t>i</a:t>
            </a:r>
            <a:r>
              <a:rPr lang="en-US" dirty="0"/>
              <a:t>, high </a:t>
            </a:r>
            <a:r>
              <a:rPr lang="en-US" dirty="0" err="1">
                <a:latin typeface="Symbol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/>
              <a:t>/l</a:t>
            </a:r>
            <a:r>
              <a:rPr lang="en-US" baseline="-25000" dirty="0"/>
              <a:t>i</a:t>
            </a:r>
          </a:p>
        </p:txBody>
      </p:sp>
      <p:pic>
        <p:nvPicPr>
          <p:cNvPr id="629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10747" b="4744"/>
          <a:stretch>
            <a:fillRect/>
          </a:stretch>
        </p:blipFill>
        <p:spPr bwMode="auto">
          <a:xfrm>
            <a:off x="96838" y="1477963"/>
            <a:ext cx="6851650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5974969" y="5327587"/>
            <a:ext cx="569387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900" dirty="0">
                <a:solidFill>
                  <a:schemeClr val="tx1"/>
                </a:solidFill>
              </a:rPr>
              <a:t>139347</a:t>
            </a:r>
          </a:p>
          <a:p>
            <a:pPr>
              <a:buNone/>
            </a:pPr>
            <a:r>
              <a:rPr lang="en-US" sz="900" dirty="0">
                <a:solidFill>
                  <a:srgbClr val="FF0000"/>
                </a:solidFill>
              </a:rPr>
              <a:t>139515</a:t>
            </a:r>
          </a:p>
          <a:p>
            <a:pPr>
              <a:buNone/>
            </a:pPr>
            <a:r>
              <a:rPr lang="en-US" sz="900" dirty="0">
                <a:solidFill>
                  <a:srgbClr val="0000FF"/>
                </a:solidFill>
              </a:rPr>
              <a:t>139516</a:t>
            </a:r>
          </a:p>
          <a:p>
            <a:pPr>
              <a:buNone/>
            </a:pPr>
            <a:r>
              <a:rPr lang="en-US" sz="900" dirty="0">
                <a:solidFill>
                  <a:srgbClr val="FF33CC"/>
                </a:solidFill>
              </a:rPr>
              <a:t>139517</a:t>
            </a:r>
            <a:endParaRPr lang="en-US" sz="900" dirty="0">
              <a:solidFill>
                <a:srgbClr val="009900"/>
              </a:solidFill>
            </a:endParaRPr>
          </a:p>
        </p:txBody>
      </p:sp>
      <p:sp>
        <p:nvSpPr>
          <p:cNvPr id="629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629400" y="1233486"/>
            <a:ext cx="2422525" cy="5140328"/>
          </a:xfrm>
          <a:noFill/>
          <a:ln/>
        </p:spPr>
        <p:txBody>
          <a:bodyPr/>
          <a:lstStyle/>
          <a:p>
            <a:r>
              <a:rPr lang="en-US" dirty="0"/>
              <a:t>Steady, high </a:t>
            </a:r>
            <a:r>
              <a:rPr lang="en-US" dirty="0" err="1">
                <a:latin typeface="Symbol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/>
              <a:t>/l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Between 12 – </a:t>
            </a:r>
            <a:r>
              <a:rPr lang="en-US" dirty="0" smtClean="0"/>
              <a:t>12.5</a:t>
            </a:r>
            <a:endParaRPr lang="en-US" dirty="0"/>
          </a:p>
          <a:p>
            <a:r>
              <a:rPr lang="en-US" dirty="0" smtClean="0"/>
              <a:t>Not in agreement with theory</a:t>
            </a:r>
          </a:p>
          <a:p>
            <a:pPr lvl="1"/>
            <a:r>
              <a:rPr lang="en-US" dirty="0" smtClean="0"/>
              <a:t>VALEN indicates a value near 270 </a:t>
            </a:r>
            <a:r>
              <a:rPr lang="en-US" dirty="0" err="1" smtClean="0"/>
              <a:t>deg</a:t>
            </a:r>
            <a:r>
              <a:rPr lang="en-US" dirty="0" smtClean="0"/>
              <a:t> is optimal</a:t>
            </a:r>
          </a:p>
          <a:p>
            <a:pPr lvl="1"/>
            <a:r>
              <a:rPr lang="en-US" dirty="0" smtClean="0"/>
              <a:t>Analysis ongoing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29769" name="Text Box 9"/>
          <p:cNvSpPr txBox="1">
            <a:spLocks noChangeArrowheads="1"/>
          </p:cNvSpPr>
          <p:nvPr/>
        </p:nvSpPr>
        <p:spPr bwMode="auto">
          <a:xfrm>
            <a:off x="5492750" y="1038225"/>
            <a:ext cx="750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200" b="1">
                <a:solidFill>
                  <a:srgbClr val="FF33CC"/>
                </a:solidFill>
              </a:rPr>
              <a:t>180 deg</a:t>
            </a:r>
          </a:p>
        </p:txBody>
      </p:sp>
      <p:sp>
        <p:nvSpPr>
          <p:cNvPr id="629770" name="Line 10"/>
          <p:cNvSpPr>
            <a:spLocks noChangeShapeType="1"/>
          </p:cNvSpPr>
          <p:nvPr/>
        </p:nvSpPr>
        <p:spPr bwMode="auto">
          <a:xfrm>
            <a:off x="5854700" y="1281112"/>
            <a:ext cx="0" cy="215900"/>
          </a:xfrm>
          <a:prstGeom prst="line">
            <a:avLst/>
          </a:prstGeom>
          <a:noFill/>
          <a:ln w="38100" cmpd="dbl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71" name="Text Box 11"/>
          <p:cNvSpPr txBox="1">
            <a:spLocks noChangeArrowheads="1"/>
          </p:cNvSpPr>
          <p:nvPr/>
        </p:nvSpPr>
        <p:spPr bwMode="auto">
          <a:xfrm>
            <a:off x="3922713" y="990600"/>
            <a:ext cx="877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srgbClr val="0000FF"/>
                </a:solidFill>
              </a:rPr>
              <a:t>202.5 </a:t>
            </a:r>
            <a:r>
              <a:rPr lang="en-US" sz="1200" b="1" dirty="0" err="1">
                <a:solidFill>
                  <a:srgbClr val="0000FF"/>
                </a:solidFill>
              </a:rPr>
              <a:t>deg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629772" name="Line 12"/>
          <p:cNvSpPr>
            <a:spLocks noChangeShapeType="1"/>
          </p:cNvSpPr>
          <p:nvPr/>
        </p:nvSpPr>
        <p:spPr bwMode="auto">
          <a:xfrm>
            <a:off x="4346575" y="1233487"/>
            <a:ext cx="0" cy="407988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73" name="Text Box 13"/>
          <p:cNvSpPr txBox="1">
            <a:spLocks noChangeArrowheads="1"/>
          </p:cNvSpPr>
          <p:nvPr/>
        </p:nvSpPr>
        <p:spPr bwMode="auto">
          <a:xfrm>
            <a:off x="4696943" y="109498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157.5 </a:t>
            </a:r>
            <a:r>
              <a:rPr lang="en-US" sz="1200" b="1" dirty="0" err="1" smtClean="0">
                <a:solidFill>
                  <a:srgbClr val="FF0000"/>
                </a:solidFill>
              </a:rPr>
              <a:t>deg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29774" name="Line 14"/>
          <p:cNvSpPr>
            <a:spLocks noChangeShapeType="1"/>
          </p:cNvSpPr>
          <p:nvPr/>
        </p:nvSpPr>
        <p:spPr bwMode="auto">
          <a:xfrm>
            <a:off x="5220684" y="1382712"/>
            <a:ext cx="163513" cy="258763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75" name="Text Box 15"/>
          <p:cNvSpPr txBox="1">
            <a:spLocks noChangeArrowheads="1"/>
          </p:cNvSpPr>
          <p:nvPr/>
        </p:nvSpPr>
        <p:spPr bwMode="auto">
          <a:xfrm>
            <a:off x="485775" y="5424488"/>
            <a:ext cx="95250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err="1"/>
              <a:t>B</a:t>
            </a:r>
            <a:r>
              <a:rPr lang="en-US" sz="1400" baseline="-25000" dirty="0" err="1"/>
              <a:t>p</a:t>
            </a:r>
            <a:r>
              <a:rPr lang="en-US" sz="1400" baseline="30000" dirty="0" err="1"/>
              <a:t>n</a:t>
            </a:r>
            <a:r>
              <a:rPr lang="en-US" sz="1400" baseline="30000" dirty="0"/>
              <a:t> = 1</a:t>
            </a:r>
            <a:r>
              <a:rPr lang="en-US" sz="1400" dirty="0"/>
              <a:t> (G)</a:t>
            </a:r>
          </a:p>
        </p:txBody>
      </p:sp>
      <p:sp>
        <p:nvSpPr>
          <p:cNvPr id="629776" name="Text Box 16"/>
          <p:cNvSpPr txBox="1">
            <a:spLocks noChangeArrowheads="1"/>
          </p:cNvSpPr>
          <p:nvPr/>
        </p:nvSpPr>
        <p:spPr bwMode="auto">
          <a:xfrm>
            <a:off x="566738" y="2058988"/>
            <a:ext cx="739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err="1"/>
              <a:t>I</a:t>
            </a:r>
            <a:r>
              <a:rPr lang="en-US" sz="1400" baseline="-25000" dirty="0" err="1"/>
              <a:t>p</a:t>
            </a:r>
            <a:r>
              <a:rPr lang="en-US" sz="1400" dirty="0"/>
              <a:t> (MA)</a:t>
            </a:r>
          </a:p>
        </p:txBody>
      </p:sp>
      <p:sp>
        <p:nvSpPr>
          <p:cNvPr id="629778" name="Text Box 18"/>
          <p:cNvSpPr txBox="1">
            <a:spLocks noChangeArrowheads="1"/>
          </p:cNvSpPr>
          <p:nvPr/>
        </p:nvSpPr>
        <p:spPr bwMode="auto">
          <a:xfrm>
            <a:off x="544513" y="2597150"/>
            <a:ext cx="3690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>
                <a:latin typeface="Symbol" pitchFamily="18" charset="2"/>
              </a:rPr>
              <a:t>b</a:t>
            </a:r>
            <a:r>
              <a:rPr lang="en-US" sz="1400" baseline="-25000"/>
              <a:t>N</a:t>
            </a:r>
            <a:endParaRPr lang="en-US" sz="1400"/>
          </a:p>
        </p:txBody>
      </p:sp>
      <p:sp>
        <p:nvSpPr>
          <p:cNvPr id="629779" name="Text Box 19"/>
          <p:cNvSpPr txBox="1">
            <a:spLocks noChangeArrowheads="1"/>
          </p:cNvSpPr>
          <p:nvPr/>
        </p:nvSpPr>
        <p:spPr bwMode="auto">
          <a:xfrm>
            <a:off x="554038" y="3848100"/>
            <a:ext cx="251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/>
              <a:t>l</a:t>
            </a:r>
            <a:r>
              <a:rPr lang="en-US" sz="1400" baseline="-25000" dirty="0"/>
              <a:t>i</a:t>
            </a:r>
            <a:endParaRPr lang="en-US" sz="1400" dirty="0"/>
          </a:p>
        </p:txBody>
      </p:sp>
      <p:sp>
        <p:nvSpPr>
          <p:cNvPr id="629780" name="Text Box 20"/>
          <p:cNvSpPr txBox="1">
            <a:spLocks noChangeArrowheads="1"/>
          </p:cNvSpPr>
          <p:nvPr/>
        </p:nvSpPr>
        <p:spPr bwMode="auto">
          <a:xfrm>
            <a:off x="496888" y="4483100"/>
            <a:ext cx="486030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>
                <a:latin typeface="Symbol" pitchFamily="18" charset="2"/>
              </a:rPr>
              <a:t>b</a:t>
            </a:r>
            <a:r>
              <a:rPr lang="en-US" sz="1400" baseline="-25000"/>
              <a:t>N</a:t>
            </a:r>
            <a:r>
              <a:rPr lang="en-US" sz="1400"/>
              <a:t>/l</a:t>
            </a:r>
            <a:r>
              <a:rPr lang="en-US" sz="1400" baseline="-25000"/>
              <a:t>i</a:t>
            </a:r>
            <a:endParaRPr lang="en-US" sz="1400"/>
          </a:p>
          <a:p>
            <a:pPr>
              <a:buNone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7241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7420-683A-4EFB-B91F-FBC660A34D4E}" type="slidenum">
              <a:rPr lang="en-US"/>
              <a:pPr/>
              <a:t>6</a:t>
            </a:fld>
            <a:endParaRPr lang="en-US"/>
          </a:p>
        </p:txBody>
      </p:sp>
      <p:sp>
        <p:nvSpPr>
          <p:cNvPr id="214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60325"/>
            <a:ext cx="8667750" cy="68580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XP1111: RWM PID control optimization based on theory and </a:t>
            </a:r>
            <a:r>
              <a:rPr lang="en-US" dirty="0" smtClean="0">
                <a:latin typeface="Arial" pitchFamily="34" charset="0"/>
              </a:rPr>
              <a:t>experiment </a:t>
            </a:r>
            <a:r>
              <a:rPr lang="en-US" dirty="0" smtClean="0"/>
              <a:t>– </a:t>
            </a:r>
            <a:r>
              <a:rPr lang="en-US" dirty="0"/>
              <a:t>shot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214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71600"/>
            <a:ext cx="8620125" cy="5121275"/>
          </a:xfrm>
        </p:spPr>
        <p:txBody>
          <a:bodyPr/>
          <a:lstStyle/>
          <a:p>
            <a:pPr>
              <a:lnSpc>
                <a:spcPct val="65000"/>
              </a:lnSpc>
              <a:spcBef>
                <a:spcPct val="75000"/>
              </a:spcBef>
              <a:buFont typeface="Wingdings" pitchFamily="2" charset="2"/>
              <a:buNone/>
            </a:pPr>
            <a:r>
              <a:rPr lang="en-US" sz="1800" u="sng" dirty="0"/>
              <a:t>	</a:t>
            </a:r>
            <a:r>
              <a:rPr lang="en-US" sz="1400" u="sng" dirty="0"/>
              <a:t>Task						             Number of Shots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0) </a:t>
            </a:r>
            <a:r>
              <a:rPr lang="en-US" sz="1200" u="sng" dirty="0">
                <a:solidFill>
                  <a:schemeClr val="tx1"/>
                </a:solidFill>
              </a:rPr>
              <a:t>C</a:t>
            </a:r>
            <a:r>
              <a:rPr lang="en-US" sz="1200" u="sng" dirty="0" smtClean="0">
                <a:solidFill>
                  <a:schemeClr val="tx1"/>
                </a:solidFill>
              </a:rPr>
              <a:t>ontrol shots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  <a:spcBef>
                <a:spcPct val="75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/>
              <a:t>A) </a:t>
            </a:r>
            <a:r>
              <a:rPr lang="en-US" sz="1200" dirty="0" smtClean="0"/>
              <a:t>Generate </a:t>
            </a:r>
            <a:r>
              <a:rPr lang="en-US" sz="1200" dirty="0" err="1"/>
              <a:t>F</a:t>
            </a:r>
            <a:r>
              <a:rPr lang="en-US" sz="1200" dirty="0" err="1" smtClean="0"/>
              <a:t>idicial</a:t>
            </a:r>
            <a:r>
              <a:rPr lang="en-US" sz="1200" dirty="0" smtClean="0"/>
              <a:t> target (long pulse ~ 1s, </a:t>
            </a:r>
            <a:r>
              <a:rPr lang="en-US" sz="1200" dirty="0" err="1" smtClean="0"/>
              <a:t>I</a:t>
            </a:r>
            <a:r>
              <a:rPr lang="en-US" sz="1200" baseline="-25000" dirty="0" err="1" smtClean="0"/>
              <a:t>p</a:t>
            </a:r>
            <a:r>
              <a:rPr lang="en-US" sz="1200" dirty="0" smtClean="0"/>
              <a:t> ~ 0.9 MA) 	</a:t>
            </a:r>
            <a:r>
              <a:rPr lang="en-US" sz="1200" dirty="0"/>
              <a:t>			</a:t>
            </a:r>
            <a:r>
              <a:rPr lang="en-US" sz="1200" dirty="0"/>
              <a:t>1</a:t>
            </a:r>
            <a:endParaRPr lang="en-US" sz="1200" dirty="0"/>
          </a:p>
          <a:p>
            <a:pPr>
              <a:lnSpc>
                <a:spcPct val="65000"/>
              </a:lnSpc>
              <a:spcBef>
                <a:spcPct val="7500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B) Generate low l</a:t>
            </a:r>
            <a:r>
              <a:rPr lang="en-US" sz="1200" baseline="-25000" dirty="0" smtClean="0"/>
              <a:t>i</a:t>
            </a:r>
            <a:r>
              <a:rPr lang="en-US" sz="1200" dirty="0" smtClean="0"/>
              <a:t> target (long pulse ~ 1s, </a:t>
            </a:r>
            <a:r>
              <a:rPr lang="en-US" sz="1200" dirty="0" err="1" smtClean="0"/>
              <a:t>I</a:t>
            </a:r>
            <a:r>
              <a:rPr lang="en-US" sz="1200" baseline="-25000" dirty="0" err="1"/>
              <a:t>p</a:t>
            </a:r>
            <a:r>
              <a:rPr lang="en-US" sz="1200" dirty="0" smtClean="0"/>
              <a:t> ~ 0.9 MA) -  NOTE: run this AFTER </a:t>
            </a:r>
            <a:r>
              <a:rPr lang="en-US" sz="1200" dirty="0" err="1" smtClean="0"/>
              <a:t>fiducial</a:t>
            </a:r>
            <a:r>
              <a:rPr lang="en-US" sz="1200" dirty="0" smtClean="0"/>
              <a:t> scans done	1</a:t>
            </a:r>
          </a:p>
          <a:p>
            <a:pPr>
              <a:lnSpc>
                <a:spcPct val="65000"/>
              </a:lnSpc>
              <a:spcBef>
                <a:spcPct val="75000"/>
              </a:spcBef>
              <a:buNone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/>
              <a:t>C</a:t>
            </a:r>
            <a:r>
              <a:rPr lang="en-US" sz="1200" dirty="0" smtClean="0"/>
              <a:t>) </a:t>
            </a:r>
            <a:r>
              <a:rPr lang="en-US" sz="1200" dirty="0"/>
              <a:t>Generate </a:t>
            </a:r>
            <a:r>
              <a:rPr lang="en-US" sz="1200" dirty="0" smtClean="0"/>
              <a:t>RWM using n &gt; 1 magnetic braking if RWM is not generated			2</a:t>
            </a:r>
          </a:p>
          <a:p>
            <a:pPr>
              <a:lnSpc>
                <a:spcPct val="65000"/>
              </a:lnSpc>
              <a:spcBef>
                <a:spcPct val="75000"/>
              </a:spcBef>
              <a:buNone/>
            </a:pPr>
            <a:endParaRPr lang="en-US" sz="1200" dirty="0" smtClean="0"/>
          </a:p>
          <a:p>
            <a:pPr>
              <a:lnSpc>
                <a:spcPct val="65000"/>
              </a:lnSpc>
              <a:spcBef>
                <a:spcPct val="75000"/>
              </a:spcBef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  <a:spcBef>
                <a:spcPct val="75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1) </a:t>
            </a:r>
            <a:r>
              <a:rPr lang="en-US" sz="1200" u="sng" dirty="0">
                <a:solidFill>
                  <a:schemeClr val="tx1"/>
                </a:solidFill>
              </a:rPr>
              <a:t>RWM </a:t>
            </a:r>
            <a:r>
              <a:rPr lang="en-US" sz="1200" u="sng" dirty="0" smtClean="0">
                <a:solidFill>
                  <a:schemeClr val="tx1"/>
                </a:solidFill>
              </a:rPr>
              <a:t>n = 1 PID feedback control variable scans (at optimal B</a:t>
            </a:r>
            <a:r>
              <a:rPr lang="en-US" sz="1200" u="sng" baseline="-25000" dirty="0" smtClean="0">
                <a:solidFill>
                  <a:schemeClr val="tx1"/>
                </a:solidFill>
              </a:rPr>
              <a:t>R</a:t>
            </a:r>
            <a:r>
              <a:rPr lang="en-US" sz="1200" u="sng" dirty="0" smtClean="0">
                <a:solidFill>
                  <a:schemeClr val="tx1"/>
                </a:solidFill>
              </a:rPr>
              <a:t> feedback phase)</a:t>
            </a:r>
            <a:endParaRPr lang="en-US" sz="1200" u="sng" dirty="0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  <a:spcBef>
                <a:spcPct val="75000"/>
              </a:spcBef>
              <a:buFont typeface="Wingdings" pitchFamily="2" charset="2"/>
              <a:buNone/>
            </a:pPr>
            <a:r>
              <a:rPr lang="en-US" sz="1200" dirty="0"/>
              <a:t>	</a:t>
            </a:r>
            <a:r>
              <a:rPr lang="en-US" sz="1200" dirty="0" smtClean="0"/>
              <a:t>A</a:t>
            </a:r>
            <a:r>
              <a:rPr lang="en-US" sz="1200" dirty="0"/>
              <a:t>) Vary </a:t>
            </a:r>
            <a:r>
              <a:rPr lang="en-US" sz="1200" dirty="0" smtClean="0"/>
              <a:t>RWM </a:t>
            </a:r>
            <a:r>
              <a:rPr lang="en-US" sz="1200" dirty="0" err="1" smtClean="0"/>
              <a:t>B</a:t>
            </a:r>
            <a:r>
              <a:rPr lang="en-US" sz="1200" baseline="-25000" dirty="0" err="1" smtClean="0"/>
              <a:t>p</a:t>
            </a:r>
            <a:r>
              <a:rPr lang="en-US" sz="1200" dirty="0" smtClean="0"/>
              <a:t> sensor feedback phase for first target plasma</a:t>
            </a:r>
            <a:r>
              <a:rPr lang="en-US" sz="1200" dirty="0"/>
              <a:t>	</a:t>
            </a:r>
            <a:r>
              <a:rPr lang="en-US" sz="1200" dirty="0" smtClean="0"/>
              <a:t>			6</a:t>
            </a:r>
            <a:endParaRPr lang="en-US" sz="1200" dirty="0"/>
          </a:p>
          <a:p>
            <a:pPr>
              <a:lnSpc>
                <a:spcPct val="65000"/>
              </a:lnSpc>
              <a:spcBef>
                <a:spcPct val="7500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B) </a:t>
            </a:r>
            <a:r>
              <a:rPr lang="en-US" sz="1200" dirty="0"/>
              <a:t>Vary RWM </a:t>
            </a:r>
            <a:r>
              <a:rPr lang="en-US" sz="1200" dirty="0" smtClean="0"/>
              <a:t>B</a:t>
            </a:r>
            <a:r>
              <a:rPr lang="en-US" sz="1200" baseline="-25000" dirty="0" smtClean="0"/>
              <a:t>R</a:t>
            </a:r>
            <a:r>
              <a:rPr lang="en-US" sz="1200" dirty="0" smtClean="0"/>
              <a:t> </a:t>
            </a:r>
            <a:r>
              <a:rPr lang="en-US" sz="1200" dirty="0"/>
              <a:t>sensor feedback </a:t>
            </a:r>
            <a:r>
              <a:rPr lang="en-US" sz="1200" dirty="0" smtClean="0"/>
              <a:t>gain for first target plasma</a:t>
            </a:r>
            <a:r>
              <a:rPr lang="en-US" sz="1200" dirty="0"/>
              <a:t>				</a:t>
            </a:r>
            <a:r>
              <a:rPr lang="en-US" sz="1200" dirty="0" smtClean="0"/>
              <a:t>3</a:t>
            </a:r>
          </a:p>
          <a:p>
            <a:pPr>
              <a:lnSpc>
                <a:spcPct val="65000"/>
              </a:lnSpc>
              <a:spcBef>
                <a:spcPct val="7500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C) Repeat scans (A) for second target plasma		</a:t>
            </a:r>
            <a:r>
              <a:rPr lang="en-US" sz="1200" dirty="0"/>
              <a:t>	</a:t>
            </a:r>
            <a:r>
              <a:rPr lang="en-US" sz="1200" dirty="0" smtClean="0"/>
              <a:t>		</a:t>
            </a:r>
            <a:r>
              <a:rPr lang="en-US" sz="1200" dirty="0"/>
              <a:t>6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lnSpc>
                <a:spcPct val="65000"/>
              </a:lnSpc>
              <a:spcBef>
                <a:spcPct val="7500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D) </a:t>
            </a:r>
            <a:r>
              <a:rPr lang="en-US" sz="1200" dirty="0"/>
              <a:t>Vary RWM </a:t>
            </a:r>
            <a:r>
              <a:rPr lang="en-US" sz="1200" dirty="0" err="1" smtClean="0"/>
              <a:t>B</a:t>
            </a:r>
            <a:r>
              <a:rPr lang="en-US" sz="1200" baseline="-25000" dirty="0" err="1" smtClean="0"/>
              <a:t>p</a:t>
            </a:r>
            <a:r>
              <a:rPr lang="en-US" sz="1200" dirty="0" smtClean="0"/>
              <a:t> </a:t>
            </a:r>
            <a:r>
              <a:rPr lang="en-US" sz="1200" dirty="0"/>
              <a:t>sensor feedback </a:t>
            </a:r>
            <a:r>
              <a:rPr lang="en-US" sz="1200" dirty="0" smtClean="0"/>
              <a:t>gain for one of the two plasma targets</a:t>
            </a:r>
            <a:r>
              <a:rPr lang="en-US" sz="1200" dirty="0"/>
              <a:t>			</a:t>
            </a:r>
            <a:r>
              <a:rPr lang="en-US" sz="1200" dirty="0" smtClean="0"/>
              <a:t>3</a:t>
            </a:r>
            <a:endParaRPr lang="en-US" sz="1200" dirty="0" smtClean="0"/>
          </a:p>
          <a:p>
            <a:pPr>
              <a:lnSpc>
                <a:spcPct val="65000"/>
              </a:lnSpc>
              <a:spcBef>
                <a:spcPct val="75000"/>
              </a:spcBef>
              <a:buFont typeface="Wingdings" pitchFamily="2" charset="2"/>
              <a:buNone/>
            </a:pPr>
            <a:endParaRPr lang="en-US" sz="1200" dirty="0"/>
          </a:p>
          <a:p>
            <a:pPr>
              <a:lnSpc>
                <a:spcPct val="65000"/>
              </a:lnSpc>
              <a:spcBef>
                <a:spcPct val="75000"/>
              </a:spcBef>
              <a:buFont typeface="Wingdings" pitchFamily="2" charset="2"/>
              <a:buNone/>
            </a:pPr>
            <a:r>
              <a:rPr lang="en-US" sz="1200" dirty="0"/>
              <a:t>	_____________________________________________________________________________________________</a:t>
            </a:r>
            <a:endParaRPr lang="en-US" sz="100" u="sng" dirty="0">
              <a:solidFill>
                <a:srgbClr val="FF0000"/>
              </a:solidFill>
            </a:endParaRPr>
          </a:p>
          <a:p>
            <a:pPr>
              <a:lnSpc>
                <a:spcPct val="65000"/>
              </a:lnSpc>
              <a:spcBef>
                <a:spcPct val="75000"/>
              </a:spcBef>
              <a:buFont typeface="Wingdings" pitchFamily="2" charset="2"/>
              <a:buNone/>
            </a:pPr>
            <a:r>
              <a:rPr lang="en-US" sz="100" dirty="0"/>
              <a:t>		                                                        					</a:t>
            </a:r>
            <a:r>
              <a:rPr lang="en-US" sz="1200" dirty="0"/>
              <a:t>	          Total: </a:t>
            </a:r>
            <a:r>
              <a:rPr lang="en-US" sz="1200" dirty="0" smtClean="0"/>
              <a:t>22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141188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V1.0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538180"/>
            <a:ext cx="8322086" cy="6340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½ run day originally slated for RWM state space controller XMP would be used for this XP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(RWM state space controller work can be run in transparent piggyback)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6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72013-06B7-47D4-8E8E-E870348D925E}" type="slidenum">
              <a:rPr lang="en-US"/>
              <a:pPr/>
              <a:t>7</a:t>
            </a:fld>
            <a:endParaRPr lang="en-US"/>
          </a:p>
        </p:txBody>
      </p:sp>
      <p:sp>
        <p:nvSpPr>
          <p:cNvPr id="214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68263"/>
            <a:ext cx="8705850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XP1111: RWM PID control optimization based on theory and experiment </a:t>
            </a:r>
            <a:r>
              <a:rPr lang="en-US" dirty="0" smtClean="0"/>
              <a:t>– </a:t>
            </a:r>
            <a:r>
              <a:rPr lang="en-US" dirty="0"/>
              <a:t>Diagnostics, etc.</a:t>
            </a:r>
            <a:endParaRPr lang="en-US" dirty="0"/>
          </a:p>
        </p:txBody>
      </p:sp>
      <p:sp>
        <p:nvSpPr>
          <p:cNvPr id="214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19199"/>
            <a:ext cx="8683625" cy="502920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 dirty="0"/>
              <a:t>Required diagnostics / capabilities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 smtClean="0"/>
              <a:t>n = 1 </a:t>
            </a:r>
            <a:r>
              <a:rPr lang="en-US" sz="1800" dirty="0"/>
              <a:t>RWM </a:t>
            </a:r>
            <a:r>
              <a:rPr lang="en-US" sz="1800" dirty="0" smtClean="0"/>
              <a:t>PID feedback control</a:t>
            </a:r>
            <a:r>
              <a:rPr lang="en-US" sz="1800" dirty="0"/>
              <a:t> </a:t>
            </a:r>
            <a:r>
              <a:rPr lang="en-US" sz="1800" dirty="0" smtClean="0"/>
              <a:t>using </a:t>
            </a:r>
            <a:r>
              <a:rPr lang="en-US" sz="1800" dirty="0" err="1"/>
              <a:t>B</a:t>
            </a:r>
            <a:r>
              <a:rPr lang="en-US" sz="1800" baseline="-25000" dirty="0" err="1"/>
              <a:t>p</a:t>
            </a:r>
            <a:r>
              <a:rPr lang="en-US" sz="1800" dirty="0"/>
              <a:t> and B</a:t>
            </a:r>
            <a:r>
              <a:rPr lang="en-US" sz="1800" baseline="-25000" dirty="0"/>
              <a:t>r</a:t>
            </a:r>
            <a:r>
              <a:rPr lang="en-US" sz="1800" dirty="0"/>
              <a:t> sensors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CHERS </a:t>
            </a:r>
            <a:r>
              <a:rPr lang="en-US" sz="1800" dirty="0" err="1"/>
              <a:t>toroidal</a:t>
            </a:r>
            <a:r>
              <a:rPr lang="en-US" sz="1800" dirty="0"/>
              <a:t> rotation measurement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Thomson scattering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MSE 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 err="1"/>
              <a:t>Toroidal</a:t>
            </a:r>
            <a:r>
              <a:rPr lang="en-US" sz="1800" dirty="0"/>
              <a:t> </a:t>
            </a:r>
            <a:r>
              <a:rPr lang="en-US" sz="1800" dirty="0" err="1"/>
              <a:t>Mirnov</a:t>
            </a:r>
            <a:r>
              <a:rPr lang="en-US" sz="1800" dirty="0"/>
              <a:t> array / between-shots spectrogram with </a:t>
            </a:r>
            <a:r>
              <a:rPr lang="en-US" sz="1800" dirty="0" err="1"/>
              <a:t>toroidal</a:t>
            </a:r>
            <a:r>
              <a:rPr lang="en-US" sz="1800" dirty="0"/>
              <a:t> mode number analysis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Diamagnetic loop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 dirty="0"/>
              <a:t>Desired diagnostics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USXR, ME-SXR, BES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FIDA variants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 err="1"/>
              <a:t>FIReTip</a:t>
            </a:r>
            <a:endParaRPr lang="en-US" sz="1800" dirty="0"/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Fast camera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83808</TotalTime>
  <Words>810</Words>
  <Application>Microsoft Office PowerPoint</Application>
  <PresentationFormat>On-screen Show (4:3)</PresentationFormat>
  <Paragraphs>184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XP1111: Aims to optimize n = 1 RWM PID control for general NSTX experimental use, and comparison to theory </vt:lpstr>
      <vt:lpstr>RWM feedback using upper/lower Bp and BR sensors shows good agreement with BR feedback phase; gain not optimized</vt:lpstr>
      <vt:lpstr>RWM Br sensor n = 1 feedback phase variation shows superior settings when combined w/Bp sensors; good agreement w/theory so far</vt:lpstr>
      <vt:lpstr>Tweaking Bp sensor feedback phase around 180 degrees led to long-pulse, low li, high bN/li</vt:lpstr>
      <vt:lpstr>XP1111: RWM PID control optimization based on theory and experiment – shot plan</vt:lpstr>
      <vt:lpstr>XP1111: RWM PID control optimization based on theory and experiment – Diagnostics, etc.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Columbia University</cp:lastModifiedBy>
  <cp:revision>15031</cp:revision>
  <dcterms:created xsi:type="dcterms:W3CDTF">2003-10-01T16:23:57Z</dcterms:created>
  <dcterms:modified xsi:type="dcterms:W3CDTF">2011-06-03T16:54:45Z</dcterms:modified>
</cp:coreProperties>
</file>