
<file path=[Content_Types].xml><?xml version="1.0" encoding="utf-8"?>
<Types xmlns="http://schemas.openxmlformats.org/package/2006/content-types">
  <Override PartName="/ppt/slideLayouts/slideLayout4.xml" ContentType="application/vnd.openxmlformats-officedocument.presentationml.slideLayout+xml"/>
  <Default Extension="jpeg" ContentType="image/jpeg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slides/slide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54" d="100"/>
          <a:sy n="154" d="100"/>
        </p:scale>
        <p:origin x="-11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4DCC8-48E2-0B4E-A41D-1A151BFECD24}" type="datetimeFigureOut">
              <a:rPr lang="en-US" smtClean="0"/>
              <a:t>3/1/11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66001-5CC3-054D-9FD2-72649DBE47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4DCC8-48E2-0B4E-A41D-1A151BFECD24}" type="datetimeFigureOut">
              <a:rPr lang="en-US" smtClean="0"/>
              <a:t>3/1/11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66001-5CC3-054D-9FD2-72649DBE47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4DCC8-48E2-0B4E-A41D-1A151BFECD24}" type="datetimeFigureOut">
              <a:rPr lang="en-US" smtClean="0"/>
              <a:t>3/1/11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66001-5CC3-054D-9FD2-72649DBE47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4DCC8-48E2-0B4E-A41D-1A151BFECD24}" type="datetimeFigureOut">
              <a:rPr lang="en-US" smtClean="0"/>
              <a:t>3/1/11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66001-5CC3-054D-9FD2-72649DBE47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4DCC8-48E2-0B4E-A41D-1A151BFECD24}" type="datetimeFigureOut">
              <a:rPr lang="en-US" smtClean="0"/>
              <a:t>3/1/11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66001-5CC3-054D-9FD2-72649DBE47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4DCC8-48E2-0B4E-A41D-1A151BFECD24}" type="datetimeFigureOut">
              <a:rPr lang="en-US" smtClean="0"/>
              <a:t>3/1/11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66001-5CC3-054D-9FD2-72649DBE47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4DCC8-48E2-0B4E-A41D-1A151BFECD24}" type="datetimeFigureOut">
              <a:rPr lang="en-US" smtClean="0"/>
              <a:t>3/1/11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66001-5CC3-054D-9FD2-72649DBE47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4DCC8-48E2-0B4E-A41D-1A151BFECD24}" type="datetimeFigureOut">
              <a:rPr lang="en-US" smtClean="0"/>
              <a:t>3/1/11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66001-5CC3-054D-9FD2-72649DBE47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4DCC8-48E2-0B4E-A41D-1A151BFECD24}" type="datetimeFigureOut">
              <a:rPr lang="en-US" smtClean="0"/>
              <a:t>3/1/11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66001-5CC3-054D-9FD2-72649DBE47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4DCC8-48E2-0B4E-A41D-1A151BFECD24}" type="datetimeFigureOut">
              <a:rPr lang="en-US" smtClean="0"/>
              <a:t>3/1/11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66001-5CC3-054D-9FD2-72649DBE47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4DCC8-48E2-0B4E-A41D-1A151BFECD24}" type="datetimeFigureOut">
              <a:rPr lang="en-US" smtClean="0"/>
              <a:t>3/1/11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66001-5CC3-054D-9FD2-72649DBE47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54DCC8-48E2-0B4E-A41D-1A151BFECD24}" type="datetimeFigureOut">
              <a:rPr lang="en-US" smtClean="0"/>
              <a:t>3/1/11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466001-5CC3-054D-9FD2-72649DBE470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Low Density Start-up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D. Mueller, R. Raman, </a:t>
            </a:r>
          </a:p>
          <a:p>
            <a:r>
              <a:rPr lang="en-US" dirty="0" err="1" smtClean="0"/>
              <a:t>M.Bell</a:t>
            </a:r>
            <a:r>
              <a:rPr lang="en-US" dirty="0" smtClean="0"/>
              <a:t>, S. Gerhardt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Why modify start-up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Low </a:t>
            </a:r>
            <a:r>
              <a:rPr lang="en-US" dirty="0" err="1" smtClean="0"/>
              <a:t>collisionality</a:t>
            </a:r>
            <a:r>
              <a:rPr lang="en-US" dirty="0" smtClean="0"/>
              <a:t> plasmas on NSTX require  low density</a:t>
            </a:r>
          </a:p>
          <a:p>
            <a:r>
              <a:rPr lang="en-US" dirty="0" smtClean="0"/>
              <a:t>Full benefits of Li may require reducing fueling</a:t>
            </a:r>
          </a:p>
          <a:p>
            <a:r>
              <a:rPr lang="en-US" dirty="0" smtClean="0"/>
              <a:t>Historically low density (low fueling) discharges suffer  from MHD  or locked modes and  low performance</a:t>
            </a:r>
          </a:p>
          <a:p>
            <a:r>
              <a:rPr lang="en-US" dirty="0" smtClean="0"/>
              <a:t>CHI </a:t>
            </a:r>
            <a:r>
              <a:rPr lang="en-US" dirty="0"/>
              <a:t>start-up (142140)</a:t>
            </a:r>
            <a:r>
              <a:rPr lang="en-US" dirty="0" smtClean="0"/>
              <a:t> demonstrates forming </a:t>
            </a:r>
            <a:r>
              <a:rPr lang="en-US" dirty="0"/>
              <a:t>a large </a:t>
            </a:r>
            <a:r>
              <a:rPr lang="en-US" dirty="0" err="1" smtClean="0"/>
              <a:t>R</a:t>
            </a:r>
            <a:r>
              <a:rPr lang="en-US" baseline="-25000" dirty="0" err="1" smtClean="0"/>
              <a:t>p</a:t>
            </a:r>
            <a:r>
              <a:rPr lang="en-US" dirty="0" smtClean="0"/>
              <a:t>, </a:t>
            </a:r>
            <a:r>
              <a:rPr lang="en-US" dirty="0"/>
              <a:t>300  kA plasma quickly can give stable </a:t>
            </a:r>
            <a:r>
              <a:rPr lang="en-US" dirty="0" smtClean="0"/>
              <a:t>low </a:t>
            </a:r>
            <a:r>
              <a:rPr lang="en-US" dirty="0" err="1" smtClean="0"/>
              <a:t>li</a:t>
            </a:r>
            <a:r>
              <a:rPr lang="en-US" dirty="0" smtClean="0"/>
              <a:t> (~0.4) plasmas with n</a:t>
            </a:r>
            <a:r>
              <a:rPr lang="en-US" baseline="-25000" dirty="0" smtClean="0"/>
              <a:t>e</a:t>
            </a:r>
            <a:r>
              <a:rPr lang="en-US" dirty="0" smtClean="0"/>
              <a:t> about 1/3 </a:t>
            </a:r>
            <a:r>
              <a:rPr lang="en-US" dirty="0"/>
              <a:t>that in</a:t>
            </a:r>
            <a:r>
              <a:rPr lang="en-US" dirty="0" smtClean="0"/>
              <a:t> an </a:t>
            </a:r>
            <a:r>
              <a:rPr lang="en-US" dirty="0"/>
              <a:t>ohmic</a:t>
            </a:r>
            <a:r>
              <a:rPr lang="en-US" dirty="0" smtClean="0"/>
              <a:t> comparison at 700 kA (134865) Note: the example was L-Mode</a:t>
            </a:r>
          </a:p>
          <a:p>
            <a:r>
              <a:rPr lang="en-US" dirty="0"/>
              <a:t>S</a:t>
            </a:r>
            <a:r>
              <a:rPr lang="en-US" dirty="0" smtClean="0"/>
              <a:t>tart</a:t>
            </a:r>
            <a:r>
              <a:rPr lang="en-US" dirty="0"/>
              <a:t>-</a:t>
            </a:r>
            <a:r>
              <a:rPr lang="en-US" dirty="0" smtClean="0"/>
              <a:t>up </a:t>
            </a:r>
            <a:r>
              <a:rPr lang="en-US" dirty="0"/>
              <a:t>with low-density plasmas</a:t>
            </a:r>
            <a:r>
              <a:rPr lang="en-US" dirty="0" smtClean="0"/>
              <a:t> is possible and the plasmas are stable up to  the start of flattop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Three approaches to low fueling start-up are proposed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Use zero OH  pre-charge to investigate if error fields due to OH X TF are responsible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Mimic  the CHI start-up by using high loop voltage to get high I</a:t>
            </a:r>
            <a:r>
              <a:rPr lang="en-US" baseline="-25000" dirty="0" smtClean="0"/>
              <a:t>p</a:t>
            </a:r>
            <a:r>
              <a:rPr lang="en-US" dirty="0" smtClean="0"/>
              <a:t> early at large </a:t>
            </a:r>
            <a:r>
              <a:rPr lang="en-US" dirty="0" err="1" smtClean="0"/>
              <a:t>R</a:t>
            </a:r>
            <a:r>
              <a:rPr lang="en-US" baseline="-25000" dirty="0" err="1" smtClean="0"/>
              <a:t>p</a:t>
            </a:r>
            <a:r>
              <a:rPr lang="en-US" dirty="0" smtClean="0"/>
              <a:t>, low </a:t>
            </a:r>
            <a:r>
              <a:rPr lang="en-US" dirty="0" err="1" smtClean="0"/>
              <a:t>l</a:t>
            </a:r>
            <a:r>
              <a:rPr lang="en-US" baseline="-25000" dirty="0" err="1" smtClean="0"/>
              <a:t>i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Use very low voltage start-up (~1.5 V/turn) and  low  I</a:t>
            </a:r>
            <a:r>
              <a:rPr lang="en-US" baseline="-25000" dirty="0" smtClean="0"/>
              <a:t>p</a:t>
            </a:r>
            <a:r>
              <a:rPr lang="en-US" dirty="0" smtClean="0"/>
              <a:t> ramp rate to investigate if low </a:t>
            </a:r>
            <a:r>
              <a:rPr lang="en-US" dirty="0" err="1" smtClean="0"/>
              <a:t>dI</a:t>
            </a:r>
            <a:r>
              <a:rPr lang="en-US" baseline="-25000" dirty="0" err="1" smtClean="0"/>
              <a:t>p</a:t>
            </a:r>
            <a:r>
              <a:rPr lang="en-US" dirty="0" err="1" smtClean="0"/>
              <a:t>/dt</a:t>
            </a:r>
            <a:r>
              <a:rPr lang="en-US" dirty="0" smtClean="0"/>
              <a:t> can reduce MHD and permit lower fueling</a:t>
            </a:r>
          </a:p>
          <a:p>
            <a:pPr marL="514350" indent="-514350">
              <a:buFont typeface="+mj-lt"/>
              <a:buAutoNum type="arabicPeriod"/>
            </a:pPr>
            <a:endParaRPr lang="en-US" baseline="-250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Zero OH pre-charge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Start with usual </a:t>
            </a:r>
            <a:r>
              <a:rPr lang="en-US" dirty="0" err="1"/>
              <a:t>fiducial</a:t>
            </a:r>
            <a:r>
              <a:rPr lang="en-US" dirty="0"/>
              <a:t> start-up except OH at </a:t>
            </a:r>
            <a:r>
              <a:rPr lang="en-US" dirty="0" smtClean="0"/>
              <a:t>zero</a:t>
            </a:r>
            <a:r>
              <a:rPr lang="en-US" dirty="0"/>
              <a:t> </a:t>
            </a:r>
            <a:r>
              <a:rPr lang="en-US" dirty="0" smtClean="0"/>
              <a:t>with  </a:t>
            </a:r>
            <a:r>
              <a:rPr lang="en-US" dirty="0"/>
              <a:t>no  early gas  puff and  minimal CS </a:t>
            </a:r>
            <a:r>
              <a:rPr lang="en-US" dirty="0" smtClean="0"/>
              <a:t>gas </a:t>
            </a:r>
          </a:p>
          <a:p>
            <a:r>
              <a:rPr lang="en-US" dirty="0"/>
              <a:t>Ramp Ip to about 700 kA and  compare results with</a:t>
            </a:r>
            <a:r>
              <a:rPr lang="en-US" dirty="0" smtClean="0"/>
              <a:t> a 700 kA </a:t>
            </a:r>
            <a:r>
              <a:rPr lang="en-US" dirty="0" err="1" smtClean="0"/>
              <a:t>fiducial</a:t>
            </a:r>
            <a:endParaRPr lang="en-US" dirty="0" smtClean="0"/>
          </a:p>
          <a:p>
            <a:r>
              <a:rPr lang="en-US" dirty="0" smtClean="0"/>
              <a:t>If successful, try ½ OH pre-charge  and extend flattop</a:t>
            </a:r>
          </a:p>
          <a:p>
            <a:r>
              <a:rPr lang="en-US" dirty="0" smtClean="0"/>
              <a:t>Note many low  n</a:t>
            </a:r>
            <a:r>
              <a:rPr lang="en-US" baseline="-25000" dirty="0" smtClean="0"/>
              <a:t>e</a:t>
            </a:r>
            <a:r>
              <a:rPr lang="en-US" dirty="0" smtClean="0"/>
              <a:t> discharges do not fail until  during flattop so challenge will be to get enough duration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High voltage start-up 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(rapid initiation like CHI)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Try High loop voltage (4</a:t>
            </a:r>
            <a:r>
              <a:rPr lang="en-US" dirty="0" smtClean="0"/>
              <a:t>+ V</a:t>
            </a:r>
            <a:r>
              <a:rPr lang="en-US" dirty="0"/>
              <a:t>, about double standard) </a:t>
            </a:r>
            <a:endParaRPr lang="en-US" dirty="0" smtClean="0"/>
          </a:p>
          <a:p>
            <a:r>
              <a:rPr lang="en-US" dirty="0" smtClean="0"/>
              <a:t>Use 10 </a:t>
            </a:r>
            <a:r>
              <a:rPr lang="en-US" dirty="0"/>
              <a:t>to 20% lower PF5 than usual. </a:t>
            </a:r>
          </a:p>
          <a:p>
            <a:r>
              <a:rPr lang="en-US" dirty="0"/>
              <a:t>PF3/PF5 ratio about 2 times lower (vary from 3 to 1)</a:t>
            </a:r>
          </a:p>
          <a:p>
            <a:r>
              <a:rPr lang="en-US" dirty="0"/>
              <a:t>Vary prefill as required</a:t>
            </a:r>
            <a:r>
              <a:rPr lang="en-US" dirty="0" smtClean="0"/>
              <a:t>.</a:t>
            </a:r>
            <a:r>
              <a:rPr lang="en-US" dirty="0"/>
              <a:t> Control to the </a:t>
            </a:r>
            <a:r>
              <a:rPr lang="en-US" dirty="0" err="1"/>
              <a:t>fiducial</a:t>
            </a:r>
            <a:r>
              <a:rPr lang="en-US" dirty="0"/>
              <a:t> shape starting at 20 ms., but use lower  PF3 to PF5 ratio from CHI case until ~35 </a:t>
            </a:r>
            <a:r>
              <a:rPr lang="en-US" dirty="0" smtClean="0"/>
              <a:t>ms to get lower l</a:t>
            </a:r>
            <a:r>
              <a:rPr lang="en-US" baseline="-25000" dirty="0" smtClean="0"/>
              <a:t>i</a:t>
            </a:r>
            <a:r>
              <a:rPr lang="en-US" dirty="0" smtClean="0"/>
              <a:t>. </a:t>
            </a:r>
          </a:p>
          <a:p>
            <a:r>
              <a:rPr lang="en-US" dirty="0" smtClean="0"/>
              <a:t>PF1AU</a:t>
            </a:r>
            <a:r>
              <a:rPr lang="en-US" dirty="0"/>
              <a:t>&amp;L must be adjusted so as to avoid plasma moving up during the ramp-up.</a:t>
            </a:r>
          </a:p>
          <a:p>
            <a:r>
              <a:rPr lang="en-US" dirty="0"/>
              <a:t>Try to get </a:t>
            </a:r>
            <a:r>
              <a:rPr lang="en-US" dirty="0" err="1"/>
              <a:t>Rp</a:t>
            </a:r>
            <a:r>
              <a:rPr lang="en-US" dirty="0"/>
              <a:t> ~ 10 cm larger until about 70 ms (start of </a:t>
            </a:r>
            <a:r>
              <a:rPr lang="en-US" dirty="0" err="1"/>
              <a:t>isoflux</a:t>
            </a:r>
            <a:r>
              <a:rPr lang="en-US" dirty="0"/>
              <a:t> control)</a:t>
            </a:r>
          </a:p>
          <a:p>
            <a:r>
              <a:rPr lang="en-US" dirty="0"/>
              <a:t>The CHI shot did not use any LFS gas, but did use 1100T on CS; vary CS injector.</a:t>
            </a:r>
          </a:p>
          <a:p>
            <a:r>
              <a:rPr lang="en-US" dirty="0"/>
              <a:t>1-2 NBI sources starting at 20 ms</a:t>
            </a:r>
            <a:r>
              <a:rPr lang="en-US" dirty="0" smtClean="0"/>
              <a:t>.</a:t>
            </a:r>
          </a:p>
          <a:p>
            <a:r>
              <a:rPr lang="en-US" dirty="0" smtClean="0"/>
              <a:t>Will take at least a few half-days, probably several to explore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Low voltage start-up 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(breakdown phase, </a:t>
            </a:r>
            <a:r>
              <a:rPr lang="en-US" dirty="0" err="1" smtClean="0">
                <a:solidFill>
                  <a:srgbClr val="FF0000"/>
                </a:solidFill>
              </a:rPr>
              <a:t>t</a:t>
            </a:r>
            <a:r>
              <a:rPr lang="en-US" dirty="0" smtClean="0">
                <a:solidFill>
                  <a:srgbClr val="FF0000"/>
                </a:solidFill>
              </a:rPr>
              <a:t>&lt;40 ms)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We normally use ~2V/turn at breakdown. </a:t>
            </a:r>
            <a:r>
              <a:rPr lang="en-US" dirty="0" smtClean="0"/>
              <a:t> </a:t>
            </a:r>
          </a:p>
          <a:p>
            <a:r>
              <a:rPr lang="en-US" dirty="0"/>
              <a:t>U</a:t>
            </a:r>
            <a:r>
              <a:rPr lang="en-US" dirty="0" smtClean="0"/>
              <a:t>se &lt;1.5 V for breakdown (will require lower prefill) and lower PF5</a:t>
            </a:r>
            <a:endParaRPr lang="en-US" dirty="0" smtClean="0"/>
          </a:p>
          <a:p>
            <a:r>
              <a:rPr lang="en-US" dirty="0"/>
              <a:t>During the slow ramp-up (~</a:t>
            </a:r>
            <a:r>
              <a:rPr lang="en-US" dirty="0" smtClean="0"/>
              <a:t>0.5 - </a:t>
            </a:r>
            <a:r>
              <a:rPr lang="en-US" dirty="0"/>
              <a:t>0.7MA/s), we normally use ~2V/turn for L-Mode or ~ 1V/turn in  H-Mode.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PF3/PF5 ratio can be used to vary the size of the plasma at start-up and to lower l</a:t>
            </a:r>
            <a:r>
              <a:rPr lang="en-US" baseline="-25000" dirty="0"/>
              <a:t>i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Low voltage start-up 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(slow ramp-up)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Ramp Ip about ½ the rate normally used after</a:t>
            </a:r>
            <a:r>
              <a:rPr lang="en-US" dirty="0" smtClean="0"/>
              <a:t> 40 </a:t>
            </a:r>
            <a:r>
              <a:rPr lang="en-US" dirty="0"/>
              <a:t>ms; try &lt; 0.25 MA/</a:t>
            </a:r>
            <a:r>
              <a:rPr lang="en-US" dirty="0" err="1"/>
              <a:t>s</a:t>
            </a:r>
            <a:r>
              <a:rPr lang="en-US" dirty="0"/>
              <a:t> instead of .06 MA/</a:t>
            </a:r>
            <a:r>
              <a:rPr lang="en-US" dirty="0" err="1"/>
              <a:t>s</a:t>
            </a:r>
            <a:r>
              <a:rPr lang="en-US" dirty="0"/>
              <a:t>; note if the plasma stays in L-Mode it will run out of OH flux at about 1 MA and 0.4 </a:t>
            </a:r>
            <a:r>
              <a:rPr lang="en-US" dirty="0" err="1"/>
              <a:t>s</a:t>
            </a:r>
            <a:r>
              <a:rPr lang="en-US" dirty="0"/>
              <a:t>, if it transitions to  H-Mode, at about 500 kA, there might be a few 100 ms of Ip flattop. (May need</a:t>
            </a:r>
            <a:r>
              <a:rPr lang="en-US" dirty="0" smtClean="0"/>
              <a:t> to induce </a:t>
            </a:r>
            <a:r>
              <a:rPr lang="en-US" dirty="0"/>
              <a:t>H-Mode during ramp-up to get a meaningful flattop.)</a:t>
            </a:r>
          </a:p>
          <a:p>
            <a:r>
              <a:rPr lang="en-US" dirty="0"/>
              <a:t>Control to the </a:t>
            </a:r>
            <a:r>
              <a:rPr lang="en-US" dirty="0" err="1"/>
              <a:t>fiducial</a:t>
            </a:r>
            <a:r>
              <a:rPr lang="en-US" dirty="0"/>
              <a:t> shape starting at 20 ms., but use lower PF3 to PF5 ratio to adjust plasma volume and keep </a:t>
            </a:r>
            <a:r>
              <a:rPr lang="en-US" dirty="0" err="1"/>
              <a:t>li</a:t>
            </a:r>
            <a:r>
              <a:rPr lang="en-US" dirty="0"/>
              <a:t> low like was the case for CHI.  This will require several shots to get PF1AU&amp;L  right.</a:t>
            </a:r>
          </a:p>
          <a:p>
            <a:r>
              <a:rPr lang="en-US" dirty="0"/>
              <a:t>Try to get </a:t>
            </a:r>
            <a:r>
              <a:rPr lang="en-US" dirty="0" err="1"/>
              <a:t>Rp</a:t>
            </a:r>
            <a:r>
              <a:rPr lang="en-US" dirty="0"/>
              <a:t> ~ 10 cm larger until about 70 ms (start of </a:t>
            </a:r>
            <a:r>
              <a:rPr lang="en-US" dirty="0" err="1"/>
              <a:t>isoflux</a:t>
            </a:r>
            <a:r>
              <a:rPr lang="en-US" dirty="0"/>
              <a:t> control).  </a:t>
            </a:r>
          </a:p>
          <a:p>
            <a:r>
              <a:rPr lang="en-US" dirty="0"/>
              <a:t>May need to delay start of </a:t>
            </a:r>
            <a:r>
              <a:rPr lang="en-US" dirty="0" err="1"/>
              <a:t>isoflux</a:t>
            </a:r>
            <a:r>
              <a:rPr lang="en-US" dirty="0"/>
              <a:t> control if Ip at 70 ms is not yet high enough (&gt;275 kA) for </a:t>
            </a:r>
            <a:r>
              <a:rPr lang="en-US" dirty="0" err="1"/>
              <a:t>rtEFIT</a:t>
            </a:r>
            <a:r>
              <a:rPr lang="en-US" dirty="0"/>
              <a:t> to make reasonable flux surfaces.</a:t>
            </a:r>
          </a:p>
          <a:p>
            <a:r>
              <a:rPr lang="en-US" dirty="0"/>
              <a:t>The CHI shot did not use any LFS gas, but did use 1100T on CS; vary CS injector.</a:t>
            </a:r>
          </a:p>
          <a:p>
            <a:r>
              <a:rPr lang="en-US" dirty="0"/>
              <a:t>1-2 NBI sources starting at 20 </a:t>
            </a:r>
            <a:r>
              <a:rPr lang="en-US" dirty="0" smtClean="0"/>
              <a:t>ms</a:t>
            </a:r>
          </a:p>
          <a:p>
            <a:r>
              <a:rPr lang="en-US" dirty="0" smtClean="0"/>
              <a:t>This will take at least a couple half-days to explore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Summary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800227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Will use a 700 kA </a:t>
            </a:r>
            <a:r>
              <a:rPr lang="en-US" dirty="0" err="1" smtClean="0"/>
              <a:t>fiducial</a:t>
            </a:r>
            <a:r>
              <a:rPr lang="en-US" dirty="0" smtClean="0"/>
              <a:t>  shape plasma  as comparison so some flattop can be achieved in all scenarios</a:t>
            </a:r>
          </a:p>
          <a:p>
            <a:r>
              <a:rPr lang="en-US" dirty="0" smtClean="0"/>
              <a:t>Each  scenario will require dedicated run time, best if it  is in ½ day chunks, in increasing complexity:</a:t>
            </a:r>
          </a:p>
          <a:p>
            <a:pPr marL="1371600" lvl="2" indent="-457200">
              <a:buFont typeface="Lucida Grande"/>
              <a:buChar char="-"/>
            </a:pPr>
            <a:r>
              <a:rPr lang="en-US" dirty="0" smtClean="0"/>
              <a:t>Low, zero OH 1 Day</a:t>
            </a:r>
          </a:p>
          <a:p>
            <a:pPr marL="1371600" lvl="2" indent="-457200">
              <a:buFont typeface="Lucida Grande"/>
              <a:buChar char="-"/>
            </a:pPr>
            <a:r>
              <a:rPr lang="en-US" dirty="0" smtClean="0"/>
              <a:t>Low voltage start-up, low ramp-rate 1-2 Days</a:t>
            </a:r>
          </a:p>
          <a:p>
            <a:pPr marL="1371600" lvl="2" indent="-457200">
              <a:buFont typeface="Lucida Grande"/>
              <a:buChar char="-"/>
            </a:pPr>
            <a:r>
              <a:rPr lang="en-US" dirty="0" smtClean="0"/>
              <a:t>High voltage start-up 2-4 Days</a:t>
            </a:r>
          </a:p>
          <a:p>
            <a:pPr marL="571500" indent="-457200"/>
            <a:r>
              <a:rPr lang="en-US" dirty="0" smtClean="0"/>
              <a:t>Operational space is complex, for example timing  of  transition to  H-Mode has a major  influence  on n</a:t>
            </a:r>
            <a:r>
              <a:rPr lang="en-US" baseline="-25000" dirty="0" smtClean="0"/>
              <a:t>e</a:t>
            </a:r>
            <a:r>
              <a:rPr lang="en-US" dirty="0" smtClean="0"/>
              <a:t>, duration, stability, etc.; that  timing depends on  many variables</a:t>
            </a:r>
          </a:p>
          <a:p>
            <a:pPr marL="571500" indent="-457200"/>
            <a:r>
              <a:rPr lang="en-US" dirty="0" smtClean="0"/>
              <a:t>Need good conditions to ensure that  any  MHD is  not  due to the usual suspects</a:t>
            </a:r>
          </a:p>
          <a:p>
            <a:pPr marL="571500" indent="-457200"/>
            <a:endParaRPr lang="en-US" dirty="0" smtClean="0"/>
          </a:p>
          <a:p>
            <a:pPr marL="571500" indent="-457200"/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1213</TotalTime>
  <Words>910</Words>
  <Application>Microsoft Macintosh PowerPoint</Application>
  <PresentationFormat>On-screen Show (4:3)</PresentationFormat>
  <Paragraphs>49</Paragraphs>
  <Slides>8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Low Density Start-up</vt:lpstr>
      <vt:lpstr>Why modify start-up</vt:lpstr>
      <vt:lpstr>Three approaches to low fueling start-up are proposed</vt:lpstr>
      <vt:lpstr>Zero OH pre-charge</vt:lpstr>
      <vt:lpstr>High voltage start-up  (rapid initiation like CHI)</vt:lpstr>
      <vt:lpstr>Low voltage start-up  (breakdown phase, t&lt;40 ms)</vt:lpstr>
      <vt:lpstr>Low voltage start-up  (slow ramp-up)</vt:lpstr>
      <vt:lpstr>Summary</vt:lpstr>
    </vt:vector>
  </TitlesOfParts>
  <Company>Princeton Plasma Physics Lab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Low Density Start-up</dc:title>
  <dc:creator>Dennis Mueller</dc:creator>
  <cp:lastModifiedBy>Dennis Mueller</cp:lastModifiedBy>
  <cp:revision>4</cp:revision>
  <dcterms:created xsi:type="dcterms:W3CDTF">2011-03-01T21:32:32Z</dcterms:created>
  <dcterms:modified xsi:type="dcterms:W3CDTF">2011-03-02T17:46:21Z</dcterms:modified>
</cp:coreProperties>
</file>