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7" r:id="rId2"/>
    <p:sldId id="286" r:id="rId3"/>
    <p:sldId id="314" r:id="rId4"/>
    <p:sldId id="315" r:id="rId5"/>
    <p:sldId id="285" r:id="rId6"/>
    <p:sldId id="283" r:id="rId7"/>
    <p:sldId id="308" r:id="rId8"/>
    <p:sldId id="261" r:id="rId9"/>
    <p:sldId id="268" r:id="rId10"/>
    <p:sldId id="265" r:id="rId11"/>
    <p:sldId id="312" r:id="rId12"/>
    <p:sldId id="297" r:id="rId13"/>
    <p:sldId id="295" r:id="rId14"/>
    <p:sldId id="310" r:id="rId15"/>
    <p:sldId id="300" r:id="rId16"/>
    <p:sldId id="267" r:id="rId17"/>
    <p:sldId id="318" r:id="rId18"/>
    <p:sldId id="319" r:id="rId19"/>
    <p:sldId id="320" r:id="rId20"/>
    <p:sldId id="321" r:id="rId21"/>
    <p:sldId id="322" r:id="rId22"/>
    <p:sldId id="316" r:id="rId23"/>
    <p:sldId id="277" r:id="rId24"/>
    <p:sldId id="324" r:id="rId25"/>
    <p:sldId id="325" r:id="rId26"/>
    <p:sldId id="302" r:id="rId27"/>
    <p:sldId id="303" r:id="rId28"/>
    <p:sldId id="288" r:id="rId29"/>
    <p:sldId id="305" r:id="rId30"/>
    <p:sldId id="326" r:id="rId31"/>
    <p:sldId id="262" r:id="rId32"/>
    <p:sldId id="327" r:id="rId33"/>
    <p:sldId id="287" r:id="rId34"/>
    <p:sldId id="272" r:id="rId35"/>
    <p:sldId id="273" r:id="rId36"/>
    <p:sldId id="276" r:id="rId37"/>
    <p:sldId id="274" r:id="rId38"/>
    <p:sldId id="299" r:id="rId39"/>
    <p:sldId id="263" r:id="rId40"/>
    <p:sldId id="270" r:id="rId41"/>
    <p:sldId id="279" r:id="rId42"/>
    <p:sldId id="281" r:id="rId43"/>
    <p:sldId id="323" r:id="rId44"/>
  </p:sldIdLst>
  <p:sldSz cx="10058400" cy="77724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33"/>
    <a:srgbClr val="FFD63F"/>
    <a:srgbClr val="00BF32"/>
    <a:srgbClr val="5FFFDE"/>
    <a:srgbClr val="FF0000"/>
    <a:srgbClr val="FF9191"/>
    <a:srgbClr val="C9C9FF"/>
    <a:srgbClr val="CCFF66"/>
    <a:srgbClr val="FFD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2" autoAdjust="0"/>
    <p:restoredTop sz="94653" autoAdjust="0"/>
  </p:normalViewPr>
  <p:slideViewPr>
    <p:cSldViewPr>
      <p:cViewPr varScale="1">
        <p:scale>
          <a:sx n="73" d="100"/>
          <a:sy n="73" d="100"/>
        </p:scale>
        <p:origin x="-870" y="-1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-1662" y="-96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5EFC5-C9CC-4B89-9426-4EAF0A5C69B5}" type="datetimeFigureOut">
              <a:rPr lang="en-US" smtClean="0"/>
              <a:pPr/>
              <a:t>11/20/2008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5775" y="549275"/>
            <a:ext cx="354965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3475038"/>
            <a:ext cx="7680325" cy="32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DE374-9C1D-499C-9829-21886DB31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B2479-3099-4FA2-BA66-21545D461A7D}" type="slidenum">
              <a:rPr lang="en-US"/>
              <a:pPr/>
              <a:t>1</a:t>
            </a:fld>
            <a:endParaRPr lang="en-US"/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770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11150"/>
            <a:ext cx="6637337" cy="6770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3238" y="311150"/>
            <a:ext cx="9051925" cy="6770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552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122363"/>
            <a:ext cx="4449762" cy="595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122363"/>
            <a:ext cx="4449763" cy="2903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178300"/>
            <a:ext cx="4449763" cy="2903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552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122363"/>
            <a:ext cx="4449762" cy="595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122363"/>
            <a:ext cx="4449763" cy="2903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178300"/>
            <a:ext cx="4449763" cy="2903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122363"/>
            <a:ext cx="4449762" cy="595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122363"/>
            <a:ext cx="4449763" cy="595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11150"/>
            <a:ext cx="9051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122363"/>
            <a:ext cx="9051925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03238" y="949325"/>
            <a:ext cx="9051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defTabSz="1019175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defTabSz="1019175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defTabSz="1019175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defTabSz="1019175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82588" indent="-3825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3175" indent="-254000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82763" indent="-2540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92350" indent="-254000" algn="l" defTabSz="101917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95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67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639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211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0" name="Picture 40" descr="nstx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5267960"/>
            <a:ext cx="2081530" cy="2418080"/>
          </a:xfrm>
          <a:prstGeom prst="rect">
            <a:avLst/>
          </a:prstGeom>
          <a:noFill/>
        </p:spPr>
      </p:pic>
      <p:sp>
        <p:nvSpPr>
          <p:cNvPr id="1525910" name="Line 150"/>
          <p:cNvSpPr>
            <a:spLocks noChangeShapeType="1"/>
          </p:cNvSpPr>
          <p:nvPr/>
        </p:nvSpPr>
        <p:spPr bwMode="auto">
          <a:xfrm>
            <a:off x="0" y="0"/>
            <a:ext cx="100584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891" name="Line 131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67640" y="990600"/>
            <a:ext cx="9723120" cy="12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ja-JP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1" charset="-128"/>
              </a:rPr>
              <a:t>Suppression of turbulent transport in NSTX internal transport barriers</a:t>
            </a:r>
          </a:p>
        </p:txBody>
      </p:sp>
      <p:sp>
        <p:nvSpPr>
          <p:cNvPr id="1525892" name="Line 132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769" name="Text Box 9"/>
          <p:cNvSpPr txBox="1">
            <a:spLocks noChangeArrowheads="1"/>
          </p:cNvSpPr>
          <p:nvPr/>
        </p:nvSpPr>
        <p:spPr bwMode="auto">
          <a:xfrm>
            <a:off x="1524000" y="2362200"/>
            <a:ext cx="7086600" cy="262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latin typeface="Arial" pitchFamily="34" charset="0"/>
              </a:rPr>
              <a:t>Howard Yuh, Nova Photonics</a:t>
            </a:r>
            <a:endParaRPr lang="en-US" sz="2700" dirty="0">
              <a:latin typeface="Arial" pitchFamily="34" charset="0"/>
            </a:endParaRPr>
          </a:p>
          <a:p>
            <a:pPr algn="ctr"/>
            <a:endParaRPr lang="en-US" sz="1600" b="1" dirty="0" smtClean="0"/>
          </a:p>
          <a:p>
            <a:pPr algn="ctr"/>
            <a:r>
              <a:rPr lang="en-US" sz="1600" dirty="0" smtClean="0"/>
              <a:t>F.M. Levinton</a:t>
            </a:r>
            <a:r>
              <a:rPr lang="en-US" sz="1600" i="1" baseline="30000" dirty="0" smtClean="0"/>
              <a:t>1</a:t>
            </a:r>
            <a:r>
              <a:rPr lang="en-US" sz="1600" dirty="0" smtClean="0"/>
              <a:t>, R.E. Bell</a:t>
            </a:r>
            <a:r>
              <a:rPr lang="en-US" sz="1600" i="1" baseline="30000" dirty="0" smtClean="0"/>
              <a:t>2</a:t>
            </a:r>
            <a:r>
              <a:rPr lang="en-US" sz="1600" dirty="0" smtClean="0"/>
              <a:t>, J.C.Hosea</a:t>
            </a:r>
            <a:r>
              <a:rPr lang="en-US" sz="1600" i="1" baseline="30000" dirty="0" smtClean="0"/>
              <a:t>2</a:t>
            </a:r>
            <a:r>
              <a:rPr lang="en-US" sz="1600" dirty="0" smtClean="0"/>
              <a:t>, S.M. Kaye</a:t>
            </a:r>
            <a:r>
              <a:rPr lang="en-US" sz="1600" i="1" baseline="30000" dirty="0" smtClean="0"/>
              <a:t>2</a:t>
            </a:r>
            <a:r>
              <a:rPr lang="en-US" sz="1600" dirty="0" smtClean="0"/>
              <a:t>, B.P.LeBlanc</a:t>
            </a:r>
            <a:r>
              <a:rPr lang="en-US" sz="1600" i="1" baseline="30000" dirty="0" smtClean="0"/>
              <a:t>2</a:t>
            </a:r>
            <a:r>
              <a:rPr lang="en-US" sz="1600" dirty="0" smtClean="0"/>
              <a:t>, E.Mazzucato</a:t>
            </a:r>
            <a:r>
              <a:rPr lang="en-US" sz="1600" i="1" baseline="30000" dirty="0" smtClean="0"/>
              <a:t>2</a:t>
            </a:r>
            <a:r>
              <a:rPr lang="en-US" sz="1600" dirty="0" smtClean="0"/>
              <a:t>, D.R. Smith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,</a:t>
            </a:r>
            <a:r>
              <a:rPr lang="en-US" sz="1600" i="1" baseline="30000" dirty="0" smtClean="0"/>
              <a:t> </a:t>
            </a:r>
            <a:r>
              <a:rPr lang="en-US" sz="1600" dirty="0" smtClean="0"/>
              <a:t>J. Luc Peterson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,</a:t>
            </a:r>
            <a:endParaRPr lang="en-US" sz="1600" dirty="0" smtClean="0"/>
          </a:p>
          <a:p>
            <a:pPr algn="ctr"/>
            <a:r>
              <a:rPr lang="en-US" sz="1600" dirty="0" smtClean="0"/>
              <a:t>H.K. Park</a:t>
            </a:r>
            <a:r>
              <a:rPr lang="en-US" sz="1600" i="1" baseline="30000" dirty="0" smtClean="0"/>
              <a:t>3</a:t>
            </a:r>
            <a:r>
              <a:rPr lang="en-US" sz="1600" i="1" dirty="0" smtClean="0"/>
              <a:t>,</a:t>
            </a:r>
            <a:r>
              <a:rPr lang="en-US" sz="1600" i="1" baseline="30000" dirty="0" smtClean="0"/>
              <a:t> </a:t>
            </a:r>
            <a:r>
              <a:rPr lang="en-US" sz="1600" dirty="0" smtClean="0"/>
              <a:t>W.Lee</a:t>
            </a:r>
            <a:r>
              <a:rPr lang="en-US" sz="1600" i="1" baseline="30000" dirty="0" smtClean="0"/>
              <a:t>3</a:t>
            </a:r>
            <a:r>
              <a:rPr lang="en-US" sz="1600" dirty="0" smtClean="0"/>
              <a:t>, C.W. Domier</a:t>
            </a:r>
            <a:r>
              <a:rPr lang="en-US" sz="1600" i="1" baseline="30000" dirty="0" smtClean="0"/>
              <a:t>4</a:t>
            </a:r>
            <a:r>
              <a:rPr lang="en-US" sz="1600" dirty="0" smtClean="0"/>
              <a:t>, N.C.Luhmann</a:t>
            </a:r>
            <a:r>
              <a:rPr lang="en-US" sz="1600" i="1" baseline="30000" dirty="0" smtClean="0"/>
              <a:t>4</a:t>
            </a:r>
            <a:r>
              <a:rPr lang="en-US" sz="1600" dirty="0" smtClean="0"/>
              <a:t>, Jr.</a:t>
            </a:r>
            <a:r>
              <a:rPr lang="en-US" sz="1600" dirty="0" smtClean="0">
                <a:latin typeface="Arial" pitchFamily="34" charset="0"/>
              </a:rPr>
              <a:t> </a:t>
            </a:r>
          </a:p>
          <a:p>
            <a:pPr algn="ctr"/>
            <a:r>
              <a:rPr lang="en-US" sz="1600" dirty="0" smtClean="0">
                <a:latin typeface="Arial" pitchFamily="34" charset="0"/>
              </a:rPr>
              <a:t>and the NSTX Research Team</a:t>
            </a:r>
          </a:p>
          <a:p>
            <a:pPr algn="ctr" defTabSz="1019175"/>
            <a:endParaRPr lang="en-US" sz="1600" b="1" i="1" baseline="30000" dirty="0" smtClean="0"/>
          </a:p>
          <a:p>
            <a:pPr algn="ctr" defTabSz="1019175"/>
            <a:r>
              <a:rPr lang="en-US" sz="1400" i="1" baseline="30000" dirty="0" smtClean="0"/>
              <a:t>1</a:t>
            </a:r>
            <a:r>
              <a:rPr lang="en-US" sz="1400" i="1" dirty="0" smtClean="0"/>
              <a:t>Nova Photonics Inc., Princeton, NJ, </a:t>
            </a:r>
            <a:r>
              <a:rPr lang="en-US" sz="1400" i="1" baseline="30000" dirty="0" smtClean="0"/>
              <a:t>2</a:t>
            </a:r>
            <a:r>
              <a:rPr lang="en-US" sz="1400" i="1" dirty="0" smtClean="0"/>
              <a:t> PPPL, Princeton Univ., Princeton, NJ</a:t>
            </a:r>
          </a:p>
          <a:p>
            <a:pPr algn="ctr" defTabSz="1019175"/>
            <a:r>
              <a:rPr lang="en-US" sz="1400" i="1" baseline="30000" dirty="0" smtClean="0"/>
              <a:t>3</a:t>
            </a:r>
            <a:r>
              <a:rPr lang="en-US" sz="1400" i="1" dirty="0" smtClean="0"/>
              <a:t>POSTECH, Pohang, Korea, </a:t>
            </a:r>
            <a:r>
              <a:rPr lang="en-US" sz="1400" i="1" baseline="30000" dirty="0" smtClean="0">
                <a:latin typeface="Arial" pitchFamily="34" charset="0"/>
              </a:rPr>
              <a:t>4</a:t>
            </a:r>
            <a:r>
              <a:rPr lang="en-US" sz="1400" i="1" dirty="0" smtClean="0">
                <a:latin typeface="Arial" pitchFamily="34" charset="0"/>
              </a:rPr>
              <a:t>UC Davis, Davis, CA</a:t>
            </a:r>
          </a:p>
          <a:p>
            <a:pPr algn="ctr" defTabSz="1019175"/>
            <a:endParaRPr lang="en-US" sz="1400" i="1" dirty="0" smtClean="0">
              <a:latin typeface="Arial" pitchFamily="34" charset="0"/>
            </a:endParaRPr>
          </a:p>
        </p:txBody>
      </p:sp>
      <p:sp>
        <p:nvSpPr>
          <p:cNvPr id="1525893" name="Line 133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770" name="Text Box 10"/>
          <p:cNvSpPr txBox="1">
            <a:spLocks noChangeArrowheads="1"/>
          </p:cNvSpPr>
          <p:nvPr/>
        </p:nvSpPr>
        <p:spPr bwMode="auto">
          <a:xfrm>
            <a:off x="1943100" y="4800600"/>
            <a:ext cx="6286500" cy="58169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50</a:t>
            </a:r>
            <a:r>
              <a:rPr lang="en-US" sz="180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dirty="0" smtClean="0">
                <a:solidFill>
                  <a:srgbClr val="FF0000"/>
                </a:solidFill>
              </a:rPr>
              <a:t> APS DPP Conference 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Dallas, Texas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November 20</a:t>
            </a:r>
            <a:r>
              <a:rPr lang="en-US" sz="180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dirty="0" smtClean="0">
                <a:solidFill>
                  <a:srgbClr val="FF0000"/>
                </a:solidFill>
              </a:rPr>
              <a:t>, 2008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25894" name="Line 134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898" name="Line 138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899" name="Line 139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903" name="Line 143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904" name="Line 144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pic>
        <p:nvPicPr>
          <p:cNvPr id="1525799" name="Picture 39" descr="image_co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3920" y="5440681"/>
            <a:ext cx="3268980" cy="2200381"/>
          </a:xfrm>
          <a:prstGeom prst="rect">
            <a:avLst/>
          </a:prstGeom>
          <a:noFill/>
        </p:spPr>
      </p:pic>
      <p:sp>
        <p:nvSpPr>
          <p:cNvPr id="1525905" name="Line 145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906" name="Line 146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pic>
        <p:nvPicPr>
          <p:cNvPr id="1525887" name="Picture 1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800"/>
            <a:ext cx="10058400" cy="95176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sp>
        <p:nvSpPr>
          <p:cNvPr id="1525907" name="Line 147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922020" y="124143"/>
            <a:ext cx="1365758" cy="61555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400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NSTX</a:t>
            </a:r>
          </a:p>
        </p:txBody>
      </p:sp>
      <p:sp>
        <p:nvSpPr>
          <p:cNvPr id="1525908" name="Line 148"/>
          <p:cNvSpPr>
            <a:spLocks noChangeShapeType="1"/>
          </p:cNvSpPr>
          <p:nvPr/>
        </p:nvSpPr>
        <p:spPr bwMode="auto">
          <a:xfrm>
            <a:off x="0" y="0"/>
            <a:ext cx="50292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889" name="Rectangle 129"/>
          <p:cNvSpPr>
            <a:spLocks noChangeArrowheads="1"/>
          </p:cNvSpPr>
          <p:nvPr/>
        </p:nvSpPr>
        <p:spPr bwMode="auto">
          <a:xfrm>
            <a:off x="4016375" y="259080"/>
            <a:ext cx="168338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accent2"/>
                </a:solidFill>
                <a:latin typeface="Arial" pitchFamily="34" charset="0"/>
              </a:rPr>
              <a:t>Supported by   </a:t>
            </a:r>
          </a:p>
        </p:txBody>
      </p:sp>
      <p:sp>
        <p:nvSpPr>
          <p:cNvPr id="1525909" name="Line 149"/>
          <p:cNvSpPr>
            <a:spLocks noChangeShapeType="1"/>
          </p:cNvSpPr>
          <p:nvPr/>
        </p:nvSpPr>
        <p:spPr bwMode="auto">
          <a:xfrm>
            <a:off x="0" y="0"/>
            <a:ext cx="0" cy="51816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25912" name="Text Box 152"/>
          <p:cNvSpPr txBox="1">
            <a:spLocks noChangeArrowheads="1"/>
          </p:cNvSpPr>
          <p:nvPr/>
        </p:nvSpPr>
        <p:spPr bwMode="auto">
          <a:xfrm>
            <a:off x="83820" y="2504440"/>
            <a:ext cx="1466850" cy="5132703"/>
          </a:xfrm>
          <a:prstGeom prst="rect">
            <a:avLst/>
          </a:prstGeom>
          <a:gradFill rotWithShape="1">
            <a:gsLst>
              <a:gs pos="0">
                <a:srgbClr val="EAEAEA">
                  <a:alpha val="50999"/>
                </a:srgbClr>
              </a:gs>
              <a:gs pos="100000">
                <a:srgbClr val="EAEAEA">
                  <a:gamma/>
                  <a:shade val="77255"/>
                  <a:invGamma/>
                  <a:alpha val="50999"/>
                </a:srgbClr>
              </a:gs>
            </a:gsLst>
            <a:lin ang="0" scaled="1"/>
          </a:gradFill>
          <a:ln w="127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101870" tIns="50935" rIns="101870" bIns="50935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 dirty="0">
                <a:solidFill>
                  <a:srgbClr val="0000FF"/>
                </a:solidFill>
                <a:latin typeface="Arial" pitchFamily="34" charset="0"/>
              </a:rPr>
              <a:t>College W&amp;M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 dirty="0">
                <a:solidFill>
                  <a:srgbClr val="0000FF"/>
                </a:solidFill>
                <a:latin typeface="Arial" pitchFamily="34" charset="0"/>
              </a:rPr>
              <a:t>Colorado </a:t>
            </a:r>
            <a:r>
              <a:rPr lang="en-US" sz="1000" dirty="0" err="1">
                <a:solidFill>
                  <a:srgbClr val="0000FF"/>
                </a:solidFill>
                <a:latin typeface="Arial" pitchFamily="34" charset="0"/>
              </a:rPr>
              <a:t>Sch</a:t>
            </a: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 Mines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Comp-X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INEL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Old Dominion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PSI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1000">
                <a:solidFill>
                  <a:srgbClr val="0000FF"/>
                </a:solidFill>
                <a:latin typeface="Arial" pitchFamily="34" charset="0"/>
              </a:rPr>
              <a:t>U Wisconsin</a:t>
            </a:r>
            <a:endParaRPr lang="en-US" sz="1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25913" name="Text Box 153"/>
          <p:cNvSpPr txBox="1">
            <a:spLocks noChangeArrowheads="1"/>
          </p:cNvSpPr>
          <p:nvPr/>
        </p:nvSpPr>
        <p:spPr bwMode="auto">
          <a:xfrm>
            <a:off x="8549640" y="2554817"/>
            <a:ext cx="1412717" cy="5076534"/>
          </a:xfrm>
          <a:prstGeom prst="rect">
            <a:avLst/>
          </a:prstGeom>
          <a:gradFill rotWithShape="1">
            <a:gsLst>
              <a:gs pos="0">
                <a:srgbClr val="EAEAEA">
                  <a:gamma/>
                  <a:shade val="76471"/>
                  <a:invGamma/>
                  <a:alpha val="50999"/>
                </a:srgbClr>
              </a:gs>
              <a:gs pos="100000">
                <a:srgbClr val="EAEAEA">
                  <a:alpha val="50999"/>
                </a:srgbClr>
              </a:gs>
            </a:gsLst>
            <a:lin ang="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1870" tIns="50935" rIns="101870" bIns="50935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KBSI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IPP, J</a:t>
            </a:r>
            <a:r>
              <a:rPr lang="en-US" sz="1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ASCR, Czech Rep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U Quebec</a:t>
            </a:r>
          </a:p>
        </p:txBody>
      </p:sp>
      <p:pic>
        <p:nvPicPr>
          <p:cNvPr id="26" name="Picture 14" descr="NewLogo_Final"/>
          <p:cNvPicPr>
            <a:picLocks noGrp="1" noChangeAspect="1" noChangeArrowheads="1"/>
          </p:cNvPicPr>
          <p:nvPr>
            <p:ph/>
          </p:nvPr>
        </p:nvPicPr>
        <p:blipFill>
          <a:blip r:embed="rId6"/>
          <a:srcRect/>
          <a:stretch>
            <a:fillRect/>
          </a:stretch>
        </p:blipFill>
        <p:spPr>
          <a:xfrm>
            <a:off x="2586990" y="152400"/>
            <a:ext cx="1375410" cy="57531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09550"/>
            <a:ext cx="9051925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Internal transport barriers form when </a:t>
            </a:r>
            <a:br>
              <a:rPr lang="en-US" sz="3100" dirty="0" smtClean="0"/>
            </a:br>
            <a:r>
              <a:rPr lang="en-US" sz="3100" dirty="0" smtClean="0"/>
              <a:t>magnetic shear is negative</a:t>
            </a:r>
          </a:p>
        </p:txBody>
      </p:sp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4724400" y="1143000"/>
            <a:ext cx="5029200" cy="615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/>
              <a:t>Peaked core gradients in electron and ion temperatures, and toroidal velocity</a:t>
            </a:r>
          </a:p>
          <a:p>
            <a:pPr marL="382588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/>
              <a:t>Electron density gradient does not show much change with </a:t>
            </a:r>
            <a:r>
              <a:rPr lang="en-US" sz="2400" dirty="0" smtClean="0"/>
              <a:t>ITB</a:t>
            </a:r>
          </a:p>
          <a:p>
            <a:pPr marL="382588" indent="-382588" defTabSz="1019175">
              <a:spcBef>
                <a:spcPct val="40000"/>
              </a:spcBef>
              <a:buFont typeface="Wingdings" pitchFamily="2" charset="2"/>
              <a:buChar char="§"/>
            </a:pPr>
            <a:endParaRPr lang="en-US" sz="2400" dirty="0"/>
          </a:p>
          <a:p>
            <a:pPr marL="382588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 smtClean="0"/>
              <a:t>NSTX </a:t>
            </a:r>
            <a:r>
              <a:rPr lang="en-US" sz="2400" dirty="0"/>
              <a:t>profile diagnostics</a:t>
            </a:r>
          </a:p>
          <a:p>
            <a:pPr marL="892175" lvl="1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/>
              <a:t>51 channel </a:t>
            </a:r>
            <a:r>
              <a:rPr lang="en-US" sz="2400" dirty="0" err="1" smtClean="0"/>
              <a:t>toroidal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</a:t>
            </a:r>
            <a:r>
              <a:rPr lang="en-US" sz="2400" dirty="0" err="1" smtClean="0"/>
              <a:t>arge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xchange </a:t>
            </a:r>
            <a:r>
              <a:rPr lang="en-US" sz="2400" dirty="0" smtClean="0">
                <a:solidFill>
                  <a:srgbClr val="FF0000"/>
                </a:solidFill>
              </a:rPr>
              <a:t>R</a:t>
            </a:r>
            <a:r>
              <a:rPr lang="en-US" sz="2400" dirty="0" smtClean="0"/>
              <a:t>ecombination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pectroscopy (</a:t>
            </a:r>
            <a:r>
              <a:rPr lang="en-US" sz="2400" dirty="0" smtClean="0">
                <a:solidFill>
                  <a:srgbClr val="FF0000"/>
                </a:solidFill>
              </a:rPr>
              <a:t>CHERS</a:t>
            </a:r>
            <a:r>
              <a:rPr lang="en-US" sz="2400" dirty="0" smtClean="0"/>
              <a:t>) measures T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,v</a:t>
            </a:r>
            <a:r>
              <a:rPr lang="en-US" sz="2400" baseline="-25000" dirty="0" smtClean="0">
                <a:latin typeface="Symbol" pitchFamily="18" charset="2"/>
              </a:rPr>
              <a:t>f</a:t>
            </a:r>
            <a:endParaRPr lang="en-US" sz="2400" baseline="-25000" dirty="0">
              <a:latin typeface="Symbol" pitchFamily="18" charset="2"/>
            </a:endParaRPr>
          </a:p>
          <a:p>
            <a:pPr marL="892175" lvl="1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/>
              <a:t>30 channel </a:t>
            </a:r>
            <a:r>
              <a:rPr lang="en-US" sz="2400" dirty="0" smtClean="0"/>
              <a:t>Thomson scattering measures T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, n</a:t>
            </a:r>
            <a:r>
              <a:rPr lang="en-US" sz="2400" baseline="-25000" dirty="0" smtClean="0"/>
              <a:t>e</a:t>
            </a:r>
            <a:endParaRPr lang="en-US" sz="2400" baseline="-25000" dirty="0"/>
          </a:p>
          <a:p>
            <a:pPr marL="892175" lvl="1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 dirty="0"/>
              <a:t>16 channel </a:t>
            </a:r>
            <a:r>
              <a:rPr lang="en-US" sz="2400" dirty="0" smtClean="0"/>
              <a:t>MSE </a:t>
            </a:r>
          </a:p>
        </p:txBody>
      </p:sp>
      <p:pic>
        <p:nvPicPr>
          <p:cNvPr id="12" name="Content Placeholder 11" descr="129169-248a.ep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4725" y="1102735"/>
            <a:ext cx="3724874" cy="64410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28600"/>
            <a:ext cx="9051925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Definitions of profile quantities for </a:t>
            </a:r>
            <a:br>
              <a:rPr lang="en-US" sz="3100" dirty="0" smtClean="0"/>
            </a:br>
            <a:r>
              <a:rPr lang="en-US" sz="3100" dirty="0" smtClean="0"/>
              <a:t>statistical analysis </a:t>
            </a:r>
          </a:p>
        </p:txBody>
      </p:sp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4495800" y="1226813"/>
            <a:ext cx="5486400" cy="655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and location</a:t>
            </a:r>
          </a:p>
          <a:p>
            <a:pPr marL="382588" indent="-382588" defTabSz="1019175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 err="1" smtClean="0"/>
              <a:t>s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and location</a:t>
            </a:r>
          </a:p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endParaRPr lang="en-US" sz="2400" dirty="0" smtClean="0"/>
          </a:p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endParaRPr lang="en-US" sz="2400" dirty="0" smtClean="0"/>
          </a:p>
          <a:p>
            <a:pPr marL="382588" indent="-382588" defTabSz="1019175">
              <a:spcBef>
                <a:spcPts val="2700"/>
              </a:spcBef>
              <a:buFont typeface="Arial" pitchFamily="34" charset="0"/>
              <a:buChar char="•"/>
            </a:pPr>
            <a:r>
              <a:rPr lang="en-US" sz="2400" dirty="0" smtClean="0"/>
              <a:t>maximum R/L</a:t>
            </a:r>
            <a:r>
              <a:rPr lang="en-US" sz="2400" baseline="-25000" dirty="0" smtClean="0"/>
              <a:t>Te </a:t>
            </a:r>
            <a:r>
              <a:rPr lang="en-US" sz="2400" dirty="0" smtClean="0"/>
              <a:t>and location (e-ITB)</a:t>
            </a:r>
          </a:p>
          <a:p>
            <a:pPr marL="382588" indent="-382588" defTabSz="1019175">
              <a:spcBef>
                <a:spcPts val="6000"/>
              </a:spcBef>
              <a:buFont typeface="Arial" pitchFamily="34" charset="0"/>
              <a:buChar char="•"/>
            </a:pPr>
            <a:r>
              <a:rPr lang="en-US" sz="2400" dirty="0" smtClean="0"/>
              <a:t>maximum R/L</a:t>
            </a:r>
            <a:r>
              <a:rPr lang="en-US" sz="2400" baseline="-25000" dirty="0" smtClean="0"/>
              <a:t>Ti </a:t>
            </a:r>
            <a:r>
              <a:rPr lang="en-US" sz="2400" dirty="0" smtClean="0"/>
              <a:t>and location (</a:t>
            </a:r>
            <a:r>
              <a:rPr lang="en-US" sz="2400" dirty="0" err="1" smtClean="0"/>
              <a:t>i</a:t>
            </a:r>
            <a:r>
              <a:rPr lang="en-US" sz="2400" dirty="0" smtClean="0"/>
              <a:t>-ITB)</a:t>
            </a:r>
          </a:p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endParaRPr lang="en-US" sz="2400" dirty="0" smtClean="0"/>
          </a:p>
          <a:p>
            <a:pPr marL="382588" indent="-382588" defTabSz="1019175">
              <a:spcBef>
                <a:spcPts val="2400"/>
              </a:spcBef>
              <a:buFont typeface="Arial" pitchFamily="34" charset="0"/>
              <a:buChar char="•"/>
            </a:pPr>
            <a:r>
              <a:rPr lang="en-US" sz="2400" dirty="0" smtClean="0"/>
              <a:t>maximum R/L</a:t>
            </a:r>
            <a:r>
              <a:rPr lang="en-US" sz="2400" baseline="-25000" dirty="0" smtClean="0"/>
              <a:t>v</a:t>
            </a:r>
            <a:r>
              <a:rPr lang="en-US" sz="2400" baseline="-250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and location</a:t>
            </a:r>
          </a:p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r>
              <a:rPr lang="en-US" sz="2400" dirty="0" smtClean="0"/>
              <a:t>Profiles from over 80 ITB discharges with over 500 timeslices</a:t>
            </a:r>
          </a:p>
          <a:p>
            <a:pPr marL="382588" indent="-382588" defTabSz="1019175">
              <a:spcBef>
                <a:spcPct val="40000"/>
              </a:spcBef>
              <a:buFont typeface="Arial" pitchFamily="34" charset="0"/>
              <a:buChar char="•"/>
            </a:pPr>
            <a:r>
              <a:rPr lang="en-US" sz="2400" dirty="0" smtClean="0"/>
              <a:t>Tanh or spline fitted </a:t>
            </a:r>
          </a:p>
        </p:txBody>
      </p:sp>
      <p:pic>
        <p:nvPicPr>
          <p:cNvPr id="12" name="Content Placeholder 11" descr="129169-248a.ep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4725" y="1102735"/>
            <a:ext cx="3724874" cy="6441065"/>
          </a:xfrm>
        </p:spPr>
      </p:pic>
      <p:cxnSp>
        <p:nvCxnSpPr>
          <p:cNvPr id="11" name="Elbow Connector 10"/>
          <p:cNvCxnSpPr/>
          <p:nvPr/>
        </p:nvCxnSpPr>
        <p:spPr bwMode="auto">
          <a:xfrm rot="10800000" flipV="1">
            <a:off x="2813051" y="1466849"/>
            <a:ext cx="1787525" cy="41274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 bwMode="auto">
          <a:xfrm rot="10800000" flipV="1">
            <a:off x="2482851" y="3781424"/>
            <a:ext cx="2098675" cy="21272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 bwMode="auto">
          <a:xfrm rot="10800000" flipV="1">
            <a:off x="2768600" y="4924424"/>
            <a:ext cx="1803400" cy="16192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 bwMode="auto">
          <a:xfrm rot="10800000">
            <a:off x="2584453" y="5899151"/>
            <a:ext cx="1997073" cy="20637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 bwMode="auto">
          <a:xfrm rot="10800000" flipV="1">
            <a:off x="2584451" y="2057400"/>
            <a:ext cx="1997075" cy="38734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1150"/>
            <a:ext cx="9601200" cy="552450"/>
          </a:xfrm>
        </p:spPr>
        <p:txBody>
          <a:bodyPr/>
          <a:lstStyle/>
          <a:p>
            <a:r>
              <a:rPr lang="en-US" sz="3100" dirty="0" smtClean="0"/>
              <a:t>ITB locations do not coincide with </a:t>
            </a:r>
            <a:r>
              <a:rPr lang="en-US" sz="3100" smtClean="0"/>
              <a:t>q</a:t>
            </a:r>
            <a:r>
              <a:rPr lang="en-US" sz="3100" baseline="-25000" smtClean="0"/>
              <a:t>min</a:t>
            </a:r>
            <a:r>
              <a:rPr lang="en-US" sz="3100" baseline="-25000" dirty="0" smtClean="0"/>
              <a:t> </a:t>
            </a:r>
            <a:r>
              <a:rPr lang="en-US" sz="3100" dirty="0" smtClean="0"/>
              <a:t>or rational q</a:t>
            </a:r>
            <a:endParaRPr lang="en-US" sz="3100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0" y="5562600"/>
            <a:ext cx="4800600" cy="1905000"/>
          </a:xfrm>
        </p:spPr>
        <p:txBody>
          <a:bodyPr/>
          <a:lstStyle/>
          <a:p>
            <a:r>
              <a:rPr lang="en-US" sz="2400" dirty="0" smtClean="0"/>
              <a:t>Peak gradient locations well separated from q</a:t>
            </a:r>
            <a:r>
              <a:rPr lang="en-US" sz="2400" baseline="-25000" dirty="0" smtClean="0"/>
              <a:t>min</a:t>
            </a:r>
          </a:p>
          <a:p>
            <a:r>
              <a:rPr lang="en-US" sz="2400" dirty="0" smtClean="0"/>
              <a:t>ITBs occurs over a range of q values</a:t>
            </a:r>
            <a:endParaRPr lang="en-US" sz="3200" dirty="0"/>
          </a:p>
        </p:txBody>
      </p:sp>
      <p:pic>
        <p:nvPicPr>
          <p:cNvPr id="6" name="Content Placeholder 5" descr="loc_qminsmin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3400" y="1143000"/>
            <a:ext cx="4177578" cy="6388386"/>
          </a:xfrm>
        </p:spPr>
      </p:pic>
      <p:pic>
        <p:nvPicPr>
          <p:cNvPr id="8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953000" y="1172969"/>
            <a:ext cx="4737623" cy="41610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T</a:t>
            </a:r>
            <a:r>
              <a:rPr lang="en-US" sz="3100" baseline="-25000" dirty="0" smtClean="0"/>
              <a:t>i</a:t>
            </a:r>
            <a:r>
              <a:rPr lang="en-US" sz="3100" dirty="0" smtClean="0"/>
              <a:t> gradient increases with increasing flow shear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122363"/>
            <a:ext cx="4297362" cy="59594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E×B shearing rate can quench ITG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Toroidal velocity shear is the largest component of E×B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Simulations results show ITG linearly stable in many cases for NSTX</a:t>
            </a:r>
          </a:p>
        </p:txBody>
      </p:sp>
      <p:pic>
        <p:nvPicPr>
          <p:cNvPr id="6" name="Content Placeholder 5" descr="rlvt_rlti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968179" y="1676400"/>
            <a:ext cx="4804259" cy="4821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09550"/>
            <a:ext cx="9051925" cy="552450"/>
          </a:xfrm>
        </p:spPr>
        <p:txBody>
          <a:bodyPr/>
          <a:lstStyle/>
          <a:p>
            <a:r>
              <a:rPr lang="en-US" sz="3100" dirty="0" smtClean="0"/>
              <a:t>i-ITB location is closely correlated to peak E×B shearing rate location</a:t>
            </a:r>
            <a:endParaRPr lang="en-US" sz="3100" dirty="0"/>
          </a:p>
        </p:txBody>
      </p:sp>
      <p:pic>
        <p:nvPicPr>
          <p:cNvPr id="7" name="Content Placeholder 5" descr="hist_q_rlt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57800" y="1219200"/>
            <a:ext cx="4277272" cy="44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5" descr="hist_q_rl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1371600"/>
            <a:ext cx="4702972" cy="460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6405562"/>
            <a:ext cx="8945562" cy="9096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i-ITB occurs most frequently just outside peak E×B location</a:t>
            </a: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43056"/>
            <a:ext cx="9051925" cy="552450"/>
          </a:xfrm>
        </p:spPr>
        <p:txBody>
          <a:bodyPr/>
          <a:lstStyle/>
          <a:p>
            <a:r>
              <a:rPr lang="en-US" sz="3100" dirty="0" smtClean="0"/>
              <a:t>e-ITB coincides minimum magnetic shear location</a:t>
            </a:r>
            <a:endParaRPr lang="en-US" sz="3100" baseline="-25000" dirty="0"/>
          </a:p>
        </p:txBody>
      </p:sp>
      <p:pic>
        <p:nvPicPr>
          <p:cNvPr id="6" name="Content Placeholder 5" descr="hist_q_rlte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3400" y="1066800"/>
            <a:ext cx="4621885" cy="4982963"/>
          </a:xfrm>
        </p:spPr>
      </p:pic>
      <p:pic>
        <p:nvPicPr>
          <p:cNvPr id="11" name="Content Placeholder 5" descr="hist_q_rlte.eps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286514" y="1447800"/>
            <a:ext cx="4467086" cy="4145884"/>
          </a:xfrm>
        </p:spPr>
      </p:pic>
      <p:sp>
        <p:nvSpPr>
          <p:cNvPr id="12" name="Text Placeholder 2"/>
          <p:cNvSpPr>
            <a:spLocks noGrp="1"/>
          </p:cNvSpPr>
          <p:nvPr>
            <p:ph type="body" sz="half" idx="1"/>
          </p:nvPr>
        </p:nvSpPr>
        <p:spPr>
          <a:xfrm>
            <a:off x="579438" y="6248400"/>
            <a:ext cx="8793162" cy="12906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e-ITB occurs most frequently just inside s</a:t>
            </a:r>
            <a:r>
              <a:rPr lang="en-US" sz="2800" baseline="-25000" dirty="0" smtClean="0"/>
              <a:t>min, </a:t>
            </a:r>
            <a:r>
              <a:rPr lang="en-US" sz="2800" dirty="0" smtClean="0"/>
              <a:t>only very rarely outside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i-ITB occurs well outside s</a:t>
            </a:r>
            <a:r>
              <a:rPr lang="en-US" sz="2800" baseline="-25000" dirty="0" smtClean="0"/>
              <a:t>min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How does negative magnetic shear </a:t>
            </a:r>
            <a:br>
              <a:rPr lang="en-US" sz="3100" dirty="0" smtClean="0"/>
            </a:br>
            <a:r>
              <a:rPr lang="en-US" sz="3100" dirty="0" smtClean="0"/>
              <a:t>correlate with T</a:t>
            </a:r>
            <a:r>
              <a:rPr lang="en-US" sz="3100" baseline="-25000" dirty="0" smtClean="0"/>
              <a:t>e</a:t>
            </a:r>
            <a:r>
              <a:rPr lang="en-US" sz="3100" dirty="0" smtClean="0"/>
              <a:t> gradients?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34290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5" cy="5301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Gradients in weakly reversed shear L-mode plasmas </a:t>
            </a:r>
            <a:br>
              <a:rPr lang="en-US" sz="3100" dirty="0" smtClean="0"/>
            </a:br>
            <a:r>
              <a:rPr lang="en-US" sz="3100" dirty="0" smtClean="0"/>
              <a:t>are similar to baseline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34290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5" cy="53018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Strongly negative magnetic shear improves </a:t>
            </a:r>
            <a:br>
              <a:rPr lang="en-US" sz="3100" dirty="0" smtClean="0"/>
            </a:br>
            <a:r>
              <a:rPr lang="en-US" sz="3100" dirty="0" smtClean="0"/>
              <a:t>T</a:t>
            </a:r>
            <a:r>
              <a:rPr lang="en-US" sz="3100" baseline="-25000" dirty="0" smtClean="0"/>
              <a:t>e</a:t>
            </a:r>
            <a:r>
              <a:rPr lang="en-US" sz="3100" dirty="0" smtClean="0"/>
              <a:t> gradient performance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34290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  <a:p>
            <a:pPr indent="-274320" eaLnBrk="1" hangingPunct="1"/>
            <a:r>
              <a:rPr lang="en-US" sz="2000" dirty="0" smtClean="0"/>
              <a:t>Gradients in weakly reversed shear L-mode plasmas </a:t>
            </a:r>
            <a:br>
              <a:rPr lang="en-US" sz="2000" dirty="0" smtClean="0"/>
            </a:br>
            <a:r>
              <a:rPr lang="en-US" sz="2000" dirty="0" smtClean="0"/>
              <a:t>are similar to baseline</a:t>
            </a:r>
          </a:p>
          <a:p>
            <a:pPr indent="-274320" eaLnBrk="1" hangingPunct="1"/>
            <a:endParaRPr lang="en-US" sz="2000" dirty="0" smtClean="0"/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4" cy="53018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Increasing power increases T</a:t>
            </a:r>
            <a:r>
              <a:rPr lang="en-US" sz="3100" baseline="-25000" dirty="0" smtClean="0"/>
              <a:t>e</a:t>
            </a:r>
            <a:r>
              <a:rPr lang="en-US" sz="3100" dirty="0" smtClean="0"/>
              <a:t> gradients...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34290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  <a:p>
            <a:pPr indent="-274320" eaLnBrk="1" hangingPunct="1"/>
            <a:r>
              <a:rPr lang="en-US" sz="2000" dirty="0" smtClean="0"/>
              <a:t>Gradients in weakly reversed shear L-mode plasmas </a:t>
            </a:r>
            <a:br>
              <a:rPr lang="en-US" sz="2000" dirty="0" smtClean="0"/>
            </a:br>
            <a:r>
              <a:rPr lang="en-US" sz="2000" dirty="0" smtClean="0"/>
              <a:t>are similar to baseline</a:t>
            </a:r>
          </a:p>
          <a:p>
            <a:pPr indent="-274320" eaLnBrk="1" hangingPunct="1"/>
            <a:r>
              <a:rPr lang="en-US" sz="2000" dirty="0" smtClean="0"/>
              <a:t>Strongly negative magnetic shear improves T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gradient performance</a:t>
            </a:r>
          </a:p>
          <a:p>
            <a:pPr indent="-274320" eaLnBrk="1" hangingPunct="1"/>
            <a:endParaRPr lang="en-US" sz="2000" dirty="0" smtClean="0"/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4" cy="5301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smtClean="0"/>
              <a:t>Motivation to understand confinement </a:t>
            </a:r>
            <a:endParaRPr lang="en-US" sz="310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5181600" cy="6324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smtClean="0"/>
              <a:t>NSTX is a high performance spherical torus that has achieved very high </a:t>
            </a:r>
            <a:r>
              <a:rPr lang="en-US" sz="2400" smtClean="0">
                <a:latin typeface="Symbol" pitchFamily="18" charset="2"/>
              </a:rPr>
              <a:t>b</a:t>
            </a:r>
            <a:endParaRPr lang="en-US" sz="2400" smtClean="0"/>
          </a:p>
          <a:p>
            <a:pPr>
              <a:spcBef>
                <a:spcPts val="1200"/>
              </a:spcBef>
            </a:pPr>
            <a:r>
              <a:rPr lang="en-US" sz="2400" smtClean="0"/>
              <a:t>Ion transport is typically neoclassical in H-modes</a:t>
            </a:r>
          </a:p>
          <a:p>
            <a:pPr>
              <a:spcBef>
                <a:spcPts val="1200"/>
              </a:spcBef>
            </a:pPr>
            <a:endParaRPr lang="en-US" sz="2400" smtClean="0"/>
          </a:p>
          <a:p>
            <a:pPr>
              <a:spcBef>
                <a:spcPts val="1200"/>
              </a:spcBef>
            </a:pPr>
            <a:endParaRPr lang="en-US" sz="240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38800" y="1066800"/>
            <a:ext cx="3055885" cy="34438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257800" y="4572000"/>
          <a:ext cx="4038598" cy="2997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82460"/>
                <a:gridCol w="1156138"/>
              </a:tblGrid>
              <a:tr h="374650">
                <a:tc>
                  <a:txBody>
                    <a:bodyPr/>
                    <a:lstStyle/>
                    <a:p>
                      <a:r>
                        <a:rPr lang="en-US" sz="1800" b="0" smtClean="0"/>
                        <a:t>Major radius 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mtClean="0"/>
                        <a:t>0.85 m</a:t>
                      </a:r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mtClean="0"/>
                        <a:t>Aspect</a:t>
                      </a:r>
                      <a:r>
                        <a:rPr lang="en-US" b="0" baseline="0" smtClean="0"/>
                        <a:t> ratio</a:t>
                      </a:r>
                      <a:endParaRPr lang="en-US" b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smtClean="0"/>
                        <a:t>1.3</a:t>
                      </a:r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smtClean="0"/>
                        <a:t>Plasma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smtClean="0"/>
                        <a:t>1 MA</a:t>
                      </a:r>
                      <a:endParaRPr lang="en-US" b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sz="1800" b="0" smtClean="0"/>
                        <a:t>Toroidal field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smtClean="0"/>
                        <a:t>0.55</a:t>
                      </a:r>
                      <a:r>
                        <a:rPr lang="en-US" sz="1800" b="0" baseline="0" smtClean="0"/>
                        <a:t> T</a:t>
                      </a:r>
                      <a:endParaRPr lang="en-US" b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b="0" smtClean="0"/>
                        <a:t>Neutral Beam</a:t>
                      </a:r>
                      <a:r>
                        <a:rPr lang="en-US" b="0" baseline="0" smtClean="0"/>
                        <a:t>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smtClean="0"/>
                        <a:t>6 MW</a:t>
                      </a:r>
                      <a:endParaRPr lang="en-US" b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b="0" smtClean="0"/>
                        <a:t>High Harmonic Fast Wave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smtClean="0"/>
                        <a:t>3</a:t>
                      </a:r>
                      <a:r>
                        <a:rPr lang="en-US" b="0" baseline="0" smtClean="0"/>
                        <a:t> MW</a:t>
                      </a:r>
                      <a:endParaRPr lang="en-US" b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b="0" smtClean="0"/>
                        <a:t>Elongation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smtClean="0"/>
                        <a:t>2.7</a:t>
                      </a:r>
                      <a:endParaRPr lang="en-US" b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sz="1800" b="0" smtClean="0"/>
                        <a:t>Triangularity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mtClean="0"/>
                        <a:t>0.8</a:t>
                      </a:r>
                      <a:endParaRPr lang="en-US" b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...but only for profiles exhibiting strong negative magnetic shear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54864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  <a:p>
            <a:pPr indent="-274320" eaLnBrk="1" hangingPunct="1"/>
            <a:r>
              <a:rPr lang="en-US" sz="2000" dirty="0" smtClean="0"/>
              <a:t>Gradients in weakly reversed shear L-mode plasmas </a:t>
            </a:r>
            <a:br>
              <a:rPr lang="en-US" sz="2000" dirty="0" smtClean="0"/>
            </a:br>
            <a:r>
              <a:rPr lang="en-US" sz="2000" dirty="0" smtClean="0"/>
              <a:t>are similar to baseline</a:t>
            </a:r>
          </a:p>
          <a:p>
            <a:pPr indent="-274320" eaLnBrk="1" hangingPunct="1"/>
            <a:r>
              <a:rPr lang="en-US" sz="2000" dirty="0" smtClean="0"/>
              <a:t>Strongly negative magnetic shear improves T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gradient performance</a:t>
            </a:r>
          </a:p>
          <a:p>
            <a:pPr indent="-274320" eaLnBrk="1" hangingPunct="1"/>
            <a:r>
              <a:rPr lang="en-US" sz="2000" dirty="0" smtClean="0"/>
              <a:t>Increasing power increases T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gradients...</a:t>
            </a:r>
          </a:p>
          <a:p>
            <a:pPr indent="-274320" eaLnBrk="1" hangingPunct="1"/>
            <a:endParaRPr lang="en-US" sz="2000" dirty="0" smtClean="0"/>
          </a:p>
          <a:p>
            <a:pPr indent="-274320" eaLnBrk="1" hangingPunct="1"/>
            <a:endParaRPr lang="en-US" sz="2000" dirty="0" smtClean="0"/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3" cy="5301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Is the profile stiff at zero and weakly negative shear?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495800" cy="6248400"/>
          </a:xfrm>
        </p:spPr>
        <p:txBody>
          <a:bodyPr/>
          <a:lstStyle/>
          <a:p>
            <a:pPr indent="-274320" eaLnBrk="1" hangingPunct="1"/>
            <a:r>
              <a:rPr lang="en-US" sz="2000" dirty="0" smtClean="0"/>
              <a:t>Long pulse, high power,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discharges provides baseline electron confinement performance</a:t>
            </a:r>
          </a:p>
          <a:p>
            <a:pPr indent="-274320" eaLnBrk="1" hangingPunct="1"/>
            <a:r>
              <a:rPr lang="en-US" sz="2000" dirty="0" smtClean="0"/>
              <a:t>Gradients in weakly reversed shear L-mode plasmas </a:t>
            </a:r>
            <a:br>
              <a:rPr lang="en-US" sz="2000" dirty="0" smtClean="0"/>
            </a:br>
            <a:r>
              <a:rPr lang="en-US" sz="2000" dirty="0" smtClean="0"/>
              <a:t>are similar to baseline</a:t>
            </a:r>
          </a:p>
          <a:p>
            <a:pPr indent="-274320" eaLnBrk="1" hangingPunct="1"/>
            <a:r>
              <a:rPr lang="en-US" sz="2000" dirty="0" smtClean="0"/>
              <a:t>Strongly negative magnetic shear improves T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gradient performance</a:t>
            </a:r>
          </a:p>
          <a:p>
            <a:pPr indent="-274320" eaLnBrk="1" hangingPunct="1"/>
            <a:r>
              <a:rPr lang="en-US" sz="2000" dirty="0" smtClean="0"/>
              <a:t>Increasing power increases T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gradients...</a:t>
            </a:r>
          </a:p>
          <a:p>
            <a:pPr indent="-274320" eaLnBrk="1" hangingPunct="1"/>
            <a:r>
              <a:rPr lang="en-US" sz="2000" dirty="0" smtClean="0"/>
              <a:t>...but only for profiles exhibiting strong negative magnetic shear</a:t>
            </a:r>
          </a:p>
          <a:p>
            <a:pPr indent="-274320" eaLnBrk="1" hangingPunct="1"/>
            <a:endParaRPr lang="en-US" sz="2000" dirty="0" smtClean="0"/>
          </a:p>
          <a:p>
            <a:pPr indent="-274320" eaLnBrk="1" hangingPunct="1"/>
            <a:r>
              <a:rPr lang="en-US" sz="2400" dirty="0" smtClean="0">
                <a:solidFill>
                  <a:srgbClr val="FF0000"/>
                </a:solidFill>
              </a:rPr>
              <a:t>Are there changes in electron-scale turbulence that accompany the change in the electron temperature gradient?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pic>
        <p:nvPicPr>
          <p:cNvPr id="19" name="Content Placeholder 18" descr="rltemins0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28025" y="1524000"/>
            <a:ext cx="5277973" cy="5301804"/>
          </a:xfrm>
        </p:spPr>
      </p:pic>
      <p:sp>
        <p:nvSpPr>
          <p:cNvPr id="5" name="TextBox 4"/>
          <p:cNvSpPr txBox="1"/>
          <p:nvPr/>
        </p:nvSpPr>
        <p:spPr>
          <a:xfrm>
            <a:off x="5486400" y="27432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Critical</a:t>
            </a:r>
          </a:p>
          <a:p>
            <a:pPr algn="ctr"/>
            <a:r>
              <a:rPr lang="en-US" sz="1600" b="1" dirty="0" smtClean="0"/>
              <a:t>gradient?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Stiff T</a:t>
            </a:r>
            <a:r>
              <a:rPr lang="en-US" sz="1600" b="1" baseline="-25000" dirty="0" smtClean="0"/>
              <a:t>e</a:t>
            </a:r>
            <a:r>
              <a:rPr lang="en-US" sz="1600" b="1" dirty="0" smtClean="0"/>
              <a:t> profile?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09550"/>
            <a:ext cx="9051925" cy="552450"/>
          </a:xfrm>
        </p:spPr>
        <p:txBody>
          <a:bodyPr/>
          <a:lstStyle/>
          <a:p>
            <a:pPr marL="382588" lvl="0" indent="-382588" eaLnBrk="1" hangingPunct="1">
              <a:spcBef>
                <a:spcPct val="20000"/>
              </a:spcBef>
              <a:defRPr/>
            </a:pPr>
            <a:r>
              <a:rPr lang="en-US" sz="3100" dirty="0" smtClean="0">
                <a:solidFill>
                  <a:schemeClr val="tx1"/>
                </a:solidFill>
              </a:rPr>
              <a:t>High-k microwave scattering diagnostic measures n</a:t>
            </a:r>
            <a:r>
              <a:rPr lang="en-US" sz="3100" baseline="-25000" dirty="0" smtClean="0">
                <a:solidFill>
                  <a:schemeClr val="tx1"/>
                </a:solidFill>
              </a:rPr>
              <a:t>e</a:t>
            </a:r>
            <a:r>
              <a:rPr lang="en-US" sz="3100" dirty="0" smtClean="0">
                <a:solidFill>
                  <a:schemeClr val="tx1"/>
                </a:solidFill>
              </a:rPr>
              <a:t> fluctuations at electron scale wavenumbers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6835914"/>
            <a:ext cx="17526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D.R. Smith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YI2.005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highk_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00225"/>
            <a:ext cx="2727429" cy="4906698"/>
          </a:xfrm>
          <a:prstGeom prst="rect">
            <a:avLst/>
          </a:prstGeom>
        </p:spPr>
      </p:pic>
      <p:pic>
        <p:nvPicPr>
          <p:cNvPr id="6" name="Picture 5" descr="highk_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52" y="1724025"/>
            <a:ext cx="2524714" cy="483318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72200" y="1143000"/>
            <a:ext cx="3657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2588" marR="0" lvl="0" indent="-382588" algn="l" defTabSz="1019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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r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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0.6 can be measured</a:t>
            </a:r>
          </a:p>
          <a:p>
            <a:pPr marL="382588" marR="0" lvl="0" indent="-382588" algn="l" defTabSz="1019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2588" lvl="0" indent="-382588" defTabSz="1019175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detection channels can measure fluctuations at multiples k values </a:t>
            </a:r>
            <a:r>
              <a:rPr lang="en-US" sz="2400" kern="0" dirty="0" smtClean="0"/>
              <a:t>simultaneously</a:t>
            </a:r>
          </a:p>
          <a:p>
            <a:pPr marL="382588" lvl="0" indent="-382588" defTabSz="1019175">
              <a:spcBef>
                <a:spcPct val="20000"/>
              </a:spcBef>
              <a:buFontTx/>
              <a:buChar char="•"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2588" marR="0" lvl="0" indent="-382588" algn="l" defTabSz="1019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Localized scattering volume, radial resolution ~2.5cm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267200" y="52578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427" y="5295900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2.5cm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7275" y="1371600"/>
            <a:ext cx="1322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View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-Turn Arrow 16"/>
          <p:cNvSpPr/>
          <p:nvPr/>
        </p:nvSpPr>
        <p:spPr bwMode="auto">
          <a:xfrm flipH="1">
            <a:off x="1743073" y="1009650"/>
            <a:ext cx="2981326" cy="819150"/>
          </a:xfrm>
          <a:prstGeom prst="uturnArrow">
            <a:avLst>
              <a:gd name="adj1" fmla="val 11832"/>
              <a:gd name="adj2" fmla="val 14822"/>
              <a:gd name="adj3" fmla="val 21607"/>
              <a:gd name="adj4" fmla="val 22596"/>
              <a:gd name="adj5" fmla="val 3593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U-Turn Arrow 15"/>
          <p:cNvSpPr/>
          <p:nvPr/>
        </p:nvSpPr>
        <p:spPr bwMode="auto">
          <a:xfrm rot="10800000">
            <a:off x="1619248" y="4000499"/>
            <a:ext cx="3638549" cy="1104898"/>
          </a:xfrm>
          <a:prstGeom prst="uturnArrow">
            <a:avLst>
              <a:gd name="adj1" fmla="val 8860"/>
              <a:gd name="adj2" fmla="val 9822"/>
              <a:gd name="adj3" fmla="val 24107"/>
              <a:gd name="adj4" fmla="val 22596"/>
              <a:gd name="adj5" fmla="val 63698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Content Placeholder 13" descr="xp821_hkspect129169ch4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3950512" y="1420913"/>
            <a:ext cx="3364688" cy="3209810"/>
          </a:xfr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058400" cy="71120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High-k scattering fluctuations are reduced inside e-ITB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304800" y="5486400"/>
            <a:ext cx="9525000" cy="182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Reduced high-k fluctuation amplitude seen in strongly reversed shear e-ITB</a:t>
            </a:r>
          </a:p>
          <a:p>
            <a:pPr eaLnBrk="1" hangingPunct="1"/>
            <a:r>
              <a:rPr lang="en-US" sz="2800" dirty="0" smtClean="0"/>
              <a:t>Weak negative shear shows greater amplitude high-k fluctuations despite lower T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 gradients</a:t>
            </a:r>
            <a:endParaRPr lang="en-US" sz="2800" baseline="-25000" dirty="0" smtClean="0"/>
          </a:p>
        </p:txBody>
      </p:sp>
      <p:sp>
        <p:nvSpPr>
          <p:cNvPr id="14340" name="Text Box 39"/>
          <p:cNvSpPr txBox="1">
            <a:spLocks noChangeArrowheads="1"/>
          </p:cNvSpPr>
          <p:nvPr/>
        </p:nvSpPr>
        <p:spPr bwMode="auto">
          <a:xfrm>
            <a:off x="5854700" y="1676400"/>
            <a:ext cx="1308100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 dirty="0"/>
              <a:t>k</a:t>
            </a:r>
            <a:r>
              <a:rPr lang="en-US" baseline="-25000" dirty="0"/>
              <a:t>┴</a:t>
            </a:r>
            <a:r>
              <a:rPr lang="en-US" dirty="0">
                <a:latin typeface="Symbol" pitchFamily="18" charset="2"/>
              </a:rPr>
              <a:t>r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0.2</a:t>
            </a:r>
          </a:p>
        </p:txBody>
      </p:sp>
      <p:pic>
        <p:nvPicPr>
          <p:cNvPr id="14343" name="Picture 2" descr="C:\Documents and Settings\Howard Yuh\My Documents\Nova3\APS2008\Figures\hk124-128829-129169\xp821_te_q128829.eps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91400" y="1263984"/>
            <a:ext cx="2451000" cy="346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xp821_hkcont128829ch4a.eps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52400" y="1337973"/>
            <a:ext cx="3654559" cy="3617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-Turn Arrow 16"/>
          <p:cNvSpPr/>
          <p:nvPr/>
        </p:nvSpPr>
        <p:spPr bwMode="auto">
          <a:xfrm flipH="1">
            <a:off x="2743197" y="1009650"/>
            <a:ext cx="1981199" cy="752475"/>
          </a:xfrm>
          <a:prstGeom prst="uturnArrow">
            <a:avLst>
              <a:gd name="adj1" fmla="val 11832"/>
              <a:gd name="adj2" fmla="val 14822"/>
              <a:gd name="adj3" fmla="val 21607"/>
              <a:gd name="adj4" fmla="val 22596"/>
              <a:gd name="adj5" fmla="val 3593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U-Turn Arrow 15"/>
          <p:cNvSpPr/>
          <p:nvPr/>
        </p:nvSpPr>
        <p:spPr bwMode="auto">
          <a:xfrm rot="10800000">
            <a:off x="1885949" y="4000499"/>
            <a:ext cx="3371847" cy="1104898"/>
          </a:xfrm>
          <a:prstGeom prst="uturnArrow">
            <a:avLst>
              <a:gd name="adj1" fmla="val 8860"/>
              <a:gd name="adj2" fmla="val 9822"/>
              <a:gd name="adj3" fmla="val 24107"/>
              <a:gd name="adj4" fmla="val 22596"/>
              <a:gd name="adj5" fmla="val 63698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Content Placeholder 13" descr="xp821_hkspect129169ch4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3950512" y="1420913"/>
            <a:ext cx="3364687" cy="3209810"/>
          </a:xfr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058400" cy="71120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High-k scattering fluctuations persist just outside e-ITB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304800" y="5486400"/>
            <a:ext cx="9525000" cy="182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Fluctuations depend on local value of magnetic shear</a:t>
            </a:r>
            <a:endParaRPr lang="en-US" sz="2800" baseline="-25000" dirty="0" smtClean="0"/>
          </a:p>
          <a:p>
            <a:pPr eaLnBrk="1" hangingPunct="1"/>
            <a:r>
              <a:rPr lang="en-US" sz="2800" dirty="0" smtClean="0"/>
              <a:t>High-k fluctuation are in the electron diamagnetic drift direction but Doppler shifted by toroidal rotation</a:t>
            </a:r>
          </a:p>
        </p:txBody>
      </p:sp>
      <p:sp>
        <p:nvSpPr>
          <p:cNvPr id="14340" name="Text Box 39"/>
          <p:cNvSpPr txBox="1">
            <a:spLocks noChangeArrowheads="1"/>
          </p:cNvSpPr>
          <p:nvPr/>
        </p:nvSpPr>
        <p:spPr bwMode="auto">
          <a:xfrm>
            <a:off x="5854700" y="1676400"/>
            <a:ext cx="1308100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 dirty="0"/>
              <a:t>k</a:t>
            </a:r>
            <a:r>
              <a:rPr lang="en-US" baseline="-25000" dirty="0"/>
              <a:t>┴</a:t>
            </a:r>
            <a:r>
              <a:rPr lang="en-US" dirty="0">
                <a:latin typeface="Symbol" pitchFamily="18" charset="2"/>
              </a:rPr>
              <a:t>r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0.2</a:t>
            </a:r>
          </a:p>
        </p:txBody>
      </p:sp>
      <p:pic>
        <p:nvPicPr>
          <p:cNvPr id="14343" name="Picture 2" descr="C:\Documents and Settings\Howard Yuh\My Documents\Nova3\APS2008\Figures\hk124-128829-129169\xp821_te_q128829.eps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91400" y="1338074"/>
            <a:ext cx="2451000" cy="331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xp821_hkcont128829ch4a.eps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52400" y="1337973"/>
            <a:ext cx="3654559" cy="3617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57200" y="6629400"/>
            <a:ext cx="5410200" cy="847725"/>
          </a:xfrm>
          <a:prstGeom prst="rect">
            <a:avLst/>
          </a:prstGeom>
          <a:solidFill>
            <a:srgbClr val="FF9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U-Turn Arrow 16"/>
          <p:cNvSpPr/>
          <p:nvPr/>
        </p:nvSpPr>
        <p:spPr bwMode="auto">
          <a:xfrm flipH="1">
            <a:off x="1523999" y="1009650"/>
            <a:ext cx="3200394" cy="523875"/>
          </a:xfrm>
          <a:prstGeom prst="uturnArrow">
            <a:avLst>
              <a:gd name="adj1" fmla="val 18747"/>
              <a:gd name="adj2" fmla="val 14822"/>
              <a:gd name="adj3" fmla="val 28880"/>
              <a:gd name="adj4" fmla="val 15111"/>
              <a:gd name="adj5" fmla="val 4890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U-Turn Arrow 15"/>
          <p:cNvSpPr/>
          <p:nvPr/>
        </p:nvSpPr>
        <p:spPr bwMode="auto">
          <a:xfrm rot="10800000">
            <a:off x="2762250" y="3324225"/>
            <a:ext cx="1981200" cy="1781170"/>
          </a:xfrm>
          <a:prstGeom prst="uturnArrow">
            <a:avLst>
              <a:gd name="adj1" fmla="val 5289"/>
              <a:gd name="adj2" fmla="val 9822"/>
              <a:gd name="adj3" fmla="val 13756"/>
              <a:gd name="adj4" fmla="val 15453"/>
              <a:gd name="adj5" fmla="val 36860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Content Placeholder 13" descr="xp821_hkspect129169ch4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006338" y="1219200"/>
            <a:ext cx="3253035" cy="3209810"/>
          </a:xfr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058400" cy="71120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Negative magnetic shear can suppress electron thermal turbulence without flow shear</a:t>
            </a:r>
          </a:p>
        </p:txBody>
      </p:sp>
      <p:sp>
        <p:nvSpPr>
          <p:cNvPr id="14340" name="Text Box 39"/>
          <p:cNvSpPr txBox="1">
            <a:spLocks noChangeArrowheads="1"/>
          </p:cNvSpPr>
          <p:nvPr/>
        </p:nvSpPr>
        <p:spPr bwMode="auto">
          <a:xfrm>
            <a:off x="5854700" y="1676400"/>
            <a:ext cx="1308100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 dirty="0"/>
              <a:t>k</a:t>
            </a:r>
            <a:r>
              <a:rPr lang="en-US" baseline="-25000" dirty="0"/>
              <a:t>┴</a:t>
            </a:r>
            <a:r>
              <a:rPr lang="en-US" dirty="0">
                <a:latin typeface="Symbol" pitchFamily="18" charset="2"/>
              </a:rPr>
              <a:t>r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0.2</a:t>
            </a:r>
          </a:p>
        </p:txBody>
      </p:sp>
      <p:pic>
        <p:nvPicPr>
          <p:cNvPr id="14343" name="Picture 2" descr="C:\Documents and Settings\Howard Yuh\My Documents\Nova3\APS2008\Figures\hk124-128829-129169\xp821_te_q128829.eps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46550" y="1005841"/>
            <a:ext cx="2483250" cy="35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xp821_hkcont128829ch4a.eps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71132"/>
            <a:ext cx="3654559" cy="3605668"/>
          </a:xfrm>
        </p:spPr>
      </p:pic>
      <p:pic>
        <p:nvPicPr>
          <p:cNvPr id="13" name="Picture 12" descr="exbshear_129354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800600"/>
            <a:ext cx="3352800" cy="281783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257800"/>
            <a:ext cx="5867400" cy="2514600"/>
          </a:xfrm>
        </p:spPr>
        <p:txBody>
          <a:bodyPr/>
          <a:lstStyle/>
          <a:p>
            <a:pPr eaLnBrk="1" hangingPunct="1"/>
            <a:r>
              <a:rPr lang="en-US" sz="2600" dirty="0" smtClean="0"/>
              <a:t>HHFW only with beam blips</a:t>
            </a:r>
          </a:p>
          <a:p>
            <a:pPr eaLnBrk="1" hangingPunct="1"/>
            <a:r>
              <a:rPr lang="en-US" sz="2600" dirty="0" smtClean="0"/>
              <a:t>Minimal ExB shearing rate due to cold ions with low toroidal rotation </a:t>
            </a:r>
          </a:p>
          <a:p>
            <a:pPr eaLnBrk="1" hangingPunct="1"/>
            <a:r>
              <a:rPr lang="en-US" sz="2600" b="1" dirty="0" smtClean="0"/>
              <a:t>Magnetic shear alone can suppress electron turbulence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28600"/>
            <a:ext cx="9051925" cy="552450"/>
          </a:xfrm>
        </p:spPr>
        <p:txBody>
          <a:bodyPr/>
          <a:lstStyle/>
          <a:p>
            <a:r>
              <a:rPr lang="en-US" sz="2800" smtClean="0"/>
              <a:t>Zero/weakly reverse shear establish a range for high-k fluctuations at low R/L</a:t>
            </a:r>
            <a:r>
              <a:rPr lang="en-US" sz="2800" baseline="-25000" smtClean="0"/>
              <a:t>Te</a:t>
            </a:r>
            <a:endParaRPr lang="en-US" sz="2800" baseline="-25000" dirty="0"/>
          </a:p>
        </p:txBody>
      </p:sp>
      <p:pic>
        <p:nvPicPr>
          <p:cNvPr id="6" name="Content Placeholder 5" descr="hkrlte_rfshat_ch5_1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24134" y="1600200"/>
            <a:ext cx="4593909" cy="4771624"/>
          </a:xfrm>
        </p:spPr>
      </p:pic>
      <p:pic>
        <p:nvPicPr>
          <p:cNvPr id="7" name="Content Placeholder 6" descr="hkrlte_rfshat_ch5_0.eps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200934" y="1600200"/>
            <a:ext cx="4593909" cy="4771624"/>
          </a:xfrm>
        </p:spPr>
      </p:pic>
      <p:sp>
        <p:nvSpPr>
          <p:cNvPr id="5" name="TextBox 4"/>
          <p:cNvSpPr txBox="1"/>
          <p:nvPr/>
        </p:nvSpPr>
        <p:spPr>
          <a:xfrm>
            <a:off x="685800" y="6629400"/>
            <a:ext cx="908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5760">
              <a:buFont typeface="Arial" pitchFamily="34" charset="0"/>
              <a:buChar char="•"/>
            </a:pPr>
            <a:r>
              <a:rPr lang="en-US" dirty="0" smtClean="0"/>
              <a:t>Slight trend of increasing high-k fluctuation power with increased gradients</a:t>
            </a:r>
          </a:p>
          <a:p>
            <a:pPr indent="365760">
              <a:buFont typeface="Arial" pitchFamily="34" charset="0"/>
              <a:buChar char="•"/>
            </a:pPr>
            <a:r>
              <a:rPr lang="en-US" smtClean="0"/>
              <a:t>Additional power not able to increase local gradients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marL="382588" lvl="0" indent="-382588">
              <a:spcBef>
                <a:spcPct val="20000"/>
              </a:spcBef>
              <a:defRPr/>
            </a:pPr>
            <a:r>
              <a:rPr lang="en-US" sz="3100" smtClean="0">
                <a:solidFill>
                  <a:schemeClr val="tx1"/>
                </a:solidFill>
              </a:rPr>
              <a:t>Strongly reversed shear e-ITBs show low high-k fluctuation power despite strong </a:t>
            </a:r>
            <a:r>
              <a:rPr lang="en-US" sz="3100" smtClean="0">
                <a:solidFill>
                  <a:schemeClr val="tx1"/>
                </a:solidFill>
                <a:sym typeface="Symbol"/>
              </a:rPr>
              <a:t></a:t>
            </a:r>
            <a:r>
              <a:rPr lang="en-US" sz="3100" smtClean="0">
                <a:solidFill>
                  <a:schemeClr val="tx1"/>
                </a:solidFill>
              </a:rPr>
              <a:t>T</a:t>
            </a:r>
            <a:r>
              <a:rPr lang="en-US" sz="3100" baseline="-25000" smtClean="0">
                <a:solidFill>
                  <a:schemeClr val="tx1"/>
                </a:solidFill>
              </a:rPr>
              <a:t>e</a:t>
            </a:r>
            <a:r>
              <a:rPr lang="en-US" sz="3100" smtClean="0">
                <a:solidFill>
                  <a:schemeClr val="tx1"/>
                </a:solidFill>
              </a:rPr>
              <a:t> gradient drive</a:t>
            </a:r>
          </a:p>
        </p:txBody>
      </p:sp>
      <p:pic>
        <p:nvPicPr>
          <p:cNvPr id="6" name="Content Placeholder 5" descr="hkrlte_rfshat_ch5_1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28115" y="1600200"/>
            <a:ext cx="4585947" cy="4771623"/>
          </a:xfrm>
        </p:spPr>
      </p:pic>
      <p:pic>
        <p:nvPicPr>
          <p:cNvPr id="7" name="Content Placeholder 6" descr="hkrlte_rfshat_ch5_0.eps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200934" y="1600200"/>
            <a:ext cx="4593909" cy="477162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3238" y="6553200"/>
            <a:ext cx="9021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R="0" lvl="0" indent="-382588" algn="ctr" defTabSz="10191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+mn-lt"/>
              </a:rPr>
              <a:t>Do measurements of increased T</a:t>
            </a:r>
            <a:r>
              <a:rPr lang="en-US" sz="2400" b="1" kern="0" baseline="-25000" dirty="0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latin typeface="+mn-lt"/>
              </a:rPr>
              <a:t> gradient and reduced fluctuations agree with theory and simulation?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Elbow Connector 39"/>
          <p:cNvCxnSpPr/>
          <p:nvPr/>
        </p:nvCxnSpPr>
        <p:spPr bwMode="auto">
          <a:xfrm rot="16200000" flipV="1">
            <a:off x="8401051" y="5924549"/>
            <a:ext cx="1514476" cy="638177"/>
          </a:xfrm>
          <a:prstGeom prst="bentConnector3">
            <a:avLst>
              <a:gd name="adj1" fmla="val 50000"/>
            </a:avLst>
          </a:prstGeom>
          <a:ln w="76200">
            <a:solidFill>
              <a:srgbClr val="00BF32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rltemins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354797"/>
            <a:ext cx="5175037" cy="5198403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smtClean="0"/>
              <a:t>Measured gradients well above predicted </a:t>
            </a:r>
            <a:br>
              <a:rPr lang="en-US" sz="3100" smtClean="0"/>
            </a:br>
            <a:r>
              <a:rPr lang="en-US" sz="3100" smtClean="0"/>
              <a:t>ETG </a:t>
            </a:r>
            <a:r>
              <a:rPr lang="en-US" sz="3100" dirty="0" smtClean="0"/>
              <a:t>critical gradient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"/>
          </p:nvPr>
        </p:nvSpPr>
        <p:spPr>
          <a:xfrm>
            <a:off x="381001" y="1066800"/>
            <a:ext cx="3962400" cy="4343400"/>
          </a:xfrm>
        </p:spPr>
        <p:txBody>
          <a:bodyPr/>
          <a:lstStyle/>
          <a:p>
            <a:r>
              <a:rPr lang="en-US" sz="2400" dirty="0" smtClean="0"/>
              <a:t>GS2 and GYRO linear simulations performed across profile range</a:t>
            </a:r>
          </a:p>
          <a:p>
            <a:r>
              <a:rPr lang="en-US" sz="2400" dirty="0" smtClean="0"/>
              <a:t>Critical gradients for ETG instability greatly exceeded in e-ITBs</a:t>
            </a:r>
          </a:p>
          <a:p>
            <a:r>
              <a:rPr lang="en-US" sz="2400" dirty="0" smtClean="0"/>
              <a:t>Low high-k fluctuation power measured in ITB</a:t>
            </a:r>
          </a:p>
          <a:p>
            <a:r>
              <a:rPr lang="en-US" sz="2400" smtClean="0"/>
              <a:t>Can negative </a:t>
            </a:r>
            <a:r>
              <a:rPr lang="en-US" sz="2400" dirty="0" smtClean="0"/>
              <a:t>magnetic shear </a:t>
            </a:r>
            <a:r>
              <a:rPr lang="en-US" sz="2400" smtClean="0"/>
              <a:t>suppressing transport caused by ETG ?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6835914"/>
            <a:ext cx="19639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J. Luc Peterson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NP6.094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29" idx="3"/>
          </p:cNvCxnSpPr>
          <p:nvPr/>
        </p:nvCxnSpPr>
        <p:spPr bwMode="auto">
          <a:xfrm flipV="1">
            <a:off x="3886200" y="4876800"/>
            <a:ext cx="1676400" cy="1400145"/>
          </a:xfrm>
          <a:prstGeom prst="bentConnector3">
            <a:avLst>
              <a:gd name="adj1" fmla="val 59659"/>
            </a:avLst>
          </a:prstGeom>
          <a:ln w="76200">
            <a:solidFill>
              <a:srgbClr val="5FFFDE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69403" y="6076890"/>
            <a:ext cx="2816797" cy="400110"/>
          </a:xfrm>
          <a:prstGeom prst="rect">
            <a:avLst/>
          </a:prstGeom>
          <a:solidFill>
            <a:srgbClr val="5FFFDE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GS2 critical gradients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181600" y="6781800"/>
            <a:ext cx="4670254" cy="707886"/>
          </a:xfrm>
          <a:prstGeom prst="rect">
            <a:avLst/>
          </a:prstGeom>
          <a:solidFill>
            <a:srgbClr val="00BF32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GYRO </a:t>
            </a:r>
            <a:r>
              <a:rPr lang="en-US" b="1" smtClean="0"/>
              <a:t>critical gradients:</a:t>
            </a:r>
            <a:endParaRPr lang="en-US" b="1" dirty="0" smtClean="0"/>
          </a:p>
          <a:p>
            <a:pPr algn="ctr"/>
            <a:r>
              <a:rPr lang="en-US" b="1" smtClean="0"/>
              <a:t>single profile, s &amp; Zeff(T</a:t>
            </a:r>
            <a:r>
              <a:rPr lang="en-US" b="1" baseline="-25000" smtClean="0"/>
              <a:t>e</a:t>
            </a:r>
            <a:r>
              <a:rPr lang="en-US" b="1" smtClean="0"/>
              <a:t>/T</a:t>
            </a:r>
            <a:r>
              <a:rPr lang="en-US" b="1" baseline="-25000" smtClean="0"/>
              <a:t>i</a:t>
            </a:r>
            <a:r>
              <a:rPr lang="en-US" b="1" smtClean="0"/>
              <a:t>) variation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257800" y="38348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Stiff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</a:rPr>
              <a:t> profile</a:t>
            </a:r>
          </a:p>
        </p:txBody>
      </p:sp>
      <p:sp>
        <p:nvSpPr>
          <p:cNvPr id="56" name="TextBox 55"/>
          <p:cNvSpPr txBox="1"/>
          <p:nvPr/>
        </p:nvSpPr>
        <p:spPr>
          <a:xfrm rot="18569064">
            <a:off x="6404490" y="2345221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Is there a limit?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Previous </a:t>
            </a:r>
            <a:r>
              <a:rPr lang="en-US" sz="3100" smtClean="0"/>
              <a:t>non-linear simulations has shown </a:t>
            </a:r>
            <a:r>
              <a:rPr lang="en-US" sz="3100" dirty="0" smtClean="0"/>
              <a:t>negative magnetic </a:t>
            </a:r>
            <a:r>
              <a:rPr lang="en-US" sz="3100" smtClean="0"/>
              <a:t>shear can reduce </a:t>
            </a:r>
            <a:r>
              <a:rPr lang="en-US" sz="3100" dirty="0" smtClean="0"/>
              <a:t>transport </a:t>
            </a:r>
            <a:r>
              <a:rPr lang="en-US" sz="3100" smtClean="0"/>
              <a:t>by ETG</a:t>
            </a:r>
            <a:endParaRPr lang="en-US" sz="31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5715000" cy="2438400"/>
          </a:xfrm>
        </p:spPr>
        <p:txBody>
          <a:bodyPr/>
          <a:lstStyle/>
          <a:p>
            <a:pPr eaLnBrk="1" hangingPunct="1"/>
            <a:r>
              <a:rPr lang="en-US" sz="2200" dirty="0" smtClean="0"/>
              <a:t>Negative magnetic shear suppression of ETG transport has been predicted by Jenko, Dorland  [PRL </a:t>
            </a:r>
            <a:r>
              <a:rPr lang="en-US" sz="2200" b="1" dirty="0" smtClean="0"/>
              <a:t>89</a:t>
            </a:r>
            <a:r>
              <a:rPr lang="en-US" sz="2200" dirty="0" smtClean="0"/>
              <a:t>, 225001 (2002)]</a:t>
            </a:r>
          </a:p>
          <a:p>
            <a:pPr eaLnBrk="1" hangingPunct="1"/>
            <a:r>
              <a:rPr lang="en-US" sz="2200" dirty="0" smtClean="0"/>
              <a:t>Secondary instability better able to compete with primary mode at negative magnetic shear</a:t>
            </a:r>
          </a:p>
        </p:txBody>
      </p:sp>
      <p:pic>
        <p:nvPicPr>
          <p:cNvPr id="10244" name="Picture 21" descr="Jenko_Dorland_ETG_chi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6019800" y="1317787"/>
            <a:ext cx="3502869" cy="3711413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7924800" y="6934200"/>
            <a:ext cx="19812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D. Mikkelsen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NP6.093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Mikk_shear-scan_tau5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52800"/>
            <a:ext cx="4572009" cy="426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smtClean="0"/>
              <a:t>Motivation to understand confinement </a:t>
            </a:r>
            <a:endParaRPr lang="en-US" sz="310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5105400" cy="6324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NSTX is a high performance spherical torus that has achieved very high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b</a:t>
            </a:r>
            <a:endParaRPr lang="en-US" sz="240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Ion transport is typically neoclassical in H-modes</a:t>
            </a:r>
          </a:p>
          <a:p>
            <a:pPr>
              <a:spcBef>
                <a:spcPts val="1200"/>
              </a:spcBef>
            </a:pPr>
            <a:r>
              <a:rPr lang="en-US" sz="2400" smtClean="0"/>
              <a:t>Anomalous electron transport dominates heat loss</a:t>
            </a:r>
            <a:endParaRPr lang="en-US" sz="1900" smtClean="0"/>
          </a:p>
          <a:p>
            <a:pPr>
              <a:spcBef>
                <a:spcPts val="1200"/>
              </a:spcBef>
            </a:pPr>
            <a:r>
              <a:rPr lang="en-US" sz="2400" smtClean="0"/>
              <a:t>ST fusion reactors must achieve improvements in core electron confinement</a:t>
            </a:r>
          </a:p>
          <a:p>
            <a:pPr>
              <a:spcBef>
                <a:spcPts val="1200"/>
              </a:spcBef>
            </a:pPr>
            <a:r>
              <a:rPr lang="en-US" sz="2400" smtClean="0"/>
              <a:t>NSTX is well equiped to study electron confinement</a:t>
            </a:r>
          </a:p>
          <a:p>
            <a:pPr>
              <a:spcBef>
                <a:spcPts val="1200"/>
              </a:spcBef>
            </a:pPr>
            <a:endParaRPr lang="en-US" sz="240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38800" y="1066800"/>
            <a:ext cx="3055885" cy="344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e_130389_129169_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43401"/>
            <a:ext cx="2874857" cy="3133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100584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Previous </a:t>
            </a:r>
            <a:r>
              <a:rPr lang="en-US" sz="3100" smtClean="0"/>
              <a:t>non-linear simulations has shown </a:t>
            </a:r>
            <a:r>
              <a:rPr lang="en-US" sz="3100" dirty="0" smtClean="0"/>
              <a:t>negative magnetic </a:t>
            </a:r>
            <a:r>
              <a:rPr lang="en-US" sz="3100" smtClean="0"/>
              <a:t>shear can reduce </a:t>
            </a:r>
            <a:r>
              <a:rPr lang="en-US" sz="3100" dirty="0" smtClean="0"/>
              <a:t>transport </a:t>
            </a:r>
            <a:r>
              <a:rPr lang="en-US" sz="3100" smtClean="0"/>
              <a:t>by ETG</a:t>
            </a:r>
            <a:endParaRPr lang="en-US" sz="31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5715000" cy="2438400"/>
          </a:xfrm>
        </p:spPr>
        <p:txBody>
          <a:bodyPr/>
          <a:lstStyle/>
          <a:p>
            <a:pPr eaLnBrk="1" hangingPunct="1"/>
            <a:r>
              <a:rPr lang="en-US" sz="2200" dirty="0" smtClean="0"/>
              <a:t>Negative magnetic shear suppression of ETG transport has been predicted by Jenko, Dorland  [PRL </a:t>
            </a:r>
            <a:r>
              <a:rPr lang="en-US" sz="2200" b="1" dirty="0" smtClean="0"/>
              <a:t>89</a:t>
            </a:r>
            <a:r>
              <a:rPr lang="en-US" sz="2200" dirty="0" smtClean="0"/>
              <a:t>, 225001 (2002)]</a:t>
            </a:r>
          </a:p>
          <a:p>
            <a:pPr eaLnBrk="1" hangingPunct="1"/>
            <a:r>
              <a:rPr lang="en-US" sz="2200" dirty="0" smtClean="0"/>
              <a:t>Secondary instability better able to compete with primary mode at negative magnetic shear</a:t>
            </a:r>
          </a:p>
        </p:txBody>
      </p:sp>
      <p:pic>
        <p:nvPicPr>
          <p:cNvPr id="10244" name="Picture 21" descr="Jenko_Dorland_ETG_chi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6019800" y="1317787"/>
            <a:ext cx="3502869" cy="3711413"/>
          </a:xfrm>
          <a:noFill/>
        </p:spPr>
      </p:pic>
      <p:pic>
        <p:nvPicPr>
          <p:cNvPr id="6" name="Picture 5" descr="chie_regime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86830"/>
            <a:ext cx="3988865" cy="396687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53340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2588" lvl="0" indent="-382588" defTabSz="1019175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Experimental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 shows a similar reduction in </a:t>
            </a:r>
            <a:r>
              <a:rPr lang="en-US" sz="2400" dirty="0" smtClean="0">
                <a:latin typeface="Symbol" pitchFamily="18" charset="2"/>
              </a:rPr>
              <a:t>c</a:t>
            </a:r>
            <a:r>
              <a:rPr lang="en-US" sz="2400" baseline="-25000" dirty="0" smtClean="0"/>
              <a:t>e </a:t>
            </a:r>
            <a:r>
              <a:rPr lang="en-US" sz="2400" dirty="0" smtClean="0"/>
              <a:t>with low sensitivity  to increasing temperature gradients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51925" cy="711200"/>
          </a:xfrm>
        </p:spPr>
        <p:txBody>
          <a:bodyPr/>
          <a:lstStyle/>
          <a:p>
            <a:pPr eaLnBrk="1" hangingPunct="1"/>
            <a:r>
              <a:rPr lang="en-US" sz="3100" smtClean="0">
                <a:cs typeface="Arial" charset="0"/>
              </a:rPr>
              <a:t>Conclusions</a:t>
            </a:r>
            <a:endParaRPr lang="en-US" sz="3100" dirty="0" smtClean="0">
              <a:cs typeface="Arial" charset="0"/>
              <a:sym typeface="Symbol" pitchFamily="18" charset="2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sz="2800" dirty="0" smtClean="0">
                <a:cs typeface="Arial" charset="0"/>
              </a:rPr>
              <a:t>Electron ITB location strongly correlated </a:t>
            </a:r>
            <a:r>
              <a:rPr lang="en-US" sz="2800" smtClean="0">
                <a:cs typeface="Arial" charset="0"/>
              </a:rPr>
              <a:t>with minimum </a:t>
            </a:r>
            <a:r>
              <a:rPr lang="en-US" sz="2800" dirty="0" smtClean="0">
                <a:cs typeface="Arial" charset="0"/>
              </a:rPr>
              <a:t>of negative magnetic shear</a:t>
            </a:r>
          </a:p>
          <a:p>
            <a:pPr eaLnBrk="1" hangingPunct="1">
              <a:spcBef>
                <a:spcPct val="40000"/>
              </a:spcBef>
            </a:pPr>
            <a:r>
              <a:rPr lang="en-US" sz="2800" dirty="0" smtClean="0">
                <a:cs typeface="Arial" charset="0"/>
              </a:rPr>
              <a:t>Ion ITB does not occur at </a:t>
            </a:r>
            <a:r>
              <a:rPr lang="en-US" sz="2800" smtClean="0">
                <a:cs typeface="Arial" charset="0"/>
              </a:rPr>
              <a:t>s minimum, </a:t>
            </a:r>
            <a:r>
              <a:rPr lang="en-US" sz="2800" dirty="0" smtClean="0">
                <a:cs typeface="Arial" charset="0"/>
              </a:rPr>
              <a:t>but closer to maximum E</a:t>
            </a:r>
            <a:r>
              <a:rPr lang="en-US" sz="2800" dirty="0" smtClean="0">
                <a:cs typeface="Arial" charset="0"/>
                <a:sym typeface="Symbol" pitchFamily="18" charset="2"/>
              </a:rPr>
              <a:t>B</a:t>
            </a:r>
            <a:r>
              <a:rPr lang="en-US" sz="2800" dirty="0" smtClean="0">
                <a:cs typeface="Arial" charset="0"/>
              </a:rPr>
              <a:t> shear location</a:t>
            </a:r>
          </a:p>
          <a:p>
            <a:pPr eaLnBrk="1" hangingPunct="1">
              <a:spcBef>
                <a:spcPct val="40000"/>
              </a:spcBef>
            </a:pPr>
            <a:r>
              <a:rPr lang="en-US" sz="2800" smtClean="0">
                <a:cs typeface="Arial" charset="0"/>
              </a:rPr>
              <a:t>T</a:t>
            </a:r>
            <a:r>
              <a:rPr lang="en-US" sz="2800" baseline="-25000" smtClean="0">
                <a:cs typeface="Arial" charset="0"/>
              </a:rPr>
              <a:t>e</a:t>
            </a:r>
            <a:r>
              <a:rPr lang="en-US" sz="2800" smtClean="0">
                <a:cs typeface="Arial" charset="0"/>
              </a:rPr>
              <a:t> profiles appear to be stiff for zero and weak negative magnetic shear</a:t>
            </a:r>
            <a:endParaRPr lang="en-US" sz="2800" dirty="0" smtClean="0">
              <a:cs typeface="Arial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en-US" sz="2800" smtClean="0">
                <a:cs typeface="Arial" charset="0"/>
              </a:rPr>
              <a:t>Strong negative magnetic shear reduces electron scale turbulence in ITB regions despite high gradients</a:t>
            </a:r>
            <a:endParaRPr lang="en-US" sz="2800" dirty="0" smtClean="0">
              <a:cs typeface="Arial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en-US" sz="2800" smtClean="0">
                <a:cs typeface="Arial" charset="0"/>
              </a:rPr>
              <a:t>Reduced transport is observed in negative magnetic shear regions</a:t>
            </a:r>
            <a:endParaRPr lang="en-US" sz="28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51925" cy="711200"/>
          </a:xfrm>
        </p:spPr>
        <p:txBody>
          <a:bodyPr/>
          <a:lstStyle/>
          <a:p>
            <a:pPr eaLnBrk="1" hangingPunct="1"/>
            <a:r>
              <a:rPr lang="en-US" sz="3100" smtClean="0">
                <a:cs typeface="Arial" charset="0"/>
                <a:sym typeface="Symbol" pitchFamily="18" charset="2"/>
              </a:rPr>
              <a:t>Thank You for listening</a:t>
            </a:r>
            <a:endParaRPr lang="en-US" sz="3100" dirty="0" smtClean="0">
              <a:cs typeface="Arial" charset="0"/>
              <a:sym typeface="Symbol" pitchFamily="18" charset="2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sz="2800" smtClean="0">
                <a:cs typeface="Arial" charset="0"/>
              </a:rPr>
              <a:t>Questions?</a:t>
            </a:r>
            <a:endParaRPr lang="en-US" sz="28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Ti2.05 – Landmark b</a:t>
            </a:r>
            <a:br>
              <a:rPr lang="en-US" dirty="0" smtClean="0"/>
            </a:br>
            <a:r>
              <a:rPr lang="en-US" dirty="0" smtClean="0"/>
              <a:t>Thursday, nov 20, 2008</a:t>
            </a:r>
            <a:br>
              <a:rPr lang="en-US" dirty="0" smtClean="0"/>
            </a:br>
            <a:r>
              <a:rPr lang="en-US" dirty="0" smtClean="0"/>
              <a:t>11:30AM – 12:00PM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990600"/>
            <a:ext cx="8548687" cy="4003675"/>
          </a:xfrm>
        </p:spPr>
        <p:txBody>
          <a:bodyPr/>
          <a:lstStyle/>
          <a:p>
            <a:pPr algn="ctr"/>
            <a:r>
              <a:rPr lang="en-US" b="1" dirty="0" smtClean="0"/>
              <a:t>Suppression of turbulent transport in NSTX internal </a:t>
            </a:r>
            <a:r>
              <a:rPr lang="en-US" b="1" smtClean="0"/>
              <a:t>transport barriers</a:t>
            </a:r>
          </a:p>
          <a:p>
            <a:pPr algn="ctr"/>
            <a:endParaRPr lang="en-US" b="1" dirty="0" smtClean="0"/>
          </a:p>
          <a:p>
            <a:pPr algn="ctr">
              <a:spcBef>
                <a:spcPct val="0"/>
              </a:spcBef>
            </a:pPr>
            <a:r>
              <a:rPr lang="en-US" sz="2400" smtClean="0">
                <a:latin typeface="Arial" pitchFamily="34" charset="0"/>
              </a:rPr>
              <a:t>Howard Yuh, Nova Photonics</a:t>
            </a:r>
          </a:p>
          <a:p>
            <a:pPr algn="ctr"/>
            <a:endParaRPr lang="en-US" b="1" smtClean="0"/>
          </a:p>
          <a:p>
            <a:pPr algn="ctr"/>
            <a:r>
              <a:rPr lang="en-US" smtClean="0"/>
              <a:t>F.M. Levinton</a:t>
            </a:r>
            <a:r>
              <a:rPr lang="en-US" i="1" baseline="30000" smtClean="0"/>
              <a:t>1</a:t>
            </a:r>
            <a:r>
              <a:rPr lang="en-US" smtClean="0"/>
              <a:t>, R.E. Bell</a:t>
            </a:r>
            <a:r>
              <a:rPr lang="en-US" i="1" baseline="30000" smtClean="0"/>
              <a:t>2</a:t>
            </a:r>
            <a:r>
              <a:rPr lang="en-US" smtClean="0"/>
              <a:t>, J.C.Hosea</a:t>
            </a:r>
            <a:r>
              <a:rPr lang="en-US" i="1" baseline="30000" smtClean="0"/>
              <a:t>2</a:t>
            </a:r>
            <a:r>
              <a:rPr lang="en-US" smtClean="0"/>
              <a:t>, S.M. Kaye</a:t>
            </a:r>
            <a:r>
              <a:rPr lang="en-US" i="1" baseline="30000" smtClean="0"/>
              <a:t>2</a:t>
            </a:r>
            <a:r>
              <a:rPr lang="en-US" smtClean="0"/>
              <a:t>, B.P.LeBlanc</a:t>
            </a:r>
            <a:r>
              <a:rPr lang="en-US" i="1" baseline="30000" smtClean="0"/>
              <a:t>2</a:t>
            </a:r>
            <a:r>
              <a:rPr lang="en-US" smtClean="0"/>
              <a:t>, E.Mazzucato</a:t>
            </a:r>
            <a:r>
              <a:rPr lang="en-US" i="1" baseline="30000" smtClean="0"/>
              <a:t>2</a:t>
            </a:r>
            <a:r>
              <a:rPr lang="en-US" smtClean="0"/>
              <a:t>, D.R. Smith</a:t>
            </a:r>
            <a:r>
              <a:rPr lang="en-US" i="1" baseline="30000" smtClean="0"/>
              <a:t>2</a:t>
            </a:r>
            <a:r>
              <a:rPr lang="en-US" i="1" smtClean="0"/>
              <a:t>,</a:t>
            </a:r>
            <a:r>
              <a:rPr lang="en-US" i="1" baseline="30000" smtClean="0"/>
              <a:t> </a:t>
            </a:r>
            <a:r>
              <a:rPr lang="en-US" smtClean="0"/>
              <a:t>J. Luc Peterson</a:t>
            </a:r>
            <a:r>
              <a:rPr lang="en-US" i="1" baseline="30000" smtClean="0"/>
              <a:t>2</a:t>
            </a:r>
            <a:r>
              <a:rPr lang="en-US" i="1" smtClean="0"/>
              <a:t>,</a:t>
            </a:r>
            <a:endParaRPr lang="en-US" smtClean="0"/>
          </a:p>
          <a:p>
            <a:pPr algn="ctr"/>
            <a:r>
              <a:rPr lang="en-US" smtClean="0"/>
              <a:t>H.K. Park</a:t>
            </a:r>
            <a:r>
              <a:rPr lang="en-US" i="1" baseline="30000" smtClean="0"/>
              <a:t>3</a:t>
            </a:r>
            <a:r>
              <a:rPr lang="en-US" i="1" smtClean="0"/>
              <a:t>,</a:t>
            </a:r>
            <a:r>
              <a:rPr lang="en-US" i="1" baseline="30000" smtClean="0"/>
              <a:t> </a:t>
            </a:r>
            <a:r>
              <a:rPr lang="en-US" smtClean="0"/>
              <a:t>W.Lee</a:t>
            </a:r>
            <a:r>
              <a:rPr lang="en-US" i="1" baseline="30000" smtClean="0"/>
              <a:t>3</a:t>
            </a:r>
            <a:r>
              <a:rPr lang="en-US" smtClean="0"/>
              <a:t>, C.W. Domier</a:t>
            </a:r>
            <a:r>
              <a:rPr lang="en-US" i="1" baseline="30000" smtClean="0"/>
              <a:t>4</a:t>
            </a:r>
            <a:r>
              <a:rPr lang="en-US" smtClean="0"/>
              <a:t>, N.C.Luhmann</a:t>
            </a:r>
            <a:r>
              <a:rPr lang="en-US" i="1" baseline="30000" smtClean="0"/>
              <a:t>4</a:t>
            </a:r>
            <a:r>
              <a:rPr lang="en-US" smtClean="0"/>
              <a:t>, Jr.</a:t>
            </a:r>
            <a:r>
              <a:rPr lang="en-US" smtClean="0">
                <a:latin typeface="Arial" pitchFamily="34" charset="0"/>
              </a:rPr>
              <a:t> </a:t>
            </a:r>
          </a:p>
          <a:p>
            <a:pPr algn="ctr"/>
            <a:r>
              <a:rPr lang="en-US" smtClean="0">
                <a:latin typeface="Arial" pitchFamily="34" charset="0"/>
              </a:rPr>
              <a:t>and the NSTX Research Team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Low field on NSTX requires use of Lyot filters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6324600" y="1066800"/>
            <a:ext cx="3505200" cy="3733800"/>
          </a:xfrm>
        </p:spPr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en-US" sz="2400" dirty="0" smtClean="0"/>
              <a:t>Lyot filter, collimating and focusing optics, APD detector, HV for wavelength tuning, and temperature control are built into compact modules</a:t>
            </a:r>
          </a:p>
          <a:p>
            <a:pPr eaLnBrk="1" hangingPunct="1">
              <a:spcBef>
                <a:spcPct val="60000"/>
              </a:spcBef>
            </a:pPr>
            <a:r>
              <a:rPr lang="en-US" sz="2400" dirty="0" smtClean="0"/>
              <a:t>Achieved a spectral FWHM of 0.062 nm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4100" name="Picture 6" descr="BIF_Enclosure_9-21-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447800"/>
            <a:ext cx="6073775" cy="3276600"/>
          </a:xfrm>
          <a:noFill/>
        </p:spPr>
      </p:pic>
      <p:pic>
        <p:nvPicPr>
          <p:cNvPr id="4101" name="Picture 6" descr="FilterTable [Converted]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029200"/>
            <a:ext cx="82296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Lyot filter properties suitable for ITER MSE</a:t>
            </a:r>
          </a:p>
        </p:txBody>
      </p:sp>
      <p:pic>
        <p:nvPicPr>
          <p:cNvPr id="5123" name="Content Placeholder 7" descr="FilterBandpass.eps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694" b="32858"/>
          <a:stretch>
            <a:fillRect/>
          </a:stretch>
        </p:blipFill>
        <p:spPr>
          <a:xfrm>
            <a:off x="1143000" y="1295400"/>
            <a:ext cx="3810000" cy="3067050"/>
          </a:xfrm>
        </p:spPr>
      </p:pic>
      <p:sp>
        <p:nvSpPr>
          <p:cNvPr id="5124" name="Content Placeholder 10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4114800" cy="563403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High Bremsstrahlung to signal ratio favors viewing only the highest intensity Stark multiplet (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400" dirty="0" smtClean="0"/>
              <a:t>High throughput, low bandpass filters allow the ITER MSE system enough </a:t>
            </a:r>
            <a:r>
              <a:rPr lang="en-US" sz="2400" dirty="0" err="1" smtClean="0"/>
              <a:t>etendue</a:t>
            </a:r>
            <a:r>
              <a:rPr lang="en-US" sz="2400" smtClean="0"/>
              <a:t> viewing </a:t>
            </a:r>
            <a:r>
              <a:rPr lang="en-US" sz="2400" smtClean="0">
                <a:latin typeface="Symbol" pitchFamily="18" charset="2"/>
              </a:rPr>
              <a:t>s</a:t>
            </a:r>
            <a:r>
              <a:rPr lang="en-US" sz="2400" baseline="-25000" smtClean="0"/>
              <a:t>0</a:t>
            </a:r>
            <a:r>
              <a:rPr lang="en-US" sz="2400" smtClean="0"/>
              <a:t> only</a:t>
            </a:r>
          </a:p>
          <a:p>
            <a:pPr eaLnBrk="1" hangingPunct="1"/>
            <a:r>
              <a:rPr lang="en-US" sz="2400" smtClean="0"/>
              <a:t>Would require interference filter in a large size not available commercially</a:t>
            </a:r>
          </a:p>
        </p:txBody>
      </p:sp>
      <p:pic>
        <p:nvPicPr>
          <p:cNvPr id="5125" name="Picture 11" descr="P1B4_sl0_beamspec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876800"/>
            <a:ext cx="46482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2057400" y="1066800"/>
            <a:ext cx="1966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 Bandpass</a:t>
            </a:r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1371600" y="4419600"/>
            <a:ext cx="377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ITER simulated Stark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03238" y="152400"/>
            <a:ext cx="9051925" cy="711200"/>
          </a:xfrm>
        </p:spPr>
        <p:txBody>
          <a:bodyPr/>
          <a:lstStyle/>
          <a:p>
            <a:pPr eaLnBrk="1" hangingPunct="1"/>
            <a:r>
              <a:rPr lang="en-US" sz="2800" smtClean="0"/>
              <a:t>High-k scattering comparison, top of electron-ITB (R=114cm)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181600"/>
            <a:ext cx="9525000" cy="2286000"/>
          </a:xfrm>
        </p:spPr>
        <p:txBody>
          <a:bodyPr/>
          <a:lstStyle/>
          <a:p>
            <a:pPr eaLnBrk="1" hangingPunct="1"/>
            <a:r>
              <a:rPr lang="en-US" sz="2400" smtClean="0"/>
              <a:t>High-k scattering measures reduced local n</a:t>
            </a:r>
            <a:r>
              <a:rPr lang="en-US" sz="2400" baseline="-25000" smtClean="0"/>
              <a:t>e </a:t>
            </a:r>
            <a:r>
              <a:rPr lang="en-US" sz="2400" smtClean="0"/>
              <a:t>fluctuations in the ETG k range for ITB discharges.</a:t>
            </a:r>
          </a:p>
          <a:p>
            <a:pPr eaLnBrk="1" hangingPunct="1"/>
            <a:r>
              <a:rPr lang="en-US" sz="2400" smtClean="0"/>
              <a:t>Compare measurements in ITB vs. non-ITG cases</a:t>
            </a:r>
          </a:p>
          <a:p>
            <a:pPr eaLnBrk="1" hangingPunct="1"/>
            <a:r>
              <a:rPr lang="en-US" sz="2400" smtClean="0"/>
              <a:t>Shows strong activity for non-ITB case despite weak gradients</a:t>
            </a:r>
          </a:p>
          <a:p>
            <a:pPr eaLnBrk="1" hangingPunct="1"/>
            <a:r>
              <a:rPr lang="en-US" sz="2400" smtClean="0"/>
              <a:t>Beam heated discharge, flow shear and T</a:t>
            </a:r>
            <a:r>
              <a:rPr lang="en-US" sz="2400" baseline="-25000" smtClean="0"/>
              <a:t>i</a:t>
            </a:r>
            <a:r>
              <a:rPr lang="en-US" sz="2400" smtClean="0"/>
              <a:t>-ITB also present</a:t>
            </a:r>
          </a:p>
        </p:txBody>
      </p:sp>
      <p:sp>
        <p:nvSpPr>
          <p:cNvPr id="12295" name="Text Box 39"/>
          <p:cNvSpPr txBox="1">
            <a:spLocks noChangeArrowheads="1"/>
          </p:cNvSpPr>
          <p:nvPr/>
        </p:nvSpPr>
        <p:spPr bwMode="auto">
          <a:xfrm>
            <a:off x="6007100" y="1676400"/>
            <a:ext cx="1308100" cy="400050"/>
          </a:xfrm>
          <a:prstGeom prst="rect">
            <a:avLst/>
          </a:prstGeom>
          <a:solidFill>
            <a:srgbClr val="BEFFBE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/>
              <a:t>k</a:t>
            </a:r>
            <a:r>
              <a:rPr lang="en-US" baseline="-25000"/>
              <a:t>┴</a:t>
            </a:r>
            <a:r>
              <a:rPr lang="en-US">
                <a:latin typeface="Symbol" pitchFamily="18" charset="2"/>
              </a:rPr>
              <a:t>r</a:t>
            </a:r>
            <a:r>
              <a:rPr lang="en-US" baseline="-25000"/>
              <a:t>e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0.2</a:t>
            </a:r>
          </a:p>
        </p:txBody>
      </p:sp>
      <p:pic>
        <p:nvPicPr>
          <p:cNvPr id="13" name="Content Placeholder 12" descr="xp821_hkspect125187ch4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038600" y="1371600"/>
            <a:ext cx="3319392" cy="3200400"/>
          </a:xfrm>
        </p:spPr>
      </p:pic>
      <p:pic>
        <p:nvPicPr>
          <p:cNvPr id="12294" name="Picture 3" descr="C:\Documents and Settings\Howard Yuh\My Documents\Nova3\APS2008\Figures\hk114-125187-125193\xp821_te_q125187.eps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91400" y="1301665"/>
            <a:ext cx="2286000" cy="34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xp821_hkcont125187ch4a.eps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48780" y="1319915"/>
            <a:ext cx="3608570" cy="3608570"/>
          </a:xfrm>
        </p:spPr>
      </p:pic>
      <p:sp>
        <p:nvSpPr>
          <p:cNvPr id="8" name="TextBox 7"/>
          <p:cNvSpPr txBox="1"/>
          <p:nvPr/>
        </p:nvSpPr>
        <p:spPr>
          <a:xfrm>
            <a:off x="4572000" y="1600200"/>
            <a:ext cx="1295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smtClean="0">
                <a:solidFill>
                  <a:srgbClr val="0000FF"/>
                </a:solidFill>
                <a:latin typeface="Arial Narrow" pitchFamily="34" charset="0"/>
              </a:rPr>
              <a:t>Strong negative </a:t>
            </a:r>
          </a:p>
          <a:p>
            <a:r>
              <a:rPr lang="en-US" sz="1000" b="1" smtClean="0">
                <a:solidFill>
                  <a:srgbClr val="0000FF"/>
                </a:solidFill>
                <a:latin typeface="Arial Narrow" pitchFamily="34" charset="0"/>
              </a:rPr>
              <a:t>magnetic shear</a:t>
            </a:r>
          </a:p>
          <a:p>
            <a:r>
              <a:rPr lang="en-US" sz="1000" b="1" smtClean="0">
                <a:solidFill>
                  <a:srgbClr val="FF0000"/>
                </a:solidFill>
                <a:latin typeface="Arial Narrow" pitchFamily="34" charset="0"/>
              </a:rPr>
              <a:t>Zero magnetic shear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4038600" y="2133600"/>
            <a:ext cx="762000" cy="609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4000500" y="2933700"/>
            <a:ext cx="838200" cy="76200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xp821_hkspect129378ch4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038600" y="1371600"/>
            <a:ext cx="3319392" cy="3200400"/>
          </a:xfr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3238" y="152400"/>
            <a:ext cx="9051925" cy="711200"/>
          </a:xfrm>
        </p:spPr>
        <p:txBody>
          <a:bodyPr/>
          <a:lstStyle/>
          <a:p>
            <a:pPr eaLnBrk="1" hangingPunct="1"/>
            <a:r>
              <a:rPr lang="en-US" sz="2800" smtClean="0"/>
              <a:t>High-k scattering comparison, peak R/L</a:t>
            </a:r>
            <a:r>
              <a:rPr lang="en-US" sz="2800" baseline="-25000" smtClean="0"/>
              <a:t>te</a:t>
            </a:r>
            <a:r>
              <a:rPr lang="en-US" sz="2800" smtClean="0"/>
              <a:t> electron-ITB (R=120cm)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181600"/>
            <a:ext cx="9525000" cy="1900238"/>
          </a:xfrm>
        </p:spPr>
        <p:txBody>
          <a:bodyPr/>
          <a:lstStyle/>
          <a:p>
            <a:pPr eaLnBrk="1" hangingPunct="1"/>
            <a:r>
              <a:rPr lang="en-US" sz="2400" smtClean="0"/>
              <a:t>Measured frequency is in electron diamagnetic direction but strongly Doppler shifted by toroidal rotation</a:t>
            </a:r>
          </a:p>
          <a:p>
            <a:pPr eaLnBrk="1" hangingPunct="1"/>
            <a:r>
              <a:rPr lang="en-US" sz="2400" smtClean="0"/>
              <a:t>High-k fluctuations strongly suppressed in reversed shear ITB case, despite strong gradients (R/L</a:t>
            </a:r>
            <a:r>
              <a:rPr lang="en-US" sz="2400" baseline="-25000" smtClean="0"/>
              <a:t>Te</a:t>
            </a:r>
            <a:r>
              <a:rPr lang="en-US" sz="2400" smtClean="0"/>
              <a:t>=10)</a:t>
            </a:r>
            <a:r>
              <a:rPr lang="en-US" sz="2400" baseline="-25000" smtClean="0"/>
              <a:t> </a:t>
            </a:r>
          </a:p>
          <a:p>
            <a:pPr eaLnBrk="1" hangingPunct="1">
              <a:buFontTx/>
              <a:buNone/>
            </a:pPr>
            <a:endParaRPr lang="en-US" sz="2400" baseline="-25000" smtClean="0"/>
          </a:p>
        </p:txBody>
      </p:sp>
      <p:sp>
        <p:nvSpPr>
          <p:cNvPr id="13316" name="Text Box 39"/>
          <p:cNvSpPr txBox="1">
            <a:spLocks noChangeArrowheads="1"/>
          </p:cNvSpPr>
          <p:nvPr/>
        </p:nvSpPr>
        <p:spPr bwMode="auto">
          <a:xfrm>
            <a:off x="5973053" y="1624519"/>
            <a:ext cx="1308100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/>
              <a:t>k</a:t>
            </a:r>
            <a:r>
              <a:rPr lang="en-US" baseline="-25000"/>
              <a:t>┴</a:t>
            </a:r>
            <a:r>
              <a:rPr lang="en-US">
                <a:latin typeface="Symbol" pitchFamily="18" charset="2"/>
              </a:rPr>
              <a:t>r</a:t>
            </a:r>
            <a:r>
              <a:rPr lang="en-US" baseline="-25000"/>
              <a:t>e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</a:t>
            </a:r>
            <a:r>
              <a:rPr lang="en-US"/>
              <a:t> 0.2</a:t>
            </a:r>
          </a:p>
        </p:txBody>
      </p:sp>
      <p:pic>
        <p:nvPicPr>
          <p:cNvPr id="9" name="Content Placeholder 8" descr="xp821_hkcont129378ch4a.eps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48780" y="1319915"/>
            <a:ext cx="3608570" cy="3608570"/>
          </a:xfrm>
        </p:spPr>
      </p:pic>
      <p:pic>
        <p:nvPicPr>
          <p:cNvPr id="13319" name="Picture 4" descr="C:\Documents and Settings\Howard Yuh\My Documents\Nova3\IAEA08\Talk\Figures\hk120-129378-129140\xp821_te_q129378.eps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91400" y="1377865"/>
            <a:ext cx="2286000" cy="34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600200"/>
            <a:ext cx="12192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smtClean="0">
                <a:solidFill>
                  <a:srgbClr val="0000FF"/>
                </a:solidFill>
                <a:latin typeface="Arial Narrow" pitchFamily="34" charset="0"/>
              </a:rPr>
              <a:t>Strong negative </a:t>
            </a:r>
          </a:p>
          <a:p>
            <a:r>
              <a:rPr lang="en-US" sz="1000" b="1" smtClean="0">
                <a:solidFill>
                  <a:srgbClr val="0000FF"/>
                </a:solidFill>
                <a:latin typeface="Arial Narrow" pitchFamily="34" charset="0"/>
              </a:rPr>
              <a:t>magnetic shear</a:t>
            </a:r>
          </a:p>
          <a:p>
            <a:r>
              <a:rPr lang="en-US" sz="1000" b="1" smtClean="0">
                <a:solidFill>
                  <a:srgbClr val="FF0000"/>
                </a:solidFill>
                <a:latin typeface="Arial Narrow" pitchFamily="34" charset="0"/>
              </a:rPr>
              <a:t>Zero magnetic shear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4038600" y="2133600"/>
            <a:ext cx="762000" cy="609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4000500" y="2933700"/>
            <a:ext cx="838200" cy="76200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43056"/>
            <a:ext cx="9051925" cy="552450"/>
          </a:xfrm>
        </p:spPr>
        <p:txBody>
          <a:bodyPr/>
          <a:lstStyle/>
          <a:p>
            <a:r>
              <a:rPr lang="en-US" sz="2800" smtClean="0"/>
              <a:t>q values at ITB peak gradient does not show favored rational surfaces</a:t>
            </a:r>
            <a:endParaRPr lang="en-US" sz="2800"/>
          </a:p>
        </p:txBody>
      </p:sp>
      <p:pic>
        <p:nvPicPr>
          <p:cNvPr id="6" name="Content Placeholder 5" descr="hist_q_rlte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143000" y="990600"/>
            <a:ext cx="3370125" cy="3360720"/>
          </a:xfrm>
        </p:spPr>
      </p:pic>
      <p:pic>
        <p:nvPicPr>
          <p:cNvPr id="7" name="Content Placeholder 5" descr="hist_q_rl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53000" y="4411680"/>
            <a:ext cx="3370125" cy="33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5" descr="hist_q_rlt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53000" y="990599"/>
            <a:ext cx="3370125" cy="33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5" descr="hist_q_rlte.eps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1143000" y="4411680"/>
            <a:ext cx="3370125" cy="336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029200" y="5029200"/>
            <a:ext cx="4495800" cy="914400"/>
          </a:xfrm>
          <a:prstGeom prst="rect">
            <a:avLst/>
          </a:prstGeom>
          <a:solidFill>
            <a:srgbClr val="FF9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29200" y="6019800"/>
            <a:ext cx="4495800" cy="914400"/>
          </a:xfrm>
          <a:prstGeom prst="rect">
            <a:avLst/>
          </a:prstGeom>
          <a:solidFill>
            <a:srgbClr val="CC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sym typeface="Symbol" pitchFamily="18" charset="2"/>
              </a:rPr>
              <a:t>Peak R/L</a:t>
            </a:r>
            <a:r>
              <a:rPr lang="en-US" sz="2800" baseline="-25000" smtClean="0">
                <a:sym typeface="Symbol" pitchFamily="18" charset="2"/>
              </a:rPr>
              <a:t>Te</a:t>
            </a:r>
            <a:r>
              <a:rPr lang="en-US" sz="2800" smtClean="0"/>
              <a:t> location highly correlated with </a:t>
            </a:r>
            <a:r>
              <a:rPr lang="en-US" sz="2800" smtClean="0">
                <a:cs typeface="Arial" charset="0"/>
              </a:rPr>
              <a:t>ŝ minima</a:t>
            </a:r>
          </a:p>
        </p:txBody>
      </p:sp>
      <p:sp>
        <p:nvSpPr>
          <p:cNvPr id="9222" name="Text Box 31"/>
          <p:cNvSpPr txBox="1">
            <a:spLocks noChangeArrowheads="1"/>
          </p:cNvSpPr>
          <p:nvPr/>
        </p:nvSpPr>
        <p:spPr bwMode="auto">
          <a:xfrm>
            <a:off x="4953000" y="1143000"/>
            <a:ext cx="4724400" cy="58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Statistical analysis of profiles using data from ~90 shots with over 500 profiles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Radial location of minima in magnetic shear (</a:t>
            </a:r>
            <a:r>
              <a:rPr lang="en-US" smtClean="0">
                <a:latin typeface="Arial"/>
                <a:cs typeface="Arial"/>
              </a:rPr>
              <a:t>ŝ) </a:t>
            </a:r>
            <a:r>
              <a:rPr lang="en-US" smtClean="0"/>
              <a:t>compared with locations of maximum gradients, but only for high R/L</a:t>
            </a:r>
            <a:r>
              <a:rPr lang="en-US" baseline="-25000" smtClean="0"/>
              <a:t>Te</a:t>
            </a:r>
            <a:r>
              <a:rPr lang="en-US" smtClean="0"/>
              <a:t> (ITB) profiles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Standard deviation of the separation for electron ITB cases (4 cm) is significantly below the convolution width of the radial locations of min(</a:t>
            </a:r>
            <a:r>
              <a:rPr lang="en-US" smtClean="0">
                <a:latin typeface="Arial"/>
                <a:cs typeface="Arial"/>
              </a:rPr>
              <a:t>ŝ) and max(</a:t>
            </a:r>
            <a:r>
              <a:rPr lang="en-US" smtClean="0"/>
              <a:t>R/L</a:t>
            </a:r>
            <a:r>
              <a:rPr lang="en-US" baseline="-25000"/>
              <a:t>T</a:t>
            </a:r>
            <a:r>
              <a:rPr lang="en-US" baseline="-25000" smtClean="0"/>
              <a:t>e</a:t>
            </a:r>
            <a:r>
              <a:rPr lang="en-US" smtClean="0"/>
              <a:t>) (7.5cm)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b="1" smtClean="0"/>
              <a:t>minimum magnetic shear (</a:t>
            </a:r>
            <a:r>
              <a:rPr lang="en-US" b="1" smtClean="0">
                <a:latin typeface="Arial"/>
                <a:cs typeface="Arial"/>
              </a:rPr>
              <a:t>ŝ) location is highly correlated with peak gradient location 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b="1" smtClean="0">
                <a:latin typeface="Arial"/>
                <a:cs typeface="Arial"/>
              </a:rPr>
              <a:t>Location of ion-ITB</a:t>
            </a:r>
            <a:r>
              <a:rPr lang="en-US" b="1" smtClean="0"/>
              <a:t> shows mean offset from minimum shear location</a:t>
            </a:r>
            <a:endParaRPr lang="en-US" b="1"/>
          </a:p>
        </p:txBody>
      </p:sp>
      <p:pic>
        <p:nvPicPr>
          <p:cNvPr id="12" name="Content Placeholder 11" descr="loc_sminrlte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066800"/>
            <a:ext cx="3738010" cy="5959475"/>
          </a:xfrm>
        </p:spPr>
      </p:pic>
      <p:cxnSp>
        <p:nvCxnSpPr>
          <p:cNvPr id="13" name="Straight Arrow Connector 12"/>
          <p:cNvCxnSpPr/>
          <p:nvPr/>
        </p:nvCxnSpPr>
        <p:spPr bwMode="auto">
          <a:xfrm rot="10800000">
            <a:off x="4343400" y="4648200"/>
            <a:ext cx="609600" cy="5334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rot="10800000">
            <a:off x="4419600" y="5943600"/>
            <a:ext cx="609600" cy="5334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smtClean="0"/>
              <a:t>Motivation to understand confinement </a:t>
            </a:r>
            <a:endParaRPr lang="en-US" sz="310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5105400" cy="6324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NSTX is a high performance spherical torus that has achieved very high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b</a:t>
            </a:r>
            <a:endParaRPr lang="en-US" sz="240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Ion transport is typically neoclassical in H-modes</a:t>
            </a: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Anomalous electron transport dominates heat loss</a:t>
            </a:r>
            <a:endParaRPr lang="en-US" sz="190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ST fusion reactors must achieve improvements in core electron confinement</a:t>
            </a: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NSTX is well equiped to study electron confinement</a:t>
            </a:r>
          </a:p>
          <a:p>
            <a:pPr>
              <a:spcBef>
                <a:spcPts val="1200"/>
              </a:spcBef>
            </a:pPr>
            <a:r>
              <a:rPr lang="en-US" sz="2400" smtClean="0">
                <a:solidFill>
                  <a:srgbClr val="FF0000"/>
                </a:solidFill>
              </a:rPr>
              <a:t>I</a:t>
            </a:r>
            <a:r>
              <a:rPr lang="en-US" sz="2400" smtClean="0"/>
              <a:t>nternal </a:t>
            </a:r>
            <a:r>
              <a:rPr lang="en-US" sz="2400" smtClean="0">
                <a:solidFill>
                  <a:srgbClr val="FF0000"/>
                </a:solidFill>
              </a:rPr>
              <a:t>T</a:t>
            </a:r>
            <a:r>
              <a:rPr lang="en-US" sz="2400" smtClean="0"/>
              <a:t>ransport </a:t>
            </a:r>
            <a:r>
              <a:rPr lang="en-US" sz="2400" smtClean="0">
                <a:solidFill>
                  <a:srgbClr val="FF0000"/>
                </a:solidFill>
              </a:rPr>
              <a:t>B</a:t>
            </a:r>
            <a:r>
              <a:rPr lang="en-US" sz="2400" smtClean="0"/>
              <a:t>arriers (</a:t>
            </a:r>
            <a:r>
              <a:rPr lang="en-US" sz="2400" smtClean="0">
                <a:solidFill>
                  <a:srgbClr val="FF0000"/>
                </a:solidFill>
              </a:rPr>
              <a:t>ITBs</a:t>
            </a:r>
            <a:r>
              <a:rPr lang="en-US" sz="2400" smtClean="0"/>
              <a:t>) lead to dramatic improvements in core electron confinement</a:t>
            </a:r>
          </a:p>
          <a:p>
            <a:pPr>
              <a:spcBef>
                <a:spcPts val="1200"/>
              </a:spcBef>
            </a:pPr>
            <a:endParaRPr lang="en-US" sz="240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38800" y="1066800"/>
            <a:ext cx="3055885" cy="344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e_130389_129169_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48" y="4343400"/>
            <a:ext cx="2874857" cy="3133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2"/>
          <p:cNvSpPr>
            <a:spLocks noChangeArrowheads="1"/>
          </p:cNvSpPr>
          <p:nvPr/>
        </p:nvSpPr>
        <p:spPr bwMode="auto">
          <a:xfrm>
            <a:off x="5562600" y="1181100"/>
            <a:ext cx="4122738" cy="1222375"/>
          </a:xfrm>
          <a:prstGeom prst="rect">
            <a:avLst/>
          </a:prstGeom>
          <a:solidFill>
            <a:srgbClr val="FFD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Ion ITB occurs at maximum E</a:t>
            </a:r>
            <a:r>
              <a:rPr lang="en-US" sz="3200" smtClean="0">
                <a:sym typeface="Symbol" pitchFamily="18" charset="2"/>
              </a:rPr>
              <a:t>B shear</a:t>
            </a:r>
          </a:p>
        </p:txBody>
      </p:sp>
      <p:sp>
        <p:nvSpPr>
          <p:cNvPr id="8197" name="Text Box 21"/>
          <p:cNvSpPr txBox="1">
            <a:spLocks noChangeArrowheads="1"/>
          </p:cNvSpPr>
          <p:nvPr/>
        </p:nvSpPr>
        <p:spPr bwMode="auto">
          <a:xfrm>
            <a:off x="5257800" y="1143000"/>
            <a:ext cx="4495800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marL="382588" indent="-382588" defTabSz="1019175">
              <a:spcBef>
                <a:spcPct val="40000"/>
              </a:spcBef>
              <a:buFont typeface="Wingdings" pitchFamily="2" charset="2"/>
              <a:buChar char="§"/>
            </a:pPr>
            <a:r>
              <a:rPr lang="en-US" sz="2400"/>
              <a:t>Ion ITB coincides with peak E</a:t>
            </a:r>
            <a:r>
              <a:rPr lang="en-US" sz="2400">
                <a:sym typeface="Symbol" pitchFamily="18" charset="2"/>
              </a:rPr>
              <a:t>B shearing rate but </a:t>
            </a:r>
            <a:r>
              <a:rPr lang="en-US" sz="2400"/>
              <a:t>electron ITB does not </a:t>
            </a:r>
          </a:p>
          <a:p>
            <a:pPr marL="382588" indent="-382588" defTabSz="1019175">
              <a:spcBef>
                <a:spcPct val="20000"/>
              </a:spcBef>
              <a:buFont typeface="Wingdings" pitchFamily="2" charset="2"/>
              <a:buChar char="§"/>
            </a:pPr>
            <a:endParaRPr lang="en-US" sz="2400"/>
          </a:p>
          <a:p>
            <a:pPr marL="382588" indent="-382588" defTabSz="1019175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Result shown is for beam heated only ITB discharge</a:t>
            </a:r>
          </a:p>
          <a:p>
            <a:pPr marL="382588" indent="-382588" defTabSz="1019175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TORIC HHFW power deposition profile has very recently been incorporated into TRANSP</a:t>
            </a:r>
          </a:p>
          <a:p>
            <a:pPr marL="382588" indent="-382588" defTabSz="1019175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>
                <a:sym typeface="Symbol" pitchFamily="18" charset="2"/>
              </a:rPr>
              <a:t>RF heated ITB discharges show increased T</a:t>
            </a:r>
            <a:r>
              <a:rPr lang="en-US" sz="2400" baseline="-25000">
                <a:sym typeface="Symbol" pitchFamily="18" charset="2"/>
              </a:rPr>
              <a:t>e</a:t>
            </a:r>
            <a:r>
              <a:rPr lang="en-US" sz="2400">
                <a:sym typeface="Symbol" pitchFamily="18" charset="2"/>
              </a:rPr>
              <a:t> gradients</a:t>
            </a:r>
          </a:p>
          <a:p>
            <a:pPr marL="382588" indent="-382588" defTabSz="1019175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>
                <a:sym typeface="Symbol" pitchFamily="18" charset="2"/>
              </a:rPr>
              <a:t>Ongoing analysis will show dependence of </a:t>
            </a:r>
            <a:r>
              <a:rPr lang="en-US" sz="2400">
                <a:latin typeface="Symbol" pitchFamily="18" charset="2"/>
                <a:sym typeface="Symbol" pitchFamily="18" charset="2"/>
              </a:rPr>
              <a:t>c</a:t>
            </a:r>
            <a:r>
              <a:rPr lang="en-US" sz="2400" baseline="-25000">
                <a:sym typeface="Symbol" pitchFamily="18" charset="2"/>
              </a:rPr>
              <a:t>e</a:t>
            </a:r>
            <a:r>
              <a:rPr lang="en-US" sz="2400">
                <a:sym typeface="Symbol" pitchFamily="18" charset="2"/>
              </a:rPr>
              <a:t> on input power for ITB discharges</a:t>
            </a:r>
          </a:p>
        </p:txBody>
      </p:sp>
      <p:sp>
        <p:nvSpPr>
          <p:cNvPr id="8198" name="Text Box 24"/>
          <p:cNvSpPr txBox="1">
            <a:spLocks noChangeArrowheads="1"/>
          </p:cNvSpPr>
          <p:nvPr/>
        </p:nvSpPr>
        <p:spPr bwMode="auto">
          <a:xfrm>
            <a:off x="1828800" y="6324600"/>
            <a:ext cx="2493963" cy="415925"/>
          </a:xfrm>
          <a:prstGeom prst="rect">
            <a:avLst/>
          </a:prstGeom>
          <a:solidFill>
            <a:srgbClr val="FF919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19175"/>
            <a:r>
              <a:rPr lang="en-US">
                <a:latin typeface="Symbol" pitchFamily="18" charset="2"/>
              </a:rPr>
              <a:t>c</a:t>
            </a:r>
            <a:r>
              <a:rPr lang="en-US" baseline="-25000"/>
              <a:t>e</a:t>
            </a:r>
            <a:r>
              <a:rPr lang="en-US"/>
              <a:t>&lt;1 m</a:t>
            </a:r>
            <a:r>
              <a:rPr lang="en-US" baseline="30000"/>
              <a:t>2</a:t>
            </a:r>
            <a:r>
              <a:rPr lang="en-US"/>
              <a:t>/s inside ITB</a:t>
            </a:r>
          </a:p>
        </p:txBody>
      </p:sp>
      <p:sp>
        <p:nvSpPr>
          <p:cNvPr id="8199" name="Text Box 25"/>
          <p:cNvSpPr txBox="1">
            <a:spLocks noChangeArrowheads="1"/>
          </p:cNvSpPr>
          <p:nvPr/>
        </p:nvSpPr>
        <p:spPr bwMode="auto">
          <a:xfrm>
            <a:off x="3141663" y="3019425"/>
            <a:ext cx="1479550" cy="415925"/>
          </a:xfrm>
          <a:prstGeom prst="rect">
            <a:avLst/>
          </a:prstGeom>
          <a:solidFill>
            <a:srgbClr val="BBBB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19175">
              <a:spcBef>
                <a:spcPct val="40000"/>
              </a:spcBef>
              <a:buFont typeface="Wingdings" pitchFamily="2" charset="2"/>
              <a:buNone/>
            </a:pPr>
            <a:r>
              <a:rPr lang="en-US">
                <a:latin typeface="Symbol" pitchFamily="18" charset="2"/>
              </a:rPr>
              <a:t>c</a:t>
            </a:r>
            <a:r>
              <a:rPr lang="en-US" baseline="-25000"/>
              <a:t>i</a:t>
            </a:r>
            <a:r>
              <a:rPr lang="en-US"/>
              <a:t> </a:t>
            </a:r>
            <a:r>
              <a:rPr lang="en-US" baseline="-25000"/>
              <a:t>ITB</a:t>
            </a:r>
            <a:r>
              <a:rPr lang="en-US">
                <a:sym typeface="Symbol" pitchFamily="18" charset="2"/>
              </a:rPr>
              <a:t></a:t>
            </a:r>
            <a:r>
              <a:rPr lang="en-US">
                <a:latin typeface="Symbol" pitchFamily="18" charset="2"/>
              </a:rPr>
              <a:t>c</a:t>
            </a:r>
            <a:r>
              <a:rPr lang="en-US" baseline="-25000"/>
              <a:t>i</a:t>
            </a:r>
            <a:r>
              <a:rPr lang="en-US"/>
              <a:t> </a:t>
            </a:r>
            <a:r>
              <a:rPr lang="en-US" baseline="-25000"/>
              <a:t>neo</a:t>
            </a:r>
          </a:p>
        </p:txBody>
      </p:sp>
      <p:pic>
        <p:nvPicPr>
          <p:cNvPr id="8196" name="Picture 18" descr="transp_124930_250ms_exb_ch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990600"/>
            <a:ext cx="4113213" cy="6416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Symbol" pitchFamily="18" charset="2"/>
              </a:rPr>
              <a:t>Peak R/L</a:t>
            </a:r>
            <a:r>
              <a:rPr lang="en-US" sz="2400" baseline="-25000" smtClean="0">
                <a:sym typeface="Symbol" pitchFamily="18" charset="2"/>
              </a:rPr>
              <a:t>V</a:t>
            </a:r>
            <a:r>
              <a:rPr lang="en-US" sz="2400" baseline="-25000" smtClean="0">
                <a:latin typeface="Symbol" pitchFamily="18" charset="2"/>
                <a:sym typeface="Symbol" pitchFamily="18" charset="2"/>
              </a:rPr>
              <a:t>f</a:t>
            </a:r>
            <a:r>
              <a:rPr lang="en-US" sz="2400" smtClean="0"/>
              <a:t> location tends to be between peak R/L</a:t>
            </a:r>
            <a:r>
              <a:rPr lang="en-US" sz="2400" baseline="-25000" smtClean="0"/>
              <a:t>Te</a:t>
            </a:r>
            <a:r>
              <a:rPr lang="en-US" sz="2400" smtClean="0"/>
              <a:t> and R/L</a:t>
            </a:r>
            <a:r>
              <a:rPr lang="en-US" sz="2400" baseline="-25000" smtClean="0"/>
              <a:t>Ti</a:t>
            </a:r>
            <a:endParaRPr lang="en-US" sz="2400" baseline="-25000" smtClean="0">
              <a:cs typeface="Arial" charset="0"/>
            </a:endParaRPr>
          </a:p>
        </p:txBody>
      </p:sp>
      <p:sp>
        <p:nvSpPr>
          <p:cNvPr id="9222" name="Text Box 31"/>
          <p:cNvSpPr txBox="1">
            <a:spLocks noChangeArrowheads="1"/>
          </p:cNvSpPr>
          <p:nvPr/>
        </p:nvSpPr>
        <p:spPr bwMode="auto">
          <a:xfrm>
            <a:off x="5257800" y="1066800"/>
            <a:ext cx="4495800" cy="650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The radial locations for ITBs in T</a:t>
            </a:r>
            <a:r>
              <a:rPr lang="en-US" baseline="-25000" smtClean="0"/>
              <a:t>e</a:t>
            </a:r>
            <a:r>
              <a:rPr lang="en-US" smtClean="0"/>
              <a:t>, T</a:t>
            </a:r>
            <a:r>
              <a:rPr lang="en-US" baseline="-25000" smtClean="0"/>
              <a:t>i</a:t>
            </a:r>
            <a:r>
              <a:rPr lang="en-US" smtClean="0"/>
              <a:t>, and V</a:t>
            </a:r>
            <a:r>
              <a:rPr lang="en-US" baseline="-25000" smtClean="0">
                <a:latin typeface="Symbol" pitchFamily="18" charset="2"/>
              </a:rPr>
              <a:t>f</a:t>
            </a:r>
            <a:r>
              <a:rPr lang="en-US" smtClean="0"/>
              <a:t> are offset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The T</a:t>
            </a:r>
            <a:r>
              <a:rPr lang="en-US" baseline="-25000" smtClean="0"/>
              <a:t>i</a:t>
            </a:r>
            <a:r>
              <a:rPr lang="en-US" smtClean="0"/>
              <a:t>-ITB is tends to be furthest out, followed by V</a:t>
            </a:r>
            <a:r>
              <a:rPr lang="en-US" baseline="-25000" smtClean="0">
                <a:latin typeface="Symbol" pitchFamily="18" charset="2"/>
              </a:rPr>
              <a:t>f</a:t>
            </a:r>
            <a:r>
              <a:rPr lang="en-US" smtClean="0"/>
              <a:t>-ITB, and T</a:t>
            </a:r>
            <a:r>
              <a:rPr lang="en-US" baseline="-25000" smtClean="0"/>
              <a:t>e</a:t>
            </a:r>
            <a:r>
              <a:rPr lang="en-US" smtClean="0"/>
              <a:t>- ITB closest to the magnetic axis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endParaRPr lang="en-US" smtClean="0"/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Separation between T</a:t>
            </a:r>
            <a:r>
              <a:rPr lang="en-US" baseline="-25000" smtClean="0"/>
              <a:t>i</a:t>
            </a:r>
            <a:r>
              <a:rPr lang="en-US" smtClean="0"/>
              <a:t>-ITB location and minima in magnetic shear suggests magnetic shear is not the dominant suppression 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Analysis shows peak E</a:t>
            </a:r>
            <a:r>
              <a:rPr lang="en-US" smtClean="0">
                <a:sym typeface="Symbol" pitchFamily="18" charset="2"/>
              </a:rPr>
              <a:t>B location to be at foot of </a:t>
            </a:r>
            <a:r>
              <a:rPr lang="en-US" smtClean="0"/>
              <a:t>V</a:t>
            </a:r>
            <a:r>
              <a:rPr lang="en-US" baseline="-25000" smtClean="0">
                <a:latin typeface="Symbol" pitchFamily="18" charset="2"/>
              </a:rPr>
              <a:t>f </a:t>
            </a:r>
            <a:r>
              <a:rPr lang="en-US" smtClean="0">
                <a:sym typeface="Symbol" pitchFamily="18" charset="2"/>
              </a:rPr>
              <a:t>pedestal, close to the location of the T</a:t>
            </a:r>
            <a:r>
              <a:rPr lang="en-US" baseline="-25000" smtClean="0">
                <a:sym typeface="Symbol" pitchFamily="18" charset="2"/>
              </a:rPr>
              <a:t>i</a:t>
            </a:r>
            <a:r>
              <a:rPr lang="en-US" smtClean="0">
                <a:sym typeface="Symbol" pitchFamily="18" charset="2"/>
              </a:rPr>
              <a:t>-ITB</a:t>
            </a: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endParaRPr lang="en-US">
              <a:sym typeface="Symbol" pitchFamily="18" charset="2"/>
            </a:endParaRPr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>
                <a:sym typeface="Symbol" pitchFamily="18" charset="2"/>
              </a:rPr>
              <a:t>Consistent with hypothesis that:</a:t>
            </a:r>
          </a:p>
          <a:p>
            <a:pPr marL="839788" lvl="1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/>
              <a:t>E</a:t>
            </a:r>
            <a:r>
              <a:rPr lang="en-US" smtClean="0">
                <a:sym typeface="Symbol" pitchFamily="18" charset="2"/>
              </a:rPr>
              <a:t>B shear quenches ITG</a:t>
            </a:r>
          </a:p>
          <a:p>
            <a:pPr marL="839788" lvl="1" indent="-382588" defTabSz="1019175">
              <a:spcBef>
                <a:spcPct val="20000"/>
              </a:spcBef>
              <a:buFontTx/>
              <a:buChar char="•"/>
            </a:pPr>
            <a:r>
              <a:rPr lang="en-US" smtClean="0">
                <a:sym typeface="Symbol" pitchFamily="18" charset="2"/>
              </a:rPr>
              <a:t>Negative magnetic shear quenches ETG</a:t>
            </a:r>
            <a:endParaRPr lang="en-US" smtClean="0"/>
          </a:p>
          <a:p>
            <a:pPr marL="382588" indent="-382588" defTabSz="1019175">
              <a:spcBef>
                <a:spcPct val="20000"/>
              </a:spcBef>
              <a:buFontTx/>
              <a:buChar char="•"/>
            </a:pPr>
            <a:endParaRPr lang="en-US">
              <a:sym typeface="Symbol" pitchFamily="18" charset="2"/>
            </a:endParaRPr>
          </a:p>
        </p:txBody>
      </p:sp>
      <p:pic>
        <p:nvPicPr>
          <p:cNvPr id="8" name="Content Placeholder 7" descr="loc_rltx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47800"/>
            <a:ext cx="4801352" cy="4787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xp821_hkspect130006ch2a.eps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3810000" y="1371600"/>
            <a:ext cx="3398426" cy="3276600"/>
          </a:xfr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3238" y="228600"/>
            <a:ext cx="9051925" cy="635000"/>
          </a:xfrm>
        </p:spPr>
        <p:txBody>
          <a:bodyPr/>
          <a:lstStyle/>
          <a:p>
            <a:pPr eaLnBrk="1" hangingPunct="1"/>
            <a:r>
              <a:rPr lang="en-US" sz="2800" smtClean="0"/>
              <a:t>...but flow shear can also affect electron turbulence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105400"/>
            <a:ext cx="9525000" cy="2209800"/>
          </a:xfrm>
        </p:spPr>
        <p:txBody>
          <a:bodyPr/>
          <a:lstStyle/>
          <a:p>
            <a:pPr eaLnBrk="1" hangingPunct="1"/>
            <a:r>
              <a:rPr lang="en-US" sz="2000" smtClean="0"/>
              <a:t>Comparing two profiles from single discharge, beam heating only for both times</a:t>
            </a:r>
          </a:p>
          <a:p>
            <a:pPr eaLnBrk="1" hangingPunct="1"/>
            <a:r>
              <a:rPr lang="en-US" sz="2000" smtClean="0"/>
              <a:t>Rotation profile is increasing E</a:t>
            </a:r>
            <a:r>
              <a:rPr lang="en-US" sz="2000" smtClean="0">
                <a:sym typeface="Symbol" pitchFamily="18" charset="2"/>
              </a:rPr>
              <a:t>B shearing rate at high-k measurement location</a:t>
            </a:r>
            <a:endParaRPr lang="en-US" sz="2000" smtClean="0"/>
          </a:p>
          <a:p>
            <a:pPr eaLnBrk="1" hangingPunct="1"/>
            <a:r>
              <a:rPr lang="en-US" sz="2000" smtClean="0"/>
              <a:t>q-profile is stationary throughout time period, and measurement is at q</a:t>
            </a:r>
            <a:r>
              <a:rPr lang="en-US" sz="2000" baseline="-25000" smtClean="0"/>
              <a:t>min</a:t>
            </a:r>
            <a:endParaRPr lang="en-US" sz="2000" b="1" baseline="-25000" smtClean="0"/>
          </a:p>
          <a:p>
            <a:pPr eaLnBrk="1" hangingPunct="1"/>
            <a:r>
              <a:rPr lang="en-US" sz="2000" smtClean="0"/>
              <a:t>Frequency evolves due to increase in Doppler shift</a:t>
            </a:r>
          </a:p>
          <a:p>
            <a:pPr eaLnBrk="1" hangingPunct="1"/>
            <a:r>
              <a:rPr lang="en-US" sz="2000" b="1" smtClean="0"/>
              <a:t>The observed amplitude of high-k fluctuations decrease with increasing v</a:t>
            </a:r>
            <a:r>
              <a:rPr lang="en-US" sz="2000" b="1" baseline="-25000" smtClean="0">
                <a:latin typeface="Symbol" pitchFamily="18" charset="2"/>
              </a:rPr>
              <a:t>f</a:t>
            </a:r>
            <a:r>
              <a:rPr lang="en-US" sz="2000" b="1" smtClean="0"/>
              <a:t> shear rate</a:t>
            </a:r>
            <a:endParaRPr lang="en-US" sz="2000" smtClean="0"/>
          </a:p>
        </p:txBody>
      </p:sp>
      <p:sp>
        <p:nvSpPr>
          <p:cNvPr id="15364" name="Text Box 39"/>
          <p:cNvSpPr txBox="1">
            <a:spLocks noChangeArrowheads="1"/>
          </p:cNvSpPr>
          <p:nvPr/>
        </p:nvSpPr>
        <p:spPr bwMode="auto">
          <a:xfrm>
            <a:off x="5943600" y="2209800"/>
            <a:ext cx="1196161" cy="369332"/>
          </a:xfrm>
          <a:prstGeom prst="rect">
            <a:avLst/>
          </a:prstGeom>
          <a:solidFill>
            <a:srgbClr val="BEFFBE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/>
            <a:r>
              <a:rPr lang="en-US" sz="1800"/>
              <a:t>k</a:t>
            </a:r>
            <a:r>
              <a:rPr lang="en-US" sz="1800" baseline="-25000"/>
              <a:t>┴</a:t>
            </a:r>
            <a:r>
              <a:rPr lang="en-US" sz="1800">
                <a:latin typeface="Symbol" pitchFamily="18" charset="2"/>
              </a:rPr>
              <a:t>r</a:t>
            </a:r>
            <a:r>
              <a:rPr lang="en-US" sz="1800" baseline="-25000"/>
              <a:t>e</a:t>
            </a:r>
            <a:r>
              <a:rPr lang="en-US" sz="1800"/>
              <a:t> </a:t>
            </a:r>
            <a:r>
              <a:rPr lang="en-US" sz="1800">
                <a:sym typeface="Symbol" pitchFamily="18" charset="2"/>
              </a:rPr>
              <a:t></a:t>
            </a:r>
            <a:r>
              <a:rPr lang="en-US" sz="1800"/>
              <a:t> </a:t>
            </a:r>
            <a:r>
              <a:rPr lang="en-US" sz="1800" smtClean="0"/>
              <a:t>0.2</a:t>
            </a:r>
            <a:endParaRPr lang="en-US" sz="1800"/>
          </a:p>
        </p:txBody>
      </p:sp>
      <p:pic>
        <p:nvPicPr>
          <p:cNvPr id="16" name="Content Placeholder 15" descr="xp821_hkcont130006ch2a.eps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57809" y="1523994"/>
            <a:ext cx="3657607" cy="2743206"/>
          </a:xfrm>
        </p:spPr>
      </p:pic>
      <p:pic>
        <p:nvPicPr>
          <p:cNvPr id="1026" name="Picture 2" descr="C:\Documents and Settings\Howard Yuh\My Documents\Nova3\IAEA08\Talk\Figures\hk134-130006-Flow shear\xp821_te_q130006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1143000"/>
            <a:ext cx="2641600" cy="3962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28600"/>
            <a:ext cx="9051925" cy="552450"/>
          </a:xfrm>
        </p:spPr>
        <p:txBody>
          <a:bodyPr/>
          <a:lstStyle/>
          <a:p>
            <a:r>
              <a:rPr lang="en-US" sz="2800" smtClean="0"/>
              <a:t>Negative magnetic shear reduces high-k fluctuations simultaneous with increasing T</a:t>
            </a:r>
            <a:r>
              <a:rPr lang="en-US" sz="2800" baseline="-25000" smtClean="0"/>
              <a:t>e</a:t>
            </a:r>
            <a:r>
              <a:rPr lang="en-US" sz="2800" smtClean="0"/>
              <a:t> gradient </a:t>
            </a:r>
            <a:endParaRPr lang="en-US" sz="2800"/>
          </a:p>
        </p:txBody>
      </p:sp>
      <p:pic>
        <p:nvPicPr>
          <p:cNvPr id="6" name="Content Placeholder 5" descr="hkrlte_rfshat_ch5_1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13264" y="1666875"/>
            <a:ext cx="4544486" cy="4639310"/>
          </a:xfrm>
        </p:spPr>
      </p:pic>
      <p:pic>
        <p:nvPicPr>
          <p:cNvPr id="7" name="Content Placeholder 6" descr="hkrlte_rfshat_ch5_0.eps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202936" y="1664208"/>
            <a:ext cx="4544486" cy="4639310"/>
          </a:xfr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04800" y="6400800"/>
            <a:ext cx="90217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2588" marR="0" lvl="0" indent="-382588" algn="l" defTabSz="10191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 negative shear, low gradient, low high-k power points lie inside ITB</a:t>
            </a:r>
          </a:p>
          <a:p>
            <a:pPr marL="382588" marR="0" lvl="0" indent="-382588" algn="l" defTabSz="10191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Flat profile inside ITB likely not due to ETG turbulence</a:t>
            </a:r>
          </a:p>
          <a:p>
            <a:pPr marL="382588" marR="0" lvl="0" indent="-382588" algn="l" defTabSz="10191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Another</a:t>
            </a:r>
            <a:r>
              <a:rPr kumimoji="0" lang="en-US" sz="18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transport mechanism or is lack of current reducing confinement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2588" marR="0" lvl="0" indent="-382588" algn="l" defTabSz="10191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9600" y="7010400"/>
            <a:ext cx="17526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D. Stutman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CO3.004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28600"/>
            <a:ext cx="9051925" cy="552450"/>
          </a:xfrm>
        </p:spPr>
        <p:txBody>
          <a:bodyPr/>
          <a:lstStyle/>
          <a:p>
            <a:r>
              <a:rPr lang="en-US" sz="3100" smtClean="0"/>
              <a:t>Reversed (negative) magnetic shear plasmas show dramatic confinement improvements </a:t>
            </a:r>
            <a:endParaRPr lang="en-US" sz="310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76800" y="1143001"/>
            <a:ext cx="5029200" cy="5943600"/>
          </a:xfrm>
        </p:spPr>
        <p:txBody>
          <a:bodyPr/>
          <a:lstStyle/>
          <a:p>
            <a:r>
              <a:rPr lang="en-US" sz="2600" dirty="0" smtClean="0"/>
              <a:t>NSTX L-mode plasmas can display an early period of enhanced confinement</a:t>
            </a:r>
          </a:p>
          <a:p>
            <a:endParaRPr lang="en-US" sz="2600" dirty="0" smtClean="0"/>
          </a:p>
          <a:p>
            <a:r>
              <a:rPr lang="en-US" sz="2600" dirty="0" smtClean="0"/>
              <a:t>Core electron and ion temperatures, as well as core </a:t>
            </a:r>
            <a:r>
              <a:rPr lang="en-US" sz="2600" dirty="0" err="1" smtClean="0"/>
              <a:t>toroidal</a:t>
            </a:r>
            <a:r>
              <a:rPr lang="en-US" sz="2600" dirty="0" smtClean="0"/>
              <a:t> velocity increase rapidly during periods of enhanced confinement</a:t>
            </a:r>
          </a:p>
          <a:p>
            <a:endParaRPr lang="en-US" sz="2600" dirty="0" smtClean="0"/>
          </a:p>
          <a:p>
            <a:r>
              <a:rPr lang="en-US" sz="2600" dirty="0" smtClean="0"/>
              <a:t>Loss of high confinement phase coincident with MHD activity redistributing current and loss of reverse shear</a:t>
            </a:r>
          </a:p>
          <a:p>
            <a:endParaRPr lang="en-US" sz="2600" dirty="0" smtClean="0"/>
          </a:p>
        </p:txBody>
      </p:sp>
      <p:pic>
        <p:nvPicPr>
          <p:cNvPr id="6" name="Content Placeholder 5" descr="timestack_129169a.eps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12791" y="1126661"/>
            <a:ext cx="4322073" cy="62727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43057"/>
            <a:ext cx="9051925" cy="552450"/>
          </a:xfrm>
        </p:spPr>
        <p:txBody>
          <a:bodyPr/>
          <a:lstStyle/>
          <a:p>
            <a:r>
              <a:rPr lang="en-US" sz="3100" dirty="0" smtClean="0"/>
              <a:t>Negative magnetic shear twists radial eddies away from curvature drive</a:t>
            </a:r>
            <a:endParaRPr lang="en-US" sz="31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53000" y="1143000"/>
            <a:ext cx="4800600" cy="602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 smtClean="0">
                <a:latin typeface="Arial"/>
                <a:cs typeface="Arial"/>
              </a:rPr>
              <a:t>ŝ</a:t>
            </a:r>
            <a:r>
              <a:rPr lang="en-US" sz="2200" dirty="0" smtClean="0"/>
              <a:t>=r/q (dq/dr)</a:t>
            </a:r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endParaRPr lang="en-US" sz="2200" dirty="0" smtClean="0"/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 smtClean="0"/>
              <a:t>Antonsen [PoP </a:t>
            </a:r>
            <a:r>
              <a:rPr lang="en-US" sz="2200" b="1" dirty="0" smtClean="0"/>
              <a:t>3</a:t>
            </a:r>
            <a:r>
              <a:rPr lang="en-US" sz="2200" dirty="0" smtClean="0"/>
              <a:t>,2221,(1996)] showed pictorially how negative magnetic shear stabilizes ballooning type modes and simulation results showing the breaking up of radially extended streamer structures </a:t>
            </a:r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endParaRPr lang="en-US" sz="2200" dirty="0" smtClean="0"/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 smtClean="0"/>
              <a:t>Negative shear rotates radially extended streamers such that they are no longer aligned with the curvature drive</a:t>
            </a:r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endParaRPr lang="en-US" sz="2200" dirty="0"/>
          </a:p>
        </p:txBody>
      </p:sp>
      <p:pic>
        <p:nvPicPr>
          <p:cNvPr id="14" name="Content Placeholder 13" descr="Antonsen.ep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1143000"/>
            <a:ext cx="4356316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Outline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122363"/>
            <a:ext cx="9021762" cy="5959475"/>
          </a:xfrm>
        </p:spPr>
        <p:txBody>
          <a:bodyPr/>
          <a:lstStyle/>
          <a:p>
            <a:r>
              <a:rPr lang="en-US" b="1" dirty="0" smtClean="0"/>
              <a:t>Experimental profiles of ITBs</a:t>
            </a:r>
          </a:p>
          <a:p>
            <a:endParaRPr lang="en-US" b="1" dirty="0" smtClean="0"/>
          </a:p>
          <a:p>
            <a:r>
              <a:rPr lang="en-US" b="1" dirty="0" smtClean="0"/>
              <a:t>Statistical analysis of the kinetic profile database</a:t>
            </a:r>
          </a:p>
          <a:p>
            <a:endParaRPr lang="en-US" b="1" dirty="0" smtClean="0"/>
          </a:p>
          <a:p>
            <a:r>
              <a:rPr lang="en-US" b="1" dirty="0" smtClean="0"/>
              <a:t>High-k fluctuation data in the ITB at the electron scale</a:t>
            </a:r>
          </a:p>
          <a:p>
            <a:endParaRPr lang="en-US" b="1" dirty="0" smtClean="0"/>
          </a:p>
          <a:p>
            <a:r>
              <a:rPr lang="en-US" b="1" dirty="0" smtClean="0"/>
              <a:t>Comparison between experimental and simulation results</a:t>
            </a:r>
          </a:p>
          <a:p>
            <a:endParaRPr lang="en-US" b="1" dirty="0" smtClean="0"/>
          </a:p>
          <a:p>
            <a:r>
              <a:rPr lang="en-US" b="1" dirty="0" smtClean="0"/>
              <a:t>Conclusion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9550"/>
            <a:ext cx="9448800" cy="55245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16 channel </a:t>
            </a:r>
            <a:r>
              <a:rPr lang="en-US" sz="3100" dirty="0" smtClean="0">
                <a:solidFill>
                  <a:srgbClr val="FF0000"/>
                </a:solidFill>
              </a:rPr>
              <a:t>M</a:t>
            </a:r>
            <a:r>
              <a:rPr lang="en-US" sz="3100" dirty="0" smtClean="0"/>
              <a:t>otional </a:t>
            </a:r>
            <a:r>
              <a:rPr lang="en-US" sz="3100" dirty="0" smtClean="0">
                <a:solidFill>
                  <a:srgbClr val="FF0000"/>
                </a:solidFill>
              </a:rPr>
              <a:t>S</a:t>
            </a:r>
            <a:r>
              <a:rPr lang="en-US" sz="3100" dirty="0" smtClean="0"/>
              <a:t>tark </a:t>
            </a:r>
            <a:r>
              <a:rPr lang="en-US" sz="3100" dirty="0" smtClean="0">
                <a:solidFill>
                  <a:srgbClr val="FF0000"/>
                </a:solidFill>
              </a:rPr>
              <a:t>E</a:t>
            </a:r>
            <a:r>
              <a:rPr lang="en-US" sz="3100" dirty="0" smtClean="0"/>
              <a:t>ffect (</a:t>
            </a:r>
            <a:r>
              <a:rPr lang="en-US" sz="3100" dirty="0" smtClean="0">
                <a:solidFill>
                  <a:srgbClr val="FF0000"/>
                </a:solidFill>
              </a:rPr>
              <a:t>MSE</a:t>
            </a:r>
            <a:r>
              <a:rPr lang="en-US" sz="3100" dirty="0" smtClean="0"/>
              <a:t>) diagnostic </a:t>
            </a:r>
            <a:r>
              <a:rPr lang="en-US" sz="3100" dirty="0" smtClean="0">
                <a:solidFill>
                  <a:schemeClr val="tx1"/>
                </a:solidFill>
              </a:rPr>
              <a:t>measures internal magnetic pitch angles</a:t>
            </a:r>
          </a:p>
        </p:txBody>
      </p:sp>
      <p:pic>
        <p:nvPicPr>
          <p:cNvPr id="3075" name="Picture 9" descr="MSE_layout_2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7680" b="3841"/>
          <a:stretch>
            <a:fillRect/>
          </a:stretch>
        </p:blipFill>
        <p:spPr>
          <a:xfrm>
            <a:off x="533400" y="2117725"/>
            <a:ext cx="8991600" cy="5416550"/>
          </a:xfrm>
          <a:noFill/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457200" y="990600"/>
            <a:ext cx="9067800" cy="10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marL="382588" indent="-382588" defTabSz="1019175">
              <a:buFontTx/>
              <a:buChar char="•"/>
            </a:pPr>
            <a:r>
              <a:rPr lang="en-US" dirty="0" err="1" smtClean="0"/>
              <a:t>Lyot</a:t>
            </a:r>
            <a:r>
              <a:rPr lang="en-US" dirty="0" smtClean="0"/>
              <a:t> filter based MSE system provides 10ms resolution at </a:t>
            </a:r>
            <a:r>
              <a:rPr lang="en-US" b="1" dirty="0" smtClean="0">
                <a:sym typeface="Symbol"/>
              </a:rPr>
              <a:t></a:t>
            </a:r>
            <a:r>
              <a:rPr lang="en-US" dirty="0" smtClean="0">
                <a:sym typeface="Symbol"/>
              </a:rPr>
              <a:t>0.3T</a:t>
            </a:r>
            <a:endParaRPr lang="en-US" dirty="0" smtClean="0"/>
          </a:p>
          <a:p>
            <a:pPr marL="382588" indent="-382588" defTabSz="1019175">
              <a:buFontTx/>
              <a:buChar char="•"/>
            </a:pPr>
            <a:r>
              <a:rPr lang="en-US" dirty="0" smtClean="0"/>
              <a:t>Provides full coverage from edge to well past magnetic axis</a:t>
            </a:r>
          </a:p>
          <a:p>
            <a:pPr marL="382588" indent="-382588" defTabSz="1019175">
              <a:buFontTx/>
              <a:buChar char="•"/>
            </a:pPr>
            <a:r>
              <a:rPr lang="en-US" dirty="0" smtClean="0"/>
              <a:t>Diagnoses </a:t>
            </a:r>
            <a:r>
              <a:rPr lang="en-US" dirty="0"/>
              <a:t>nearly all NSTX plasmas with beam heating or beam </a:t>
            </a:r>
            <a:r>
              <a:rPr lang="en-US" dirty="0" smtClean="0"/>
              <a:t>blips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51925" cy="635000"/>
          </a:xfrm>
        </p:spPr>
        <p:txBody>
          <a:bodyPr/>
          <a:lstStyle/>
          <a:p>
            <a:pPr eaLnBrk="1" hangingPunct="1"/>
            <a:r>
              <a:rPr lang="en-US" sz="3100" dirty="0" smtClean="0"/>
              <a:t>MSE accurately constrains q and j profiles of reversed shear discharges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57200" y="5410200"/>
            <a:ext cx="9296400" cy="213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 smtClean="0"/>
              <a:t>The minimization </a:t>
            </a:r>
            <a:r>
              <a:rPr lang="en-US" sz="2200" dirty="0"/>
              <a:t>of flux consumption on NSTX plasma startup </a:t>
            </a:r>
            <a:r>
              <a:rPr lang="en-US" sz="2200" dirty="0" smtClean="0"/>
              <a:t>frequently results in early reversed shear q-profiles</a:t>
            </a:r>
            <a:endParaRPr lang="en-US" sz="2200" dirty="0"/>
          </a:p>
          <a:p>
            <a:pPr marL="382588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/>
              <a:t>Reconstructions performed using LRDFIT </a:t>
            </a:r>
            <a:r>
              <a:rPr lang="en-US" sz="2200" dirty="0" smtClean="0"/>
              <a:t>(J. Menard)</a:t>
            </a:r>
          </a:p>
          <a:p>
            <a:pPr marL="839788" lvl="1" indent="-382588" defTabSz="1019175">
              <a:spcBef>
                <a:spcPct val="50000"/>
              </a:spcBef>
              <a:buFontTx/>
              <a:buChar char="•"/>
            </a:pPr>
            <a:r>
              <a:rPr lang="en-US" sz="2200" dirty="0" smtClean="0"/>
              <a:t>Free boundary, Grad-Shafranov solver using magnetics</a:t>
            </a:r>
            <a:r>
              <a:rPr lang="en-US" sz="2200" dirty="0"/>
              <a:t>, E</a:t>
            </a:r>
            <a:r>
              <a:rPr lang="en-US" sz="2200" baseline="-25000" dirty="0"/>
              <a:t>r</a:t>
            </a:r>
            <a:r>
              <a:rPr lang="en-US" sz="2200" dirty="0"/>
              <a:t> </a:t>
            </a:r>
            <a:r>
              <a:rPr lang="en-US" sz="2200" dirty="0" smtClean="0"/>
              <a:t>corrected MSE, </a:t>
            </a:r>
            <a:r>
              <a:rPr lang="en-US" sz="2200" dirty="0"/>
              <a:t>T</a:t>
            </a:r>
            <a:r>
              <a:rPr lang="en-US" sz="2200" baseline="-25000" dirty="0"/>
              <a:t>e</a:t>
            </a:r>
            <a:r>
              <a:rPr lang="en-US" sz="2200" dirty="0"/>
              <a:t> isothermal flux surfaces, and </a:t>
            </a:r>
            <a:r>
              <a:rPr lang="en-US" sz="2200" dirty="0" smtClean="0"/>
              <a:t>rotation</a:t>
            </a:r>
            <a:endParaRPr lang="en-US" sz="2200" dirty="0"/>
          </a:p>
        </p:txBody>
      </p:sp>
      <p:pic>
        <p:nvPicPr>
          <p:cNvPr id="9" name="Content Placeholder 8" descr="q_129167.ep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05200" y="1066800"/>
            <a:ext cx="3030225" cy="4180249"/>
          </a:xfrm>
        </p:spPr>
      </p:pic>
      <p:pic>
        <p:nvPicPr>
          <p:cNvPr id="8" name="Content Placeholder 7" descr="pa_129167.ep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1066801"/>
            <a:ext cx="3184580" cy="4180249"/>
          </a:xfrm>
        </p:spPr>
      </p:pic>
      <p:pic>
        <p:nvPicPr>
          <p:cNvPr id="10" name="Picture 9" descr="jphi_129167-237_129167-437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73" y="1066800"/>
            <a:ext cx="3227069" cy="418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6102</TotalTime>
  <Words>2148</Words>
  <Application>Microsoft PowerPoint</Application>
  <PresentationFormat>Custom</PresentationFormat>
  <Paragraphs>326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Slide 1</vt:lpstr>
      <vt:lpstr>Motivation to understand confinement </vt:lpstr>
      <vt:lpstr>Motivation to understand confinement </vt:lpstr>
      <vt:lpstr>Motivation to understand confinement </vt:lpstr>
      <vt:lpstr>Reversed (negative) magnetic shear plasmas show dramatic confinement improvements </vt:lpstr>
      <vt:lpstr>Negative magnetic shear twists radial eddies away from curvature drive</vt:lpstr>
      <vt:lpstr>Outline</vt:lpstr>
      <vt:lpstr>16 channel Motional Stark Effect (MSE) diagnostic measures internal magnetic pitch angles</vt:lpstr>
      <vt:lpstr>MSE accurately constrains q and j profiles of reversed shear discharges</vt:lpstr>
      <vt:lpstr>Internal transport barriers form when  magnetic shear is negative</vt:lpstr>
      <vt:lpstr>Definitions of profile quantities for  statistical analysis </vt:lpstr>
      <vt:lpstr>ITB locations do not coincide with qmin or rational q</vt:lpstr>
      <vt:lpstr>Ti gradient increases with increasing flow shear</vt:lpstr>
      <vt:lpstr>i-ITB location is closely correlated to peak E×B shearing rate location</vt:lpstr>
      <vt:lpstr>e-ITB coincides minimum magnetic shear location</vt:lpstr>
      <vt:lpstr>How does negative magnetic shear  correlate with Te gradients?</vt:lpstr>
      <vt:lpstr>Gradients in weakly reversed shear L-mode plasmas  are similar to baseline</vt:lpstr>
      <vt:lpstr>Strongly negative magnetic shear improves  Te gradient performance</vt:lpstr>
      <vt:lpstr>Increasing power increases Te gradients...</vt:lpstr>
      <vt:lpstr>...but only for profiles exhibiting strong negative magnetic shear</vt:lpstr>
      <vt:lpstr>Is the profile stiff at zero and weakly negative shear?</vt:lpstr>
      <vt:lpstr>High-k microwave scattering diagnostic measures ne fluctuations at electron scale wavenumbers</vt:lpstr>
      <vt:lpstr>High-k scattering fluctuations are reduced inside e-ITB</vt:lpstr>
      <vt:lpstr>High-k scattering fluctuations persist just outside e-ITB</vt:lpstr>
      <vt:lpstr>Negative magnetic shear can suppress electron thermal turbulence without flow shear</vt:lpstr>
      <vt:lpstr>Zero/weakly reverse shear establish a range for high-k fluctuations at low R/LTe</vt:lpstr>
      <vt:lpstr>Strongly reversed shear e-ITBs show low high-k fluctuation power despite strong Te gradient drive</vt:lpstr>
      <vt:lpstr>Measured gradients well above predicted  ETG critical gradient</vt:lpstr>
      <vt:lpstr>Previous non-linear simulations has shown negative magnetic shear can reduce transport by ETG</vt:lpstr>
      <vt:lpstr>Previous non-linear simulations has shown negative magnetic shear can reduce transport by ETG</vt:lpstr>
      <vt:lpstr>Conclusions</vt:lpstr>
      <vt:lpstr>Thank You for listening</vt:lpstr>
      <vt:lpstr>Ti2.05 – Landmark b Thursday, nov 20, 2008 11:30AM – 12:00PM</vt:lpstr>
      <vt:lpstr>Low field on NSTX requires use of Lyot filters</vt:lpstr>
      <vt:lpstr>Lyot filter properties suitable for ITER MSE</vt:lpstr>
      <vt:lpstr>High-k scattering comparison, top of electron-ITB (R=114cm)</vt:lpstr>
      <vt:lpstr>High-k scattering comparison, peak R/Lte electron-ITB (R=120cm)</vt:lpstr>
      <vt:lpstr>q values at ITB peak gradient does not show favored rational surfaces</vt:lpstr>
      <vt:lpstr>Peak R/LTe location highly correlated with ŝ minima</vt:lpstr>
      <vt:lpstr>Ion ITB occurs at maximum EB shear</vt:lpstr>
      <vt:lpstr>Peak R/LVf location tends to be between peak R/LTe and R/LTi</vt:lpstr>
      <vt:lpstr>...but flow shear can also affect electron turbulence</vt:lpstr>
      <vt:lpstr>Negative magnetic shear reduces high-k fluctuations simultaneous with increasing Te gradient </vt:lpstr>
    </vt:vector>
  </TitlesOfParts>
  <Company>Acme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Gradient Effect on Core Transport in Reversed Shear Plasmas H.Yuh, F.Levinton</dc:title>
  <dc:creator>Howie</dc:creator>
  <cp:lastModifiedBy> </cp:lastModifiedBy>
  <cp:revision>585</cp:revision>
  <dcterms:created xsi:type="dcterms:W3CDTF">2006-12-05T16:12:30Z</dcterms:created>
  <dcterms:modified xsi:type="dcterms:W3CDTF">2008-11-20T13:31:11Z</dcterms:modified>
</cp:coreProperties>
</file>