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4.bin" ContentType="application/vnd.openxmlformats-officedocument.oleObject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2" r:id="rId1"/>
  </p:sldMasterIdLst>
  <p:notesMasterIdLst>
    <p:notesMasterId r:id="rId34"/>
  </p:notesMasterIdLst>
  <p:handoutMasterIdLst>
    <p:handoutMasterId r:id="rId35"/>
  </p:handoutMasterIdLst>
  <p:sldIdLst>
    <p:sldId id="1217" r:id="rId2"/>
    <p:sldId id="1219" r:id="rId3"/>
    <p:sldId id="1220" r:id="rId4"/>
    <p:sldId id="1240" r:id="rId5"/>
    <p:sldId id="1222" r:id="rId6"/>
    <p:sldId id="1248" r:id="rId7"/>
    <p:sldId id="1226" r:id="rId8"/>
    <p:sldId id="1223" r:id="rId9"/>
    <p:sldId id="1221" r:id="rId10"/>
    <p:sldId id="1224" r:id="rId11"/>
    <p:sldId id="1241" r:id="rId12"/>
    <p:sldId id="1233" r:id="rId13"/>
    <p:sldId id="1225" r:id="rId14"/>
    <p:sldId id="1249" r:id="rId15"/>
    <p:sldId id="1227" r:id="rId16"/>
    <p:sldId id="1231" r:id="rId17"/>
    <p:sldId id="1252" r:id="rId18"/>
    <p:sldId id="1246" r:id="rId19"/>
    <p:sldId id="1232" r:id="rId20"/>
    <p:sldId id="1242" r:id="rId21"/>
    <p:sldId id="1230" r:id="rId22"/>
    <p:sldId id="1247" r:id="rId23"/>
    <p:sldId id="1243" r:id="rId24"/>
    <p:sldId id="1229" r:id="rId25"/>
    <p:sldId id="1251" r:id="rId26"/>
    <p:sldId id="1244" r:id="rId27"/>
    <p:sldId id="1234" r:id="rId28"/>
    <p:sldId id="1228" r:id="rId29"/>
    <p:sldId id="1239" r:id="rId30"/>
    <p:sldId id="1235" r:id="rId31"/>
    <p:sldId id="1236" r:id="rId32"/>
    <p:sldId id="1237" r:id="rId33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5pPr>
    <a:lvl6pPr marL="22860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6pPr>
    <a:lvl7pPr marL="27432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7pPr>
    <a:lvl8pPr marL="32004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8pPr>
    <a:lvl9pPr marL="3657600" algn="l" defTabSz="457200" rtl="0" eaLnBrk="1" latinLnBrk="0" hangingPunct="1">
      <a:defRPr sz="1200" b="1" i="1" kern="1200">
        <a:solidFill>
          <a:srgbClr val="1822CD"/>
        </a:solidFill>
        <a:latin typeface="Helvetica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clrMru>
    <a:srgbClr val="9999FF"/>
    <a:srgbClr val="FF3300"/>
    <a:srgbClr val="FF0000"/>
    <a:srgbClr val="00CC66"/>
    <a:srgbClr val="FF9933"/>
    <a:srgbClr val="FFCC00"/>
    <a:srgbClr val="FF33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922" autoAdjust="0"/>
    <p:restoredTop sz="94360" autoAdjust="0"/>
  </p:normalViewPr>
  <p:slideViewPr>
    <p:cSldViewPr>
      <p:cViewPr varScale="1">
        <p:scale>
          <a:sx n="110" d="100"/>
          <a:sy n="110" d="100"/>
        </p:scale>
        <p:origin x="-816" y="-9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016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handoutMaster" Target="handoutMasters/handoutMaster1.xml"/><Relationship Id="rId31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ict"/><Relationship Id="rId1" Type="http://schemas.openxmlformats.org/officeDocument/2006/relationships/image" Target="../media/image64.pict"/><Relationship Id="rId2" Type="http://schemas.openxmlformats.org/officeDocument/2006/relationships/image" Target="../media/image65.pict"/><Relationship Id="rId3" Type="http://schemas.openxmlformats.org/officeDocument/2006/relationships/image" Target="../media/image6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fld id="{F7FB2AD0-43C0-D648-B71D-51380A770C6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-110" charset="0"/>
              </a:defRPr>
            </a:lvl1pPr>
          </a:lstStyle>
          <a:p>
            <a:fld id="{FD9C175B-1E06-C149-BD9C-853B17B227B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E6A08-E71B-EF4D-8B4E-938DF9D7B693}" type="slidenum">
              <a:rPr lang="en-US"/>
              <a:pPr/>
              <a:t>1</a:t>
            </a:fld>
            <a:endParaRPr lang="en-US"/>
          </a:p>
        </p:txBody>
      </p:sp>
      <p:sp>
        <p:nvSpPr>
          <p:cNvPr id="152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61AFC-08BB-40DD-8A43-58615D75CF4D}" type="slidenum">
              <a:rPr lang="en-US"/>
              <a:pPr/>
              <a:t>5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4560" y="4379595"/>
            <a:ext cx="5085080" cy="4149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61AFC-08BB-40DD-8A43-58615D75CF4D}" type="slidenum">
              <a:rPr lang="en-US"/>
              <a:pPr/>
              <a:t>6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4560" y="4379595"/>
            <a:ext cx="5085080" cy="4149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84A29C-94B8-4D69-961E-D9D96B41F64A}" type="slidenum">
              <a:rPr lang="en-US"/>
              <a:pPr/>
              <a:t>8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4560" y="4379595"/>
            <a:ext cx="5085080" cy="414909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A5BC9D7-C66C-704A-AD0D-8707F75BA8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8100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39624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396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50200" cy="809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3810000"/>
            <a:ext cx="8077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5" name="Rectangle 15"/>
          <p:cNvSpPr>
            <a:spLocks noChangeArrowheads="1"/>
          </p:cNvSpPr>
          <p:nvPr userDrawn="1"/>
        </p:nvSpPr>
        <p:spPr bwMode="auto">
          <a:xfrm>
            <a:off x="3390900" y="6580902"/>
            <a:ext cx="5029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V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. A. SOUKHANOVSKII, Poster</a:t>
            </a: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000" b="1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PP8.00037</a:t>
            </a: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, 51</a:t>
            </a:r>
            <a:r>
              <a:rPr lang="en-US" sz="1000" b="1" baseline="30000" dirty="0" smtClean="0">
                <a:solidFill>
                  <a:schemeClr val="tx1"/>
                </a:solidFill>
                <a:latin typeface="+mj-lt"/>
              </a:rPr>
              <a:t>st</a:t>
            </a:r>
            <a:r>
              <a:rPr lang="en-US" sz="1000" b="1" dirty="0" smtClean="0">
                <a:solidFill>
                  <a:schemeClr val="tx1"/>
                </a:solidFill>
                <a:latin typeface="+mj-lt"/>
              </a:rPr>
              <a:t> APS DPP Meeting, </a:t>
            </a:r>
            <a:r>
              <a:rPr lang="en-US" sz="1000" b="1" kern="1200" dirty="0" smtClean="0">
                <a:solidFill>
                  <a:schemeClr val="tx1"/>
                </a:solidFill>
                <a:latin typeface="+mj-lt"/>
                <a:ea typeface="ＭＳ Ｐゴシック" pitchFamily="-128" charset="-128"/>
                <a:cs typeface="ＭＳ Ｐゴシック" pitchFamily="-128" charset="-128"/>
              </a:rPr>
              <a:t>November 2-6,</a:t>
            </a:r>
            <a:r>
              <a:rPr lang="en-US" sz="1000" b="1" kern="1200" baseline="0" dirty="0" smtClean="0">
                <a:solidFill>
                  <a:schemeClr val="tx1"/>
                </a:solidFill>
                <a:latin typeface="+mj-lt"/>
                <a:ea typeface="ＭＳ Ｐゴシック" pitchFamily="-128" charset="-128"/>
                <a:cs typeface="ＭＳ Ｐゴシック" pitchFamily="-128" charset="-128"/>
              </a:rPr>
              <a:t> </a:t>
            </a:r>
            <a:r>
              <a:rPr lang="en-US" sz="1000" b="1" kern="1200" dirty="0" smtClean="0">
                <a:solidFill>
                  <a:schemeClr val="tx1"/>
                </a:solidFill>
                <a:latin typeface="+mj-lt"/>
                <a:ea typeface="ＭＳ Ｐゴシック" pitchFamily="-128" charset="-128"/>
                <a:cs typeface="ＭＳ Ｐゴシック" pitchFamily="-128" charset="-128"/>
              </a:rPr>
              <a:t>2009, Atlanta, GA</a:t>
            </a:r>
            <a:endParaRPr lang="en-US" sz="1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066800"/>
            <a:ext cx="9142413" cy="76200"/>
            <a:chOff x="0" y="0"/>
            <a:chExt cx="5760" cy="708"/>
          </a:xfrm>
        </p:grpSpPr>
        <p:sp>
          <p:nvSpPr>
            <p:cNvPr id="194565" name="Rectangle 5"/>
            <p:cNvSpPr>
              <a:spLocks noChangeArrowheads="1"/>
            </p:cNvSpPr>
            <p:nvPr userDrawn="1"/>
          </p:nvSpPr>
          <p:spPr bwMode="auto">
            <a:xfrm flipV="1">
              <a:off x="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solidFill>
                <a:srgbClr val="015CAB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66" name="Rectangle 6"/>
            <p:cNvSpPr>
              <a:spLocks noChangeArrowheads="1"/>
            </p:cNvSpPr>
            <p:nvPr userDrawn="1"/>
          </p:nvSpPr>
          <p:spPr bwMode="auto">
            <a:xfrm flipV="1">
              <a:off x="2880" y="0"/>
              <a:ext cx="2880" cy="708"/>
            </a:xfrm>
            <a:prstGeom prst="rect">
              <a:avLst/>
            </a:prstGeom>
            <a:solidFill>
              <a:srgbClr val="124A91"/>
            </a:solidFill>
            <a:ln w="9525">
              <a:solidFill>
                <a:srgbClr val="015CAB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4567" name="Line 7"/>
          <p:cNvSpPr>
            <a:spLocks noChangeShapeType="1"/>
          </p:cNvSpPr>
          <p:nvPr/>
        </p:nvSpPr>
        <p:spPr bwMode="auto">
          <a:xfrm flipV="1">
            <a:off x="2438400" y="6704012"/>
            <a:ext cx="914400" cy="0"/>
          </a:xfrm>
          <a:prstGeom prst="line">
            <a:avLst/>
          </a:prstGeom>
          <a:noFill/>
          <a:ln w="47625">
            <a:solidFill>
              <a:srgbClr val="015CAB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8458200" y="6584749"/>
            <a:ext cx="657225" cy="2385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r">
              <a:lnSpc>
                <a:spcPct val="75000"/>
              </a:lnSpc>
              <a:spcBef>
                <a:spcPct val="0"/>
              </a:spcBef>
              <a:buNone/>
            </a:pPr>
            <a:fld id="{B2FFE1B5-5104-6240-86A3-951E4951EB2F}" type="slidenum">
              <a:rPr lang="en-US" sz="1200" b="1">
                <a:solidFill>
                  <a:schemeClr val="tx1"/>
                </a:solidFill>
                <a:latin typeface="Arial Narrow" pitchFamily="-65" charset="0"/>
              </a:rPr>
              <a:pPr algn="r">
                <a:lnSpc>
                  <a:spcPct val="75000"/>
                </a:lnSpc>
                <a:spcBef>
                  <a:spcPct val="0"/>
                </a:spcBef>
                <a:buNone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Arial Narrow" pitchFamily="-65" charset="0"/>
              </a:rPr>
              <a:t> of</a:t>
            </a:r>
            <a:r>
              <a:rPr lang="en-US" sz="1200" b="1" dirty="0" smtClean="0">
                <a:solidFill>
                  <a:schemeClr val="tx1"/>
                </a:solidFill>
                <a:latin typeface="Arial Narrow" pitchFamily="-65" charset="0"/>
              </a:rPr>
              <a:t> 32</a:t>
            </a:r>
            <a:endParaRPr lang="en-US" sz="1200" b="1" dirty="0">
              <a:solidFill>
                <a:schemeClr val="tx1"/>
              </a:solidFill>
              <a:latin typeface="Arial Narrow" pitchFamily="-65" charset="0"/>
            </a:endParaRPr>
          </a:p>
        </p:txBody>
      </p:sp>
      <p:sp>
        <p:nvSpPr>
          <p:cNvPr id="19456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950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94586" name="Picture 26" descr="lab_logo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62000" y="6550025"/>
            <a:ext cx="1676400" cy="307975"/>
          </a:xfrm>
          <a:prstGeom prst="rect">
            <a:avLst/>
          </a:prstGeom>
          <a:noFill/>
        </p:spPr>
      </p:pic>
      <p:pic>
        <p:nvPicPr>
          <p:cNvPr id="194589" name="Picture 29" descr="nstx07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0" y="6556375"/>
            <a:ext cx="685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52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15CAB"/>
          </a:solidFill>
          <a:latin typeface="Arial Narrow" pitchFamily="-65" charset="0"/>
          <a:ea typeface="ＭＳ Ｐゴシック" pitchFamily="-128" charset="-128"/>
          <a:cs typeface="ＭＳ Ｐゴシック" pitchFamily="-128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Wingdings" pitchFamily="-65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Times" pitchFamily="-65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Symbol" pitchFamily="-65" charset="2"/>
        <a:buChar char="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Symbol" pitchFamily="-65" charset="2"/>
        <a:buChar char="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4483"/>
        </a:buClr>
        <a:buFont typeface="Geneva CE" pitchFamily="-65" charset="-18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wmf"/><Relationship Id="rId5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42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5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2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5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7" Type="http://schemas.openxmlformats.org/officeDocument/2006/relationships/image" Target="../media/image6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Microsoft_Equation1.bin"/><Relationship Id="rId6" Type="http://schemas.openxmlformats.org/officeDocument/2006/relationships/oleObject" Target="../embeddings/Microsoft_Equation4.bin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2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2.bin"/><Relationship Id="rId1" Type="http://schemas.openxmlformats.org/officeDocument/2006/relationships/vmlDrawing" Target="../drawings/vmlDrawing3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df"/><Relationship Id="rId5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910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91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34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/>
                <a:ea typeface="ＭＳ Ｐゴシック" pitchFamily="-110" charset="-128"/>
                <a:cs typeface="Arial Bold"/>
              </a:rPr>
              <a:t>Modifications in divertor and scrape-off layer conditions with lithium coatings in NSTX</a:t>
            </a:r>
            <a:endParaRPr lang="en-US" sz="3400" i="0" dirty="0">
              <a:solidFill>
                <a:schemeClr val="accent2"/>
              </a:solidFill>
              <a:latin typeface="Arial Narrow"/>
              <a:cs typeface="Arial Bold"/>
            </a:endParaRPr>
          </a:p>
        </p:txBody>
      </p:sp>
      <p:sp>
        <p:nvSpPr>
          <p:cNvPr id="1525892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769" name="Text Box 9"/>
          <p:cNvSpPr txBox="1">
            <a:spLocks noChangeArrowheads="1"/>
          </p:cNvSpPr>
          <p:nvPr/>
        </p:nvSpPr>
        <p:spPr bwMode="auto">
          <a:xfrm>
            <a:off x="1676400" y="1981200"/>
            <a:ext cx="5562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000" i="0" dirty="0" smtClean="0">
                <a:solidFill>
                  <a:schemeClr val="tx1"/>
                </a:solidFill>
                <a:latin typeface="Arial" pitchFamily="-110" charset="0"/>
              </a:rPr>
              <a:t>V. A. Soukhanovskii, LLNL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600" i="0" dirty="0" smtClean="0">
                <a:solidFill>
                  <a:schemeClr val="tx1"/>
                </a:solidFill>
                <a:latin typeface="+mj-lt"/>
              </a:rPr>
              <a:t>H. W. </a:t>
            </a:r>
            <a:r>
              <a:rPr lang="en-US" sz="1600" i="0" dirty="0" err="1" smtClean="0">
                <a:solidFill>
                  <a:schemeClr val="tx1"/>
                </a:solidFill>
                <a:latin typeface="+mj-lt"/>
              </a:rPr>
              <a:t>Kugel</a:t>
            </a:r>
            <a:r>
              <a:rPr lang="en-US" sz="1600" i="0" dirty="0" smtClean="0">
                <a:solidFill>
                  <a:schemeClr val="tx1"/>
                </a:solidFill>
                <a:latin typeface="+mj-lt"/>
              </a:rPr>
              <a:t>, R. Kaita, R. Bell, D. A. Gates, J. E. Menard, D. Mueller, B. P. LeBlanc, S. F. Paul, A. L. Roquemore, D. P. Stotler (PPPL), R. Maingi (ORNL), R. Raman (U W), A. Pigarov, R. Smirnov (UCSD)</a:t>
            </a:r>
            <a:endParaRPr lang="en-US" sz="1600" dirty="0" smtClean="0">
              <a:solidFill>
                <a:schemeClr val="tx1"/>
              </a:solidFill>
              <a:latin typeface="Arial" pitchFamily="24" charset="0"/>
            </a:endParaRPr>
          </a:p>
        </p:txBody>
      </p:sp>
      <p:sp>
        <p:nvSpPr>
          <p:cNvPr id="1525893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770" name="Text Box 10"/>
          <p:cNvSpPr txBox="1">
            <a:spLocks noChangeArrowheads="1"/>
          </p:cNvSpPr>
          <p:nvPr/>
        </p:nvSpPr>
        <p:spPr bwMode="auto">
          <a:xfrm>
            <a:off x="1676400" y="3276600"/>
            <a:ext cx="5715000" cy="849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Poster PP8.00037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51</a:t>
            </a:r>
            <a:r>
              <a:rPr lang="en-US" sz="1600" i="0" baseline="30000" dirty="0" smtClean="0">
                <a:solidFill>
                  <a:srgbClr val="FF0000"/>
                </a:solidFill>
              </a:rPr>
              <a:t>st</a:t>
            </a:r>
            <a:r>
              <a:rPr lang="en-US" sz="1600" i="0" dirty="0" smtClean="0">
                <a:solidFill>
                  <a:srgbClr val="FF0000"/>
                </a:solidFill>
              </a:rPr>
              <a:t> Annual Meeting of the APS Division of Plasma Physics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Atlanta, Georgia</a:t>
            </a:r>
          </a:p>
          <a:p>
            <a:pPr algn="ctr">
              <a:lnSpc>
                <a:spcPct val="70000"/>
              </a:lnSpc>
              <a:buFontTx/>
              <a:buNone/>
            </a:pPr>
            <a:r>
              <a:rPr lang="en-US" sz="1600" i="0" dirty="0" smtClean="0">
                <a:solidFill>
                  <a:srgbClr val="FF0000"/>
                </a:solidFill>
              </a:rPr>
              <a:t>November 2-6, 2009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1525894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9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99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03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0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05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06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25887" name="Picture 1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25907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3600" b="0">
                <a:solidFill>
                  <a:srgbClr val="171FC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</a:rPr>
              <a:t>NSTX</a:t>
            </a:r>
          </a:p>
        </p:txBody>
      </p:sp>
      <p:sp>
        <p:nvSpPr>
          <p:cNvPr id="1525908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89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  <a:latin typeface="Arial" pitchFamily="-110" charset="0"/>
              </a:rPr>
              <a:t>Supported by   </a:t>
            </a:r>
          </a:p>
        </p:txBody>
      </p:sp>
      <p:sp>
        <p:nvSpPr>
          <p:cNvPr id="1525909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12" name="Text Box 152"/>
          <p:cNvSpPr txBox="1">
            <a:spLocks noChangeArrowheads="1"/>
          </p:cNvSpPr>
          <p:nvPr/>
        </p:nvSpPr>
        <p:spPr bwMode="auto">
          <a:xfrm>
            <a:off x="76200" y="2057400"/>
            <a:ext cx="1333500" cy="4718050"/>
          </a:xfrm>
          <a:prstGeom prst="rect">
            <a:avLst/>
          </a:prstGeom>
          <a:gradFill rotWithShape="1">
            <a:gsLst>
              <a:gs pos="0">
                <a:srgbClr val="EAEAEA">
                  <a:alpha val="50999"/>
                </a:srgbClr>
              </a:gs>
              <a:gs pos="100000">
                <a:srgbClr val="EAEAEA">
                  <a:gamma/>
                  <a:shade val="77255"/>
                  <a:invGamma/>
                  <a:alpha val="50999"/>
                </a:srgbClr>
              </a:gs>
            </a:gsLst>
            <a:lin ang="0" scaled="1"/>
          </a:gra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lIns="91429" tIns="45714" rIns="91429" bIns="45714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College W&amp;M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Colorado Sch Mines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INEL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Old Dominion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PSI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-110" charset="0"/>
              </a:rPr>
              <a:t>U Wisconsin</a:t>
            </a:r>
          </a:p>
        </p:txBody>
      </p:sp>
      <p:sp>
        <p:nvSpPr>
          <p:cNvPr id="1525913" name="Text Box 153"/>
          <p:cNvSpPr txBox="1">
            <a:spLocks noChangeArrowheads="1"/>
          </p:cNvSpPr>
          <p:nvPr/>
        </p:nvSpPr>
        <p:spPr bwMode="auto">
          <a:xfrm>
            <a:off x="7772400" y="2254250"/>
            <a:ext cx="1284288" cy="4527550"/>
          </a:xfrm>
          <a:prstGeom prst="rect">
            <a:avLst/>
          </a:prstGeom>
          <a:gradFill rotWithShape="1">
            <a:gsLst>
              <a:gs pos="0">
                <a:srgbClr val="EAEAEA">
                  <a:gamma/>
                  <a:shade val="76471"/>
                  <a:invGamma/>
                  <a:alpha val="50999"/>
                </a:srgbClr>
              </a:gs>
              <a:gs pos="100000">
                <a:srgbClr val="EAEAEA">
                  <a:alpha val="50999"/>
                </a:srgbClr>
              </a:gs>
            </a:gsLst>
            <a:lin ang="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1429" tIns="45714" rIns="91429" bIns="45714" anchor="b">
            <a:prstTxWarp prst="textNoShape">
              <a:avLst/>
            </a:prstTxWarp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KBSI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IPP, J</a:t>
            </a:r>
            <a:r>
              <a:rPr lang="en-US" sz="900">
                <a:solidFill>
                  <a:srgbClr val="FF0000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ü</a:t>
            </a: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ASCR, Czech Rep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-110" charset="0"/>
              </a:rPr>
              <a:t>U Quebec</a:t>
            </a:r>
          </a:p>
        </p:txBody>
      </p:sp>
      <p:pic>
        <p:nvPicPr>
          <p:cNvPr id="1525915" name="Picture 155" descr="nstx_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4419600"/>
            <a:ext cx="2027238" cy="2286000"/>
          </a:xfrm>
          <a:prstGeom prst="rect">
            <a:avLst/>
          </a:prstGeom>
          <a:noFill/>
        </p:spPr>
      </p:pic>
      <p:pic>
        <p:nvPicPr>
          <p:cNvPr id="1525920" name="Picture 160" descr="framed_team_pic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114800"/>
            <a:ext cx="3667125" cy="270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</a:t>
            </a:r>
            <a:r>
              <a:rPr lang="en-US" dirty="0" smtClean="0"/>
              <a:t>pressures </a:t>
            </a:r>
            <a:r>
              <a:rPr lang="en-US" dirty="0" smtClean="0"/>
              <a:t>in SOL and divertor  were reduced after lithium application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343400"/>
            <a:ext cx="4419600" cy="20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4050" tIns="47025" rIns="94050" bIns="47025">
            <a:prstTxWarp prst="textNoShape">
              <a:avLst/>
            </a:prstTxWarp>
            <a:spAutoFit/>
          </a:bodyPr>
          <a:lstStyle/>
          <a:p>
            <a:pPr marL="169863" indent="-169863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+mn-lt"/>
              </a:rPr>
              <a:t>“Standard” way to estimate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169863" indent="-169863" defTabSz="939800">
              <a:lnSpc>
                <a:spcPct val="110000"/>
              </a:lnSpc>
              <a:buNone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	molecular </a:t>
            </a:r>
            <a:r>
              <a:rPr lang="en-US" sz="1800" b="0" i="0" dirty="0">
                <a:solidFill>
                  <a:schemeClr val="tx1"/>
                </a:solidFill>
                <a:latin typeface="+mn-lt"/>
              </a:rPr>
              <a:t>/ atomic fluxes from pressure neutral measurements</a:t>
            </a:r>
            <a:endParaRPr lang="en-US" sz="1800" b="0" i="0" baseline="-25000" dirty="0">
              <a:solidFill>
                <a:schemeClr val="tx1"/>
              </a:solidFill>
              <a:latin typeface="+mn-lt"/>
            </a:endParaRPr>
          </a:p>
          <a:p>
            <a:pPr marL="169863" indent="-169863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+mn-lt"/>
              </a:rPr>
              <a:t>Might be about factor of 2-3 overestimated (from MC simulations and / or kinetic simulations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1800" b="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5" descr="image-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2286000" cy="704850"/>
          </a:xfrm>
          <a:prstGeom prst="rect">
            <a:avLst/>
          </a:prstGeom>
          <a:noFill/>
        </p:spPr>
      </p:pic>
      <p:pic>
        <p:nvPicPr>
          <p:cNvPr id="10" name="Picture 6" descr="image-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0"/>
            <a:ext cx="1676400" cy="838200"/>
          </a:xfrm>
          <a:prstGeom prst="rect">
            <a:avLst/>
          </a:prstGeom>
          <a:noFill/>
        </p:spPr>
      </p:pic>
      <p:pic>
        <p:nvPicPr>
          <p:cNvPr id="11" name="Picture 7" descr="image-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2619375"/>
            <a:ext cx="1600200" cy="276225"/>
          </a:xfrm>
          <a:prstGeom prst="rect">
            <a:avLst/>
          </a:prstGeom>
          <a:noFill/>
        </p:spPr>
      </p:pic>
      <p:pic>
        <p:nvPicPr>
          <p:cNvPr id="12" name="Picture 8" descr="image-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360326"/>
            <a:ext cx="3276600" cy="525874"/>
          </a:xfrm>
          <a:prstGeom prst="rect">
            <a:avLst/>
          </a:prstGeom>
          <a:noFill/>
        </p:spPr>
      </p:pic>
      <p:pic>
        <p:nvPicPr>
          <p:cNvPr id="13" name="Picture 12" descr="aps09-efit02-454-2-n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295399"/>
            <a:ext cx="990600" cy="2391753"/>
          </a:xfrm>
          <a:prstGeom prst="rect">
            <a:avLst/>
          </a:prstGeom>
        </p:spPr>
      </p:pic>
      <p:pic>
        <p:nvPicPr>
          <p:cNvPr id="15" name="Picture 14" descr="aps09-n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219200"/>
            <a:ext cx="3886200" cy="51805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62400" y="38100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</a:t>
            </a:r>
            <a:r>
              <a:rPr lang="en-US" dirty="0" err="1" smtClean="0"/>
              <a:t>outflux</a:t>
            </a:r>
            <a:r>
              <a:rPr lang="en-US" dirty="0" smtClean="0"/>
              <a:t> is measured by Langmuir probes </a:t>
            </a:r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4038600"/>
            <a:ext cx="4572000" cy="208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1775" indent="-231775">
              <a:lnSpc>
                <a:spcPct val="110000"/>
              </a:lnSpc>
              <a:buFont typeface="Times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latin typeface="+mn-lt"/>
              </a:rPr>
              <a:t>Tile Langmuir probes are flush-mounted</a:t>
            </a:r>
          </a:p>
          <a:p>
            <a:pPr marL="231775" indent="-231775">
              <a:lnSpc>
                <a:spcPct val="110000"/>
              </a:lnSpc>
              <a:buFont typeface="Times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latin typeface="+mn-lt"/>
              </a:rPr>
              <a:t>Main computational effort is to calculate </a:t>
            </a:r>
            <a:r>
              <a:rPr lang="en-US" sz="1800" b="0" i="0" dirty="0" err="1">
                <a:solidFill>
                  <a:srgbClr val="000000"/>
                </a:solidFill>
                <a:latin typeface="+mn-lt"/>
                <a:sym typeface="Symbol" charset="2"/>
              </a:rPr>
              <a:t></a:t>
            </a:r>
            <a:r>
              <a:rPr lang="en-US" sz="1800" b="0" i="0" dirty="0" err="1">
                <a:solidFill>
                  <a:srgbClr val="000000"/>
                </a:solidFill>
                <a:latin typeface="+mn-lt"/>
              </a:rPr>
              <a:t>’s</a:t>
            </a:r>
            <a:r>
              <a:rPr lang="en-US" sz="1800" b="0" i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accurately for shallow </a:t>
            </a:r>
            <a:r>
              <a:rPr lang="en-US" sz="1800" b="0" i="0" dirty="0">
                <a:solidFill>
                  <a:srgbClr val="000000"/>
                </a:solidFill>
                <a:latin typeface="+mn-lt"/>
              </a:rPr>
              <a:t>angles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342900" indent="-342900">
              <a:lnSpc>
                <a:spcPct val="110000"/>
              </a:lnSpc>
              <a:buNone/>
            </a:pP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	(</a:t>
            </a:r>
            <a:r>
              <a:rPr lang="en-US" sz="1800" b="0" i="0" dirty="0" err="1">
                <a:solidFill>
                  <a:srgbClr val="000000"/>
                </a:solidFill>
                <a:latin typeface="+mn-lt"/>
                <a:sym typeface="Symbol" charset="2"/>
              </a:rPr>
              <a:t></a:t>
            </a:r>
            <a:r>
              <a:rPr lang="en-US" sz="1800" b="0" i="0" baseline="30000" dirty="0" err="1" smtClean="0">
                <a:solidFill>
                  <a:srgbClr val="000000"/>
                </a:solidFill>
                <a:latin typeface="+mn-lt"/>
                <a:sym typeface="Symbol" charset="2"/>
              </a:rPr>
              <a:t>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  <a:sym typeface="Symbol" charset="2"/>
              </a:rPr>
              <a:t>)</a:t>
            </a:r>
          </a:p>
          <a:p>
            <a:pPr marL="231775" indent="-231775">
              <a:lnSpc>
                <a:spcPct val="110000"/>
              </a:lnSpc>
              <a:buFont typeface="Times" charset="0"/>
              <a:buChar char="•"/>
            </a:pPr>
            <a:r>
              <a:rPr lang="en-US" sz="1800" b="0" i="0" dirty="0" smtClean="0">
                <a:solidFill>
                  <a:srgbClr val="000000"/>
                </a:solidFill>
                <a:latin typeface="+mn-lt"/>
                <a:sym typeface="Symbol" charset="2"/>
              </a:rPr>
              <a:t>On center stack, apparently large error bars in </a:t>
            </a:r>
            <a:r>
              <a:rPr lang="en-US" sz="1800" b="0" i="0" dirty="0" err="1" smtClean="0">
                <a:solidFill>
                  <a:srgbClr val="000000"/>
                </a:solidFill>
                <a:sym typeface="Symbol" charset="2"/>
              </a:rPr>
              <a:t></a:t>
            </a:r>
            <a:r>
              <a:rPr lang="en-US" sz="1800" b="0" i="0" dirty="0" err="1" smtClean="0">
                <a:solidFill>
                  <a:srgbClr val="000000"/>
                </a:solidFill>
              </a:rPr>
              <a:t>’s</a:t>
            </a:r>
            <a:endParaRPr lang="en-US" sz="1800" b="0" i="0" dirty="0" smtClea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" name="Picture 6" descr="image-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200400" cy="1092200"/>
          </a:xfrm>
          <a:prstGeom prst="rect">
            <a:avLst/>
          </a:prstGeom>
          <a:noFill/>
        </p:spPr>
      </p:pic>
      <p:pic>
        <p:nvPicPr>
          <p:cNvPr id="8" name="Picture 7" descr="image-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819400"/>
            <a:ext cx="2286000" cy="482600"/>
          </a:xfrm>
          <a:prstGeom prst="rect">
            <a:avLst/>
          </a:prstGeom>
          <a:noFill/>
        </p:spPr>
      </p:pic>
      <p:pic>
        <p:nvPicPr>
          <p:cNvPr id="9" name="Picture 8" descr="aps09-jsa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219200"/>
            <a:ext cx="3832947" cy="5339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400" y="12954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5867400" y="2438400"/>
            <a:ext cx="457200" cy="304800"/>
          </a:xfrm>
          <a:prstGeom prst="rightArrow">
            <a:avLst/>
          </a:prstGeom>
          <a:solidFill>
            <a:schemeClr val="tx1"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6781800" y="2590800"/>
            <a:ext cx="457200" cy="304800"/>
          </a:xfrm>
          <a:prstGeom prst="rightArrow">
            <a:avLst/>
          </a:prstGeom>
          <a:solidFill>
            <a:srgbClr val="FF00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heat flux measurements are complicated by lithium coatings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2362200" cy="4114800"/>
          </a:xfrm>
        </p:spPr>
        <p:txBody>
          <a:bodyPr/>
          <a:lstStyle/>
          <a:p>
            <a:pPr marL="230188" indent="-230188"/>
            <a:r>
              <a:rPr lang="en-US" sz="2000" dirty="0" smtClean="0"/>
              <a:t>Instrumental effects:</a:t>
            </a:r>
          </a:p>
          <a:p>
            <a:pPr marL="630238" lvl="1" indent="-230188"/>
            <a:r>
              <a:rPr lang="en-US" sz="1800" dirty="0" smtClean="0"/>
              <a:t>Thermal contact between lithium coating and bulk tile</a:t>
            </a:r>
          </a:p>
          <a:p>
            <a:pPr marL="630238" lvl="1" indent="-230188"/>
            <a:r>
              <a:rPr lang="en-US" sz="1800" dirty="0" smtClean="0"/>
              <a:t>Surface emissivity reduction</a:t>
            </a:r>
          </a:p>
          <a:p>
            <a:pPr marL="230188" indent="-230188"/>
            <a:r>
              <a:rPr lang="en-US" sz="2000" dirty="0" smtClean="0"/>
              <a:t>Plasma effects:</a:t>
            </a:r>
          </a:p>
          <a:p>
            <a:pPr marL="630238" lvl="1" indent="-230188"/>
            <a:r>
              <a:rPr lang="en-US" sz="1800" dirty="0" smtClean="0"/>
              <a:t>Higher heat flux?</a:t>
            </a:r>
          </a:p>
          <a:p>
            <a:pPr marL="230188" indent="-230188"/>
            <a:endParaRPr lang="en-US" sz="2000" dirty="0" smtClean="0"/>
          </a:p>
          <a:p>
            <a:pPr marL="230188" indent="-230188"/>
            <a:endParaRPr lang="en-US" sz="2000" dirty="0"/>
          </a:p>
        </p:txBody>
      </p:sp>
      <p:pic>
        <p:nvPicPr>
          <p:cNvPr id="5" name="Picture 4" descr="aps09-qdi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95400"/>
            <a:ext cx="6486260" cy="518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0" y="55626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048000" y="4953000"/>
            <a:ext cx="2438400" cy="1588"/>
          </a:xfrm>
          <a:prstGeom prst="line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3505200" y="4953000"/>
            <a:ext cx="2082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rgbClr val="008000"/>
                </a:solidFill>
              </a:rPr>
              <a:t>Lithium melting T= 186</a:t>
            </a:r>
            <a:r>
              <a:rPr lang="en-US" i="0" baseline="30000" dirty="0" smtClean="0">
                <a:solidFill>
                  <a:srgbClr val="008000"/>
                </a:solidFill>
              </a:rPr>
              <a:t>o</a:t>
            </a:r>
            <a:r>
              <a:rPr lang="en-US" i="0" dirty="0" smtClean="0">
                <a:solidFill>
                  <a:srgbClr val="008000"/>
                </a:solidFill>
              </a:rPr>
              <a:t> C</a:t>
            </a:r>
            <a:endParaRPr lang="en-US" i="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spectroscopy indicates higher lithium deposition on lower divertor and center stack</a:t>
            </a:r>
            <a:endParaRPr lang="en-US" dirty="0"/>
          </a:p>
        </p:txBody>
      </p:sp>
      <p:pic>
        <p:nvPicPr>
          <p:cNvPr id="9" name="Picture 8" descr="aps09-efit02-454-2-l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581400"/>
            <a:ext cx="1409963" cy="2637408"/>
          </a:xfrm>
          <a:prstGeom prst="rect">
            <a:avLst/>
          </a:prstGeom>
        </p:spPr>
      </p:pic>
      <p:pic>
        <p:nvPicPr>
          <p:cNvPr id="8" name="Picture 7" descr="aps09-li-ei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295400"/>
            <a:ext cx="3533236" cy="5235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8400" y="51816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524000"/>
            <a:ext cx="365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-65" charset="2"/>
              <a:buChar char="§"/>
              <a:tabLst/>
              <a:defRPr/>
            </a:pPr>
            <a:r>
              <a:rPr kumimoji="1" lang="en-US" sz="2000" b="0" i="0" kern="0" dirty="0" smtClean="0">
                <a:solidFill>
                  <a:schemeClr val="tx1"/>
                </a:solidFill>
                <a:latin typeface="+mn-lt"/>
              </a:rPr>
              <a:t>Li I </a:t>
            </a:r>
            <a:r>
              <a:rPr kumimoji="1" lang="en-US" sz="2000" b="0" i="0" kern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sz="2000" b="0" i="0" kern="0" dirty="0" smtClean="0">
                <a:solidFill>
                  <a:schemeClr val="tx1"/>
                </a:solidFill>
                <a:latin typeface="+mn-lt"/>
              </a:rPr>
              <a:t>670 nm emission increase</a:t>
            </a:r>
          </a:p>
          <a:p>
            <a:pPr marL="681038" lvl="1" indent="-223838">
              <a:lnSpc>
                <a:spcPct val="90000"/>
              </a:lnSpc>
              <a:buClr>
                <a:srgbClr val="004483"/>
              </a:buClr>
              <a:buFont typeface="Arial"/>
              <a:buChar char="•"/>
            </a:pPr>
            <a:r>
              <a:rPr kumimoji="1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r>
              <a:rPr kumimoji="1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 in lower divertor</a:t>
            </a:r>
          </a:p>
          <a:p>
            <a:pPr marL="681038" lvl="1" indent="-223838">
              <a:lnSpc>
                <a:spcPct val="90000"/>
              </a:lnSpc>
              <a:buClr>
                <a:srgbClr val="004483"/>
              </a:buClr>
              <a:buFont typeface="Arial"/>
              <a:buChar char="•"/>
            </a:pPr>
            <a:r>
              <a:rPr kumimoji="1" lang="en-US" sz="2000" b="0" i="0" kern="0" baseline="0" dirty="0" err="1" smtClean="0">
                <a:solidFill>
                  <a:schemeClr val="tx1"/>
                </a:solidFill>
                <a:latin typeface="+mn-lt"/>
              </a:rPr>
              <a:t>x</a:t>
            </a:r>
            <a:r>
              <a:rPr kumimoji="1" lang="en-US" sz="2000" b="0" i="0" kern="0" dirty="0" smtClean="0">
                <a:solidFill>
                  <a:schemeClr val="tx1"/>
                </a:solidFill>
                <a:latin typeface="+mn-lt"/>
              </a:rPr>
              <a:t> 2-3 on center stack</a:t>
            </a:r>
          </a:p>
          <a:p>
            <a:pPr marL="681038" lvl="1" indent="-223838">
              <a:lnSpc>
                <a:spcPct val="90000"/>
              </a:lnSpc>
              <a:buClr>
                <a:srgbClr val="004483"/>
              </a:buClr>
              <a:buFont typeface="Arial"/>
              <a:buChar char="•"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little</a:t>
            </a:r>
            <a:r>
              <a:rPr kumimoji="1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increase in upper divertor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Times" pitchFamily="24" charset="0"/>
              <a:buNone/>
              <a:tabLst/>
              <a:defRPr/>
            </a:pPr>
            <a:endParaRPr kumimoji="1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4483"/>
              </a:buClr>
              <a:buSzTx/>
              <a:buFont typeface="Wingdings" pitchFamily="-65" charset="2"/>
              <a:buChar char="§"/>
              <a:tabLst/>
              <a:defRPr/>
            </a:pPr>
            <a:r>
              <a:rPr kumimoji="1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systematic signs of accumulative effects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 I emission profiles are highly peaked suggesting lithium melting in strike point region</a:t>
            </a:r>
            <a:endParaRPr lang="en-US" dirty="0"/>
          </a:p>
        </p:txBody>
      </p:sp>
      <p:pic>
        <p:nvPicPr>
          <p:cNvPr id="4" name="Picture 3" descr="aps09-li-conto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572000" cy="3338650"/>
          </a:xfrm>
          <a:prstGeom prst="rect">
            <a:avLst/>
          </a:prstGeom>
        </p:spPr>
      </p:pic>
      <p:pic>
        <p:nvPicPr>
          <p:cNvPr id="5" name="Picture 4" descr="aps09-li-profi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371600"/>
            <a:ext cx="4085166" cy="51816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5000" y="50292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of carbon emission may suggest carbon source reduction </a:t>
            </a:r>
            <a:r>
              <a:rPr lang="en-US" dirty="0" err="1" smtClean="0"/>
              <a:t>w</a:t>
            </a:r>
            <a:r>
              <a:rPr lang="en-US" dirty="0" smtClean="0"/>
              <a:t>/ lithium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648200" cy="4800600"/>
          </a:xfrm>
        </p:spPr>
        <p:txBody>
          <a:bodyPr/>
          <a:lstStyle/>
          <a:p>
            <a:r>
              <a:rPr lang="en-US" dirty="0" smtClean="0"/>
              <a:t>C II emission reduction</a:t>
            </a:r>
          </a:p>
          <a:p>
            <a:pPr lvl="1"/>
            <a:r>
              <a:rPr lang="en-US" dirty="0" err="1" smtClean="0"/>
              <a:t>x</a:t>
            </a:r>
            <a:r>
              <a:rPr lang="en-US" dirty="0" smtClean="0"/>
              <a:t> 2-3 in lower divertor</a:t>
            </a:r>
          </a:p>
          <a:p>
            <a:pPr lvl="1"/>
            <a:r>
              <a:rPr lang="en-US" dirty="0" err="1" smtClean="0"/>
              <a:t>x</a:t>
            </a:r>
            <a:r>
              <a:rPr lang="en-US" dirty="0" smtClean="0"/>
              <a:t> 2 on center stack</a:t>
            </a:r>
          </a:p>
          <a:p>
            <a:pPr lvl="1"/>
            <a:r>
              <a:rPr lang="en-US" dirty="0" err="1" smtClean="0"/>
              <a:t>x</a:t>
            </a:r>
            <a:r>
              <a:rPr lang="en-US" dirty="0" smtClean="0"/>
              <a:t> 1.5-2 in upper divertor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 II </a:t>
            </a:r>
            <a:r>
              <a:rPr lang="en-US" dirty="0" err="1" smtClean="0"/>
              <a:t>anticorrelated</a:t>
            </a:r>
            <a:r>
              <a:rPr lang="en-US" dirty="0" smtClean="0"/>
              <a:t> with core C density</a:t>
            </a:r>
          </a:p>
          <a:p>
            <a:endParaRPr lang="en-US" dirty="0" smtClean="0"/>
          </a:p>
          <a:p>
            <a:r>
              <a:rPr lang="en-US" dirty="0" smtClean="0"/>
              <a:t>Appears to be accumulative effect </a:t>
            </a:r>
            <a:endParaRPr lang="en-US" dirty="0"/>
          </a:p>
        </p:txBody>
      </p:sp>
      <p:pic>
        <p:nvPicPr>
          <p:cNvPr id="5" name="Picture 4" descr="aps09-c-e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219200"/>
            <a:ext cx="3397145" cy="518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8600" y="53340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spectroscopy shows reduction in impurity emission and reduction in </a:t>
            </a:r>
            <a:r>
              <a:rPr lang="en-US" i="1" dirty="0" smtClean="0"/>
              <a:t>n</a:t>
            </a:r>
            <a:r>
              <a:rPr lang="en-US" i="1" baseline="-25000" dirty="0" smtClean="0"/>
              <a:t>e</a:t>
            </a:r>
            <a:endParaRPr lang="en-US" i="1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8382000" cy="1981200"/>
          </a:xfrm>
        </p:spPr>
        <p:txBody>
          <a:bodyPr/>
          <a:lstStyle/>
          <a:p>
            <a:r>
              <a:rPr lang="en-US" sz="1600" dirty="0" smtClean="0"/>
              <a:t>Lines in spectra</a:t>
            </a:r>
          </a:p>
          <a:p>
            <a:pPr lvl="1"/>
            <a:r>
              <a:rPr lang="en-US" sz="1600" dirty="0" smtClean="0"/>
              <a:t>C III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408 nm</a:t>
            </a:r>
          </a:p>
          <a:p>
            <a:pPr lvl="1"/>
            <a:r>
              <a:rPr lang="en-US" sz="1600" dirty="0" smtClean="0"/>
              <a:t>DI Balmer series </a:t>
            </a:r>
            <a:r>
              <a:rPr lang="en-US" sz="1600" i="1" dirty="0" err="1" smtClean="0"/>
              <a:t>n</a:t>
            </a:r>
            <a:r>
              <a:rPr lang="en-US" sz="1600" i="1" dirty="0" smtClean="0"/>
              <a:t>=2 - 6…12</a:t>
            </a:r>
          </a:p>
          <a:p>
            <a:pPr lvl="1"/>
            <a:r>
              <a:rPr lang="en-US" sz="1600" dirty="0" smtClean="0"/>
              <a:t>C II </a:t>
            </a:r>
            <a:r>
              <a:rPr lang="en-US" sz="1600" dirty="0" smtClean="0">
                <a:latin typeface="Symbol" charset="2"/>
                <a:cs typeface="Symbol" charset="2"/>
              </a:rPr>
              <a:t>l</a:t>
            </a:r>
            <a:r>
              <a:rPr lang="en-US" sz="1600" dirty="0" smtClean="0"/>
              <a:t>392 nm (3p 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P - 4s 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S)</a:t>
            </a:r>
          </a:p>
          <a:p>
            <a:pPr lvl="1"/>
            <a:r>
              <a:rPr lang="en-US" sz="1600" dirty="0" smtClean="0"/>
              <a:t>O I, O II, O III lines</a:t>
            </a:r>
          </a:p>
          <a:p>
            <a:pPr lvl="1"/>
            <a:r>
              <a:rPr lang="en-US" sz="1600" dirty="0" err="1" smtClean="0"/>
              <a:t>LiD</a:t>
            </a:r>
            <a:r>
              <a:rPr lang="en-US" sz="1600" dirty="0" smtClean="0"/>
              <a:t> molecular band emission in the region 330-470 nm (A</a:t>
            </a:r>
            <a:r>
              <a:rPr lang="en-US" sz="1600" baseline="30000" dirty="0" smtClean="0"/>
              <a:t>1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- X</a:t>
            </a:r>
            <a:r>
              <a:rPr lang="en-US" sz="1600" baseline="30000" dirty="0" smtClean="0"/>
              <a:t>1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)</a:t>
            </a:r>
          </a:p>
        </p:txBody>
      </p:sp>
      <p:pic>
        <p:nvPicPr>
          <p:cNvPr id="7" name="Picture 6" descr="aps09-efit02-454-2-vips2l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1288374" cy="3149652"/>
          </a:xfrm>
          <a:prstGeom prst="rect">
            <a:avLst/>
          </a:prstGeom>
        </p:spPr>
      </p:pic>
      <p:pic>
        <p:nvPicPr>
          <p:cNvPr id="8" name="Picture 7" descr="aps09-vips2-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66" y="1295400"/>
            <a:ext cx="5283714" cy="4191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2200" y="13716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  <a:endParaRPr lang="en-US" sz="1000" i="0" dirty="0" smtClean="0">
              <a:solidFill>
                <a:srgbClr val="0000FF"/>
              </a:solidFill>
              <a:latin typeface="+mn-lt"/>
              <a:cs typeface="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profiles suggest significant reduction in </a:t>
            </a:r>
            <a:r>
              <a:rPr lang="en-US" i="1" dirty="0" smtClean="0"/>
              <a:t>n</a:t>
            </a:r>
            <a:r>
              <a:rPr lang="en-US" i="1" baseline="-25000" dirty="0" smtClean="0"/>
              <a:t>e</a:t>
            </a:r>
            <a:r>
              <a:rPr lang="en-US" dirty="0" smtClean="0"/>
              <a:t> and an increase in </a:t>
            </a:r>
            <a:r>
              <a:rPr lang="en-US" i="1" dirty="0" smtClean="0"/>
              <a:t>T</a:t>
            </a:r>
            <a:r>
              <a:rPr lang="en-US" i="1" baseline="-25000" dirty="0" smtClean="0"/>
              <a:t>e</a:t>
            </a:r>
            <a:endParaRPr lang="en-US" i="1" baseline="-25000" dirty="0"/>
          </a:p>
        </p:txBody>
      </p:sp>
      <p:pic>
        <p:nvPicPr>
          <p:cNvPr id="4" name="Picture 3" descr="aps09-vips2-p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14842"/>
            <a:ext cx="3352800" cy="4754060"/>
          </a:xfrm>
          <a:prstGeom prst="rect">
            <a:avLst/>
          </a:prstGeom>
        </p:spPr>
      </p:pic>
      <p:pic>
        <p:nvPicPr>
          <p:cNvPr id="5" name="Picture 4" descr="aps09-vips2-p8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24001"/>
            <a:ext cx="3334123" cy="4754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96200" y="54102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  <a:endParaRPr lang="en-US" sz="1000" i="0" dirty="0" smtClean="0">
              <a:solidFill>
                <a:srgbClr val="0000FF"/>
              </a:solidFill>
              <a:latin typeface="+mn-lt"/>
              <a:cs typeface="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09625"/>
          </a:xfrm>
        </p:spPr>
        <p:txBody>
          <a:bodyPr/>
          <a:lstStyle/>
          <a:p>
            <a:r>
              <a:rPr lang="en-US" dirty="0" smtClean="0"/>
              <a:t>Lithium coatings reduced divertor density, eliminated X-point </a:t>
            </a:r>
            <a:r>
              <a:rPr lang="en-US" dirty="0" err="1" smtClean="0"/>
              <a:t>MARFEs</a:t>
            </a:r>
            <a:r>
              <a:rPr lang="en-US" dirty="0" smtClean="0"/>
              <a:t> and re-attached inner divertor 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81600"/>
            <a:ext cx="6781800" cy="1219200"/>
          </a:xfrm>
        </p:spPr>
        <p:txBody>
          <a:bodyPr/>
          <a:lstStyle/>
          <a:p>
            <a:r>
              <a:rPr lang="en-US" sz="1800" b="1" dirty="0" smtClean="0"/>
              <a:t>Poster PP8.00042: Modeling of Balmer series deuterium spectra with the CRETIN code for diagnosing the inner divertor re-attachment threshold in NSTX discharges with lithium coatings, F. Scotti et. al</a:t>
            </a:r>
            <a:endParaRPr lang="en-US" sz="1800" b="1" dirty="0"/>
          </a:p>
        </p:txBody>
      </p:sp>
      <p:pic>
        <p:nvPicPr>
          <p:cNvPr id="4" name="Picture 3" descr="aps09-vips2-sp2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600200"/>
            <a:ext cx="4264975" cy="3368810"/>
          </a:xfrm>
          <a:prstGeom prst="rect">
            <a:avLst/>
          </a:prstGeom>
        </p:spPr>
      </p:pic>
      <p:pic>
        <p:nvPicPr>
          <p:cNvPr id="5" name="Picture 4" descr="aps09-marfe-v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7800"/>
            <a:ext cx="3962400" cy="36635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96200" y="52578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4419600" y="3505200"/>
            <a:ext cx="45719" cy="22098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Divertor radiation was significantly reduced in discharges with lithium coatings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5867400"/>
            <a:ext cx="3200400" cy="685800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Unfiltered camera images at 0.450 </a:t>
            </a:r>
            <a:r>
              <a:rPr lang="en-US" sz="1800" dirty="0" err="1" smtClean="0"/>
              <a:t>s</a:t>
            </a:r>
            <a:r>
              <a:rPr lang="en-US" sz="1800" dirty="0" smtClean="0"/>
              <a:t> and 0.800 </a:t>
            </a:r>
            <a:r>
              <a:rPr lang="en-US" sz="1800" dirty="0" err="1" smtClean="0"/>
              <a:t>s</a:t>
            </a:r>
            <a:endParaRPr lang="en-US" sz="1800" dirty="0"/>
          </a:p>
        </p:txBody>
      </p:sp>
      <p:pic>
        <p:nvPicPr>
          <p:cNvPr id="7" name="Picture 6" descr="miro-129013-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19200"/>
            <a:ext cx="2194560" cy="2194560"/>
          </a:xfrm>
          <a:prstGeom prst="rect">
            <a:avLst/>
          </a:prstGeom>
        </p:spPr>
      </p:pic>
      <p:pic>
        <p:nvPicPr>
          <p:cNvPr id="8" name="Picture 7" descr="miro-129013-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219200"/>
            <a:ext cx="2194560" cy="2194560"/>
          </a:xfrm>
          <a:prstGeom prst="rect">
            <a:avLst/>
          </a:prstGeom>
        </p:spPr>
      </p:pic>
      <p:pic>
        <p:nvPicPr>
          <p:cNvPr id="9" name="Picture 8" descr="miro-129061-4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05200"/>
            <a:ext cx="2194560" cy="2194560"/>
          </a:xfrm>
          <a:prstGeom prst="rect">
            <a:avLst/>
          </a:prstGeom>
        </p:spPr>
      </p:pic>
      <p:pic>
        <p:nvPicPr>
          <p:cNvPr id="10" name="Picture 9" descr="miro-129061-8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505200"/>
            <a:ext cx="2194560" cy="2194560"/>
          </a:xfrm>
          <a:prstGeom prst="rect">
            <a:avLst/>
          </a:prstGeom>
        </p:spPr>
      </p:pic>
      <p:pic>
        <p:nvPicPr>
          <p:cNvPr id="11" name="Picture 10" descr="aps09-divbo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247566"/>
            <a:ext cx="3657600" cy="52294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86200" y="54102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419600" y="1219200"/>
            <a:ext cx="45719" cy="2209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 &amp; </a:t>
            </a:r>
            <a:r>
              <a:rPr lang="en-US" dirty="0" err="1" smtClean="0"/>
              <a:t>Acknowlegments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48768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800" dirty="0" smtClean="0"/>
              <a:t>Two lithium evaporators were used in NSTX to deposit lithium coatings on graphite plasma-facing tiles in the lower divertor, enabling neutral deuterium pumping and resulting in reduced recycling. This was evident from the reduction by 50 % - 80 % in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charset="2"/>
                <a:cs typeface="Symbol" charset="2"/>
              </a:rPr>
              <a:t>a</a:t>
            </a:r>
            <a:r>
              <a:rPr lang="en-US" sz="1800" dirty="0" smtClean="0"/>
              <a:t> poloidal and divertor </a:t>
            </a:r>
            <a:r>
              <a:rPr lang="en-US" sz="1800" dirty="0" err="1" smtClean="0"/>
              <a:t>brightnesses</a:t>
            </a:r>
            <a:r>
              <a:rPr lang="en-US" sz="1800" dirty="0" smtClean="0"/>
              <a:t>, as well as the ion </a:t>
            </a:r>
            <a:r>
              <a:rPr lang="en-US" sz="1800" dirty="0" err="1" smtClean="0"/>
              <a:t>outfluxes</a:t>
            </a:r>
            <a:r>
              <a:rPr lang="en-US" sz="1800" dirty="0" smtClean="0"/>
              <a:t>, edge neutral pressure, core and divertor </a:t>
            </a:r>
            <a:r>
              <a:rPr lang="en-US" sz="1800" i="1" dirty="0" smtClean="0"/>
              <a:t>n</a:t>
            </a:r>
            <a:r>
              <a:rPr lang="en-US" sz="1800" i="1" baseline="-25000" dirty="0" smtClean="0"/>
              <a:t>e</a:t>
            </a:r>
            <a:r>
              <a:rPr lang="en-US" sz="1800" dirty="0" smtClean="0"/>
              <a:t>. The two point and multi-fluid UEDGE code modeling suggested a shift of the outer divertor operating space toward the sheath-limited transport regime with lithium. Particle balance calculation showed that the deuteron inventory was well controlled and remained nearly constant in the long 1.2-1.4 </a:t>
            </a:r>
            <a:r>
              <a:rPr lang="en-US" sz="1800" dirty="0" err="1" smtClean="0"/>
              <a:t>s</a:t>
            </a:r>
            <a:r>
              <a:rPr lang="en-US" sz="1800" dirty="0" smtClean="0"/>
              <a:t> ELM-free H-mode discharges with lithium coatings. However, </a:t>
            </a:r>
            <a:r>
              <a:rPr lang="en-US" sz="1800" i="1" dirty="0" smtClean="0"/>
              <a:t>n</a:t>
            </a:r>
            <a:r>
              <a:rPr lang="en-US" sz="1800" i="1" baseline="-25000" dirty="0" smtClean="0"/>
              <a:t>e</a:t>
            </a:r>
            <a:r>
              <a:rPr lang="en-US" sz="1800" dirty="0" smtClean="0"/>
              <a:t> rose due to the increasing carbon inventory. The carbon source, estimated from C II and C III intensities and atomic S/XB factors, was reduced, suggesting that impurity accumulation was due to the improved particle confinement. 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marL="0" indent="0" algn="just">
              <a:buNone/>
            </a:pPr>
            <a:r>
              <a:rPr lang="en-US" sz="1800" b="1" dirty="0" smtClean="0"/>
              <a:t>Supported by the U.S. DOE under Contracts DE-AC52-07NA27344, DE AC02-09CH11466, DE-AC05-00OR22725, DE-FG02-08ER54989, and W-7405-ENG-36.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Midplane SOL </a:t>
            </a:r>
            <a:r>
              <a:rPr lang="en-US" i="1" dirty="0" smtClean="0"/>
              <a:t>T</a:t>
            </a:r>
            <a:r>
              <a:rPr lang="en-US" i="1" baseline="-25000" dirty="0" smtClean="0"/>
              <a:t>e</a:t>
            </a:r>
            <a:r>
              <a:rPr lang="en-US" dirty="0" smtClean="0"/>
              <a:t> increased and </a:t>
            </a:r>
            <a:r>
              <a:rPr lang="en-US" i="1" dirty="0" smtClean="0"/>
              <a:t>n</a:t>
            </a:r>
            <a:r>
              <a:rPr lang="en-US" i="1" baseline="-25000" dirty="0" smtClean="0"/>
              <a:t>e</a:t>
            </a:r>
            <a:r>
              <a:rPr lang="en-US" dirty="0" smtClean="0"/>
              <a:t> decreased with lithium coatings</a:t>
            </a:r>
            <a:endParaRPr lang="en-US" dirty="0"/>
          </a:p>
        </p:txBody>
      </p:sp>
      <p:pic>
        <p:nvPicPr>
          <p:cNvPr id="7" name="Picture 6" descr="aps09-mpts-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295400"/>
            <a:ext cx="3722913" cy="5120640"/>
          </a:xfrm>
          <a:prstGeom prst="rect">
            <a:avLst/>
          </a:prstGeom>
        </p:spPr>
      </p:pic>
      <p:pic>
        <p:nvPicPr>
          <p:cNvPr id="8" name="Picture 7" descr="aps09-mpts-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3491938" cy="5120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3340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 </a:t>
            </a:r>
            <a:r>
              <a:rPr lang="en-US" smtClean="0"/>
              <a:t>collisionality decreased </a:t>
            </a:r>
            <a:r>
              <a:rPr lang="en-US" dirty="0" smtClean="0"/>
              <a:t>with lithium</a:t>
            </a:r>
            <a:endParaRPr lang="en-US" dirty="0"/>
          </a:p>
        </p:txBody>
      </p:sp>
      <p:pic>
        <p:nvPicPr>
          <p:cNvPr id="6" name="Picture 5" descr="Picture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53200" y="1524278"/>
            <a:ext cx="1371600" cy="2209522"/>
          </a:xfrm>
          <a:prstGeom prst="rect">
            <a:avLst/>
          </a:prstGeom>
        </p:spPr>
      </p:pic>
      <p:pic>
        <p:nvPicPr>
          <p:cNvPr id="8" name="Picture 7" descr="aps09-collis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524000"/>
            <a:ext cx="5662477" cy="4343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76400" y="3048000"/>
            <a:ext cx="1598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FF0000"/>
                </a:solidFill>
                <a:latin typeface="+mn-lt"/>
              </a:rPr>
              <a:t>with Lithium</a:t>
            </a:r>
            <a:endParaRPr lang="en-US" sz="1800" i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3657600"/>
            <a:ext cx="73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00CC66"/>
                </a:solidFill>
                <a:latin typeface="+mn-lt"/>
              </a:rPr>
              <a:t>no Li</a:t>
            </a:r>
            <a:endParaRPr lang="en-US" sz="1800" i="0" dirty="0">
              <a:solidFill>
                <a:srgbClr val="00CC66"/>
              </a:solidFill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629400" y="4191000"/>
            <a:ext cx="2362200" cy="2133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Transition from conduction-limited (high recycling) regime to low-recycling (sheath-limited)</a:t>
            </a:r>
            <a:endParaRPr lang="en-US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S/XB technique is used to estimate particle influx from spectroscopic measurements</a:t>
            </a:r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05600" y="1295400"/>
            <a:ext cx="2438400" cy="203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4050" tIns="47025" rIns="94050" bIns="47025">
            <a:prstTxWarp prst="textNoShape">
              <a:avLst/>
            </a:prstTxWarp>
            <a:spAutoFit/>
          </a:bodyPr>
          <a:lstStyle/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latin typeface="+mn-lt"/>
              </a:rPr>
              <a:t>Technique originally developed by L. C.  Johnson &amp; E. </a:t>
            </a:r>
            <a:r>
              <a:rPr lang="en-US" sz="1600" b="0" i="0" dirty="0" err="1">
                <a:solidFill>
                  <a:schemeClr val="tx1"/>
                </a:solidFill>
                <a:latin typeface="+mn-lt"/>
              </a:rPr>
              <a:t>Hinnov</a:t>
            </a:r>
            <a:r>
              <a:rPr lang="en-US" sz="1600" b="0" i="0" dirty="0">
                <a:solidFill>
                  <a:schemeClr val="tx1"/>
                </a:solidFill>
                <a:latin typeface="+mn-lt"/>
              </a:rPr>
              <a:t>, and further by A. </a:t>
            </a:r>
            <a:r>
              <a:rPr lang="en-US" sz="1600" b="0" i="0" dirty="0" err="1">
                <a:solidFill>
                  <a:schemeClr val="tx1"/>
                </a:solidFill>
                <a:latin typeface="+mn-lt"/>
              </a:rPr>
              <a:t>Kallenbach</a:t>
            </a:r>
            <a:endParaRPr lang="en-US" sz="1600" b="0" i="0" dirty="0">
              <a:solidFill>
                <a:schemeClr val="tx1"/>
              </a:solidFill>
              <a:latin typeface="+mn-lt"/>
            </a:endParaRP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chemeClr val="tx1"/>
                </a:solidFill>
                <a:latin typeface="+mn-lt"/>
              </a:rPr>
              <a:t>Used for deuterium and impurities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57400" y="4306888"/>
            <a:ext cx="2762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4050" tIns="47025" rIns="94050" bIns="47025">
            <a:prstTxWarp prst="textNoShape">
              <a:avLst/>
            </a:prstTxWarp>
            <a:spAutoFit/>
          </a:bodyPr>
          <a:lstStyle/>
          <a:p>
            <a:pPr defTabSz="939800"/>
            <a:r>
              <a:rPr lang="en-US" sz="2500">
                <a:latin typeface="Helvetica" charset="0"/>
              </a:rPr>
              <a:t> </a:t>
            </a:r>
          </a:p>
        </p:txBody>
      </p:sp>
      <p:pic>
        <p:nvPicPr>
          <p:cNvPr id="7" name="Picture 6" descr="image-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3276600" cy="739775"/>
          </a:xfrm>
          <a:prstGeom prst="rect">
            <a:avLst/>
          </a:prstGeom>
          <a:noFill/>
        </p:spPr>
      </p:pic>
      <p:pic>
        <p:nvPicPr>
          <p:cNvPr id="8" name="Picture 7" descr="image-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09800"/>
            <a:ext cx="5334000" cy="600075"/>
          </a:xfrm>
          <a:prstGeom prst="rect">
            <a:avLst/>
          </a:prstGeom>
          <a:noFill/>
        </p:spPr>
      </p:pic>
      <p:pic>
        <p:nvPicPr>
          <p:cNvPr id="9" name="Picture 8" descr="image-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0400"/>
            <a:ext cx="7162800" cy="669925"/>
          </a:xfrm>
          <a:prstGeom prst="rect">
            <a:avLst/>
          </a:prstGeom>
          <a:noFill/>
        </p:spPr>
      </p:pic>
      <p:pic>
        <p:nvPicPr>
          <p:cNvPr id="10" name="Picture 9" descr="image-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91000"/>
            <a:ext cx="4648200" cy="703263"/>
          </a:xfrm>
          <a:prstGeom prst="rect">
            <a:avLst/>
          </a:prstGeom>
          <a:noFill/>
        </p:spPr>
      </p:pic>
      <p:pic>
        <p:nvPicPr>
          <p:cNvPr id="11" name="Picture 10" descr="image-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5562600"/>
            <a:ext cx="2959100" cy="965200"/>
          </a:xfrm>
          <a:prstGeom prst="rect">
            <a:avLst/>
          </a:prstGeom>
          <a:noFill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86400" y="4267200"/>
            <a:ext cx="3657600" cy="218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4050" tIns="47025" rIns="94050" bIns="47025">
            <a:prstTxWarp prst="textNoShape">
              <a:avLst/>
            </a:prstTxWarp>
            <a:spAutoFit/>
          </a:bodyPr>
          <a:lstStyle/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1D viewing geometry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x1- recycling / erosion boundary, x2 - detector location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Recombination neglected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Excitation and ionization occur in the same volume</a:t>
            </a:r>
          </a:p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latin typeface="+mn-lt"/>
              </a:rPr>
              <a:t>Steady-state condition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ADAS S/XB factors are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038600" cy="4724400"/>
          </a:xfrm>
        </p:spPr>
        <p:txBody>
          <a:bodyPr/>
          <a:lstStyle/>
          <a:p>
            <a:pPr marL="231775" indent="-231775" defTabSz="939800">
              <a:lnSpc>
                <a:spcPct val="110000"/>
              </a:lnSpc>
              <a:buFont typeface="Times" charset="0"/>
              <a:buChar char="•"/>
            </a:pPr>
            <a:r>
              <a:rPr lang="en-US" sz="2000" dirty="0" smtClean="0"/>
              <a:t>ADAS database use courtesy of ORNL Controlled Fusion Atomic Data Center (CFADC)</a:t>
            </a:r>
            <a:endParaRPr lang="en-US" sz="2000" b="1" dirty="0">
              <a:latin typeface="Arial" charset="0"/>
            </a:endParaRPr>
          </a:p>
        </p:txBody>
      </p:sp>
      <p:pic>
        <p:nvPicPr>
          <p:cNvPr id="5" name="Picture 14" descr="adas-sxb-da-d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295400"/>
            <a:ext cx="4420464" cy="3505200"/>
          </a:xfrm>
          <a:prstGeom prst="rect">
            <a:avLst/>
          </a:prstGeom>
          <a:noFill/>
        </p:spPr>
      </p:pic>
      <p:pic>
        <p:nvPicPr>
          <p:cNvPr id="6" name="Picture 5" descr="aps09-adas-li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25" y="2895600"/>
            <a:ext cx="4199375" cy="335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4876800"/>
            <a:ext cx="4762842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Li I S/XB factors</a:t>
            </a:r>
          </a:p>
          <a:p>
            <a:pPr lvl="1">
              <a:buNone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- very weak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T</a:t>
            </a:r>
            <a:r>
              <a:rPr lang="en-US" sz="1800" b="0" baseline="-250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dependence</a:t>
            </a:r>
          </a:p>
          <a:p>
            <a:pPr lvl="1">
              <a:buNone/>
            </a:pP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- strong 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n</a:t>
            </a:r>
            <a:r>
              <a:rPr lang="en-US" sz="1800" b="0" baseline="-25000" dirty="0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dependence</a:t>
            </a:r>
          </a:p>
          <a:p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i="0" dirty="0" err="1" smtClean="0">
                <a:solidFill>
                  <a:schemeClr val="tx1"/>
                </a:solidFill>
                <a:latin typeface="+mn-lt"/>
              </a:rPr>
              <a:t>D</a:t>
            </a:r>
            <a:r>
              <a:rPr lang="en-US" sz="1800" b="0" i="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, D</a:t>
            </a:r>
            <a:r>
              <a:rPr lang="en-US" sz="1800" b="0" i="0" baseline="-25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0" i="0" dirty="0" smtClean="0">
                <a:solidFill>
                  <a:schemeClr val="tx1"/>
                </a:solidFill>
                <a:latin typeface="+mn-lt"/>
              </a:rPr>
              <a:t> S/XB – weak </a:t>
            </a:r>
            <a:r>
              <a:rPr lang="en-US" sz="1800" b="0" dirty="0" smtClean="0">
                <a:solidFill>
                  <a:schemeClr val="tx1"/>
                </a:solidFill>
              </a:rPr>
              <a:t>T</a:t>
            </a:r>
            <a:r>
              <a:rPr lang="en-US" sz="1800" b="0" baseline="-25000" dirty="0" smtClean="0">
                <a:solidFill>
                  <a:schemeClr val="tx1"/>
                </a:solidFill>
              </a:rPr>
              <a:t>e</a:t>
            </a:r>
            <a:r>
              <a:rPr lang="en-US" sz="1800" b="0" i="0" dirty="0" smtClean="0">
                <a:solidFill>
                  <a:schemeClr val="tx1"/>
                </a:solidFill>
              </a:rPr>
              <a:t> and </a:t>
            </a:r>
            <a:r>
              <a:rPr lang="en-US" sz="1800" b="0" dirty="0" smtClean="0">
                <a:solidFill>
                  <a:schemeClr val="tx1"/>
                </a:solidFill>
              </a:rPr>
              <a:t>n</a:t>
            </a:r>
            <a:r>
              <a:rPr lang="en-US" sz="1800" b="0" baseline="-25000" dirty="0" smtClean="0">
                <a:solidFill>
                  <a:schemeClr val="tx1"/>
                </a:solidFill>
              </a:rPr>
              <a:t>e </a:t>
            </a:r>
            <a:r>
              <a:rPr lang="en-US" sz="1800" b="0" i="0" dirty="0" smtClean="0">
                <a:solidFill>
                  <a:schemeClr val="tx1"/>
                </a:solidFill>
              </a:rPr>
              <a:t>dependence</a:t>
            </a:r>
            <a:endParaRPr lang="en-US" sz="18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1524000"/>
            <a:ext cx="3768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0" dirty="0" err="1" smtClean="0">
                <a:solidFill>
                  <a:schemeClr val="tx1"/>
                </a:solidFill>
              </a:rPr>
              <a:t>D</a:t>
            </a:r>
            <a:r>
              <a:rPr lang="en-US" b="0" i="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15000" y="1295400"/>
            <a:ext cx="368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0" i="0" dirty="0" smtClean="0">
                <a:solidFill>
                  <a:schemeClr val="tx1"/>
                </a:solidFill>
              </a:rPr>
              <a:t>D</a:t>
            </a:r>
            <a:r>
              <a:rPr lang="en-US" b="0" i="0" baseline="-25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b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Estimates of particle fluxes suggest local recycling coefficient reduction in SOL but not at strike point</a:t>
            </a:r>
            <a:endParaRPr lang="en-US" sz="2800" dirty="0"/>
          </a:p>
        </p:txBody>
      </p:sp>
      <p:pic>
        <p:nvPicPr>
          <p:cNvPr id="7" name="Picture 6" descr="aps09-recy-29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1371600"/>
            <a:ext cx="3588632" cy="5120640"/>
          </a:xfrm>
          <a:prstGeom prst="rect">
            <a:avLst/>
          </a:prstGeom>
        </p:spPr>
      </p:pic>
      <p:pic>
        <p:nvPicPr>
          <p:cNvPr id="8" name="Picture 7" descr="aps09-recy-13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371599"/>
            <a:ext cx="3456674" cy="5120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53340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  <a:endParaRPr lang="en-US" sz="1000" i="0" dirty="0" smtClean="0">
              <a:solidFill>
                <a:srgbClr val="0000FF"/>
              </a:solidFill>
              <a:latin typeface="+mn-lt"/>
              <a:cs typeface="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Estimates of particle fluxes suggest local recycling coefficient reduction on center stack</a:t>
            </a:r>
            <a:endParaRPr lang="en-US" dirty="0"/>
          </a:p>
        </p:txBody>
      </p:sp>
      <p:pic>
        <p:nvPicPr>
          <p:cNvPr id="4" name="Content Placeholder 3" descr="aps09-jsat-mp.png"/>
          <p:cNvPicPr>
            <a:picLocks noChangeAspect="1"/>
          </p:cNvPicPr>
          <p:nvPr/>
        </p:nvPicPr>
        <p:blipFill>
          <a:blip r:embed="rId2"/>
          <a:srcRect t="-5388" b="-5388"/>
          <a:stretch>
            <a:fillRect/>
          </a:stretch>
        </p:blipFill>
        <p:spPr bwMode="auto">
          <a:xfrm>
            <a:off x="4419600" y="1219200"/>
            <a:ext cx="3581400" cy="42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aps09-recy20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3505200" cy="50679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54102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  <a:endParaRPr lang="en-US" sz="1000" i="0" dirty="0" smtClean="0">
              <a:solidFill>
                <a:srgbClr val="0000FF"/>
              </a:solidFill>
              <a:latin typeface="+mn-lt"/>
              <a:cs typeface="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Spectroscopic measurements suggest that divertor physical sputtering yield for carbon does not increase</a:t>
            </a:r>
            <a:endParaRPr lang="en-US" sz="2800" dirty="0"/>
          </a:p>
        </p:txBody>
      </p:sp>
      <p:pic>
        <p:nvPicPr>
          <p:cNvPr id="5" name="Picture 4" descr="aps09-c2yiel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4118911" cy="4746024"/>
          </a:xfrm>
          <a:prstGeom prst="rect">
            <a:avLst/>
          </a:prstGeom>
        </p:spPr>
      </p:pic>
      <p:pic>
        <p:nvPicPr>
          <p:cNvPr id="6" name="Picture 5" descr="aps09-adas-c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47800"/>
            <a:ext cx="4059488" cy="312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9200" y="48006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  <a:endParaRPr lang="en-US" sz="1000" i="0" dirty="0" smtClean="0">
              <a:solidFill>
                <a:srgbClr val="0000FF"/>
              </a:solidFill>
              <a:latin typeface="+mn-lt"/>
              <a:cs typeface="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809625"/>
          </a:xfrm>
        </p:spPr>
        <p:txBody>
          <a:bodyPr/>
          <a:lstStyle/>
          <a:p>
            <a:r>
              <a:rPr lang="en-US" sz="2800" dirty="0" smtClean="0"/>
              <a:t>Ion inventory is well controlled in discharges with lithium, core carbon accumulates, lithium is screened out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2209800" cy="4724400"/>
          </a:xfrm>
        </p:spPr>
        <p:txBody>
          <a:bodyPr/>
          <a:lstStyle/>
          <a:p>
            <a:r>
              <a:rPr lang="en-US" dirty="0" smtClean="0"/>
              <a:t>ion</a:t>
            </a:r>
            <a:endParaRPr lang="en-US" dirty="0"/>
          </a:p>
        </p:txBody>
      </p:sp>
      <p:pic>
        <p:nvPicPr>
          <p:cNvPr id="15" name="Picture 2" descr="Li_conc_time_130736"/>
          <p:cNvPicPr>
            <a:picLocks noChangeAspect="1" noChangeArrowheads="1"/>
          </p:cNvPicPr>
          <p:nvPr/>
        </p:nvPicPr>
        <p:blipFill>
          <a:blip r:embed="rId2"/>
          <a:srcRect b="3598"/>
          <a:stretch>
            <a:fillRect/>
          </a:stretch>
        </p:blipFill>
        <p:spPr bwMode="auto">
          <a:xfrm>
            <a:off x="4953000" y="1219200"/>
            <a:ext cx="4360863" cy="3189288"/>
          </a:xfrm>
          <a:prstGeom prst="rect">
            <a:avLst/>
          </a:prstGeom>
          <a:noFill/>
        </p:spPr>
      </p:pic>
      <p:pic>
        <p:nvPicPr>
          <p:cNvPr id="16" name="Picture 3" descr="Li_conc_130736"/>
          <p:cNvPicPr>
            <a:picLocks noChangeAspect="1" noChangeArrowheads="1"/>
          </p:cNvPicPr>
          <p:nvPr/>
        </p:nvPicPr>
        <p:blipFill>
          <a:blip r:embed="rId3"/>
          <a:srcRect l="6128" t="11365" r="18384" b="11365"/>
          <a:stretch>
            <a:fillRect/>
          </a:stretch>
        </p:blipFill>
        <p:spPr bwMode="auto">
          <a:xfrm>
            <a:off x="3124201" y="1295400"/>
            <a:ext cx="2438400" cy="3230251"/>
          </a:xfrm>
          <a:prstGeom prst="rect">
            <a:avLst/>
          </a:prstGeom>
          <a:noFill/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3276600" y="4648200"/>
            <a:ext cx="7239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Impurity density profiles from CHERS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 VI,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 = 8-7 transition, 529.1 nm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 III,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 = 7-5 transition, 516.7 nm 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Lithium concentration much lower than carbon concentration	</a:t>
            </a:r>
          </a:p>
          <a:p>
            <a:pPr marL="742950" marR="0" lvl="1" indent="-2857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</a:t>
            </a:r>
            <a:r>
              <a:rPr kumimoji="0" lang="en-US" sz="16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/n</a:t>
            </a:r>
            <a:r>
              <a:rPr kumimoji="0" lang="en-US" sz="16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~ 100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Carbon increases with Li evaporation</a:t>
            </a:r>
          </a:p>
        </p:txBody>
      </p:sp>
      <p:pic>
        <p:nvPicPr>
          <p:cNvPr id="7" name="Picture 6" descr="aps09-totinv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71600"/>
            <a:ext cx="2895024" cy="426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57400" y="54864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particle balance model indicates strong pumping by lithium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2401" y="1371600"/>
          <a:ext cx="5135510" cy="541434"/>
        </p:xfrm>
        <a:graphic>
          <a:graphicData uri="http://schemas.openxmlformats.org/presentationml/2006/ole">
            <p:oleObj spid="_x0000_s43010" name="Equation" r:id="rId3" imgW="3619500" imgH="381000" progId="Equation.3">
              <p:embed/>
            </p:oleObj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0" y="3352800"/>
            <a:ext cx="10723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None/>
            </a:pPr>
            <a:r>
              <a:rPr lang="en-US" dirty="0"/>
              <a:t> Ion density   </a:t>
            </a: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/>
        </p:nvGraphicFramePr>
        <p:xfrm>
          <a:off x="1828800" y="3200400"/>
          <a:ext cx="1701800" cy="584200"/>
        </p:xfrm>
        <a:graphic>
          <a:graphicData uri="http://schemas.openxmlformats.org/presentationml/2006/ole">
            <p:oleObj spid="_x0000_s43011" name="Equation" r:id="rId4" imgW="1701800" imgH="584200" progId="Equation.3">
              <p:embed/>
            </p:oleObj>
          </a:graphicData>
        </a:graphic>
      </p:graphicFrame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0" y="4419600"/>
            <a:ext cx="3733800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None/>
            </a:pPr>
            <a:r>
              <a:rPr lang="en-US" dirty="0"/>
              <a:t> Fueling efficiency</a:t>
            </a:r>
          </a:p>
          <a:p>
            <a:pPr>
              <a:buClr>
                <a:srgbClr val="0000FF"/>
              </a:buClr>
              <a:buNone/>
            </a:pPr>
            <a:endParaRPr lang="en-US" dirty="0"/>
          </a:p>
          <a:p>
            <a:pPr>
              <a:buClr>
                <a:srgbClr val="0000FF"/>
              </a:buClr>
              <a:buNone/>
            </a:pPr>
            <a:r>
              <a:rPr lang="en-US" dirty="0"/>
              <a:t> Rewrite global particle balance equation as:   </a:t>
            </a:r>
          </a:p>
        </p:txBody>
      </p:sp>
      <p:graphicFrame>
        <p:nvGraphicFramePr>
          <p:cNvPr id="9" name="Object 15"/>
          <p:cNvGraphicFramePr>
            <a:graphicFrameLocks noChangeAspect="1"/>
          </p:cNvGraphicFramePr>
          <p:nvPr/>
        </p:nvGraphicFramePr>
        <p:xfrm>
          <a:off x="1600200" y="3962400"/>
          <a:ext cx="1295400" cy="790575"/>
        </p:xfrm>
        <a:graphic>
          <a:graphicData uri="http://schemas.openxmlformats.org/presentationml/2006/ole">
            <p:oleObj spid="_x0000_s43012" name="Equation" r:id="rId5" imgW="685800" imgH="419100" progId="Equation.3">
              <p:embed/>
            </p:oleObj>
          </a:graphicData>
        </a:graphic>
      </p:graphicFrame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28600" y="2133600"/>
            <a:ext cx="1082675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400" dirty="0"/>
              <a:t>Change of</a:t>
            </a:r>
          </a:p>
          <a:p>
            <a:pPr>
              <a:buNone/>
            </a:pPr>
            <a:r>
              <a:rPr lang="en-US" sz="1400" dirty="0"/>
              <a:t>particle </a:t>
            </a:r>
          </a:p>
          <a:p>
            <a:pPr>
              <a:buNone/>
            </a:pPr>
            <a:r>
              <a:rPr lang="en-US" sz="1400" dirty="0"/>
              <a:t>inventory</a:t>
            </a:r>
            <a:endParaRPr lang="en-US" dirty="0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447800" y="2133600"/>
            <a:ext cx="1082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None/>
            </a:pPr>
            <a:r>
              <a:rPr lang="en-US" sz="1400" dirty="0"/>
              <a:t>Gas feed rate</a:t>
            </a:r>
            <a:endParaRPr lang="en-US" dirty="0"/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667000" y="2133600"/>
            <a:ext cx="108267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None/>
            </a:pPr>
            <a:r>
              <a:rPr lang="en-US" sz="1400" dirty="0"/>
              <a:t>NBI fueling</a:t>
            </a:r>
          </a:p>
          <a:p>
            <a:pPr>
              <a:buClr>
                <a:srgbClr val="0000FF"/>
              </a:buClr>
              <a:buNone/>
            </a:pPr>
            <a:r>
              <a:rPr lang="en-US" sz="1400" dirty="0"/>
              <a:t>rate</a:t>
            </a:r>
            <a:endParaRPr lang="en-US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962400" y="2133600"/>
            <a:ext cx="1387475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None/>
            </a:pPr>
            <a:r>
              <a:rPr lang="en-US" sz="1400" dirty="0"/>
              <a:t>NBI </a:t>
            </a:r>
            <a:r>
              <a:rPr lang="en-US" sz="1400" dirty="0" err="1"/>
              <a:t>cryopump</a:t>
            </a:r>
            <a:endParaRPr lang="en-US" sz="1400" dirty="0"/>
          </a:p>
          <a:p>
            <a:pPr>
              <a:buClr>
                <a:srgbClr val="0000FF"/>
              </a:buClr>
              <a:buNone/>
            </a:pPr>
            <a:r>
              <a:rPr lang="en-US" sz="1400" dirty="0"/>
              <a:t>rate</a:t>
            </a:r>
            <a:endParaRPr lang="en-US" dirty="0"/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334000" y="2133600"/>
            <a:ext cx="10826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Wall fueling or pumping rate</a:t>
            </a:r>
            <a:endParaRPr lang="en-US"/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6248400" y="2209800"/>
            <a:ext cx="1082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TM pump rate</a:t>
            </a:r>
            <a:endParaRPr lang="en-US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7391400" y="2286000"/>
            <a:ext cx="10826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Neutral gas buildup rate</a:t>
            </a:r>
            <a:endParaRPr lang="en-US"/>
          </a:p>
        </p:txBody>
      </p:sp>
      <p:graphicFrame>
        <p:nvGraphicFramePr>
          <p:cNvPr id="17" name="Object 25"/>
          <p:cNvGraphicFramePr>
            <a:graphicFrameLocks noChangeAspect="1"/>
          </p:cNvGraphicFramePr>
          <p:nvPr/>
        </p:nvGraphicFramePr>
        <p:xfrm>
          <a:off x="152400" y="5257800"/>
          <a:ext cx="4673600" cy="863600"/>
        </p:xfrm>
        <a:graphic>
          <a:graphicData uri="http://schemas.openxmlformats.org/presentationml/2006/ole">
            <p:oleObj spid="_x0000_s43013" name="Equation" r:id="rId6" imgW="2336800" imgH="431800" progId="Equation.3">
              <p:embed/>
            </p:oleObj>
          </a:graphicData>
        </a:graphic>
      </p:graphicFrame>
      <p:pic>
        <p:nvPicPr>
          <p:cNvPr id="18" name="Picture 17" descr="aps09-parb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1371600"/>
            <a:ext cx="3799185" cy="51206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14800" y="4114800"/>
            <a:ext cx="114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  <a:endParaRPr lang="en-US" sz="1000" i="0" dirty="0" smtClean="0">
              <a:solidFill>
                <a:srgbClr val="0000FF"/>
              </a:solidFill>
              <a:latin typeface="+mn-lt"/>
              <a:cs typeface="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pulse H-mode discharge scenario with SGI fueling and controlled </a:t>
            </a:r>
            <a:r>
              <a:rPr lang="en-US" i="1" dirty="0" smtClean="0"/>
              <a:t>N</a:t>
            </a:r>
            <a:r>
              <a:rPr lang="en-US" i="1" baseline="-25000" dirty="0" smtClean="0"/>
              <a:t>i</a:t>
            </a:r>
            <a:r>
              <a:rPr lang="en-US" dirty="0" smtClean="0"/>
              <a:t> was developed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267200" cy="5029200"/>
          </a:xfrm>
        </p:spPr>
        <p:txBody>
          <a:bodyPr/>
          <a:lstStyle/>
          <a:p>
            <a:r>
              <a:rPr lang="en-US" sz="2000" dirty="0" smtClean="0"/>
              <a:t>Used SGI-only fueling</a:t>
            </a:r>
          </a:p>
          <a:p>
            <a:r>
              <a:rPr lang="en-US" sz="2000" dirty="0" smtClean="0"/>
              <a:t>LITER rate 6-9 mg/min</a:t>
            </a:r>
          </a:p>
          <a:p>
            <a:r>
              <a:rPr lang="en-US" sz="2000" dirty="0" smtClean="0"/>
              <a:t>Ion density control</a:t>
            </a:r>
          </a:p>
          <a:p>
            <a:r>
              <a:rPr lang="en-US" sz="2000" i="1" dirty="0" smtClean="0"/>
              <a:t>N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 constant, while </a:t>
            </a:r>
            <a:r>
              <a:rPr lang="en-US" sz="2000" i="1" dirty="0" smtClean="0"/>
              <a:t>N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 is rising due to carbon</a:t>
            </a:r>
          </a:p>
          <a:p>
            <a:endParaRPr lang="en-US" sz="2000" dirty="0" smtClean="0"/>
          </a:p>
          <a:p>
            <a:r>
              <a:rPr lang="en-US" sz="2000" dirty="0" smtClean="0"/>
              <a:t>SGI=Supersonic gas injector</a:t>
            </a:r>
            <a:endParaRPr lang="en-US" sz="2000" dirty="0"/>
          </a:p>
        </p:txBody>
      </p:sp>
      <p:pic>
        <p:nvPicPr>
          <p:cNvPr id="5" name="Content Placeholder 4" descr="xp912-134134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5816" r="-5816"/>
              <a:stretch>
                <a:fillRect/>
              </a:stretch>
            </p:blipFill>
          </mc:Choice>
          <mc:Fallback>
            <p:blipFill>
              <a:blip r:embed="rId3"/>
              <a:srcRect l="-5816" r="-5816"/>
              <a:stretch>
                <a:fillRect/>
              </a:stretch>
            </p:blipFill>
          </mc:Fallback>
        </mc:AlternateContent>
        <p:spPr bwMode="auto">
          <a:xfrm>
            <a:off x="4495800" y="1371599"/>
            <a:ext cx="4419600" cy="526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950930" y="3657600"/>
            <a:ext cx="1193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Constant </a:t>
            </a:r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US" b="1" i="1" baseline="-25000" dirty="0" smtClean="0">
                <a:solidFill>
                  <a:srgbClr val="FF0000"/>
                </a:solidFill>
                <a:latin typeface="+mn-lt"/>
              </a:rPr>
              <a:t>i</a:t>
            </a:r>
            <a:endParaRPr lang="en-US" i="1" baseline="-25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7" descr="sofe05-nozz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337050"/>
            <a:ext cx="4038600" cy="190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77200" cy="5105400"/>
          </a:xfrm>
        </p:spPr>
        <p:txBody>
          <a:bodyPr/>
          <a:lstStyle/>
          <a:p>
            <a:r>
              <a:rPr lang="en-US" sz="1800" dirty="0" smtClean="0"/>
              <a:t>Evaporative lithium coatings on carbon </a:t>
            </a:r>
            <a:r>
              <a:rPr lang="en-US" sz="1800" dirty="0" err="1" smtClean="0"/>
              <a:t>PFCs</a:t>
            </a:r>
            <a:r>
              <a:rPr lang="en-US" sz="1800" dirty="0" smtClean="0"/>
              <a:t> modify divertor and SOL sources</a:t>
            </a:r>
          </a:p>
          <a:p>
            <a:pPr lvl="1"/>
            <a:r>
              <a:rPr lang="en-US" sz="1600" dirty="0" smtClean="0"/>
              <a:t>Lower divertor, upper divertor and inner wall recycling was reduced by up to 50 %</a:t>
            </a:r>
          </a:p>
          <a:p>
            <a:pPr lvl="1"/>
            <a:r>
              <a:rPr lang="en-US" sz="1600" dirty="0" smtClean="0"/>
              <a:t>Local recycling coefficients reduced on inner wall and far SOL, remained similar in the outer strike point region</a:t>
            </a:r>
          </a:p>
          <a:p>
            <a:pPr lvl="1"/>
            <a:r>
              <a:rPr lang="en-US" sz="1600" dirty="0" smtClean="0"/>
              <a:t>Lower divertor carbon source from physical sputtering also reduced</a:t>
            </a:r>
          </a:p>
          <a:p>
            <a:pPr lvl="1"/>
            <a:r>
              <a:rPr lang="en-US" sz="1600" dirty="0" smtClean="0"/>
              <a:t>Divertor lithium influx increased, however, lithium was retained in divertor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SOL transport regime changes from high-recycling to low-recycling (sheath-limited)</a:t>
            </a:r>
          </a:p>
          <a:p>
            <a:pPr lvl="1"/>
            <a:r>
              <a:rPr lang="en-US" sz="1600" dirty="0" smtClean="0"/>
              <a:t>Apparently small parallel </a:t>
            </a:r>
            <a:r>
              <a:rPr lang="en-US" sz="1600" i="1" dirty="0" smtClean="0"/>
              <a:t>T</a:t>
            </a:r>
            <a:r>
              <a:rPr lang="en-US" sz="1600" i="1" baseline="-25000" dirty="0" smtClean="0"/>
              <a:t>e</a:t>
            </a:r>
            <a:r>
              <a:rPr lang="en-US" sz="1600" dirty="0" smtClean="0"/>
              <a:t> gradient</a:t>
            </a:r>
          </a:p>
          <a:p>
            <a:pPr lvl="1"/>
            <a:r>
              <a:rPr lang="en-US" sz="1600" dirty="0" smtClean="0"/>
              <a:t>Detached inner divertor re-attaches, X-point </a:t>
            </a:r>
            <a:r>
              <a:rPr lang="en-US" sz="1600" dirty="0" err="1" smtClean="0"/>
              <a:t>MARFEs</a:t>
            </a:r>
            <a:r>
              <a:rPr lang="en-US" sz="1600" dirty="0" smtClean="0"/>
              <a:t> disappear</a:t>
            </a:r>
          </a:p>
          <a:p>
            <a:pPr lvl="1"/>
            <a:endParaRPr lang="en-US" sz="1600" dirty="0" smtClean="0"/>
          </a:p>
          <a:p>
            <a:r>
              <a:rPr lang="en-US" sz="1800" dirty="0" smtClean="0"/>
              <a:t>Pedestal and core confinement improvement leads to</a:t>
            </a:r>
          </a:p>
          <a:p>
            <a:pPr lvl="1"/>
            <a:r>
              <a:rPr lang="en-US" sz="1600" dirty="0" smtClean="0"/>
              <a:t>Surface pumping reduces ion inventory (density) by up to 50 %</a:t>
            </a:r>
          </a:p>
          <a:p>
            <a:pPr lvl="1"/>
            <a:r>
              <a:rPr lang="en-US" sz="1600" dirty="0" smtClean="0"/>
              <a:t>Lithium is effectively screened from plasma</a:t>
            </a:r>
          </a:p>
          <a:p>
            <a:pPr lvl="1"/>
            <a:r>
              <a:rPr lang="en-US" sz="1600" dirty="0" smtClean="0"/>
              <a:t>Carbon accumulation observed</a:t>
            </a:r>
          </a:p>
          <a:p>
            <a:pPr lvl="1"/>
            <a:endParaRPr lang="en-U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UEDGE modeling reproduces many features of the observed low-recycling divertor regime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038600" cy="4876800"/>
          </a:xfrm>
        </p:spPr>
        <p:txBody>
          <a:bodyPr/>
          <a:lstStyle/>
          <a:p>
            <a:pPr marL="173038" indent="-173038">
              <a:buFontTx/>
              <a:buChar char="•"/>
              <a:tabLst>
                <a:tab pos="173038" algn="l"/>
              </a:tabLst>
            </a:pPr>
            <a:r>
              <a:rPr lang="en-US" sz="2000" b="1" dirty="0" smtClean="0"/>
              <a:t>Poster PP8.00041: Modeling of low-recycling divertor with lithium coating in NSTX, by  R.D. Smirnov, </a:t>
            </a:r>
            <a:r>
              <a:rPr lang="en-US" sz="2000" b="1" dirty="0" err="1" smtClean="0"/>
              <a:t>A.Yu</a:t>
            </a:r>
            <a:r>
              <a:rPr lang="en-US" sz="2000" b="1" dirty="0" smtClean="0"/>
              <a:t>. Pigarov et. al</a:t>
            </a:r>
          </a:p>
          <a:p>
            <a:pPr marL="173038" indent="-173038">
              <a:buFontTx/>
              <a:buChar char="•"/>
              <a:tabLst>
                <a:tab pos="173038" algn="l"/>
              </a:tabLst>
            </a:pPr>
            <a:endParaRPr lang="en-US" sz="1800" dirty="0" smtClean="0"/>
          </a:p>
          <a:p>
            <a:pPr marL="173038" indent="-173038">
              <a:buFontTx/>
              <a:buChar char="•"/>
              <a:tabLst>
                <a:tab pos="173038" algn="l"/>
              </a:tabLst>
            </a:pPr>
            <a:r>
              <a:rPr lang="en-US" sz="1800" dirty="0" smtClean="0"/>
              <a:t>In the UEDGE model of low-recycling regime</a:t>
            </a:r>
          </a:p>
          <a:p>
            <a:pPr marL="404813" lvl="1" indent="-231775">
              <a:buFont typeface="Wingdings" charset="2"/>
              <a:buChar char="ü"/>
              <a:tabLst>
                <a:tab pos="173038" algn="l"/>
              </a:tabLst>
            </a:pPr>
            <a:r>
              <a:rPr lang="en-US" sz="1700" dirty="0" smtClean="0"/>
              <a:t>Small parallel </a:t>
            </a:r>
            <a:r>
              <a:rPr lang="en-US" sz="1700" i="1" dirty="0" smtClean="0"/>
              <a:t>T</a:t>
            </a:r>
            <a:r>
              <a:rPr lang="en-US" sz="1700" i="1" baseline="-25000" dirty="0" smtClean="0"/>
              <a:t>e</a:t>
            </a:r>
            <a:r>
              <a:rPr lang="en-US" sz="1700" dirty="0" smtClean="0"/>
              <a:t> gradients</a:t>
            </a:r>
          </a:p>
          <a:p>
            <a:pPr marL="404813" lvl="1" indent="-231775">
              <a:buFont typeface="Wingdings" charset="2"/>
              <a:buChar char="ü"/>
              <a:tabLst>
                <a:tab pos="173038" algn="l"/>
              </a:tabLst>
            </a:pPr>
            <a:r>
              <a:rPr lang="en-US" sz="1700" dirty="0" smtClean="0"/>
              <a:t>Relatively high divertor </a:t>
            </a:r>
            <a:r>
              <a:rPr lang="en-US" sz="1700" i="1" dirty="0" smtClean="0"/>
              <a:t>T</a:t>
            </a:r>
            <a:r>
              <a:rPr lang="en-US" sz="1700" i="1" baseline="-25000" dirty="0" smtClean="0"/>
              <a:t>e</a:t>
            </a:r>
            <a:r>
              <a:rPr lang="en-US" sz="1700" dirty="0" smtClean="0"/>
              <a:t> and low </a:t>
            </a:r>
            <a:r>
              <a:rPr lang="en-US" sz="1700" i="1" dirty="0" smtClean="0"/>
              <a:t>n</a:t>
            </a:r>
            <a:r>
              <a:rPr lang="en-US" sz="1700" i="1" baseline="-25000" dirty="0" smtClean="0"/>
              <a:t>e</a:t>
            </a:r>
          </a:p>
          <a:p>
            <a:pPr marL="404813" lvl="1" indent="-231775">
              <a:buFont typeface="Wingdings" charset="2"/>
              <a:buChar char="ü"/>
              <a:tabLst>
                <a:tab pos="173038" algn="l"/>
              </a:tabLst>
            </a:pPr>
            <a:r>
              <a:rPr lang="en-US" sz="1700" dirty="0" smtClean="0"/>
              <a:t>Small particle (ion) flux to divertor plates, i.e., external fueling dominates</a:t>
            </a:r>
          </a:p>
          <a:p>
            <a:pPr marL="404813" lvl="1" indent="-231775">
              <a:buFont typeface="Wingdings" charset="2"/>
              <a:buChar char="ü"/>
              <a:tabLst>
                <a:tab pos="173038" algn="l"/>
              </a:tabLst>
            </a:pPr>
            <a:r>
              <a:rPr lang="en-US" sz="1700" dirty="0" smtClean="0"/>
              <a:t>Lithium sputtered and evaporated in the divertor is retained in the divertor region</a:t>
            </a:r>
          </a:p>
        </p:txBody>
      </p:sp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4003623" y="1600200"/>
          <a:ext cx="5216577" cy="4419600"/>
        </p:xfrm>
        <a:graphic>
          <a:graphicData uri="http://schemas.openxmlformats.org/presentationml/2006/ole">
            <p:oleObj spid="_x0000_s46082" name="Graph" r:id="rId3" imgW="3997440" imgH="3385440" progId="">
              <p:embed/>
            </p:oleObj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077200" y="57912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b="0" i="0" dirty="0" smtClean="0"/>
              <a:t>OSP</a:t>
            </a:r>
            <a:endParaRPr lang="en-US" sz="1800" b="0" i="0" dirty="0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257800" y="1295400"/>
            <a:ext cx="348123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rgbClr val="CC00CC"/>
                </a:solidFill>
              </a:rPr>
              <a:t> </a:t>
            </a:r>
            <a:r>
              <a:rPr lang="en-US" sz="2000" b="0" i="0" dirty="0">
                <a:solidFill>
                  <a:schemeClr val="tx1"/>
                </a:solidFill>
                <a:latin typeface="+mn-lt"/>
              </a:rPr>
              <a:t> Parallel profiles of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electron</a:t>
            </a:r>
          </a:p>
          <a:p>
            <a:pPr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+mn-lt"/>
              </a:rPr>
              <a:t>temperature </a:t>
            </a:r>
            <a:r>
              <a:rPr lang="en-US" sz="2000" b="0" i="0" dirty="0">
                <a:solidFill>
                  <a:schemeClr val="tx1"/>
                </a:solidFill>
                <a:latin typeface="+mn-lt"/>
              </a:rPr>
              <a:t>along </a:t>
            </a:r>
            <a:r>
              <a:rPr lang="en-US" sz="2000" b="0" i="0" dirty="0" err="1">
                <a:solidFill>
                  <a:schemeClr val="tx1"/>
                </a:solidFill>
                <a:latin typeface="+mn-lt"/>
              </a:rPr>
              <a:t>separatrix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010400" y="57912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1800" b="0" i="0" dirty="0" smtClean="0"/>
              <a:t>OMP</a:t>
            </a:r>
            <a:endParaRPr lang="en-US" sz="1800" b="0" i="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UEDGE model of low-recycling divertor with lithium predicts high divertor heat flux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53000" y="1828800"/>
            <a:ext cx="3810000" cy="372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0188" indent="-230188"/>
            <a:r>
              <a:rPr lang="en-US" sz="2000" b="0" i="0" dirty="0">
                <a:solidFill>
                  <a:srgbClr val="000000"/>
                </a:solidFill>
                <a:latin typeface="+mn-lt"/>
              </a:rPr>
              <a:t>Heat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 in </a:t>
            </a:r>
            <a:r>
              <a:rPr lang="en-US" sz="2000" b="0" i="0" dirty="0">
                <a:solidFill>
                  <a:srgbClr val="000000"/>
                </a:solidFill>
                <a:latin typeface="+mn-lt"/>
              </a:rPr>
              <a:t>the SOL is carried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 by </a:t>
            </a:r>
            <a:r>
              <a:rPr lang="en-US" sz="2000" b="0" i="0" dirty="0">
                <a:solidFill>
                  <a:srgbClr val="000000"/>
                </a:solidFill>
                <a:latin typeface="+mn-lt"/>
              </a:rPr>
              <a:t>the 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electron conduction</a:t>
            </a:r>
          </a:p>
          <a:p>
            <a:pPr marL="230188" indent="-230188"/>
            <a:endParaRPr lang="en-US" sz="2000" b="0" i="0" dirty="0" smtClean="0">
              <a:solidFill>
                <a:srgbClr val="000000"/>
              </a:solidFill>
              <a:latin typeface="+mn-lt"/>
            </a:endParaRPr>
          </a:p>
          <a:p>
            <a:pPr marL="230188" indent="-230188"/>
            <a:r>
              <a:rPr lang="en-US" sz="2000" b="0" i="0" dirty="0">
                <a:solidFill>
                  <a:srgbClr val="000000"/>
                </a:solidFill>
                <a:latin typeface="+mn-lt"/>
              </a:rPr>
              <a:t>The profile narrows in the low-recycling regimes due to faster parallel 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transport</a:t>
            </a:r>
          </a:p>
          <a:p>
            <a:pPr marL="230188" indent="-230188"/>
            <a:endParaRPr lang="en-US" sz="2000" b="0" i="0" dirty="0" smtClean="0">
              <a:solidFill>
                <a:srgbClr val="000000"/>
              </a:solidFill>
              <a:latin typeface="+mn-lt"/>
            </a:endParaRPr>
          </a:p>
          <a:p>
            <a:pPr marL="230188" indent="-230188"/>
            <a:r>
              <a:rPr lang="en-US" sz="2000" b="0" i="0" dirty="0">
                <a:solidFill>
                  <a:srgbClr val="000000"/>
                </a:solidFill>
                <a:latin typeface="+mn-lt"/>
              </a:rPr>
              <a:t>In the low-recycling regime, the peak heat flux to outer plate can be high enough to melt Li around</a:t>
            </a:r>
            <a:r>
              <a:rPr lang="en-US" sz="2000" b="0" i="0" dirty="0">
                <a:solidFill>
                  <a:srgbClr val="000000"/>
                </a:solidFill>
              </a:rPr>
              <a:t> the strike point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438400" y="4953000"/>
            <a:ext cx="1981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0" i="0" dirty="0"/>
              <a:t>Input plasma power 3MW</a:t>
            </a:r>
          </a:p>
        </p:txBody>
      </p:sp>
      <p:graphicFrame>
        <p:nvGraphicFramePr>
          <p:cNvPr id="6" name="Object 12"/>
          <p:cNvGraphicFramePr>
            <a:graphicFrameLocks noChangeAspect="1"/>
          </p:cNvGraphicFramePr>
          <p:nvPr/>
        </p:nvGraphicFramePr>
        <p:xfrm>
          <a:off x="0" y="1752600"/>
          <a:ext cx="5257800" cy="4406900"/>
        </p:xfrm>
        <a:graphic>
          <a:graphicData uri="http://schemas.openxmlformats.org/presentationml/2006/ole">
            <p:oleObj spid="_x0000_s47106" name="Graph" r:id="rId3" imgW="3985920" imgH="3342240" progId="">
              <p:embed/>
            </p:oleObj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38200" y="1447800"/>
            <a:ext cx="36494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000" b="0" i="0" dirty="0">
                <a:solidFill>
                  <a:srgbClr val="000000"/>
                </a:solidFill>
                <a:latin typeface="+mn-lt"/>
              </a:rPr>
              <a:t>Radial profiles of the heat </a:t>
            </a: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load</a:t>
            </a:r>
          </a:p>
          <a:p>
            <a:pPr>
              <a:buNone/>
            </a:pP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to </a:t>
            </a:r>
            <a:r>
              <a:rPr lang="en-US" sz="2000" b="0" i="0" dirty="0">
                <a:solidFill>
                  <a:srgbClr val="000000"/>
                </a:solidFill>
                <a:latin typeface="+mn-lt"/>
              </a:rPr>
              <a:t>the outer divertor plate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cryo</a:t>
            </a:r>
            <a:r>
              <a:rPr lang="en-US" dirty="0" smtClean="0"/>
              <a:t>-pumps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724400"/>
          </a:xfrm>
        </p:spPr>
        <p:txBody>
          <a:bodyPr/>
          <a:lstStyle/>
          <a:p>
            <a:r>
              <a:rPr lang="en-US" sz="2200" dirty="0" err="1" smtClean="0"/>
              <a:t>Cryo</a:t>
            </a:r>
            <a:r>
              <a:rPr lang="en-US" sz="2200" smtClean="0"/>
              <a:t>-pumping </a:t>
            </a:r>
            <a:r>
              <a:rPr lang="en-US" sz="2200" dirty="0" smtClean="0"/>
              <a:t>(e.g., DIII-D experience)</a:t>
            </a:r>
          </a:p>
          <a:p>
            <a:pPr lvl="1"/>
            <a:r>
              <a:rPr lang="en-US" sz="2000" dirty="0" smtClean="0"/>
              <a:t>Significant in-vessel hardware modifications</a:t>
            </a:r>
          </a:p>
          <a:p>
            <a:pPr lvl="1"/>
            <a:r>
              <a:rPr lang="en-US" sz="2000" dirty="0" smtClean="0"/>
              <a:t>Inflexibility in plasma shaping due to the need of proximity to strike point</a:t>
            </a:r>
          </a:p>
          <a:p>
            <a:pPr lvl="1"/>
            <a:r>
              <a:rPr lang="en-US" sz="2000" dirty="0" smtClean="0"/>
              <a:t>Calibrated pumping rate</a:t>
            </a:r>
          </a:p>
          <a:p>
            <a:pPr lvl="1"/>
            <a:r>
              <a:rPr lang="en-US" sz="2000" dirty="0" smtClean="0"/>
              <a:t>Demonstrated density control</a:t>
            </a:r>
          </a:p>
          <a:p>
            <a:pPr lvl="1"/>
            <a:r>
              <a:rPr lang="en-US" sz="2000" dirty="0" smtClean="0"/>
              <a:t>Compatibility with radiative divertor</a:t>
            </a:r>
          </a:p>
          <a:p>
            <a:pPr lvl="1"/>
            <a:endParaRPr lang="en-US" sz="2000" dirty="0" smtClean="0"/>
          </a:p>
          <a:p>
            <a:r>
              <a:rPr lang="en-US" sz="2200" dirty="0" smtClean="0"/>
              <a:t>Lithium coatings on graphite </a:t>
            </a:r>
            <a:r>
              <a:rPr lang="en-US" sz="2200" dirty="0" err="1" smtClean="0"/>
              <a:t>PFCs</a:t>
            </a:r>
            <a:r>
              <a:rPr lang="en-US" sz="2200" dirty="0" smtClean="0"/>
              <a:t> (NSTX LITER experience)</a:t>
            </a:r>
          </a:p>
          <a:p>
            <a:pPr lvl="1"/>
            <a:r>
              <a:rPr lang="en-US" sz="2000" dirty="0" smtClean="0"/>
              <a:t>Flexibility in plasma shaping</a:t>
            </a:r>
          </a:p>
          <a:p>
            <a:pPr lvl="1"/>
            <a:r>
              <a:rPr lang="en-US" sz="2000" dirty="0" smtClean="0"/>
              <a:t>Need for operational scenario development for each pumping and fueling rate</a:t>
            </a:r>
          </a:p>
          <a:p>
            <a:pPr lvl="1"/>
            <a:r>
              <a:rPr lang="en-US" sz="2000" dirty="0" smtClean="0"/>
              <a:t>Multiple side effects (good and bad) on plasma core and edge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Lithium research program on NSTX focuses on solid and liquid lithium plasma facing components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Primary motivation for lithium coating studies – ion and impurity density control in H-mode plasmas</a:t>
            </a:r>
          </a:p>
          <a:p>
            <a:endParaRPr lang="en-US" sz="1800" dirty="0" smtClean="0"/>
          </a:p>
          <a:p>
            <a:r>
              <a:rPr lang="en-US" sz="2000" dirty="0" smtClean="0"/>
              <a:t>Multi-phase lithium research plan on NSTX</a:t>
            </a:r>
          </a:p>
          <a:p>
            <a:pPr lvl="1"/>
            <a:r>
              <a:rPr lang="en-US" sz="1800" dirty="0" smtClean="0"/>
              <a:t>Lithium pellet injection (2005-2009)</a:t>
            </a:r>
          </a:p>
          <a:p>
            <a:pPr lvl="1"/>
            <a:r>
              <a:rPr lang="en-US" sz="1800" dirty="0" smtClean="0"/>
              <a:t>Lithium evaporation (2006-2009)</a:t>
            </a:r>
          </a:p>
          <a:p>
            <a:pPr lvl="1"/>
            <a:r>
              <a:rPr lang="en-US" sz="1800" dirty="0" smtClean="0"/>
              <a:t>Liquid lithium divertor module (2009-2012)</a:t>
            </a:r>
          </a:p>
          <a:p>
            <a:pPr lvl="1"/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Recent NSTX experiments with lithium have shown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Reduced plasma density early in discharge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ELM suppression and longer pulse length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Improved energy confinement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Reduced flux consumption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Broader electron temperature profile</a:t>
            </a: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dirty="0" smtClean="0"/>
              <a:t>Plasma-surface interaction with lithium-coated graphite plasma-facing components</a:t>
            </a:r>
            <a:endParaRPr kumimoji="1" lang="en-US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4343400" cy="4953000"/>
          </a:xfrm>
        </p:spPr>
        <p:txBody>
          <a:bodyPr/>
          <a:lstStyle/>
          <a:p>
            <a:r>
              <a:rPr lang="en-US" sz="2000" b="1" dirty="0" smtClean="0"/>
              <a:t>NSTX plasma </a:t>
            </a:r>
            <a:r>
              <a:rPr lang="en-US" sz="2000" b="1" dirty="0"/>
              <a:t>facing components </a:t>
            </a:r>
          </a:p>
          <a:p>
            <a:pPr marL="577850" lvl="1" indent="-231775"/>
            <a:r>
              <a:rPr lang="en-US" sz="1800" dirty="0"/>
              <a:t>ATJ and CFC</a:t>
            </a:r>
            <a:r>
              <a:rPr lang="en-US" sz="1800" dirty="0" smtClean="0"/>
              <a:t> graphite tiles</a:t>
            </a:r>
          </a:p>
          <a:p>
            <a:pPr marL="577850" lvl="1" indent="-231775"/>
            <a:r>
              <a:rPr lang="en-US" sz="1800" dirty="0" smtClean="0"/>
              <a:t>Typical </a:t>
            </a:r>
            <a:r>
              <a:rPr lang="en-US" sz="1800" dirty="0"/>
              <a:t>divertor tile</a:t>
            </a:r>
            <a:r>
              <a:rPr lang="en-US" sz="1800" dirty="0" smtClean="0"/>
              <a:t> </a:t>
            </a:r>
          </a:p>
          <a:p>
            <a:pPr marL="577850" lvl="1" indent="-231775">
              <a:buNone/>
            </a:pPr>
            <a:r>
              <a:rPr lang="en-US" sz="1800" dirty="0" smtClean="0"/>
              <a:t>	temperature </a:t>
            </a:r>
            <a:r>
              <a:rPr lang="en-US" sz="1800" dirty="0"/>
              <a:t>in 1 </a:t>
            </a:r>
            <a:r>
              <a:rPr lang="en-US" sz="1800" dirty="0" err="1"/>
              <a:t>s</a:t>
            </a:r>
            <a:r>
              <a:rPr lang="en-US" sz="1800" dirty="0"/>
              <a:t> pulses</a:t>
            </a:r>
            <a:r>
              <a:rPr lang="en-US" sz="1800" dirty="0" smtClean="0"/>
              <a:t> </a:t>
            </a:r>
          </a:p>
          <a:p>
            <a:pPr marL="577850" lvl="1" indent="-231775">
              <a:buNone/>
            </a:pPr>
            <a:r>
              <a:rPr lang="en-US" sz="1800" i="1" dirty="0" smtClean="0"/>
              <a:t>	T</a:t>
            </a:r>
            <a:r>
              <a:rPr lang="en-US" sz="1800" dirty="0" smtClean="0"/>
              <a:t> </a:t>
            </a:r>
            <a:r>
              <a:rPr lang="en-US" sz="1800" dirty="0"/>
              <a:t>&lt; 500 C</a:t>
            </a:r>
            <a:r>
              <a:rPr lang="en-US" sz="1800" dirty="0" smtClean="0"/>
              <a:t>  (</a:t>
            </a:r>
            <a:r>
              <a:rPr lang="en-US" sz="1800" i="1" dirty="0" err="1"/>
              <a:t>q</a:t>
            </a:r>
            <a:r>
              <a:rPr lang="en-US" sz="1800" i="1" baseline="-25000" dirty="0" err="1"/>
              <a:t>peak</a:t>
            </a:r>
            <a:r>
              <a:rPr lang="en-US" sz="1800" dirty="0"/>
              <a:t> </a:t>
            </a:r>
            <a:r>
              <a:rPr lang="en-US" sz="1800" dirty="0" err="1">
                <a:sym typeface="Symbol" pitchFamily="24" charset="2"/>
              </a:rPr>
              <a:t></a:t>
            </a:r>
            <a:r>
              <a:rPr lang="en-US" sz="1800" dirty="0"/>
              <a:t> 10 MW/m</a:t>
            </a:r>
            <a:r>
              <a:rPr lang="en-US" sz="1800" baseline="30000" dirty="0"/>
              <a:t>2</a:t>
            </a:r>
            <a:r>
              <a:rPr lang="en-US" sz="1800" dirty="0" smtClean="0"/>
              <a:t>)</a:t>
            </a:r>
            <a:endParaRPr lang="en-US" sz="2200" dirty="0" smtClean="0"/>
          </a:p>
          <a:p>
            <a:r>
              <a:rPr lang="en-US" sz="2000" b="1" dirty="0" smtClean="0"/>
              <a:t>Lithium pumping</a:t>
            </a:r>
          </a:p>
          <a:p>
            <a:pPr marL="582613" lvl="1" indent="-236538"/>
            <a:r>
              <a:rPr lang="en-US" sz="1800" dirty="0" smtClean="0"/>
              <a:t>Through formation of </a:t>
            </a:r>
            <a:r>
              <a:rPr lang="en-US" sz="1800" dirty="0" err="1" smtClean="0"/>
              <a:t>LiD</a:t>
            </a:r>
            <a:endParaRPr lang="en-US" sz="1800" dirty="0" smtClean="0"/>
          </a:p>
          <a:p>
            <a:pPr marL="582613" lvl="1" indent="-236538"/>
            <a:r>
              <a:rPr lang="en-US" sz="1800" dirty="0" smtClean="0"/>
              <a:t>Coating can bind D with a full 200-400 nm thickness</a:t>
            </a:r>
          </a:p>
          <a:p>
            <a:r>
              <a:rPr lang="en-US" sz="2000" b="1" dirty="0" smtClean="0"/>
              <a:t>Impurity (Li, C) generation</a:t>
            </a:r>
          </a:p>
          <a:p>
            <a:pPr marL="577850" lvl="1" indent="-231775"/>
            <a:r>
              <a:rPr lang="en-US" sz="1800" dirty="0" smtClean="0"/>
              <a:t>Sputtering by D ions</a:t>
            </a:r>
          </a:p>
          <a:p>
            <a:pPr marL="577850" lvl="1" indent="-231775"/>
            <a:r>
              <a:rPr lang="en-US" sz="1800" dirty="0" smtClean="0"/>
              <a:t>Self-sputtering</a:t>
            </a:r>
          </a:p>
          <a:p>
            <a:pPr marL="577850" lvl="1" indent="-231775"/>
            <a:r>
              <a:rPr lang="en-US" sz="1800" dirty="0" smtClean="0"/>
              <a:t>Evaporation</a:t>
            </a:r>
          </a:p>
          <a:p>
            <a:endParaRPr lang="en-US" sz="2000" dirty="0" smtClean="0"/>
          </a:p>
          <a:p>
            <a:pPr lvl="1"/>
            <a:endParaRPr lang="en-US" sz="2000" dirty="0" smtClean="0"/>
          </a:p>
          <a:p>
            <a:endParaRPr lang="en-US" sz="2200" dirty="0" smtClean="0"/>
          </a:p>
        </p:txBody>
      </p:sp>
      <p:pic>
        <p:nvPicPr>
          <p:cNvPr id="7" name="Picture 7" descr="NSTX_08E0730_55"/>
          <p:cNvPicPr>
            <a:picLocks noChangeAspect="1" noChangeArrowheads="1"/>
          </p:cNvPicPr>
          <p:nvPr/>
        </p:nvPicPr>
        <p:blipFill>
          <a:blip r:embed="rId3"/>
          <a:srcRect l="7962" t="58333" r="2654"/>
          <a:stretch>
            <a:fillRect/>
          </a:stretch>
        </p:blipFill>
        <p:spPr bwMode="auto">
          <a:xfrm>
            <a:off x="4267200" y="1905000"/>
            <a:ext cx="4416583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dirty="0" smtClean="0"/>
              <a:t>Two lithium evaporators (</a:t>
            </a:r>
            <a:r>
              <a:rPr kumimoji="1" lang="en-US" dirty="0" err="1" smtClean="0"/>
              <a:t>LITERs</a:t>
            </a:r>
            <a:r>
              <a:rPr kumimoji="1" lang="en-US" dirty="0" smtClean="0"/>
              <a:t>) were used in 2008 and 2009 experiments in NSTX</a:t>
            </a:r>
            <a:endParaRPr kumimoji="1" lang="en-US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4038600" cy="1447800"/>
          </a:xfrm>
        </p:spPr>
        <p:txBody>
          <a:bodyPr/>
          <a:lstStyle/>
          <a:p>
            <a:r>
              <a:rPr lang="en-US" sz="2000" dirty="0" smtClean="0"/>
              <a:t>Two </a:t>
            </a:r>
            <a:r>
              <a:rPr lang="en-US" sz="2000" dirty="0" err="1" smtClean="0"/>
              <a:t>LITERs</a:t>
            </a:r>
            <a:endParaRPr lang="en-US" sz="2000" dirty="0" smtClean="0"/>
          </a:p>
          <a:p>
            <a:pPr marL="577850" lvl="1" indent="-231775"/>
            <a:r>
              <a:rPr lang="en-US" sz="1800" dirty="0" smtClean="0"/>
              <a:t>fuller coverage of lower divertor region</a:t>
            </a:r>
          </a:p>
          <a:p>
            <a:pPr marL="577850" lvl="1" indent="-231775"/>
            <a:r>
              <a:rPr lang="en-US" sz="1800" dirty="0" smtClean="0"/>
              <a:t>higher deposition rate</a:t>
            </a:r>
          </a:p>
        </p:txBody>
      </p:sp>
      <p:pic>
        <p:nvPicPr>
          <p:cNvPr id="5" name="Picture 4" descr="Picture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169918" y="1219200"/>
            <a:ext cx="3974082" cy="3900488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743200"/>
            <a:ext cx="276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3" descr="LITER1d Schematic w-liqu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2743200"/>
            <a:ext cx="2025650" cy="195973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029200" y="5181600"/>
            <a:ext cx="4114800" cy="139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§"/>
            </a:pPr>
            <a:r>
              <a:rPr lang="en-US" sz="2000" b="0" i="0" dirty="0" smtClean="0">
                <a:solidFill>
                  <a:srgbClr val="000000"/>
                </a:solidFill>
                <a:latin typeface="+mn-lt"/>
              </a:rPr>
              <a:t> Typical Operating Conditions</a:t>
            </a:r>
          </a:p>
          <a:p>
            <a:pPr marL="577850" lvl="1" indent="-231775"/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Capacity: 90 </a:t>
            </a:r>
            <a:r>
              <a:rPr lang="en-US" sz="1800" b="0" i="0" dirty="0" err="1" smtClean="0">
                <a:solidFill>
                  <a:srgbClr val="000000"/>
                </a:solidFill>
                <a:latin typeface="+mn-lt"/>
              </a:rPr>
              <a:t>g</a:t>
            </a:r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 Li</a:t>
            </a:r>
          </a:p>
          <a:p>
            <a:pPr marL="577850" lvl="1" indent="-231775"/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Oven Temp: 600-680°C</a:t>
            </a:r>
          </a:p>
          <a:p>
            <a:pPr marL="577850" lvl="1" indent="-231775"/>
            <a:r>
              <a:rPr lang="en-US" sz="1800" b="0" i="0" dirty="0" smtClean="0">
                <a:solidFill>
                  <a:srgbClr val="000000"/>
                </a:solidFill>
                <a:latin typeface="+mn-lt"/>
              </a:rPr>
              <a:t>Rate: 1mg/min - 80mg/min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lithium conditioning was investigated in 4-6 MW H-mode discharges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495800" cy="1295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0.9 MA, 4.5 </a:t>
            </a:r>
            <a:r>
              <a:rPr lang="en-US" dirty="0" err="1" smtClean="0">
                <a:latin typeface="Arial" charset="0"/>
              </a:rPr>
              <a:t>kG</a:t>
            </a:r>
            <a:r>
              <a:rPr lang="en-US" dirty="0" smtClean="0">
                <a:latin typeface="Arial" charset="0"/>
              </a:rPr>
              <a:t>, 4-6 MW NBI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charset="0"/>
              </a:rPr>
              <a:t>High </a:t>
            </a:r>
            <a:r>
              <a:rPr lang="en-US" dirty="0" smtClean="0">
                <a:latin typeface="Symbol" charset="2"/>
              </a:rPr>
              <a:t>k</a:t>
            </a:r>
            <a:r>
              <a:rPr lang="en-US" dirty="0" smtClean="0">
                <a:latin typeface="Arial" charset="0"/>
              </a:rPr>
              <a:t>~2.3, </a:t>
            </a:r>
            <a:r>
              <a:rPr lang="en-US" dirty="0" smtClean="0">
                <a:latin typeface="Symbol" charset="2"/>
              </a:rPr>
              <a:t>d</a:t>
            </a:r>
            <a:r>
              <a:rPr lang="en-US" dirty="0" smtClean="0">
                <a:latin typeface="Arial" charset="0"/>
              </a:rPr>
              <a:t>~0.6 shape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cs typeface="Symbol" charset="2"/>
              </a:rPr>
              <a:t>Biased DN with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latin typeface="Arial" charset="0"/>
              </a:rPr>
              <a:t>r</a:t>
            </a:r>
            <a:r>
              <a:rPr lang="en-US" baseline="-25000" dirty="0" smtClean="0">
                <a:latin typeface="Arial" charset="0"/>
              </a:rPr>
              <a:t>sep</a:t>
            </a:r>
            <a:r>
              <a:rPr lang="en-US" dirty="0" smtClean="0">
                <a:latin typeface="Arial" charset="0"/>
              </a:rPr>
              <a:t>=6-8 mm</a:t>
            </a:r>
          </a:p>
          <a:p>
            <a:endParaRPr lang="en-US" dirty="0"/>
          </a:p>
        </p:txBody>
      </p:sp>
      <p:pic>
        <p:nvPicPr>
          <p:cNvPr id="5" name="Picture 4" descr="aps09-t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1295400"/>
            <a:ext cx="3780401" cy="5257800"/>
          </a:xfrm>
          <a:prstGeom prst="rect">
            <a:avLst/>
          </a:prstGeom>
        </p:spPr>
      </p:pic>
      <p:pic>
        <p:nvPicPr>
          <p:cNvPr id="6" name="Picture 5" descr="aps09-efit02-4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95600"/>
            <a:ext cx="1685047" cy="335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0" y="3581400"/>
            <a:ext cx="2590800" cy="163121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2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2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dirty="0" smtClean="0"/>
              <a:t>Multiple diagnostic measurements are </a:t>
            </a:r>
            <a:r>
              <a:rPr kumimoji="1" lang="en-US" sz="3100" dirty="0" smtClean="0"/>
              <a:t>analyzed to elucidate on divertor</a:t>
            </a:r>
            <a:r>
              <a:rPr kumimoji="1" lang="en-US" sz="3100" dirty="0" smtClean="0"/>
              <a:t> and SOL physics </a:t>
            </a:r>
            <a:r>
              <a:rPr kumimoji="1" lang="en-US" sz="3100" dirty="0" smtClean="0"/>
              <a:t>in NSTX</a:t>
            </a:r>
            <a:endParaRPr kumimoji="1" lang="en-US" sz="3100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3657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en-US" sz="1800" dirty="0"/>
              <a:t>Diagnostic set for divertor</a:t>
            </a:r>
          </a:p>
          <a:p>
            <a:pPr>
              <a:lnSpc>
                <a:spcPct val="90000"/>
              </a:lnSpc>
              <a:buFont typeface="Wingdings" pitchFamily="24" charset="2"/>
              <a:buNone/>
            </a:pPr>
            <a:r>
              <a:rPr kumimoji="1" lang="en-US" sz="1800" dirty="0"/>
              <a:t>	studies:</a:t>
            </a:r>
          </a:p>
          <a:p>
            <a:pPr lvl="1">
              <a:lnSpc>
                <a:spcPct val="90000"/>
              </a:lnSpc>
            </a:pPr>
            <a:r>
              <a:rPr kumimoji="1" lang="en-US" sz="1800" dirty="0"/>
              <a:t>IR cameras</a:t>
            </a:r>
          </a:p>
          <a:p>
            <a:pPr lvl="1">
              <a:lnSpc>
                <a:spcPct val="90000"/>
              </a:lnSpc>
            </a:pPr>
            <a:r>
              <a:rPr kumimoji="1" lang="en-US" sz="1800" dirty="0" err="1"/>
              <a:t>Bolometers</a:t>
            </a:r>
            <a:endParaRPr kumimoji="1" lang="en-US" sz="1800" dirty="0"/>
          </a:p>
          <a:p>
            <a:pPr lvl="1">
              <a:lnSpc>
                <a:spcPct val="90000"/>
              </a:lnSpc>
            </a:pPr>
            <a:r>
              <a:rPr kumimoji="1" lang="en-US" sz="1800" dirty="0"/>
              <a:t>Neutral pressure gauges</a:t>
            </a:r>
          </a:p>
          <a:p>
            <a:pPr lvl="1">
              <a:lnSpc>
                <a:spcPct val="90000"/>
              </a:lnSpc>
            </a:pPr>
            <a:r>
              <a:rPr kumimoji="1" lang="en-US" sz="1800" dirty="0"/>
              <a:t>Tile Langmuir probes</a:t>
            </a:r>
            <a:endParaRPr kumimoji="1" lang="en-US" sz="1800" dirty="0" smtClean="0"/>
          </a:p>
          <a:p>
            <a:pPr lvl="1">
              <a:lnSpc>
                <a:spcPct val="90000"/>
              </a:lnSpc>
            </a:pPr>
            <a:r>
              <a:rPr kumimoji="1" lang="en-US" sz="1800" dirty="0" smtClean="0"/>
              <a:t>D</a:t>
            </a:r>
            <a:r>
              <a:rPr kumimoji="1" lang="en-US" sz="1800" dirty="0">
                <a:latin typeface="Symbol" pitchFamily="24" charset="2"/>
                <a:sym typeface="Symbol" pitchFamily="24" charset="2"/>
              </a:rPr>
              <a:t></a:t>
            </a:r>
            <a:r>
              <a:rPr kumimoji="1" lang="en-US" sz="1800" dirty="0"/>
              <a:t>,</a:t>
            </a:r>
            <a:r>
              <a:rPr kumimoji="1" lang="en-US" sz="1800" dirty="0" smtClean="0"/>
              <a:t> Li I</a:t>
            </a:r>
            <a:r>
              <a:rPr kumimoji="1" lang="en-US" sz="1800" dirty="0" smtClean="0">
                <a:sym typeface="Symbol" pitchFamily="24" charset="2"/>
              </a:rPr>
              <a:t> filtered </a:t>
            </a:r>
            <a:r>
              <a:rPr kumimoji="1" lang="en-US" sz="1800" dirty="0" smtClean="0"/>
              <a:t>CCD arrays</a:t>
            </a:r>
          </a:p>
          <a:p>
            <a:pPr lvl="1">
              <a:lnSpc>
                <a:spcPct val="90000"/>
              </a:lnSpc>
            </a:pPr>
            <a:r>
              <a:rPr kumimoji="1" lang="en-US" sz="1800" dirty="0" smtClean="0"/>
              <a:t>Filterscopes</a:t>
            </a:r>
          </a:p>
          <a:p>
            <a:pPr lvl="1">
              <a:lnSpc>
                <a:spcPct val="90000"/>
              </a:lnSpc>
            </a:pPr>
            <a:r>
              <a:rPr kumimoji="1" lang="en-US" sz="1800" dirty="0"/>
              <a:t>UV-VIS spectrometer </a:t>
            </a:r>
          </a:p>
          <a:p>
            <a:pPr lvl="1">
              <a:lnSpc>
                <a:spcPct val="90000"/>
              </a:lnSpc>
              <a:buFont typeface="Times" pitchFamily="24" charset="0"/>
              <a:buNone/>
            </a:pPr>
            <a:r>
              <a:rPr kumimoji="1" lang="en-US" sz="1800" dirty="0"/>
              <a:t>	</a:t>
            </a:r>
            <a:r>
              <a:rPr kumimoji="1" lang="en-US" sz="1800" dirty="0" smtClean="0"/>
              <a:t>(10 </a:t>
            </a:r>
            <a:r>
              <a:rPr kumimoji="1" lang="en-US" sz="1800" dirty="0"/>
              <a:t>divertor chords)</a:t>
            </a:r>
          </a:p>
          <a:p>
            <a:pPr lvl="1">
              <a:lnSpc>
                <a:spcPct val="90000"/>
              </a:lnSpc>
              <a:buFont typeface="Times" pitchFamily="24" charset="0"/>
              <a:buNone/>
            </a:pPr>
            <a:endParaRPr kumimoji="1" lang="en-US" sz="1800" dirty="0"/>
          </a:p>
          <a:p>
            <a:pPr>
              <a:lnSpc>
                <a:spcPct val="90000"/>
              </a:lnSpc>
            </a:pPr>
            <a:r>
              <a:rPr kumimoji="1" lang="en-US" sz="1800" dirty="0"/>
              <a:t>Midplane Thomson scattering and CHERS </a:t>
            </a:r>
            <a:r>
              <a:rPr kumimoji="1" lang="en-US" sz="1800" dirty="0" smtClean="0"/>
              <a:t>systems</a:t>
            </a:r>
          </a:p>
        </p:txBody>
      </p:sp>
      <p:pic>
        <p:nvPicPr>
          <p:cNvPr id="5" name="Picture 4" descr="iaea08-nstx-dia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7549" y="1752600"/>
            <a:ext cx="532745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s09-efit02-454-2-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276600"/>
            <a:ext cx="1072864" cy="198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had a profound and cumulative effect on poloidal recycling flux profile</a:t>
            </a:r>
            <a:endParaRPr lang="en-US" dirty="0"/>
          </a:p>
        </p:txBody>
      </p:sp>
      <p:pic>
        <p:nvPicPr>
          <p:cNvPr id="7" name="Picture 6" descr="aps09-da-ei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772" y="1219200"/>
            <a:ext cx="3650828" cy="5292056"/>
          </a:xfrm>
          <a:prstGeom prst="rect">
            <a:avLst/>
          </a:prstGeom>
        </p:spPr>
      </p:pic>
      <p:pic>
        <p:nvPicPr>
          <p:cNvPr id="8" name="Picture 7" descr="aps09-da-profil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0" y="1295400"/>
            <a:ext cx="4053790" cy="510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5562600"/>
            <a:ext cx="1143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00"/>
                </a:solidFill>
                <a:latin typeface="+mn-lt"/>
                <a:cs typeface=""/>
              </a:rPr>
              <a:t>No lithium (129013)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FF0000"/>
                </a:solidFill>
                <a:latin typeface="+mn-lt"/>
                <a:cs typeface=""/>
              </a:rPr>
              <a:t>190 mg Lithium (129061)</a:t>
            </a:r>
          </a:p>
          <a:p>
            <a:pPr>
              <a:spcBef>
                <a:spcPct val="0"/>
              </a:spcBef>
              <a:buNone/>
            </a:pPr>
            <a:r>
              <a:rPr lang="en-US" sz="1000" i="0" dirty="0" smtClean="0">
                <a:solidFill>
                  <a:srgbClr val="0000FF"/>
                </a:solidFill>
                <a:latin typeface="+mn-lt"/>
                <a:cs typeface=""/>
              </a:rPr>
              <a:t>600 mg lithium (129064)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mple_All_Lab-arial_narrow">
  <a:themeElements>
    <a:clrScheme name="Sample_All_Lab-arial_narro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ample_All_Lab-arial_narrow">
      <a:majorFont>
        <a:latin typeface="Arial Narrow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39A6"/>
            </a:solidFill>
            <a:effectLst/>
            <a:latin typeface="Impact" pitchFamily="-65" charset="0"/>
            <a:ea typeface="ＭＳ Ｐゴシック" pitchFamily="-128" charset="-128"/>
            <a:cs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39A6"/>
            </a:solidFill>
            <a:effectLst/>
            <a:latin typeface="Impact" pitchFamily="-65" charset="0"/>
            <a:ea typeface="ＭＳ Ｐゴシック" pitchFamily="-128" charset="-128"/>
            <a:cs typeface="ＭＳ Ｐゴシック" pitchFamily="-128" charset="-128"/>
          </a:defRPr>
        </a:defPPr>
      </a:lstStyle>
    </a:lnDef>
  </a:objectDefaults>
  <a:extraClrSchemeLst>
    <a:extraClrScheme>
      <a:clrScheme name="Sample_All_Lab-arial_narro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_All_Lab-arial_narro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_All_Lab-arial_narro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70082</TotalTime>
  <Words>2208</Words>
  <Application>Microsoft Macintosh PowerPoint</Application>
  <PresentationFormat>On-screen Show (4:3)</PresentationFormat>
  <Paragraphs>326</Paragraphs>
  <Slides>32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Sample_All_Lab-arial_narrow</vt:lpstr>
      <vt:lpstr>Equation</vt:lpstr>
      <vt:lpstr>Graph</vt:lpstr>
      <vt:lpstr>Slide 1</vt:lpstr>
      <vt:lpstr>Abstract &amp; Acknowlegments</vt:lpstr>
      <vt:lpstr>Summary and Conclusions</vt:lpstr>
      <vt:lpstr>Lithium research program on NSTX focuses on solid and liquid lithium plasma facing components</vt:lpstr>
      <vt:lpstr>Plasma-surface interaction with lithium-coated graphite plasma-facing components</vt:lpstr>
      <vt:lpstr>Two lithium evaporators (LITERs) were used in 2008 and 2009 experiments in NSTX</vt:lpstr>
      <vt:lpstr>Impact of lithium conditioning was investigated in 4-6 MW H-mode discharges</vt:lpstr>
      <vt:lpstr>Multiple diagnostic measurements are analyzed to elucidate on divertor and SOL physics in NSTX</vt:lpstr>
      <vt:lpstr>Lithium had a profound and cumulative effect on poloidal recycling flux profile</vt:lpstr>
      <vt:lpstr>Neutral pressures in SOL and divertor  were reduced after lithium application</vt:lpstr>
      <vt:lpstr>Ion outflux is measured by Langmuir probes </vt:lpstr>
      <vt:lpstr>Divertor heat flux measurements are complicated by lithium coatings</vt:lpstr>
      <vt:lpstr>Lithium spectroscopy indicates higher lithium deposition on lower divertor and center stack</vt:lpstr>
      <vt:lpstr>Li I emission profiles are highly peaked suggesting lithium melting in strike point region</vt:lpstr>
      <vt:lpstr>Reduction of carbon emission may suggest carbon source reduction w/ lithium</vt:lpstr>
      <vt:lpstr>Divertor spectroscopy shows reduction in impurity emission and reduction in ne</vt:lpstr>
      <vt:lpstr>Divertor profiles suggest significant reduction in ne and an increase in Te</vt:lpstr>
      <vt:lpstr>Lithium coatings reduced divertor density, eliminated X-point MARFEs and re-attached inner divertor SP</vt:lpstr>
      <vt:lpstr>Divertor radiation was significantly reduced in discharges with lithium coatings</vt:lpstr>
      <vt:lpstr>Midplane SOL Te increased and ne decreased with lithium coatings</vt:lpstr>
      <vt:lpstr>SOL collisionality decreased with lithium</vt:lpstr>
      <vt:lpstr>S/XB technique is used to estimate particle influx from spectroscopic measurements</vt:lpstr>
      <vt:lpstr>ADAS S/XB factors are used</vt:lpstr>
      <vt:lpstr>Estimates of particle fluxes suggest local recycling coefficient reduction in SOL but not at strike point</vt:lpstr>
      <vt:lpstr>Estimates of particle fluxes suggest local recycling coefficient reduction on center stack</vt:lpstr>
      <vt:lpstr>Spectroscopic measurements suggest that divertor physical sputtering yield for carbon does not increase</vt:lpstr>
      <vt:lpstr>Ion inventory is well controlled in discharges with lithium, core carbon accumulates, lithium is screened out</vt:lpstr>
      <vt:lpstr>Dynamic particle balance model indicates strong pumping by lithium</vt:lpstr>
      <vt:lpstr>A long pulse H-mode discharge scenario with SGI fueling and controlled Ni was developed </vt:lpstr>
      <vt:lpstr>UEDGE modeling reproduces many features of the observed low-recycling divertor regime</vt:lpstr>
      <vt:lpstr>UEDGE model of low-recycling divertor with lithium predicts high divertor heat flux</vt:lpstr>
      <vt:lpstr>Comparison with cryo-pumps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Vlad Soukhanovskii</cp:lastModifiedBy>
  <cp:revision>12232</cp:revision>
  <cp:lastPrinted>2009-10-31T15:43:30Z</cp:lastPrinted>
  <dcterms:created xsi:type="dcterms:W3CDTF">2009-11-13T16:59:24Z</dcterms:created>
  <dcterms:modified xsi:type="dcterms:W3CDTF">2009-11-13T17:14:42Z</dcterms:modified>
</cp:coreProperties>
</file>