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046" y="-11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3220C-10A7-43C4-98EB-9AEB92CD6505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A5FA7-CD3D-4374-A2B6-22677C74A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Correlation between Electron Transport and Shear Alfvén Activity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in </a:t>
            </a:r>
            <a:r>
              <a:rPr lang="en-US" b="1" dirty="0" smtClean="0"/>
              <a:t>NSTX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991600" cy="17526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D. </a:t>
            </a:r>
            <a:r>
              <a:rPr lang="en-US" sz="2400" dirty="0" smtClean="0">
                <a:solidFill>
                  <a:schemeClr val="tx1"/>
                </a:solidFill>
              </a:rPr>
              <a:t>Stutman, N. </a:t>
            </a:r>
            <a:r>
              <a:rPr lang="en-US" sz="2400" dirty="0" err="1" smtClean="0">
                <a:solidFill>
                  <a:schemeClr val="tx1"/>
                </a:solidFill>
              </a:rPr>
              <a:t>Gorelenkov</a:t>
            </a:r>
            <a:r>
              <a:rPr lang="en-US" sz="2400" dirty="0" smtClean="0">
                <a:solidFill>
                  <a:schemeClr val="tx1"/>
                </a:solidFill>
              </a:rPr>
              <a:t>, L. Delgado, S. Kaye, E. </a:t>
            </a:r>
            <a:r>
              <a:rPr lang="en-US" sz="2400" dirty="0" err="1" smtClean="0">
                <a:solidFill>
                  <a:schemeClr val="tx1"/>
                </a:solidFill>
              </a:rPr>
              <a:t>Mazzucatto</a:t>
            </a:r>
            <a:r>
              <a:rPr lang="en-US" sz="2400" dirty="0" smtClean="0">
                <a:solidFill>
                  <a:schemeClr val="tx1"/>
                </a:solidFill>
              </a:rPr>
              <a:t>, K. </a:t>
            </a:r>
            <a:r>
              <a:rPr lang="en-US" sz="2400" dirty="0" err="1" smtClean="0">
                <a:solidFill>
                  <a:schemeClr val="tx1"/>
                </a:solidFill>
              </a:rPr>
              <a:t>Tritz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and the NSTX Team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baseline="30000" dirty="0">
                <a:solidFill>
                  <a:schemeClr val="tx1"/>
                </a:solidFill>
              </a:rPr>
              <a:t>		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457200"/>
            <a:ext cx="159067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7467" y="2514600"/>
            <a:ext cx="16002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3" name="Text Box 3"/>
          <p:cNvSpPr txBox="1">
            <a:spLocks noChangeArrowheads="1"/>
          </p:cNvSpPr>
          <p:nvPr/>
        </p:nvSpPr>
        <p:spPr bwMode="auto">
          <a:xfrm>
            <a:off x="0" y="762000"/>
            <a:ext cx="9062972" cy="62500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</a:t>
            </a:r>
            <a:r>
              <a:rPr lang="en-GB" sz="2000" b="1" dirty="0" smtClean="0">
                <a:solidFill>
                  <a:srgbClr val="7030A0"/>
                </a:solidFill>
              </a:rPr>
              <a:t>Puzzle: T</a:t>
            </a:r>
            <a:r>
              <a:rPr lang="en-GB" sz="2000" b="1" baseline="-25000" dirty="0" smtClean="0">
                <a:solidFill>
                  <a:srgbClr val="7030A0"/>
                </a:solidFill>
              </a:rPr>
              <a:t>e</a:t>
            </a:r>
            <a:r>
              <a:rPr lang="en-GB" sz="2000" b="1" dirty="0" smtClean="0">
                <a:solidFill>
                  <a:srgbClr val="7030A0"/>
                </a:solidFill>
              </a:rPr>
              <a:t> flattens, central </a:t>
            </a:r>
            <a:r>
              <a:rPr lang="en-GB" sz="2000" b="1" dirty="0" err="1" smtClean="0">
                <a:solidFill>
                  <a:srgbClr val="7030A0"/>
                </a:solidFill>
                <a:latin typeface="Symbol" pitchFamily="18" charset="2"/>
              </a:rPr>
              <a:t>c</a:t>
            </a:r>
            <a:r>
              <a:rPr lang="en-GB" sz="2000" b="1" baseline="-25000" dirty="0" err="1" smtClean="0">
                <a:solidFill>
                  <a:srgbClr val="7030A0"/>
                </a:solidFill>
              </a:rPr>
              <a:t>e</a:t>
            </a:r>
            <a:r>
              <a:rPr lang="en-GB" sz="2000" b="1" dirty="0" smtClean="0">
                <a:solidFill>
                  <a:srgbClr val="7030A0"/>
                </a:solidFill>
              </a:rPr>
              <a:t> increases  </a:t>
            </a:r>
            <a:r>
              <a:rPr lang="en-GB" sz="2000" b="1" dirty="0">
                <a:solidFill>
                  <a:srgbClr val="7030A0"/>
                </a:solidFill>
              </a:rPr>
              <a:t>in NSTX </a:t>
            </a:r>
            <a:r>
              <a:rPr lang="en-GB" sz="2000" b="1" dirty="0" smtClean="0">
                <a:solidFill>
                  <a:srgbClr val="7030A0"/>
                </a:solidFill>
              </a:rPr>
              <a:t>H-mode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7030A0"/>
                </a:solidFill>
              </a:rPr>
              <a:t>  as P</a:t>
            </a:r>
            <a:r>
              <a:rPr lang="en-GB" sz="2000" b="1" baseline="-25000" dirty="0" smtClean="0">
                <a:solidFill>
                  <a:srgbClr val="7030A0"/>
                </a:solidFill>
              </a:rPr>
              <a:t>NB</a:t>
            </a:r>
            <a:r>
              <a:rPr lang="en-GB" sz="2000" b="1" dirty="0" smtClean="0">
                <a:solidFill>
                  <a:srgbClr val="7030A0"/>
                </a:solidFill>
              </a:rPr>
              <a:t> increases</a:t>
            </a: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Effect possibly apparent also in MAST (Akers 08)</a:t>
            </a:r>
          </a:p>
          <a:p>
            <a:pPr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 smtClean="0">
              <a:solidFill>
                <a:srgbClr val="000000"/>
              </a:solidFill>
            </a:endParaRP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Low frequency MHD not the cause for T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e</a:t>
            </a:r>
            <a:r>
              <a:rPr lang="en-GB" sz="2000" b="1" dirty="0" smtClean="0">
                <a:solidFill>
                  <a:srgbClr val="000000"/>
                </a:solidFill>
              </a:rPr>
              <a:t> flattening: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- Negligible NTM-TAEs after t </a:t>
            </a:r>
            <a:r>
              <a:rPr lang="en-GB" sz="2000" b="1" dirty="0" smtClean="0">
                <a:solidFill>
                  <a:srgbClr val="000000"/>
                </a:solidFill>
                <a:cs typeface="Arial" charset="0"/>
              </a:rPr>
              <a:t>&gt;</a:t>
            </a:r>
            <a:r>
              <a:rPr lang="en-GB" sz="2000" b="1" dirty="0" smtClean="0">
                <a:solidFill>
                  <a:srgbClr val="000000"/>
                </a:solidFill>
              </a:rPr>
              <a:t> 0.4-0.5 s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- No internal reconnections or large ELMs</a:t>
            </a:r>
          </a:p>
          <a:p>
            <a:pPr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Flattening of the fast ion profile not the cause either: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- Assuming flat FI profile  neutrons decrease strongly, </a:t>
            </a:r>
            <a:r>
              <a:rPr lang="en-GB" sz="2000" b="1" dirty="0" smtClean="0">
                <a:solidFill>
                  <a:srgbClr val="000000"/>
                </a:solidFill>
                <a:latin typeface="Symbol" pitchFamily="18" charset="2"/>
              </a:rPr>
              <a:t>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e </a:t>
            </a:r>
            <a:r>
              <a:rPr lang="en-GB" sz="2000" b="1" dirty="0" smtClean="0">
                <a:solidFill>
                  <a:srgbClr val="000000"/>
                </a:solidFill>
              </a:rPr>
              <a:t>changes little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- Fast ion data support peaked FI profile,  no anomalies in NPA spectra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- Electron/ion heating partition </a:t>
            </a:r>
            <a:r>
              <a:rPr lang="en-GB" sz="2000" b="1" dirty="0" smtClean="0">
                <a:solidFill>
                  <a:srgbClr val="000000"/>
                </a:solidFill>
              </a:rPr>
              <a:t>dominantly </a:t>
            </a:r>
            <a:r>
              <a:rPr lang="en-GB" sz="2000" b="1" dirty="0" smtClean="0">
                <a:solidFill>
                  <a:srgbClr val="000000"/>
                </a:solidFill>
              </a:rPr>
              <a:t>classical  </a:t>
            </a:r>
            <a:r>
              <a:rPr lang="en-GB" sz="2000" b="1" dirty="0" smtClean="0">
                <a:solidFill>
                  <a:srgbClr val="000000"/>
                </a:solidFill>
              </a:rPr>
              <a:t>(at  high n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e </a:t>
            </a:r>
            <a:r>
              <a:rPr lang="en-GB" sz="2000" b="1" dirty="0" err="1" smtClean="0">
                <a:solidFill>
                  <a:srgbClr val="000000"/>
                </a:solidFill>
              </a:rPr>
              <a:t>T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i</a:t>
            </a:r>
            <a:r>
              <a:rPr lang="en-GB" sz="2000" b="1" dirty="0" err="1" smtClean="0">
                <a:solidFill>
                  <a:srgbClr val="000000"/>
                </a:solidFill>
              </a:rPr>
              <a:t>≈T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e</a:t>
            </a:r>
            <a:r>
              <a:rPr lang="en-GB" sz="2000" b="1" dirty="0" smtClean="0">
                <a:solidFill>
                  <a:srgbClr val="000000"/>
                </a:solidFill>
              </a:rPr>
              <a:t>,  </a:t>
            </a:r>
            <a:r>
              <a:rPr lang="en-GB" sz="2000" b="1" dirty="0" err="1" smtClean="0">
                <a:solidFill>
                  <a:srgbClr val="000000"/>
                </a:solidFill>
                <a:latin typeface="Symbol" pitchFamily="18" charset="2"/>
              </a:rPr>
              <a:t>c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i</a:t>
            </a:r>
            <a:r>
              <a:rPr lang="en-GB" sz="2000" b="1" dirty="0" smtClean="0">
                <a:solidFill>
                  <a:srgbClr val="000000"/>
                </a:solidFill>
              </a:rPr>
              <a:t> ≈ </a:t>
            </a:r>
            <a:r>
              <a:rPr lang="en-GB" sz="2000" b="1" dirty="0" err="1" smtClean="0">
                <a:solidFill>
                  <a:srgbClr val="000000"/>
                </a:solidFill>
                <a:latin typeface="Symbol" pitchFamily="18" charset="2"/>
              </a:rPr>
              <a:t>c</a:t>
            </a:r>
            <a:r>
              <a:rPr lang="en-GB" sz="2000" b="1" baseline="30000" dirty="0" err="1" smtClean="0">
                <a:solidFill>
                  <a:srgbClr val="000000"/>
                </a:solidFill>
              </a:rPr>
              <a:t>neo</a:t>
            </a:r>
            <a:r>
              <a:rPr lang="en-GB" sz="2000" b="1" dirty="0" smtClean="0">
                <a:solidFill>
                  <a:srgbClr val="000000"/>
                </a:solidFill>
              </a:rPr>
              <a:t>)</a:t>
            </a:r>
            <a:endParaRPr lang="en-GB" sz="2000" b="1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Perturbative experiments also confirm rapid central electron  transport at high P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NB</a:t>
            </a:r>
          </a:p>
          <a:p>
            <a:pPr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 smtClean="0">
              <a:solidFill>
                <a:srgbClr val="000000"/>
              </a:solidFill>
            </a:endParaRP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baseline="-25000" dirty="0" smtClean="0"/>
              <a:t> </a:t>
            </a:r>
            <a:r>
              <a:rPr lang="en-GB" sz="2000" b="1" i="1" dirty="0" smtClean="0"/>
              <a:t>T</a:t>
            </a:r>
            <a:r>
              <a:rPr lang="en-GB" sz="2000" b="1" i="1" baseline="-25000" dirty="0" smtClean="0"/>
              <a:t>e</a:t>
            </a:r>
            <a:r>
              <a:rPr lang="en-GB" sz="2000" b="1" i="1" dirty="0" smtClean="0"/>
              <a:t> flattening is genuine electron transport effect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solidFill>
                <a:srgbClr val="000000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0" y="533400"/>
            <a:ext cx="91440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352800" y="0"/>
            <a:ext cx="21964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Talk outline</a:t>
            </a:r>
            <a:endParaRPr lang="en-US" sz="3200" dirty="0"/>
          </a:p>
        </p:txBody>
      </p:sp>
      <p:sp>
        <p:nvSpPr>
          <p:cNvPr id="66" name="TextBox 65"/>
          <p:cNvSpPr txBox="1"/>
          <p:nvPr/>
        </p:nvSpPr>
        <p:spPr>
          <a:xfrm>
            <a:off x="7696200" y="3505200"/>
            <a:ext cx="702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MAST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96200" y="1752600"/>
            <a:ext cx="614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NSTX 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AutoShape 5"/>
          <p:cNvSpPr>
            <a:spLocks noChangeAspect="1" noChangeArrowheads="1" noTextEdit="1"/>
          </p:cNvSpPr>
          <p:nvPr/>
        </p:nvSpPr>
        <p:spPr bwMode="auto">
          <a:xfrm>
            <a:off x="5895975" y="152400"/>
            <a:ext cx="3248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6918325" y="2271713"/>
            <a:ext cx="133350" cy="1295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76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04062" y="2314575"/>
            <a:ext cx="13335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7199312" y="2343150"/>
            <a:ext cx="1190625" cy="12096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" name="Freeform 30"/>
          <p:cNvSpPr>
            <a:spLocks noEditPoints="1"/>
          </p:cNvSpPr>
          <p:nvPr/>
        </p:nvSpPr>
        <p:spPr bwMode="auto">
          <a:xfrm>
            <a:off x="7194550" y="2338388"/>
            <a:ext cx="120015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56" y="0"/>
              </a:cxn>
              <a:cxn ang="0">
                <a:pos x="756" y="768"/>
              </a:cxn>
              <a:cxn ang="0">
                <a:pos x="0" y="768"/>
              </a:cxn>
              <a:cxn ang="0">
                <a:pos x="0" y="0"/>
              </a:cxn>
              <a:cxn ang="0">
                <a:pos x="6" y="765"/>
              </a:cxn>
              <a:cxn ang="0">
                <a:pos x="3" y="762"/>
              </a:cxn>
              <a:cxn ang="0">
                <a:pos x="753" y="762"/>
              </a:cxn>
              <a:cxn ang="0">
                <a:pos x="750" y="765"/>
              </a:cxn>
              <a:cxn ang="0">
                <a:pos x="750" y="3"/>
              </a:cxn>
              <a:cxn ang="0">
                <a:pos x="753" y="6"/>
              </a:cxn>
              <a:cxn ang="0">
                <a:pos x="3" y="6"/>
              </a:cxn>
              <a:cxn ang="0">
                <a:pos x="6" y="3"/>
              </a:cxn>
              <a:cxn ang="0">
                <a:pos x="6" y="765"/>
              </a:cxn>
            </a:cxnLst>
            <a:rect l="0" t="0" r="r" b="b"/>
            <a:pathLst>
              <a:path w="756" h="768">
                <a:moveTo>
                  <a:pt x="0" y="0"/>
                </a:moveTo>
                <a:lnTo>
                  <a:pt x="756" y="0"/>
                </a:lnTo>
                <a:lnTo>
                  <a:pt x="756" y="768"/>
                </a:lnTo>
                <a:lnTo>
                  <a:pt x="0" y="768"/>
                </a:lnTo>
                <a:lnTo>
                  <a:pt x="0" y="0"/>
                </a:lnTo>
                <a:close/>
                <a:moveTo>
                  <a:pt x="6" y="765"/>
                </a:moveTo>
                <a:lnTo>
                  <a:pt x="3" y="762"/>
                </a:lnTo>
                <a:lnTo>
                  <a:pt x="753" y="762"/>
                </a:lnTo>
                <a:lnTo>
                  <a:pt x="750" y="765"/>
                </a:lnTo>
                <a:lnTo>
                  <a:pt x="750" y="3"/>
                </a:lnTo>
                <a:lnTo>
                  <a:pt x="753" y="6"/>
                </a:lnTo>
                <a:lnTo>
                  <a:pt x="3" y="6"/>
                </a:lnTo>
                <a:lnTo>
                  <a:pt x="6" y="3"/>
                </a:lnTo>
                <a:lnTo>
                  <a:pt x="6" y="765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9" name="Freeform 31"/>
          <p:cNvSpPr>
            <a:spLocks/>
          </p:cNvSpPr>
          <p:nvPr/>
        </p:nvSpPr>
        <p:spPr bwMode="auto">
          <a:xfrm>
            <a:off x="7275512" y="3333750"/>
            <a:ext cx="1114425" cy="180975"/>
          </a:xfrm>
          <a:custGeom>
            <a:avLst/>
            <a:gdLst/>
            <a:ahLst/>
            <a:cxnLst>
              <a:cxn ang="0">
                <a:pos x="5" y="38"/>
              </a:cxn>
              <a:cxn ang="0">
                <a:pos x="96" y="0"/>
              </a:cxn>
              <a:cxn ang="0">
                <a:pos x="190" y="38"/>
              </a:cxn>
              <a:cxn ang="0">
                <a:pos x="198" y="40"/>
              </a:cxn>
              <a:cxn ang="0">
                <a:pos x="279" y="67"/>
              </a:cxn>
              <a:cxn ang="0">
                <a:pos x="382" y="82"/>
              </a:cxn>
              <a:cxn ang="0">
                <a:pos x="398" y="86"/>
              </a:cxn>
              <a:cxn ang="0">
                <a:pos x="450" y="93"/>
              </a:cxn>
              <a:cxn ang="0">
                <a:pos x="536" y="67"/>
              </a:cxn>
              <a:cxn ang="0">
                <a:pos x="674" y="53"/>
              </a:cxn>
              <a:cxn ang="0">
                <a:pos x="702" y="50"/>
              </a:cxn>
              <a:cxn ang="0">
                <a:pos x="698" y="80"/>
              </a:cxn>
              <a:cxn ang="0">
                <a:pos x="588" y="99"/>
              </a:cxn>
              <a:cxn ang="0">
                <a:pos x="468" y="114"/>
              </a:cxn>
              <a:cxn ang="0">
                <a:pos x="426" y="114"/>
              </a:cxn>
              <a:cxn ang="0">
                <a:pos x="306" y="96"/>
              </a:cxn>
              <a:cxn ang="0">
                <a:pos x="180" y="62"/>
              </a:cxn>
              <a:cxn ang="0">
                <a:pos x="105" y="46"/>
              </a:cxn>
              <a:cxn ang="0">
                <a:pos x="0" y="90"/>
              </a:cxn>
              <a:cxn ang="0">
                <a:pos x="5" y="38"/>
              </a:cxn>
            </a:cxnLst>
            <a:rect l="0" t="0" r="r" b="b"/>
            <a:pathLst>
              <a:path w="702" h="114">
                <a:moveTo>
                  <a:pt x="5" y="38"/>
                </a:moveTo>
                <a:lnTo>
                  <a:pt x="96" y="0"/>
                </a:lnTo>
                <a:lnTo>
                  <a:pt x="190" y="38"/>
                </a:lnTo>
                <a:lnTo>
                  <a:pt x="198" y="40"/>
                </a:lnTo>
                <a:lnTo>
                  <a:pt x="279" y="67"/>
                </a:lnTo>
                <a:lnTo>
                  <a:pt x="382" y="82"/>
                </a:lnTo>
                <a:lnTo>
                  <a:pt x="398" y="86"/>
                </a:lnTo>
                <a:lnTo>
                  <a:pt x="450" y="93"/>
                </a:lnTo>
                <a:lnTo>
                  <a:pt x="536" y="67"/>
                </a:lnTo>
                <a:lnTo>
                  <a:pt x="674" y="53"/>
                </a:lnTo>
                <a:lnTo>
                  <a:pt x="702" y="50"/>
                </a:lnTo>
                <a:lnTo>
                  <a:pt x="698" y="80"/>
                </a:lnTo>
                <a:lnTo>
                  <a:pt x="588" y="99"/>
                </a:lnTo>
                <a:lnTo>
                  <a:pt x="468" y="114"/>
                </a:lnTo>
                <a:lnTo>
                  <a:pt x="426" y="114"/>
                </a:lnTo>
                <a:lnTo>
                  <a:pt x="306" y="96"/>
                </a:lnTo>
                <a:lnTo>
                  <a:pt x="180" y="62"/>
                </a:lnTo>
                <a:lnTo>
                  <a:pt x="105" y="46"/>
                </a:lnTo>
                <a:lnTo>
                  <a:pt x="0" y="90"/>
                </a:lnTo>
                <a:lnTo>
                  <a:pt x="5" y="3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0" name="Freeform 32"/>
          <p:cNvSpPr>
            <a:spLocks noEditPoints="1"/>
          </p:cNvSpPr>
          <p:nvPr/>
        </p:nvSpPr>
        <p:spPr bwMode="auto">
          <a:xfrm>
            <a:off x="7270750" y="3328988"/>
            <a:ext cx="1123950" cy="190500"/>
          </a:xfrm>
          <a:custGeom>
            <a:avLst/>
            <a:gdLst/>
            <a:ahLst/>
            <a:cxnLst>
              <a:cxn ang="0">
                <a:pos x="18" y="102"/>
              </a:cxn>
              <a:cxn ang="0">
                <a:pos x="267" y="1"/>
              </a:cxn>
              <a:cxn ang="0">
                <a:pos x="516" y="101"/>
              </a:cxn>
              <a:cxn ang="0">
                <a:pos x="754" y="179"/>
              </a:cxn>
              <a:cxn ang="0">
                <a:pos x="1029" y="220"/>
              </a:cxn>
              <a:cxn ang="0">
                <a:pos x="1210" y="248"/>
              </a:cxn>
              <a:cxn ang="0">
                <a:pos x="1434" y="179"/>
              </a:cxn>
              <a:cxn ang="0">
                <a:pos x="1803" y="142"/>
              </a:cxn>
              <a:cxn ang="0">
                <a:pos x="1886" y="137"/>
              </a:cxn>
              <a:cxn ang="0">
                <a:pos x="1876" y="221"/>
              </a:cxn>
              <a:cxn ang="0">
                <a:pos x="1578" y="279"/>
              </a:cxn>
              <a:cxn ang="0">
                <a:pos x="1145" y="320"/>
              </a:cxn>
              <a:cxn ang="0">
                <a:pos x="822" y="271"/>
              </a:cxn>
              <a:cxn ang="0">
                <a:pos x="285" y="137"/>
              </a:cxn>
              <a:cxn ang="0">
                <a:pos x="12" y="255"/>
              </a:cxn>
              <a:cxn ang="0">
                <a:pos x="0" y="247"/>
              </a:cxn>
              <a:cxn ang="0">
                <a:pos x="16" y="249"/>
              </a:cxn>
              <a:cxn ang="0">
                <a:pos x="284" y="122"/>
              </a:cxn>
              <a:cxn ang="0">
                <a:pos x="491" y="166"/>
              </a:cxn>
              <a:cxn ang="0">
                <a:pos x="1146" y="305"/>
              </a:cxn>
              <a:cxn ang="0">
                <a:pos x="1254" y="305"/>
              </a:cxn>
              <a:cxn ang="0">
                <a:pos x="1866" y="212"/>
              </a:cxn>
              <a:cxn ang="0">
                <a:pos x="1873" y="141"/>
              </a:cxn>
              <a:cxn ang="0">
                <a:pos x="1805" y="158"/>
              </a:cxn>
              <a:cxn ang="0">
                <a:pos x="1438" y="194"/>
              </a:cxn>
              <a:cxn ang="0">
                <a:pos x="1208" y="264"/>
              </a:cxn>
              <a:cxn ang="0">
                <a:pos x="1026" y="235"/>
              </a:cxn>
              <a:cxn ang="0">
                <a:pos x="749" y="194"/>
              </a:cxn>
              <a:cxn ang="0">
                <a:pos x="512" y="117"/>
              </a:cxn>
              <a:cxn ang="0">
                <a:pos x="261" y="16"/>
              </a:cxn>
              <a:cxn ang="0">
                <a:pos x="24" y="116"/>
              </a:cxn>
              <a:cxn ang="0">
                <a:pos x="16" y="249"/>
              </a:cxn>
            </a:cxnLst>
            <a:rect l="0" t="0" r="r" b="b"/>
            <a:pathLst>
              <a:path w="1889" h="320">
                <a:moveTo>
                  <a:pt x="13" y="108"/>
                </a:moveTo>
                <a:cubicBezTo>
                  <a:pt x="14" y="105"/>
                  <a:pt x="15" y="103"/>
                  <a:pt x="18" y="102"/>
                </a:cubicBezTo>
                <a:lnTo>
                  <a:pt x="261" y="1"/>
                </a:lnTo>
                <a:cubicBezTo>
                  <a:pt x="263" y="0"/>
                  <a:pt x="265" y="0"/>
                  <a:pt x="267" y="1"/>
                </a:cubicBezTo>
                <a:lnTo>
                  <a:pt x="517" y="102"/>
                </a:lnTo>
                <a:lnTo>
                  <a:pt x="516" y="101"/>
                </a:lnTo>
                <a:lnTo>
                  <a:pt x="539" y="106"/>
                </a:lnTo>
                <a:lnTo>
                  <a:pt x="754" y="179"/>
                </a:lnTo>
                <a:lnTo>
                  <a:pt x="753" y="178"/>
                </a:lnTo>
                <a:lnTo>
                  <a:pt x="1029" y="220"/>
                </a:lnTo>
                <a:lnTo>
                  <a:pt x="1070" y="230"/>
                </a:lnTo>
                <a:lnTo>
                  <a:pt x="1210" y="248"/>
                </a:lnTo>
                <a:lnTo>
                  <a:pt x="1206" y="248"/>
                </a:lnTo>
                <a:lnTo>
                  <a:pt x="1434" y="179"/>
                </a:lnTo>
                <a:cubicBezTo>
                  <a:pt x="1434" y="178"/>
                  <a:pt x="1435" y="178"/>
                  <a:pt x="1435" y="178"/>
                </a:cubicBezTo>
                <a:lnTo>
                  <a:pt x="1803" y="142"/>
                </a:lnTo>
                <a:lnTo>
                  <a:pt x="1880" y="134"/>
                </a:lnTo>
                <a:cubicBezTo>
                  <a:pt x="1882" y="134"/>
                  <a:pt x="1885" y="135"/>
                  <a:pt x="1886" y="137"/>
                </a:cubicBezTo>
                <a:cubicBezTo>
                  <a:pt x="1888" y="139"/>
                  <a:pt x="1889" y="141"/>
                  <a:pt x="1888" y="144"/>
                </a:cubicBezTo>
                <a:lnTo>
                  <a:pt x="1876" y="221"/>
                </a:lnTo>
                <a:cubicBezTo>
                  <a:pt x="1875" y="224"/>
                  <a:pt x="1872" y="227"/>
                  <a:pt x="1869" y="228"/>
                </a:cubicBezTo>
                <a:lnTo>
                  <a:pt x="1578" y="279"/>
                </a:lnTo>
                <a:lnTo>
                  <a:pt x="1256" y="320"/>
                </a:lnTo>
                <a:lnTo>
                  <a:pt x="1145" y="320"/>
                </a:lnTo>
                <a:cubicBezTo>
                  <a:pt x="1145" y="320"/>
                  <a:pt x="1144" y="320"/>
                  <a:pt x="1144" y="320"/>
                </a:cubicBezTo>
                <a:lnTo>
                  <a:pt x="822" y="271"/>
                </a:lnTo>
                <a:lnTo>
                  <a:pt x="487" y="181"/>
                </a:lnTo>
                <a:lnTo>
                  <a:pt x="285" y="137"/>
                </a:lnTo>
                <a:lnTo>
                  <a:pt x="290" y="137"/>
                </a:lnTo>
                <a:lnTo>
                  <a:pt x="12" y="255"/>
                </a:lnTo>
                <a:cubicBezTo>
                  <a:pt x="9" y="257"/>
                  <a:pt x="6" y="256"/>
                  <a:pt x="4" y="255"/>
                </a:cubicBezTo>
                <a:cubicBezTo>
                  <a:pt x="1" y="253"/>
                  <a:pt x="0" y="250"/>
                  <a:pt x="0" y="247"/>
                </a:cubicBezTo>
                <a:lnTo>
                  <a:pt x="13" y="108"/>
                </a:lnTo>
                <a:close/>
                <a:moveTo>
                  <a:pt x="16" y="249"/>
                </a:moveTo>
                <a:lnTo>
                  <a:pt x="5" y="241"/>
                </a:lnTo>
                <a:lnTo>
                  <a:pt x="284" y="122"/>
                </a:lnTo>
                <a:cubicBezTo>
                  <a:pt x="285" y="122"/>
                  <a:pt x="287" y="121"/>
                  <a:pt x="289" y="122"/>
                </a:cubicBezTo>
                <a:lnTo>
                  <a:pt x="491" y="166"/>
                </a:lnTo>
                <a:lnTo>
                  <a:pt x="824" y="256"/>
                </a:lnTo>
                <a:lnTo>
                  <a:pt x="1146" y="305"/>
                </a:lnTo>
                <a:lnTo>
                  <a:pt x="1145" y="304"/>
                </a:lnTo>
                <a:lnTo>
                  <a:pt x="1254" y="305"/>
                </a:lnTo>
                <a:lnTo>
                  <a:pt x="1575" y="263"/>
                </a:lnTo>
                <a:lnTo>
                  <a:pt x="1866" y="212"/>
                </a:lnTo>
                <a:lnTo>
                  <a:pt x="1860" y="218"/>
                </a:lnTo>
                <a:lnTo>
                  <a:pt x="1873" y="141"/>
                </a:lnTo>
                <a:lnTo>
                  <a:pt x="1881" y="150"/>
                </a:lnTo>
                <a:lnTo>
                  <a:pt x="1805" y="158"/>
                </a:lnTo>
                <a:lnTo>
                  <a:pt x="1437" y="194"/>
                </a:lnTo>
                <a:lnTo>
                  <a:pt x="1438" y="194"/>
                </a:lnTo>
                <a:lnTo>
                  <a:pt x="1211" y="263"/>
                </a:lnTo>
                <a:cubicBezTo>
                  <a:pt x="1210" y="264"/>
                  <a:pt x="1209" y="264"/>
                  <a:pt x="1208" y="264"/>
                </a:cubicBezTo>
                <a:lnTo>
                  <a:pt x="1066" y="246"/>
                </a:lnTo>
                <a:lnTo>
                  <a:pt x="1026" y="235"/>
                </a:lnTo>
                <a:lnTo>
                  <a:pt x="750" y="194"/>
                </a:lnTo>
                <a:cubicBezTo>
                  <a:pt x="750" y="194"/>
                  <a:pt x="750" y="194"/>
                  <a:pt x="749" y="194"/>
                </a:cubicBezTo>
                <a:lnTo>
                  <a:pt x="535" y="122"/>
                </a:lnTo>
                <a:lnTo>
                  <a:pt x="512" y="117"/>
                </a:lnTo>
                <a:cubicBezTo>
                  <a:pt x="512" y="117"/>
                  <a:pt x="512" y="117"/>
                  <a:pt x="511" y="116"/>
                </a:cubicBezTo>
                <a:lnTo>
                  <a:pt x="261" y="16"/>
                </a:lnTo>
                <a:lnTo>
                  <a:pt x="267" y="16"/>
                </a:lnTo>
                <a:lnTo>
                  <a:pt x="24" y="116"/>
                </a:lnTo>
                <a:lnTo>
                  <a:pt x="29" y="110"/>
                </a:lnTo>
                <a:lnTo>
                  <a:pt x="16" y="24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1" name="Freeform 33"/>
          <p:cNvSpPr>
            <a:spLocks/>
          </p:cNvSpPr>
          <p:nvPr/>
        </p:nvSpPr>
        <p:spPr bwMode="auto">
          <a:xfrm>
            <a:off x="7265987" y="2352675"/>
            <a:ext cx="1123950" cy="1133475"/>
          </a:xfrm>
          <a:custGeom>
            <a:avLst/>
            <a:gdLst/>
            <a:ahLst/>
            <a:cxnLst>
              <a:cxn ang="0">
                <a:pos x="0" y="560"/>
              </a:cxn>
              <a:cxn ang="0">
                <a:pos x="41" y="488"/>
              </a:cxn>
              <a:cxn ang="0">
                <a:pos x="84" y="362"/>
              </a:cxn>
              <a:cxn ang="0">
                <a:pos x="135" y="0"/>
              </a:cxn>
              <a:cxn ang="0">
                <a:pos x="201" y="0"/>
              </a:cxn>
              <a:cxn ang="0">
                <a:pos x="227" y="114"/>
              </a:cxn>
              <a:cxn ang="0">
                <a:pos x="285" y="320"/>
              </a:cxn>
              <a:cxn ang="0">
                <a:pos x="349" y="434"/>
              </a:cxn>
              <a:cxn ang="0">
                <a:pos x="399" y="523"/>
              </a:cxn>
              <a:cxn ang="0">
                <a:pos x="511" y="641"/>
              </a:cxn>
              <a:cxn ang="0">
                <a:pos x="594" y="687"/>
              </a:cxn>
              <a:cxn ang="0">
                <a:pos x="708" y="673"/>
              </a:cxn>
              <a:cxn ang="0">
                <a:pos x="701" y="703"/>
              </a:cxn>
              <a:cxn ang="0">
                <a:pos x="646" y="709"/>
              </a:cxn>
              <a:cxn ang="0">
                <a:pos x="585" y="714"/>
              </a:cxn>
              <a:cxn ang="0">
                <a:pos x="474" y="654"/>
              </a:cxn>
              <a:cxn ang="0">
                <a:pos x="381" y="562"/>
              </a:cxn>
              <a:cxn ang="0">
                <a:pos x="248" y="376"/>
              </a:cxn>
              <a:cxn ang="0">
                <a:pos x="196" y="201"/>
              </a:cxn>
              <a:cxn ang="0">
                <a:pos x="161" y="192"/>
              </a:cxn>
              <a:cxn ang="0">
                <a:pos x="105" y="395"/>
              </a:cxn>
              <a:cxn ang="0">
                <a:pos x="55" y="540"/>
              </a:cxn>
              <a:cxn ang="0">
                <a:pos x="3" y="611"/>
              </a:cxn>
              <a:cxn ang="0">
                <a:pos x="0" y="560"/>
              </a:cxn>
            </a:cxnLst>
            <a:rect l="0" t="0" r="r" b="b"/>
            <a:pathLst>
              <a:path w="708" h="714">
                <a:moveTo>
                  <a:pt x="0" y="560"/>
                </a:moveTo>
                <a:lnTo>
                  <a:pt x="41" y="488"/>
                </a:lnTo>
                <a:lnTo>
                  <a:pt x="84" y="362"/>
                </a:lnTo>
                <a:lnTo>
                  <a:pt x="135" y="0"/>
                </a:lnTo>
                <a:lnTo>
                  <a:pt x="201" y="0"/>
                </a:lnTo>
                <a:lnTo>
                  <a:pt x="227" y="114"/>
                </a:lnTo>
                <a:lnTo>
                  <a:pt x="285" y="320"/>
                </a:lnTo>
                <a:lnTo>
                  <a:pt x="349" y="434"/>
                </a:lnTo>
                <a:lnTo>
                  <a:pt x="399" y="523"/>
                </a:lnTo>
                <a:lnTo>
                  <a:pt x="511" y="641"/>
                </a:lnTo>
                <a:lnTo>
                  <a:pt x="594" y="687"/>
                </a:lnTo>
                <a:lnTo>
                  <a:pt x="708" y="673"/>
                </a:lnTo>
                <a:lnTo>
                  <a:pt x="701" y="703"/>
                </a:lnTo>
                <a:lnTo>
                  <a:pt x="646" y="709"/>
                </a:lnTo>
                <a:lnTo>
                  <a:pt x="585" y="714"/>
                </a:lnTo>
                <a:lnTo>
                  <a:pt x="474" y="654"/>
                </a:lnTo>
                <a:lnTo>
                  <a:pt x="381" y="562"/>
                </a:lnTo>
                <a:lnTo>
                  <a:pt x="248" y="376"/>
                </a:lnTo>
                <a:lnTo>
                  <a:pt x="196" y="201"/>
                </a:lnTo>
                <a:lnTo>
                  <a:pt x="161" y="192"/>
                </a:lnTo>
                <a:lnTo>
                  <a:pt x="105" y="395"/>
                </a:lnTo>
                <a:lnTo>
                  <a:pt x="55" y="540"/>
                </a:lnTo>
                <a:lnTo>
                  <a:pt x="3" y="611"/>
                </a:lnTo>
                <a:lnTo>
                  <a:pt x="0" y="560"/>
                </a:lnTo>
                <a:close/>
              </a:path>
            </a:pathLst>
          </a:custGeom>
          <a:solidFill>
            <a:srgbClr val="009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2" name="Freeform 34"/>
          <p:cNvSpPr>
            <a:spLocks noEditPoints="1"/>
          </p:cNvSpPr>
          <p:nvPr/>
        </p:nvSpPr>
        <p:spPr bwMode="auto">
          <a:xfrm>
            <a:off x="7261225" y="2347913"/>
            <a:ext cx="1133475" cy="1143000"/>
          </a:xfrm>
          <a:custGeom>
            <a:avLst/>
            <a:gdLst/>
            <a:ahLst/>
            <a:cxnLst>
              <a:cxn ang="0">
                <a:pos x="1" y="1496"/>
              </a:cxn>
              <a:cxn ang="0">
                <a:pos x="108" y="1306"/>
              </a:cxn>
              <a:cxn ang="0">
                <a:pos x="223" y="973"/>
              </a:cxn>
              <a:cxn ang="0">
                <a:pos x="369" y="0"/>
              </a:cxn>
              <a:cxn ang="0">
                <a:pos x="553" y="7"/>
              </a:cxn>
              <a:cxn ang="0">
                <a:pos x="775" y="860"/>
              </a:cxn>
              <a:cxn ang="0">
                <a:pos x="945" y="1161"/>
              </a:cxn>
              <a:cxn ang="0">
                <a:pos x="1077" y="1396"/>
              </a:cxn>
              <a:cxn ang="0">
                <a:pos x="1374" y="1709"/>
              </a:cxn>
              <a:cxn ang="0">
                <a:pos x="1591" y="1833"/>
              </a:cxn>
              <a:cxn ang="0">
                <a:pos x="1902" y="1798"/>
              </a:cxn>
              <a:cxn ang="0">
                <a:pos x="1884" y="1885"/>
              </a:cxn>
              <a:cxn ang="0">
                <a:pos x="1731" y="1907"/>
              </a:cxn>
              <a:cxn ang="0">
                <a:pos x="1566" y="1920"/>
              </a:cxn>
              <a:cxn ang="0">
                <a:pos x="1265" y="1759"/>
              </a:cxn>
              <a:cxn ang="0">
                <a:pos x="1016" y="1510"/>
              </a:cxn>
              <a:cxn ang="0">
                <a:pos x="660" y="1013"/>
              </a:cxn>
              <a:cxn ang="0">
                <a:pos x="528" y="551"/>
              </a:cxn>
              <a:cxn ang="0">
                <a:pos x="445" y="521"/>
              </a:cxn>
              <a:cxn ang="0">
                <a:pos x="162" y="1450"/>
              </a:cxn>
              <a:cxn ang="0">
                <a:pos x="23" y="1641"/>
              </a:cxn>
              <a:cxn ang="0">
                <a:pos x="8" y="1636"/>
              </a:cxn>
              <a:cxn ang="0">
                <a:pos x="24" y="1635"/>
              </a:cxn>
              <a:cxn ang="0">
                <a:pos x="148" y="1442"/>
              </a:cxn>
              <a:cxn ang="0">
                <a:pos x="279" y="1059"/>
              </a:cxn>
              <a:cxn ang="0">
                <a:pos x="440" y="511"/>
              </a:cxn>
              <a:cxn ang="0">
                <a:pos x="537" y="541"/>
              </a:cxn>
              <a:cxn ang="0">
                <a:pos x="674" y="1006"/>
              </a:cxn>
              <a:cxn ang="0">
                <a:pos x="1028" y="1500"/>
              </a:cxn>
              <a:cxn ang="0">
                <a:pos x="1274" y="1746"/>
              </a:cxn>
              <a:cxn ang="0">
                <a:pos x="1569" y="1904"/>
              </a:cxn>
              <a:cxn ang="0">
                <a:pos x="1875" y="1875"/>
              </a:cxn>
              <a:cxn ang="0">
                <a:pos x="1889" y="1801"/>
              </a:cxn>
              <a:cxn ang="0">
                <a:pos x="1593" y="1849"/>
              </a:cxn>
              <a:cxn ang="0">
                <a:pos x="1366" y="1723"/>
              </a:cxn>
              <a:cxn ang="0">
                <a:pos x="1065" y="1407"/>
              </a:cxn>
              <a:cxn ang="0">
                <a:pos x="931" y="1169"/>
              </a:cxn>
              <a:cxn ang="0">
                <a:pos x="760" y="864"/>
              </a:cxn>
              <a:cxn ang="0">
                <a:pos x="537" y="10"/>
              </a:cxn>
              <a:cxn ang="0">
                <a:pos x="369" y="16"/>
              </a:cxn>
              <a:cxn ang="0">
                <a:pos x="239" y="975"/>
              </a:cxn>
              <a:cxn ang="0">
                <a:pos x="123" y="1311"/>
              </a:cxn>
              <a:cxn ang="0">
                <a:pos x="15" y="1504"/>
              </a:cxn>
              <a:cxn ang="0">
                <a:pos x="24" y="1635"/>
              </a:cxn>
            </a:cxnLst>
            <a:rect l="0" t="0" r="r" b="b"/>
            <a:pathLst>
              <a:path w="1905" h="1921">
                <a:moveTo>
                  <a:pt x="0" y="1501"/>
                </a:moveTo>
                <a:cubicBezTo>
                  <a:pt x="0" y="1499"/>
                  <a:pt x="1" y="1498"/>
                  <a:pt x="1" y="1496"/>
                </a:cubicBezTo>
                <a:lnTo>
                  <a:pt x="109" y="1305"/>
                </a:lnTo>
                <a:lnTo>
                  <a:pt x="108" y="1306"/>
                </a:lnTo>
                <a:lnTo>
                  <a:pt x="223" y="971"/>
                </a:lnTo>
                <a:lnTo>
                  <a:pt x="223" y="973"/>
                </a:lnTo>
                <a:lnTo>
                  <a:pt x="361" y="7"/>
                </a:lnTo>
                <a:cubicBezTo>
                  <a:pt x="361" y="3"/>
                  <a:pt x="365" y="0"/>
                  <a:pt x="369" y="0"/>
                </a:cubicBezTo>
                <a:lnTo>
                  <a:pt x="545" y="0"/>
                </a:lnTo>
                <a:cubicBezTo>
                  <a:pt x="549" y="0"/>
                  <a:pt x="552" y="3"/>
                  <a:pt x="553" y="7"/>
                </a:cubicBezTo>
                <a:lnTo>
                  <a:pt x="622" y="310"/>
                </a:lnTo>
                <a:lnTo>
                  <a:pt x="775" y="860"/>
                </a:lnTo>
                <a:lnTo>
                  <a:pt x="774" y="858"/>
                </a:lnTo>
                <a:lnTo>
                  <a:pt x="945" y="1161"/>
                </a:lnTo>
                <a:lnTo>
                  <a:pt x="1078" y="1398"/>
                </a:lnTo>
                <a:lnTo>
                  <a:pt x="1077" y="1396"/>
                </a:lnTo>
                <a:lnTo>
                  <a:pt x="1376" y="1710"/>
                </a:lnTo>
                <a:lnTo>
                  <a:pt x="1374" y="1709"/>
                </a:lnTo>
                <a:lnTo>
                  <a:pt x="1596" y="1834"/>
                </a:lnTo>
                <a:lnTo>
                  <a:pt x="1591" y="1833"/>
                </a:lnTo>
                <a:lnTo>
                  <a:pt x="1895" y="1795"/>
                </a:lnTo>
                <a:cubicBezTo>
                  <a:pt x="1898" y="1795"/>
                  <a:pt x="1901" y="1796"/>
                  <a:pt x="1902" y="1798"/>
                </a:cubicBezTo>
                <a:cubicBezTo>
                  <a:pt x="1904" y="1800"/>
                  <a:pt x="1905" y="1803"/>
                  <a:pt x="1904" y="1805"/>
                </a:cubicBezTo>
                <a:lnTo>
                  <a:pt x="1884" y="1885"/>
                </a:lnTo>
                <a:cubicBezTo>
                  <a:pt x="1883" y="1888"/>
                  <a:pt x="1880" y="1891"/>
                  <a:pt x="1877" y="1891"/>
                </a:cubicBezTo>
                <a:lnTo>
                  <a:pt x="1731" y="1907"/>
                </a:lnTo>
                <a:lnTo>
                  <a:pt x="1570" y="1920"/>
                </a:lnTo>
                <a:cubicBezTo>
                  <a:pt x="1569" y="1921"/>
                  <a:pt x="1567" y="1920"/>
                  <a:pt x="1566" y="1920"/>
                </a:cubicBezTo>
                <a:lnTo>
                  <a:pt x="1267" y="1760"/>
                </a:lnTo>
                <a:cubicBezTo>
                  <a:pt x="1266" y="1760"/>
                  <a:pt x="1265" y="1759"/>
                  <a:pt x="1265" y="1759"/>
                </a:cubicBezTo>
                <a:lnTo>
                  <a:pt x="1017" y="1511"/>
                </a:lnTo>
                <a:cubicBezTo>
                  <a:pt x="1017" y="1511"/>
                  <a:pt x="1016" y="1511"/>
                  <a:pt x="1016" y="1510"/>
                </a:cubicBezTo>
                <a:lnTo>
                  <a:pt x="661" y="1016"/>
                </a:lnTo>
                <a:cubicBezTo>
                  <a:pt x="661" y="1015"/>
                  <a:pt x="660" y="1014"/>
                  <a:pt x="660" y="1013"/>
                </a:cubicBezTo>
                <a:lnTo>
                  <a:pt x="522" y="545"/>
                </a:lnTo>
                <a:lnTo>
                  <a:pt x="528" y="551"/>
                </a:lnTo>
                <a:lnTo>
                  <a:pt x="436" y="527"/>
                </a:lnTo>
                <a:lnTo>
                  <a:pt x="445" y="521"/>
                </a:lnTo>
                <a:lnTo>
                  <a:pt x="295" y="1064"/>
                </a:lnTo>
                <a:lnTo>
                  <a:pt x="162" y="1450"/>
                </a:lnTo>
                <a:cubicBezTo>
                  <a:pt x="161" y="1450"/>
                  <a:pt x="161" y="1451"/>
                  <a:pt x="161" y="1452"/>
                </a:cubicBezTo>
                <a:lnTo>
                  <a:pt x="23" y="1641"/>
                </a:lnTo>
                <a:cubicBezTo>
                  <a:pt x="21" y="1643"/>
                  <a:pt x="17" y="1645"/>
                  <a:pt x="14" y="1644"/>
                </a:cubicBezTo>
                <a:cubicBezTo>
                  <a:pt x="11" y="1643"/>
                  <a:pt x="8" y="1640"/>
                  <a:pt x="8" y="1636"/>
                </a:cubicBezTo>
                <a:lnTo>
                  <a:pt x="0" y="1501"/>
                </a:lnTo>
                <a:close/>
                <a:moveTo>
                  <a:pt x="24" y="1635"/>
                </a:moveTo>
                <a:lnTo>
                  <a:pt x="10" y="1631"/>
                </a:lnTo>
                <a:lnTo>
                  <a:pt x="148" y="1442"/>
                </a:lnTo>
                <a:lnTo>
                  <a:pt x="147" y="1444"/>
                </a:lnTo>
                <a:lnTo>
                  <a:pt x="279" y="1059"/>
                </a:lnTo>
                <a:lnTo>
                  <a:pt x="430" y="517"/>
                </a:lnTo>
                <a:cubicBezTo>
                  <a:pt x="431" y="513"/>
                  <a:pt x="435" y="510"/>
                  <a:pt x="440" y="511"/>
                </a:cubicBezTo>
                <a:lnTo>
                  <a:pt x="532" y="535"/>
                </a:lnTo>
                <a:cubicBezTo>
                  <a:pt x="534" y="536"/>
                  <a:pt x="537" y="538"/>
                  <a:pt x="537" y="541"/>
                </a:cubicBezTo>
                <a:lnTo>
                  <a:pt x="675" y="1009"/>
                </a:lnTo>
                <a:lnTo>
                  <a:pt x="674" y="1006"/>
                </a:lnTo>
                <a:lnTo>
                  <a:pt x="1029" y="1501"/>
                </a:lnTo>
                <a:lnTo>
                  <a:pt x="1028" y="1500"/>
                </a:lnTo>
                <a:lnTo>
                  <a:pt x="1276" y="1747"/>
                </a:lnTo>
                <a:lnTo>
                  <a:pt x="1274" y="1746"/>
                </a:lnTo>
                <a:lnTo>
                  <a:pt x="1573" y="1905"/>
                </a:lnTo>
                <a:lnTo>
                  <a:pt x="1569" y="1904"/>
                </a:lnTo>
                <a:lnTo>
                  <a:pt x="1730" y="1891"/>
                </a:lnTo>
                <a:lnTo>
                  <a:pt x="1875" y="1875"/>
                </a:lnTo>
                <a:lnTo>
                  <a:pt x="1868" y="1881"/>
                </a:lnTo>
                <a:lnTo>
                  <a:pt x="1889" y="1801"/>
                </a:lnTo>
                <a:lnTo>
                  <a:pt x="1897" y="1811"/>
                </a:lnTo>
                <a:lnTo>
                  <a:pt x="1593" y="1849"/>
                </a:lnTo>
                <a:cubicBezTo>
                  <a:pt x="1592" y="1849"/>
                  <a:pt x="1590" y="1848"/>
                  <a:pt x="1589" y="1848"/>
                </a:cubicBezTo>
                <a:lnTo>
                  <a:pt x="1366" y="1723"/>
                </a:lnTo>
                <a:cubicBezTo>
                  <a:pt x="1366" y="1722"/>
                  <a:pt x="1365" y="1722"/>
                  <a:pt x="1364" y="1721"/>
                </a:cubicBezTo>
                <a:lnTo>
                  <a:pt x="1065" y="1407"/>
                </a:lnTo>
                <a:cubicBezTo>
                  <a:pt x="1065" y="1407"/>
                  <a:pt x="1065" y="1406"/>
                  <a:pt x="1064" y="1406"/>
                </a:cubicBezTo>
                <a:lnTo>
                  <a:pt x="931" y="1169"/>
                </a:lnTo>
                <a:lnTo>
                  <a:pt x="760" y="866"/>
                </a:lnTo>
                <a:cubicBezTo>
                  <a:pt x="760" y="865"/>
                  <a:pt x="760" y="865"/>
                  <a:pt x="760" y="864"/>
                </a:cubicBezTo>
                <a:lnTo>
                  <a:pt x="606" y="313"/>
                </a:lnTo>
                <a:lnTo>
                  <a:pt x="537" y="10"/>
                </a:lnTo>
                <a:lnTo>
                  <a:pt x="545" y="16"/>
                </a:lnTo>
                <a:lnTo>
                  <a:pt x="369" y="16"/>
                </a:lnTo>
                <a:lnTo>
                  <a:pt x="377" y="10"/>
                </a:lnTo>
                <a:lnTo>
                  <a:pt x="239" y="975"/>
                </a:lnTo>
                <a:cubicBezTo>
                  <a:pt x="239" y="975"/>
                  <a:pt x="238" y="976"/>
                  <a:pt x="238" y="976"/>
                </a:cubicBezTo>
                <a:lnTo>
                  <a:pt x="123" y="1311"/>
                </a:lnTo>
                <a:cubicBezTo>
                  <a:pt x="123" y="1312"/>
                  <a:pt x="123" y="1312"/>
                  <a:pt x="123" y="1313"/>
                </a:cubicBezTo>
                <a:lnTo>
                  <a:pt x="15" y="1504"/>
                </a:lnTo>
                <a:lnTo>
                  <a:pt x="16" y="1500"/>
                </a:lnTo>
                <a:lnTo>
                  <a:pt x="24" y="1635"/>
                </a:lnTo>
                <a:close/>
              </a:path>
            </a:pathLst>
          </a:custGeom>
          <a:solidFill>
            <a:srgbClr val="009900"/>
          </a:solidFill>
          <a:ln w="0" cap="flat">
            <a:solidFill>
              <a:srgbClr val="0099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3" name="Freeform 35"/>
          <p:cNvSpPr>
            <a:spLocks/>
          </p:cNvSpPr>
          <p:nvPr/>
        </p:nvSpPr>
        <p:spPr bwMode="auto">
          <a:xfrm>
            <a:off x="7275512" y="3028950"/>
            <a:ext cx="1114425" cy="485775"/>
          </a:xfrm>
          <a:custGeom>
            <a:avLst/>
            <a:gdLst/>
            <a:ahLst/>
            <a:cxnLst>
              <a:cxn ang="0">
                <a:pos x="0" y="233"/>
              </a:cxn>
              <a:cxn ang="0">
                <a:pos x="75" y="152"/>
              </a:cxn>
              <a:cxn ang="0">
                <a:pos x="142" y="0"/>
              </a:cxn>
              <a:cxn ang="0">
                <a:pos x="216" y="51"/>
              </a:cxn>
              <a:cxn ang="0">
                <a:pos x="279" y="125"/>
              </a:cxn>
              <a:cxn ang="0">
                <a:pos x="350" y="185"/>
              </a:cxn>
              <a:cxn ang="0">
                <a:pos x="454" y="255"/>
              </a:cxn>
              <a:cxn ang="0">
                <a:pos x="535" y="258"/>
              </a:cxn>
              <a:cxn ang="0">
                <a:pos x="659" y="269"/>
              </a:cxn>
              <a:cxn ang="0">
                <a:pos x="702" y="284"/>
              </a:cxn>
              <a:cxn ang="0">
                <a:pos x="702" y="306"/>
              </a:cxn>
              <a:cxn ang="0">
                <a:pos x="540" y="281"/>
              </a:cxn>
              <a:cxn ang="0">
                <a:pos x="506" y="281"/>
              </a:cxn>
              <a:cxn ang="0">
                <a:pos x="413" y="263"/>
              </a:cxn>
              <a:cxn ang="0">
                <a:pos x="318" y="211"/>
              </a:cxn>
              <a:cxn ang="0">
                <a:pos x="261" y="168"/>
              </a:cxn>
              <a:cxn ang="0">
                <a:pos x="191" y="100"/>
              </a:cxn>
              <a:cxn ang="0">
                <a:pos x="163" y="89"/>
              </a:cxn>
              <a:cxn ang="0">
                <a:pos x="119" y="119"/>
              </a:cxn>
              <a:cxn ang="0">
                <a:pos x="93" y="168"/>
              </a:cxn>
              <a:cxn ang="0">
                <a:pos x="31" y="266"/>
              </a:cxn>
              <a:cxn ang="0">
                <a:pos x="3" y="287"/>
              </a:cxn>
              <a:cxn ang="0">
                <a:pos x="0" y="233"/>
              </a:cxn>
            </a:cxnLst>
            <a:rect l="0" t="0" r="r" b="b"/>
            <a:pathLst>
              <a:path w="702" h="306">
                <a:moveTo>
                  <a:pt x="0" y="233"/>
                </a:moveTo>
                <a:lnTo>
                  <a:pt x="75" y="152"/>
                </a:lnTo>
                <a:lnTo>
                  <a:pt x="142" y="0"/>
                </a:lnTo>
                <a:lnTo>
                  <a:pt x="216" y="51"/>
                </a:lnTo>
                <a:lnTo>
                  <a:pt x="279" y="125"/>
                </a:lnTo>
                <a:lnTo>
                  <a:pt x="350" y="185"/>
                </a:lnTo>
                <a:lnTo>
                  <a:pt x="454" y="255"/>
                </a:lnTo>
                <a:lnTo>
                  <a:pt x="535" y="258"/>
                </a:lnTo>
                <a:lnTo>
                  <a:pt x="659" y="269"/>
                </a:lnTo>
                <a:lnTo>
                  <a:pt x="702" y="284"/>
                </a:lnTo>
                <a:lnTo>
                  <a:pt x="702" y="306"/>
                </a:lnTo>
                <a:lnTo>
                  <a:pt x="540" y="281"/>
                </a:lnTo>
                <a:lnTo>
                  <a:pt x="506" y="281"/>
                </a:lnTo>
                <a:lnTo>
                  <a:pt x="413" y="263"/>
                </a:lnTo>
                <a:lnTo>
                  <a:pt x="318" y="211"/>
                </a:lnTo>
                <a:lnTo>
                  <a:pt x="261" y="168"/>
                </a:lnTo>
                <a:lnTo>
                  <a:pt x="191" y="100"/>
                </a:lnTo>
                <a:lnTo>
                  <a:pt x="163" y="89"/>
                </a:lnTo>
                <a:lnTo>
                  <a:pt x="119" y="119"/>
                </a:lnTo>
                <a:lnTo>
                  <a:pt x="93" y="168"/>
                </a:lnTo>
                <a:lnTo>
                  <a:pt x="31" y="266"/>
                </a:lnTo>
                <a:lnTo>
                  <a:pt x="3" y="287"/>
                </a:lnTo>
                <a:lnTo>
                  <a:pt x="0" y="233"/>
                </a:lnTo>
                <a:close/>
              </a:path>
            </a:pathLst>
          </a:custGeom>
          <a:solidFill>
            <a:srgbClr val="3333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4" name="Freeform 36"/>
          <p:cNvSpPr>
            <a:spLocks/>
          </p:cNvSpPr>
          <p:nvPr/>
        </p:nvSpPr>
        <p:spPr bwMode="auto">
          <a:xfrm>
            <a:off x="7272337" y="3024188"/>
            <a:ext cx="1122363" cy="495300"/>
          </a:xfrm>
          <a:custGeom>
            <a:avLst/>
            <a:gdLst/>
            <a:ahLst/>
            <a:cxnLst>
              <a:cxn ang="0">
                <a:pos x="200" y="407"/>
              </a:cxn>
              <a:cxn ang="0">
                <a:pos x="376" y="5"/>
              </a:cxn>
              <a:cxn ang="0">
                <a:pos x="388" y="2"/>
              </a:cxn>
              <a:cxn ang="0">
                <a:pos x="587" y="138"/>
              </a:cxn>
              <a:cxn ang="0">
                <a:pos x="754" y="335"/>
              </a:cxn>
              <a:cxn ang="0">
                <a:pos x="1220" y="681"/>
              </a:cxn>
              <a:cxn ang="0">
                <a:pos x="1431" y="687"/>
              </a:cxn>
              <a:cxn ang="0">
                <a:pos x="1764" y="717"/>
              </a:cxn>
              <a:cxn ang="0">
                <a:pos x="1885" y="766"/>
              </a:cxn>
              <a:cxn ang="0">
                <a:pos x="1883" y="831"/>
              </a:cxn>
              <a:cxn ang="0">
                <a:pos x="1443" y="766"/>
              </a:cxn>
              <a:cxn ang="0">
                <a:pos x="1355" y="766"/>
              </a:cxn>
              <a:cxn ang="0">
                <a:pos x="1105" y="716"/>
              </a:cxn>
              <a:cxn ang="0">
                <a:pos x="849" y="578"/>
              </a:cxn>
              <a:cxn ang="0">
                <a:pos x="696" y="464"/>
              </a:cxn>
              <a:cxn ang="0">
                <a:pos x="512" y="283"/>
              </a:cxn>
              <a:cxn ang="0">
                <a:pos x="444" y="253"/>
              </a:cxn>
              <a:cxn ang="0">
                <a:pos x="330" y="329"/>
              </a:cxn>
              <a:cxn ang="0">
                <a:pos x="93" y="721"/>
              </a:cxn>
              <a:cxn ang="0">
                <a:pos x="18" y="781"/>
              </a:cxn>
              <a:cxn ang="0">
                <a:pos x="82" y="710"/>
              </a:cxn>
              <a:cxn ang="0">
                <a:pos x="247" y="454"/>
              </a:cxn>
              <a:cxn ang="0">
                <a:pos x="318" y="319"/>
              </a:cxn>
              <a:cxn ang="0">
                <a:pos x="442" y="239"/>
              </a:cxn>
              <a:cxn ang="0">
                <a:pos x="521" y="269"/>
              </a:cxn>
              <a:cxn ang="0">
                <a:pos x="857" y="565"/>
              </a:cxn>
              <a:cxn ang="0">
                <a:pos x="1110" y="701"/>
              </a:cxn>
              <a:cxn ang="0">
                <a:pos x="1357" y="751"/>
              </a:cxn>
              <a:cxn ang="0">
                <a:pos x="1444" y="750"/>
              </a:cxn>
              <a:cxn ang="0">
                <a:pos x="1879" y="817"/>
              </a:cxn>
              <a:cxn ang="0">
                <a:pos x="1869" y="766"/>
              </a:cxn>
              <a:cxn ang="0">
                <a:pos x="1758" y="732"/>
              </a:cxn>
              <a:cxn ang="0">
                <a:pos x="1431" y="703"/>
              </a:cxn>
              <a:cxn ang="0">
                <a:pos x="1211" y="694"/>
              </a:cxn>
              <a:cxn ang="0">
                <a:pos x="744" y="347"/>
              </a:cxn>
              <a:cxn ang="0">
                <a:pos x="575" y="148"/>
              </a:cxn>
              <a:cxn ang="0">
                <a:pos x="379" y="15"/>
              </a:cxn>
              <a:cxn ang="0">
                <a:pos x="213" y="416"/>
              </a:cxn>
              <a:cxn ang="0">
                <a:pos x="11" y="634"/>
              </a:cxn>
            </a:cxnLst>
            <a:rect l="0" t="0" r="r" b="b"/>
            <a:pathLst>
              <a:path w="1885" h="833">
                <a:moveTo>
                  <a:pt x="0" y="624"/>
                </a:moveTo>
                <a:lnTo>
                  <a:pt x="200" y="407"/>
                </a:lnTo>
                <a:lnTo>
                  <a:pt x="199" y="409"/>
                </a:lnTo>
                <a:lnTo>
                  <a:pt x="376" y="5"/>
                </a:lnTo>
                <a:cubicBezTo>
                  <a:pt x="377" y="3"/>
                  <a:pt x="379" y="1"/>
                  <a:pt x="381" y="1"/>
                </a:cubicBezTo>
                <a:cubicBezTo>
                  <a:pt x="383" y="0"/>
                  <a:pt x="386" y="1"/>
                  <a:pt x="388" y="2"/>
                </a:cubicBezTo>
                <a:lnTo>
                  <a:pt x="586" y="137"/>
                </a:lnTo>
                <a:cubicBezTo>
                  <a:pt x="586" y="137"/>
                  <a:pt x="587" y="137"/>
                  <a:pt x="587" y="138"/>
                </a:cubicBezTo>
                <a:lnTo>
                  <a:pt x="755" y="336"/>
                </a:lnTo>
                <a:lnTo>
                  <a:pt x="754" y="335"/>
                </a:lnTo>
                <a:lnTo>
                  <a:pt x="944" y="493"/>
                </a:lnTo>
                <a:lnTo>
                  <a:pt x="1220" y="681"/>
                </a:lnTo>
                <a:lnTo>
                  <a:pt x="1216" y="679"/>
                </a:lnTo>
                <a:lnTo>
                  <a:pt x="1431" y="687"/>
                </a:lnTo>
                <a:lnTo>
                  <a:pt x="1761" y="716"/>
                </a:lnTo>
                <a:cubicBezTo>
                  <a:pt x="1762" y="716"/>
                  <a:pt x="1763" y="716"/>
                  <a:pt x="1764" y="717"/>
                </a:cubicBezTo>
                <a:lnTo>
                  <a:pt x="1880" y="759"/>
                </a:lnTo>
                <a:cubicBezTo>
                  <a:pt x="1883" y="760"/>
                  <a:pt x="1885" y="763"/>
                  <a:pt x="1885" y="766"/>
                </a:cubicBezTo>
                <a:lnTo>
                  <a:pt x="1885" y="824"/>
                </a:lnTo>
                <a:cubicBezTo>
                  <a:pt x="1885" y="827"/>
                  <a:pt x="1884" y="829"/>
                  <a:pt x="1883" y="831"/>
                </a:cubicBezTo>
                <a:cubicBezTo>
                  <a:pt x="1881" y="832"/>
                  <a:pt x="1879" y="833"/>
                  <a:pt x="1876" y="832"/>
                </a:cubicBezTo>
                <a:lnTo>
                  <a:pt x="1443" y="766"/>
                </a:lnTo>
                <a:lnTo>
                  <a:pt x="1444" y="766"/>
                </a:lnTo>
                <a:lnTo>
                  <a:pt x="1355" y="766"/>
                </a:lnTo>
                <a:cubicBezTo>
                  <a:pt x="1354" y="766"/>
                  <a:pt x="1354" y="766"/>
                  <a:pt x="1353" y="766"/>
                </a:cubicBezTo>
                <a:lnTo>
                  <a:pt x="1105" y="716"/>
                </a:lnTo>
                <a:cubicBezTo>
                  <a:pt x="1104" y="716"/>
                  <a:pt x="1103" y="716"/>
                  <a:pt x="1103" y="715"/>
                </a:cubicBezTo>
                <a:lnTo>
                  <a:pt x="849" y="578"/>
                </a:lnTo>
                <a:cubicBezTo>
                  <a:pt x="849" y="578"/>
                  <a:pt x="848" y="578"/>
                  <a:pt x="848" y="577"/>
                </a:cubicBezTo>
                <a:lnTo>
                  <a:pt x="696" y="464"/>
                </a:lnTo>
                <a:lnTo>
                  <a:pt x="510" y="281"/>
                </a:lnTo>
                <a:lnTo>
                  <a:pt x="512" y="283"/>
                </a:lnTo>
                <a:lnTo>
                  <a:pt x="436" y="254"/>
                </a:lnTo>
                <a:lnTo>
                  <a:pt x="444" y="253"/>
                </a:lnTo>
                <a:lnTo>
                  <a:pt x="327" y="332"/>
                </a:lnTo>
                <a:lnTo>
                  <a:pt x="330" y="329"/>
                </a:lnTo>
                <a:lnTo>
                  <a:pt x="261" y="461"/>
                </a:lnTo>
                <a:lnTo>
                  <a:pt x="93" y="721"/>
                </a:lnTo>
                <a:cubicBezTo>
                  <a:pt x="93" y="721"/>
                  <a:pt x="92" y="722"/>
                  <a:pt x="92" y="722"/>
                </a:cubicBezTo>
                <a:lnTo>
                  <a:pt x="18" y="781"/>
                </a:lnTo>
                <a:lnTo>
                  <a:pt x="8" y="768"/>
                </a:lnTo>
                <a:lnTo>
                  <a:pt x="82" y="710"/>
                </a:lnTo>
                <a:lnTo>
                  <a:pt x="80" y="712"/>
                </a:lnTo>
                <a:lnTo>
                  <a:pt x="247" y="454"/>
                </a:lnTo>
                <a:lnTo>
                  <a:pt x="315" y="322"/>
                </a:lnTo>
                <a:cubicBezTo>
                  <a:pt x="316" y="320"/>
                  <a:pt x="317" y="319"/>
                  <a:pt x="318" y="319"/>
                </a:cubicBezTo>
                <a:lnTo>
                  <a:pt x="435" y="240"/>
                </a:lnTo>
                <a:cubicBezTo>
                  <a:pt x="437" y="238"/>
                  <a:pt x="440" y="238"/>
                  <a:pt x="442" y="239"/>
                </a:cubicBezTo>
                <a:lnTo>
                  <a:pt x="518" y="268"/>
                </a:lnTo>
                <a:cubicBezTo>
                  <a:pt x="519" y="268"/>
                  <a:pt x="520" y="269"/>
                  <a:pt x="521" y="269"/>
                </a:cubicBezTo>
                <a:lnTo>
                  <a:pt x="705" y="451"/>
                </a:lnTo>
                <a:lnTo>
                  <a:pt x="857" y="565"/>
                </a:lnTo>
                <a:lnTo>
                  <a:pt x="856" y="564"/>
                </a:lnTo>
                <a:lnTo>
                  <a:pt x="1110" y="701"/>
                </a:lnTo>
                <a:lnTo>
                  <a:pt x="1108" y="700"/>
                </a:lnTo>
                <a:lnTo>
                  <a:pt x="1357" y="751"/>
                </a:lnTo>
                <a:lnTo>
                  <a:pt x="1355" y="750"/>
                </a:lnTo>
                <a:lnTo>
                  <a:pt x="1444" y="750"/>
                </a:lnTo>
                <a:cubicBezTo>
                  <a:pt x="1444" y="750"/>
                  <a:pt x="1445" y="750"/>
                  <a:pt x="1445" y="751"/>
                </a:cubicBezTo>
                <a:lnTo>
                  <a:pt x="1879" y="817"/>
                </a:lnTo>
                <a:lnTo>
                  <a:pt x="1869" y="824"/>
                </a:lnTo>
                <a:lnTo>
                  <a:pt x="1869" y="766"/>
                </a:lnTo>
                <a:lnTo>
                  <a:pt x="1875" y="774"/>
                </a:lnTo>
                <a:lnTo>
                  <a:pt x="1758" y="732"/>
                </a:lnTo>
                <a:lnTo>
                  <a:pt x="1760" y="732"/>
                </a:lnTo>
                <a:lnTo>
                  <a:pt x="1431" y="703"/>
                </a:lnTo>
                <a:lnTo>
                  <a:pt x="1215" y="695"/>
                </a:lnTo>
                <a:cubicBezTo>
                  <a:pt x="1214" y="695"/>
                  <a:pt x="1212" y="695"/>
                  <a:pt x="1211" y="694"/>
                </a:cubicBezTo>
                <a:lnTo>
                  <a:pt x="934" y="506"/>
                </a:lnTo>
                <a:lnTo>
                  <a:pt x="744" y="347"/>
                </a:lnTo>
                <a:cubicBezTo>
                  <a:pt x="743" y="347"/>
                  <a:pt x="743" y="347"/>
                  <a:pt x="743" y="346"/>
                </a:cubicBezTo>
                <a:lnTo>
                  <a:pt x="575" y="148"/>
                </a:lnTo>
                <a:lnTo>
                  <a:pt x="577" y="150"/>
                </a:lnTo>
                <a:lnTo>
                  <a:pt x="379" y="15"/>
                </a:lnTo>
                <a:lnTo>
                  <a:pt x="391" y="12"/>
                </a:lnTo>
                <a:lnTo>
                  <a:pt x="213" y="416"/>
                </a:lnTo>
                <a:cubicBezTo>
                  <a:pt x="213" y="417"/>
                  <a:pt x="212" y="417"/>
                  <a:pt x="212" y="418"/>
                </a:cubicBezTo>
                <a:lnTo>
                  <a:pt x="11" y="634"/>
                </a:lnTo>
                <a:lnTo>
                  <a:pt x="0" y="624"/>
                </a:lnTo>
                <a:close/>
              </a:path>
            </a:pathLst>
          </a:custGeom>
          <a:solidFill>
            <a:srgbClr val="333399"/>
          </a:solidFill>
          <a:ln w="0" cap="flat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7408862" y="2190750"/>
            <a:ext cx="723900" cy="95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7089775" y="2300288"/>
            <a:ext cx="66675" cy="12763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7165975" y="3586163"/>
            <a:ext cx="1295400" cy="123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8394700" y="2319338"/>
            <a:ext cx="66675" cy="1238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7756525" y="3702050"/>
            <a:ext cx="180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r/a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7432675" y="359092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8027987" y="359092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8324850" y="359092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0.8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7729537" y="359092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7135812" y="359092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7015162" y="3108325"/>
            <a:ext cx="1714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20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7015162" y="2698750"/>
            <a:ext cx="1714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40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7015162" y="2289175"/>
            <a:ext cx="1714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60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08" name="Picture 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276225"/>
            <a:ext cx="11334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" name="Picture 6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9925" y="285750"/>
            <a:ext cx="11334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10" name="Picture 6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29325" y="276225"/>
            <a:ext cx="11334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1" name="Rectangle 63"/>
          <p:cNvSpPr>
            <a:spLocks noChangeArrowheads="1"/>
          </p:cNvSpPr>
          <p:nvPr/>
        </p:nvSpPr>
        <p:spPr bwMode="auto">
          <a:xfrm>
            <a:off x="6129338" y="1928813"/>
            <a:ext cx="3000375" cy="190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2" name="Rectangle 64"/>
          <p:cNvSpPr>
            <a:spLocks noChangeArrowheads="1"/>
          </p:cNvSpPr>
          <p:nvPr/>
        </p:nvSpPr>
        <p:spPr bwMode="auto">
          <a:xfrm>
            <a:off x="6413500" y="192087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3" name="Rectangle 65"/>
          <p:cNvSpPr>
            <a:spLocks noChangeArrowheads="1"/>
          </p:cNvSpPr>
          <p:nvPr/>
        </p:nvSpPr>
        <p:spPr bwMode="auto">
          <a:xfrm>
            <a:off x="6731000" y="192087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4" name="Rectangle 66"/>
          <p:cNvSpPr>
            <a:spLocks noChangeArrowheads="1"/>
          </p:cNvSpPr>
          <p:nvPr/>
        </p:nvSpPr>
        <p:spPr bwMode="auto">
          <a:xfrm>
            <a:off x="7416800" y="192087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7734300" y="192087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6" name="Rectangle 68"/>
          <p:cNvSpPr>
            <a:spLocks noChangeArrowheads="1"/>
          </p:cNvSpPr>
          <p:nvPr/>
        </p:nvSpPr>
        <p:spPr bwMode="auto">
          <a:xfrm>
            <a:off x="8401050" y="192087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8718550" y="192087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8" name="Rectangle 70"/>
          <p:cNvSpPr>
            <a:spLocks noChangeArrowheads="1"/>
          </p:cNvSpPr>
          <p:nvPr/>
        </p:nvSpPr>
        <p:spPr bwMode="auto">
          <a:xfrm>
            <a:off x="7543800" y="1995101"/>
            <a:ext cx="21159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t (s)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9" name="Rectangle 71"/>
          <p:cNvSpPr>
            <a:spLocks noChangeArrowheads="1"/>
          </p:cNvSpPr>
          <p:nvPr/>
        </p:nvSpPr>
        <p:spPr bwMode="auto">
          <a:xfrm>
            <a:off x="6043613" y="252413"/>
            <a:ext cx="3000375" cy="114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0" name="Rectangle 72"/>
          <p:cNvSpPr>
            <a:spLocks noChangeArrowheads="1"/>
          </p:cNvSpPr>
          <p:nvPr/>
        </p:nvSpPr>
        <p:spPr bwMode="auto">
          <a:xfrm>
            <a:off x="6043613" y="347663"/>
            <a:ext cx="123825" cy="1581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1" name="Freeform 73"/>
          <p:cNvSpPr>
            <a:spLocks noEditPoints="1"/>
          </p:cNvSpPr>
          <p:nvPr/>
        </p:nvSpPr>
        <p:spPr bwMode="auto">
          <a:xfrm>
            <a:off x="6615113" y="398463"/>
            <a:ext cx="9525" cy="1506538"/>
          </a:xfrm>
          <a:custGeom>
            <a:avLst/>
            <a:gdLst/>
            <a:ahLst/>
            <a:cxnLst>
              <a:cxn ang="0">
                <a:pos x="0" y="925"/>
              </a:cxn>
              <a:cxn ang="0">
                <a:pos x="6" y="949"/>
              </a:cxn>
              <a:cxn ang="0">
                <a:pos x="0" y="907"/>
              </a:cxn>
              <a:cxn ang="0">
                <a:pos x="6" y="883"/>
              </a:cxn>
              <a:cxn ang="0">
                <a:pos x="0" y="907"/>
              </a:cxn>
              <a:cxn ang="0">
                <a:pos x="0" y="841"/>
              </a:cxn>
              <a:cxn ang="0">
                <a:pos x="6" y="865"/>
              </a:cxn>
              <a:cxn ang="0">
                <a:pos x="0" y="823"/>
              </a:cxn>
              <a:cxn ang="0">
                <a:pos x="6" y="799"/>
              </a:cxn>
              <a:cxn ang="0">
                <a:pos x="0" y="823"/>
              </a:cxn>
              <a:cxn ang="0">
                <a:pos x="0" y="757"/>
              </a:cxn>
              <a:cxn ang="0">
                <a:pos x="6" y="781"/>
              </a:cxn>
              <a:cxn ang="0">
                <a:pos x="0" y="739"/>
              </a:cxn>
              <a:cxn ang="0">
                <a:pos x="6" y="715"/>
              </a:cxn>
              <a:cxn ang="0">
                <a:pos x="0" y="739"/>
              </a:cxn>
              <a:cxn ang="0">
                <a:pos x="0" y="673"/>
              </a:cxn>
              <a:cxn ang="0">
                <a:pos x="6" y="697"/>
              </a:cxn>
              <a:cxn ang="0">
                <a:pos x="0" y="655"/>
              </a:cxn>
              <a:cxn ang="0">
                <a:pos x="6" y="631"/>
              </a:cxn>
              <a:cxn ang="0">
                <a:pos x="0" y="655"/>
              </a:cxn>
              <a:cxn ang="0">
                <a:pos x="0" y="589"/>
              </a:cxn>
              <a:cxn ang="0">
                <a:pos x="6" y="613"/>
              </a:cxn>
              <a:cxn ang="0">
                <a:pos x="0" y="571"/>
              </a:cxn>
              <a:cxn ang="0">
                <a:pos x="6" y="547"/>
              </a:cxn>
              <a:cxn ang="0">
                <a:pos x="0" y="571"/>
              </a:cxn>
              <a:cxn ang="0">
                <a:pos x="0" y="505"/>
              </a:cxn>
              <a:cxn ang="0">
                <a:pos x="6" y="529"/>
              </a:cxn>
              <a:cxn ang="0">
                <a:pos x="0" y="487"/>
              </a:cxn>
              <a:cxn ang="0">
                <a:pos x="6" y="463"/>
              </a:cxn>
              <a:cxn ang="0">
                <a:pos x="0" y="487"/>
              </a:cxn>
              <a:cxn ang="0">
                <a:pos x="0" y="421"/>
              </a:cxn>
              <a:cxn ang="0">
                <a:pos x="6" y="445"/>
              </a:cxn>
              <a:cxn ang="0">
                <a:pos x="0" y="403"/>
              </a:cxn>
              <a:cxn ang="0">
                <a:pos x="6" y="379"/>
              </a:cxn>
              <a:cxn ang="0">
                <a:pos x="0" y="403"/>
              </a:cxn>
              <a:cxn ang="0">
                <a:pos x="0" y="337"/>
              </a:cxn>
              <a:cxn ang="0">
                <a:pos x="6" y="361"/>
              </a:cxn>
              <a:cxn ang="0">
                <a:pos x="0" y="319"/>
              </a:cxn>
              <a:cxn ang="0">
                <a:pos x="6" y="295"/>
              </a:cxn>
              <a:cxn ang="0">
                <a:pos x="0" y="319"/>
              </a:cxn>
              <a:cxn ang="0">
                <a:pos x="0" y="253"/>
              </a:cxn>
              <a:cxn ang="0">
                <a:pos x="6" y="277"/>
              </a:cxn>
              <a:cxn ang="0">
                <a:pos x="0" y="235"/>
              </a:cxn>
              <a:cxn ang="0">
                <a:pos x="6" y="210"/>
              </a:cxn>
              <a:cxn ang="0">
                <a:pos x="0" y="235"/>
              </a:cxn>
              <a:cxn ang="0">
                <a:pos x="0" y="168"/>
              </a:cxn>
              <a:cxn ang="0">
                <a:pos x="6" y="192"/>
              </a:cxn>
              <a:cxn ang="0">
                <a:pos x="0" y="150"/>
              </a:cxn>
              <a:cxn ang="0">
                <a:pos x="6" y="126"/>
              </a:cxn>
              <a:cxn ang="0">
                <a:pos x="0" y="150"/>
              </a:cxn>
              <a:cxn ang="0">
                <a:pos x="0" y="84"/>
              </a:cxn>
              <a:cxn ang="0">
                <a:pos x="6" y="108"/>
              </a:cxn>
              <a:cxn ang="0">
                <a:pos x="0" y="66"/>
              </a:cxn>
              <a:cxn ang="0">
                <a:pos x="6" y="42"/>
              </a:cxn>
              <a:cxn ang="0">
                <a:pos x="0" y="66"/>
              </a:cxn>
              <a:cxn ang="0">
                <a:pos x="0" y="0"/>
              </a:cxn>
              <a:cxn ang="0">
                <a:pos x="6" y="24"/>
              </a:cxn>
            </a:cxnLst>
            <a:rect l="0" t="0" r="r" b="b"/>
            <a:pathLst>
              <a:path w="6" h="949">
                <a:moveTo>
                  <a:pt x="0" y="949"/>
                </a:moveTo>
                <a:lnTo>
                  <a:pt x="0" y="925"/>
                </a:lnTo>
                <a:lnTo>
                  <a:pt x="6" y="925"/>
                </a:lnTo>
                <a:lnTo>
                  <a:pt x="6" y="949"/>
                </a:lnTo>
                <a:lnTo>
                  <a:pt x="0" y="949"/>
                </a:lnTo>
                <a:close/>
                <a:moveTo>
                  <a:pt x="0" y="907"/>
                </a:moveTo>
                <a:lnTo>
                  <a:pt x="0" y="883"/>
                </a:lnTo>
                <a:lnTo>
                  <a:pt x="6" y="883"/>
                </a:lnTo>
                <a:lnTo>
                  <a:pt x="6" y="907"/>
                </a:lnTo>
                <a:lnTo>
                  <a:pt x="0" y="907"/>
                </a:lnTo>
                <a:close/>
                <a:moveTo>
                  <a:pt x="0" y="865"/>
                </a:moveTo>
                <a:lnTo>
                  <a:pt x="0" y="841"/>
                </a:lnTo>
                <a:lnTo>
                  <a:pt x="6" y="841"/>
                </a:lnTo>
                <a:lnTo>
                  <a:pt x="6" y="865"/>
                </a:lnTo>
                <a:lnTo>
                  <a:pt x="0" y="865"/>
                </a:lnTo>
                <a:close/>
                <a:moveTo>
                  <a:pt x="0" y="823"/>
                </a:moveTo>
                <a:lnTo>
                  <a:pt x="0" y="799"/>
                </a:lnTo>
                <a:lnTo>
                  <a:pt x="6" y="799"/>
                </a:lnTo>
                <a:lnTo>
                  <a:pt x="6" y="823"/>
                </a:lnTo>
                <a:lnTo>
                  <a:pt x="0" y="823"/>
                </a:lnTo>
                <a:close/>
                <a:moveTo>
                  <a:pt x="0" y="781"/>
                </a:moveTo>
                <a:lnTo>
                  <a:pt x="0" y="757"/>
                </a:lnTo>
                <a:lnTo>
                  <a:pt x="6" y="757"/>
                </a:lnTo>
                <a:lnTo>
                  <a:pt x="6" y="781"/>
                </a:lnTo>
                <a:lnTo>
                  <a:pt x="0" y="781"/>
                </a:lnTo>
                <a:close/>
                <a:moveTo>
                  <a:pt x="0" y="739"/>
                </a:moveTo>
                <a:lnTo>
                  <a:pt x="0" y="715"/>
                </a:lnTo>
                <a:lnTo>
                  <a:pt x="6" y="715"/>
                </a:lnTo>
                <a:lnTo>
                  <a:pt x="6" y="739"/>
                </a:lnTo>
                <a:lnTo>
                  <a:pt x="0" y="739"/>
                </a:lnTo>
                <a:close/>
                <a:moveTo>
                  <a:pt x="0" y="697"/>
                </a:moveTo>
                <a:lnTo>
                  <a:pt x="0" y="673"/>
                </a:lnTo>
                <a:lnTo>
                  <a:pt x="6" y="673"/>
                </a:lnTo>
                <a:lnTo>
                  <a:pt x="6" y="697"/>
                </a:lnTo>
                <a:lnTo>
                  <a:pt x="0" y="697"/>
                </a:lnTo>
                <a:close/>
                <a:moveTo>
                  <a:pt x="0" y="655"/>
                </a:moveTo>
                <a:lnTo>
                  <a:pt x="0" y="631"/>
                </a:lnTo>
                <a:lnTo>
                  <a:pt x="6" y="631"/>
                </a:lnTo>
                <a:lnTo>
                  <a:pt x="6" y="655"/>
                </a:lnTo>
                <a:lnTo>
                  <a:pt x="0" y="655"/>
                </a:lnTo>
                <a:close/>
                <a:moveTo>
                  <a:pt x="0" y="613"/>
                </a:moveTo>
                <a:lnTo>
                  <a:pt x="0" y="589"/>
                </a:lnTo>
                <a:lnTo>
                  <a:pt x="6" y="589"/>
                </a:lnTo>
                <a:lnTo>
                  <a:pt x="6" y="613"/>
                </a:lnTo>
                <a:lnTo>
                  <a:pt x="0" y="613"/>
                </a:lnTo>
                <a:close/>
                <a:moveTo>
                  <a:pt x="0" y="571"/>
                </a:moveTo>
                <a:lnTo>
                  <a:pt x="0" y="547"/>
                </a:lnTo>
                <a:lnTo>
                  <a:pt x="6" y="547"/>
                </a:lnTo>
                <a:lnTo>
                  <a:pt x="6" y="571"/>
                </a:lnTo>
                <a:lnTo>
                  <a:pt x="0" y="571"/>
                </a:lnTo>
                <a:close/>
                <a:moveTo>
                  <a:pt x="0" y="529"/>
                </a:moveTo>
                <a:lnTo>
                  <a:pt x="0" y="505"/>
                </a:lnTo>
                <a:lnTo>
                  <a:pt x="6" y="505"/>
                </a:lnTo>
                <a:lnTo>
                  <a:pt x="6" y="529"/>
                </a:lnTo>
                <a:lnTo>
                  <a:pt x="0" y="529"/>
                </a:lnTo>
                <a:close/>
                <a:moveTo>
                  <a:pt x="0" y="487"/>
                </a:moveTo>
                <a:lnTo>
                  <a:pt x="0" y="463"/>
                </a:lnTo>
                <a:lnTo>
                  <a:pt x="6" y="463"/>
                </a:lnTo>
                <a:lnTo>
                  <a:pt x="6" y="487"/>
                </a:lnTo>
                <a:lnTo>
                  <a:pt x="0" y="487"/>
                </a:lnTo>
                <a:close/>
                <a:moveTo>
                  <a:pt x="0" y="445"/>
                </a:moveTo>
                <a:lnTo>
                  <a:pt x="0" y="421"/>
                </a:lnTo>
                <a:lnTo>
                  <a:pt x="6" y="421"/>
                </a:lnTo>
                <a:lnTo>
                  <a:pt x="6" y="445"/>
                </a:lnTo>
                <a:lnTo>
                  <a:pt x="0" y="445"/>
                </a:lnTo>
                <a:close/>
                <a:moveTo>
                  <a:pt x="0" y="403"/>
                </a:moveTo>
                <a:lnTo>
                  <a:pt x="0" y="379"/>
                </a:lnTo>
                <a:lnTo>
                  <a:pt x="6" y="379"/>
                </a:lnTo>
                <a:lnTo>
                  <a:pt x="6" y="403"/>
                </a:lnTo>
                <a:lnTo>
                  <a:pt x="0" y="403"/>
                </a:lnTo>
                <a:close/>
                <a:moveTo>
                  <a:pt x="0" y="361"/>
                </a:moveTo>
                <a:lnTo>
                  <a:pt x="0" y="337"/>
                </a:lnTo>
                <a:lnTo>
                  <a:pt x="6" y="337"/>
                </a:lnTo>
                <a:lnTo>
                  <a:pt x="6" y="361"/>
                </a:lnTo>
                <a:lnTo>
                  <a:pt x="0" y="361"/>
                </a:lnTo>
                <a:close/>
                <a:moveTo>
                  <a:pt x="0" y="319"/>
                </a:moveTo>
                <a:lnTo>
                  <a:pt x="0" y="295"/>
                </a:lnTo>
                <a:lnTo>
                  <a:pt x="6" y="295"/>
                </a:lnTo>
                <a:lnTo>
                  <a:pt x="6" y="319"/>
                </a:lnTo>
                <a:lnTo>
                  <a:pt x="0" y="319"/>
                </a:lnTo>
                <a:close/>
                <a:moveTo>
                  <a:pt x="0" y="277"/>
                </a:moveTo>
                <a:lnTo>
                  <a:pt x="0" y="253"/>
                </a:lnTo>
                <a:lnTo>
                  <a:pt x="6" y="253"/>
                </a:lnTo>
                <a:lnTo>
                  <a:pt x="6" y="277"/>
                </a:lnTo>
                <a:lnTo>
                  <a:pt x="0" y="277"/>
                </a:lnTo>
                <a:close/>
                <a:moveTo>
                  <a:pt x="0" y="235"/>
                </a:moveTo>
                <a:lnTo>
                  <a:pt x="0" y="210"/>
                </a:lnTo>
                <a:lnTo>
                  <a:pt x="6" y="210"/>
                </a:lnTo>
                <a:lnTo>
                  <a:pt x="6" y="235"/>
                </a:lnTo>
                <a:lnTo>
                  <a:pt x="0" y="235"/>
                </a:lnTo>
                <a:close/>
                <a:moveTo>
                  <a:pt x="0" y="192"/>
                </a:moveTo>
                <a:lnTo>
                  <a:pt x="0" y="168"/>
                </a:lnTo>
                <a:lnTo>
                  <a:pt x="6" y="168"/>
                </a:lnTo>
                <a:lnTo>
                  <a:pt x="6" y="192"/>
                </a:lnTo>
                <a:lnTo>
                  <a:pt x="0" y="192"/>
                </a:lnTo>
                <a:close/>
                <a:moveTo>
                  <a:pt x="0" y="150"/>
                </a:moveTo>
                <a:lnTo>
                  <a:pt x="0" y="126"/>
                </a:lnTo>
                <a:lnTo>
                  <a:pt x="6" y="126"/>
                </a:lnTo>
                <a:lnTo>
                  <a:pt x="6" y="150"/>
                </a:lnTo>
                <a:lnTo>
                  <a:pt x="0" y="150"/>
                </a:lnTo>
                <a:close/>
                <a:moveTo>
                  <a:pt x="0" y="108"/>
                </a:moveTo>
                <a:lnTo>
                  <a:pt x="0" y="84"/>
                </a:lnTo>
                <a:lnTo>
                  <a:pt x="6" y="84"/>
                </a:lnTo>
                <a:lnTo>
                  <a:pt x="6" y="108"/>
                </a:lnTo>
                <a:lnTo>
                  <a:pt x="0" y="108"/>
                </a:lnTo>
                <a:close/>
                <a:moveTo>
                  <a:pt x="0" y="66"/>
                </a:moveTo>
                <a:lnTo>
                  <a:pt x="0" y="42"/>
                </a:lnTo>
                <a:lnTo>
                  <a:pt x="6" y="42"/>
                </a:lnTo>
                <a:lnTo>
                  <a:pt x="6" y="66"/>
                </a:lnTo>
                <a:lnTo>
                  <a:pt x="0" y="66"/>
                </a:lnTo>
                <a:close/>
                <a:moveTo>
                  <a:pt x="0" y="24"/>
                </a:moveTo>
                <a:lnTo>
                  <a:pt x="0" y="0"/>
                </a:lnTo>
                <a:lnTo>
                  <a:pt x="6" y="0"/>
                </a:lnTo>
                <a:lnTo>
                  <a:pt x="6" y="24"/>
                </a:lnTo>
                <a:lnTo>
                  <a:pt x="0" y="24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2" name="Freeform 74"/>
          <p:cNvSpPr>
            <a:spLocks noEditPoints="1"/>
          </p:cNvSpPr>
          <p:nvPr/>
        </p:nvSpPr>
        <p:spPr bwMode="auto">
          <a:xfrm>
            <a:off x="7605713" y="398463"/>
            <a:ext cx="9525" cy="1506538"/>
          </a:xfrm>
          <a:custGeom>
            <a:avLst/>
            <a:gdLst/>
            <a:ahLst/>
            <a:cxnLst>
              <a:cxn ang="0">
                <a:pos x="0" y="925"/>
              </a:cxn>
              <a:cxn ang="0">
                <a:pos x="6" y="949"/>
              </a:cxn>
              <a:cxn ang="0">
                <a:pos x="0" y="907"/>
              </a:cxn>
              <a:cxn ang="0">
                <a:pos x="6" y="883"/>
              </a:cxn>
              <a:cxn ang="0">
                <a:pos x="0" y="907"/>
              </a:cxn>
              <a:cxn ang="0">
                <a:pos x="0" y="841"/>
              </a:cxn>
              <a:cxn ang="0">
                <a:pos x="6" y="865"/>
              </a:cxn>
              <a:cxn ang="0">
                <a:pos x="0" y="823"/>
              </a:cxn>
              <a:cxn ang="0">
                <a:pos x="6" y="799"/>
              </a:cxn>
              <a:cxn ang="0">
                <a:pos x="0" y="823"/>
              </a:cxn>
              <a:cxn ang="0">
                <a:pos x="0" y="757"/>
              </a:cxn>
              <a:cxn ang="0">
                <a:pos x="6" y="781"/>
              </a:cxn>
              <a:cxn ang="0">
                <a:pos x="0" y="739"/>
              </a:cxn>
              <a:cxn ang="0">
                <a:pos x="6" y="715"/>
              </a:cxn>
              <a:cxn ang="0">
                <a:pos x="0" y="739"/>
              </a:cxn>
              <a:cxn ang="0">
                <a:pos x="0" y="673"/>
              </a:cxn>
              <a:cxn ang="0">
                <a:pos x="6" y="697"/>
              </a:cxn>
              <a:cxn ang="0">
                <a:pos x="0" y="655"/>
              </a:cxn>
              <a:cxn ang="0">
                <a:pos x="6" y="631"/>
              </a:cxn>
              <a:cxn ang="0">
                <a:pos x="0" y="655"/>
              </a:cxn>
              <a:cxn ang="0">
                <a:pos x="0" y="589"/>
              </a:cxn>
              <a:cxn ang="0">
                <a:pos x="6" y="613"/>
              </a:cxn>
              <a:cxn ang="0">
                <a:pos x="0" y="571"/>
              </a:cxn>
              <a:cxn ang="0">
                <a:pos x="6" y="547"/>
              </a:cxn>
              <a:cxn ang="0">
                <a:pos x="0" y="571"/>
              </a:cxn>
              <a:cxn ang="0">
                <a:pos x="0" y="505"/>
              </a:cxn>
              <a:cxn ang="0">
                <a:pos x="6" y="529"/>
              </a:cxn>
              <a:cxn ang="0">
                <a:pos x="0" y="487"/>
              </a:cxn>
              <a:cxn ang="0">
                <a:pos x="6" y="463"/>
              </a:cxn>
              <a:cxn ang="0">
                <a:pos x="0" y="487"/>
              </a:cxn>
              <a:cxn ang="0">
                <a:pos x="0" y="421"/>
              </a:cxn>
              <a:cxn ang="0">
                <a:pos x="6" y="445"/>
              </a:cxn>
              <a:cxn ang="0">
                <a:pos x="0" y="403"/>
              </a:cxn>
              <a:cxn ang="0">
                <a:pos x="6" y="379"/>
              </a:cxn>
              <a:cxn ang="0">
                <a:pos x="0" y="403"/>
              </a:cxn>
              <a:cxn ang="0">
                <a:pos x="0" y="337"/>
              </a:cxn>
              <a:cxn ang="0">
                <a:pos x="6" y="361"/>
              </a:cxn>
              <a:cxn ang="0">
                <a:pos x="0" y="319"/>
              </a:cxn>
              <a:cxn ang="0">
                <a:pos x="6" y="295"/>
              </a:cxn>
              <a:cxn ang="0">
                <a:pos x="0" y="319"/>
              </a:cxn>
              <a:cxn ang="0">
                <a:pos x="0" y="253"/>
              </a:cxn>
              <a:cxn ang="0">
                <a:pos x="6" y="277"/>
              </a:cxn>
              <a:cxn ang="0">
                <a:pos x="0" y="235"/>
              </a:cxn>
              <a:cxn ang="0">
                <a:pos x="6" y="210"/>
              </a:cxn>
              <a:cxn ang="0">
                <a:pos x="0" y="235"/>
              </a:cxn>
              <a:cxn ang="0">
                <a:pos x="0" y="168"/>
              </a:cxn>
              <a:cxn ang="0">
                <a:pos x="6" y="192"/>
              </a:cxn>
              <a:cxn ang="0">
                <a:pos x="0" y="150"/>
              </a:cxn>
              <a:cxn ang="0">
                <a:pos x="6" y="126"/>
              </a:cxn>
              <a:cxn ang="0">
                <a:pos x="0" y="150"/>
              </a:cxn>
              <a:cxn ang="0">
                <a:pos x="0" y="84"/>
              </a:cxn>
              <a:cxn ang="0">
                <a:pos x="6" y="108"/>
              </a:cxn>
              <a:cxn ang="0">
                <a:pos x="0" y="66"/>
              </a:cxn>
              <a:cxn ang="0">
                <a:pos x="6" y="42"/>
              </a:cxn>
              <a:cxn ang="0">
                <a:pos x="0" y="66"/>
              </a:cxn>
              <a:cxn ang="0">
                <a:pos x="0" y="0"/>
              </a:cxn>
              <a:cxn ang="0">
                <a:pos x="6" y="24"/>
              </a:cxn>
            </a:cxnLst>
            <a:rect l="0" t="0" r="r" b="b"/>
            <a:pathLst>
              <a:path w="6" h="949">
                <a:moveTo>
                  <a:pt x="0" y="949"/>
                </a:moveTo>
                <a:lnTo>
                  <a:pt x="0" y="925"/>
                </a:lnTo>
                <a:lnTo>
                  <a:pt x="6" y="925"/>
                </a:lnTo>
                <a:lnTo>
                  <a:pt x="6" y="949"/>
                </a:lnTo>
                <a:lnTo>
                  <a:pt x="0" y="949"/>
                </a:lnTo>
                <a:close/>
                <a:moveTo>
                  <a:pt x="0" y="907"/>
                </a:moveTo>
                <a:lnTo>
                  <a:pt x="0" y="883"/>
                </a:lnTo>
                <a:lnTo>
                  <a:pt x="6" y="883"/>
                </a:lnTo>
                <a:lnTo>
                  <a:pt x="6" y="907"/>
                </a:lnTo>
                <a:lnTo>
                  <a:pt x="0" y="907"/>
                </a:lnTo>
                <a:close/>
                <a:moveTo>
                  <a:pt x="0" y="865"/>
                </a:moveTo>
                <a:lnTo>
                  <a:pt x="0" y="841"/>
                </a:lnTo>
                <a:lnTo>
                  <a:pt x="6" y="841"/>
                </a:lnTo>
                <a:lnTo>
                  <a:pt x="6" y="865"/>
                </a:lnTo>
                <a:lnTo>
                  <a:pt x="0" y="865"/>
                </a:lnTo>
                <a:close/>
                <a:moveTo>
                  <a:pt x="0" y="823"/>
                </a:moveTo>
                <a:lnTo>
                  <a:pt x="0" y="799"/>
                </a:lnTo>
                <a:lnTo>
                  <a:pt x="6" y="799"/>
                </a:lnTo>
                <a:lnTo>
                  <a:pt x="6" y="823"/>
                </a:lnTo>
                <a:lnTo>
                  <a:pt x="0" y="823"/>
                </a:lnTo>
                <a:close/>
                <a:moveTo>
                  <a:pt x="0" y="781"/>
                </a:moveTo>
                <a:lnTo>
                  <a:pt x="0" y="757"/>
                </a:lnTo>
                <a:lnTo>
                  <a:pt x="6" y="757"/>
                </a:lnTo>
                <a:lnTo>
                  <a:pt x="6" y="781"/>
                </a:lnTo>
                <a:lnTo>
                  <a:pt x="0" y="781"/>
                </a:lnTo>
                <a:close/>
                <a:moveTo>
                  <a:pt x="0" y="739"/>
                </a:moveTo>
                <a:lnTo>
                  <a:pt x="0" y="715"/>
                </a:lnTo>
                <a:lnTo>
                  <a:pt x="6" y="715"/>
                </a:lnTo>
                <a:lnTo>
                  <a:pt x="6" y="739"/>
                </a:lnTo>
                <a:lnTo>
                  <a:pt x="0" y="739"/>
                </a:lnTo>
                <a:close/>
                <a:moveTo>
                  <a:pt x="0" y="697"/>
                </a:moveTo>
                <a:lnTo>
                  <a:pt x="0" y="673"/>
                </a:lnTo>
                <a:lnTo>
                  <a:pt x="6" y="673"/>
                </a:lnTo>
                <a:lnTo>
                  <a:pt x="6" y="697"/>
                </a:lnTo>
                <a:lnTo>
                  <a:pt x="0" y="697"/>
                </a:lnTo>
                <a:close/>
                <a:moveTo>
                  <a:pt x="0" y="655"/>
                </a:moveTo>
                <a:lnTo>
                  <a:pt x="0" y="631"/>
                </a:lnTo>
                <a:lnTo>
                  <a:pt x="6" y="631"/>
                </a:lnTo>
                <a:lnTo>
                  <a:pt x="6" y="655"/>
                </a:lnTo>
                <a:lnTo>
                  <a:pt x="0" y="655"/>
                </a:lnTo>
                <a:close/>
                <a:moveTo>
                  <a:pt x="0" y="613"/>
                </a:moveTo>
                <a:lnTo>
                  <a:pt x="0" y="589"/>
                </a:lnTo>
                <a:lnTo>
                  <a:pt x="6" y="589"/>
                </a:lnTo>
                <a:lnTo>
                  <a:pt x="6" y="613"/>
                </a:lnTo>
                <a:lnTo>
                  <a:pt x="0" y="613"/>
                </a:lnTo>
                <a:close/>
                <a:moveTo>
                  <a:pt x="0" y="571"/>
                </a:moveTo>
                <a:lnTo>
                  <a:pt x="0" y="547"/>
                </a:lnTo>
                <a:lnTo>
                  <a:pt x="6" y="547"/>
                </a:lnTo>
                <a:lnTo>
                  <a:pt x="6" y="571"/>
                </a:lnTo>
                <a:lnTo>
                  <a:pt x="0" y="571"/>
                </a:lnTo>
                <a:close/>
                <a:moveTo>
                  <a:pt x="0" y="529"/>
                </a:moveTo>
                <a:lnTo>
                  <a:pt x="0" y="505"/>
                </a:lnTo>
                <a:lnTo>
                  <a:pt x="6" y="505"/>
                </a:lnTo>
                <a:lnTo>
                  <a:pt x="6" y="529"/>
                </a:lnTo>
                <a:lnTo>
                  <a:pt x="0" y="529"/>
                </a:lnTo>
                <a:close/>
                <a:moveTo>
                  <a:pt x="0" y="487"/>
                </a:moveTo>
                <a:lnTo>
                  <a:pt x="0" y="463"/>
                </a:lnTo>
                <a:lnTo>
                  <a:pt x="6" y="463"/>
                </a:lnTo>
                <a:lnTo>
                  <a:pt x="6" y="487"/>
                </a:lnTo>
                <a:lnTo>
                  <a:pt x="0" y="487"/>
                </a:lnTo>
                <a:close/>
                <a:moveTo>
                  <a:pt x="0" y="445"/>
                </a:moveTo>
                <a:lnTo>
                  <a:pt x="0" y="421"/>
                </a:lnTo>
                <a:lnTo>
                  <a:pt x="6" y="421"/>
                </a:lnTo>
                <a:lnTo>
                  <a:pt x="6" y="445"/>
                </a:lnTo>
                <a:lnTo>
                  <a:pt x="0" y="445"/>
                </a:lnTo>
                <a:close/>
                <a:moveTo>
                  <a:pt x="0" y="403"/>
                </a:moveTo>
                <a:lnTo>
                  <a:pt x="0" y="379"/>
                </a:lnTo>
                <a:lnTo>
                  <a:pt x="6" y="379"/>
                </a:lnTo>
                <a:lnTo>
                  <a:pt x="6" y="403"/>
                </a:lnTo>
                <a:lnTo>
                  <a:pt x="0" y="403"/>
                </a:lnTo>
                <a:close/>
                <a:moveTo>
                  <a:pt x="0" y="361"/>
                </a:moveTo>
                <a:lnTo>
                  <a:pt x="0" y="337"/>
                </a:lnTo>
                <a:lnTo>
                  <a:pt x="6" y="337"/>
                </a:lnTo>
                <a:lnTo>
                  <a:pt x="6" y="361"/>
                </a:lnTo>
                <a:lnTo>
                  <a:pt x="0" y="361"/>
                </a:lnTo>
                <a:close/>
                <a:moveTo>
                  <a:pt x="0" y="319"/>
                </a:moveTo>
                <a:lnTo>
                  <a:pt x="0" y="295"/>
                </a:lnTo>
                <a:lnTo>
                  <a:pt x="6" y="295"/>
                </a:lnTo>
                <a:lnTo>
                  <a:pt x="6" y="319"/>
                </a:lnTo>
                <a:lnTo>
                  <a:pt x="0" y="319"/>
                </a:lnTo>
                <a:close/>
                <a:moveTo>
                  <a:pt x="0" y="277"/>
                </a:moveTo>
                <a:lnTo>
                  <a:pt x="0" y="253"/>
                </a:lnTo>
                <a:lnTo>
                  <a:pt x="6" y="253"/>
                </a:lnTo>
                <a:lnTo>
                  <a:pt x="6" y="277"/>
                </a:lnTo>
                <a:lnTo>
                  <a:pt x="0" y="277"/>
                </a:lnTo>
                <a:close/>
                <a:moveTo>
                  <a:pt x="0" y="235"/>
                </a:moveTo>
                <a:lnTo>
                  <a:pt x="0" y="210"/>
                </a:lnTo>
                <a:lnTo>
                  <a:pt x="6" y="210"/>
                </a:lnTo>
                <a:lnTo>
                  <a:pt x="6" y="235"/>
                </a:lnTo>
                <a:lnTo>
                  <a:pt x="0" y="235"/>
                </a:lnTo>
                <a:close/>
                <a:moveTo>
                  <a:pt x="0" y="192"/>
                </a:moveTo>
                <a:lnTo>
                  <a:pt x="0" y="168"/>
                </a:lnTo>
                <a:lnTo>
                  <a:pt x="6" y="168"/>
                </a:lnTo>
                <a:lnTo>
                  <a:pt x="6" y="192"/>
                </a:lnTo>
                <a:lnTo>
                  <a:pt x="0" y="192"/>
                </a:lnTo>
                <a:close/>
                <a:moveTo>
                  <a:pt x="0" y="150"/>
                </a:moveTo>
                <a:lnTo>
                  <a:pt x="0" y="126"/>
                </a:lnTo>
                <a:lnTo>
                  <a:pt x="6" y="126"/>
                </a:lnTo>
                <a:lnTo>
                  <a:pt x="6" y="150"/>
                </a:lnTo>
                <a:lnTo>
                  <a:pt x="0" y="150"/>
                </a:lnTo>
                <a:close/>
                <a:moveTo>
                  <a:pt x="0" y="108"/>
                </a:moveTo>
                <a:lnTo>
                  <a:pt x="0" y="84"/>
                </a:lnTo>
                <a:lnTo>
                  <a:pt x="6" y="84"/>
                </a:lnTo>
                <a:lnTo>
                  <a:pt x="6" y="108"/>
                </a:lnTo>
                <a:lnTo>
                  <a:pt x="0" y="108"/>
                </a:lnTo>
                <a:close/>
                <a:moveTo>
                  <a:pt x="0" y="66"/>
                </a:moveTo>
                <a:lnTo>
                  <a:pt x="0" y="42"/>
                </a:lnTo>
                <a:lnTo>
                  <a:pt x="6" y="42"/>
                </a:lnTo>
                <a:lnTo>
                  <a:pt x="6" y="66"/>
                </a:lnTo>
                <a:lnTo>
                  <a:pt x="0" y="66"/>
                </a:lnTo>
                <a:close/>
                <a:moveTo>
                  <a:pt x="0" y="24"/>
                </a:moveTo>
                <a:lnTo>
                  <a:pt x="0" y="0"/>
                </a:lnTo>
                <a:lnTo>
                  <a:pt x="6" y="0"/>
                </a:lnTo>
                <a:lnTo>
                  <a:pt x="6" y="24"/>
                </a:lnTo>
                <a:lnTo>
                  <a:pt x="0" y="24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3" name="Freeform 75"/>
          <p:cNvSpPr>
            <a:spLocks noEditPoints="1"/>
          </p:cNvSpPr>
          <p:nvPr/>
        </p:nvSpPr>
        <p:spPr bwMode="auto">
          <a:xfrm>
            <a:off x="8586788" y="407988"/>
            <a:ext cx="9525" cy="1506538"/>
          </a:xfrm>
          <a:custGeom>
            <a:avLst/>
            <a:gdLst/>
            <a:ahLst/>
            <a:cxnLst>
              <a:cxn ang="0">
                <a:pos x="0" y="925"/>
              </a:cxn>
              <a:cxn ang="0">
                <a:pos x="6" y="949"/>
              </a:cxn>
              <a:cxn ang="0">
                <a:pos x="0" y="907"/>
              </a:cxn>
              <a:cxn ang="0">
                <a:pos x="6" y="883"/>
              </a:cxn>
              <a:cxn ang="0">
                <a:pos x="0" y="907"/>
              </a:cxn>
              <a:cxn ang="0">
                <a:pos x="0" y="841"/>
              </a:cxn>
              <a:cxn ang="0">
                <a:pos x="6" y="865"/>
              </a:cxn>
              <a:cxn ang="0">
                <a:pos x="0" y="823"/>
              </a:cxn>
              <a:cxn ang="0">
                <a:pos x="6" y="799"/>
              </a:cxn>
              <a:cxn ang="0">
                <a:pos x="0" y="823"/>
              </a:cxn>
              <a:cxn ang="0">
                <a:pos x="0" y="757"/>
              </a:cxn>
              <a:cxn ang="0">
                <a:pos x="6" y="781"/>
              </a:cxn>
              <a:cxn ang="0">
                <a:pos x="0" y="739"/>
              </a:cxn>
              <a:cxn ang="0">
                <a:pos x="6" y="715"/>
              </a:cxn>
              <a:cxn ang="0">
                <a:pos x="0" y="739"/>
              </a:cxn>
              <a:cxn ang="0">
                <a:pos x="0" y="673"/>
              </a:cxn>
              <a:cxn ang="0">
                <a:pos x="6" y="697"/>
              </a:cxn>
              <a:cxn ang="0">
                <a:pos x="0" y="655"/>
              </a:cxn>
              <a:cxn ang="0">
                <a:pos x="6" y="631"/>
              </a:cxn>
              <a:cxn ang="0">
                <a:pos x="0" y="655"/>
              </a:cxn>
              <a:cxn ang="0">
                <a:pos x="0" y="589"/>
              </a:cxn>
              <a:cxn ang="0">
                <a:pos x="6" y="613"/>
              </a:cxn>
              <a:cxn ang="0">
                <a:pos x="0" y="571"/>
              </a:cxn>
              <a:cxn ang="0">
                <a:pos x="6" y="547"/>
              </a:cxn>
              <a:cxn ang="0">
                <a:pos x="0" y="571"/>
              </a:cxn>
              <a:cxn ang="0">
                <a:pos x="0" y="505"/>
              </a:cxn>
              <a:cxn ang="0">
                <a:pos x="6" y="529"/>
              </a:cxn>
              <a:cxn ang="0">
                <a:pos x="0" y="487"/>
              </a:cxn>
              <a:cxn ang="0">
                <a:pos x="6" y="463"/>
              </a:cxn>
              <a:cxn ang="0">
                <a:pos x="0" y="487"/>
              </a:cxn>
              <a:cxn ang="0">
                <a:pos x="0" y="421"/>
              </a:cxn>
              <a:cxn ang="0">
                <a:pos x="6" y="445"/>
              </a:cxn>
              <a:cxn ang="0">
                <a:pos x="0" y="403"/>
              </a:cxn>
              <a:cxn ang="0">
                <a:pos x="6" y="379"/>
              </a:cxn>
              <a:cxn ang="0">
                <a:pos x="0" y="403"/>
              </a:cxn>
              <a:cxn ang="0">
                <a:pos x="0" y="337"/>
              </a:cxn>
              <a:cxn ang="0">
                <a:pos x="6" y="361"/>
              </a:cxn>
              <a:cxn ang="0">
                <a:pos x="0" y="319"/>
              </a:cxn>
              <a:cxn ang="0">
                <a:pos x="6" y="295"/>
              </a:cxn>
              <a:cxn ang="0">
                <a:pos x="0" y="319"/>
              </a:cxn>
              <a:cxn ang="0">
                <a:pos x="0" y="253"/>
              </a:cxn>
              <a:cxn ang="0">
                <a:pos x="6" y="277"/>
              </a:cxn>
              <a:cxn ang="0">
                <a:pos x="0" y="235"/>
              </a:cxn>
              <a:cxn ang="0">
                <a:pos x="6" y="210"/>
              </a:cxn>
              <a:cxn ang="0">
                <a:pos x="0" y="235"/>
              </a:cxn>
              <a:cxn ang="0">
                <a:pos x="0" y="168"/>
              </a:cxn>
              <a:cxn ang="0">
                <a:pos x="6" y="192"/>
              </a:cxn>
              <a:cxn ang="0">
                <a:pos x="0" y="150"/>
              </a:cxn>
              <a:cxn ang="0">
                <a:pos x="6" y="126"/>
              </a:cxn>
              <a:cxn ang="0">
                <a:pos x="0" y="150"/>
              </a:cxn>
              <a:cxn ang="0">
                <a:pos x="0" y="84"/>
              </a:cxn>
              <a:cxn ang="0">
                <a:pos x="6" y="108"/>
              </a:cxn>
              <a:cxn ang="0">
                <a:pos x="0" y="66"/>
              </a:cxn>
              <a:cxn ang="0">
                <a:pos x="6" y="42"/>
              </a:cxn>
              <a:cxn ang="0">
                <a:pos x="0" y="66"/>
              </a:cxn>
              <a:cxn ang="0">
                <a:pos x="0" y="0"/>
              </a:cxn>
              <a:cxn ang="0">
                <a:pos x="6" y="24"/>
              </a:cxn>
            </a:cxnLst>
            <a:rect l="0" t="0" r="r" b="b"/>
            <a:pathLst>
              <a:path w="6" h="949">
                <a:moveTo>
                  <a:pt x="0" y="949"/>
                </a:moveTo>
                <a:lnTo>
                  <a:pt x="0" y="925"/>
                </a:lnTo>
                <a:lnTo>
                  <a:pt x="6" y="925"/>
                </a:lnTo>
                <a:lnTo>
                  <a:pt x="6" y="949"/>
                </a:lnTo>
                <a:lnTo>
                  <a:pt x="0" y="949"/>
                </a:lnTo>
                <a:close/>
                <a:moveTo>
                  <a:pt x="0" y="907"/>
                </a:moveTo>
                <a:lnTo>
                  <a:pt x="0" y="883"/>
                </a:lnTo>
                <a:lnTo>
                  <a:pt x="6" y="883"/>
                </a:lnTo>
                <a:lnTo>
                  <a:pt x="6" y="907"/>
                </a:lnTo>
                <a:lnTo>
                  <a:pt x="0" y="907"/>
                </a:lnTo>
                <a:close/>
                <a:moveTo>
                  <a:pt x="0" y="865"/>
                </a:moveTo>
                <a:lnTo>
                  <a:pt x="0" y="841"/>
                </a:lnTo>
                <a:lnTo>
                  <a:pt x="6" y="841"/>
                </a:lnTo>
                <a:lnTo>
                  <a:pt x="6" y="865"/>
                </a:lnTo>
                <a:lnTo>
                  <a:pt x="0" y="865"/>
                </a:lnTo>
                <a:close/>
                <a:moveTo>
                  <a:pt x="0" y="823"/>
                </a:moveTo>
                <a:lnTo>
                  <a:pt x="0" y="799"/>
                </a:lnTo>
                <a:lnTo>
                  <a:pt x="6" y="799"/>
                </a:lnTo>
                <a:lnTo>
                  <a:pt x="6" y="823"/>
                </a:lnTo>
                <a:lnTo>
                  <a:pt x="0" y="823"/>
                </a:lnTo>
                <a:close/>
                <a:moveTo>
                  <a:pt x="0" y="781"/>
                </a:moveTo>
                <a:lnTo>
                  <a:pt x="0" y="757"/>
                </a:lnTo>
                <a:lnTo>
                  <a:pt x="6" y="757"/>
                </a:lnTo>
                <a:lnTo>
                  <a:pt x="6" y="781"/>
                </a:lnTo>
                <a:lnTo>
                  <a:pt x="0" y="781"/>
                </a:lnTo>
                <a:close/>
                <a:moveTo>
                  <a:pt x="0" y="739"/>
                </a:moveTo>
                <a:lnTo>
                  <a:pt x="0" y="715"/>
                </a:lnTo>
                <a:lnTo>
                  <a:pt x="6" y="715"/>
                </a:lnTo>
                <a:lnTo>
                  <a:pt x="6" y="739"/>
                </a:lnTo>
                <a:lnTo>
                  <a:pt x="0" y="739"/>
                </a:lnTo>
                <a:close/>
                <a:moveTo>
                  <a:pt x="0" y="697"/>
                </a:moveTo>
                <a:lnTo>
                  <a:pt x="0" y="673"/>
                </a:lnTo>
                <a:lnTo>
                  <a:pt x="6" y="673"/>
                </a:lnTo>
                <a:lnTo>
                  <a:pt x="6" y="697"/>
                </a:lnTo>
                <a:lnTo>
                  <a:pt x="0" y="697"/>
                </a:lnTo>
                <a:close/>
                <a:moveTo>
                  <a:pt x="0" y="655"/>
                </a:moveTo>
                <a:lnTo>
                  <a:pt x="0" y="631"/>
                </a:lnTo>
                <a:lnTo>
                  <a:pt x="6" y="631"/>
                </a:lnTo>
                <a:lnTo>
                  <a:pt x="6" y="655"/>
                </a:lnTo>
                <a:lnTo>
                  <a:pt x="0" y="655"/>
                </a:lnTo>
                <a:close/>
                <a:moveTo>
                  <a:pt x="0" y="613"/>
                </a:moveTo>
                <a:lnTo>
                  <a:pt x="0" y="589"/>
                </a:lnTo>
                <a:lnTo>
                  <a:pt x="6" y="589"/>
                </a:lnTo>
                <a:lnTo>
                  <a:pt x="6" y="613"/>
                </a:lnTo>
                <a:lnTo>
                  <a:pt x="0" y="613"/>
                </a:lnTo>
                <a:close/>
                <a:moveTo>
                  <a:pt x="0" y="571"/>
                </a:moveTo>
                <a:lnTo>
                  <a:pt x="0" y="547"/>
                </a:lnTo>
                <a:lnTo>
                  <a:pt x="6" y="547"/>
                </a:lnTo>
                <a:lnTo>
                  <a:pt x="6" y="571"/>
                </a:lnTo>
                <a:lnTo>
                  <a:pt x="0" y="571"/>
                </a:lnTo>
                <a:close/>
                <a:moveTo>
                  <a:pt x="0" y="529"/>
                </a:moveTo>
                <a:lnTo>
                  <a:pt x="0" y="505"/>
                </a:lnTo>
                <a:lnTo>
                  <a:pt x="6" y="505"/>
                </a:lnTo>
                <a:lnTo>
                  <a:pt x="6" y="529"/>
                </a:lnTo>
                <a:lnTo>
                  <a:pt x="0" y="529"/>
                </a:lnTo>
                <a:close/>
                <a:moveTo>
                  <a:pt x="0" y="487"/>
                </a:moveTo>
                <a:lnTo>
                  <a:pt x="0" y="463"/>
                </a:lnTo>
                <a:lnTo>
                  <a:pt x="6" y="463"/>
                </a:lnTo>
                <a:lnTo>
                  <a:pt x="6" y="487"/>
                </a:lnTo>
                <a:lnTo>
                  <a:pt x="0" y="487"/>
                </a:lnTo>
                <a:close/>
                <a:moveTo>
                  <a:pt x="0" y="445"/>
                </a:moveTo>
                <a:lnTo>
                  <a:pt x="0" y="421"/>
                </a:lnTo>
                <a:lnTo>
                  <a:pt x="6" y="421"/>
                </a:lnTo>
                <a:lnTo>
                  <a:pt x="6" y="445"/>
                </a:lnTo>
                <a:lnTo>
                  <a:pt x="0" y="445"/>
                </a:lnTo>
                <a:close/>
                <a:moveTo>
                  <a:pt x="0" y="403"/>
                </a:moveTo>
                <a:lnTo>
                  <a:pt x="0" y="379"/>
                </a:lnTo>
                <a:lnTo>
                  <a:pt x="6" y="379"/>
                </a:lnTo>
                <a:lnTo>
                  <a:pt x="6" y="403"/>
                </a:lnTo>
                <a:lnTo>
                  <a:pt x="0" y="403"/>
                </a:lnTo>
                <a:close/>
                <a:moveTo>
                  <a:pt x="0" y="361"/>
                </a:moveTo>
                <a:lnTo>
                  <a:pt x="0" y="337"/>
                </a:lnTo>
                <a:lnTo>
                  <a:pt x="6" y="337"/>
                </a:lnTo>
                <a:lnTo>
                  <a:pt x="6" y="361"/>
                </a:lnTo>
                <a:lnTo>
                  <a:pt x="0" y="361"/>
                </a:lnTo>
                <a:close/>
                <a:moveTo>
                  <a:pt x="0" y="319"/>
                </a:moveTo>
                <a:lnTo>
                  <a:pt x="0" y="295"/>
                </a:lnTo>
                <a:lnTo>
                  <a:pt x="6" y="295"/>
                </a:lnTo>
                <a:lnTo>
                  <a:pt x="6" y="319"/>
                </a:lnTo>
                <a:lnTo>
                  <a:pt x="0" y="319"/>
                </a:lnTo>
                <a:close/>
                <a:moveTo>
                  <a:pt x="0" y="277"/>
                </a:moveTo>
                <a:lnTo>
                  <a:pt x="0" y="253"/>
                </a:lnTo>
                <a:lnTo>
                  <a:pt x="6" y="253"/>
                </a:lnTo>
                <a:lnTo>
                  <a:pt x="6" y="277"/>
                </a:lnTo>
                <a:lnTo>
                  <a:pt x="0" y="277"/>
                </a:lnTo>
                <a:close/>
                <a:moveTo>
                  <a:pt x="0" y="235"/>
                </a:moveTo>
                <a:lnTo>
                  <a:pt x="0" y="210"/>
                </a:lnTo>
                <a:lnTo>
                  <a:pt x="6" y="210"/>
                </a:lnTo>
                <a:lnTo>
                  <a:pt x="6" y="235"/>
                </a:lnTo>
                <a:lnTo>
                  <a:pt x="0" y="235"/>
                </a:lnTo>
                <a:close/>
                <a:moveTo>
                  <a:pt x="0" y="192"/>
                </a:moveTo>
                <a:lnTo>
                  <a:pt x="0" y="168"/>
                </a:lnTo>
                <a:lnTo>
                  <a:pt x="6" y="168"/>
                </a:lnTo>
                <a:lnTo>
                  <a:pt x="6" y="192"/>
                </a:lnTo>
                <a:lnTo>
                  <a:pt x="0" y="192"/>
                </a:lnTo>
                <a:close/>
                <a:moveTo>
                  <a:pt x="0" y="150"/>
                </a:moveTo>
                <a:lnTo>
                  <a:pt x="0" y="126"/>
                </a:lnTo>
                <a:lnTo>
                  <a:pt x="6" y="126"/>
                </a:lnTo>
                <a:lnTo>
                  <a:pt x="6" y="150"/>
                </a:lnTo>
                <a:lnTo>
                  <a:pt x="0" y="150"/>
                </a:lnTo>
                <a:close/>
                <a:moveTo>
                  <a:pt x="0" y="108"/>
                </a:moveTo>
                <a:lnTo>
                  <a:pt x="0" y="84"/>
                </a:lnTo>
                <a:lnTo>
                  <a:pt x="6" y="84"/>
                </a:lnTo>
                <a:lnTo>
                  <a:pt x="6" y="108"/>
                </a:lnTo>
                <a:lnTo>
                  <a:pt x="0" y="108"/>
                </a:lnTo>
                <a:close/>
                <a:moveTo>
                  <a:pt x="0" y="66"/>
                </a:moveTo>
                <a:lnTo>
                  <a:pt x="0" y="42"/>
                </a:lnTo>
                <a:lnTo>
                  <a:pt x="6" y="42"/>
                </a:lnTo>
                <a:lnTo>
                  <a:pt x="6" y="66"/>
                </a:lnTo>
                <a:lnTo>
                  <a:pt x="0" y="66"/>
                </a:lnTo>
                <a:close/>
                <a:moveTo>
                  <a:pt x="0" y="24"/>
                </a:moveTo>
                <a:lnTo>
                  <a:pt x="0" y="0"/>
                </a:lnTo>
                <a:lnTo>
                  <a:pt x="6" y="0"/>
                </a:lnTo>
                <a:lnTo>
                  <a:pt x="6" y="24"/>
                </a:lnTo>
                <a:lnTo>
                  <a:pt x="0" y="24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6208713" y="1392238"/>
            <a:ext cx="2381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pre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6208713" y="1544638"/>
            <a:ext cx="295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heat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27" name="Rectangle 79"/>
          <p:cNvSpPr>
            <a:spLocks noChangeArrowheads="1"/>
          </p:cNvSpPr>
          <p:nvPr/>
        </p:nvSpPr>
        <p:spPr bwMode="auto">
          <a:xfrm>
            <a:off x="6516688" y="227013"/>
            <a:ext cx="381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2 MW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28" name="Rectangle 80"/>
          <p:cNvSpPr>
            <a:spLocks noChangeArrowheads="1"/>
          </p:cNvSpPr>
          <p:nvPr/>
        </p:nvSpPr>
        <p:spPr bwMode="auto">
          <a:xfrm>
            <a:off x="7500938" y="227013"/>
            <a:ext cx="381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rPr>
              <a:t>4 MW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29" name="Rectangle 81"/>
          <p:cNvSpPr>
            <a:spLocks noChangeArrowheads="1"/>
          </p:cNvSpPr>
          <p:nvPr/>
        </p:nvSpPr>
        <p:spPr bwMode="auto">
          <a:xfrm>
            <a:off x="8485188" y="227013"/>
            <a:ext cx="381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smtClean="0">
                <a:ln>
                  <a:noFill/>
                </a:ln>
                <a:solidFill>
                  <a:srgbClr val="009900"/>
                </a:solidFill>
                <a:effectLst/>
                <a:latin typeface="Arial" pitchFamily="34" charset="0"/>
              </a:rPr>
              <a:t>6 MW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0" name="Rectangle 82"/>
          <p:cNvSpPr>
            <a:spLocks noChangeArrowheads="1"/>
          </p:cNvSpPr>
          <p:nvPr/>
        </p:nvSpPr>
        <p:spPr bwMode="auto">
          <a:xfrm>
            <a:off x="5995988" y="592138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1.0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1" name="Rectangle 83"/>
          <p:cNvSpPr>
            <a:spLocks noChangeArrowheads="1"/>
          </p:cNvSpPr>
          <p:nvPr/>
        </p:nvSpPr>
        <p:spPr bwMode="auto">
          <a:xfrm>
            <a:off x="5995988" y="842963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5995988" y="1096963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5995988" y="134937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4" name="Rectangle 86"/>
          <p:cNvSpPr>
            <a:spLocks noChangeArrowheads="1"/>
          </p:cNvSpPr>
          <p:nvPr/>
        </p:nvSpPr>
        <p:spPr bwMode="auto">
          <a:xfrm>
            <a:off x="5995988" y="1603375"/>
            <a:ext cx="209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0.2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5" name="Rectangle 87"/>
          <p:cNvSpPr>
            <a:spLocks noChangeArrowheads="1"/>
          </p:cNvSpPr>
          <p:nvPr/>
        </p:nvSpPr>
        <p:spPr bwMode="auto">
          <a:xfrm>
            <a:off x="6026150" y="219075"/>
            <a:ext cx="4667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f (MHz)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8763000" y="1370013"/>
            <a:ext cx="2571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n=7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7" name="Rectangle 89"/>
          <p:cNvSpPr>
            <a:spLocks noChangeArrowheads="1"/>
          </p:cNvSpPr>
          <p:nvPr/>
        </p:nvSpPr>
        <p:spPr bwMode="auto">
          <a:xfrm>
            <a:off x="8721725" y="846138"/>
            <a:ext cx="2571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n=3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8" name="Rectangle 90"/>
          <p:cNvSpPr>
            <a:spLocks noChangeArrowheads="1"/>
          </p:cNvSpPr>
          <p:nvPr/>
        </p:nvSpPr>
        <p:spPr bwMode="auto">
          <a:xfrm>
            <a:off x="8921750" y="846138"/>
            <a:ext cx="95250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-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9" name="Rectangle 91"/>
          <p:cNvSpPr>
            <a:spLocks noChangeArrowheads="1"/>
          </p:cNvSpPr>
          <p:nvPr/>
        </p:nvSpPr>
        <p:spPr bwMode="auto">
          <a:xfrm>
            <a:off x="8959850" y="846138"/>
            <a:ext cx="1238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40" name="Rectangle 92"/>
          <p:cNvSpPr>
            <a:spLocks noChangeArrowheads="1"/>
          </p:cNvSpPr>
          <p:nvPr/>
        </p:nvSpPr>
        <p:spPr bwMode="auto">
          <a:xfrm>
            <a:off x="8220075" y="885825"/>
            <a:ext cx="3905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GAEs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78" name="Straight Arrow Connector 177"/>
          <p:cNvCxnSpPr/>
          <p:nvPr/>
        </p:nvCxnSpPr>
        <p:spPr>
          <a:xfrm rot="16200000" flipH="1">
            <a:off x="5981700" y="1866900"/>
            <a:ext cx="2133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 rot="5400000">
            <a:off x="7467600" y="1447800"/>
            <a:ext cx="1371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1" name="Group 180"/>
          <p:cNvGrpSpPr/>
          <p:nvPr/>
        </p:nvGrpSpPr>
        <p:grpSpPr>
          <a:xfrm>
            <a:off x="7848600" y="2362200"/>
            <a:ext cx="541486" cy="251341"/>
            <a:chOff x="7607300" y="2144713"/>
            <a:chExt cx="541486" cy="251341"/>
          </a:xfrm>
        </p:grpSpPr>
        <p:sp>
          <p:nvSpPr>
            <p:cNvPr id="2102" name="Rectangle 54"/>
            <p:cNvSpPr>
              <a:spLocks noChangeArrowheads="1"/>
            </p:cNvSpPr>
            <p:nvPr/>
          </p:nvSpPr>
          <p:spPr bwMode="auto">
            <a:xfrm>
              <a:off x="7607300" y="2144713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c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03" name="Rectangle 55"/>
            <p:cNvSpPr>
              <a:spLocks noChangeArrowheads="1"/>
            </p:cNvSpPr>
            <p:nvPr/>
          </p:nvSpPr>
          <p:spPr bwMode="auto">
            <a:xfrm>
              <a:off x="7683500" y="2211388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04" name="Rectangle 56"/>
            <p:cNvSpPr>
              <a:spLocks noChangeArrowheads="1"/>
            </p:cNvSpPr>
            <p:nvPr/>
          </p:nvSpPr>
          <p:spPr bwMode="auto">
            <a:xfrm>
              <a:off x="7759700" y="2144713"/>
              <a:ext cx="5129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(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05" name="Rectangle 57"/>
            <p:cNvSpPr>
              <a:spLocks noChangeArrowheads="1"/>
            </p:cNvSpPr>
            <p:nvPr/>
          </p:nvSpPr>
          <p:spPr bwMode="auto">
            <a:xfrm>
              <a:off x="7807325" y="2154238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06" name="Rectangle 58"/>
            <p:cNvSpPr>
              <a:spLocks noChangeArrowheads="1"/>
            </p:cNvSpPr>
            <p:nvPr/>
          </p:nvSpPr>
          <p:spPr bwMode="auto">
            <a:xfrm>
              <a:off x="7921625" y="2154238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07" name="Rectangle 59"/>
            <p:cNvSpPr>
              <a:spLocks noChangeArrowheads="1"/>
            </p:cNvSpPr>
            <p:nvPr/>
          </p:nvSpPr>
          <p:spPr bwMode="auto">
            <a:xfrm>
              <a:off x="7969250" y="2154238"/>
              <a:ext cx="17953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/s)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183" name="Straight Arrow Connector 182"/>
          <p:cNvCxnSpPr/>
          <p:nvPr/>
        </p:nvCxnSpPr>
        <p:spPr>
          <a:xfrm rot="5400000">
            <a:off x="6743700" y="2095500"/>
            <a:ext cx="1752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 Box 3"/>
          <p:cNvSpPr txBox="1">
            <a:spLocks noChangeArrowheads="1"/>
          </p:cNvSpPr>
          <p:nvPr/>
        </p:nvSpPr>
        <p:spPr bwMode="auto">
          <a:xfrm>
            <a:off x="1" y="68602"/>
            <a:ext cx="9144000" cy="68655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 </a:t>
            </a:r>
            <a:r>
              <a:rPr lang="en-GB" sz="2000" b="1" dirty="0" smtClean="0">
                <a:solidFill>
                  <a:srgbClr val="7030A0"/>
                </a:solidFill>
              </a:rPr>
              <a:t>What drives rapid central electron transport?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- </a:t>
            </a:r>
            <a:r>
              <a:rPr lang="en-GB" sz="2000" b="1" dirty="0" err="1" smtClean="0">
                <a:solidFill>
                  <a:srgbClr val="000000"/>
                </a:solidFill>
              </a:rPr>
              <a:t>D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neon</a:t>
            </a:r>
            <a:r>
              <a:rPr lang="en-GB" sz="2000" b="1" dirty="0" smtClean="0">
                <a:solidFill>
                  <a:srgbClr val="000000"/>
                </a:solidFill>
              </a:rPr>
              <a:t>, </a:t>
            </a:r>
            <a:r>
              <a:rPr lang="en-GB" sz="2000" b="1" dirty="0" smtClean="0">
                <a:solidFill>
                  <a:srgbClr val="000000"/>
                </a:solidFill>
                <a:latin typeface="Symbol" pitchFamily="18" charset="2"/>
              </a:rPr>
              <a:t>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i</a:t>
            </a:r>
            <a:r>
              <a:rPr lang="en-GB" sz="2000" b="1" dirty="0" smtClean="0">
                <a:solidFill>
                  <a:srgbClr val="000000"/>
                </a:solidFill>
              </a:rPr>
              <a:t> ≈ neoclassical -&gt; no low-k turbulence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- µ-wave scattering shows also no high-k turbulence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- GS2 shows central gradients too low for any instability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- Fast ion gradients only free energy source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- Broadband, central GAEs in high </a:t>
            </a:r>
            <a:r>
              <a:rPr lang="en-GB" sz="2000" b="1" dirty="0" err="1" smtClean="0">
                <a:solidFill>
                  <a:srgbClr val="000000"/>
                </a:solidFill>
              </a:rPr>
              <a:t>P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b</a:t>
            </a:r>
            <a:r>
              <a:rPr lang="en-GB" sz="2000" b="1" dirty="0" smtClean="0">
                <a:solidFill>
                  <a:srgbClr val="000000"/>
                </a:solidFill>
              </a:rPr>
              <a:t> NSTX H-modes  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</a:t>
            </a:r>
            <a:r>
              <a:rPr lang="en-GB" sz="2000" b="1" dirty="0" smtClean="0">
                <a:solidFill>
                  <a:srgbClr val="7030A0"/>
                </a:solidFill>
              </a:rPr>
              <a:t>Experiments on GAE/electron transport connection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 - P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NB</a:t>
            </a:r>
            <a:r>
              <a:rPr lang="en-GB" sz="2000" b="1" dirty="0" smtClean="0">
                <a:solidFill>
                  <a:srgbClr val="000000"/>
                </a:solidFill>
              </a:rPr>
              <a:t> changes at fixed q, n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e</a:t>
            </a:r>
            <a:r>
              <a:rPr lang="en-GB" sz="2000" b="1" dirty="0" smtClean="0">
                <a:solidFill>
                  <a:srgbClr val="000000"/>
                </a:solidFill>
              </a:rPr>
              <a:t>, </a:t>
            </a:r>
            <a:r>
              <a:rPr lang="en-GB" sz="2000" b="1" dirty="0" err="1" smtClean="0">
                <a:solidFill>
                  <a:srgbClr val="000000"/>
                </a:solidFill>
                <a:latin typeface="Symbol" pitchFamily="18" charset="2"/>
              </a:rPr>
              <a:t>w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ExB</a:t>
            </a:r>
            <a:endParaRPr lang="en-GB" sz="2000" b="1" baseline="-250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 - V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NB</a:t>
            </a:r>
            <a:r>
              <a:rPr lang="en-GB" sz="2000" b="1" dirty="0" smtClean="0">
                <a:solidFill>
                  <a:srgbClr val="000000"/>
                </a:solidFill>
              </a:rPr>
              <a:t> changes (+µ-wave </a:t>
            </a:r>
            <a:r>
              <a:rPr lang="en-GB" sz="2000" b="1" dirty="0" err="1" smtClean="0">
                <a:solidFill>
                  <a:srgbClr val="000000"/>
                </a:solidFill>
              </a:rPr>
              <a:t>interferometry</a:t>
            </a:r>
            <a:r>
              <a:rPr lang="en-GB" sz="2000" b="1" dirty="0" smtClean="0">
                <a:solidFill>
                  <a:srgbClr val="000000"/>
                </a:solidFill>
              </a:rPr>
              <a:t>  for </a:t>
            </a:r>
            <a:r>
              <a:rPr lang="en-GB" sz="2000" b="1" dirty="0" smtClean="0">
                <a:solidFill>
                  <a:srgbClr val="000000"/>
                </a:solidFill>
                <a:latin typeface="+mj-lt"/>
              </a:rPr>
              <a:t>GAE amplitude</a:t>
            </a:r>
            <a:r>
              <a:rPr lang="en-GB" sz="2000" b="1" dirty="0" smtClean="0">
                <a:solidFill>
                  <a:srgbClr val="000000"/>
                </a:solidFill>
              </a:rPr>
              <a:t>)</a:t>
            </a:r>
          </a:p>
          <a:p>
            <a:pPr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 smtClean="0">
                <a:solidFill>
                  <a:srgbClr val="000000"/>
                </a:solidFill>
              </a:rPr>
              <a:t>Flat T</a:t>
            </a:r>
            <a:r>
              <a:rPr lang="en-GB" sz="2000" b="1" i="1" baseline="-25000" dirty="0" smtClean="0">
                <a:solidFill>
                  <a:srgbClr val="000000"/>
                </a:solidFill>
              </a:rPr>
              <a:t>e</a:t>
            </a:r>
            <a:r>
              <a:rPr lang="en-GB" sz="2000" b="1" i="1" dirty="0" smtClean="0">
                <a:solidFill>
                  <a:srgbClr val="000000"/>
                </a:solidFill>
              </a:rPr>
              <a:t>, large central </a:t>
            </a:r>
            <a:r>
              <a:rPr lang="en-GB" sz="2000" b="1" i="1" dirty="0" smtClean="0">
                <a:solidFill>
                  <a:srgbClr val="000000"/>
                </a:solidFill>
                <a:latin typeface="Symbol" pitchFamily="18" charset="2"/>
              </a:rPr>
              <a:t></a:t>
            </a:r>
            <a:r>
              <a:rPr lang="en-GB" sz="2000" b="1" i="1" baseline="-25000" dirty="0" smtClean="0">
                <a:solidFill>
                  <a:srgbClr val="000000"/>
                </a:solidFill>
              </a:rPr>
              <a:t>e</a:t>
            </a:r>
            <a:r>
              <a:rPr lang="en-GB" sz="2000" b="1" i="1" dirty="0" smtClean="0">
                <a:solidFill>
                  <a:srgbClr val="000000"/>
                </a:solidFill>
              </a:rPr>
              <a:t> consistently correlate with GAE level </a:t>
            </a:r>
            <a:endParaRPr lang="en-GB" sz="2000" b="1" i="1" baseline="-25000" dirty="0" smtClean="0">
              <a:solidFill>
                <a:srgbClr val="000000"/>
              </a:solidFill>
            </a:endParaRP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baseline="-25000" dirty="0" smtClean="0">
                <a:solidFill>
                  <a:srgbClr val="000000"/>
                </a:solidFill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</a:rPr>
              <a:t> Correlation seen also in in L-modes</a:t>
            </a: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Interplay between GAE and gradient driven (ETG) transport</a:t>
            </a: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i="1" dirty="0" smtClean="0">
              <a:solidFill>
                <a:srgbClr val="000000"/>
              </a:solidFill>
            </a:endParaRP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 smtClean="0">
                <a:solidFill>
                  <a:srgbClr val="000000"/>
                </a:solidFill>
              </a:rPr>
              <a:t> </a:t>
            </a:r>
            <a:r>
              <a:rPr lang="en-GB" sz="2000" b="1" dirty="0" smtClean="0">
                <a:solidFill>
                  <a:srgbClr val="7030A0"/>
                </a:solidFill>
              </a:rPr>
              <a:t>Theoretical support (N. </a:t>
            </a:r>
            <a:r>
              <a:rPr lang="en-GB" sz="2000" b="1" dirty="0" err="1" smtClean="0">
                <a:solidFill>
                  <a:srgbClr val="7030A0"/>
                </a:solidFill>
              </a:rPr>
              <a:t>Gorelenkov</a:t>
            </a:r>
            <a:r>
              <a:rPr lang="en-GB" sz="2000" b="1" dirty="0" smtClean="0">
                <a:solidFill>
                  <a:srgbClr val="7030A0"/>
                </a:solidFill>
              </a:rPr>
              <a:t>): </a:t>
            </a: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/>
              <a:t> </a:t>
            </a:r>
            <a:r>
              <a:rPr lang="en-GB" sz="2000" b="1" i="1" dirty="0" smtClean="0"/>
              <a:t>GAEs can resonantly </a:t>
            </a:r>
            <a:r>
              <a:rPr lang="en-US" sz="2000" b="1" i="1" dirty="0" smtClean="0"/>
              <a:t>perturb  </a:t>
            </a:r>
            <a:r>
              <a:rPr lang="en-US" sz="2000" b="1" i="1" dirty="0" smtClean="0"/>
              <a:t>electron </a:t>
            </a:r>
            <a:r>
              <a:rPr lang="en-US" sz="2000" b="1" i="1" dirty="0" smtClean="0"/>
              <a:t>trajectories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i="1" dirty="0" smtClean="0"/>
              <a:t>  to form phase space "islands" </a:t>
            </a:r>
            <a:br>
              <a:rPr lang="en-US" sz="2000" b="1" i="1" dirty="0" smtClean="0"/>
            </a:br>
            <a:r>
              <a:rPr lang="en-US" sz="2000" b="1" i="1" dirty="0" smtClean="0"/>
              <a:t>- Multiple islands </a:t>
            </a:r>
            <a:r>
              <a:rPr lang="en-US" sz="2000" b="1" i="1" dirty="0" smtClean="0"/>
              <a:t>can overlap </a:t>
            </a:r>
            <a:r>
              <a:rPr lang="en-US" sz="2000" b="1" i="1" dirty="0" smtClean="0"/>
              <a:t>and produce stochastic  transport</a:t>
            </a:r>
            <a:endParaRPr lang="en-GB" sz="2000" b="1" i="1" dirty="0" smtClean="0"/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 smtClean="0">
                <a:solidFill>
                  <a:srgbClr val="000000"/>
                </a:solidFill>
              </a:rPr>
              <a:t> GAE amplitude seems sufficient for observed transport  </a:t>
            </a: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More detailed GAE characterization in 2009 </a:t>
            </a:r>
            <a:r>
              <a:rPr lang="en-GB" sz="2000" b="1" dirty="0" smtClean="0">
                <a:solidFill>
                  <a:srgbClr val="000000"/>
                </a:solidFill>
              </a:rPr>
              <a:t>XP (K</a:t>
            </a:r>
            <a:r>
              <a:rPr lang="en-GB" sz="2000" b="1" dirty="0" smtClean="0">
                <a:solidFill>
                  <a:srgbClr val="000000"/>
                </a:solidFill>
              </a:rPr>
              <a:t>. </a:t>
            </a:r>
            <a:r>
              <a:rPr lang="en-GB" sz="2000" b="1" dirty="0" err="1" smtClean="0">
                <a:solidFill>
                  <a:srgbClr val="000000"/>
                </a:solidFill>
              </a:rPr>
              <a:t>Tritz</a:t>
            </a:r>
            <a:r>
              <a:rPr lang="en-GB" sz="2000" b="1" dirty="0" smtClean="0">
                <a:solidFill>
                  <a:srgbClr val="000000"/>
                </a:solidFill>
              </a:rPr>
              <a:t>)</a:t>
            </a: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One possible explanation for flat T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e</a:t>
            </a:r>
            <a:r>
              <a:rPr lang="en-GB" sz="2000" b="1" dirty="0" smtClean="0">
                <a:solidFill>
                  <a:srgbClr val="000000"/>
                </a:solidFill>
              </a:rPr>
              <a:t> inside tokamak ITBs </a:t>
            </a: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Likely impact for ST-CTF, burning plasma</a:t>
            </a:r>
          </a:p>
        </p:txBody>
      </p:sp>
      <p:pic>
        <p:nvPicPr>
          <p:cNvPr id="185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4419600"/>
            <a:ext cx="16764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0" name="TextBox 69"/>
          <p:cNvSpPr txBox="1"/>
          <p:nvPr/>
        </p:nvSpPr>
        <p:spPr>
          <a:xfrm>
            <a:off x="6566628" y="3962400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ORBIT </a:t>
            </a:r>
            <a:r>
              <a:rPr lang="en-US" dirty="0" err="1" smtClean="0">
                <a:latin typeface="Symbol" pitchFamily="18" charset="2"/>
              </a:rPr>
              <a:t>c</a:t>
            </a:r>
            <a:r>
              <a:rPr lang="en-US" baseline="-25000" dirty="0" err="1" smtClean="0"/>
              <a:t>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368</Words>
  <Application>Microsoft Office PowerPoint</Application>
  <PresentationFormat>On-screen Show (4:3)</PresentationFormat>
  <Paragraphs>85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Correlation between Electron Transport and Shear Alfvén Activity in NSTX </vt:lpstr>
      <vt:lpstr>Slide 2</vt:lpstr>
      <vt:lpstr>Slide 3</vt:lpstr>
    </vt:vector>
  </TitlesOfParts>
  <Company>Johns Hopkins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 between Electron Transport and Shear Alfvén Activity in NSTX </dc:title>
  <dc:creator>Dan Stutman</dc:creator>
  <cp:lastModifiedBy>Dan Stutman</cp:lastModifiedBy>
  <cp:revision>41</cp:revision>
  <dcterms:created xsi:type="dcterms:W3CDTF">2009-04-17T18:14:08Z</dcterms:created>
  <dcterms:modified xsi:type="dcterms:W3CDTF">2009-04-23T16:44:57Z</dcterms:modified>
</cp:coreProperties>
</file>