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64" r:id="rId2"/>
    <p:sldMasterId id="2147483666" r:id="rId3"/>
  </p:sldMasterIdLst>
  <p:notesMasterIdLst>
    <p:notesMasterId r:id="rId17"/>
  </p:notesMasterIdLst>
  <p:handoutMasterIdLst>
    <p:handoutMasterId r:id="rId18"/>
  </p:handoutMasterIdLst>
  <p:sldIdLst>
    <p:sldId id="1467" r:id="rId4"/>
    <p:sldId id="1468" r:id="rId5"/>
    <p:sldId id="1520" r:id="rId6"/>
    <p:sldId id="1518" r:id="rId7"/>
    <p:sldId id="1574" r:id="rId8"/>
    <p:sldId id="1575" r:id="rId9"/>
    <p:sldId id="1577" r:id="rId10"/>
    <p:sldId id="1473" r:id="rId11"/>
    <p:sldId id="1598" r:id="rId12"/>
    <p:sldId id="1597" r:id="rId13"/>
    <p:sldId id="1593" r:id="rId14"/>
    <p:sldId id="1538" r:id="rId15"/>
    <p:sldId id="1594" r:id="rId1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(Jack) Berkery" initials="JW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9900FF"/>
    <a:srgbClr val="CC00FF"/>
    <a:srgbClr val="FFFFCC"/>
    <a:srgbClr val="009900"/>
    <a:srgbClr val="FFFF99"/>
    <a:srgbClr val="CC0000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8" autoAdjust="0"/>
    <p:restoredTop sz="94359" autoAdjust="0"/>
  </p:normalViewPr>
  <p:slideViewPr>
    <p:cSldViewPr>
      <p:cViewPr varScale="1">
        <p:scale>
          <a:sx n="86" d="100"/>
          <a:sy n="86" d="100"/>
        </p:scale>
        <p:origin x="-386" y="-75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2"/>
            <a:ext cx="3005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t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33" tIns="46167" rIns="92333" bIns="46167" numCol="1" anchor="b" anchorCtr="0" compatLnSpc="1">
            <a:prstTxWarp prst="textNoShape">
              <a:avLst/>
            </a:prstTxWarp>
          </a:bodyPr>
          <a:lstStyle>
            <a:lvl1pPr algn="r" defTabSz="92376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F97EDBF-DAB4-477E-BB15-03AAFAEDC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00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2" y="2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90" y="4413250"/>
            <a:ext cx="5102225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2" tIns="45696" rIns="91392" bIns="456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8D3C0642-66A5-4F41-8DBE-5CDCF08105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2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3E5D7-70FF-4193-992F-E1008B3CBC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 anchor="b"/>
          <a:lstStyle/>
          <a:p>
            <a:pPr algn="r">
              <a:spcBef>
                <a:spcPct val="0"/>
              </a:spcBef>
              <a:buFontTx/>
              <a:buNone/>
            </a:pPr>
            <a:fld id="{B8E41C90-544B-4460-A287-2F5B27590F71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62402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79" rIns="91357" bIns="45679" anchor="b"/>
          <a:lstStyle/>
          <a:p>
            <a:pPr algn="r">
              <a:spcBef>
                <a:spcPct val="0"/>
              </a:spcBef>
              <a:buFontTx/>
              <a:buNone/>
            </a:pPr>
            <a:fld id="{A86A36A8-9B7C-496A-B2ED-68D0C4AF5F44}" type="slidenum">
              <a:rPr lang="en-US" i="0">
                <a:solidFill>
                  <a:schemeClr val="tx1"/>
                </a:solidFill>
                <a:latin typeface="Times New Roman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i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31FAEA-078E-4224-98BF-E9E547D4F4D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9782" indent="-288378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53512" indent="-23070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14916" indent="-23070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76320" indent="-230703"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37726" indent="-2307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99130" indent="-2307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60534" indent="-2307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921939" indent="-23070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74C5F03-5F36-4DB7-AFA8-F3C3017A6FEA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DED8E-A655-429A-B57C-87071A54C99A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726" indent="-285664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656" indent="-22853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599719" indent="-22853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6781" indent="-228531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3844" indent="-22853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0905" indent="-22853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7968" indent="-22853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031" indent="-228531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DEDD4D-D602-4DBD-8A49-57E0433C7F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8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E268DE-F9DE-4BB0-9822-7C866F432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612BD5-B59C-4A72-9882-AA8D91E0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3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771900"/>
            <a:ext cx="8763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8A9B8F08-319A-4FE7-81C7-0E6B539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43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815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71900"/>
            <a:ext cx="4305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53213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F138CB2E-AE9E-455C-8930-00BEF7A853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29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539A9-73CE-4167-A83F-CC010DB9862C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C34D4A-1CD7-4338-BAFE-1380003A7449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1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EC5A36-D8B3-4598-A389-D6CAC39510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68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F9D6E-7BAE-4E1A-B51C-2FD40C0009A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BF812-0681-4E22-9A31-8F7B4212A5F5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8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227416-1060-4AD2-9225-A60F88BA1F48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3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2EA7F-753D-4976-AAD9-A874C223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A3CF97-474F-4E54-8090-61F247835726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5E8052-9FD0-42AE-90B4-094CEE075E8F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972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D9AF4F-56E1-4F64-A4F7-D76BE053CA0A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0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18ECC5-426E-49F6-A4C2-C6C9C9CF3422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7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875"/>
            <a:ext cx="2286000" cy="6156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875"/>
            <a:ext cx="6705600" cy="6156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2E573-9FDC-4AEE-8DEB-BF355C7AA6C0}" type="slidenum">
              <a:rPr lang="en-US">
                <a:solidFill>
                  <a:srgbClr val="3333CC"/>
                </a:solidFill>
              </a:rPr>
              <a:pPr/>
              <a:t>‹#›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29946-E93E-4561-ACF4-50D0DCF85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46D6A9-7713-4D0A-8399-80CBA2307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1D10B2-EA4A-4C0B-8A79-5769C68D1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7B360-2D0A-4F83-B415-25036F2332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5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0A6D15-21D9-434B-9D2C-F123A4756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0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BEB0E-CFDA-43FF-AE88-89C41A04A2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E5B059-DCCC-40BA-ADCF-689BAA2E8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6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1143000" y="6580188"/>
            <a:ext cx="6934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NSTX PAC meeting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2012: </a:t>
            </a:r>
            <a:r>
              <a:rPr lang="en-US" sz="900" b="1" dirty="0" err="1" smtClean="0">
                <a:solidFill>
                  <a:schemeClr val="accent2"/>
                </a:solidFill>
                <a:latin typeface="Arial" pitchFamily="34" charset="0"/>
              </a:rPr>
              <a:t>Macrostability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 TSG - Slides for J.K Park( S.A</a:t>
            </a:r>
            <a:r>
              <a:rPr lang="en-US" sz="900" b="1" dirty="0">
                <a:solidFill>
                  <a:schemeClr val="accent2"/>
                </a:solidFill>
                <a:latin typeface="Arial" pitchFamily="34" charset="0"/>
              </a:rPr>
              <a:t>. </a:t>
            </a: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Sabbagh, J.W. Berkery)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20D2CDAB-B451-45D4-BC77-2412938997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553200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900" b="1" dirty="0" smtClean="0">
                <a:solidFill>
                  <a:schemeClr val="accent2"/>
                </a:solidFill>
                <a:latin typeface="Arial" pitchFamily="34" charset="0"/>
              </a:rPr>
              <a:t>April, 2012</a:t>
            </a:r>
            <a:endParaRPr lang="en-US" sz="900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AB491D52-C8F6-44F7-A7F2-632ED75DA559}" type="slidenum">
              <a:rPr lang="en-US" b="1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b="1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828800" y="6629400"/>
            <a:ext cx="548640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800" b="1" dirty="0">
                <a:cs typeface="Arial" charset="0"/>
              </a:rPr>
              <a:t>Meeting name – abbreviated presentation title,  abbreviated author name  (??/??/20??)</a:t>
            </a:r>
          </a:p>
        </p:txBody>
      </p:sp>
    </p:spTree>
    <p:extLst>
      <p:ext uri="{BB962C8B-B14F-4D97-AF65-F5344CB8AC3E}">
        <p14:creationId xmlns:p14="http://schemas.microsoft.com/office/powerpoint/2010/main" val="254894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05352" name="Picture 1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535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15875"/>
            <a:ext cx="9144000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8F8F8">
                        <a:alpha val="30000"/>
                      </a:srgbClr>
                    </a:gs>
                    <a:gs pos="100000">
                      <a:srgbClr val="F8F8F8">
                        <a:gamma/>
                        <a:shade val="80784"/>
                        <a:invGamma/>
                        <a:alpha val="8600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905421" name="Group 205"/>
          <p:cNvGrpSpPr>
            <a:grpSpLocks/>
          </p:cNvGrpSpPr>
          <p:nvPr/>
        </p:nvGrpSpPr>
        <p:grpSpPr bwMode="auto">
          <a:xfrm>
            <a:off x="0" y="6578600"/>
            <a:ext cx="9144000" cy="279400"/>
            <a:chOff x="0" y="4144"/>
            <a:chExt cx="5760" cy="176"/>
          </a:xfrm>
        </p:grpSpPr>
        <p:pic>
          <p:nvPicPr>
            <p:cNvPr id="905410" name="Picture 194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4"/>
              <a:ext cx="57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5415" name="Text Box 199"/>
            <p:cNvSpPr txBox="1">
              <a:spLocks noChangeArrowheads="1"/>
            </p:cNvSpPr>
            <p:nvPr userDrawn="1"/>
          </p:nvSpPr>
          <p:spPr bwMode="auto">
            <a:xfrm>
              <a:off x="172" y="4180"/>
              <a:ext cx="34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07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262063" indent="-233363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600200" indent="-223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0574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5146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29718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429000" indent="-223838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FontTx/>
                <a:buNone/>
              </a:pPr>
              <a:r>
                <a:rPr lang="en-US" sz="1200" i="1" dirty="0">
                  <a:solidFill>
                    <a:srgbClr val="171FC7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34" charset="0"/>
                </a:rPr>
                <a:t>NSTX</a:t>
              </a:r>
            </a:p>
          </p:txBody>
        </p:sp>
      </p:grp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825637" y="6580188"/>
            <a:ext cx="7162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54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APS DPP Meeting: GO6.01 Overview of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Results and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Analysis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 from NSTX (S.A. Sabbagh, for</a:t>
            </a:r>
            <a:r>
              <a:rPr lang="en-US" sz="1000" b="1" baseline="0" dirty="0" smtClean="0">
                <a:solidFill>
                  <a:srgbClr val="3333CC"/>
                </a:solidFill>
                <a:latin typeface="Arial" pitchFamily="34" charset="0"/>
              </a:rPr>
              <a:t> the NSTX Team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)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6098" y="6637311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b="1">
                <a:solidFill>
                  <a:schemeClr val="accent2"/>
                </a:solidFill>
                <a:latin typeface="+mn-lt"/>
                <a:ea typeface="ＭＳ Ｐゴシック" pitchFamily="34" charset="-128"/>
              </a:defRPr>
            </a:lvl1pPr>
          </a:lstStyle>
          <a:p>
            <a:fld id="{9E4154A2-A575-4FB1-8A3D-838E25E19115}" type="slidenum">
              <a:rPr lang="en-US" smtClean="0">
                <a:solidFill>
                  <a:srgbClr val="3333CC"/>
                </a:solidFill>
              </a:rPr>
              <a:pPr/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768664" y="6580188"/>
            <a:ext cx="19812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Oct 30</a:t>
            </a:r>
            <a:r>
              <a:rPr lang="en-US" sz="1000" b="1" baseline="30000" dirty="0" smtClean="0">
                <a:solidFill>
                  <a:srgbClr val="3333CC"/>
                </a:solidFill>
                <a:latin typeface="Arial" pitchFamily="34" charset="0"/>
              </a:rPr>
              <a:t>th</a:t>
            </a:r>
            <a:r>
              <a:rPr lang="en-US" sz="1000" b="1" dirty="0">
                <a:solidFill>
                  <a:srgbClr val="3333CC"/>
                </a:solidFill>
                <a:latin typeface="Arial" pitchFamily="34" charset="0"/>
              </a:rPr>
              <a:t>, </a:t>
            </a:r>
            <a:r>
              <a:rPr lang="en-US" sz="1000" b="1" dirty="0" smtClean="0">
                <a:solidFill>
                  <a:srgbClr val="3333CC"/>
                </a:solidFill>
                <a:latin typeface="Arial" pitchFamily="34" charset="0"/>
              </a:rPr>
              <a:t>2012</a:t>
            </a:r>
            <a:endParaRPr lang="en-US" sz="1000" b="1" dirty="0">
              <a:solidFill>
                <a:srgbClr val="3333CC"/>
              </a:solidFill>
              <a:latin typeface="Arial" pitchFamily="34" charset="0"/>
            </a:endParaRPr>
          </a:p>
        </p:txBody>
      </p:sp>
      <p:sp>
        <p:nvSpPr>
          <p:cNvPr id="11" name="Text Box 199"/>
          <p:cNvSpPr txBox="1">
            <a:spLocks noChangeArrowheads="1"/>
          </p:cNvSpPr>
          <p:nvPr userDrawn="1"/>
        </p:nvSpPr>
        <p:spPr bwMode="auto">
          <a:xfrm>
            <a:off x="273050" y="6635750"/>
            <a:ext cx="793750" cy="18415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  <a:cs typeface="Arial" charset="0"/>
              </a:rPr>
              <a:t>NSTX-U</a:t>
            </a:r>
          </a:p>
        </p:txBody>
      </p:sp>
    </p:spTree>
    <p:extLst>
      <p:ext uri="{BB962C8B-B14F-4D97-AF65-F5344CB8AC3E}">
        <p14:creationId xmlns:p14="http://schemas.microsoft.com/office/powerpoint/2010/main" val="14878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5000"/>
        <a:buFont typeface="Wingdings" pitchFamily="2" charset="2"/>
        <a:buChar char="q"/>
        <a:defRPr sz="24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7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80000"/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FF"/>
        </a:buClr>
        <a:buSzPct val="65000"/>
        <a:buFont typeface="Wingdings" pitchFamily="2" charset="2"/>
        <a:buChar char="q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41616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Overview of Results and Analysis 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from the National Spherical Torus Experiment</a:t>
            </a: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447800" y="2024163"/>
            <a:ext cx="617220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i="0" dirty="0">
                <a:solidFill>
                  <a:srgbClr val="000000"/>
                </a:solidFill>
                <a:latin typeface="Arial" charset="0"/>
              </a:rPr>
              <a:t>S. A.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</a:rPr>
              <a:t>Sabbagh</a:t>
            </a:r>
            <a:endParaRPr lang="en-US" sz="1800" b="0" dirty="0" smtClean="0">
              <a:solidFill>
                <a:srgbClr val="000000"/>
              </a:solidFill>
              <a:latin typeface="Arial" charset="0"/>
            </a:endParaRPr>
          </a:p>
          <a:p>
            <a:pPr lvl="0" algn="ctr" eaLnBrk="1" hangingPunct="1">
              <a:buNone/>
            </a:pP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Columbia University</a:t>
            </a:r>
          </a:p>
          <a:p>
            <a:pPr lvl="0" algn="ctr" eaLnBrk="1" hangingPunct="1">
              <a:buNone/>
            </a:pP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for the NSTX-U Research Team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905000" cy="5540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i="1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NSTX-U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 b="1" i="1">
                <a:solidFill>
                  <a:srgbClr val="3333CC"/>
                </a:solidFill>
                <a:latin typeface="Arial" charset="0"/>
                <a:cs typeface="Arial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>
              <a:spcBef>
                <a:spcPct val="0"/>
              </a:spcBef>
              <a:buFontTx/>
              <a:buNone/>
            </a:pPr>
            <a:endParaRPr lang="en-US" b="1" i="1">
              <a:latin typeface="Helvetica" charset="0"/>
              <a:cs typeface="Arial" charset="0"/>
            </a:endParaRPr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2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3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94" name="Picture 53" descr="ppi224.tmp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0"/>
            <a:ext cx="1295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95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6" name="Text Box 153"/>
          <p:cNvSpPr txBox="1">
            <a:spLocks noChangeArrowheads="1"/>
          </p:cNvSpPr>
          <p:nvPr/>
        </p:nvSpPr>
        <p:spPr bwMode="auto">
          <a:xfrm>
            <a:off x="7696200" y="2317750"/>
            <a:ext cx="1295400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800">
                <a:solidFill>
                  <a:srgbClr val="FF0000"/>
                </a:solidFill>
                <a:latin typeface="Arial" charset="0"/>
              </a:rPr>
              <a:t>Inst for Nucl Res, Kiev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Chonbuk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NFRI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Seoul Natl U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CIEMAT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FOM Inst DIFFER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Jülich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>
              <a:lnSpc>
                <a:spcPct val="90000"/>
              </a:lnSpc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</p:txBody>
      </p:sp>
      <p:cxnSp>
        <p:nvCxnSpPr>
          <p:cNvPr id="2097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8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99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00" name="Picture 3" descr="C:\Users\jmenard\Desktop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495800"/>
            <a:ext cx="30781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1" name="Picture 48" descr="ppi221.tmp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1295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2" name="Text Box 152"/>
          <p:cNvSpPr txBox="1">
            <a:spLocks noChangeArrowheads="1"/>
          </p:cNvSpPr>
          <p:nvPr/>
        </p:nvSpPr>
        <p:spPr bwMode="auto">
          <a:xfrm>
            <a:off x="152400" y="2209800"/>
            <a:ext cx="1257300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Coll of Wm &amp; Mary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CompX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FIU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INL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Lehigh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Illinois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Tennessee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Tulsa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U Wisconsin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charset="0"/>
              </a:rPr>
              <a:t>X Science LLC</a:t>
            </a:r>
          </a:p>
        </p:txBody>
      </p:sp>
      <p:pic>
        <p:nvPicPr>
          <p:cNvPr id="2103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43400"/>
            <a:ext cx="22748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706217" y="3448310"/>
            <a:ext cx="5715000" cy="101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0" hangingPunct="0">
              <a:lnSpc>
                <a:spcPct val="105000"/>
              </a:lnSpc>
              <a:buClr>
                <a:srgbClr val="F70606"/>
              </a:buClr>
              <a:buSzPct val="150000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54</a:t>
            </a:r>
            <a:r>
              <a:rPr lang="en-US" sz="1800" b="1" baseline="30000" dirty="0" smtClean="0">
                <a:solidFill>
                  <a:srgbClr val="FF0000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FF0000"/>
                </a:solidFill>
                <a:latin typeface="Helvetica" pitchFamily="34" charset="0"/>
              </a:rPr>
              <a:t> Meeting </a:t>
            </a:r>
            <a:r>
              <a:rPr lang="en-US" sz="1800" b="1" dirty="0">
                <a:solidFill>
                  <a:srgbClr val="FF0000"/>
                </a:solidFill>
                <a:latin typeface="Helvetica" pitchFamily="34" charset="0"/>
              </a:rPr>
              <a:t>of the APS Division of Plasma Physics</a:t>
            </a: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>
                <a:solidFill>
                  <a:srgbClr val="0000FF"/>
                </a:solidFill>
                <a:latin typeface="Helvetica" pitchFamily="34" charset="0"/>
              </a:rPr>
              <a:t>October 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30</a:t>
            </a:r>
            <a:r>
              <a:rPr lang="en-US" sz="1800" b="1" baseline="30000" dirty="0" smtClean="0">
                <a:solidFill>
                  <a:srgbClr val="0000FF"/>
                </a:solidFill>
                <a:latin typeface="Helvetica" pitchFamily="34" charset="0"/>
              </a:rPr>
              <a:t>th</a:t>
            </a:r>
            <a:r>
              <a:rPr lang="en-US" sz="1800" b="1" dirty="0" smtClean="0">
                <a:solidFill>
                  <a:srgbClr val="0000FF"/>
                </a:solidFill>
                <a:latin typeface="Helvetica" pitchFamily="34" charset="0"/>
              </a:rPr>
              <a:t>, 2012</a:t>
            </a: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 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  <a:p>
            <a:pPr lvl="0" algn="ctr" eaLnBrk="0" hangingPunct="0">
              <a:lnSpc>
                <a:spcPct val="130000"/>
              </a:lnSpc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Helvetica" pitchFamily="34" charset="0"/>
              </a:rPr>
              <a:t>Providence, Rhode Island</a:t>
            </a:r>
            <a:endParaRPr lang="en-US" sz="18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7" name="Text Box 144"/>
          <p:cNvSpPr txBox="1">
            <a:spLocks noChangeArrowheads="1"/>
          </p:cNvSpPr>
          <p:nvPr/>
        </p:nvSpPr>
        <p:spPr bwMode="auto">
          <a:xfrm>
            <a:off x="1508125" y="6599238"/>
            <a:ext cx="39273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200" dirty="0" smtClean="0">
                <a:solidFill>
                  <a:srgbClr val="1822CD"/>
                </a:solidFill>
                <a:latin typeface="Helvetica" pitchFamily="34" charset="0"/>
              </a:rPr>
              <a:t>V1.4s</a:t>
            </a:r>
            <a:endParaRPr lang="en-US" sz="1200" dirty="0">
              <a:solidFill>
                <a:srgbClr val="1822CD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92345" y="5450681"/>
            <a:ext cx="4038600" cy="63096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70068" cy="1143000"/>
          </a:xfrm>
        </p:spPr>
        <p:txBody>
          <a:bodyPr>
            <a:noAutofit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nowflake </a:t>
            </a:r>
            <a:r>
              <a:rPr lang="en-US" dirty="0" err="1" smtClean="0"/>
              <a:t>divertor</a:t>
            </a:r>
            <a:r>
              <a:rPr lang="en-US" dirty="0"/>
              <a:t> </a:t>
            </a:r>
            <a:r>
              <a:rPr lang="en-US" dirty="0" smtClean="0"/>
              <a:t>greatly reduces heat flux during ELMs; toroidal asymmetry of 2D heat flux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63" y="4197528"/>
            <a:ext cx="4437290" cy="1875405"/>
          </a:xfrm>
        </p:spPr>
        <p:txBody>
          <a:bodyPr/>
          <a:lstStyle/>
          <a:p>
            <a:pPr marL="290513" indent="-290513"/>
            <a:r>
              <a:rPr lang="en-US" sz="1800" dirty="0" err="1" smtClean="0">
                <a:latin typeface="Arial"/>
                <a:cs typeface="Arial"/>
              </a:rPr>
              <a:t>Divertor</a:t>
            </a:r>
            <a:r>
              <a:rPr lang="en-US" sz="1800" dirty="0" smtClean="0">
                <a:latin typeface="Arial"/>
                <a:cs typeface="Arial"/>
              </a:rPr>
              <a:t> heat flux significantly reduced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both</a:t>
            </a:r>
            <a:r>
              <a:rPr lang="en-US" sz="1800" dirty="0" smtClean="0">
                <a:latin typeface="Arial"/>
                <a:cs typeface="Arial"/>
              </a:rPr>
              <a:t> during and between ELMs</a:t>
            </a:r>
          </a:p>
          <a:p>
            <a:pPr marL="690563" lvl="1" indent="-290513" algn="just"/>
            <a:r>
              <a:rPr lang="en-US" sz="1600" dirty="0" smtClean="0">
                <a:latin typeface="Arial"/>
                <a:cs typeface="Arial"/>
              </a:rPr>
              <a:t>during ELMs: </a:t>
            </a:r>
            <a:r>
              <a:rPr lang="en-US" sz="1600" dirty="0" smtClean="0">
                <a:solidFill>
                  <a:srgbClr val="0000FF"/>
                </a:solidFill>
                <a:cs typeface="Arial"/>
              </a:rPr>
              <a:t>19 to ~ 1.5 </a:t>
            </a:r>
            <a:r>
              <a:rPr lang="en-US" sz="1600" dirty="0">
                <a:solidFill>
                  <a:srgbClr val="0000FF"/>
                </a:solidFill>
                <a:cs typeface="Arial"/>
              </a:rPr>
              <a:t>MW/m</a:t>
            </a:r>
            <a:r>
              <a:rPr lang="en-US" sz="1600" baseline="30000" dirty="0">
                <a:solidFill>
                  <a:srgbClr val="0000FF"/>
                </a:solidFill>
                <a:cs typeface="Arial"/>
              </a:rPr>
              <a:t>2</a:t>
            </a:r>
            <a:endParaRPr lang="en-US" sz="1600" dirty="0" smtClean="0">
              <a:latin typeface="Arial"/>
              <a:cs typeface="Arial"/>
            </a:endParaRPr>
          </a:p>
          <a:p>
            <a:pPr marL="690563" lvl="1" indent="-290513" algn="just"/>
            <a:r>
              <a:rPr lang="en-US" sz="1600" dirty="0" smtClean="0">
                <a:solidFill>
                  <a:srgbClr val="0000FF"/>
                </a:solidFill>
                <a:latin typeface="Arial"/>
                <a:cs typeface="Arial"/>
              </a:rPr>
              <a:t>steady-state: 5-7 to ~ 1 MW/m</a:t>
            </a:r>
            <a:r>
              <a:rPr lang="en-US" sz="1600" baseline="30000" dirty="0" smtClean="0">
                <a:solidFill>
                  <a:srgbClr val="0000FF"/>
                </a:solidFill>
                <a:latin typeface="Arial"/>
                <a:cs typeface="Arial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Achieved by a synergistic </a:t>
            </a:r>
            <a:r>
              <a:rPr lang="en-US" sz="1800" dirty="0">
                <a:solidFill>
                  <a:srgbClr val="FF0000"/>
                </a:solidFill>
              </a:rPr>
              <a:t>combination of detachment + </a:t>
            </a:r>
            <a:r>
              <a:rPr lang="en-US" sz="1800" dirty="0" err="1">
                <a:solidFill>
                  <a:srgbClr val="FF0000"/>
                </a:solidFill>
              </a:rPr>
              <a:t>radiative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snowflake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449" y="952195"/>
            <a:ext cx="30059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</a:rPr>
              <a:t>Snowflake </a:t>
            </a:r>
            <a:r>
              <a:rPr lang="en-US" sz="1800" u="sng" dirty="0" err="1" smtClean="0">
                <a:solidFill>
                  <a:srgbClr val="9900FF"/>
                </a:solidFill>
              </a:rPr>
              <a:t>divertor</a:t>
            </a:r>
            <a:r>
              <a:rPr lang="en-US" sz="1800" u="sng" dirty="0" smtClean="0">
                <a:solidFill>
                  <a:srgbClr val="9900FF"/>
                </a:solidFill>
              </a:rPr>
              <a:t> in NSTX</a:t>
            </a:r>
            <a:endParaRPr lang="en-US" sz="1800" u="sng" dirty="0">
              <a:solidFill>
                <a:srgbClr val="9900F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10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52400" y="6207662"/>
            <a:ext cx="2596662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Soukhanovskii PP8.027 (We)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743580" y="2370156"/>
            <a:ext cx="26404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err="1" smtClean="0">
                <a:solidFill>
                  <a:srgbClr val="000000"/>
                </a:solidFill>
              </a:rPr>
              <a:t>Divertor</a:t>
            </a:r>
            <a:r>
              <a:rPr lang="en-US" sz="1600" dirty="0" smtClean="0">
                <a:solidFill>
                  <a:srgbClr val="000000"/>
                </a:solidFill>
              </a:rPr>
              <a:t> heat flux (MW/m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35" y="1438957"/>
            <a:ext cx="3577665" cy="246496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2769576" y="3197314"/>
            <a:ext cx="381000" cy="457200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13685" y="2932038"/>
            <a:ext cx="747320" cy="2769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CHI gap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460138" y="3842082"/>
            <a:ext cx="69923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810000" y="3698474"/>
            <a:ext cx="609600" cy="249403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8339" y="1527509"/>
            <a:ext cx="2650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u="sng" dirty="0">
                <a:solidFill>
                  <a:srgbClr val="FF0000"/>
                </a:solidFill>
              </a:rPr>
              <a:t>H</a:t>
            </a:r>
            <a:r>
              <a:rPr lang="en-US" sz="1600" u="sng" dirty="0" smtClean="0">
                <a:solidFill>
                  <a:srgbClr val="FF0000"/>
                </a:solidFill>
              </a:rPr>
              <a:t>eat flux at peak ELM time</a:t>
            </a:r>
            <a:endParaRPr lang="en-US" sz="1600" u="sng" dirty="0">
              <a:solidFill>
                <a:srgbClr val="FF0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257800" y="972627"/>
            <a:ext cx="3455377" cy="3429555"/>
            <a:chOff x="3151153" y="1447800"/>
            <a:chExt cx="3021047" cy="2972230"/>
          </a:xfrm>
        </p:grpSpPr>
        <p:pic>
          <p:nvPicPr>
            <p:cNvPr id="36" name="Picture 13" descr="qpeak_vs_qpeak_std_132438_ELMcycle_245_270ms_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0975" y="1447800"/>
              <a:ext cx="2881225" cy="2938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10"/>
            <p:cNvSpPr txBox="1">
              <a:spLocks noChangeArrowheads="1"/>
            </p:cNvSpPr>
            <p:nvPr/>
          </p:nvSpPr>
          <p:spPr bwMode="auto">
            <a:xfrm>
              <a:off x="3912416" y="4040569"/>
              <a:ext cx="530915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/>
                <a:t>        </a:t>
              </a:r>
            </a:p>
          </p:txBody>
        </p: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3317105" y="2023971"/>
              <a:ext cx="369332" cy="9794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3151153" y="3003461"/>
              <a:ext cx="369332" cy="4609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buNone/>
              </a:pPr>
              <a:r>
                <a:rPr lang="en-US"/>
                <a:t>               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82506" y="2453959"/>
              <a:ext cx="376726" cy="796871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buNone/>
                <a:defRPr/>
              </a:pPr>
              <a:r>
                <a:rPr lang="en-US" sz="1600" dirty="0" err="1" smtClean="0">
                  <a:solidFill>
                    <a:schemeClr val="tx1"/>
                  </a:solidFill>
                  <a:latin typeface="Symbol" pitchFamily="18" charset="2"/>
                  <a:ea typeface="ＭＳ Ｐゴシック" pitchFamily="34" charset="-128"/>
                  <a:cs typeface="Arial" pitchFamily="34" charset="0"/>
                </a:rPr>
                <a:t>e</a:t>
              </a:r>
              <a:r>
                <a:rPr lang="en-US" sz="1600" baseline="-25000" dirty="0" err="1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DA</a:t>
              </a:r>
              <a:r>
                <a:rPr lang="en-US" sz="1600" b="0" i="0" dirty="0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(</a:t>
              </a:r>
              <a:r>
                <a:rPr lang="en-US" sz="1600" b="0" i="0" dirty="0" err="1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q</a:t>
              </a:r>
              <a:r>
                <a:rPr lang="en-US" sz="1600" b="0" i="0" baseline="-25000" dirty="0" err="1" smtClean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peak</a:t>
              </a:r>
              <a:r>
                <a:rPr lang="en-US" sz="1600" b="0" i="0" dirty="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)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477362" y="4098186"/>
              <a:ext cx="112989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810445" y="4173809"/>
              <a:ext cx="38343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None/>
                <a:defRPr/>
              </a:pPr>
              <a:r>
                <a:rPr lang="en-US" sz="1000" i="0" dirty="0">
                  <a:solidFill>
                    <a:schemeClr val="tx1"/>
                  </a:solidFill>
                  <a:ea typeface="ＭＳ Ｐゴシック" pitchFamily="34" charset="-128"/>
                </a:rPr>
                <a:t>,2D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02215" y="950992"/>
            <a:ext cx="373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u="sng" dirty="0" smtClean="0">
                <a:solidFill>
                  <a:srgbClr val="9900FF"/>
                </a:solidFill>
              </a:rPr>
              <a:t>Toroidal asymmetry of 2D heat flux</a:t>
            </a:r>
            <a:endParaRPr lang="en-US" sz="1800" u="sng" dirty="0">
              <a:solidFill>
                <a:srgbClr val="9900FF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685167"/>
              </p:ext>
            </p:extLst>
          </p:nvPr>
        </p:nvGraphicFramePr>
        <p:xfrm>
          <a:off x="5519738" y="4460875"/>
          <a:ext cx="29781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" name="Equation" r:id="rId5" imgW="1676160" imgH="241200" progId="Equation.DSMT4">
                  <p:embed/>
                </p:oleObj>
              </mc:Choice>
              <mc:Fallback>
                <p:oleObj name="Equation" r:id="rId5" imgW="1676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738" y="4460875"/>
                        <a:ext cx="29781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 bwMode="auto">
          <a:xfrm>
            <a:off x="5410200" y="4420998"/>
            <a:ext cx="3200400" cy="53200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7391400" y="6225967"/>
            <a:ext cx="161853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Ahn GO6.06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 bwMode="auto">
          <a:xfrm>
            <a:off x="4953000" y="4994363"/>
            <a:ext cx="4056930" cy="158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>
                <a:latin typeface="Arial"/>
                <a:cs typeface="Arial"/>
              </a:rPr>
              <a:t>2D fast IR camera measurement </a:t>
            </a:r>
            <a:r>
              <a:rPr lang="en-US" sz="1600" dirty="0" smtClean="0">
                <a:latin typeface="Arial"/>
                <a:cs typeface="Arial"/>
              </a:rPr>
              <a:t>(6.3kHz)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latin typeface="Arial"/>
                <a:cs typeface="Arial"/>
              </a:rPr>
              <a:t>Toroidal asymmetry </a:t>
            </a:r>
            <a:r>
              <a:rPr lang="en-US" sz="1800" dirty="0">
                <a:latin typeface="Arial"/>
                <a:cs typeface="Arial"/>
              </a:rPr>
              <a:t>b</a:t>
            </a:r>
            <a:r>
              <a:rPr lang="en-US" sz="1800" dirty="0" smtClean="0">
                <a:latin typeface="Arial"/>
                <a:cs typeface="Arial"/>
              </a:rPr>
              <a:t>ecomes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largest</a:t>
            </a:r>
            <a:r>
              <a:rPr lang="en-US" sz="1800" dirty="0" smtClean="0">
                <a:latin typeface="Arial"/>
                <a:cs typeface="Arial"/>
              </a:rPr>
              <a:t> at the peak heat flux for usual Type-I ELMs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4259083" y="2412763"/>
            <a:ext cx="196367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Toroidal asymmetry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2846295" y="6207662"/>
            <a:ext cx="1811545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Meier PP8.028 (We)</a:t>
            </a:r>
          </a:p>
        </p:txBody>
      </p:sp>
    </p:spTree>
    <p:extLst>
      <p:ext uri="{BB962C8B-B14F-4D97-AF65-F5344CB8AC3E}">
        <p14:creationId xmlns:p14="http://schemas.microsoft.com/office/powerpoint/2010/main" val="253338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0" y="-1543"/>
            <a:ext cx="9144000" cy="815975"/>
          </a:xfrm>
        </p:spPr>
        <p:txBody>
          <a:bodyPr/>
          <a:lstStyle/>
          <a:p>
            <a:r>
              <a:rPr lang="en-US" dirty="0" smtClean="0"/>
              <a:t>100% non-inductive scenarios projected over wide range of NSTX-U operation</a:t>
            </a:r>
            <a:r>
              <a:rPr lang="en-US" dirty="0"/>
              <a:t>; coaxial helicity injection (CHI) scales well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162800" y="6236877"/>
            <a:ext cx="19050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Raman GO6.011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pic>
        <p:nvPicPr>
          <p:cNvPr id="4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92" y="1058968"/>
            <a:ext cx="1063244" cy="284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478708" y="4325168"/>
            <a:ext cx="4572001" cy="201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 smtClean="0"/>
              <a:t>In NSTX, </a:t>
            </a:r>
            <a:r>
              <a:rPr lang="en-US" sz="1800" dirty="0" err="1" smtClean="0"/>
              <a:t>I</a:t>
            </a:r>
            <a:r>
              <a:rPr lang="en-US" sz="1800" baseline="-25000" dirty="0" err="1" smtClean="0"/>
              <a:t>p</a:t>
            </a:r>
            <a:r>
              <a:rPr lang="en-US" sz="1800" dirty="0" smtClean="0"/>
              <a:t> ramp to 1 MA requires 35% less inductive flux when CHI is used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</a:t>
            </a:r>
            <a:r>
              <a:rPr lang="en-US" sz="1600" dirty="0" smtClean="0"/>
              <a:t>lasmas with favorable high </a:t>
            </a:r>
            <a:r>
              <a:rPr lang="en-US" sz="1600" dirty="0" smtClean="0">
                <a:latin typeface="Symbol" pitchFamily="18" charset="2"/>
              </a:rPr>
              <a:t>k</a:t>
            </a:r>
            <a:r>
              <a:rPr lang="en-US" sz="1600" dirty="0" smtClean="0"/>
              <a:t>, low 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, n</a:t>
            </a:r>
            <a:r>
              <a:rPr lang="en-US" sz="1600" baseline="-25000" dirty="0" smtClean="0"/>
              <a:t>e</a:t>
            </a:r>
            <a:endParaRPr lang="en-US" sz="105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 smtClean="0"/>
              <a:t>TSC modeling predicts a doubling of closed flux current &gt; 400kA in NSTX-U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Suitable for hand-off to NBI heating/current drive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27292" y="89404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TSC simulation of CHI startup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25454" y="1405320"/>
            <a:ext cx="3579491" cy="2709480"/>
            <a:chOff x="5147345" y="1329655"/>
            <a:chExt cx="3903876" cy="29550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97" b="-1"/>
            <a:stretch/>
          </p:blipFill>
          <p:spPr>
            <a:xfrm>
              <a:off x="5519956" y="1573105"/>
              <a:ext cx="3531265" cy="236273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385033" y="3884637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49255" y="1329655"/>
              <a:ext cx="846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FF"/>
                  </a:solidFill>
                </a:rPr>
                <a:t>1</a:t>
              </a:r>
              <a:r>
                <a:rPr lang="en-US" sz="1400" b="0" i="0" dirty="0" smtClean="0">
                  <a:solidFill>
                    <a:srgbClr val="0000FF"/>
                  </a:solidFill>
                </a:rPr>
                <a:t>.0 </a:t>
              </a:r>
              <a:r>
                <a:rPr lang="en-US" sz="1400" b="0" i="0" dirty="0" err="1" smtClean="0">
                  <a:solidFill>
                    <a:srgbClr val="0000FF"/>
                  </a:solidFill>
                </a:rPr>
                <a:t>ms</a:t>
              </a:r>
              <a:endParaRPr lang="en-US" sz="1400" b="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00644" y="1329655"/>
              <a:ext cx="846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FF"/>
                  </a:solidFill>
                </a:rPr>
                <a:t>1</a:t>
              </a:r>
              <a:r>
                <a:rPr lang="en-US" sz="1400" b="0" i="0" dirty="0" smtClean="0">
                  <a:solidFill>
                    <a:srgbClr val="0000FF"/>
                  </a:solidFill>
                </a:rPr>
                <a:t>.6 </a:t>
              </a:r>
              <a:r>
                <a:rPr lang="en-US" sz="1400" b="0" i="0" dirty="0" err="1" smtClean="0">
                  <a:solidFill>
                    <a:srgbClr val="0000FF"/>
                  </a:solidFill>
                </a:rPr>
                <a:t>ms</a:t>
              </a:r>
              <a:endParaRPr lang="en-US" sz="1400" b="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73494" y="1329655"/>
              <a:ext cx="846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rgbClr val="0000FF"/>
                  </a:solidFill>
                </a:rPr>
                <a:t>2.7</a:t>
              </a:r>
              <a:r>
                <a:rPr lang="en-US" sz="1400" b="0" i="0" dirty="0" smtClean="0">
                  <a:solidFill>
                    <a:srgbClr val="0000FF"/>
                  </a:solidFill>
                </a:rPr>
                <a:t> </a:t>
              </a:r>
              <a:r>
                <a:rPr lang="en-US" sz="1400" b="0" i="0" dirty="0" err="1" smtClean="0">
                  <a:solidFill>
                    <a:srgbClr val="0000FF"/>
                  </a:solidFill>
                </a:rPr>
                <a:t>ms</a:t>
              </a:r>
              <a:endParaRPr lang="en-US" sz="1400" b="0" i="0" dirty="0" smtClean="0">
                <a:solidFill>
                  <a:srgbClr val="0000FF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84877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384022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595844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0521" y="3887763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78055" y="3887763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64011" y="38862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47077" y="3887763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737833" y="3887763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366970" y="4007678"/>
              <a:ext cx="616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R (m)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07192" y="4006979"/>
              <a:ext cx="616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R (m)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96381" y="4006979"/>
              <a:ext cx="6162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R (m)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08134" y="2632745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57800" y="362597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-2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08833" y="2125211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8833" y="1619612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57800" y="31242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-1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4982093" y="2332409"/>
              <a:ext cx="6075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Z (m)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4" y="1339108"/>
            <a:ext cx="3409182" cy="320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528916" y="88738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2000" u="sng" dirty="0" smtClean="0">
                <a:solidFill>
                  <a:srgbClr val="9900FF"/>
                </a:solidFill>
              </a:rPr>
              <a:t>NSTX-U projected scenarios</a:t>
            </a:r>
            <a:endParaRPr lang="en-US" sz="2000" u="sng" dirty="0">
              <a:solidFill>
                <a:srgbClr val="9900FF"/>
              </a:solidFill>
            </a:endParaRP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134469" y="6236877"/>
            <a:ext cx="1694331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Ono PP8.06 (We)</a:t>
            </a:r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1905000" y="6284747"/>
            <a:ext cx="359104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S. Gerhardt, et </a:t>
            </a:r>
            <a:r>
              <a:rPr lang="en-US" dirty="0">
                <a:solidFill>
                  <a:srgbClr val="9900CC"/>
                </a:solidFill>
              </a:rPr>
              <a:t>al., </a:t>
            </a:r>
            <a:r>
              <a:rPr lang="en-US" dirty="0" err="1" smtClean="0">
                <a:solidFill>
                  <a:srgbClr val="9900CC"/>
                </a:solidFill>
              </a:rPr>
              <a:t>Nucl</a:t>
            </a:r>
            <a:r>
              <a:rPr lang="en-US" dirty="0" smtClean="0">
                <a:solidFill>
                  <a:srgbClr val="9900CC"/>
                </a:solidFill>
              </a:rPr>
              <a:t>. Fusion </a:t>
            </a:r>
            <a:r>
              <a:rPr lang="en-US" b="1" dirty="0" smtClean="0">
                <a:solidFill>
                  <a:srgbClr val="9900CC"/>
                </a:solidFill>
              </a:rPr>
              <a:t>52</a:t>
            </a:r>
            <a:r>
              <a:rPr lang="en-US" dirty="0" smtClean="0">
                <a:solidFill>
                  <a:srgbClr val="9900CC"/>
                </a:solidFill>
              </a:rPr>
              <a:t> (2012) 083020</a:t>
            </a:r>
            <a:endParaRPr lang="en-US" dirty="0">
              <a:solidFill>
                <a:srgbClr val="9900CC"/>
              </a:solidFill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 bwMode="auto">
          <a:xfrm>
            <a:off x="25638" y="4495800"/>
            <a:ext cx="4495957" cy="177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60" indent="-342860">
              <a:defRPr/>
            </a:pPr>
            <a:r>
              <a:rPr lang="en-US" sz="1600" dirty="0" smtClean="0">
                <a:latin typeface="Arial (Body)"/>
                <a:cs typeface="Arial (Body)"/>
              </a:rPr>
              <a:t>In </a:t>
            </a:r>
            <a:r>
              <a:rPr lang="en-US" sz="1800" dirty="0" smtClean="0">
                <a:latin typeface="Arial (Body)"/>
                <a:cs typeface="Arial (Body)"/>
              </a:rPr>
              <a:t>NSTX</a:t>
            </a:r>
            <a:endParaRPr lang="en-US" sz="1600" dirty="0" smtClean="0">
              <a:latin typeface="Arial (Body)"/>
              <a:cs typeface="Arial (Body)"/>
            </a:endParaRPr>
          </a:p>
          <a:p>
            <a:pPr marL="631825" lvl="1" indent="-290513">
              <a:defRPr/>
            </a:pPr>
            <a:r>
              <a:rPr lang="en-US" sz="1600" dirty="0">
                <a:latin typeface="Arial (Body)"/>
                <a:cs typeface="Arial (Body)"/>
              </a:rPr>
              <a:t>S</a:t>
            </a:r>
            <a:r>
              <a:rPr lang="en-US" sz="1600" dirty="0" smtClean="0">
                <a:latin typeface="Arial (Body)"/>
                <a:cs typeface="Arial (Body)"/>
              </a:rPr>
              <a:t>ustained non-inductive fraction of 65% with NBI at I</a:t>
            </a:r>
            <a:r>
              <a:rPr lang="en-US" sz="1600" baseline="-25000" dirty="0" smtClean="0">
                <a:latin typeface="Arial (Body)"/>
                <a:cs typeface="Arial (Body)"/>
              </a:rPr>
              <a:t>P </a:t>
            </a:r>
            <a:r>
              <a:rPr lang="en-US" sz="1600" dirty="0" smtClean="0">
                <a:latin typeface="Arial (Body)"/>
                <a:cs typeface="Arial (Body)"/>
              </a:rPr>
              <a:t>= 0.7 MA</a:t>
            </a:r>
          </a:p>
          <a:p>
            <a:pPr marL="631825" lvl="1" indent="-290513">
              <a:defRPr/>
            </a:pPr>
            <a:r>
              <a:rPr lang="en-US" sz="1600" dirty="0" smtClean="0"/>
              <a:t>70 - 100% non-inductive reached using HHFW current drive (</a:t>
            </a:r>
            <a:r>
              <a:rPr lang="en-US" sz="1600" dirty="0">
                <a:latin typeface="Arial (Body)"/>
                <a:cs typeface="Arial (Body)"/>
              </a:rPr>
              <a:t>I</a:t>
            </a:r>
            <a:r>
              <a:rPr lang="en-US" sz="1600" baseline="-25000" dirty="0">
                <a:latin typeface="Arial (Body)"/>
                <a:cs typeface="Arial (Body)"/>
              </a:rPr>
              <a:t>P </a:t>
            </a:r>
            <a:r>
              <a:rPr lang="en-US" sz="1600" dirty="0">
                <a:latin typeface="Arial (Body)"/>
                <a:cs typeface="Arial (Body)"/>
              </a:rPr>
              <a:t>= </a:t>
            </a:r>
            <a:r>
              <a:rPr lang="en-US" sz="1600" dirty="0" smtClean="0">
                <a:latin typeface="Arial (Body)"/>
                <a:cs typeface="Arial (Body)"/>
              </a:rPr>
              <a:t>0.3 </a:t>
            </a:r>
            <a:r>
              <a:rPr lang="en-US" sz="1600" dirty="0">
                <a:latin typeface="Arial (Body)"/>
                <a:cs typeface="Arial (Body)"/>
              </a:rPr>
              <a:t>MA</a:t>
            </a:r>
            <a:r>
              <a:rPr lang="en-US" sz="1600" dirty="0" smtClean="0"/>
              <a:t>)</a:t>
            </a:r>
            <a:endParaRPr lang="en-US" sz="1600" dirty="0" smtClean="0">
              <a:latin typeface="Arial (Body)"/>
              <a:cs typeface="Arial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001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/>
          <a:stretch/>
        </p:blipFill>
        <p:spPr>
          <a:xfrm>
            <a:off x="752061" y="3300774"/>
            <a:ext cx="3370690" cy="235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9525"/>
          <a:stretch/>
        </p:blipFill>
        <p:spPr>
          <a:xfrm>
            <a:off x="752061" y="889263"/>
            <a:ext cx="3370690" cy="2287284"/>
          </a:xfrm>
          <a:prstGeom prst="rect">
            <a:avLst/>
          </a:prstGeom>
        </p:spPr>
      </p:pic>
      <p:pic>
        <p:nvPicPr>
          <p:cNvPr id="26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l="50000" b="16683"/>
          <a:stretch/>
        </p:blipFill>
        <p:spPr bwMode="auto">
          <a:xfrm>
            <a:off x="7010400" y="838200"/>
            <a:ext cx="1131540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79"/>
            <a:ext cx="9144000" cy="81597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Rapid Progress </a:t>
            </a:r>
            <a:r>
              <a:rPr lang="en-US" sz="2800" dirty="0" smtClean="0"/>
              <a:t>is Being Made on NSTX Upgrade</a:t>
            </a: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07" y="5705669"/>
            <a:ext cx="4495800" cy="1066800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neutral beam moved into 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12</a:t>
            </a:fld>
            <a:endParaRPr lang="en-US">
              <a:solidFill>
                <a:srgbClr val="3333CC"/>
              </a:solidFill>
            </a:endParaRPr>
          </a:p>
        </p:txBody>
      </p:sp>
      <p:pic>
        <p:nvPicPr>
          <p:cNvPr id="19" name="Picture 42" descr="CS_comparison"/>
          <p:cNvPicPr>
            <a:picLocks noChangeAspect="1" noChangeArrowheads="1"/>
          </p:cNvPicPr>
          <p:nvPr/>
        </p:nvPicPr>
        <p:blipFill rotWithShape="1">
          <a:blip r:embed="rId4" cstate="print"/>
          <a:srcRect r="50000" b="16683"/>
          <a:stretch/>
        </p:blipFill>
        <p:spPr bwMode="auto">
          <a:xfrm>
            <a:off x="5410200" y="840034"/>
            <a:ext cx="1131539" cy="254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4"/>
          <p:cNvSpPr txBox="1">
            <a:spLocks noChangeArrowheads="1"/>
          </p:cNvSpPr>
          <p:nvPr/>
        </p:nvSpPr>
        <p:spPr bwMode="auto">
          <a:xfrm>
            <a:off x="7051527" y="3324995"/>
            <a:ext cx="1482873" cy="4770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 bIns="18288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600" b="1" i="0" dirty="0">
                <a:solidFill>
                  <a:srgbClr val="FF0000"/>
                </a:solidFill>
                <a:ea typeface="ＭＳ Ｐゴシック" pitchFamily="34" charset="-128"/>
              </a:rPr>
              <a:t>TF OD = </a:t>
            </a:r>
            <a:r>
              <a:rPr lang="en-US" sz="1600" b="1" i="0" dirty="0" smtClean="0">
                <a:solidFill>
                  <a:srgbClr val="FF0000"/>
                </a:solidFill>
                <a:ea typeface="ＭＳ Ｐゴシック" pitchFamily="34" charset="-128"/>
              </a:rPr>
              <a:t>40cm</a:t>
            </a:r>
            <a:endParaRPr lang="en-US" sz="1600" b="1" i="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5129253" y="3324995"/>
            <a:ext cx="140873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sz="1400" b="1" i="0" dirty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TF OD = </a:t>
            </a:r>
            <a:r>
              <a:rPr lang="en-US" sz="1400" b="1" i="0" dirty="0" smtClean="0">
                <a:solidFill>
                  <a:schemeClr val="accent2"/>
                </a:solidFill>
                <a:latin typeface="Arial" pitchFamily="34" charset="0"/>
                <a:ea typeface="ＭＳ Ｐゴシック" pitchFamily="34" charset="-128"/>
              </a:rPr>
              <a:t>20cm</a:t>
            </a:r>
            <a:endParaRPr lang="en-US" sz="1400" b="1" i="0" dirty="0">
              <a:solidFill>
                <a:schemeClr val="accent2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5705669"/>
            <a:ext cx="419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TF quadrant assembled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 bwMode="auto">
          <a:xfrm>
            <a:off x="1600200" y="990600"/>
            <a:ext cx="1447800" cy="1676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1143000" y="4078939"/>
            <a:ext cx="1828800" cy="162672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Curved Right Arrow 34"/>
          <p:cNvSpPr/>
          <p:nvPr/>
        </p:nvSpPr>
        <p:spPr bwMode="auto">
          <a:xfrm>
            <a:off x="107575" y="1524000"/>
            <a:ext cx="1264025" cy="3926540"/>
          </a:xfrm>
          <a:prstGeom prst="curved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4260" y="849868"/>
            <a:ext cx="2198038" cy="369332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NEW Center Stack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4551457" y="893493"/>
            <a:ext cx="0" cy="517561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itle 1"/>
          <p:cNvSpPr txBox="1">
            <a:spLocks/>
          </p:cNvSpPr>
          <p:nvPr/>
        </p:nvSpPr>
        <p:spPr bwMode="auto">
          <a:xfrm>
            <a:off x="1752600" y="6111902"/>
            <a:ext cx="5509562" cy="407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lang="en-US" b="0" dirty="0" smtClean="0">
                <a:solidFill>
                  <a:srgbClr val="FF0000"/>
                </a:solidFill>
              </a:rPr>
              <a:t>(first plasma anticipated Summer 2014)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7391399" y="6227493"/>
            <a:ext cx="1694331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Ono PP8.06 (We)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6" r="23504" b="14357"/>
          <a:stretch/>
        </p:blipFill>
        <p:spPr>
          <a:xfrm>
            <a:off x="5225814" y="3606324"/>
            <a:ext cx="3241646" cy="21364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608861" y="3461632"/>
            <a:ext cx="442666" cy="116372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5410200" y="855292"/>
            <a:ext cx="1022676" cy="32993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886060" y="914400"/>
            <a:ext cx="1635064" cy="246221"/>
          </a:xfrm>
          <a:prstGeom prst="rect">
            <a:avLst/>
          </a:prstGeom>
          <a:solidFill>
            <a:schemeClr val="bg1"/>
          </a:solidFill>
          <a:ln w="1587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b="1" dirty="0" smtClean="0">
                <a:latin typeface="Arial Narrow" pitchFamily="34" charset="0"/>
                <a:ea typeface="ＭＳ Ｐゴシック" pitchFamily="34" charset="-128"/>
              </a:rPr>
              <a:t>Old</a:t>
            </a:r>
            <a:r>
              <a:rPr lang="en-US" sz="2000" b="1" i="0" dirty="0" smtClean="0">
                <a:latin typeface="Arial Narrow" pitchFamily="34" charset="0"/>
                <a:ea typeface="ＭＳ Ｐゴシック" pitchFamily="34" charset="-128"/>
              </a:rPr>
              <a:t> center stack</a:t>
            </a:r>
            <a:endParaRPr lang="en-US" sz="2000" b="1" i="0" dirty="0"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11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205"/>
            <a:ext cx="9144000" cy="527050"/>
          </a:xfrm>
        </p:spPr>
        <p:txBody>
          <a:bodyPr/>
          <a:lstStyle/>
          <a:p>
            <a:r>
              <a:rPr lang="en-US" sz="2800" dirty="0" smtClean="0"/>
              <a:t>NSTX Presentations at the 54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APS DPP Meeting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13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4480374" y="846909"/>
            <a:ext cx="74208" cy="57150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5671698" y="4961709"/>
            <a:ext cx="2218592" cy="465992"/>
          </a:xfrm>
          <a:prstGeom prst="rect">
            <a:avLst/>
          </a:prstGeom>
          <a:solidFill>
            <a:srgbClr val="FFFF66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5773782" y="5005669"/>
            <a:ext cx="22098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Poster Session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588727" y="766442"/>
            <a:ext cx="2514599" cy="465992"/>
          </a:xfrm>
          <a:prstGeom prst="rect">
            <a:avLst/>
          </a:prstGeom>
          <a:solidFill>
            <a:srgbClr val="FFFF66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5664926" y="803794"/>
            <a:ext cx="24384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Contributed 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1753"/>
              </p:ext>
            </p:extLst>
          </p:nvPr>
        </p:nvGraphicFramePr>
        <p:xfrm>
          <a:off x="90912" y="1453846"/>
          <a:ext cx="4387796" cy="4635626"/>
        </p:xfrm>
        <a:graphic>
          <a:graphicData uri="http://schemas.openxmlformats.org/drawingml/2006/table">
            <a:tbl>
              <a:tblPr/>
              <a:tblGrid>
                <a:gridCol w="2728488"/>
                <a:gridCol w="914400"/>
                <a:gridCol w="744908"/>
              </a:tblGrid>
              <a:tr h="226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253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Modifications of impurity transport and </a:t>
                      </a:r>
                      <a:r>
                        <a:rPr lang="en-US" sz="1400" b="0" i="0" u="none" strike="noStrike" kern="1200" dirty="0" err="1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divertor</a:t>
                      </a:r>
                      <a:r>
                        <a:rPr lang="en-US" sz="14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sources with lithium wall conditioning in NSTX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Scotti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GI2.005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06">
                <a:tc>
                  <a:txBody>
                    <a:bodyPr/>
                    <a:lstStyle/>
                    <a:p>
                      <a:pPr marL="0" indent="0" algn="l" fontAlgn="t">
                        <a:buFont typeface="Arial" pitchFamily="34" charset="0"/>
                        <a:buNone/>
                      </a:pPr>
                      <a:endParaRPr lang="en-US" sz="1400" b="0" i="0" u="none" strike="noStrike" kern="1200" dirty="0">
                        <a:solidFill>
                          <a:srgbClr val="0000FF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253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Interplay between coexisting MHD instabilities mediated by energetic ions in NSTX H-mode plasmas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Bortolon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JI2.002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417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Thursday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2">
                <a:tc>
                  <a:txBody>
                    <a:bodyPr/>
                    <a:lstStyle/>
                    <a:p>
                      <a:pPr marL="174625" indent="-174625" algn="l" fontAlgn="b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Physics of tokamak plasma start-up</a:t>
                      </a:r>
                      <a:endParaRPr lang="en-US" sz="14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Mueller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UT3.001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2">
                <a:tc>
                  <a:txBody>
                    <a:bodyPr/>
                    <a:lstStyle/>
                    <a:p>
                      <a:pPr algn="l" fontAlgn="t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71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Friday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253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itchFamily="34" charset="0"/>
                        <a:buChar char="•"/>
                      </a:pPr>
                      <a:r>
                        <a:rPr lang="en-US" sz="1400" b="0" i="0" u="none" strike="noStrike" kern="1200" dirty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Assessing low wavenumber pedestal turbulence in NSTX with measurements and 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simulations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Smith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YI3.004</a:t>
                      </a:r>
                    </a:p>
                  </a:txBody>
                  <a:tcPr marL="8021" marR="8021" marT="8021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54582" y="5562600"/>
            <a:ext cx="4511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/>
              </a:rPr>
              <a:t>Session PP8: Wednesday Afternoon </a:t>
            </a: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(Room: Hall BC)</a:t>
            </a:r>
            <a:endParaRPr lang="en-US" sz="2000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517478" y="4767945"/>
            <a:ext cx="4483348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793762" y="1991301"/>
            <a:ext cx="1753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FF"/>
                </a:solidFill>
              </a:rPr>
              <a:t>(11:30 AM – 12:00 PM)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3762" y="3073245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FF"/>
                </a:solidFill>
              </a:rPr>
              <a:t>(2:30 PM – 3:00 PM)</a:t>
            </a:r>
            <a:endParaRPr lang="en-US" dirty="0">
              <a:solidFill>
                <a:srgbClr val="99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3762" y="4497981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FF"/>
                </a:solidFill>
              </a:rPr>
              <a:t>(</a:t>
            </a:r>
            <a:r>
              <a:rPr lang="en-US" dirty="0">
                <a:solidFill>
                  <a:srgbClr val="9900FF"/>
                </a:solidFill>
              </a:rPr>
              <a:t>2</a:t>
            </a:r>
            <a:r>
              <a:rPr lang="en-US" dirty="0" smtClean="0">
                <a:solidFill>
                  <a:srgbClr val="9900FF"/>
                </a:solidFill>
              </a:rPr>
              <a:t>:00 </a:t>
            </a:r>
            <a:r>
              <a:rPr lang="en-US" dirty="0">
                <a:solidFill>
                  <a:srgbClr val="9900FF"/>
                </a:solidFill>
              </a:rPr>
              <a:t>P</a:t>
            </a:r>
            <a:r>
              <a:rPr lang="en-US" dirty="0" smtClean="0">
                <a:solidFill>
                  <a:srgbClr val="9900FF"/>
                </a:solidFill>
              </a:rPr>
              <a:t>M – 3:00 </a:t>
            </a:r>
            <a:r>
              <a:rPr lang="en-US" dirty="0">
                <a:solidFill>
                  <a:srgbClr val="9900FF"/>
                </a:solidFill>
              </a:rPr>
              <a:t>P</a:t>
            </a:r>
            <a:r>
              <a:rPr lang="en-US" dirty="0" smtClean="0">
                <a:solidFill>
                  <a:srgbClr val="9900FF"/>
                </a:solidFill>
              </a:rPr>
              <a:t>M)</a:t>
            </a:r>
            <a:endParaRPr lang="en-US" dirty="0">
              <a:solidFill>
                <a:srgbClr val="9900FF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108875"/>
              </p:ext>
            </p:extLst>
          </p:nvPr>
        </p:nvGraphicFramePr>
        <p:xfrm>
          <a:off x="4585982" y="1455212"/>
          <a:ext cx="4490365" cy="3382143"/>
        </p:xfrm>
        <a:graphic>
          <a:graphicData uri="http://schemas.openxmlformats.org/drawingml/2006/table">
            <a:tbl>
              <a:tblPr/>
              <a:tblGrid>
                <a:gridCol w="2585364"/>
                <a:gridCol w="990600"/>
                <a:gridCol w="914401"/>
              </a:tblGrid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Tuesday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NSTX Overview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Sabbagh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Ohmic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H-mode intrinsic rotation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J-K. Park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 structure and ID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Crocker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CAE/GAE-induced transport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Tritz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GO6.004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Divertor</a:t>
                      </a:r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heat asymmetry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Ahn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GO6.006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Impurity effects on lithium wall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Capece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GO6.008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RWM control / physics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Berkery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GO6.009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Co-axial helicity injection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Raman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GO6.011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RF power flow in SOL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Perkins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GO6.012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2D ELM precursor studies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Sechrest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GO6.013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Wednesday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Bootstrap current model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PO7.007</a:t>
                      </a: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21" marR="8021" marT="80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711927" y="772890"/>
            <a:ext cx="3100379" cy="465992"/>
          </a:xfrm>
          <a:prstGeom prst="rect">
            <a:avLst/>
          </a:prstGeom>
          <a:solidFill>
            <a:srgbClr val="FFFF66"/>
          </a:solidFill>
          <a:ln w="15875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805544" y="810242"/>
            <a:ext cx="302418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207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62063" indent="-2333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0200" indent="-2238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574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46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18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29000" indent="-22383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u="sng" dirty="0" smtClean="0">
                <a:solidFill>
                  <a:srgbClr val="0000FF"/>
                </a:solidFill>
                <a:latin typeface="Helvetica" charset="0"/>
              </a:rPr>
              <a:t>Invited / Tutorial Talks</a:t>
            </a:r>
            <a:endParaRPr lang="en-US" baseline="-25000" dirty="0">
              <a:solidFill>
                <a:srgbClr val="0000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8439" y="5549037"/>
            <a:ext cx="17334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900FF"/>
                </a:solidFill>
              </a:rPr>
              <a:t>(11:00 </a:t>
            </a:r>
            <a:r>
              <a:rPr lang="en-US" dirty="0">
                <a:solidFill>
                  <a:srgbClr val="9900FF"/>
                </a:solidFill>
              </a:rPr>
              <a:t>A</a:t>
            </a:r>
            <a:r>
              <a:rPr lang="en-US" dirty="0" smtClean="0">
                <a:solidFill>
                  <a:srgbClr val="9900FF"/>
                </a:solidFill>
              </a:rPr>
              <a:t>M – 11:30 AM)</a:t>
            </a:r>
            <a:endParaRPr lang="en-US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9"/>
            <a:ext cx="9144000" cy="815975"/>
          </a:xfrm>
        </p:spPr>
        <p:txBody>
          <a:bodyPr/>
          <a:lstStyle/>
          <a:p>
            <a:r>
              <a:rPr lang="en-US" dirty="0">
                <a:solidFill>
                  <a:srgbClr val="1822CD"/>
                </a:solidFill>
                <a:latin typeface="Helvetica" pitchFamily="34" charset="0"/>
              </a:rPr>
              <a:t>NSTX research </a:t>
            </a:r>
            <a:r>
              <a:rPr lang="en-US" dirty="0" smtClean="0">
                <a:solidFill>
                  <a:srgbClr val="1822CD"/>
                </a:solidFill>
                <a:latin typeface="Helvetica" pitchFamily="34" charset="0"/>
              </a:rPr>
              <a:t>targets predictive physics understanding needed for fusion energy development facilities</a:t>
            </a:r>
            <a:endParaRPr lang="en-US" dirty="0"/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1159301" cy="12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878541"/>
            <a:ext cx="705805" cy="125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8040620" y="2133600"/>
            <a:ext cx="855664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 dirty="0" smtClean="0"/>
              <a:t>ST Pilot </a:t>
            </a:r>
            <a:r>
              <a:rPr lang="en-US" b="1" dirty="0"/>
              <a:t>Plant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2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8611" y="2870433"/>
            <a:ext cx="1324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Outline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pic>
        <p:nvPicPr>
          <p:cNvPr id="22" name="Picture 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r="7295"/>
          <a:stretch>
            <a:fillRect/>
          </a:stretch>
        </p:blipFill>
        <p:spPr bwMode="auto">
          <a:xfrm>
            <a:off x="6038030" y="3981262"/>
            <a:ext cx="1360009" cy="181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>
            <a:off x="5867400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>
                <a:solidFill>
                  <a:srgbClr val="090CFF"/>
                </a:solidFill>
              </a:rPr>
              <a:t>New </a:t>
            </a:r>
            <a:r>
              <a:rPr lang="en-US" sz="1400" i="0" dirty="0" smtClean="0">
                <a:solidFill>
                  <a:srgbClr val="090CFF"/>
                </a:solidFill>
              </a:rPr>
              <a:t>center-stack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148083" y="3886200"/>
            <a:ext cx="95402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FontTx/>
              <a:buNone/>
            </a:pPr>
            <a:r>
              <a:rPr lang="en-US" sz="1800" b="1" i="1" dirty="0">
                <a:solidFill>
                  <a:srgbClr val="FF0000"/>
                </a:solidFill>
                <a:latin typeface="Helvetica" pitchFamily="34" charset="0"/>
                <a:ea typeface="ＭＳ Ｐゴシック" pitchFamily="34" charset="-128"/>
              </a:rPr>
              <a:t>NSTX-U</a:t>
            </a:r>
          </a:p>
        </p:txBody>
      </p:sp>
      <p:pic>
        <p:nvPicPr>
          <p:cNvPr id="24" name="Picture 79" descr="NB2 is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5555"/>
          <a:stretch/>
        </p:blipFill>
        <p:spPr bwMode="auto">
          <a:xfrm>
            <a:off x="7505581" y="4242148"/>
            <a:ext cx="1596581" cy="149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7529083" y="5720055"/>
            <a:ext cx="15503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1pPr>
            <a:lvl2pPr marL="37931725" indent="-37474525" defTabSz="860425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 i="0" dirty="0" smtClean="0">
                <a:solidFill>
                  <a:srgbClr val="090CFF"/>
                </a:solidFill>
              </a:rPr>
              <a:t>2</a:t>
            </a:r>
            <a:r>
              <a:rPr lang="en-US" sz="1400" i="0" baseline="30000" dirty="0" smtClean="0">
                <a:solidFill>
                  <a:srgbClr val="090CFF"/>
                </a:solidFill>
              </a:rPr>
              <a:t>nd</a:t>
            </a:r>
            <a:r>
              <a:rPr lang="en-US" sz="1400" i="0" dirty="0" smtClean="0">
                <a:solidFill>
                  <a:srgbClr val="090CFF"/>
                </a:solidFill>
              </a:rPr>
              <a:t> neutral </a:t>
            </a:r>
            <a:r>
              <a:rPr lang="en-US" sz="1400" i="0" dirty="0">
                <a:solidFill>
                  <a:srgbClr val="090CFF"/>
                </a:solidFill>
              </a:rPr>
              <a:t>b</a:t>
            </a:r>
            <a:r>
              <a:rPr lang="en-US" sz="1400" i="0" dirty="0" smtClean="0">
                <a:solidFill>
                  <a:srgbClr val="090CFF"/>
                </a:solidFill>
              </a:rPr>
              <a:t>eam</a:t>
            </a:r>
            <a:endParaRPr lang="en-US" sz="1400" i="0" dirty="0">
              <a:solidFill>
                <a:srgbClr val="090C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17874" y="3376846"/>
            <a:ext cx="6100518" cy="256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Develop key physics understanding to be tested in unexplored, hotter ST plasmas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Study high beta plasma transport and stability at </a:t>
            </a:r>
            <a:r>
              <a:rPr lang="en-US" dirty="0" smtClean="0">
                <a:solidFill>
                  <a:srgbClr val="FF0000"/>
                </a:solidFill>
              </a:rPr>
              <a:t>reduced </a:t>
            </a:r>
            <a:r>
              <a:rPr lang="en-US" dirty="0" err="1" smtClean="0">
                <a:solidFill>
                  <a:srgbClr val="FF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, for </a:t>
            </a:r>
            <a:r>
              <a:rPr lang="en-US" dirty="0" smtClean="0">
                <a:solidFill>
                  <a:srgbClr val="FF0000"/>
                </a:solidFill>
              </a:rPr>
              <a:t>extended pulse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Prototype methods to mitigate </a:t>
            </a:r>
            <a:r>
              <a:rPr lang="en-US" dirty="0" smtClean="0">
                <a:solidFill>
                  <a:srgbClr val="FF0000"/>
                </a:solidFill>
              </a:rPr>
              <a:t>very high heat/particle flux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Move toward </a:t>
            </a:r>
            <a:r>
              <a:rPr lang="en-US" dirty="0" smtClean="0">
                <a:solidFill>
                  <a:srgbClr val="FF0000"/>
                </a:solidFill>
              </a:rPr>
              <a:t>fully non-inductive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1938" y="5117423"/>
            <a:ext cx="135745" cy="6026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6309883" y="5334000"/>
            <a:ext cx="304800" cy="37403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733497" y="5987996"/>
            <a:ext cx="420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err="1" smtClean="0">
                <a:solidFill>
                  <a:srgbClr val="FF0000"/>
                </a:solidFill>
              </a:rPr>
              <a:t>I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p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1158" y="5987996"/>
            <a:ext cx="760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NBI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pulse</a:t>
            </a:r>
            <a:endParaRPr lang="en-US" sz="1400" b="1" baseline="-25000" dirty="0" smtClean="0">
              <a:solidFill>
                <a:srgbClr val="FF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2975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673387" y="5976512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 T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660796" y="6251066"/>
            <a:ext cx="630956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2 MA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8236165" y="5967720"/>
            <a:ext cx="785114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12 MW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8267230" y="6251066"/>
            <a:ext cx="5534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rgbClr val="0000FF"/>
                </a:solidFill>
              </a:rPr>
              <a:t>5 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757644" y="5972094"/>
            <a:ext cx="3276600" cy="557253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7" name="Picture 24" descr="com_Machinecutaway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45" y="2472767"/>
            <a:ext cx="1198518" cy="123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747871" y="3167390"/>
            <a:ext cx="593432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None/>
            </a:pPr>
            <a:r>
              <a:rPr lang="en-US" sz="1400" b="1" i="1" dirty="0">
                <a:solidFill>
                  <a:srgbClr val="1822CD"/>
                </a:solidFill>
                <a:latin typeface="Helvetica" pitchFamily="34" charset="0"/>
              </a:rPr>
              <a:t>ITER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17874" y="1066800"/>
            <a:ext cx="6462284" cy="1752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Enable devices: ST-FNSF, ST-Pilot/DEMO, ITER</a:t>
            </a:r>
          </a:p>
          <a:p>
            <a:pPr lvl="1"/>
            <a:r>
              <a:rPr lang="en-US" dirty="0" smtClean="0"/>
              <a:t>Leveraging unique ST plasmas provides </a:t>
            </a:r>
            <a:r>
              <a:rPr lang="en-US" dirty="0" smtClean="0">
                <a:solidFill>
                  <a:srgbClr val="FF0000"/>
                </a:solidFill>
              </a:rPr>
              <a:t>new understanding </a:t>
            </a:r>
            <a:r>
              <a:rPr lang="en-US" dirty="0" smtClean="0"/>
              <a:t>for </a:t>
            </a:r>
            <a:r>
              <a:rPr lang="en-US" dirty="0" err="1" smtClean="0"/>
              <a:t>tokamaks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challenges theory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652975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609892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6088338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8124092" y="6392849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8124092" y="6113584"/>
            <a:ext cx="199292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7693268" y="5978768"/>
            <a:ext cx="467005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706122" y="6249384"/>
            <a:ext cx="447278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553200" y="2133600"/>
            <a:ext cx="1143000" cy="49859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 sz="1200" b="1" dirty="0">
                <a:solidFill>
                  <a:srgbClr val="1822CD"/>
                </a:solidFill>
                <a:latin typeface="Helvetica" pitchFamily="34" charset="0"/>
              </a:rPr>
              <a:t>Fusion Nuclear Science Facility (FNSF)</a:t>
            </a:r>
          </a:p>
        </p:txBody>
      </p:sp>
    </p:spTree>
    <p:extLst>
      <p:ext uri="{BB962C8B-B14F-4D97-AF65-F5344CB8AC3E}">
        <p14:creationId xmlns:p14="http://schemas.microsoft.com/office/powerpoint/2010/main" val="339147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13" y="1278071"/>
            <a:ext cx="3307787" cy="3385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2"/>
            <a:ext cx="9144000" cy="815975"/>
          </a:xfrm>
        </p:spPr>
        <p:txBody>
          <a:bodyPr/>
          <a:lstStyle/>
          <a:p>
            <a:r>
              <a:rPr lang="en-US" dirty="0" smtClean="0"/>
              <a:t>BES </a:t>
            </a:r>
            <a:r>
              <a:rPr lang="en-US" dirty="0"/>
              <a:t>measured </a:t>
            </a:r>
            <a:r>
              <a:rPr lang="en-US" dirty="0" smtClean="0"/>
              <a:t>low-</a:t>
            </a:r>
            <a:r>
              <a:rPr lang="en-US" i="1" dirty="0" smtClean="0"/>
              <a:t>k</a:t>
            </a:r>
            <a:r>
              <a:rPr lang="en-US" dirty="0" smtClean="0"/>
              <a:t> turbulence in ELM-free H-mode pedestal steep gradient region is most consistent with TEMs</a:t>
            </a:r>
            <a:endParaRPr lang="en-US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27845"/>
            <a:ext cx="440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chemeClr val="tx1"/>
                </a:solidFill>
              </a:rPr>
              <a:t>Beam emission spectroscopy (BES) array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079" y="1371600"/>
            <a:ext cx="4449495" cy="3352800"/>
            <a:chOff x="182079" y="1355784"/>
            <a:chExt cx="4449495" cy="3352800"/>
          </a:xfrm>
        </p:grpSpPr>
        <p:pic>
          <p:nvPicPr>
            <p:cNvPr id="15" name="Picture 14" descr="R140-pol-array.png"/>
            <p:cNvPicPr>
              <a:picLocks noChangeAspect="1"/>
            </p:cNvPicPr>
            <p:nvPr/>
          </p:nvPicPr>
          <p:blipFill>
            <a:blip r:embed="rId3"/>
            <a:srcRect b="23503"/>
            <a:stretch>
              <a:fillRect/>
            </a:stretch>
          </p:blipFill>
          <p:spPr>
            <a:xfrm>
              <a:off x="615868" y="1607502"/>
              <a:ext cx="4015706" cy="3101082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615868" y="4708584"/>
              <a:ext cx="3329906" cy="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/>
            <p:cNvCxnSpPr/>
            <p:nvPr/>
          </p:nvCxnSpPr>
          <p:spPr bwMode="auto">
            <a:xfrm flipV="1">
              <a:off x="615868" y="1355784"/>
              <a:ext cx="0" cy="33528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TextBox 15"/>
            <p:cNvSpPr txBox="1"/>
            <p:nvPr/>
          </p:nvSpPr>
          <p:spPr>
            <a:xfrm>
              <a:off x="3613150" y="427827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R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79" y="252567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Z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3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927845"/>
            <a:ext cx="49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err="1" smtClean="0">
                <a:solidFill>
                  <a:schemeClr val="tx1"/>
                </a:solidFill>
              </a:rPr>
              <a:t>Poloidal</a:t>
            </a:r>
            <a:r>
              <a:rPr lang="en-US" sz="1800" u="sng" dirty="0" smtClean="0">
                <a:solidFill>
                  <a:schemeClr val="tx1"/>
                </a:solidFill>
              </a:rPr>
              <a:t> Correlation Length vs. Parameters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189292" y="6177769"/>
            <a:ext cx="278972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Smith YI3.04 (Invited – Friday)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267200" y="4918815"/>
            <a:ext cx="4800600" cy="10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Multivariate linear scaling coefficients </a:t>
            </a:r>
            <a:r>
              <a:rPr lang="en-US" sz="1800" dirty="0" err="1" smtClean="0">
                <a:latin typeface="Symbol" pitchFamily="18" charset="2"/>
              </a:rPr>
              <a:t>a</a:t>
            </a:r>
            <a:r>
              <a:rPr lang="en-US" sz="1800" baseline="-25000" dirty="0" err="1" smtClean="0"/>
              <a:t>k</a:t>
            </a:r>
            <a:endParaRPr lang="en-US" sz="1800" baseline="-25000" dirty="0" smtClean="0"/>
          </a:p>
          <a:p>
            <a:pPr lvl="1"/>
            <a:r>
              <a:rPr lang="en-US" sz="1600" dirty="0" smtClean="0">
                <a:ea typeface="Wingdings"/>
                <a:cs typeface="Arial"/>
              </a:rPr>
              <a:t>Fitting results are robust</a:t>
            </a:r>
          </a:p>
          <a:p>
            <a:pPr lvl="1"/>
            <a:r>
              <a:rPr lang="en-US" sz="1600" dirty="0" err="1" smtClean="0">
                <a:solidFill>
                  <a:srgbClr val="FF0000"/>
                </a:solidFill>
                <a:ea typeface="Wingdings"/>
                <a:cs typeface="Arial"/>
              </a:rPr>
              <a:t>Scalings</a:t>
            </a:r>
            <a:r>
              <a:rPr lang="en-US" sz="1600" dirty="0" smtClean="0">
                <a:solidFill>
                  <a:srgbClr val="FF0000"/>
                </a:solidFill>
                <a:ea typeface="Wingdings"/>
                <a:cs typeface="Arial"/>
              </a:rPr>
              <a:t> are most consistent with Trapped Electron Modes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4800600" y="3886200"/>
            <a:ext cx="304800" cy="1032616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116100" y="4918816"/>
            <a:ext cx="40749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 smtClean="0"/>
              <a:t>Measurements during MHD quiet periods, in steep gradient region</a:t>
            </a:r>
          </a:p>
          <a:p>
            <a:pPr lvl="1"/>
            <a:r>
              <a:rPr lang="en-US" sz="1400" dirty="0" err="1" smtClean="0"/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0.2-0.4 cm</a:t>
            </a:r>
            <a:r>
              <a:rPr lang="en-US" sz="1400" baseline="30000" dirty="0" smtClean="0">
                <a:ea typeface="Wingdings"/>
                <a:cs typeface="Arial"/>
              </a:rPr>
              <a:t>-1</a:t>
            </a:r>
            <a:r>
              <a:rPr lang="en-US" sz="1400" dirty="0" smtClean="0">
                <a:ea typeface="Wingdings"/>
                <a:cs typeface="Arial"/>
              </a:rPr>
              <a:t>  and  </a:t>
            </a:r>
            <a:r>
              <a:rPr lang="en-US" sz="1400" dirty="0" err="1" smtClean="0">
                <a:ea typeface="Wingdings"/>
                <a:cs typeface="Arial"/>
              </a:rPr>
              <a:t>k</a:t>
            </a:r>
            <a:r>
              <a:rPr lang="en-US" sz="1400" baseline="-25000" dirty="0" err="1" smtClean="0">
                <a:latin typeface="Symbol" charset="2"/>
                <a:cs typeface="Symbol" charset="2"/>
              </a:rPr>
              <a:t>q</a:t>
            </a:r>
            <a:r>
              <a:rPr lang="en-US" sz="1400" dirty="0" err="1" smtClean="0">
                <a:latin typeface="Symbol" charset="2"/>
                <a:ea typeface="Wingdings"/>
                <a:cs typeface="Symbol" charset="2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r>
              <a:rPr lang="en-US" sz="1400" dirty="0" smtClean="0">
                <a:ea typeface="Wingdings"/>
                <a:cs typeface="Arial"/>
              </a:rPr>
              <a:t> ≈ 0.2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Large </a:t>
            </a:r>
            <a:r>
              <a:rPr lang="en-US" sz="1800" dirty="0" err="1" smtClean="0"/>
              <a:t>poloidal</a:t>
            </a:r>
            <a:r>
              <a:rPr lang="en-US" sz="1800" dirty="0" smtClean="0"/>
              <a:t> correlation lengths</a:t>
            </a:r>
          </a:p>
          <a:p>
            <a:pPr lvl="1"/>
            <a:r>
              <a:rPr lang="en-US" sz="1400" dirty="0" err="1" smtClean="0"/>
              <a:t>L</a:t>
            </a:r>
            <a:r>
              <a:rPr lang="en-US" sz="1400" baseline="-25000" dirty="0" err="1" smtClean="0"/>
              <a:t>c</a:t>
            </a:r>
            <a:r>
              <a:rPr lang="en-US" sz="1400" dirty="0" smtClean="0"/>
              <a:t> </a:t>
            </a:r>
            <a:r>
              <a:rPr lang="en-US" sz="1400" dirty="0" smtClean="0">
                <a:ea typeface="Wingdings"/>
                <a:cs typeface="Arial"/>
              </a:rPr>
              <a:t>≈ 10 </a:t>
            </a:r>
            <a:r>
              <a:rPr lang="en-US" sz="1400" dirty="0" err="1" smtClean="0">
                <a:latin typeface="Symbol" pitchFamily="18" charset="2"/>
                <a:ea typeface="Wingdings"/>
                <a:cs typeface="Arial"/>
              </a:rPr>
              <a:t>r</a:t>
            </a:r>
            <a:r>
              <a:rPr lang="en-US" sz="1400" baseline="-25000" dirty="0" err="1" smtClean="0">
                <a:ea typeface="Wingdings"/>
                <a:cs typeface="Arial"/>
              </a:rPr>
              <a:t>i</a:t>
            </a:r>
            <a:endParaRPr lang="en-US" sz="2000" baseline="-25000" dirty="0" smtClean="0">
              <a:solidFill>
                <a:srgbClr val="3333CC"/>
              </a:solidFill>
            </a:endParaRPr>
          </a:p>
          <a:p>
            <a:pPr>
              <a:spcBef>
                <a:spcPts val="6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8619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17948"/>
              </p:ext>
            </p:extLst>
          </p:nvPr>
        </p:nvGraphicFramePr>
        <p:xfrm>
          <a:off x="6781800" y="1763635"/>
          <a:ext cx="2195255" cy="218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5254"/>
                <a:gridCol w="1280001"/>
              </a:tblGrid>
              <a:tr h="680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 3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2 – 4 cm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rgbClr val="0000FF"/>
                          </a:solidFill>
                        </a:rPr>
                        <a:t>reflecto-metery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9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9900FF"/>
                          </a:solidFill>
                        </a:rPr>
                        <a:t>11 cm</a:t>
                      </a:r>
                      <a:endParaRPr lang="en-US" sz="1600" dirty="0">
                        <a:solidFill>
                          <a:srgbClr val="99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10 – 14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cm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(BES)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Slide Number Placeholder 1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ED770129-A1BA-4DAE-8337-9EEECE75828B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8382000" y="6653213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fld id="{F14372FF-77B6-405B-9F8F-09DCBCC6CD30}" type="slidenum">
              <a:rPr lang="en-US" sz="900" b="1" i="0">
                <a:solidFill>
                  <a:schemeClr val="accent2"/>
                </a:solidFill>
                <a:latin typeface="Arial" charset="0"/>
              </a:rPr>
              <a:pPr algn="r"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sz="900" b="1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8382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Pedestal width scaling differs from other devices; turbulence correlation measurements consistent with theory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7654" y="4677480"/>
            <a:ext cx="4729341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Pedestal width scaling 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latin typeface="Symbol" pitchFamily="18" charset="2"/>
              </a:rPr>
              <a:t>a</a:t>
            </a:r>
            <a:r>
              <a:rPr lang="en-US" sz="1800" dirty="0" smtClean="0"/>
              <a:t> applies to multiple machines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In NSTX, observed </a:t>
            </a:r>
            <a:r>
              <a:rPr lang="en-US" sz="1800" dirty="0" err="1" smtClean="0"/>
              <a:t>ped</a:t>
            </a:r>
            <a:r>
              <a:rPr lang="en-US" sz="1800" dirty="0" smtClean="0"/>
              <a:t>. width is larger</a:t>
            </a:r>
          </a:p>
          <a:p>
            <a:pPr lvl="1"/>
            <a:r>
              <a:rPr lang="en-US" sz="1400" dirty="0" smtClean="0"/>
              <a:t>Data indicates </a:t>
            </a:r>
            <a:r>
              <a:rPr lang="en-US" sz="1400" dirty="0" smtClean="0">
                <a:solidFill>
                  <a:srgbClr val="FF0000"/>
                </a:solidFill>
              </a:rPr>
              <a:t>stronger scaling: 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err="1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 vs.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0.5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/>
              <a:t>Initial ballooning critical pedestal analysis indicates scaling ~ </a:t>
            </a:r>
            <a:r>
              <a:rPr lang="en-US" sz="1400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1400" baseline="-2500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400" baseline="30000" dirty="0" smtClean="0">
                <a:solidFill>
                  <a:srgbClr val="FF0000"/>
                </a:solidFill>
                <a:latin typeface="Symbol" pitchFamily="18" charset="2"/>
              </a:rPr>
              <a:t>0.8</a:t>
            </a:r>
            <a:r>
              <a:rPr lang="en-US" sz="1400" dirty="0" smtClean="0"/>
              <a:t> for NSTX</a:t>
            </a:r>
          </a:p>
          <a:p>
            <a:endParaRPr lang="en-US" dirty="0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6" y="4370987"/>
            <a:ext cx="636587" cy="2345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657910" y="4767130"/>
            <a:ext cx="4429091" cy="15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Measured correlation lengths at pedestal top are consistent with theory</a:t>
            </a:r>
          </a:p>
          <a:p>
            <a:pPr marL="573088" lvl="1" indent="-231775"/>
            <a:r>
              <a:rPr lang="en-US" sz="1400" dirty="0" smtClean="0">
                <a:solidFill>
                  <a:srgbClr val="FF0000"/>
                </a:solidFill>
              </a:rPr>
              <a:t>spatial structure exhibits ion-scale </a:t>
            </a:r>
            <a:r>
              <a:rPr lang="en-US" sz="1400" dirty="0" err="1" smtClean="0">
                <a:solidFill>
                  <a:srgbClr val="FF0000"/>
                </a:solidFill>
              </a:rPr>
              <a:t>microturbulence</a:t>
            </a:r>
            <a:r>
              <a:rPr lang="en-US" sz="1400" dirty="0" smtClean="0">
                <a:solidFill>
                  <a:srgbClr val="FF0000"/>
                </a:solidFill>
              </a:rPr>
              <a:t> (</a:t>
            </a:r>
            <a:r>
              <a:rPr lang="en-US" sz="1400" dirty="0" err="1" smtClean="0">
                <a:solidFill>
                  <a:srgbClr val="FF0000"/>
                </a:solidFill>
              </a:rPr>
              <a:t>k</a:t>
            </a:r>
            <a:r>
              <a:rPr lang="en-US" sz="1400" kern="0" baseline="-6000" dirty="0" err="1" smtClean="0">
                <a:solidFill>
                  <a:srgbClr val="FF0000"/>
                </a:solidFill>
                <a:ea typeface="Apple Symbols" charset="0"/>
                <a:cs typeface="Apple Symbols" charset="0"/>
                <a:sym typeface="Arial" charset="0"/>
              </a:rPr>
              <a:t>⊥</a:t>
            </a:r>
            <a:r>
              <a:rPr lang="en-US" sz="140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1400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 ~ 0.2 - 0.7)</a:t>
            </a:r>
          </a:p>
          <a:p>
            <a:pPr marL="573088" lvl="1" indent="-231775"/>
            <a:r>
              <a:rPr lang="en-US" sz="1400" dirty="0" smtClean="0">
                <a:solidFill>
                  <a:srgbClr val="FF0000"/>
                </a:solidFill>
              </a:rPr>
              <a:t>Compatible with ITG modes and/or KBM</a:t>
            </a:r>
          </a:p>
          <a:p>
            <a:pPr marL="457200" lvl="1" indent="0">
              <a:buFont typeface="Wingdings" pitchFamily="2" charset="2"/>
              <a:buNone/>
            </a:pPr>
            <a:endParaRPr lang="en-US" sz="16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5" t="3540"/>
          <a:stretch/>
        </p:blipFill>
        <p:spPr bwMode="auto">
          <a:xfrm>
            <a:off x="4343400" y="1463639"/>
            <a:ext cx="1695984" cy="325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342657" y="907605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Pedestal width scaling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37523" y="899744"/>
            <a:ext cx="327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1800" u="sng" dirty="0" smtClean="0">
                <a:solidFill>
                  <a:srgbClr val="0000FF"/>
                </a:solidFill>
              </a:rPr>
              <a:t>Turbulence correlation lengths</a:t>
            </a:r>
            <a:endParaRPr lang="en-US" sz="1800" u="sng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41534" y="1519520"/>
            <a:ext cx="173566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Theory</a:t>
            </a:r>
          </a:p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9900FF"/>
                </a:solidFill>
              </a:rPr>
              <a:t>(non-linear XGC1 code)</a:t>
            </a:r>
            <a:endParaRPr lang="en-US" sz="1600" u="sng" dirty="0">
              <a:solidFill>
                <a:srgbClr val="99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5842768" y="3079311"/>
            <a:ext cx="0" cy="8841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 bwMode="auto">
          <a:xfrm>
            <a:off x="5819749" y="2889802"/>
            <a:ext cx="46038" cy="186532"/>
          </a:xfrm>
          <a:prstGeom prst="rect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96000" y="4098378"/>
            <a:ext cx="111336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R = 1.38m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562" name="Straight Connector 23561"/>
          <p:cNvCxnSpPr/>
          <p:nvPr/>
        </p:nvCxnSpPr>
        <p:spPr bwMode="auto">
          <a:xfrm>
            <a:off x="5842270" y="3957920"/>
            <a:ext cx="50191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7696200" y="1824320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Experiment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3924" y="3996316"/>
            <a:ext cx="931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b="0" i="0" dirty="0" smtClean="0">
                <a:solidFill>
                  <a:schemeClr val="tx1"/>
                </a:solidFill>
              </a:rPr>
              <a:t>0% - 99% ELM cycle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07618" y="2637731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chemeClr val="tx1"/>
                </a:solidFill>
              </a:rPr>
              <a:t>radial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06035" y="3371974"/>
            <a:ext cx="1407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err="1" smtClean="0">
                <a:solidFill>
                  <a:schemeClr val="tx1"/>
                </a:solidFill>
              </a:rPr>
              <a:t>poloidal</a:t>
            </a:r>
            <a:endParaRPr lang="en-US" sz="1600" u="sng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6348667" y="3954468"/>
            <a:ext cx="0" cy="14391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5182427" y="4189213"/>
            <a:ext cx="682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b="0" i="0" dirty="0" smtClean="0">
                <a:solidFill>
                  <a:schemeClr val="tx1"/>
                </a:solidFill>
              </a:rPr>
              <a:t>139047</a:t>
            </a:r>
            <a:endParaRPr lang="en-US" sz="1100" b="0" i="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21625" y="1191099"/>
            <a:ext cx="39372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(During </a:t>
            </a:r>
            <a:r>
              <a:rPr lang="en-US" sz="1400" dirty="0">
                <a:solidFill>
                  <a:schemeClr val="tx1"/>
                </a:solidFill>
              </a:rPr>
              <a:t>inter-ELM period, at pedestal </a:t>
            </a:r>
            <a:r>
              <a:rPr lang="en-US" sz="1400" dirty="0" smtClean="0">
                <a:solidFill>
                  <a:schemeClr val="tx1"/>
                </a:solidFill>
              </a:rPr>
              <a:t>top)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52800" y="2571809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9900"/>
                </a:solidFill>
              </a:rPr>
              <a:t>C-Mod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495054" y="3097775"/>
            <a:ext cx="79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DIII-D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b="9950"/>
          <a:stretch/>
        </p:blipFill>
        <p:spPr>
          <a:xfrm>
            <a:off x="824888" y="1319638"/>
            <a:ext cx="3277339" cy="294458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96227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0.1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8948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0.9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6344" y="1160584"/>
            <a:ext cx="533400" cy="3141784"/>
            <a:chOff x="304800" y="1143000"/>
            <a:chExt cx="533400" cy="3141784"/>
          </a:xfrm>
        </p:grpSpPr>
        <p:sp>
          <p:nvSpPr>
            <p:cNvPr id="47" name="TextBox 46"/>
            <p:cNvSpPr txBox="1"/>
            <p:nvPr/>
          </p:nvSpPr>
          <p:spPr>
            <a:xfrm>
              <a:off x="304800" y="328128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0.04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4800" y="2567352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0.08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4800" y="187564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0.12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04800" y="11430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0.16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4800" y="3977007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</a:rPr>
                <a:t>0.00</a:t>
              </a:r>
              <a:endParaRPr lang="en-US" sz="1400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4"/>
          <p:cNvSpPr txBox="1">
            <a:spLocks noChangeArrowheads="1"/>
          </p:cNvSpPr>
          <p:nvPr/>
        </p:nvSpPr>
        <p:spPr bwMode="auto">
          <a:xfrm rot="16200000">
            <a:off x="-703123" y="2520725"/>
            <a:ext cx="1952779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Pedestal width (</a:t>
            </a: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  <a:cs typeface="Calibri" pitchFamily="34" charset="0"/>
              </a:rPr>
              <a:t>y</a:t>
            </a:r>
            <a:r>
              <a:rPr lang="en-US" sz="1600" baseline="-25000" dirty="0" err="1">
                <a:solidFill>
                  <a:schemeClr val="tx1"/>
                </a:solidFill>
                <a:cs typeface="Helvetica" pitchFamily="34" charset="0"/>
              </a:rPr>
              <a:t>N</a:t>
            </a:r>
            <a:r>
              <a:rPr lang="en-US" sz="1600" b="0" i="0" dirty="0" smtClean="0">
                <a:solidFill>
                  <a:schemeClr val="tx1"/>
                </a:solidFill>
                <a:cs typeface="Helvetica" pitchFamily="34" charset="0"/>
              </a:rPr>
              <a:t>)</a:t>
            </a:r>
            <a:endParaRPr lang="en-US" sz="16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4176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47900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18692" y="4191414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0.7</a:t>
            </a:r>
            <a:endParaRPr lang="en-US" sz="1400" b="0" i="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90494" y="1344988"/>
            <a:ext cx="1624560" cy="32959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990600" y="1674385"/>
            <a:ext cx="1585728" cy="14792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2192212" y="3670704"/>
            <a:ext cx="1844918" cy="401297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72806" y="3512093"/>
            <a:ext cx="1416674" cy="308597"/>
            <a:chOff x="2410192" y="3625360"/>
            <a:chExt cx="1416674" cy="308597"/>
          </a:xfrm>
        </p:grpSpPr>
        <p:sp>
          <p:nvSpPr>
            <p:cNvPr id="70" name="Rectangle 69"/>
            <p:cNvSpPr/>
            <p:nvPr/>
          </p:nvSpPr>
          <p:spPr>
            <a:xfrm>
              <a:off x="2410192" y="3626180"/>
              <a:ext cx="12170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~ 0.08 (</a:t>
              </a:r>
              <a:r>
                <a:rPr lang="en-US" sz="1400" dirty="0" err="1" smtClean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US" sz="1400" baseline="-25000" dirty="0" err="1" smtClean="0">
                  <a:solidFill>
                    <a:schemeClr val="tx1"/>
                  </a:solidFill>
                  <a:latin typeface="Symbol" pitchFamily="18" charset="2"/>
                </a:rPr>
                <a:t>q</a:t>
              </a:r>
              <a:r>
                <a:rPr lang="en-US" sz="1400" baseline="30000" dirty="0" err="1" smtClean="0">
                  <a:solidFill>
                    <a:schemeClr val="tx1"/>
                  </a:solidFill>
                  <a:cs typeface="Helvetica" pitchFamily="34" charset="0"/>
                </a:rPr>
                <a:t>ped</a:t>
              </a:r>
              <a:r>
                <a:rPr lang="en-US" sz="1400" dirty="0" smtClean="0">
                  <a:solidFill>
                    <a:schemeClr val="tx1"/>
                  </a:solidFill>
                  <a:cs typeface="Helvetica" pitchFamily="34" charset="0"/>
                </a:rPr>
                <a:t>)</a:t>
              </a:r>
              <a:endParaRPr lang="en-US" sz="14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429000" y="3625360"/>
              <a:ext cx="3978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1800" baseline="30000" dirty="0" smtClean="0">
                  <a:solidFill>
                    <a:schemeClr val="tx1"/>
                  </a:solidFill>
                  <a:cs typeface="Helvetica" pitchFamily="34" charset="0"/>
                </a:rPr>
                <a:t>0.5</a:t>
              </a:r>
              <a:endParaRPr lang="en-US" sz="1800" baseline="30000" dirty="0">
                <a:solidFill>
                  <a:schemeClr val="tx1"/>
                </a:solidFill>
                <a:cs typeface="Helvetica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021744" y="1629622"/>
            <a:ext cx="1494384" cy="426411"/>
          </a:xfrm>
          <a:prstGeom prst="rect">
            <a:avLst/>
          </a:prstGeom>
          <a:solidFill>
            <a:srgbClr val="FFFFCC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959328" y="2056034"/>
            <a:ext cx="555272" cy="27979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012952" y="168670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cs typeface="Helvetica" pitchFamily="34" charset="0"/>
              </a:rPr>
              <a:t>0.4 (</a:t>
            </a:r>
            <a:r>
              <a:rPr lang="en-US" sz="1800" dirty="0" err="1" smtClean="0">
                <a:latin typeface="Symbol" pitchFamily="18" charset="2"/>
              </a:rPr>
              <a:t>b</a:t>
            </a:r>
            <a:r>
              <a:rPr lang="en-US" sz="1800" baseline="-25000" dirty="0" err="1" smtClean="0">
                <a:latin typeface="Symbol" pitchFamily="18" charset="2"/>
              </a:rPr>
              <a:t>q</a:t>
            </a:r>
            <a:r>
              <a:rPr lang="en-US" sz="1800" baseline="30000" dirty="0" err="1" smtClean="0">
                <a:cs typeface="Helvetica" pitchFamily="34" charset="0"/>
              </a:rPr>
              <a:t>ped</a:t>
            </a:r>
            <a:r>
              <a:rPr lang="en-US" sz="1800" dirty="0" smtClean="0">
                <a:cs typeface="Helvetica" pitchFamily="34" charset="0"/>
              </a:rPr>
              <a:t>)</a:t>
            </a:r>
            <a:endParaRPr lang="en-US" sz="1800" baseline="30000" dirty="0">
              <a:cs typeface="Helvetica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80610" y="1680086"/>
            <a:ext cx="5838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30000" dirty="0" smtClean="0">
                <a:cs typeface="Helvetica" pitchFamily="34" charset="0"/>
              </a:rPr>
              <a:t>1.05</a:t>
            </a:r>
            <a:endParaRPr lang="en-US" sz="2400" baseline="30000" dirty="0">
              <a:cs typeface="Helvetic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861784" y="1752600"/>
            <a:ext cx="79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NSTX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7127759" y="6199418"/>
            <a:ext cx="1913984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Diallo PP8.010 (We)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6093227" y="2235192"/>
            <a:ext cx="459973" cy="84992"/>
          </a:xfrm>
          <a:prstGeom prst="straightConnector1">
            <a:avLst/>
          </a:prstGeom>
          <a:noFill/>
          <a:ln w="19050" cap="flat" cmpd="sng" algn="ctr">
            <a:solidFill>
              <a:srgbClr val="99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3460375" y="6131860"/>
            <a:ext cx="1671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9900CC"/>
                </a:solidFill>
              </a:rPr>
              <a:t>P. Snyder, IAEA 2012</a:t>
            </a:r>
            <a:endParaRPr lang="en-US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50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10"/>
            <a:ext cx="9144000" cy="815975"/>
          </a:xfrm>
        </p:spPr>
        <p:txBody>
          <a:bodyPr/>
          <a:lstStyle/>
          <a:p>
            <a:r>
              <a:rPr lang="en-US" dirty="0" smtClean="0"/>
              <a:t>Investigations underway to understand positive aspects of lithium wall coating; plasmas reach kink/peeling limit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5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34635" y="891985"/>
            <a:ext cx="4975350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E</a:t>
            </a:r>
            <a:r>
              <a:rPr lang="en-US" sz="1800" dirty="0" smtClean="0"/>
              <a:t>nergy confinement improves, ELMs stabilize - </a:t>
            </a:r>
            <a:r>
              <a:rPr lang="en-US" sz="1800" dirty="0" smtClean="0">
                <a:solidFill>
                  <a:srgbClr val="FF0000"/>
                </a:solidFill>
              </a:rPr>
              <a:t>with no core Li accumulation</a:t>
            </a:r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Partially due to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high neoclassical particle diffusivity</a:t>
            </a: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5074311" y="6228981"/>
            <a:ext cx="1882299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Chang PO7.07 (We)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5119300" y="5390280"/>
            <a:ext cx="3967353" cy="101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</a:rPr>
              <a:t>New bootstrap current calculation (XGC0 code) agrees with profile reaching kink/peeling limit before ELM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362" b="7638"/>
          <a:stretch/>
        </p:blipFill>
        <p:spPr>
          <a:xfrm>
            <a:off x="5562600" y="990600"/>
            <a:ext cx="2773200" cy="1371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 rot="16200000">
            <a:off x="4113200" y="1705802"/>
            <a:ext cx="2012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i="0" dirty="0" smtClean="0">
                <a:solidFill>
                  <a:schemeClr val="tx1"/>
                </a:solidFill>
              </a:rPr>
              <a:t>Norm.</a:t>
            </a:r>
            <a:r>
              <a:rPr lang="en-US" dirty="0" smtClean="0">
                <a:solidFill>
                  <a:schemeClr val="tx1"/>
                </a:solidFill>
              </a:rPr>
              <a:t> surface avg. current</a:t>
            </a:r>
            <a:endParaRPr lang="en-US" b="0" i="0" dirty="0" smtClean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57600" y="2325113"/>
            <a:ext cx="3062400" cy="276999"/>
            <a:chOff x="5457600" y="2325113"/>
            <a:chExt cx="3062400" cy="276999"/>
          </a:xfrm>
        </p:grpSpPr>
        <p:sp>
          <p:nvSpPr>
            <p:cNvPr id="35" name="TextBox 34"/>
            <p:cNvSpPr txBox="1"/>
            <p:nvPr/>
          </p:nvSpPr>
          <p:spPr>
            <a:xfrm>
              <a:off x="5457600" y="2325113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05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5244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0.7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0578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91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0.9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110200" y="2325113"/>
              <a:ext cx="409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r>
                <a:rPr lang="en-US" b="0" i="0" dirty="0" smtClean="0">
                  <a:solidFill>
                    <a:schemeClr val="tx1"/>
                  </a:solidFill>
                </a:rPr>
                <a:t>.0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68000" y="880401"/>
            <a:ext cx="457200" cy="1586799"/>
            <a:chOff x="5268000" y="880401"/>
            <a:chExt cx="457200" cy="1586799"/>
          </a:xfrm>
        </p:grpSpPr>
        <p:sp>
          <p:nvSpPr>
            <p:cNvPr id="50" name="TextBox 49"/>
            <p:cNvSpPr txBox="1"/>
            <p:nvPr/>
          </p:nvSpPr>
          <p:spPr>
            <a:xfrm>
              <a:off x="5268000" y="880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b="0" i="0" dirty="0" smtClean="0">
                  <a:solidFill>
                    <a:schemeClr val="tx1"/>
                  </a:solidFill>
                </a:rPr>
                <a:t>1.0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268000" y="1143000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0.8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68000" y="14066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0.6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268000" y="16754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0.4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68000" y="19328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0.2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68000" y="2190201"/>
              <a:ext cx="457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 smtClean="0">
                  <a:solidFill>
                    <a:schemeClr val="tx1"/>
                  </a:solidFill>
                </a:rPr>
                <a:t>0.0</a:t>
              </a:r>
              <a:endParaRPr lang="en-US" b="0" i="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886000" y="954100"/>
            <a:ext cx="1095599" cy="401099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458200" y="2286000"/>
            <a:ext cx="483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tx1"/>
                </a:solidFill>
                <a:latin typeface="Symbol" pitchFamily="18" charset="2"/>
              </a:rPr>
              <a:t>y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N</a:t>
            </a:r>
            <a:endParaRPr lang="en-US" sz="1600" b="0" i="0" baseline="-25000" dirty="0" smtClean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00800" y="1485295"/>
            <a:ext cx="1253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009900"/>
                </a:solidFill>
              </a:rPr>
              <a:t>XGC0 model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0" y="2054423"/>
            <a:ext cx="127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CC00FF"/>
                </a:solidFill>
              </a:rPr>
              <a:t>Sauter model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136480" y="2141294"/>
            <a:ext cx="372152" cy="68506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7538447" y="1406601"/>
            <a:ext cx="462553" cy="172752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7033129" y="6228981"/>
            <a:ext cx="1980881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Maingi PP8.007 (We)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5725200" y="880401"/>
            <a:ext cx="2275800" cy="40109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40167" y="883033"/>
            <a:ext cx="261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0" i="0" u="sng" dirty="0" smtClean="0">
                <a:solidFill>
                  <a:srgbClr val="0000FF"/>
                </a:solidFill>
              </a:rPr>
              <a:t>Bootstrap current profile</a:t>
            </a: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38" y="2660114"/>
            <a:ext cx="3352162" cy="270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b="53646"/>
          <a:stretch/>
        </p:blipFill>
        <p:spPr>
          <a:xfrm>
            <a:off x="1264424" y="2034985"/>
            <a:ext cx="2896812" cy="20386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7672" y="3034075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Carbon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17297" y="2137605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Lithium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23411" y="3424514"/>
            <a:ext cx="157741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NEO (solid)</a:t>
            </a:r>
          </a:p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</a:rPr>
              <a:t>NCLASS (dash)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68" name="Content Placeholder 2"/>
          <p:cNvSpPr txBox="1">
            <a:spLocks/>
          </p:cNvSpPr>
          <p:nvPr/>
        </p:nvSpPr>
        <p:spPr bwMode="auto">
          <a:xfrm>
            <a:off x="35919" y="4723668"/>
            <a:ext cx="5038392" cy="1483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Surface analysis experiments show oxide coverage of Li plasma facing components (PFCs) </a:t>
            </a:r>
            <a:r>
              <a:rPr lang="en-US" sz="1800" dirty="0" smtClean="0">
                <a:solidFill>
                  <a:srgbClr val="FF0000"/>
                </a:solidFill>
              </a:rPr>
              <a:t>expected in 20 – 200s</a:t>
            </a:r>
            <a:endParaRPr lang="en-US" sz="1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/>
              <a:t>S</a:t>
            </a:r>
            <a:r>
              <a:rPr lang="en-GB" sz="1600" dirty="0" smtClean="0"/>
              <a:t>hort reaction </a:t>
            </a:r>
            <a:r>
              <a:rPr lang="en-GB" sz="1600" dirty="0"/>
              <a:t>times motivate </a:t>
            </a:r>
            <a:r>
              <a:rPr lang="en-GB" sz="1600" dirty="0" smtClean="0"/>
              <a:t>flowing Li PFCs</a:t>
            </a:r>
          </a:p>
          <a:p>
            <a:pPr lvl="1"/>
            <a:r>
              <a:rPr lang="en-GB" sz="1600" dirty="0" smtClean="0">
                <a:solidFill>
                  <a:srgbClr val="000000"/>
                </a:solidFill>
              </a:rPr>
              <a:t>Oxygen plays important role in D retention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81000" y="6228981"/>
            <a:ext cx="2209800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Jaworski PP8.032 (We)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2667000" y="6228981"/>
            <a:ext cx="2034182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Capece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GO6.08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5" b="3297"/>
          <a:stretch/>
        </p:blipFill>
        <p:spPr>
          <a:xfrm>
            <a:off x="1078324" y="4055742"/>
            <a:ext cx="3094436" cy="211458"/>
          </a:xfrm>
          <a:prstGeom prst="rect">
            <a:avLst/>
          </a:prstGeom>
        </p:spPr>
      </p:pic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021217" y="4295598"/>
            <a:ext cx="32766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Scotti</a:t>
            </a: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GI2.05 (Invited – 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11:30 AM)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82891" y="3866990"/>
            <a:ext cx="590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r/a</a:t>
            </a:r>
            <a:endParaRPr lang="en-US" sz="1600" b="0" i="0" dirty="0" smtClean="0">
              <a:solidFill>
                <a:schemeClr val="tx1"/>
              </a:solidFill>
            </a:endParaRP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 rot="16200000">
            <a:off x="17008" y="2888628"/>
            <a:ext cx="21226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chemeClr val="tx1"/>
                </a:solidFill>
                <a:cs typeface="Helvetica" pitchFamily="34" charset="0"/>
              </a:rPr>
              <a:t>Particle diffusivity </a:t>
            </a:r>
            <a:r>
              <a:rPr lang="en-US" sz="1400" dirty="0" smtClean="0">
                <a:solidFill>
                  <a:schemeClr val="tx1"/>
                </a:solidFill>
                <a:cs typeface="Helvetica" pitchFamily="34" charset="0"/>
              </a:rPr>
              <a:t>(m</a:t>
            </a:r>
            <a:r>
              <a:rPr lang="en-US" sz="1400" baseline="30000" dirty="0" smtClean="0">
                <a:solidFill>
                  <a:schemeClr val="tx1"/>
                </a:solidFill>
                <a:cs typeface="Helvetica" pitchFamily="34" charset="0"/>
              </a:rPr>
              <a:t>2</a:t>
            </a:r>
            <a:r>
              <a:rPr lang="en-US" sz="1400" dirty="0" smtClean="0">
                <a:solidFill>
                  <a:schemeClr val="tx1"/>
                </a:solidFill>
                <a:cs typeface="Helvetica" pitchFamily="34" charset="0"/>
              </a:rPr>
              <a:t>/s)</a:t>
            </a:r>
            <a:endParaRPr lang="en-US" sz="1400" b="0" i="0" dirty="0">
              <a:solidFill>
                <a:schemeClr val="tx1"/>
              </a:solidFill>
              <a:cs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01905" y="3630705"/>
            <a:ext cx="304800" cy="333223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63341" y="3739049"/>
            <a:ext cx="513694" cy="223351"/>
          </a:xfrm>
          <a:prstGeom prst="rect">
            <a:avLst/>
          </a:prstGeom>
          <a:noFill/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130725</a:t>
            </a:r>
          </a:p>
        </p:txBody>
      </p:sp>
    </p:spTree>
    <p:extLst>
      <p:ext uri="{BB962C8B-B14F-4D97-AF65-F5344CB8AC3E}">
        <p14:creationId xmlns:p14="http://schemas.microsoft.com/office/powerpoint/2010/main" val="201014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5417629" y="5943354"/>
            <a:ext cx="3626225" cy="561181"/>
          </a:xfrm>
          <a:prstGeom prst="rect">
            <a:avLst/>
          </a:prstGeom>
          <a:solidFill>
            <a:srgbClr val="FFFFCC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75"/>
            <a:ext cx="9143999" cy="8159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Experiments measuring global stability further support kinetic RWM stability theory, provide guidance for NSTX-U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24254" y="4523335"/>
            <a:ext cx="4454685" cy="214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>
                <a:cs typeface="Calibri" pitchFamily="34" charset="0"/>
              </a:rPr>
              <a:t>Two competing effects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Collisional dissipation reduced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cs typeface="Calibri" pitchFamily="34" charset="0"/>
              </a:rPr>
              <a:t>Stabilizing resonant kinetic effects enhanced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(contrasts early theory)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en-US" sz="1800" dirty="0" smtClean="0">
                <a:cs typeface="Calibri" pitchFamily="34" charset="0"/>
              </a:rPr>
              <a:t>Expectations at lower </a:t>
            </a:r>
            <a:r>
              <a:rPr lang="en-US" sz="1800" dirty="0" smtClean="0">
                <a:latin typeface="Symbol" pitchFamily="18" charset="2"/>
                <a:cs typeface="Calibri" pitchFamily="34" charset="0"/>
              </a:rPr>
              <a:t>n</a:t>
            </a:r>
            <a:endParaRPr lang="en-US" sz="1800" dirty="0">
              <a:cs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More 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stabilization near </a:t>
            </a:r>
            <a:r>
              <a:rPr lang="el-GR" sz="1600" dirty="0">
                <a:solidFill>
                  <a:srgbClr val="FF0000"/>
                </a:solidFill>
                <a:cs typeface="Calibri" pitchFamily="34" charset="0"/>
              </a:rPr>
              <a:t>ω</a:t>
            </a:r>
            <a:r>
              <a:rPr lang="el-GR" sz="1600" baseline="-25000" dirty="0">
                <a:solidFill>
                  <a:srgbClr val="FF0000"/>
                </a:solidFill>
                <a:cs typeface="Calibri" pitchFamily="34" charset="0"/>
              </a:rPr>
              <a:t>φ</a:t>
            </a:r>
            <a:r>
              <a:rPr lang="en-US" sz="1600" dirty="0">
                <a:solidFill>
                  <a:srgbClr val="FF0000"/>
                </a:solidFill>
                <a:cs typeface="Calibri" pitchFamily="34" charset="0"/>
              </a:rPr>
              <a:t> resonances; almost no effect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off-resonance</a:t>
            </a:r>
            <a:endParaRPr lang="en-US" sz="1600" dirty="0">
              <a:solidFill>
                <a:srgbClr val="FF0000"/>
              </a:solidFill>
              <a:cs typeface="Calibri" pitchFamily="34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6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685800" y="6218528"/>
            <a:ext cx="1951888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Berkery GO6.09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666" y="1143000"/>
            <a:ext cx="4271875" cy="313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4114800" y="3733800"/>
            <a:ext cx="1586616" cy="680135"/>
            <a:chOff x="1297602" y="5240748"/>
            <a:chExt cx="1887537" cy="752299"/>
          </a:xfrm>
        </p:grpSpPr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1297602" y="5432835"/>
              <a:ext cx="890660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>
                  <a:solidFill>
                    <a:srgbClr val="CC00FF"/>
                  </a:solidFill>
                  <a:latin typeface="Arial" pitchFamily="34" charset="0"/>
                </a:rPr>
                <a:t>RFA =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2262802" y="5618572"/>
              <a:ext cx="902408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applied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0" name="Rectangle 12"/>
            <p:cNvSpPr>
              <a:spLocks noChangeArrowheads="1"/>
            </p:cNvSpPr>
            <p:nvPr/>
          </p:nvSpPr>
          <p:spPr bwMode="auto">
            <a:xfrm>
              <a:off x="2265977" y="5240748"/>
              <a:ext cx="904315" cy="37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r>
                <a:rPr lang="en-US" sz="1600" dirty="0" err="1">
                  <a:solidFill>
                    <a:srgbClr val="CC00FF"/>
                  </a:solidFill>
                  <a:latin typeface="Arial" pitchFamily="34" charset="0"/>
                </a:rPr>
                <a:t>B</a:t>
              </a:r>
              <a:r>
                <a:rPr lang="en-US" sz="1600" baseline="-25000" dirty="0" err="1">
                  <a:solidFill>
                    <a:srgbClr val="CC00FF"/>
                  </a:solidFill>
                  <a:latin typeface="Arial" pitchFamily="34" charset="0"/>
                </a:rPr>
                <a:t>plasma</a:t>
              </a:r>
              <a:endParaRPr lang="en-US" sz="1600" dirty="0">
                <a:solidFill>
                  <a:srgbClr val="CC00FF"/>
                </a:solidFill>
                <a:latin typeface="Arial" pitchFamily="34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2167552" y="5618573"/>
              <a:ext cx="1017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spcBef>
                  <a:spcPct val="0"/>
                </a:spcBef>
                <a:buFontTx/>
                <a:buNone/>
              </a:pPr>
              <a:endParaRPr lang="en-US" sz="2800">
                <a:solidFill>
                  <a:srgbClr val="CC00FF"/>
                </a:solidFill>
                <a:latin typeface="Arial" pitchFamily="34" charset="0"/>
              </a:endParaRPr>
            </a:p>
          </p:txBody>
        </p:sp>
      </p:grp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5227327" y="888273"/>
            <a:ext cx="3809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</a:t>
            </a:r>
            <a:r>
              <a:rPr lang="en-US" sz="1600" u="sng" dirty="0" err="1" smtClean="0">
                <a:solidFill>
                  <a:srgbClr val="0000FF"/>
                </a:solidFill>
              </a:rPr>
              <a:t>vs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smtClean="0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900" u="sng" baseline="-250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469970">
            <a:off x="7610704" y="2985941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00B050"/>
                </a:solidFill>
                <a:cs typeface="Calibri" pitchFamily="34" charset="0"/>
              </a:rPr>
              <a:t>on resonance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086600" y="1244504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  <a:cs typeface="Calibri" pitchFamily="34" charset="0"/>
              </a:rPr>
              <a:t>off resonance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633170" y="4220678"/>
            <a:ext cx="341632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 smtClean="0">
                <a:solidFill>
                  <a:srgbClr val="9900CC"/>
                </a:solidFill>
              </a:rPr>
              <a:t>(trajectories of 20 experimental plasmas)</a:t>
            </a:r>
            <a:endParaRPr lang="en-US" sz="1400" dirty="0">
              <a:solidFill>
                <a:srgbClr val="9900CC"/>
              </a:solidFill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6" y="1221890"/>
            <a:ext cx="3984916" cy="319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152400" y="4504509"/>
            <a:ext cx="4419600" cy="18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 smtClean="0"/>
              <a:t>Mode stability directly measured in experiments using </a:t>
            </a:r>
            <a:r>
              <a:rPr lang="en-US" sz="1800" dirty="0"/>
              <a:t>MHD </a:t>
            </a:r>
            <a:r>
              <a:rPr lang="en-US" sz="1800" dirty="0" smtClean="0"/>
              <a:t>spectroscopy </a:t>
            </a:r>
            <a:endParaRPr lang="en-US" sz="1800" dirty="0" smtClean="0">
              <a:latin typeface="Symbol" pitchFamily="18" charset="2"/>
              <a:cs typeface="Calibri" pitchFamily="34" charset="0"/>
            </a:endParaRPr>
          </a:p>
          <a:p>
            <a:pPr lvl="1">
              <a:spcBef>
                <a:spcPts val="300"/>
              </a:spcBef>
            </a:pPr>
            <a:r>
              <a:rPr lang="en-US" sz="1600" dirty="0" smtClean="0">
                <a:cs typeface="Calibri" pitchFamily="34" charset="0"/>
              </a:rPr>
              <a:t>Stability </a:t>
            </a:r>
            <a:r>
              <a:rPr lang="en-US" sz="1600" dirty="0" smtClean="0">
                <a:solidFill>
                  <a:srgbClr val="FF0000"/>
                </a:solidFill>
                <a:cs typeface="Calibri" pitchFamily="34" charset="0"/>
              </a:rPr>
              <a:t>decreases</a:t>
            </a:r>
            <a:r>
              <a:rPr lang="en-US" sz="1600" dirty="0" smtClean="0">
                <a:cs typeface="Calibri" pitchFamily="34" charset="0"/>
              </a:rPr>
              <a:t> up to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/l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</a:t>
            </a:r>
            <a:r>
              <a:rPr lang="en-US" sz="1600" dirty="0" smtClean="0">
                <a:cs typeface="Calibri" pitchFamily="34" charset="0"/>
              </a:rPr>
              <a:t>= 10, </a:t>
            </a:r>
            <a:r>
              <a:rPr lang="en-US" sz="1600" u="sng" dirty="0" smtClean="0">
                <a:solidFill>
                  <a:srgbClr val="00B050"/>
                </a:solidFill>
                <a:cs typeface="Calibri" pitchFamily="34" charset="0"/>
              </a:rPr>
              <a:t>increases</a:t>
            </a:r>
            <a:r>
              <a:rPr lang="en-US" sz="1600" dirty="0" smtClean="0">
                <a:solidFill>
                  <a:srgbClr val="00B050"/>
                </a:solidFill>
                <a:cs typeface="Calibri" pitchFamily="34" charset="0"/>
              </a:rPr>
              <a:t> </a:t>
            </a:r>
            <a:r>
              <a:rPr lang="en-US" sz="1600" dirty="0" smtClean="0">
                <a:cs typeface="Calibri" pitchFamily="34" charset="0"/>
              </a:rPr>
              <a:t>at higher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r>
              <a:rPr lang="en-US" sz="1600" dirty="0"/>
              <a:t> </a:t>
            </a:r>
          </a:p>
          <a:p>
            <a:pPr lvl="1">
              <a:spcBef>
                <a:spcPts val="300"/>
              </a:spcBef>
            </a:pPr>
            <a:r>
              <a:rPr lang="en-US" sz="1600" dirty="0" smtClean="0"/>
              <a:t>Consistent with kinetic resonance stabilization</a:t>
            </a:r>
            <a:endParaRPr lang="en-US" sz="1400" dirty="0" smtClean="0"/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381000" y="888273"/>
            <a:ext cx="4149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Resonant Field Amplification (RFA) vs. </a:t>
            </a:r>
            <a:r>
              <a:rPr lang="en-US" sz="1600" dirty="0" err="1">
                <a:latin typeface="Symbol" pitchFamily="18" charset="2"/>
              </a:rPr>
              <a:t>b</a:t>
            </a:r>
            <a:r>
              <a:rPr lang="en-US" sz="1600" baseline="-25000" dirty="0" err="1"/>
              <a:t>N</a:t>
            </a:r>
            <a:r>
              <a:rPr lang="en-US" sz="1600" dirty="0"/>
              <a:t>/l</a:t>
            </a:r>
            <a:r>
              <a:rPr lang="en-US" sz="1600" baseline="-25000" dirty="0"/>
              <a:t>i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3039292" y="1445619"/>
            <a:ext cx="990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unstable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1600" dirty="0" smtClean="0">
                <a:solidFill>
                  <a:srgbClr val="0000FF"/>
                </a:solidFill>
                <a:latin typeface="Arial" pitchFamily="34" charset="0"/>
              </a:rPr>
              <a:t>mode</a:t>
            </a:r>
            <a:endParaRPr lang="en-US" sz="160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2923348" y="1477093"/>
            <a:ext cx="209561" cy="114299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2905312" y="6219296"/>
            <a:ext cx="1977265" cy="307777"/>
          </a:xfrm>
          <a:prstGeom prst="rect">
            <a:avLst/>
          </a:prstGeom>
          <a:noFill/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Bialek PP8.013 (We)</a:t>
            </a:r>
          </a:p>
        </p:txBody>
      </p:sp>
    </p:spTree>
    <p:extLst>
      <p:ext uri="{BB962C8B-B14F-4D97-AF65-F5344CB8AC3E}">
        <p14:creationId xmlns:p14="http://schemas.microsoft.com/office/powerpoint/2010/main" val="110011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Screen shot 2012-08-29 at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4" y="2403232"/>
            <a:ext cx="34290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575"/>
          </a:xfrm>
        </p:spPr>
        <p:txBody>
          <a:bodyPr/>
          <a:lstStyle/>
          <a:p>
            <a:r>
              <a:rPr lang="en-US" dirty="0" err="1" smtClean="0"/>
              <a:t>Disruptivity</a:t>
            </a:r>
            <a:r>
              <a:rPr lang="en-US" dirty="0"/>
              <a:t> s</a:t>
            </a:r>
            <a:r>
              <a:rPr lang="en-US" dirty="0" smtClean="0"/>
              <a:t>tudies and warning </a:t>
            </a:r>
            <a:r>
              <a:rPr lang="en-US" dirty="0"/>
              <a:t>a</a:t>
            </a:r>
            <a:r>
              <a:rPr lang="en-US" dirty="0" smtClean="0"/>
              <a:t>nalysis of NSTX database are being </a:t>
            </a:r>
            <a:r>
              <a:rPr lang="en-US" dirty="0"/>
              <a:t>c</a:t>
            </a:r>
            <a:r>
              <a:rPr lang="en-US" dirty="0" smtClean="0"/>
              <a:t>onducted for disruption </a:t>
            </a:r>
            <a:r>
              <a:rPr lang="en-US" dirty="0"/>
              <a:t>a</a:t>
            </a:r>
            <a:r>
              <a:rPr lang="en-US" dirty="0" smtClean="0"/>
              <a:t>voidance in NSTX-U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68693" y="1289123"/>
            <a:ext cx="4322907" cy="1149277"/>
          </a:xfrm>
        </p:spPr>
        <p:txBody>
          <a:bodyPr/>
          <a:lstStyle/>
          <a:p>
            <a:r>
              <a:rPr lang="en-US" sz="1800" dirty="0" smtClean="0"/>
              <a:t>Disruption warning algorithm shows high probability of success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ased </a:t>
            </a:r>
            <a:r>
              <a:rPr lang="en-US" sz="1400" dirty="0"/>
              <a:t>on </a:t>
            </a:r>
            <a:r>
              <a:rPr lang="en-US" sz="1400" dirty="0" smtClean="0"/>
              <a:t>combinations of single threshold </a:t>
            </a:r>
            <a:r>
              <a:rPr lang="en-US" sz="1400" dirty="0"/>
              <a:t>based </a:t>
            </a:r>
            <a:r>
              <a:rPr lang="en-US" sz="1400" dirty="0" smtClean="0"/>
              <a:t>tests</a:t>
            </a:r>
            <a:endParaRPr lang="en-US" sz="1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46595" y="4955977"/>
            <a:ext cx="4421205" cy="144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Results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98% disruptions flagged with at least 10ms warning, ~ 4% false positives</a:t>
            </a:r>
          </a:p>
          <a:p>
            <a:pPr lvl="1"/>
            <a:r>
              <a:rPr lang="en-US" sz="1600" dirty="0" smtClean="0"/>
              <a:t>False positive count dominated by near-disruptive events</a:t>
            </a:r>
            <a:endParaRPr lang="en-US" sz="1600" dirty="0"/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33400" y="889013"/>
            <a:ext cx="37338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000" u="sng" dirty="0" err="1" smtClean="0">
                <a:solidFill>
                  <a:srgbClr val="9900CC"/>
                </a:solidFill>
                <a:cs typeface="Helvetica" pitchFamily="34" charset="0"/>
              </a:rPr>
              <a:t>Disruptivity</a:t>
            </a:r>
            <a:endParaRPr lang="en-US" sz="2000" u="sng" dirty="0" smtClean="0">
              <a:solidFill>
                <a:srgbClr val="9900CC"/>
              </a:solidFill>
              <a:cs typeface="Helvetica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200" y="4234774"/>
            <a:ext cx="4343400" cy="245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Physics results</a:t>
            </a:r>
          </a:p>
          <a:p>
            <a:pPr marL="569913" lvl="1" indent="-342900"/>
            <a:r>
              <a:rPr lang="en-US" sz="1600" dirty="0" smtClean="0"/>
              <a:t>Low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at relatively high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/>
              <a:t> </a:t>
            </a:r>
            <a:r>
              <a:rPr lang="en-US" sz="1600" dirty="0" smtClean="0"/>
              <a:t>~ 6;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/</a:t>
            </a:r>
            <a:r>
              <a:rPr lang="en-US" sz="1600" dirty="0">
                <a:latin typeface="Symbol" pitchFamily="18" charset="2"/>
              </a:rPr>
              <a:t> </a:t>
            </a:r>
            <a:r>
              <a:rPr lang="en-US" sz="1600" dirty="0" err="1" smtClean="0">
                <a:latin typeface="Symbol" pitchFamily="18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baseline="30000" dirty="0" err="1" smtClean="0"/>
              <a:t>no</a:t>
            </a:r>
            <a:r>
              <a:rPr lang="en-US" sz="1600" baseline="30000" dirty="0" smtClean="0"/>
              <a:t>-wall(n=1)</a:t>
            </a:r>
            <a:r>
              <a:rPr lang="en-US" sz="1600" dirty="0"/>
              <a:t> </a:t>
            </a:r>
            <a:r>
              <a:rPr lang="en-US" sz="1600" dirty="0" smtClean="0"/>
              <a:t>~ 1.3-1.5</a:t>
            </a:r>
          </a:p>
          <a:p>
            <a:pPr marL="969963" lvl="2" indent="-342900"/>
            <a:r>
              <a:rPr lang="en-US" sz="1600" dirty="0" smtClean="0"/>
              <a:t>Consistent with specific disruption control experiments, RFA analysis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569913" lvl="1" indent="-342900"/>
            <a:r>
              <a:rPr lang="en-US" sz="1600" dirty="0" smtClean="0"/>
              <a:t>Strong </a:t>
            </a:r>
            <a:r>
              <a:rPr lang="en-US" sz="1600" dirty="0" err="1" smtClean="0"/>
              <a:t>disruptivity</a:t>
            </a:r>
            <a:r>
              <a:rPr lang="en-US" sz="1600" dirty="0" smtClean="0"/>
              <a:t> increase for q* &lt; 2.5, and at very low rotation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5411436" y="889013"/>
            <a:ext cx="2894364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400" dirty="0">
                <a:solidFill>
                  <a:srgbClr val="9900CC"/>
                </a:solidFill>
                <a:cs typeface="Helvetica" pitchFamily="34" charset="0"/>
              </a:rPr>
              <a:t> </a:t>
            </a:r>
            <a:r>
              <a:rPr lang="en-US" sz="2000" u="sng" dirty="0" smtClean="0">
                <a:solidFill>
                  <a:srgbClr val="9900CC"/>
                </a:solidFill>
                <a:cs typeface="Helvetica" pitchFamily="34" charset="0"/>
              </a:rPr>
              <a:t>Warning Algorithms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>
            <a:lvl1pPr>
              <a:defRPr/>
            </a:lvl1pPr>
          </a:lstStyle>
          <a:p>
            <a:fld id="{948215BD-4556-4662-9552-B7E9533F2A9E}" type="slidenum">
              <a:rPr lang="en-US">
                <a:solidFill>
                  <a:srgbClr val="3333CC"/>
                </a:solidFill>
              </a:rPr>
              <a:pPr/>
              <a:t>7</a:t>
            </a:fld>
            <a:endParaRPr lang="en-US">
              <a:solidFill>
                <a:srgbClr val="3333CC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48200" y="844188"/>
            <a:ext cx="0" cy="57314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Oval 28"/>
          <p:cNvSpPr/>
          <p:nvPr/>
        </p:nvSpPr>
        <p:spPr bwMode="auto">
          <a:xfrm>
            <a:off x="5926016" y="2511858"/>
            <a:ext cx="381000" cy="202497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3901440" y="6245423"/>
            <a:ext cx="1354016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S.P. Gerhardt</a:t>
            </a:r>
          </a:p>
        </p:txBody>
      </p:sp>
      <p:pic>
        <p:nvPicPr>
          <p:cNvPr id="22" name="Picture 6" descr="Fig1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t="27453" r="36528" b="64703"/>
          <a:stretch/>
        </p:blipFill>
        <p:spPr bwMode="auto">
          <a:xfrm>
            <a:off x="1195760" y="1289124"/>
            <a:ext cx="2614240" cy="5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6" descr="Fig12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9" t="65544" r="35729" b="6592"/>
          <a:stretch/>
        </p:blipFill>
        <p:spPr bwMode="auto">
          <a:xfrm>
            <a:off x="228601" y="1912703"/>
            <a:ext cx="2409090" cy="20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Fig11.pd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35133" r="36131" b="36783"/>
          <a:stretch/>
        </p:blipFill>
        <p:spPr bwMode="auto">
          <a:xfrm>
            <a:off x="2497019" y="1905000"/>
            <a:ext cx="2227381" cy="20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0875" y="4114800"/>
            <a:ext cx="236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All discharges since 2006</a:t>
            </a:r>
          </a:p>
        </p:txBody>
      </p:sp>
      <p:sp>
        <p:nvSpPr>
          <p:cNvPr id="6" name="Rectangle 5"/>
          <p:cNvSpPr/>
          <p:nvPr/>
        </p:nvSpPr>
        <p:spPr>
          <a:xfrm>
            <a:off x="26376" y="23534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err="1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sz="1800" baseline="-25000" dirty="0" err="1">
                <a:solidFill>
                  <a:schemeClr val="tx1"/>
                </a:solidFill>
              </a:rPr>
              <a:t>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1981200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305297" y="1989992"/>
            <a:ext cx="249119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80040" y="383027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tx1"/>
                </a:solidFill>
                <a:cs typeface="Helvetica" pitchFamily="34" charset="0"/>
              </a:rPr>
              <a:t>l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07766" y="3812690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  <a:cs typeface="Helvetica" pitchFamily="34" charset="0"/>
              </a:rPr>
              <a:t>q</a:t>
            </a:r>
            <a:r>
              <a:rPr lang="en-US" sz="1800" baseline="30000" dirty="0" smtClean="0">
                <a:solidFill>
                  <a:schemeClr val="tx1"/>
                </a:solidFill>
              </a:rPr>
              <a:t>*</a:t>
            </a:r>
            <a:endParaRPr lang="en-US" sz="1400" baseline="30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12238" y="2590800"/>
            <a:ext cx="1219200" cy="16002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467600" y="4040298"/>
            <a:ext cx="45719" cy="422032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2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4" t="5244" r="2519" b="5221"/>
          <a:stretch/>
        </p:blipFill>
        <p:spPr bwMode="auto">
          <a:xfrm>
            <a:off x="6971160" y="3413770"/>
            <a:ext cx="2128089" cy="250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471"/>
            <a:ext cx="9144000" cy="720725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Fast ion </a:t>
            </a:r>
            <a:r>
              <a:rPr lang="en-US" dirty="0" smtClean="0">
                <a:latin typeface="Arial" pitchFamily="34" charset="0"/>
              </a:rPr>
              <a:t>redistribution </a:t>
            </a:r>
            <a:r>
              <a:rPr lang="en-US" dirty="0">
                <a:latin typeface="Arial" pitchFamily="34" charset="0"/>
              </a:rPr>
              <a:t>associated with low </a:t>
            </a:r>
            <a:r>
              <a:rPr lang="en-US" dirty="0" smtClean="0">
                <a:latin typeface="Arial" pitchFamily="34" charset="0"/>
              </a:rPr>
              <a:t>frequency MHD measured by fast ion D</a:t>
            </a:r>
            <a:r>
              <a:rPr lang="en-US" baseline="-25000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smtClean="0">
                <a:latin typeface="Arial" pitchFamily="34" charset="0"/>
              </a:rPr>
              <a:t>FIDA) diagnostic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199" y="1003242"/>
            <a:ext cx="5133201" cy="3111558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Caused by n = 1 global kink instabilities</a:t>
            </a:r>
          </a:p>
          <a:p>
            <a:pPr>
              <a:lnSpc>
                <a:spcPct val="100000"/>
              </a:lnSpc>
              <a:tabLst>
                <a:tab pos="2405063" algn="ctr"/>
              </a:tabLst>
            </a:pPr>
            <a:r>
              <a:rPr lang="en-US" sz="2000" dirty="0" smtClean="0"/>
              <a:t>Redistribution can affect stability of *AE, RWMs, other MHD</a:t>
            </a:r>
          </a:p>
          <a:p>
            <a:pPr>
              <a:tabLst>
                <a:tab pos="2405063" algn="ctr"/>
              </a:tabLst>
            </a:pPr>
            <a:r>
              <a:rPr lang="en-US" sz="2000" dirty="0" smtClean="0"/>
              <a:t>Full-orbit code (SPIRAL) shows redistribution in real and velocity space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Radial redistribution from core plasma</a:t>
            </a:r>
          </a:p>
          <a:p>
            <a:pPr lvl="1">
              <a:tabLst>
                <a:tab pos="2405063" algn="ctr"/>
              </a:tabLst>
            </a:pPr>
            <a:r>
              <a:rPr lang="en-US" sz="1800" dirty="0" smtClean="0"/>
              <a:t>Particles shift towards V</a:t>
            </a:r>
            <a:r>
              <a:rPr lang="en-US" sz="1800" baseline="-25000" dirty="0" smtClean="0"/>
              <a:t>||</a:t>
            </a:r>
            <a:r>
              <a:rPr lang="en-US" sz="1800" dirty="0" smtClean="0"/>
              <a:t>/V = 1</a:t>
            </a:r>
          </a:p>
          <a:p>
            <a:pPr marL="0" indent="0">
              <a:lnSpc>
                <a:spcPct val="100000"/>
              </a:lnSpc>
              <a:buNone/>
              <a:tabLst>
                <a:tab pos="2405063" algn="ctr"/>
              </a:tabLst>
            </a:pPr>
            <a:endParaRPr lang="en-US" sz="1800" dirty="0" smtClean="0">
              <a:solidFill>
                <a:srgbClr val="9900CC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6199" y="3854820"/>
            <a:ext cx="5099312" cy="25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Core localized CAE/GAEs measured in H-mode plasmas</a:t>
            </a:r>
            <a:r>
              <a:rPr lang="en-US" sz="1600" dirty="0" smtClean="0"/>
              <a:t> </a:t>
            </a:r>
          </a:p>
          <a:p>
            <a:r>
              <a:rPr lang="en-US" sz="2000" dirty="0" smtClean="0"/>
              <a:t>CAE/GAE-simulated core electron thermal transport matches experiment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Simulations of NBI-driven CAEs show coupling to KAWs</a:t>
            </a: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sz="2000" dirty="0" smtClean="0">
              <a:solidFill>
                <a:srgbClr val="3333CC"/>
              </a:solidFill>
            </a:endParaRPr>
          </a:p>
          <a:p>
            <a:endParaRPr lang="en-US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" b="66142"/>
          <a:stretch/>
        </p:blipFill>
        <p:spPr bwMode="auto">
          <a:xfrm>
            <a:off x="5130801" y="932180"/>
            <a:ext cx="381655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776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0.9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7547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9493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021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1998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1709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3881" y="2600034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1.5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3106" y="274560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R(m)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765185" y="1462791"/>
            <a:ext cx="457200" cy="764789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7179167" y="1038615"/>
            <a:ext cx="814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Fast ion density reduction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during kink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2" r="7528" b="5406"/>
          <a:stretch/>
        </p:blipFill>
        <p:spPr bwMode="auto">
          <a:xfrm>
            <a:off x="5351092" y="3251043"/>
            <a:ext cx="1477984" cy="263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334000" y="3124200"/>
            <a:ext cx="37823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Change in distribution due to kink mode</a:t>
            </a:r>
            <a:endParaRPr lang="en-US" sz="1600" u="sng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5075317" y="4499679"/>
            <a:ext cx="545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Z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57332" y="5867400"/>
            <a:ext cx="62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 [m]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26318" y="5867400"/>
            <a:ext cx="1072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Energy [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6537194" y="4434502"/>
            <a:ext cx="850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V</a:t>
            </a:r>
            <a:r>
              <a:rPr lang="en-US" sz="1600" baseline="-25000" dirty="0" smtClean="0">
                <a:solidFill>
                  <a:srgbClr val="000000"/>
                </a:solidFill>
              </a:rPr>
              <a:t>||</a:t>
            </a:r>
            <a:r>
              <a:rPr lang="en-US" sz="1600" dirty="0" smtClean="0">
                <a:solidFill>
                  <a:srgbClr val="000000"/>
                </a:solidFill>
              </a:rPr>
              <a:t>\V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39000" y="5105400"/>
            <a:ext cx="1448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CAE resonances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7993197" y="4178359"/>
            <a:ext cx="207231" cy="92704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723011" y="3573011"/>
            <a:ext cx="1100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dirty="0" smtClean="0"/>
              <a:t>SPIRAL code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92996" y="3836890"/>
            <a:ext cx="5029259" cy="25908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8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048000" y="4235820"/>
            <a:ext cx="19812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Crocker GO6.03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5573951" y="6188679"/>
            <a:ext cx="3460953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Bortolon JI2.02 (Invited – Tuesday PM)</a:t>
            </a: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429000" y="5317573"/>
            <a:ext cx="16002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Tritz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 GO6.04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53000" y="2851395"/>
            <a:ext cx="381000" cy="36516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3048000" y="6061643"/>
            <a:ext cx="1981200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Belova PP8.022 (We)</a:t>
            </a:r>
          </a:p>
        </p:txBody>
      </p:sp>
    </p:spTree>
    <p:extLst>
      <p:ext uri="{BB962C8B-B14F-4D97-AF65-F5344CB8AC3E}">
        <p14:creationId xmlns:p14="http://schemas.microsoft.com/office/powerpoint/2010/main" val="417869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b="11437"/>
          <a:stretch/>
        </p:blipFill>
        <p:spPr bwMode="auto">
          <a:xfrm>
            <a:off x="5290066" y="1617506"/>
            <a:ext cx="3164735" cy="267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 bwMode="auto">
          <a:xfrm>
            <a:off x="6483628" y="2241385"/>
            <a:ext cx="398449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5685159" y="3274164"/>
            <a:ext cx="12034" cy="753291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5738949" y="2891246"/>
            <a:ext cx="49681" cy="1151447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5779921" y="2142850"/>
            <a:ext cx="128454" cy="1765004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 flipH="1" flipV="1">
            <a:off x="7255908" y="2652680"/>
            <a:ext cx="191826" cy="985838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7673009" y="3200776"/>
            <a:ext cx="0" cy="518615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228600" y="15875"/>
            <a:ext cx="8686800" cy="8159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Significant HHFW power deposited in the SOL in front of the antenna flows to </a:t>
            </a:r>
            <a:r>
              <a:rPr lang="en-US" dirty="0" err="1" smtClean="0">
                <a:ea typeface="ＭＳ Ｐゴシック" pitchFamily="34" charset="-128"/>
              </a:rPr>
              <a:t>divertor</a:t>
            </a:r>
            <a:r>
              <a:rPr lang="en-US" dirty="0" smtClean="0">
                <a:ea typeface="ＭＳ Ｐゴシック" pitchFamily="34" charset="-128"/>
              </a:rPr>
              <a:t> region </a:t>
            </a:r>
            <a:endParaRPr lang="en-US" dirty="0" smtClean="0">
              <a:solidFill>
                <a:srgbClr val="374DCE"/>
              </a:solidFill>
              <a:ea typeface="ＭＳ Ｐゴシック" pitchFamily="34" charset="-128"/>
            </a:endParaRPr>
          </a:p>
        </p:txBody>
      </p:sp>
      <p:pic>
        <p:nvPicPr>
          <p:cNvPr id="32772" name="Picture 6" descr="PRL_Fig1_Cam.eps"/>
          <p:cNvPicPr>
            <a:picLocks noChangeAspect="1"/>
          </p:cNvPicPr>
          <p:nvPr/>
        </p:nvPicPr>
        <p:blipFill>
          <a:blip r:embed="rId4" cstate="print"/>
          <a:srcRect b="52364"/>
          <a:stretch>
            <a:fillRect/>
          </a:stretch>
        </p:blipFill>
        <p:spPr bwMode="auto">
          <a:xfrm>
            <a:off x="1025525" y="1593850"/>
            <a:ext cx="2954338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3"/>
          <p:cNvSpPr txBox="1">
            <a:spLocks noChangeArrowheads="1"/>
          </p:cNvSpPr>
          <p:nvPr/>
        </p:nvSpPr>
        <p:spPr bwMode="auto">
          <a:xfrm>
            <a:off x="237392" y="847182"/>
            <a:ext cx="439896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800" b="0" i="0" u="sng" dirty="0">
                <a:solidFill>
                  <a:srgbClr val="9900FF"/>
                </a:solidFill>
                <a:latin typeface="Arial" pitchFamily="34" charset="0"/>
              </a:rPr>
              <a:t>Visible camera image </a:t>
            </a:r>
            <a:r>
              <a:rPr lang="en-US" sz="1800" u="sng" dirty="0" smtClean="0">
                <a:solidFill>
                  <a:srgbClr val="9900FF"/>
                </a:solidFill>
                <a:latin typeface="Arial" pitchFamily="34" charset="0"/>
              </a:rPr>
              <a:t>of </a:t>
            </a:r>
            <a:r>
              <a:rPr lang="en-US" sz="1800" b="0" i="0" u="sng" dirty="0" smtClean="0">
                <a:solidFill>
                  <a:srgbClr val="9900FF"/>
                </a:solidFill>
                <a:latin typeface="Arial" pitchFamily="34" charset="0"/>
              </a:rPr>
              <a:t>edge </a:t>
            </a:r>
            <a:r>
              <a:rPr lang="en-US" sz="1800" b="0" i="0" u="sng" dirty="0">
                <a:solidFill>
                  <a:srgbClr val="9900FF"/>
                </a:solidFill>
                <a:latin typeface="Arial" pitchFamily="34" charset="0"/>
              </a:rPr>
              <a:t>RF power </a:t>
            </a:r>
            <a:r>
              <a:rPr lang="en-US" sz="1800" b="0" i="0" u="sng" dirty="0" smtClean="0">
                <a:solidFill>
                  <a:srgbClr val="9900FF"/>
                </a:solidFill>
                <a:latin typeface="Arial" pitchFamily="34" charset="0"/>
              </a:rPr>
              <a:t>flow to </a:t>
            </a:r>
            <a:r>
              <a:rPr lang="en-US" sz="1800" b="0" i="0" u="sng" dirty="0" err="1" smtClean="0">
                <a:solidFill>
                  <a:srgbClr val="9900FF"/>
                </a:solidFill>
                <a:latin typeface="Arial" pitchFamily="34" charset="0"/>
              </a:rPr>
              <a:t>divertor</a:t>
            </a:r>
            <a:endParaRPr lang="en-US" sz="2800" i="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5014546" y="847182"/>
            <a:ext cx="4003675" cy="6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ts val="1200"/>
              </a:spcBef>
              <a:buFontTx/>
              <a:buNone/>
            </a:pPr>
            <a:r>
              <a:rPr lang="en-US" sz="1800" b="0" i="0" u="sng" dirty="0" smtClean="0">
                <a:solidFill>
                  <a:srgbClr val="9900FF"/>
                </a:solidFill>
                <a:latin typeface="Arial" pitchFamily="34" charset="0"/>
              </a:rPr>
              <a:t>RF power loss profile (</a:t>
            </a:r>
            <a:r>
              <a:rPr lang="en-US" sz="1800" b="0" i="0" u="sng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r>
              <a:rPr lang="en-US" sz="1800" b="0" i="0" u="sng" dirty="0" smtClean="0">
                <a:solidFill>
                  <a:srgbClr val="9900FF"/>
                </a:solidFill>
                <a:latin typeface="Arial" pitchFamily="34" charset="0"/>
              </a:rPr>
              <a:t>, and </a:t>
            </a:r>
            <a:r>
              <a:rPr lang="en-US" sz="1800" b="0" i="0" u="sng" dirty="0" smtClean="0">
                <a:solidFill>
                  <a:srgbClr val="FF0000"/>
                </a:solidFill>
                <a:latin typeface="Arial" pitchFamily="34" charset="0"/>
              </a:rPr>
              <a:t>mapped to </a:t>
            </a:r>
            <a:r>
              <a:rPr lang="en-US" sz="1800" b="0" i="0" u="sng" dirty="0" err="1" smtClean="0">
                <a:solidFill>
                  <a:srgbClr val="FF0000"/>
                </a:solidFill>
                <a:latin typeface="Arial" pitchFamily="34" charset="0"/>
              </a:rPr>
              <a:t>midplane</a:t>
            </a:r>
            <a:r>
              <a:rPr lang="en-US" sz="1800" b="0" i="0" u="sng" dirty="0" smtClean="0">
                <a:solidFill>
                  <a:srgbClr val="9900FF"/>
                </a:solidFill>
                <a:latin typeface="Arial" pitchFamily="34" charset="0"/>
              </a:rPr>
              <a:t>)</a:t>
            </a:r>
            <a:endParaRPr lang="en-US" sz="2400" b="0" i="0" u="sng" dirty="0">
              <a:solidFill>
                <a:srgbClr val="9900FF"/>
              </a:solidFill>
              <a:latin typeface="Arial" pitchFamily="34" charset="0"/>
            </a:endParaRPr>
          </a:p>
        </p:txBody>
      </p:sp>
      <p:sp>
        <p:nvSpPr>
          <p:cNvPr id="32776" name="Rectangle 3"/>
          <p:cNvSpPr txBox="1">
            <a:spLocks noChangeArrowheads="1"/>
          </p:cNvSpPr>
          <p:nvPr/>
        </p:nvSpPr>
        <p:spPr bwMode="auto">
          <a:xfrm>
            <a:off x="4763" y="2133600"/>
            <a:ext cx="10160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>
                <a:solidFill>
                  <a:srgbClr val="0000FF"/>
                </a:solidFill>
                <a:latin typeface="Arial" pitchFamily="34" charset="0"/>
              </a:rPr>
              <a:t>HHFW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1400" b="0" i="0" dirty="0">
                <a:solidFill>
                  <a:srgbClr val="0000FF"/>
                </a:solidFill>
                <a:latin typeface="Arial" pitchFamily="34" charset="0"/>
              </a:rPr>
              <a:t>Antenna</a:t>
            </a: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874713" y="2559050"/>
            <a:ext cx="536575" cy="292100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8" name="Rectangle 3"/>
          <p:cNvSpPr txBox="1">
            <a:spLocks noChangeArrowheads="1"/>
          </p:cNvSpPr>
          <p:nvPr/>
        </p:nvSpPr>
        <p:spPr bwMode="auto">
          <a:xfrm>
            <a:off x="41275" y="3311147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>
                <a:solidFill>
                  <a:srgbClr val="0000FF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761999" y="3657600"/>
            <a:ext cx="1524001" cy="479425"/>
          </a:xfrm>
          <a:prstGeom prst="line">
            <a:avLst/>
          </a:prstGeom>
          <a:noFill/>
          <a:ln w="28575">
            <a:solidFill>
              <a:srgbClr val="FD2DFC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90" name="Rectangle 22"/>
          <p:cNvSpPr>
            <a:spLocks noChangeArrowheads="1"/>
          </p:cNvSpPr>
          <p:nvPr/>
        </p:nvSpPr>
        <p:spPr bwMode="auto">
          <a:xfrm>
            <a:off x="1057275" y="1644650"/>
            <a:ext cx="649288" cy="385763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352800" y="4152900"/>
            <a:ext cx="600075" cy="38735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6934200" y="6192671"/>
            <a:ext cx="2066192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99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Perkins GO6.012 (</a:t>
            </a:r>
            <a:r>
              <a:rPr lang="en-US" sz="1400" b="1" dirty="0" err="1" smtClean="0">
                <a:solidFill>
                  <a:srgbClr val="9900CC"/>
                </a:solidFill>
                <a:cs typeface="Helvetica" pitchFamily="34" charset="0"/>
              </a:rPr>
              <a:t>Tu</a:t>
            </a:r>
            <a:r>
              <a:rPr lang="en-US" sz="1400" b="1" dirty="0" smtClean="0">
                <a:solidFill>
                  <a:srgbClr val="9900CC"/>
                </a:solidFill>
                <a:cs typeface="Helvetica" pitchFamily="34" charset="0"/>
              </a:rPr>
              <a:t>)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1394436" y="6271061"/>
            <a:ext cx="3634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400" b="0" i="0" dirty="0" smtClean="0">
                <a:solidFill>
                  <a:srgbClr val="9900CC"/>
                </a:solidFill>
              </a:rPr>
              <a:t>R. Perkins, et al., </a:t>
            </a:r>
            <a:r>
              <a:rPr lang="it-IT" sz="1400" b="0" i="0" dirty="0">
                <a:solidFill>
                  <a:srgbClr val="9900CC"/>
                </a:solidFill>
              </a:rPr>
              <a:t>PRL </a:t>
            </a:r>
            <a:r>
              <a:rPr lang="it-IT" sz="1400" i="0" dirty="0" smtClean="0">
                <a:solidFill>
                  <a:srgbClr val="9900CC"/>
                </a:solidFill>
              </a:rPr>
              <a:t>109</a:t>
            </a:r>
            <a:r>
              <a:rPr lang="it-IT" sz="1400" b="0" i="0" dirty="0" smtClean="0">
                <a:solidFill>
                  <a:srgbClr val="9900CC"/>
                </a:solidFill>
              </a:rPr>
              <a:t> (2012) 045001</a:t>
            </a:r>
            <a:endParaRPr lang="en-US" sz="1400" b="0" i="0" dirty="0">
              <a:solidFill>
                <a:srgbClr val="9900CC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19702" y="4690929"/>
            <a:ext cx="8704490" cy="155449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RF power couples to field lines across entire scrape-off layer (SOL) width, not just to field lines connected to antenna components</a:t>
            </a:r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Midplane</a:t>
            </a:r>
            <a:r>
              <a:rPr lang="en-US" sz="1600" dirty="0" smtClean="0"/>
              <a:t> mapping shows strong losses close to antenna and </a:t>
            </a:r>
            <a:r>
              <a:rPr lang="en-US" sz="1600" dirty="0" err="1" smtClean="0"/>
              <a:t>separatrix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800" dirty="0" smtClean="0"/>
              <a:t>Shows importance of quantitatively understanding RF </a:t>
            </a:r>
            <a:r>
              <a:rPr lang="en-US" sz="1800" dirty="0"/>
              <a:t>power </a:t>
            </a:r>
            <a:r>
              <a:rPr lang="en-US" sz="1800" dirty="0" smtClean="0"/>
              <a:t>coupling </a:t>
            </a:r>
            <a:r>
              <a:rPr lang="en-US" sz="1800" dirty="0"/>
              <a:t>to the </a:t>
            </a:r>
            <a:r>
              <a:rPr lang="en-US" sz="1800" dirty="0" smtClean="0"/>
              <a:t>SOL for prediction to future devices</a:t>
            </a: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66098" y="6637311"/>
            <a:ext cx="762000" cy="152400"/>
          </a:xfrm>
        </p:spPr>
        <p:txBody>
          <a:bodyPr/>
          <a:lstStyle/>
          <a:p>
            <a:fld id="{97EC5A36-D8B3-4598-A389-D6CAC395108F}" type="slidenum">
              <a:rPr lang="en-US" smtClean="0">
                <a:solidFill>
                  <a:srgbClr val="3333CC"/>
                </a:solidFill>
              </a:rPr>
              <a:pPr/>
              <a:t>9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3793216" y="2965083"/>
            <a:ext cx="22317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Power flux (MW/m</a:t>
            </a:r>
            <a:r>
              <a:rPr lang="en-US" sz="1800" baseline="30000" dirty="0" smtClean="0">
                <a:solidFill>
                  <a:srgbClr val="000000"/>
                </a:solidFill>
              </a:rPr>
              <a:t>2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83628" y="2241385"/>
            <a:ext cx="398449" cy="3048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6826" y="2131001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Data mapped to </a:t>
            </a:r>
            <a:r>
              <a:rPr lang="en-US" sz="1400" dirty="0" err="1" smtClean="0">
                <a:solidFill>
                  <a:srgbClr val="FF0000"/>
                </a:solidFill>
              </a:rPr>
              <a:t>midplane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1804" y="438584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R (m)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6033418" y="3379699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err="1" smtClean="0">
                <a:solidFill>
                  <a:schemeClr val="tx1"/>
                </a:solidFill>
                <a:latin typeface="Arial" pitchFamily="34" charset="0"/>
              </a:rPr>
              <a:t>Divertor</a:t>
            </a:r>
            <a:endParaRPr lang="en-US" sz="14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70918" y="3640182"/>
            <a:ext cx="268773" cy="3524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5442466" y="4229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0.4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0848" y="4229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0.6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96648" y="4229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0.8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47734" y="4229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1.0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33534" y="42299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1.2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52757" y="24068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52757" y="296638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52757" y="353760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1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52757" y="41117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0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52757" y="183507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4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 bwMode="auto">
          <a:xfrm flipV="1">
            <a:off x="6107523" y="4051402"/>
            <a:ext cx="0" cy="137163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ysDash"/>
            <a:round/>
            <a:headEnd type="none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3"/>
          <p:cNvSpPr txBox="1">
            <a:spLocks noChangeArrowheads="1"/>
          </p:cNvSpPr>
          <p:nvPr/>
        </p:nvSpPr>
        <p:spPr bwMode="auto">
          <a:xfrm>
            <a:off x="4636355" y="1573174"/>
            <a:ext cx="10160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Arial" pitchFamily="34" charset="0"/>
              </a:rPr>
              <a:t>LCFS</a:t>
            </a:r>
            <a:endParaRPr lang="en-US" sz="14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 bwMode="auto">
          <a:xfrm>
            <a:off x="8131635" y="1573174"/>
            <a:ext cx="9127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sz="1400" b="0" i="0" dirty="0" smtClean="0">
                <a:solidFill>
                  <a:srgbClr val="0000FF"/>
                </a:solidFill>
                <a:latin typeface="Arial" pitchFamily="34" charset="0"/>
              </a:rPr>
              <a:t>Antenna</a:t>
            </a:r>
            <a:endParaRPr lang="en-US" sz="14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12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sz="220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 typeface="Wingdings" pitchFamily="2" charset="2"/>
              <a:buChar char="Ø"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lnSpc>
                <a:spcPct val="110000"/>
              </a:lnSpc>
              <a:spcBef>
                <a:spcPts val="3600"/>
              </a:spcBef>
              <a:buFontTx/>
              <a:buNone/>
            </a:pPr>
            <a:endParaRPr lang="en-US" sz="2200" b="0" i="0" dirty="0">
              <a:solidFill>
                <a:srgbClr val="0000FF"/>
              </a:solidFill>
              <a:latin typeface="Arial" pitchFamily="34" charset="0"/>
            </a:endParaRPr>
          </a:p>
        </p:txBody>
      </p:sp>
      <p:cxnSp>
        <p:nvCxnSpPr>
          <p:cNvPr id="7177" name="Straight Arrow Connector 7176"/>
          <p:cNvCxnSpPr/>
          <p:nvPr/>
        </p:nvCxnSpPr>
        <p:spPr bwMode="auto">
          <a:xfrm>
            <a:off x="8350100" y="1837531"/>
            <a:ext cx="1" cy="15143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5336809" y="1835073"/>
            <a:ext cx="265862" cy="145730"/>
          </a:xfrm>
          <a:prstGeom prst="straightConnector1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66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84506</TotalTime>
  <Words>1737</Words>
  <Application>Microsoft Office PowerPoint</Application>
  <PresentationFormat>On-screen Show (4:3)</PresentationFormat>
  <Paragraphs>462</Paragraphs>
  <Slides>13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Blank Presentation</vt:lpstr>
      <vt:lpstr>1_Blank Presentation</vt:lpstr>
      <vt:lpstr>2_Blank Presentation</vt:lpstr>
      <vt:lpstr>Equation</vt:lpstr>
      <vt:lpstr>PowerPoint Presentation</vt:lpstr>
      <vt:lpstr>NSTX research targets predictive physics understanding needed for fusion energy development facilities</vt:lpstr>
      <vt:lpstr>BES measured low-k turbulence in ELM-free H-mode pedestal steep gradient region is most consistent with TEMs</vt:lpstr>
      <vt:lpstr>Pedestal width scaling differs from other devices; turbulence correlation measurements consistent with theory</vt:lpstr>
      <vt:lpstr>Investigations underway to understand positive aspects of lithium wall coating; plasmas reach kink/peeling limit</vt:lpstr>
      <vt:lpstr>Experiments measuring global stability further support kinetic RWM stability theory, provide guidance for NSTX-U</vt:lpstr>
      <vt:lpstr>Disruptivity studies and warning analysis of NSTX database are being conducted for disruption avoidance in NSTX-U</vt:lpstr>
      <vt:lpstr>Fast ion redistribution associated with low frequency MHD measured by fast ion Da (FIDA) diagnostic</vt:lpstr>
      <vt:lpstr>Significant HHFW power deposited in the SOL in front of the antenna flows to divertor region </vt:lpstr>
      <vt:lpstr>Radiative snowflake divertor greatly reduces heat flux during ELMs; toroidal asymmetry of 2D heat flux studied</vt:lpstr>
      <vt:lpstr>100% non-inductive scenarios projected over wide range of NSTX-U operation; coaxial helicity injection (CHI) scales well </vt:lpstr>
      <vt:lpstr>Rapid Progress is Being Made on NSTX Upgrade</vt:lpstr>
      <vt:lpstr>NSTX Presentations at the 54th APS DPP Meeting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Sabbagh</dc:creator>
  <cp:lastModifiedBy>SAS</cp:lastModifiedBy>
  <cp:revision>15188</cp:revision>
  <cp:lastPrinted>2012-10-25T20:05:22Z</cp:lastPrinted>
  <dcterms:created xsi:type="dcterms:W3CDTF">2003-10-01T16:23:57Z</dcterms:created>
  <dcterms:modified xsi:type="dcterms:W3CDTF">2012-10-28T04:04:25Z</dcterms:modified>
</cp:coreProperties>
</file>