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embeddings/Microsoft_Equation5.bin" ContentType="application/vnd.openxmlformats-officedocument.oleObject"/>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embeddings/Microsoft_Equation4.bin" ContentType="application/vnd.openxmlformats-officedocument.oleObject"/>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embeddings/Microsoft_Equation3.bin" ContentType="application/vnd.openxmlformats-officedocument.oleObject"/>
  <Override PartName="/ppt/slides/slide43.xml" ContentType="application/vnd.openxmlformats-officedocument.presentationml.slide+xml"/>
  <Override PartName="/ppt/presProps.xml" ContentType="application/vnd.openxmlformats-officedocument.presentationml.presProps+xml"/>
  <Default Extension="pict" ContentType="image/pict"/>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embeddings/Microsoft_Equation9.bin" ContentType="application/vnd.openxmlformats-officedocument.oleObject"/>
  <Override PartName="/ppt/notesSlides/notesSlide5.xml" ContentType="application/vnd.openxmlformats-officedocument.presentationml.notesSlide+xml"/>
  <Override PartName="/ppt/embeddings/Microsoft_Equation2.bin" ContentType="application/vnd.openxmlformats-officedocument.oleObject"/>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embeddings/Microsoft_Equation8.bin" ContentType="application/vnd.openxmlformats-officedocument.oleObject"/>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embeddings/Microsoft_Equation7.bin" ContentType="application/vnd.openxmlformats-officedocument.oleObject"/>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embeddings/oleObject2.bin" ContentType="application/vnd.openxmlformats-officedocument.oleObject"/>
  <Override PartName="/ppt/embeddings/Microsoft_Equation6.bin" ContentType="application/vnd.openxmlformats-officedocument.oleObject"/>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50" r:id="rId1"/>
  </p:sldMasterIdLst>
  <p:notesMasterIdLst>
    <p:notesMasterId r:id="rId49"/>
  </p:notesMasterIdLst>
  <p:handoutMasterIdLst>
    <p:handoutMasterId r:id="rId50"/>
  </p:handoutMasterIdLst>
  <p:sldIdLst>
    <p:sldId id="1217" r:id="rId2"/>
    <p:sldId id="1266" r:id="rId3"/>
    <p:sldId id="1276" r:id="rId4"/>
    <p:sldId id="1233" r:id="rId5"/>
    <p:sldId id="1218" r:id="rId6"/>
    <p:sldId id="1224" r:id="rId7"/>
    <p:sldId id="1220" r:id="rId8"/>
    <p:sldId id="1287" r:id="rId9"/>
    <p:sldId id="1223" r:id="rId10"/>
    <p:sldId id="1288" r:id="rId11"/>
    <p:sldId id="1267" r:id="rId12"/>
    <p:sldId id="1289" r:id="rId13"/>
    <p:sldId id="1235" r:id="rId14"/>
    <p:sldId id="1236" r:id="rId15"/>
    <p:sldId id="1238" r:id="rId16"/>
    <p:sldId id="1239" r:id="rId17"/>
    <p:sldId id="1268" r:id="rId18"/>
    <p:sldId id="1290" r:id="rId19"/>
    <p:sldId id="1240" r:id="rId20"/>
    <p:sldId id="1265" r:id="rId21"/>
    <p:sldId id="1237" r:id="rId22"/>
    <p:sldId id="1269" r:id="rId23"/>
    <p:sldId id="1241" r:id="rId24"/>
    <p:sldId id="1291" r:id="rId25"/>
    <p:sldId id="1242" r:id="rId26"/>
    <p:sldId id="1244" r:id="rId27"/>
    <p:sldId id="1292" r:id="rId28"/>
    <p:sldId id="1264" r:id="rId29"/>
    <p:sldId id="1229" r:id="rId30"/>
    <p:sldId id="1245" r:id="rId31"/>
    <p:sldId id="1293" r:id="rId32"/>
    <p:sldId id="1299" r:id="rId33"/>
    <p:sldId id="1246" r:id="rId34"/>
    <p:sldId id="1294" r:id="rId35"/>
    <p:sldId id="1271" r:id="rId36"/>
    <p:sldId id="1255" r:id="rId37"/>
    <p:sldId id="1256" r:id="rId38"/>
    <p:sldId id="1273" r:id="rId39"/>
    <p:sldId id="1295" r:id="rId40"/>
    <p:sldId id="1248" r:id="rId41"/>
    <p:sldId id="1249" r:id="rId42"/>
    <p:sldId id="1296" r:id="rId43"/>
    <p:sldId id="1251" r:id="rId44"/>
    <p:sldId id="1270" r:id="rId45"/>
    <p:sldId id="1285" r:id="rId46"/>
    <p:sldId id="1297" r:id="rId47"/>
    <p:sldId id="1298" r:id="rId48"/>
  </p:sldIdLst>
  <p:sldSz cx="9144000" cy="6858000" type="letter"/>
  <p:notesSz cx="6934200" cy="9234488"/>
  <p:defaultTextStyle>
    <a:defPPr>
      <a:defRPr lang="en-US"/>
    </a:defPPr>
    <a:lvl1pPr algn="l" rtl="0" fontAlgn="base">
      <a:spcBef>
        <a:spcPct val="0"/>
      </a:spcBef>
      <a:spcAft>
        <a:spcPct val="0"/>
      </a:spcAft>
      <a:defRPr sz="1200" b="1" i="1" kern="1200">
        <a:solidFill>
          <a:srgbClr val="1822CD"/>
        </a:solidFill>
        <a:latin typeface="Helvetica" charset="0"/>
        <a:ea typeface="ヒラギノ角ゴ Pro W3" charset="-128"/>
        <a:cs typeface="ヒラギノ角ゴ Pro W3" charset="-128"/>
      </a:defRPr>
    </a:lvl1pPr>
    <a:lvl2pPr marL="457200" algn="l" rtl="0" fontAlgn="base">
      <a:spcBef>
        <a:spcPct val="0"/>
      </a:spcBef>
      <a:spcAft>
        <a:spcPct val="0"/>
      </a:spcAft>
      <a:defRPr sz="1200" b="1" i="1" kern="1200">
        <a:solidFill>
          <a:srgbClr val="1822CD"/>
        </a:solidFill>
        <a:latin typeface="Helvetica" charset="0"/>
        <a:ea typeface="ヒラギノ角ゴ Pro W3" charset="-128"/>
        <a:cs typeface="ヒラギノ角ゴ Pro W3" charset="-128"/>
      </a:defRPr>
    </a:lvl2pPr>
    <a:lvl3pPr marL="914400" algn="l" rtl="0" fontAlgn="base">
      <a:spcBef>
        <a:spcPct val="0"/>
      </a:spcBef>
      <a:spcAft>
        <a:spcPct val="0"/>
      </a:spcAft>
      <a:defRPr sz="1200" b="1" i="1" kern="1200">
        <a:solidFill>
          <a:srgbClr val="1822CD"/>
        </a:solidFill>
        <a:latin typeface="Helvetica" charset="0"/>
        <a:ea typeface="ヒラギノ角ゴ Pro W3" charset="-128"/>
        <a:cs typeface="ヒラギノ角ゴ Pro W3" charset="-128"/>
      </a:defRPr>
    </a:lvl3pPr>
    <a:lvl4pPr marL="1371600" algn="l" rtl="0" fontAlgn="base">
      <a:spcBef>
        <a:spcPct val="0"/>
      </a:spcBef>
      <a:spcAft>
        <a:spcPct val="0"/>
      </a:spcAft>
      <a:defRPr sz="1200" b="1" i="1" kern="1200">
        <a:solidFill>
          <a:srgbClr val="1822CD"/>
        </a:solidFill>
        <a:latin typeface="Helvetica" charset="0"/>
        <a:ea typeface="ヒラギノ角ゴ Pro W3" charset="-128"/>
        <a:cs typeface="ヒラギノ角ゴ Pro W3" charset="-128"/>
      </a:defRPr>
    </a:lvl4pPr>
    <a:lvl5pPr marL="1828800" algn="l" rtl="0" fontAlgn="base">
      <a:spcBef>
        <a:spcPct val="0"/>
      </a:spcBef>
      <a:spcAft>
        <a:spcPct val="0"/>
      </a:spcAft>
      <a:defRPr sz="1200" b="1" i="1" kern="1200">
        <a:solidFill>
          <a:srgbClr val="1822CD"/>
        </a:solidFill>
        <a:latin typeface="Helvetica" charset="0"/>
        <a:ea typeface="ヒラギノ角ゴ Pro W3" charset="-128"/>
        <a:cs typeface="ヒラギノ角ゴ Pro W3" charset="-128"/>
      </a:defRPr>
    </a:lvl5pPr>
    <a:lvl6pPr marL="2286000" algn="l" defTabSz="457200" rtl="0" eaLnBrk="1" latinLnBrk="0" hangingPunct="1">
      <a:defRPr sz="1200" b="1" i="1" kern="1200">
        <a:solidFill>
          <a:srgbClr val="1822CD"/>
        </a:solidFill>
        <a:latin typeface="Helvetica" charset="0"/>
        <a:ea typeface="ヒラギノ角ゴ Pro W3" charset="-128"/>
        <a:cs typeface="ヒラギノ角ゴ Pro W3" charset="-128"/>
      </a:defRPr>
    </a:lvl6pPr>
    <a:lvl7pPr marL="2743200" algn="l" defTabSz="457200" rtl="0" eaLnBrk="1" latinLnBrk="0" hangingPunct="1">
      <a:defRPr sz="1200" b="1" i="1" kern="1200">
        <a:solidFill>
          <a:srgbClr val="1822CD"/>
        </a:solidFill>
        <a:latin typeface="Helvetica" charset="0"/>
        <a:ea typeface="ヒラギノ角ゴ Pro W3" charset="-128"/>
        <a:cs typeface="ヒラギノ角ゴ Pro W3" charset="-128"/>
      </a:defRPr>
    </a:lvl7pPr>
    <a:lvl8pPr marL="3200400" algn="l" defTabSz="457200" rtl="0" eaLnBrk="1" latinLnBrk="0" hangingPunct="1">
      <a:defRPr sz="1200" b="1" i="1" kern="1200">
        <a:solidFill>
          <a:srgbClr val="1822CD"/>
        </a:solidFill>
        <a:latin typeface="Helvetica" charset="0"/>
        <a:ea typeface="ヒラギノ角ゴ Pro W3" charset="-128"/>
        <a:cs typeface="ヒラギノ角ゴ Pro W3" charset="-128"/>
      </a:defRPr>
    </a:lvl8pPr>
    <a:lvl9pPr marL="3657600" algn="l" defTabSz="457200" rtl="0" eaLnBrk="1" latinLnBrk="0" hangingPunct="1">
      <a:defRPr sz="1200" b="1" i="1" kern="1200">
        <a:solidFill>
          <a:srgbClr val="1822CD"/>
        </a:solidFill>
        <a:latin typeface="Helvetica" charset="0"/>
        <a:ea typeface="ヒラギノ角ゴ Pro W3" charset="-128"/>
        <a:cs typeface="ヒラギノ角ゴ Pro W3"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F900"/>
    <a:srgbClr val="996633"/>
    <a:srgbClr val="0066FF"/>
    <a:srgbClr val="FE85FD"/>
    <a:srgbClr val="FEB91F"/>
    <a:srgbClr val="9CFDFE"/>
    <a:srgbClr val="FEFFFF"/>
    <a:srgbClr val="70DEE4"/>
    <a:srgbClr val="972BC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9639" autoAdjust="0"/>
    <p:restoredTop sz="99370" autoAdjust="0"/>
  </p:normalViewPr>
  <p:slideViewPr>
    <p:cSldViewPr snapToGrid="0">
      <p:cViewPr varScale="1">
        <p:scale>
          <a:sx n="173" d="100"/>
          <a:sy n="173" d="100"/>
        </p:scale>
        <p:origin x="-992" y="-112"/>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2712" y="-72"/>
      </p:cViewPr>
      <p:guideLst>
        <p:guide orient="horz" pos="2908"/>
        <p:guide pos="218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ict"/><Relationship Id="rId2" Type="http://schemas.openxmlformats.org/officeDocument/2006/relationships/image" Target="../media/image32.pict"/><Relationship Id="rId3" Type="http://schemas.openxmlformats.org/officeDocument/2006/relationships/image" Target="../media/image33.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pict"/><Relationship Id="rId2" Type="http://schemas.openxmlformats.org/officeDocument/2006/relationships/image" Target="../media/image58.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28" charset="0"/>
                <a:ea typeface="+mn-ea"/>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28" charset="0"/>
                <a:ea typeface="+mn-ea"/>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72525"/>
            <a:ext cx="3005138" cy="461963"/>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28" charset="0"/>
                <a:ea typeface="+mn-ea"/>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72525"/>
            <a:ext cx="3005137" cy="461963"/>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charset="0"/>
                <a:ea typeface="ヒラギノ角ゴ Pro W3" charset="-128"/>
                <a:cs typeface="ヒラギノ角ゴ Pro W3" charset="-128"/>
              </a:defRPr>
            </a:lvl1pPr>
          </a:lstStyle>
          <a:p>
            <a:pPr>
              <a:defRPr/>
            </a:pPr>
            <a:fld id="{ED825F7E-F612-1347-AE4A-AAB7B2C9D246}"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28"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28"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9600"/>
            <a:ext cx="5102225" cy="411638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64588"/>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28"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64588"/>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charset="0"/>
                <a:ea typeface="ヒラギノ角ゴ Pro W3" charset="-128"/>
                <a:cs typeface="ヒラギノ角ゴ Pro W3" charset="-128"/>
              </a:defRPr>
            </a:lvl1pPr>
          </a:lstStyle>
          <a:p>
            <a:pPr>
              <a:defRPr/>
            </a:pPr>
            <a:fld id="{1BC40197-603D-4E41-8A9E-28DD8009AEBD}"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28" charset="0"/>
        <a:ea typeface="ヒラギノ角ゴ Pro W3" pitchFamily="-112" charset="-128"/>
        <a:cs typeface="ヒラギノ角ゴ Pro W3"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28" charset="0"/>
        <a:ea typeface="ヒラギノ角ゴ Pro W3"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28" charset="0"/>
        <a:ea typeface="ヒラギノ角ゴ Pro W3"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28" charset="0"/>
        <a:ea typeface="ヒラギノ角ゴ Pro W3"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28" charset="0"/>
        <a:ea typeface="ヒラギノ角ゴ Pro W3"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7CBC515B-87E2-CF4D-BB9E-C00D1C1E29FC}" type="slidenum">
              <a:rPr lang="en-US"/>
              <a:pPr/>
              <a:t>1</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Times New Roman" charset="0"/>
              <a:ea typeface="ヒラギノ角ゴ Pro W3" charset="-128"/>
              <a:cs typeface="ヒラギノ角ゴ Pro W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AB3150DA-E874-F14B-9E02-1F9CA4879C30}" type="slidenum">
              <a:rPr lang="en-US"/>
              <a:pPr/>
              <a:t>5</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latin typeface="Times New Roman" charset="0"/>
              <a:ea typeface="ヒラギノ角ゴ Pro W3" charset="-128"/>
              <a:cs typeface="ヒラギノ角ゴ Pro W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C40197-603D-4E41-8A9E-28DD8009AEBD}" type="slidenum">
              <a:rPr lang="en-US" smtClean="0"/>
              <a:pPr>
                <a:defRPr/>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C40197-603D-4E41-8A9E-28DD8009AEBD}" type="slidenum">
              <a:rPr lang="en-US" smtClean="0"/>
              <a:pPr>
                <a:defRPr/>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B119B2-7D44-BB43-8CF7-AB72BF2D5855}" type="slidenum">
              <a:rPr lang="en-US"/>
              <a:pPr/>
              <a:t>43</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dirty="0"/>
              <a:t>If Ip ~ V … practical limit on V ~5 kV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19" name="Title 18"/>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6"/>
          <p:cNvSpPr>
            <a:spLocks noGrp="1" noChangeArrowheads="1"/>
          </p:cNvSpPr>
          <p:nvPr>
            <p:ph type="sldNum" sz="quarter" idx="12"/>
          </p:nvPr>
        </p:nvSpPr>
        <p:spPr/>
        <p:txBody>
          <a:bodyPr/>
          <a:lstStyle>
            <a:lvl1pPr>
              <a:defRPr/>
            </a:lvl1pPr>
          </a:lstStyle>
          <a:p>
            <a:pPr>
              <a:defRPr/>
            </a:pPr>
            <a:fld id="{9965D41D-91E9-1346-8FD8-70598494807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6"/>
          <p:cNvSpPr>
            <a:spLocks noGrp="1" noChangeArrowheads="1"/>
          </p:cNvSpPr>
          <p:nvPr>
            <p:ph type="sldNum" sz="quarter" idx="12"/>
          </p:nvPr>
        </p:nvSpPr>
        <p:spPr/>
        <p:txBody>
          <a:bodyPr/>
          <a:lstStyle>
            <a:lvl1pPr>
              <a:defRPr/>
            </a:lvl1pPr>
          </a:lstStyle>
          <a:p>
            <a:pPr>
              <a:defRPr/>
            </a:pPr>
            <a:fld id="{9464120A-8BF0-354F-A5BD-D1073D19AB2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spTree>
      <p:nvGrpSpPr>
        <p:cNvPr id="1" name=""/>
        <p:cNvGrpSpPr/>
        <p:nvPr/>
      </p:nvGrpSpPr>
      <p:grpSpPr>
        <a:xfrm>
          <a:off x="0" y="0"/>
          <a:ext cx="0" cy="0"/>
          <a:chOff x="0" y="0"/>
          <a:chExt cx="0" cy="0"/>
        </a:xfrm>
      </p:grpSpPr>
      <p:pic>
        <p:nvPicPr>
          <p:cNvPr id="15" name="Picture 14" descr="PPPL_logo_banner.png"/>
          <p:cNvPicPr>
            <a:picLocks noChangeAspect="1"/>
          </p:cNvPicPr>
          <p:nvPr userDrawn="1"/>
        </p:nvPicPr>
        <p:blipFill>
          <a:blip r:embed="rId2">
            <a:alphaModFix amt="97000"/>
          </a:blip>
          <a:stretch>
            <a:fillRect/>
          </a:stretch>
        </p:blipFill>
        <p:spPr>
          <a:xfrm>
            <a:off x="115449" y="6579348"/>
            <a:ext cx="1399253" cy="278652"/>
          </a:xfrm>
          <a:prstGeom prst="rect">
            <a:avLst/>
          </a:prstGeom>
        </p:spPr>
      </p:pic>
      <p:pic>
        <p:nvPicPr>
          <p:cNvPr id="5" name="Picture 14"/>
          <p:cNvPicPr>
            <a:picLocks noChangeAspect="1" noChangeArrowheads="1"/>
          </p:cNvPicPr>
          <p:nvPr userDrawn="1"/>
        </p:nvPicPr>
        <p:blipFill>
          <a:blip r:embed="rId3"/>
          <a:srcRect/>
          <a:stretch>
            <a:fillRect/>
          </a:stretch>
        </p:blipFill>
        <p:spPr bwMode="auto">
          <a:xfrm>
            <a:off x="0" y="0"/>
            <a:ext cx="9144000" cy="927100"/>
          </a:xfrm>
          <a:prstGeom prst="rect">
            <a:avLst/>
          </a:prstGeom>
          <a:noFill/>
          <a:ln w="15875">
            <a:no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Rectangle 71"/>
          <p:cNvSpPr>
            <a:spLocks noChangeArrowheads="1"/>
          </p:cNvSpPr>
          <p:nvPr userDrawn="1"/>
        </p:nvSpPr>
        <p:spPr bwMode="auto">
          <a:xfrm>
            <a:off x="0" y="6553200"/>
            <a:ext cx="9144000" cy="304800"/>
          </a:xfrm>
          <a:prstGeom prst="rect">
            <a:avLst/>
          </a:prstGeom>
          <a:gradFill flip="none" rotWithShape="1">
            <a:gsLst>
              <a:gs pos="0">
                <a:srgbClr val="8B8B8B">
                  <a:alpha val="30000"/>
                </a:srgbClr>
              </a:gs>
              <a:gs pos="100000">
                <a:srgbClr val="EAEAEA">
                  <a:alpha val="30000"/>
                </a:srgbClr>
              </a:gs>
            </a:gsLst>
            <a:lin ang="5400000" scaled="1"/>
            <a:tileRect/>
          </a:gradFill>
          <a:ln w="9525">
            <a:noFill/>
            <a:miter lim="800000"/>
            <a:headEnd/>
            <a:tailEnd/>
          </a:ln>
        </p:spPr>
        <p:txBody>
          <a:bodyPr lIns="93901" tIns="46950" rIns="93901" bIns="46950" anchor="ctr"/>
          <a:lstStyle/>
          <a:p>
            <a:pPr algn="ctr" defTabSz="938213" eaLnBrk="0" hangingPunct="0">
              <a:defRPr/>
            </a:pPr>
            <a:endParaRPr lang="en-US" sz="2400" i="0">
              <a:solidFill>
                <a:schemeClr val="accent2"/>
              </a:solidFill>
              <a:latin typeface="Arial" pitchFamily="-112" charset="0"/>
              <a:ea typeface="+mn-ea"/>
              <a:cs typeface="+mn-cs"/>
            </a:endParaRPr>
          </a:p>
        </p:txBody>
      </p:sp>
      <p:sp>
        <p:nvSpPr>
          <p:cNvPr id="32" name="Line 72"/>
          <p:cNvSpPr>
            <a:spLocks noChangeShapeType="1"/>
          </p:cNvSpPr>
          <p:nvPr userDrawn="1"/>
        </p:nvSpPr>
        <p:spPr bwMode="auto">
          <a:xfrm>
            <a:off x="0" y="6553200"/>
            <a:ext cx="9144000" cy="0"/>
          </a:xfrm>
          <a:prstGeom prst="line">
            <a:avLst/>
          </a:prstGeom>
          <a:noFill/>
          <a:ln w="38100">
            <a:solidFill>
              <a:srgbClr val="CC0000"/>
            </a:solidFill>
            <a:round/>
            <a:headEnd/>
            <a:tailEnd/>
          </a:ln>
          <a:effectLst/>
        </p:spPr>
        <p:txBody>
          <a:bodyPr wrap="none" anchor="ctr"/>
          <a:lstStyle/>
          <a:p>
            <a:pPr>
              <a:spcBef>
                <a:spcPct val="20000"/>
              </a:spcBef>
              <a:buFontTx/>
              <a:buChar char="•"/>
              <a:defRPr/>
            </a:pPr>
            <a:endParaRPr lang="en-US">
              <a:latin typeface="Helvetica" pitchFamily="-128" charset="0"/>
              <a:ea typeface="+mn-ea"/>
              <a:cs typeface="+mn-cs"/>
            </a:endParaRPr>
          </a:p>
        </p:txBody>
      </p:sp>
      <p:sp>
        <p:nvSpPr>
          <p:cNvPr id="12" name="Rectangle 75"/>
          <p:cNvSpPr>
            <a:spLocks noChangeArrowheads="1"/>
          </p:cNvSpPr>
          <p:nvPr userDrawn="1"/>
        </p:nvSpPr>
        <p:spPr bwMode="auto">
          <a:xfrm>
            <a:off x="1752600" y="6580188"/>
            <a:ext cx="5029200" cy="277812"/>
          </a:xfrm>
          <a:prstGeom prst="rect">
            <a:avLst/>
          </a:prstGeom>
          <a:noFill/>
          <a:ln w="9525">
            <a:noFill/>
            <a:miter lim="800000"/>
            <a:headEnd/>
            <a:tailEnd/>
          </a:ln>
          <a:effectLst/>
        </p:spPr>
        <p:txBody>
          <a:bodyPr lIns="0" tIns="0" rIns="0" bIns="0" anchor="ctr">
            <a:prstTxWarp prst="textNoShape">
              <a:avLst/>
            </a:prstTxWarp>
          </a:bodyPr>
          <a:lstStyle/>
          <a:p>
            <a:pPr algn="ctr" defTabSz="938213">
              <a:defRPr/>
            </a:pPr>
            <a:r>
              <a:rPr lang="en-US" sz="1000" i="0" dirty="0">
                <a:solidFill>
                  <a:schemeClr val="accent2"/>
                </a:solidFill>
                <a:latin typeface="Arial" charset="0"/>
              </a:rPr>
              <a:t>Physics of</a:t>
            </a:r>
            <a:r>
              <a:rPr lang="en-US" sz="1000" i="0" dirty="0" smtClean="0">
                <a:solidFill>
                  <a:schemeClr val="accent2"/>
                </a:solidFill>
                <a:latin typeface="Arial" charset="0"/>
              </a:rPr>
              <a:t> tokamak plasma </a:t>
            </a:r>
            <a:r>
              <a:rPr lang="en-US" sz="1000" i="0" dirty="0">
                <a:solidFill>
                  <a:schemeClr val="accent2"/>
                </a:solidFill>
                <a:latin typeface="Arial" charset="0"/>
              </a:rPr>
              <a:t>start-up (Mueller)</a:t>
            </a:r>
          </a:p>
        </p:txBody>
      </p:sp>
      <p:sp>
        <p:nvSpPr>
          <p:cNvPr id="13" name="Rectangle 76"/>
          <p:cNvSpPr>
            <a:spLocks noGrp="1" noChangeArrowheads="1"/>
          </p:cNvSpPr>
          <p:nvPr>
            <p:ph type="sldNum" sz="quarter" idx="4"/>
          </p:nvPr>
        </p:nvSpPr>
        <p:spPr bwMode="auto">
          <a:xfrm>
            <a:off x="8305800" y="6629400"/>
            <a:ext cx="762000" cy="152400"/>
          </a:xfrm>
          <a:prstGeom prst="rect">
            <a:avLst/>
          </a:prstGeom>
          <a:noFill/>
          <a:ln w="9525">
            <a:noFill/>
            <a:miter lim="800000"/>
            <a:headEnd/>
            <a:tailEnd/>
          </a:ln>
        </p:spPr>
        <p:txBody>
          <a:bodyPr vert="horz" wrap="square" lIns="93901" tIns="46950" rIns="93901" bIns="46950" numCol="1" anchor="ctr" anchorCtr="0" compatLnSpc="1">
            <a:prstTxWarp prst="textNoShape">
              <a:avLst/>
            </a:prstTxWarp>
          </a:bodyPr>
          <a:lstStyle>
            <a:lvl1pPr algn="r" eaLnBrk="0" hangingPunct="0">
              <a:spcBef>
                <a:spcPct val="0"/>
              </a:spcBef>
              <a:buFontTx/>
              <a:buNone/>
              <a:defRPr sz="1000" i="0">
                <a:solidFill>
                  <a:schemeClr val="accent2"/>
                </a:solidFill>
                <a:latin typeface="Arial" charset="0"/>
                <a:ea typeface="ＭＳ Ｐゴシック" pitchFamily="1" charset="-128"/>
                <a:cs typeface="ＭＳ Ｐゴシック" pitchFamily="1" charset="-128"/>
              </a:defRPr>
            </a:lvl1pPr>
          </a:lstStyle>
          <a:p>
            <a:pPr>
              <a:defRPr/>
            </a:pPr>
            <a:fld id="{42671D9D-A367-5C49-9094-F7BE29DC30A4}" type="slidenum">
              <a:rPr lang="en-US"/>
              <a:pPr>
                <a:defRPr/>
              </a:pPr>
              <a:t>‹#›</a:t>
            </a:fld>
            <a:endParaRPr lang="en-US" dirty="0"/>
          </a:p>
        </p:txBody>
      </p:sp>
      <p:sp>
        <p:nvSpPr>
          <p:cNvPr id="14" name="Rectangle 77"/>
          <p:cNvSpPr>
            <a:spLocks noChangeArrowheads="1"/>
          </p:cNvSpPr>
          <p:nvPr userDrawn="1"/>
        </p:nvSpPr>
        <p:spPr bwMode="auto">
          <a:xfrm>
            <a:off x="6553200" y="6580188"/>
            <a:ext cx="1449388" cy="277812"/>
          </a:xfrm>
          <a:prstGeom prst="rect">
            <a:avLst/>
          </a:prstGeom>
          <a:noFill/>
          <a:ln w="9525">
            <a:noFill/>
            <a:miter lim="800000"/>
            <a:headEnd/>
            <a:tailEnd/>
          </a:ln>
          <a:effectLst/>
        </p:spPr>
        <p:txBody>
          <a:bodyPr lIns="0" tIns="0" rIns="0" bIns="0" anchor="ctr">
            <a:prstTxWarp prst="textNoShape">
              <a:avLst/>
            </a:prstTxWarp>
          </a:bodyPr>
          <a:lstStyle/>
          <a:p>
            <a:pPr algn="ctr" defTabSz="938213">
              <a:defRPr/>
            </a:pPr>
            <a:r>
              <a:rPr lang="en-US" sz="1000" i="0" dirty="0">
                <a:solidFill>
                  <a:schemeClr val="accent2"/>
                </a:solidFill>
                <a:latin typeface="Arial" charset="0"/>
              </a:rPr>
              <a:t>Oct 29 - Nov. 2, 2012</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Rectangle 76"/>
          <p:cNvSpPr>
            <a:spLocks noGrp="1" noChangeArrowheads="1"/>
          </p:cNvSpPr>
          <p:nvPr>
            <p:ph type="sldNum" sz="quarter" idx="12"/>
          </p:nvPr>
        </p:nvSpPr>
        <p:spPr/>
        <p:txBody>
          <a:bodyPr/>
          <a:lstStyle>
            <a:lvl1pPr>
              <a:defRPr/>
            </a:lvl1pPr>
          </a:lstStyle>
          <a:p>
            <a:pPr>
              <a:defRPr/>
            </a:pPr>
            <a:fld id="{BCF38CE7-0690-5F44-AD48-B4BE7C5D03D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6"/>
          <p:cNvSpPr>
            <a:spLocks noGrp="1" noChangeArrowheads="1"/>
          </p:cNvSpPr>
          <p:nvPr>
            <p:ph type="sldNum" sz="quarter" idx="12"/>
          </p:nvPr>
        </p:nvSpPr>
        <p:spPr/>
        <p:txBody>
          <a:bodyPr/>
          <a:lstStyle>
            <a:lvl1pPr>
              <a:defRPr/>
            </a:lvl1pPr>
          </a:lstStyle>
          <a:p>
            <a:pPr>
              <a:defRPr/>
            </a:pPr>
            <a:fld id="{D0F592E8-6830-DF4F-BAD2-753CFD866E4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76"/>
          <p:cNvSpPr>
            <a:spLocks noGrp="1" noChangeArrowheads="1"/>
          </p:cNvSpPr>
          <p:nvPr>
            <p:ph type="sldNum" sz="quarter" idx="12"/>
          </p:nvPr>
        </p:nvSpPr>
        <p:spPr/>
        <p:txBody>
          <a:bodyPr/>
          <a:lstStyle>
            <a:lvl1pPr>
              <a:defRPr/>
            </a:lvl1pPr>
          </a:lstStyle>
          <a:p>
            <a:pPr>
              <a:defRPr/>
            </a:pPr>
            <a:fld id="{9006F0D9-BE34-6047-8B44-A5EDFDCCB37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76"/>
          <p:cNvSpPr>
            <a:spLocks noGrp="1" noChangeArrowheads="1"/>
          </p:cNvSpPr>
          <p:nvPr>
            <p:ph type="sldNum" sz="quarter" idx="12"/>
          </p:nvPr>
        </p:nvSpPr>
        <p:spPr/>
        <p:txBody>
          <a:bodyPr/>
          <a:lstStyle>
            <a:lvl1pPr>
              <a:defRPr/>
            </a:lvl1pPr>
          </a:lstStyle>
          <a:p>
            <a:pPr>
              <a:defRPr/>
            </a:pPr>
            <a:fld id="{11BFBFB8-1A5E-7649-9D1F-6508679AA46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4" name="Rectangle 76"/>
          <p:cNvSpPr>
            <a:spLocks noGrp="1" noChangeArrowheads="1"/>
          </p:cNvSpPr>
          <p:nvPr>
            <p:ph type="sldNum" sz="quarter" idx="12"/>
          </p:nvPr>
        </p:nvSpPr>
        <p:spPr/>
        <p:txBody>
          <a:bodyPr/>
          <a:lstStyle>
            <a:lvl1pPr>
              <a:defRPr/>
            </a:lvl1pPr>
          </a:lstStyle>
          <a:p>
            <a:pPr>
              <a:defRPr/>
            </a:pPr>
            <a:fld id="{E0622619-64E8-F545-9A5B-4B31CDA8807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76"/>
          <p:cNvSpPr>
            <a:spLocks noGrp="1" noChangeArrowheads="1"/>
          </p:cNvSpPr>
          <p:nvPr>
            <p:ph type="sldNum" sz="quarter" idx="12"/>
          </p:nvPr>
        </p:nvSpPr>
        <p:spPr/>
        <p:txBody>
          <a:bodyPr/>
          <a:lstStyle>
            <a:lvl1pPr>
              <a:defRPr/>
            </a:lvl1pPr>
          </a:lstStyle>
          <a:p>
            <a:pPr>
              <a:defRPr/>
            </a:pPr>
            <a:fld id="{60490284-1944-4243-9366-5758497BD95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76"/>
          <p:cNvSpPr>
            <a:spLocks noGrp="1" noChangeArrowheads="1"/>
          </p:cNvSpPr>
          <p:nvPr>
            <p:ph type="sldNum" sz="quarter" idx="12"/>
          </p:nvPr>
        </p:nvSpPr>
        <p:spPr/>
        <p:txBody>
          <a:bodyPr/>
          <a:lstStyle>
            <a:lvl1pPr>
              <a:defRPr/>
            </a:lvl1pPr>
          </a:lstStyle>
          <a:p>
            <a:pPr>
              <a:defRPr/>
            </a:pPr>
            <a:fld id="{857157A7-EE7B-CB4D-8495-66D18488676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pic>
        <p:nvPicPr>
          <p:cNvPr id="11" name="Picture 10" descr="PPPL_logo_banner.png"/>
          <p:cNvPicPr>
            <a:picLocks noChangeAspect="1"/>
          </p:cNvPicPr>
          <p:nvPr userDrawn="1"/>
        </p:nvPicPr>
        <p:blipFill>
          <a:blip r:embed="rId13">
            <a:alphaModFix amt="97000"/>
          </a:blip>
          <a:stretch>
            <a:fillRect/>
          </a:stretch>
        </p:blipFill>
        <p:spPr>
          <a:xfrm>
            <a:off x="115449" y="6579348"/>
            <a:ext cx="1399253" cy="278652"/>
          </a:xfrm>
          <a:prstGeom prst="rect">
            <a:avLst/>
          </a:prstGeom>
        </p:spPr>
      </p:pic>
      <p:sp>
        <p:nvSpPr>
          <p:cNvPr id="905287" name="Rectangle 71"/>
          <p:cNvSpPr>
            <a:spLocks noChangeArrowheads="1"/>
          </p:cNvSpPr>
          <p:nvPr userDrawn="1"/>
        </p:nvSpPr>
        <p:spPr bwMode="auto">
          <a:xfrm>
            <a:off x="0" y="6553200"/>
            <a:ext cx="9144000" cy="304800"/>
          </a:xfrm>
          <a:prstGeom prst="rect">
            <a:avLst/>
          </a:prstGeom>
          <a:gradFill rotWithShape="1">
            <a:gsLst>
              <a:gs pos="0">
                <a:srgbClr val="8B8B8B">
                  <a:alpha val="43999"/>
                </a:srgbClr>
              </a:gs>
              <a:gs pos="100000">
                <a:srgbClr val="EAEAEA">
                  <a:alpha val="25000"/>
                </a:srgbClr>
              </a:gs>
            </a:gsLst>
            <a:lin ang="5400000" scaled="1"/>
          </a:gradFill>
          <a:ln w="9525">
            <a:noFill/>
            <a:miter lim="800000"/>
            <a:headEnd/>
            <a:tailEnd/>
          </a:ln>
        </p:spPr>
        <p:txBody>
          <a:bodyPr lIns="93901" tIns="46950" rIns="93901" bIns="46950" anchor="ctr"/>
          <a:lstStyle/>
          <a:p>
            <a:pPr algn="ctr" defTabSz="938213" eaLnBrk="0" hangingPunct="0">
              <a:defRPr/>
            </a:pPr>
            <a:endParaRPr lang="en-US" sz="2400" i="0">
              <a:solidFill>
                <a:schemeClr val="accent2"/>
              </a:solidFill>
              <a:latin typeface="Arial" pitchFamily="-112" charset="0"/>
              <a:ea typeface="+mn-ea"/>
              <a:cs typeface="+mn-cs"/>
            </a:endParaRPr>
          </a:p>
        </p:txBody>
      </p:sp>
      <p:sp>
        <p:nvSpPr>
          <p:cNvPr id="1026" name="Rectangle 2"/>
          <p:cNvSpPr>
            <a:spLocks noGrp="1" noChangeArrowheads="1"/>
          </p:cNvSpPr>
          <p:nvPr>
            <p:ph type="title"/>
          </p:nvPr>
        </p:nvSpPr>
        <p:spPr bwMode="auto">
          <a:xfrm>
            <a:off x="0" y="0"/>
            <a:ext cx="9144000" cy="914400"/>
          </a:xfrm>
          <a:prstGeom prst="rect">
            <a:avLst/>
          </a:prstGeom>
          <a:gradFill rotWithShape="1">
            <a:gsLst>
              <a:gs pos="0">
                <a:srgbClr val="F8F8F8">
                  <a:alpha val="29999"/>
                </a:srgbClr>
              </a:gs>
              <a:gs pos="100000">
                <a:srgbClr val="C8C8C8">
                  <a:alpha val="85999"/>
                </a:srgbClr>
              </a:gs>
            </a:gsLst>
            <a:lin ang="5400000" scaled="1"/>
          </a:gradFill>
          <a:ln w="9525">
            <a:noFill/>
            <a:miter lim="800000"/>
            <a:headEnd/>
            <a:tailEnd/>
          </a:ln>
        </p:spPr>
        <p:txBody>
          <a:bodyPr vert="horz" wrap="square" lIns="93901" tIns="46950" rIns="93901" bIns="469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3901" tIns="46950" rIns="93901" bIns="469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5245" name="Line 29"/>
          <p:cNvSpPr>
            <a:spLocks noChangeShapeType="1"/>
          </p:cNvSpPr>
          <p:nvPr userDrawn="1"/>
        </p:nvSpPr>
        <p:spPr bwMode="auto">
          <a:xfrm>
            <a:off x="0" y="914400"/>
            <a:ext cx="9144000" cy="0"/>
          </a:xfrm>
          <a:prstGeom prst="line">
            <a:avLst/>
          </a:prstGeom>
          <a:noFill/>
          <a:ln w="38100">
            <a:solidFill>
              <a:srgbClr val="CC0000"/>
            </a:solidFill>
            <a:round/>
            <a:headEnd/>
            <a:tailEnd/>
          </a:ln>
          <a:effectLst/>
        </p:spPr>
        <p:txBody>
          <a:bodyPr wrap="none" anchor="ctr"/>
          <a:lstStyle/>
          <a:p>
            <a:pPr>
              <a:spcBef>
                <a:spcPct val="20000"/>
              </a:spcBef>
              <a:buFontTx/>
              <a:buChar char="•"/>
              <a:defRPr/>
            </a:pPr>
            <a:endParaRPr lang="en-US">
              <a:latin typeface="Helvetica" pitchFamily="-128" charset="0"/>
              <a:ea typeface="+mn-ea"/>
              <a:cs typeface="+mn-cs"/>
            </a:endParaRPr>
          </a:p>
        </p:txBody>
      </p:sp>
      <p:sp>
        <p:nvSpPr>
          <p:cNvPr id="905288" name="Line 72"/>
          <p:cNvSpPr>
            <a:spLocks noChangeShapeType="1"/>
          </p:cNvSpPr>
          <p:nvPr userDrawn="1"/>
        </p:nvSpPr>
        <p:spPr bwMode="auto">
          <a:xfrm>
            <a:off x="0" y="6553200"/>
            <a:ext cx="9144000" cy="0"/>
          </a:xfrm>
          <a:prstGeom prst="line">
            <a:avLst/>
          </a:prstGeom>
          <a:noFill/>
          <a:ln w="38100">
            <a:solidFill>
              <a:srgbClr val="CC0000"/>
            </a:solidFill>
            <a:round/>
            <a:headEnd/>
            <a:tailEnd/>
          </a:ln>
          <a:effectLst/>
        </p:spPr>
        <p:txBody>
          <a:bodyPr wrap="none" anchor="ctr"/>
          <a:lstStyle/>
          <a:p>
            <a:pPr>
              <a:spcBef>
                <a:spcPct val="20000"/>
              </a:spcBef>
              <a:buFontTx/>
              <a:buChar char="•"/>
              <a:defRPr/>
            </a:pPr>
            <a:endParaRPr lang="en-US">
              <a:latin typeface="Helvetica" pitchFamily="-128" charset="0"/>
              <a:ea typeface="+mn-ea"/>
              <a:cs typeface="+mn-cs"/>
            </a:endParaRPr>
          </a:p>
        </p:txBody>
      </p:sp>
      <p:sp>
        <p:nvSpPr>
          <p:cNvPr id="905291" name="Rectangle 75"/>
          <p:cNvSpPr>
            <a:spLocks noChangeArrowheads="1"/>
          </p:cNvSpPr>
          <p:nvPr userDrawn="1"/>
        </p:nvSpPr>
        <p:spPr bwMode="auto">
          <a:xfrm>
            <a:off x="1752600" y="6580188"/>
            <a:ext cx="5029200" cy="277812"/>
          </a:xfrm>
          <a:prstGeom prst="rect">
            <a:avLst/>
          </a:prstGeom>
          <a:noFill/>
          <a:ln w="9525">
            <a:noFill/>
            <a:miter lim="800000"/>
            <a:headEnd/>
            <a:tailEnd/>
          </a:ln>
          <a:effectLst/>
        </p:spPr>
        <p:txBody>
          <a:bodyPr lIns="0" tIns="0" rIns="0" bIns="0" anchor="ctr">
            <a:prstTxWarp prst="textNoShape">
              <a:avLst/>
            </a:prstTxWarp>
          </a:bodyPr>
          <a:lstStyle/>
          <a:p>
            <a:pPr algn="ctr" defTabSz="938213">
              <a:defRPr/>
            </a:pPr>
            <a:r>
              <a:rPr lang="en-US" sz="1000" i="0" dirty="0">
                <a:solidFill>
                  <a:schemeClr val="accent2"/>
                </a:solidFill>
                <a:latin typeface="Arial" charset="0"/>
              </a:rPr>
              <a:t>Physics of</a:t>
            </a:r>
            <a:r>
              <a:rPr lang="en-US" sz="1000" i="0" dirty="0" smtClean="0">
                <a:solidFill>
                  <a:schemeClr val="accent2"/>
                </a:solidFill>
                <a:latin typeface="Arial" charset="0"/>
              </a:rPr>
              <a:t> tokamak plasma </a:t>
            </a:r>
            <a:r>
              <a:rPr lang="en-US" sz="1000" i="0" dirty="0">
                <a:solidFill>
                  <a:schemeClr val="accent2"/>
                </a:solidFill>
                <a:latin typeface="Arial" charset="0"/>
              </a:rPr>
              <a:t>start-up (Mueller)</a:t>
            </a:r>
          </a:p>
        </p:txBody>
      </p:sp>
      <p:sp>
        <p:nvSpPr>
          <p:cNvPr id="905292" name="Rectangle 76"/>
          <p:cNvSpPr>
            <a:spLocks noGrp="1" noChangeArrowheads="1"/>
          </p:cNvSpPr>
          <p:nvPr>
            <p:ph type="sldNum" sz="quarter" idx="4"/>
          </p:nvPr>
        </p:nvSpPr>
        <p:spPr bwMode="auto">
          <a:xfrm>
            <a:off x="8305800" y="6629400"/>
            <a:ext cx="762000" cy="152400"/>
          </a:xfrm>
          <a:prstGeom prst="rect">
            <a:avLst/>
          </a:prstGeom>
          <a:noFill/>
          <a:ln w="9525">
            <a:noFill/>
            <a:miter lim="800000"/>
            <a:headEnd/>
            <a:tailEnd/>
          </a:ln>
        </p:spPr>
        <p:txBody>
          <a:bodyPr vert="horz" wrap="square" lIns="93901" tIns="46950" rIns="93901" bIns="46950" numCol="1" anchor="ctr" anchorCtr="0" compatLnSpc="1">
            <a:prstTxWarp prst="textNoShape">
              <a:avLst/>
            </a:prstTxWarp>
          </a:bodyPr>
          <a:lstStyle>
            <a:lvl1pPr algn="r" eaLnBrk="0" hangingPunct="0">
              <a:spcBef>
                <a:spcPct val="0"/>
              </a:spcBef>
              <a:buFontTx/>
              <a:buNone/>
              <a:defRPr sz="1000" i="0">
                <a:solidFill>
                  <a:schemeClr val="accent2"/>
                </a:solidFill>
                <a:latin typeface="Arial" charset="0"/>
                <a:ea typeface="ＭＳ Ｐゴシック" pitchFamily="1" charset="-128"/>
                <a:cs typeface="ＭＳ Ｐゴシック" pitchFamily="1" charset="-128"/>
              </a:defRPr>
            </a:lvl1pPr>
          </a:lstStyle>
          <a:p>
            <a:pPr>
              <a:defRPr/>
            </a:pPr>
            <a:fld id="{42671D9D-A367-5C49-9094-F7BE29DC30A4}" type="slidenum">
              <a:rPr lang="en-US"/>
              <a:pPr>
                <a:defRPr/>
              </a:pPr>
              <a:t>‹#›</a:t>
            </a:fld>
            <a:endParaRPr lang="en-US" dirty="0"/>
          </a:p>
        </p:txBody>
      </p:sp>
      <p:sp>
        <p:nvSpPr>
          <p:cNvPr id="905293" name="Rectangle 77"/>
          <p:cNvSpPr>
            <a:spLocks noChangeArrowheads="1"/>
          </p:cNvSpPr>
          <p:nvPr userDrawn="1"/>
        </p:nvSpPr>
        <p:spPr bwMode="auto">
          <a:xfrm>
            <a:off x="6553200" y="6580188"/>
            <a:ext cx="1449388" cy="277812"/>
          </a:xfrm>
          <a:prstGeom prst="rect">
            <a:avLst/>
          </a:prstGeom>
          <a:noFill/>
          <a:ln w="9525">
            <a:noFill/>
            <a:miter lim="800000"/>
            <a:headEnd/>
            <a:tailEnd/>
          </a:ln>
          <a:effectLst/>
        </p:spPr>
        <p:txBody>
          <a:bodyPr lIns="0" tIns="0" rIns="0" bIns="0" anchor="ctr">
            <a:prstTxWarp prst="textNoShape">
              <a:avLst/>
            </a:prstTxWarp>
          </a:bodyPr>
          <a:lstStyle/>
          <a:p>
            <a:pPr algn="ctr" defTabSz="938213">
              <a:defRPr/>
            </a:pPr>
            <a:r>
              <a:rPr lang="en-US" sz="1000" i="0" dirty="0">
                <a:solidFill>
                  <a:schemeClr val="accent2"/>
                </a:solidFill>
                <a:latin typeface="Arial" charset="0"/>
              </a:rPr>
              <a:t>Oct 29 - Nov. 2, 2012</a:t>
            </a:r>
          </a:p>
        </p:txBody>
      </p:sp>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hf hdr="0" ftr="0" dt="0"/>
  <p:txStyles>
    <p:titleStyle>
      <a:lvl1pPr algn="ctr" defTabSz="938213" rtl="0" eaLnBrk="0" fontAlgn="base" hangingPunct="0">
        <a:spcBef>
          <a:spcPct val="0"/>
        </a:spcBef>
        <a:spcAft>
          <a:spcPct val="0"/>
        </a:spcAft>
        <a:defRPr sz="2400" b="1">
          <a:solidFill>
            <a:schemeClr val="accent2"/>
          </a:solidFill>
          <a:latin typeface="+mj-lt"/>
          <a:ea typeface="ヒラギノ角ゴ Pro W3" pitchFamily="-112" charset="-128"/>
          <a:cs typeface="ヒラギノ角ゴ Pro W3" pitchFamily="-112" charset="-128"/>
        </a:defRPr>
      </a:lvl1pPr>
      <a:lvl2pPr algn="ctr" defTabSz="938213" rtl="0" eaLnBrk="0" fontAlgn="base" hangingPunct="0">
        <a:spcBef>
          <a:spcPct val="0"/>
        </a:spcBef>
        <a:spcAft>
          <a:spcPct val="0"/>
        </a:spcAft>
        <a:defRPr sz="2400" b="1">
          <a:solidFill>
            <a:schemeClr val="accent2"/>
          </a:solidFill>
          <a:latin typeface="Arial" charset="0"/>
          <a:ea typeface="ヒラギノ角ゴ Pro W3" pitchFamily="-112" charset="-128"/>
          <a:cs typeface="ヒラギノ角ゴ Pro W3" pitchFamily="-112" charset="-128"/>
        </a:defRPr>
      </a:lvl2pPr>
      <a:lvl3pPr algn="ctr" defTabSz="938213" rtl="0" eaLnBrk="0" fontAlgn="base" hangingPunct="0">
        <a:spcBef>
          <a:spcPct val="0"/>
        </a:spcBef>
        <a:spcAft>
          <a:spcPct val="0"/>
        </a:spcAft>
        <a:defRPr sz="2400" b="1">
          <a:solidFill>
            <a:schemeClr val="accent2"/>
          </a:solidFill>
          <a:latin typeface="Arial" charset="0"/>
          <a:ea typeface="ヒラギノ角ゴ Pro W3" pitchFamily="-112" charset="-128"/>
          <a:cs typeface="ヒラギノ角ゴ Pro W3" pitchFamily="-112" charset="-128"/>
        </a:defRPr>
      </a:lvl3pPr>
      <a:lvl4pPr algn="ctr" defTabSz="938213" rtl="0" eaLnBrk="0" fontAlgn="base" hangingPunct="0">
        <a:spcBef>
          <a:spcPct val="0"/>
        </a:spcBef>
        <a:spcAft>
          <a:spcPct val="0"/>
        </a:spcAft>
        <a:defRPr sz="2400" b="1">
          <a:solidFill>
            <a:schemeClr val="accent2"/>
          </a:solidFill>
          <a:latin typeface="Arial" charset="0"/>
          <a:ea typeface="ヒラギノ角ゴ Pro W3" pitchFamily="-112" charset="-128"/>
          <a:cs typeface="ヒラギノ角ゴ Pro W3" pitchFamily="-112" charset="-128"/>
        </a:defRPr>
      </a:lvl4pPr>
      <a:lvl5pPr algn="ctr" defTabSz="938213" rtl="0" eaLnBrk="0" fontAlgn="base" hangingPunct="0">
        <a:spcBef>
          <a:spcPct val="0"/>
        </a:spcBef>
        <a:spcAft>
          <a:spcPct val="0"/>
        </a:spcAft>
        <a:defRPr sz="2400" b="1">
          <a:solidFill>
            <a:schemeClr val="accent2"/>
          </a:solidFill>
          <a:latin typeface="Arial" charset="0"/>
          <a:ea typeface="ヒラギノ角ゴ Pro W3" pitchFamily="-112" charset="-128"/>
          <a:cs typeface="ヒラギノ角ゴ Pro W3" pitchFamily="-112" charset="-128"/>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54013" indent="-354013" algn="l" defTabSz="938213" rtl="0" eaLnBrk="0" fontAlgn="base" hangingPunct="0">
        <a:spcBef>
          <a:spcPct val="20000"/>
        </a:spcBef>
        <a:spcAft>
          <a:spcPct val="0"/>
        </a:spcAft>
        <a:buChar char="•"/>
        <a:defRPr sz="2400">
          <a:solidFill>
            <a:schemeClr val="tx1"/>
          </a:solidFill>
          <a:latin typeface="+mn-lt"/>
          <a:ea typeface="ヒラギノ角ゴ Pro W3" pitchFamily="-112" charset="-128"/>
          <a:cs typeface="ヒラギノ角ゴ Pro W3" pitchFamily="-112" charset="-128"/>
        </a:defRPr>
      </a:lvl1pPr>
      <a:lvl2pPr marL="762000" indent="-292100" algn="l" defTabSz="938213" rtl="0" eaLnBrk="0" fontAlgn="base" hangingPunct="0">
        <a:spcBef>
          <a:spcPct val="20000"/>
        </a:spcBef>
        <a:spcAft>
          <a:spcPct val="0"/>
        </a:spcAft>
        <a:buChar char="–"/>
        <a:defRPr sz="2100">
          <a:solidFill>
            <a:schemeClr val="accent2"/>
          </a:solidFill>
          <a:latin typeface="+mn-lt"/>
          <a:ea typeface="ヒラギノ角ゴ Pro W3" pitchFamily="-112" charset="-128"/>
        </a:defRPr>
      </a:lvl2pPr>
      <a:lvl3pPr marL="1173163" indent="-234950" algn="l" defTabSz="938213" rtl="0" eaLnBrk="0" fontAlgn="base" hangingPunct="0">
        <a:spcBef>
          <a:spcPct val="20000"/>
        </a:spcBef>
        <a:spcAft>
          <a:spcPct val="0"/>
        </a:spcAft>
        <a:buChar char="•"/>
        <a:defRPr sz="1900">
          <a:solidFill>
            <a:srgbClr val="FF0000"/>
          </a:solidFill>
          <a:latin typeface="+mn-lt"/>
          <a:ea typeface="ヒラギノ角ゴ Pro W3" pitchFamily="-112" charset="-128"/>
        </a:defRPr>
      </a:lvl3pPr>
      <a:lvl4pPr marL="1643063" indent="-233363" algn="l" defTabSz="938213" rtl="0" eaLnBrk="0" fontAlgn="base" hangingPunct="0">
        <a:spcBef>
          <a:spcPct val="20000"/>
        </a:spcBef>
        <a:spcAft>
          <a:spcPct val="0"/>
        </a:spcAft>
        <a:buChar char="–"/>
        <a:defRPr sz="1600">
          <a:solidFill>
            <a:srgbClr val="009999"/>
          </a:solidFill>
          <a:latin typeface="+mn-lt"/>
          <a:ea typeface="ヒラギノ角ゴ Pro W3" pitchFamily="-112" charset="-128"/>
        </a:defRPr>
      </a:lvl4pPr>
      <a:lvl5pPr marL="2112963" indent="-233363" algn="l" defTabSz="938213" rtl="0" eaLnBrk="0" fontAlgn="base" hangingPunct="0">
        <a:spcBef>
          <a:spcPct val="20000"/>
        </a:spcBef>
        <a:spcAft>
          <a:spcPct val="0"/>
        </a:spcAft>
        <a:buChar char="»"/>
        <a:defRPr sz="1600">
          <a:solidFill>
            <a:schemeClr val="tx1"/>
          </a:solidFill>
          <a:latin typeface="+mn-lt"/>
          <a:ea typeface="ヒラギノ角ゴ Pro W3" pitchFamily="-112"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2.tiff"/><Relationship Id="rId1" Type="http://schemas.openxmlformats.org/officeDocument/2006/relationships/slideLayout" Target="../slideLayouts/slideLayout6.xml"/><Relationship Id="rId2" Type="http://schemas.openxmlformats.org/officeDocument/2006/relationships/image" Target="../media/image1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20.pdf"/><Relationship Id="rId5" Type="http://schemas.openxmlformats.org/officeDocument/2006/relationships/image" Target="../media/image21.png"/><Relationship Id="rId6" Type="http://schemas.openxmlformats.org/officeDocument/2006/relationships/image" Target="../media/image22.pdf"/><Relationship Id="rId7" Type="http://schemas.openxmlformats.org/officeDocument/2006/relationships/image" Target="../media/image23.png"/><Relationship Id="rId8" Type="http://schemas.openxmlformats.org/officeDocument/2006/relationships/image" Target="../media/image24.pdf"/><Relationship Id="rId9"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tiff"/></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6.xml"/><Relationship Id="rId2" Type="http://schemas.openxmlformats.org/officeDocument/2006/relationships/image" Target="../media/image2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oleObject" Target="../embeddings/Microsoft_Equation4.bin"/><Relationship Id="rId5" Type="http://schemas.openxmlformats.org/officeDocument/2006/relationships/oleObject" Target="../embeddings/Microsoft_Equation5.bin"/><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6.xml"/><Relationship Id="rId3" Type="http://schemas.openxmlformats.org/officeDocument/2006/relationships/oleObject" Target="../embeddings/Microsoft_Equation6.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tiff"/><Relationship Id="rId3" Type="http://schemas.openxmlformats.org/officeDocument/2006/relationships/image" Target="../media/image4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9.pdf"/><Relationship Id="rId5" Type="http://schemas.openxmlformats.org/officeDocument/2006/relationships/image" Target="../media/image50.png"/><Relationship Id="rId6" Type="http://schemas.openxmlformats.org/officeDocument/2006/relationships/oleObject" Target="../embeddings/Microsoft_Equation7.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oleObject" Target="../embeddings/oleObject2.bin"/><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53.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59.tiff"/><Relationship Id="rId5" Type="http://schemas.openxmlformats.org/officeDocument/2006/relationships/image" Target="../media/image60.tiff"/><Relationship Id="rId6" Type="http://schemas.openxmlformats.org/officeDocument/2006/relationships/oleObject" Target="../embeddings/Microsoft_Equation8.bin"/><Relationship Id="rId7" Type="http://schemas.openxmlformats.org/officeDocument/2006/relationships/oleObject" Target="../embeddings/Microsoft_Equation9.bin"/><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iff"/><Relationship Id="rId3" Type="http://schemas.openxmlformats.org/officeDocument/2006/relationships/image" Target="../media/image62.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Equation1.bin"/><Relationship Id="rId5" Type="http://schemas.openxmlformats.org/officeDocument/2006/relationships/image" Target="../media/image7.pict"/><Relationship Id="rId6"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oleObject" Target="../embeddings/Microsoft_Equation2.bin"/><Relationship Id="rId6" Type="http://schemas.openxmlformats.org/officeDocument/2006/relationships/image" Target="../media/image12.tif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2.tiff"/><Relationship Id="rId5" Type="http://schemas.openxmlformats.org/officeDocument/2006/relationships/image" Target="../media/image14.tif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5" name="Picture 14" descr="banner.tif"/>
          <p:cNvPicPr>
            <a:picLocks noChangeAspect="1"/>
          </p:cNvPicPr>
          <p:nvPr/>
        </p:nvPicPr>
        <p:blipFill>
          <a:blip r:embed="rId3"/>
          <a:stretch>
            <a:fillRect/>
          </a:stretch>
        </p:blipFill>
        <p:spPr>
          <a:xfrm>
            <a:off x="0" y="0"/>
            <a:ext cx="9144000" cy="861208"/>
          </a:xfrm>
          <a:prstGeom prst="rect">
            <a:avLst/>
          </a:prstGeom>
        </p:spPr>
      </p:pic>
      <p:sp>
        <p:nvSpPr>
          <p:cNvPr id="1525762" name="Rectangle 2"/>
          <p:cNvSpPr>
            <a:spLocks noChangeArrowheads="1"/>
          </p:cNvSpPr>
          <p:nvPr/>
        </p:nvSpPr>
        <p:spPr bwMode="auto">
          <a:xfrm>
            <a:off x="594112" y="2055518"/>
            <a:ext cx="8001000" cy="990600"/>
          </a:xfrm>
          <a:prstGeom prst="rect">
            <a:avLst/>
          </a:prstGeom>
          <a:noFill/>
          <a:ln w="9525">
            <a:noFill/>
            <a:miter lim="800000"/>
            <a:headEnd/>
            <a:tailEnd/>
          </a:ln>
          <a:effectLst/>
        </p:spPr>
        <p:txBody>
          <a:bodyPr anchor="ctr">
            <a:prstTxWarp prst="textNoShape">
              <a:avLst/>
            </a:prstTxWarp>
          </a:bodyPr>
          <a:lstStyle/>
          <a:p>
            <a:pPr algn="ctr" eaLnBrk="0" hangingPunct="0">
              <a:defRPr/>
            </a:pPr>
            <a:r>
              <a:rPr lang="en-US" sz="3200" i="0" dirty="0">
                <a:solidFill>
                  <a:schemeClr val="accent2"/>
                </a:solidFill>
                <a:effectLst>
                  <a:outerShdw blurRad="38100" dist="38100" dir="2700000" algn="tl">
                    <a:srgbClr val="DDDDDD"/>
                  </a:outerShdw>
                </a:effectLst>
                <a:latin typeface="Arial" charset="0"/>
                <a:ea typeface="ＭＳ Ｐゴシック" pitchFamily="1" charset="-128"/>
                <a:cs typeface="ＭＳ Ｐゴシック" pitchFamily="1" charset="-128"/>
              </a:rPr>
              <a:t>Physics of </a:t>
            </a:r>
            <a:r>
              <a:rPr lang="en-US" sz="3200" i="0" dirty="0" smtClean="0">
                <a:solidFill>
                  <a:schemeClr val="accent2"/>
                </a:solidFill>
                <a:effectLst>
                  <a:outerShdw blurRad="38100" dist="38100" dir="2700000" algn="tl">
                    <a:srgbClr val="DDDDDD"/>
                  </a:outerShdw>
                </a:effectLst>
                <a:latin typeface="Arial" charset="0"/>
                <a:ea typeface="ＭＳ Ｐゴシック" pitchFamily="1" charset="-128"/>
                <a:cs typeface="ＭＳ Ｐゴシック" pitchFamily="1" charset="-128"/>
              </a:rPr>
              <a:t> tokamak plasma </a:t>
            </a:r>
            <a:r>
              <a:rPr lang="en-US" sz="3200" i="0" dirty="0">
                <a:solidFill>
                  <a:schemeClr val="accent2"/>
                </a:solidFill>
                <a:effectLst>
                  <a:outerShdw blurRad="38100" dist="38100" dir="2700000" algn="tl">
                    <a:srgbClr val="DDDDDD"/>
                  </a:outerShdw>
                </a:effectLst>
                <a:latin typeface="Arial" charset="0"/>
                <a:ea typeface="ＭＳ Ｐゴシック" pitchFamily="1" charset="-128"/>
                <a:cs typeface="ＭＳ Ｐゴシック" pitchFamily="1" charset="-128"/>
              </a:rPr>
              <a:t>start-up</a:t>
            </a:r>
            <a:endParaRPr lang="en-US" sz="3200" i="0" dirty="0">
              <a:solidFill>
                <a:schemeClr val="accent2"/>
              </a:solidFill>
              <a:latin typeface="Arial" charset="0"/>
              <a:ea typeface="ＭＳ Ｐゴシック" pitchFamily="1" charset="-128"/>
              <a:cs typeface="ＭＳ Ｐゴシック" pitchFamily="1" charset="-128"/>
            </a:endParaRPr>
          </a:p>
        </p:txBody>
      </p:sp>
      <p:sp>
        <p:nvSpPr>
          <p:cNvPr id="15363" name="Text Box 9"/>
          <p:cNvSpPr txBox="1">
            <a:spLocks noChangeArrowheads="1"/>
          </p:cNvSpPr>
          <p:nvPr/>
        </p:nvSpPr>
        <p:spPr bwMode="auto">
          <a:xfrm>
            <a:off x="2147846" y="3779294"/>
            <a:ext cx="4800600" cy="738188"/>
          </a:xfrm>
          <a:prstGeom prst="rect">
            <a:avLst/>
          </a:prstGeom>
          <a:noFill/>
          <a:ln w="9525">
            <a:noFill/>
            <a:miter lim="800000"/>
            <a:headEnd/>
            <a:tailEnd/>
          </a:ln>
        </p:spPr>
        <p:txBody>
          <a:bodyPr>
            <a:prstTxWarp prst="textNoShape">
              <a:avLst/>
            </a:prstTxWarp>
            <a:spAutoFit/>
          </a:bodyPr>
          <a:lstStyle/>
          <a:p>
            <a:pPr algn="ctr"/>
            <a:r>
              <a:rPr lang="en-US" sz="2800" i="0" dirty="0">
                <a:solidFill>
                  <a:schemeClr val="tx1"/>
                </a:solidFill>
                <a:latin typeface="Arial" charset="0"/>
              </a:rPr>
              <a:t>D. Mueller</a:t>
            </a:r>
          </a:p>
          <a:p>
            <a:pPr algn="ctr"/>
            <a:endParaRPr lang="en-US" sz="1400" i="0" dirty="0">
              <a:solidFill>
                <a:schemeClr val="tx1"/>
              </a:solidFill>
              <a:latin typeface="Arial" charset="0"/>
            </a:endParaRPr>
          </a:p>
        </p:txBody>
      </p:sp>
      <p:sp>
        <p:nvSpPr>
          <p:cNvPr id="15364" name="Text Box 10"/>
          <p:cNvSpPr txBox="1">
            <a:spLocks noChangeArrowheads="1"/>
          </p:cNvSpPr>
          <p:nvPr/>
        </p:nvSpPr>
        <p:spPr bwMode="auto">
          <a:xfrm>
            <a:off x="1808052" y="5411383"/>
            <a:ext cx="5715000" cy="406400"/>
          </a:xfrm>
          <a:prstGeom prst="rect">
            <a:avLst/>
          </a:prstGeom>
          <a:noFill/>
          <a:ln w="15875">
            <a:noFill/>
            <a:miter lim="800000"/>
            <a:headEnd/>
            <a:tailEnd/>
          </a:ln>
        </p:spPr>
        <p:txBody>
          <a:bodyPr lIns="0" tIns="0" rIns="0" bIns="0">
            <a:prstTxWarp prst="textNoShape">
              <a:avLst/>
            </a:prstTxWarp>
            <a:spAutoFit/>
          </a:bodyPr>
          <a:lstStyle/>
          <a:p>
            <a:pPr algn="ctr">
              <a:lnSpc>
                <a:spcPct val="70000"/>
              </a:lnSpc>
              <a:spcBef>
                <a:spcPct val="20000"/>
              </a:spcBef>
            </a:pPr>
            <a:r>
              <a:rPr lang="en-US" sz="1600" i="0" dirty="0">
                <a:solidFill>
                  <a:srgbClr val="FF0000"/>
                </a:solidFill>
              </a:rPr>
              <a:t>APS-DPP Meeting, Providence, RI Meeting</a:t>
            </a:r>
          </a:p>
          <a:p>
            <a:pPr algn="ctr">
              <a:lnSpc>
                <a:spcPct val="70000"/>
              </a:lnSpc>
              <a:spcBef>
                <a:spcPct val="20000"/>
              </a:spcBef>
            </a:pPr>
            <a:r>
              <a:rPr lang="en-US" sz="1600" i="0" dirty="0">
                <a:solidFill>
                  <a:srgbClr val="FF0000"/>
                </a:solidFill>
              </a:rPr>
              <a:t>October 29 - November 2, 2012</a:t>
            </a:r>
          </a:p>
        </p:txBody>
      </p:sp>
      <p:sp>
        <p:nvSpPr>
          <p:cNvPr id="15370" name="Rectangle 31"/>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prstTxWarp prst="textNoShape">
              <a:avLst/>
            </a:prstTxWarp>
          </a:bodyPr>
          <a:lstStyle/>
          <a:p>
            <a:pPr algn="r" defTabSz="938213" eaLnBrk="0" hangingPunct="0"/>
            <a:r>
              <a:rPr lang="en-US" sz="1800" dirty="0">
                <a:solidFill>
                  <a:schemeClr val="accent2"/>
                </a:solidFill>
                <a:latin typeface="Arial" charset="0"/>
              </a:rPr>
              <a:t>Supported by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ヒラギノ角ゴ Pro W3" charset="-128"/>
                <a:cs typeface="ヒラギノ角ゴ Pro W3" charset="-128"/>
              </a:rPr>
              <a:t>Avalanche proceeds until electron-ion collisions are the dominate  process compared to electron-neutral collisions</a:t>
            </a:r>
            <a:endParaRPr lang="en-US" dirty="0"/>
          </a:p>
        </p:txBody>
      </p:sp>
      <p:sp>
        <p:nvSpPr>
          <p:cNvPr id="3" name="Content Placeholder 2"/>
          <p:cNvSpPr>
            <a:spLocks noGrp="1"/>
          </p:cNvSpPr>
          <p:nvPr>
            <p:ph idx="1"/>
          </p:nvPr>
        </p:nvSpPr>
        <p:spPr/>
        <p:txBody>
          <a:bodyPr/>
          <a:lstStyle/>
          <a:p>
            <a:r>
              <a:rPr lang="en-US" sz="2000" dirty="0" smtClean="0">
                <a:solidFill>
                  <a:srgbClr val="000000"/>
                </a:solidFill>
              </a:rPr>
              <a:t>Electron-neutral and electron-ion collision rates equal  when n</a:t>
            </a:r>
            <a:r>
              <a:rPr lang="en-US" sz="2000" baseline="-25000" dirty="0" smtClean="0">
                <a:solidFill>
                  <a:srgbClr val="000000"/>
                </a:solidFill>
              </a:rPr>
              <a:t>e</a:t>
            </a:r>
            <a:r>
              <a:rPr lang="en-US" sz="2000" dirty="0" smtClean="0">
                <a:solidFill>
                  <a:srgbClr val="000000"/>
                </a:solidFill>
              </a:rPr>
              <a:t> ~ 0.1 n</a:t>
            </a:r>
            <a:r>
              <a:rPr lang="en-US" sz="2000" baseline="-25000" dirty="0" smtClean="0">
                <a:solidFill>
                  <a:srgbClr val="000000"/>
                </a:solidFill>
              </a:rPr>
              <a:t>0</a:t>
            </a:r>
          </a:p>
          <a:p>
            <a:pPr>
              <a:buFont typeface="Arial" charset="0"/>
              <a:buChar char="•"/>
            </a:pPr>
            <a:r>
              <a:rPr lang="en-US" sz="2000" dirty="0" smtClean="0">
                <a:solidFill>
                  <a:srgbClr val="000000"/>
                </a:solidFill>
              </a:rPr>
              <a:t>Current density is </a:t>
            </a:r>
            <a:r>
              <a:rPr lang="en-US" sz="2000" dirty="0" err="1" smtClean="0">
                <a:solidFill>
                  <a:srgbClr val="000000"/>
                </a:solidFill>
              </a:rPr>
              <a:t>j</a:t>
            </a:r>
            <a:r>
              <a:rPr lang="en-US" sz="2000" dirty="0" smtClean="0">
                <a:solidFill>
                  <a:srgbClr val="000000"/>
                </a:solidFill>
              </a:rPr>
              <a:t> = </a:t>
            </a:r>
            <a:r>
              <a:rPr lang="en-US" sz="2000" dirty="0" err="1" smtClean="0">
                <a:solidFill>
                  <a:srgbClr val="000000"/>
                </a:solidFill>
                <a:latin typeface="Symbol" charset="2"/>
                <a:ea typeface="Symbol" charset="2"/>
                <a:cs typeface="Symbol" charset="2"/>
              </a:rPr>
              <a:t>g</a:t>
            </a:r>
            <a:r>
              <a:rPr lang="en-US" sz="2000" dirty="0" smtClean="0">
                <a:solidFill>
                  <a:srgbClr val="000000"/>
                </a:solidFill>
              </a:rPr>
              <a:t> n</a:t>
            </a:r>
            <a:r>
              <a:rPr lang="en-US" sz="2000" baseline="-25000" dirty="0" smtClean="0">
                <a:solidFill>
                  <a:srgbClr val="000000"/>
                </a:solidFill>
              </a:rPr>
              <a:t>0</a:t>
            </a:r>
            <a:r>
              <a:rPr lang="en-US" sz="2000" dirty="0" smtClean="0">
                <a:solidFill>
                  <a:srgbClr val="000000"/>
                </a:solidFill>
              </a:rPr>
              <a:t> </a:t>
            </a:r>
            <a:r>
              <a:rPr lang="en-US" sz="2000" dirty="0" err="1" smtClean="0">
                <a:solidFill>
                  <a:srgbClr val="000000"/>
                </a:solidFill>
              </a:rPr>
              <a:t>e</a:t>
            </a:r>
            <a:r>
              <a:rPr lang="en-US" sz="2000" dirty="0" smtClean="0">
                <a:solidFill>
                  <a:srgbClr val="000000"/>
                </a:solidFill>
              </a:rPr>
              <a:t> </a:t>
            </a:r>
            <a:r>
              <a:rPr lang="en-US" sz="2000" dirty="0" err="1" smtClean="0">
                <a:solidFill>
                  <a:srgbClr val="000000"/>
                </a:solidFill>
              </a:rPr>
              <a:t>v</a:t>
            </a:r>
            <a:r>
              <a:rPr lang="en-US" sz="2000" baseline="-25000" dirty="0" err="1" smtClean="0">
                <a:solidFill>
                  <a:srgbClr val="000000"/>
                </a:solidFill>
              </a:rPr>
              <a:t>d</a:t>
            </a:r>
            <a:r>
              <a:rPr lang="en-US" sz="2000" dirty="0" smtClean="0">
                <a:solidFill>
                  <a:srgbClr val="000000"/>
                </a:solidFill>
              </a:rPr>
              <a:t> where </a:t>
            </a:r>
            <a:r>
              <a:rPr lang="en-US" sz="2000" dirty="0" err="1" smtClean="0">
                <a:solidFill>
                  <a:srgbClr val="000000"/>
                </a:solidFill>
                <a:latin typeface="Symbol" charset="2"/>
                <a:ea typeface="Symbol" charset="2"/>
                <a:cs typeface="Symbol" charset="2"/>
              </a:rPr>
              <a:t>g</a:t>
            </a:r>
            <a:r>
              <a:rPr lang="en-US" sz="2000" dirty="0" smtClean="0">
                <a:solidFill>
                  <a:srgbClr val="000000"/>
                </a:solidFill>
              </a:rPr>
              <a:t> is the H or D ionization fraction</a:t>
            </a:r>
          </a:p>
          <a:p>
            <a:pPr lvl="1"/>
            <a:r>
              <a:rPr lang="en-US" sz="2000" dirty="0" smtClean="0">
                <a:solidFill>
                  <a:srgbClr val="000000"/>
                </a:solidFill>
              </a:rPr>
              <a:t>	</a:t>
            </a:r>
            <a:r>
              <a:rPr lang="en-US" sz="2000" dirty="0" err="1" smtClean="0">
                <a:solidFill>
                  <a:srgbClr val="000000"/>
                </a:solidFill>
              </a:rPr>
              <a:t>j</a:t>
            </a:r>
            <a:r>
              <a:rPr lang="en-US" sz="2000" dirty="0" smtClean="0">
                <a:solidFill>
                  <a:srgbClr val="000000"/>
                </a:solidFill>
              </a:rPr>
              <a:t> ~  15-40 kA m</a:t>
            </a:r>
            <a:r>
              <a:rPr lang="en-US" sz="2000" baseline="30000" dirty="0" smtClean="0">
                <a:solidFill>
                  <a:srgbClr val="000000"/>
                </a:solidFill>
              </a:rPr>
              <a:t>-2</a:t>
            </a:r>
            <a:endParaRPr lang="en-US" sz="2000" dirty="0" smtClean="0">
              <a:solidFill>
                <a:srgbClr val="000000"/>
              </a:solidFill>
            </a:endParaRPr>
          </a:p>
          <a:p>
            <a:pPr lvl="1"/>
            <a:r>
              <a:rPr lang="en-US" sz="2000" baseline="30000" dirty="0" smtClean="0">
                <a:solidFill>
                  <a:srgbClr val="000000"/>
                </a:solidFill>
              </a:rPr>
              <a:t>	</a:t>
            </a:r>
            <a:r>
              <a:rPr lang="en-US" sz="2000" dirty="0" smtClean="0">
                <a:solidFill>
                  <a:srgbClr val="000000"/>
                </a:solidFill>
              </a:rPr>
              <a:t>I</a:t>
            </a:r>
            <a:r>
              <a:rPr lang="en-US" sz="2000" baseline="-25000" dirty="0" smtClean="0">
                <a:solidFill>
                  <a:srgbClr val="000000"/>
                </a:solidFill>
              </a:rPr>
              <a:t>p</a:t>
            </a:r>
            <a:r>
              <a:rPr lang="en-US" sz="2000" dirty="0" smtClean="0">
                <a:solidFill>
                  <a:srgbClr val="000000"/>
                </a:solidFill>
              </a:rPr>
              <a:t> ~ 5 - 10 kA for NSTX, ~ 20 kA for JET</a:t>
            </a:r>
          </a:p>
          <a:p>
            <a:pPr lvl="1">
              <a:buFont typeface="Lucida Grande" charset="0"/>
              <a:buChar char="−"/>
            </a:pPr>
            <a:r>
              <a:rPr lang="en-US" sz="1800" dirty="0" smtClean="0"/>
              <a:t>For I</a:t>
            </a:r>
            <a:r>
              <a:rPr lang="en-US" sz="1800" baseline="-25000" dirty="0" smtClean="0"/>
              <a:t>p</a:t>
            </a:r>
            <a:r>
              <a:rPr lang="en-US" sz="1800" dirty="0" smtClean="0"/>
              <a:t>= 10 kA a = 0.5 </a:t>
            </a:r>
            <a:r>
              <a:rPr lang="en-US" sz="1800" dirty="0" err="1" smtClean="0"/>
              <a:t>m</a:t>
            </a:r>
            <a:r>
              <a:rPr lang="en-US" sz="1800" dirty="0" smtClean="0"/>
              <a:t>, poloidal field </a:t>
            </a:r>
            <a:r>
              <a:rPr lang="en-US" sz="1800" dirty="0" smtClean="0">
                <a:latin typeface="Symbol" charset="2"/>
                <a:ea typeface="Symbol" charset="2"/>
                <a:cs typeface="Symbol" charset="2"/>
              </a:rPr>
              <a:t>m</a:t>
            </a:r>
            <a:r>
              <a:rPr lang="en-US" sz="1800" baseline="-25000" dirty="0" smtClean="0"/>
              <a:t>0</a:t>
            </a:r>
            <a:r>
              <a:rPr lang="en-US" sz="1800" dirty="0" smtClean="0"/>
              <a:t>I</a:t>
            </a:r>
            <a:r>
              <a:rPr lang="en-US" sz="1800" baseline="-25000" dirty="0" smtClean="0"/>
              <a:t>p</a:t>
            </a:r>
            <a:r>
              <a:rPr lang="en-US" sz="1800" dirty="0" smtClean="0"/>
              <a:t>/2</a:t>
            </a:r>
            <a:r>
              <a:rPr lang="en-US" sz="1800" dirty="0" smtClean="0">
                <a:latin typeface="Symbol" charset="2"/>
                <a:ea typeface="Symbol" charset="2"/>
                <a:cs typeface="Symbol" charset="2"/>
              </a:rPr>
              <a:t>p</a:t>
            </a:r>
            <a:r>
              <a:rPr lang="en-US" sz="1800" dirty="0" smtClean="0"/>
              <a:t>a ~ 40 G</a:t>
            </a:r>
          </a:p>
          <a:p>
            <a:pPr lvl="2">
              <a:buFont typeface="Lucida Grande" charset="0"/>
              <a:buChar char="−"/>
            </a:pPr>
            <a:r>
              <a:rPr lang="en-US" sz="1800" dirty="0" smtClean="0">
                <a:solidFill>
                  <a:schemeClr val="accent2"/>
                </a:solidFill>
              </a:rPr>
              <a:t>Comparable to stray fields</a:t>
            </a:r>
          </a:p>
          <a:p>
            <a:pPr lvl="1">
              <a:buFont typeface="Lucida Grande" charset="0"/>
              <a:buChar char="−"/>
            </a:pPr>
            <a:r>
              <a:rPr lang="en-US" sz="1800" dirty="0" smtClean="0"/>
              <a:t>At end of avalanche phase, </a:t>
            </a:r>
            <a:r>
              <a:rPr lang="en-US" sz="1800" dirty="0" err="1" smtClean="0">
                <a:latin typeface="Symbol" charset="2"/>
                <a:ea typeface="Symbol" charset="2"/>
                <a:cs typeface="Symbol" charset="2"/>
              </a:rPr>
              <a:t>g</a:t>
            </a:r>
            <a:r>
              <a:rPr lang="en-US" sz="1800" dirty="0" smtClean="0">
                <a:latin typeface="Symbol" charset="2"/>
                <a:ea typeface="Symbol" charset="2"/>
                <a:cs typeface="Symbol" charset="2"/>
              </a:rPr>
              <a:t> </a:t>
            </a:r>
            <a:r>
              <a:rPr lang="en-US" sz="1800" dirty="0" smtClean="0">
                <a:ea typeface="Symbol" charset="2"/>
                <a:cs typeface="Symbol" charset="2"/>
              </a:rPr>
              <a:t>~ 0.5, Coulomb collisions dominate </a:t>
            </a:r>
            <a:r>
              <a:rPr lang="en-US" sz="1800" dirty="0" err="1" smtClean="0">
                <a:ea typeface="Symbol" charset="2"/>
                <a:cs typeface="Symbol" charset="2"/>
              </a:rPr>
              <a:t>j</a:t>
            </a:r>
            <a:r>
              <a:rPr lang="en-US" sz="1800" dirty="0" smtClean="0">
                <a:ea typeface="Symbol" charset="2"/>
                <a:cs typeface="Symbol" charset="2"/>
              </a:rPr>
              <a:t> ~ 160 kA m</a:t>
            </a:r>
            <a:r>
              <a:rPr lang="en-US" sz="1800" baseline="30000" dirty="0" smtClean="0">
                <a:ea typeface="Symbol" charset="2"/>
                <a:cs typeface="Symbol" charset="2"/>
              </a:rPr>
              <a:t>-2</a:t>
            </a:r>
            <a:r>
              <a:rPr lang="en-US" sz="1800" dirty="0" smtClean="0">
                <a:ea typeface="Symbol" charset="2"/>
                <a:cs typeface="Symbol" charset="2"/>
              </a:rPr>
              <a:t> this  agrees with I</a:t>
            </a:r>
            <a:r>
              <a:rPr lang="en-US" sz="1800" baseline="-25000" dirty="0" smtClean="0">
                <a:ea typeface="Symbol" charset="2"/>
                <a:cs typeface="Symbol" charset="2"/>
              </a:rPr>
              <a:t>p</a:t>
            </a:r>
            <a:r>
              <a:rPr lang="en-US" sz="1800" dirty="0" smtClean="0">
                <a:ea typeface="Symbol" charset="2"/>
                <a:cs typeface="Symbol" charset="2"/>
              </a:rPr>
              <a:t> ~ 200-400  kA at end of avalanche</a:t>
            </a:r>
            <a:r>
              <a:rPr lang="en-US" sz="1800" baseline="-25000" dirty="0" smtClean="0">
                <a:ea typeface="Symbol" charset="2"/>
                <a:cs typeface="Symbol" charset="2"/>
              </a:rPr>
              <a:t> </a:t>
            </a:r>
            <a:r>
              <a:rPr lang="en-US" sz="1800" dirty="0" smtClean="0">
                <a:ea typeface="Symbol" charset="2"/>
                <a:cs typeface="Symbol" charset="2"/>
              </a:rPr>
              <a:t>for JET</a:t>
            </a:r>
            <a:endParaRPr lang="en-US" sz="1800" dirty="0" smtClean="0"/>
          </a:p>
          <a:p>
            <a:pPr algn="just">
              <a:buFont typeface="Arial" charset="0"/>
              <a:buChar char="•"/>
            </a:pPr>
            <a:r>
              <a:rPr lang="en-US" sz="2000" dirty="0" smtClean="0">
                <a:solidFill>
                  <a:srgbClr val="000000"/>
                </a:solidFill>
              </a:rPr>
              <a:t>Until ionization is nearly complete, T</a:t>
            </a:r>
            <a:r>
              <a:rPr lang="en-US" sz="2000" baseline="-25000" dirty="0" smtClean="0">
                <a:solidFill>
                  <a:srgbClr val="000000"/>
                </a:solidFill>
              </a:rPr>
              <a:t>e</a:t>
            </a:r>
            <a:r>
              <a:rPr lang="en-US" sz="2000" dirty="0" smtClean="0">
                <a:solidFill>
                  <a:srgbClr val="000000"/>
                </a:solidFill>
              </a:rPr>
              <a:t> is limited below 10 eV</a:t>
            </a:r>
          </a:p>
          <a:p>
            <a:pPr algn="just">
              <a:buFont typeface="Arial" charset="0"/>
              <a:buChar char="•"/>
            </a:pPr>
            <a:r>
              <a:rPr lang="en-US" sz="2000" dirty="0" smtClean="0">
                <a:solidFill>
                  <a:srgbClr val="000000"/>
                </a:solidFill>
              </a:rPr>
              <a:t>Later T</a:t>
            </a:r>
            <a:r>
              <a:rPr lang="en-US" sz="2000" baseline="-25000" dirty="0" smtClean="0">
                <a:solidFill>
                  <a:srgbClr val="000000"/>
                </a:solidFill>
              </a:rPr>
              <a:t>e</a:t>
            </a:r>
            <a:r>
              <a:rPr lang="en-US" sz="2000" dirty="0" smtClean="0">
                <a:solidFill>
                  <a:srgbClr val="000000"/>
                </a:solidFill>
              </a:rPr>
              <a:t> can be limited by low Z impurity radiation to &lt; 100 eV until the impurities are ionized (latter phase is called burn-through)</a:t>
            </a:r>
          </a:p>
          <a:p>
            <a:pPr lvl="1">
              <a:buFont typeface="Lucida Grande" charset="0"/>
              <a:buChar char="−"/>
            </a:pPr>
            <a:r>
              <a:rPr lang="en-US" sz="1800" dirty="0" smtClean="0"/>
              <a:t>Burn-through can be a sticking point when either the influx of impurities liberated from the wall or the density is too high </a:t>
            </a:r>
          </a:p>
          <a:p>
            <a:pPr lvl="1">
              <a:buFont typeface="Lucida Grande" charset="0"/>
              <a:buChar char="−"/>
            </a:pPr>
            <a:r>
              <a:rPr lang="en-US" sz="1800" dirty="0" smtClean="0"/>
              <a:t>For NSTX this can happen at I</a:t>
            </a:r>
            <a:r>
              <a:rPr lang="en-US" sz="1800" baseline="-25000" dirty="0" smtClean="0"/>
              <a:t>p</a:t>
            </a:r>
            <a:r>
              <a:rPr lang="en-US" sz="1800" dirty="0" smtClean="0"/>
              <a:t> = 100 to 300 kA and limit the  current ramp-rate during start-up so discharge fails</a:t>
            </a:r>
          </a:p>
          <a:p>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from JET show good agreement between Lloyd’s estimate of the avalanche time and the peak time of H</a:t>
            </a:r>
            <a:r>
              <a:rPr lang="en-US" baseline="-25000" dirty="0" smtClean="0">
                <a:latin typeface="Symbol" charset="2"/>
                <a:cs typeface="Symbol" charset="2"/>
              </a:rPr>
              <a:t>a</a:t>
            </a:r>
            <a:endParaRPr lang="en-US" baseline="-25000" dirty="0">
              <a:latin typeface="Symbol" charset="2"/>
              <a:cs typeface="Symbol" charset="2"/>
            </a:endParaRPr>
          </a:p>
        </p:txBody>
      </p:sp>
      <p:sp>
        <p:nvSpPr>
          <p:cNvPr id="3" name="Slide Number Placeholder 2"/>
          <p:cNvSpPr>
            <a:spLocks noGrp="1"/>
          </p:cNvSpPr>
          <p:nvPr>
            <p:ph type="sldNum" sz="quarter" idx="12"/>
          </p:nvPr>
        </p:nvSpPr>
        <p:spPr/>
        <p:txBody>
          <a:bodyPr/>
          <a:lstStyle/>
          <a:p>
            <a:pPr>
              <a:defRPr/>
            </a:pPr>
            <a:fld id="{11BFBFB8-1A5E-7649-9D1F-6508679AA467}" type="slidenum">
              <a:rPr lang="en-US" smtClean="0"/>
              <a:pPr>
                <a:defRPr/>
              </a:pPr>
              <a:t>11</a:t>
            </a:fld>
            <a:endParaRPr lang="en-US"/>
          </a:p>
        </p:txBody>
      </p:sp>
      <p:pic>
        <p:nvPicPr>
          <p:cNvPr id="4" name="Picture 3" descr="JET time.tiff"/>
          <p:cNvPicPr>
            <a:picLocks noChangeAspect="1"/>
          </p:cNvPicPr>
          <p:nvPr/>
        </p:nvPicPr>
        <p:blipFill>
          <a:blip r:embed="rId2"/>
          <a:stretch>
            <a:fillRect/>
          </a:stretch>
        </p:blipFill>
        <p:spPr>
          <a:xfrm>
            <a:off x="0" y="1257918"/>
            <a:ext cx="4419600" cy="3904817"/>
          </a:xfrm>
          <a:prstGeom prst="rect">
            <a:avLst/>
          </a:prstGeom>
        </p:spPr>
      </p:pic>
      <p:pic>
        <p:nvPicPr>
          <p:cNvPr id="5" name="Picture 4" descr="JETcaption.tiff"/>
          <p:cNvPicPr>
            <a:picLocks noChangeAspect="1"/>
          </p:cNvPicPr>
          <p:nvPr/>
        </p:nvPicPr>
        <p:blipFill>
          <a:blip r:embed="rId3"/>
          <a:stretch>
            <a:fillRect/>
          </a:stretch>
        </p:blipFill>
        <p:spPr>
          <a:xfrm>
            <a:off x="4724400" y="1219200"/>
            <a:ext cx="3959896" cy="3733800"/>
          </a:xfrm>
          <a:prstGeom prst="rect">
            <a:avLst/>
          </a:prstGeom>
        </p:spPr>
      </p:pic>
      <p:sp>
        <p:nvSpPr>
          <p:cNvPr id="9" name="TextBox 8"/>
          <p:cNvSpPr txBox="1"/>
          <p:nvPr/>
        </p:nvSpPr>
        <p:spPr>
          <a:xfrm>
            <a:off x="158902" y="5385732"/>
            <a:ext cx="7912142" cy="1015663"/>
          </a:xfrm>
          <a:prstGeom prst="rect">
            <a:avLst/>
          </a:prstGeom>
          <a:noFill/>
        </p:spPr>
        <p:txBody>
          <a:bodyPr wrap="none" rtlCol="0">
            <a:spAutoFit/>
          </a:bodyPr>
          <a:lstStyle/>
          <a:p>
            <a:r>
              <a:rPr lang="en-US" sz="2000" b="0" i="0" dirty="0" smtClean="0"/>
              <a:t>Using the best estimate of L </a:t>
            </a:r>
          </a:p>
          <a:p>
            <a:r>
              <a:rPr lang="en-US" sz="2000" b="0" i="0" dirty="0" smtClean="0"/>
              <a:t>Failed discharges do  not  deviate from others during  the avalanche </a:t>
            </a:r>
          </a:p>
          <a:p>
            <a:r>
              <a:rPr lang="en-US" sz="2000" b="0" i="0" dirty="0" err="1" smtClean="0">
                <a:sym typeface="Wingdings"/>
              </a:rPr>
              <a:t></a:t>
            </a:r>
            <a:r>
              <a:rPr lang="en-US" sz="2000" b="0" i="0" dirty="0" smtClean="0">
                <a:sym typeface="Wingdings"/>
              </a:rPr>
              <a:t> failure is generally not  in the avalanche process</a:t>
            </a:r>
            <a:endParaRPr lang="en-US" sz="2000" b="0" i="0" dirty="0"/>
          </a:p>
        </p:txBody>
      </p:sp>
      <p:sp>
        <p:nvSpPr>
          <p:cNvPr id="10" name="TextBox 9"/>
          <p:cNvSpPr txBox="1"/>
          <p:nvPr/>
        </p:nvSpPr>
        <p:spPr>
          <a:xfrm>
            <a:off x="5410200" y="6248400"/>
            <a:ext cx="3427382" cy="276999"/>
          </a:xfrm>
          <a:prstGeom prst="rect">
            <a:avLst/>
          </a:prstGeom>
          <a:noFill/>
        </p:spPr>
        <p:txBody>
          <a:bodyPr wrap="none" rtlCol="0">
            <a:spAutoFit/>
          </a:bodyPr>
          <a:lstStyle/>
          <a:p>
            <a:r>
              <a:rPr lang="en-US" b="0" i="0" dirty="0" smtClean="0"/>
              <a:t>P. </a:t>
            </a:r>
            <a:r>
              <a:rPr lang="en-US" b="0" i="0" dirty="0" err="1" smtClean="0"/>
              <a:t>deVries</a:t>
            </a:r>
            <a:r>
              <a:rPr lang="en-US" b="0" i="0" dirty="0" smtClean="0"/>
              <a:t>, 25</a:t>
            </a:r>
            <a:r>
              <a:rPr lang="en-US" b="0" i="0" baseline="30000" dirty="0" smtClean="0"/>
              <a:t>th</a:t>
            </a:r>
            <a:r>
              <a:rPr lang="en-US" b="0" i="0" dirty="0" smtClean="0"/>
              <a:t> </a:t>
            </a:r>
            <a:r>
              <a:rPr lang="en-US" b="0" i="0" dirty="0" err="1" smtClean="0"/>
              <a:t>IAEA,SanDiego</a:t>
            </a:r>
            <a:r>
              <a:rPr lang="en-US" b="0" i="0" dirty="0" smtClean="0"/>
              <a:t>, EXD4-2(2012)</a:t>
            </a:r>
            <a:endParaRPr lang="en-US" b="0" i="0" dirty="0"/>
          </a:p>
        </p:txBody>
      </p:sp>
      <p:pic>
        <p:nvPicPr>
          <p:cNvPr id="12" name="Picture 11" descr="whitesquare.tiff"/>
          <p:cNvPicPr>
            <a:picLocks noChangeAspect="1"/>
          </p:cNvPicPr>
          <p:nvPr/>
        </p:nvPicPr>
        <p:blipFill>
          <a:blip r:embed="rId4"/>
          <a:stretch>
            <a:fillRect/>
          </a:stretch>
        </p:blipFill>
        <p:spPr>
          <a:xfrm>
            <a:off x="0" y="2772239"/>
            <a:ext cx="534352" cy="758881"/>
          </a:xfrm>
          <a:prstGeom prst="rect">
            <a:avLst/>
          </a:prstGeom>
        </p:spPr>
      </p:pic>
      <p:sp>
        <p:nvSpPr>
          <p:cNvPr id="11" name="TextBox 10"/>
          <p:cNvSpPr txBox="1"/>
          <p:nvPr/>
        </p:nvSpPr>
        <p:spPr>
          <a:xfrm rot="16200000">
            <a:off x="-574765" y="2570905"/>
            <a:ext cx="1680247" cy="307777"/>
          </a:xfrm>
          <a:prstGeom prst="rect">
            <a:avLst/>
          </a:prstGeom>
          <a:noFill/>
        </p:spPr>
        <p:txBody>
          <a:bodyPr wrap="none" rtlCol="0">
            <a:spAutoFit/>
          </a:bodyPr>
          <a:lstStyle/>
          <a:p>
            <a:r>
              <a:rPr lang="en-US" sz="1400" b="0" i="0" dirty="0" smtClean="0">
                <a:solidFill>
                  <a:schemeClr val="tx1"/>
                </a:solidFill>
              </a:rPr>
              <a:t>Time of peak </a:t>
            </a:r>
            <a:r>
              <a:rPr lang="en-US" sz="1400" b="0" i="0" dirty="0" err="1" smtClean="0">
                <a:solidFill>
                  <a:schemeClr val="tx1"/>
                </a:solidFill>
              </a:rPr>
              <a:t>H</a:t>
            </a:r>
            <a:r>
              <a:rPr lang="en-US" sz="1400" b="0" i="0" baseline="-25000" dirty="0" err="1" smtClean="0">
                <a:solidFill>
                  <a:schemeClr val="tx1"/>
                </a:solidFill>
                <a:latin typeface="Symbol" charset="2"/>
                <a:cs typeface="Symbol" charset="2"/>
              </a:rPr>
              <a:t>a</a:t>
            </a:r>
            <a:r>
              <a:rPr lang="en-US" sz="1400" b="0" i="0" dirty="0" err="1" smtClean="0">
                <a:solidFill>
                  <a:schemeClr val="tx1"/>
                </a:solidFill>
                <a:latin typeface="+mj-lt"/>
                <a:cs typeface="Symbol" charset="2"/>
              </a:rPr>
              <a:t>(s</a:t>
            </a:r>
            <a:r>
              <a:rPr lang="en-US" sz="1400" b="0" i="0" dirty="0" smtClean="0">
                <a:solidFill>
                  <a:schemeClr val="tx1"/>
                </a:solidFill>
                <a:latin typeface="+mj-lt"/>
                <a:cs typeface="Symbol" charset="2"/>
              </a:rPr>
              <a:t>)</a:t>
            </a:r>
            <a:endParaRPr lang="en-US" sz="1400" b="0" i="0" dirty="0">
              <a:solidFill>
                <a:schemeClr val="tx1"/>
              </a:solidFill>
            </a:endParaRPr>
          </a:p>
        </p:txBody>
      </p:sp>
      <p:pic>
        <p:nvPicPr>
          <p:cNvPr id="13" name="Picture 12" descr="whitesquare.tiff"/>
          <p:cNvPicPr>
            <a:picLocks noChangeAspect="1"/>
          </p:cNvPicPr>
          <p:nvPr/>
        </p:nvPicPr>
        <p:blipFill>
          <a:blip r:embed="rId4"/>
          <a:stretch>
            <a:fillRect/>
          </a:stretch>
        </p:blipFill>
        <p:spPr>
          <a:xfrm>
            <a:off x="2553089" y="1091858"/>
            <a:ext cx="1861122" cy="242479"/>
          </a:xfrm>
          <a:prstGeom prst="rect">
            <a:avLst/>
          </a:prstGeom>
        </p:spPr>
      </p:pic>
      <p:pic>
        <p:nvPicPr>
          <p:cNvPr id="14" name="Picture 13" descr="whitesquare.tiff"/>
          <p:cNvPicPr>
            <a:picLocks noChangeAspect="1"/>
          </p:cNvPicPr>
          <p:nvPr/>
        </p:nvPicPr>
        <p:blipFill>
          <a:blip r:embed="rId4"/>
          <a:stretch>
            <a:fillRect/>
          </a:stretch>
        </p:blipFill>
        <p:spPr>
          <a:xfrm>
            <a:off x="1768438" y="4899277"/>
            <a:ext cx="1861122" cy="242479"/>
          </a:xfrm>
          <a:prstGeom prst="rect">
            <a:avLst/>
          </a:prstGeom>
        </p:spPr>
      </p:pic>
      <p:sp>
        <p:nvSpPr>
          <p:cNvPr id="8" name="TextBox 7"/>
          <p:cNvSpPr txBox="1"/>
          <p:nvPr/>
        </p:nvSpPr>
        <p:spPr>
          <a:xfrm>
            <a:off x="1082289" y="4897557"/>
            <a:ext cx="3184782" cy="400110"/>
          </a:xfrm>
          <a:prstGeom prst="rect">
            <a:avLst/>
          </a:prstGeom>
          <a:noFill/>
        </p:spPr>
        <p:txBody>
          <a:bodyPr wrap="square" rtlCol="0">
            <a:spAutoFit/>
          </a:bodyPr>
          <a:lstStyle/>
          <a:p>
            <a:r>
              <a:rPr lang="en-US" sz="2000" b="0" i="0" dirty="0" err="1" smtClean="0">
                <a:solidFill>
                  <a:schemeClr val="tx1"/>
                </a:solidFill>
                <a:latin typeface="Symbol" charset="2"/>
                <a:cs typeface="Symbol" charset="2"/>
              </a:rPr>
              <a:t>t</a:t>
            </a:r>
            <a:r>
              <a:rPr lang="en-US" sz="2000" b="0" i="0" baseline="30000" dirty="0" err="1" smtClean="0">
                <a:solidFill>
                  <a:schemeClr val="tx1"/>
                </a:solidFill>
                <a:latin typeface="+mn-lt"/>
                <a:cs typeface="Symbol" charset="2"/>
              </a:rPr>
              <a:t>Lloyd</a:t>
            </a:r>
            <a:r>
              <a:rPr lang="en-US" sz="2000" b="0" i="0" dirty="0" smtClean="0">
                <a:solidFill>
                  <a:schemeClr val="tx1"/>
                </a:solidFill>
                <a:latin typeface="+mn-lt"/>
                <a:cs typeface="Symbol" charset="2"/>
              </a:rPr>
              <a:t> =</a:t>
            </a:r>
            <a:r>
              <a:rPr lang="en-US" sz="2000" b="0" i="0" dirty="0" smtClean="0">
                <a:solidFill>
                  <a:schemeClr val="tx1"/>
                </a:solidFill>
                <a:latin typeface="Symbol" charset="2"/>
                <a:cs typeface="Symbol" charset="2"/>
              </a:rPr>
              <a:t> 41</a:t>
            </a:r>
            <a:r>
              <a:rPr lang="en-US" sz="2000" b="0" i="0" dirty="0" smtClean="0">
                <a:solidFill>
                  <a:schemeClr val="tx1"/>
                </a:solidFill>
              </a:rPr>
              <a:t>/(v</a:t>
            </a:r>
            <a:r>
              <a:rPr lang="en-US" sz="2000" b="0" i="0" baseline="-25000" dirty="0" smtClean="0">
                <a:solidFill>
                  <a:schemeClr val="tx1"/>
                </a:solidFill>
              </a:rPr>
              <a:t>de</a:t>
            </a:r>
            <a:r>
              <a:rPr lang="en-US" sz="2000" b="0" i="0" dirty="0" smtClean="0">
                <a:solidFill>
                  <a:schemeClr val="tx1"/>
                </a:solidFill>
              </a:rPr>
              <a:t>(</a:t>
            </a:r>
            <a:r>
              <a:rPr lang="en-US" sz="2000" b="0" i="0" dirty="0" smtClean="0">
                <a:solidFill>
                  <a:schemeClr val="tx1"/>
                </a:solidFill>
                <a:latin typeface="Symbol" charset="2"/>
                <a:cs typeface="Symbol" charset="2"/>
              </a:rPr>
              <a:t>a </a:t>
            </a:r>
            <a:r>
              <a:rPr lang="en-US" sz="2000" b="0" i="0" dirty="0" smtClean="0">
                <a:solidFill>
                  <a:schemeClr val="tx1"/>
                </a:solidFill>
              </a:rPr>
              <a:t>- L</a:t>
            </a:r>
            <a:r>
              <a:rPr lang="en-US" sz="2000" b="0" i="0" baseline="30000" dirty="0" smtClean="0">
                <a:solidFill>
                  <a:schemeClr val="tx1"/>
                </a:solidFill>
              </a:rPr>
              <a:t>-1</a:t>
            </a:r>
            <a:r>
              <a:rPr lang="en-US" sz="2000" b="0" i="0" dirty="0" smtClean="0">
                <a:solidFill>
                  <a:schemeClr val="tx1"/>
                </a:solidFill>
              </a:rPr>
              <a:t>))</a:t>
            </a:r>
            <a:endParaRPr lang="en-US" sz="2000" dirty="0"/>
          </a:p>
        </p:txBody>
      </p:sp>
      <p:sp>
        <p:nvSpPr>
          <p:cNvPr id="15" name="TextBox 14"/>
          <p:cNvSpPr txBox="1"/>
          <p:nvPr/>
        </p:nvSpPr>
        <p:spPr>
          <a:xfrm>
            <a:off x="377809" y="952472"/>
            <a:ext cx="8766191" cy="461665"/>
          </a:xfrm>
          <a:prstGeom prst="rect">
            <a:avLst/>
          </a:prstGeom>
          <a:noFill/>
        </p:spPr>
        <p:txBody>
          <a:bodyPr wrap="none" rtlCol="0">
            <a:spAutoFit/>
          </a:bodyPr>
          <a:lstStyle/>
          <a:p>
            <a:r>
              <a:rPr lang="en-US" sz="2400" b="0" i="0" dirty="0" smtClean="0">
                <a:solidFill>
                  <a:schemeClr val="tx1"/>
                </a:solidFill>
              </a:rPr>
              <a:t>The JET ITER-like wall is comprised of Tungsten and </a:t>
            </a:r>
            <a:r>
              <a:rPr lang="en-US" sz="2400" b="0" i="0" dirty="0" err="1" smtClean="0">
                <a:solidFill>
                  <a:schemeClr val="tx1"/>
                </a:solidFill>
              </a:rPr>
              <a:t>berrylium</a:t>
            </a:r>
            <a:endParaRPr lang="en-US" sz="2400" b="0" i="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of tokamak plasma start-up</a:t>
            </a:r>
            <a:endParaRPr lang="en-US" dirty="0"/>
          </a:p>
        </p:txBody>
      </p:sp>
      <p:sp>
        <p:nvSpPr>
          <p:cNvPr id="3" name="Content Placeholder 2"/>
          <p:cNvSpPr>
            <a:spLocks noGrp="1"/>
          </p:cNvSpPr>
          <p:nvPr>
            <p:ph idx="1"/>
          </p:nvPr>
        </p:nvSpPr>
        <p:spPr>
          <a:xfrm>
            <a:off x="344069" y="1226943"/>
            <a:ext cx="8799931" cy="5463600"/>
          </a:xfrm>
        </p:spPr>
        <p:txBody>
          <a:bodyPr/>
          <a:lstStyle/>
          <a:p>
            <a:r>
              <a:rPr lang="en-US" dirty="0" smtClean="0"/>
              <a:t>Central solenoid inductive start-up and current ramp</a:t>
            </a:r>
          </a:p>
          <a:p>
            <a:pPr lvl="1"/>
            <a:r>
              <a:rPr lang="en-US" dirty="0" smtClean="0"/>
              <a:t>Breakdown/avalanche</a:t>
            </a:r>
          </a:p>
          <a:p>
            <a:pPr lvl="1"/>
            <a:r>
              <a:rPr lang="en-US" dirty="0" smtClean="0"/>
              <a:t>Impurity burn-through</a:t>
            </a:r>
          </a:p>
          <a:p>
            <a:pPr lvl="1"/>
            <a:r>
              <a:rPr lang="en-US" dirty="0" smtClean="0"/>
              <a:t>Electron cyclotron radio-frequency assist</a:t>
            </a:r>
          </a:p>
          <a:p>
            <a:pPr lvl="1"/>
            <a:r>
              <a:rPr lang="en-US" dirty="0" smtClean="0"/>
              <a:t>Examples from  EAST and KSTAR</a:t>
            </a:r>
          </a:p>
          <a:p>
            <a:pPr lvl="1"/>
            <a:r>
              <a:rPr lang="en-US" dirty="0" smtClean="0"/>
              <a:t>Early stage of plasma current ramp-up</a:t>
            </a:r>
          </a:p>
          <a:p>
            <a:r>
              <a:rPr lang="en-US" dirty="0" smtClean="0"/>
              <a:t>Start-up techniques without a central solenoid</a:t>
            </a:r>
          </a:p>
          <a:p>
            <a:pPr lvl="1"/>
            <a:r>
              <a:rPr lang="en-US" dirty="0" smtClean="0"/>
              <a:t>Outer PF coil start-up</a:t>
            </a:r>
          </a:p>
          <a:p>
            <a:pPr lvl="1"/>
            <a:r>
              <a:rPr lang="en-US" dirty="0" smtClean="0"/>
              <a:t>Electron  Bernstein  Wave start-up</a:t>
            </a:r>
          </a:p>
          <a:p>
            <a:pPr lvl="1"/>
            <a:r>
              <a:rPr lang="en-US" dirty="0" smtClean="0"/>
              <a:t>Helicity injection</a:t>
            </a:r>
          </a:p>
          <a:p>
            <a:pPr lvl="2"/>
            <a:r>
              <a:rPr lang="en-US" dirty="0" smtClean="0"/>
              <a:t>Coaxial helicity injection (CHI)</a:t>
            </a:r>
          </a:p>
          <a:p>
            <a:pPr lvl="2"/>
            <a:r>
              <a:rPr lang="en-US" dirty="0" smtClean="0"/>
              <a:t>Plasma Guns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12</a:t>
            </a:fld>
            <a:endParaRPr lang="en-US" dirty="0"/>
          </a:p>
        </p:txBody>
      </p:sp>
      <p:pic>
        <p:nvPicPr>
          <p:cNvPr id="6" name="Picture 5" descr="greybox.tif"/>
          <p:cNvPicPr>
            <a:picLocks noChangeAspect="1"/>
          </p:cNvPicPr>
          <p:nvPr/>
        </p:nvPicPr>
        <p:blipFill>
          <a:blip r:embed="rId2">
            <a:alphaModFix amt="68000"/>
          </a:blip>
          <a:stretch>
            <a:fillRect/>
          </a:stretch>
        </p:blipFill>
        <p:spPr>
          <a:xfrm>
            <a:off x="0" y="926230"/>
            <a:ext cx="9144000" cy="1141334"/>
          </a:xfrm>
          <a:prstGeom prst="rect">
            <a:avLst/>
          </a:prstGeom>
        </p:spPr>
      </p:pic>
      <p:pic>
        <p:nvPicPr>
          <p:cNvPr id="7" name="Picture 6" descr="greybox.tif"/>
          <p:cNvPicPr>
            <a:picLocks noChangeAspect="1"/>
          </p:cNvPicPr>
          <p:nvPr/>
        </p:nvPicPr>
        <p:blipFill>
          <a:blip r:embed="rId2">
            <a:alphaModFix amt="68000"/>
          </a:blip>
          <a:stretch>
            <a:fillRect/>
          </a:stretch>
        </p:blipFill>
        <p:spPr>
          <a:xfrm>
            <a:off x="0" y="2418289"/>
            <a:ext cx="9144000" cy="41096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2" name="Title 1"/>
          <p:cNvSpPr>
            <a:spLocks noGrp="1"/>
          </p:cNvSpPr>
          <p:nvPr>
            <p:ph type="title"/>
          </p:nvPr>
        </p:nvSpPr>
        <p:spPr/>
        <p:txBody>
          <a:bodyPr/>
          <a:lstStyle/>
          <a:p>
            <a:r>
              <a:rPr lang="en-US" dirty="0" smtClean="0">
                <a:ea typeface="ヒラギノ角ゴ Pro W3" charset="-128"/>
                <a:cs typeface="ヒラギノ角ゴ Pro W3" charset="-128"/>
              </a:rPr>
              <a:t>It has been known for a long time that Low Z impurity radiation can cause excessive energy losses at low T</a:t>
            </a:r>
            <a:r>
              <a:rPr lang="en-US" baseline="-25000" dirty="0" smtClean="0">
                <a:ea typeface="ヒラギノ角ゴ Pro W3" charset="-128"/>
                <a:cs typeface="ヒラギノ角ゴ Pro W3" charset="-128"/>
              </a:rPr>
              <a:t>e</a:t>
            </a:r>
          </a:p>
        </p:txBody>
      </p:sp>
      <p:sp>
        <p:nvSpPr>
          <p:cNvPr id="27653" name="Slide Number Placeholder 2"/>
          <p:cNvSpPr>
            <a:spLocks noGrp="1"/>
          </p:cNvSpPr>
          <p:nvPr>
            <p:ph type="sldNum" sz="quarter" idx="12"/>
          </p:nvPr>
        </p:nvSpPr>
        <p:spPr>
          <a:xfrm>
            <a:off x="8414216" y="6629400"/>
            <a:ext cx="762000" cy="152400"/>
          </a:xfrm>
          <a:noFill/>
        </p:spPr>
        <p:txBody>
          <a:bodyPr/>
          <a:lstStyle/>
          <a:p>
            <a:fld id="{4B862A98-B25F-0E49-ADE0-2F13C7A62C8A}" type="slidenum">
              <a:rPr lang="en-US" smtClean="0">
                <a:ea typeface="ＭＳ Ｐゴシック" charset="0"/>
                <a:cs typeface="ＭＳ Ｐゴシック" charset="0"/>
              </a:rPr>
              <a:pPr/>
              <a:t>13</a:t>
            </a:fld>
            <a:endParaRPr lang="en-US" smtClean="0">
              <a:ea typeface="ＭＳ Ｐゴシック" charset="0"/>
              <a:cs typeface="ＭＳ Ｐゴシック" charset="0"/>
            </a:endParaRPr>
          </a:p>
        </p:txBody>
      </p:sp>
      <p:sp>
        <p:nvSpPr>
          <p:cNvPr id="27655" name="TextBox 5"/>
          <p:cNvSpPr txBox="1">
            <a:spLocks noChangeArrowheads="1"/>
          </p:cNvSpPr>
          <p:nvPr/>
        </p:nvSpPr>
        <p:spPr bwMode="auto">
          <a:xfrm>
            <a:off x="0" y="4254777"/>
            <a:ext cx="6241850" cy="2095958"/>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defRPr/>
            </a:pPr>
            <a:r>
              <a:rPr lang="en-US" sz="1800" b="0" i="0" dirty="0">
                <a:solidFill>
                  <a:srgbClr val="000000"/>
                </a:solidFill>
                <a:latin typeface="Arial" charset="0"/>
              </a:rPr>
              <a:t>Coronal equilibrium 3% O with n</a:t>
            </a:r>
            <a:r>
              <a:rPr lang="en-US" sz="1800" b="0" i="0" baseline="-25000" dirty="0">
                <a:solidFill>
                  <a:srgbClr val="000000"/>
                </a:solidFill>
                <a:latin typeface="Arial" charset="0"/>
              </a:rPr>
              <a:t>e</a:t>
            </a:r>
            <a:r>
              <a:rPr lang="en-US" sz="1800" b="0" i="0" dirty="0">
                <a:solidFill>
                  <a:srgbClr val="000000"/>
                </a:solidFill>
                <a:latin typeface="Arial" charset="0"/>
              </a:rPr>
              <a:t> of 3 X 10</a:t>
            </a:r>
            <a:r>
              <a:rPr lang="en-US" sz="1800" b="0" i="0" baseline="30000" dirty="0">
                <a:solidFill>
                  <a:srgbClr val="000000"/>
                </a:solidFill>
                <a:latin typeface="Arial" charset="0"/>
              </a:rPr>
              <a:t>19</a:t>
            </a:r>
            <a:r>
              <a:rPr lang="en-US" sz="1800" b="0" i="0" dirty="0">
                <a:solidFill>
                  <a:srgbClr val="000000"/>
                </a:solidFill>
                <a:latin typeface="Arial" charset="0"/>
              </a:rPr>
              <a:t> m</a:t>
            </a:r>
            <a:r>
              <a:rPr lang="en-US" sz="1800" b="0" i="0" baseline="30000" dirty="0">
                <a:solidFill>
                  <a:srgbClr val="000000"/>
                </a:solidFill>
                <a:latin typeface="Arial" charset="0"/>
              </a:rPr>
              <a:t>-3</a:t>
            </a:r>
            <a:r>
              <a:rPr lang="en-US" sz="1800" b="0" i="0" dirty="0">
                <a:solidFill>
                  <a:srgbClr val="000000"/>
                </a:solidFill>
                <a:latin typeface="Arial" charset="0"/>
              </a:rPr>
              <a:t> V</a:t>
            </a:r>
            <a:r>
              <a:rPr lang="en-US" sz="1800" b="0" i="0" baseline="-25000" dirty="0">
                <a:solidFill>
                  <a:srgbClr val="000000"/>
                </a:solidFill>
                <a:latin typeface="Arial" charset="0"/>
              </a:rPr>
              <a:t>L </a:t>
            </a:r>
            <a:r>
              <a:rPr lang="en-US" sz="1800" b="0" i="0" dirty="0">
                <a:solidFill>
                  <a:srgbClr val="000000"/>
                </a:solidFill>
                <a:latin typeface="Arial" charset="0"/>
              </a:rPr>
              <a:t>(150V</a:t>
            </a:r>
            <a:r>
              <a:rPr lang="en-US" sz="1800" b="0" i="0" dirty="0" smtClean="0">
                <a:solidFill>
                  <a:srgbClr val="000000"/>
                </a:solidFill>
                <a:latin typeface="Arial" charset="0"/>
              </a:rPr>
              <a:t>)</a:t>
            </a:r>
          </a:p>
          <a:p>
            <a:pPr marL="354013" indent="-354013" defTabSz="938213" eaLnBrk="0" hangingPunct="0">
              <a:lnSpc>
                <a:spcPct val="80000"/>
              </a:lnSpc>
              <a:spcBef>
                <a:spcPct val="20000"/>
              </a:spcBef>
              <a:buFontTx/>
              <a:buChar char="•"/>
              <a:defRPr/>
            </a:pPr>
            <a:endParaRPr lang="en-US" sz="1800" b="0" i="0" dirty="0" smtClean="0">
              <a:solidFill>
                <a:srgbClr val="000000"/>
              </a:solidFill>
              <a:latin typeface="Arial" charset="0"/>
            </a:endParaRPr>
          </a:p>
          <a:p>
            <a:pPr marL="354013" indent="-354013" defTabSz="938213" eaLnBrk="0" hangingPunct="0">
              <a:lnSpc>
                <a:spcPct val="80000"/>
              </a:lnSpc>
              <a:spcBef>
                <a:spcPct val="20000"/>
              </a:spcBef>
              <a:buFontTx/>
              <a:buChar char="•"/>
              <a:defRPr/>
            </a:pPr>
            <a:r>
              <a:rPr lang="en-US" sz="1800" b="0" dirty="0" smtClean="0">
                <a:solidFill>
                  <a:schemeClr val="tx2"/>
                </a:solidFill>
                <a:ea typeface="Helvetica" charset="0"/>
                <a:cs typeface="Helvetica" charset="0"/>
              </a:rPr>
              <a:t>Radiation Barrier: The </a:t>
            </a:r>
            <a:r>
              <a:rPr lang="en-US" sz="1800" b="0" dirty="0">
                <a:solidFill>
                  <a:schemeClr val="tx2"/>
                </a:solidFill>
                <a:ea typeface="Helvetica" charset="0"/>
                <a:cs typeface="Helvetica" charset="0"/>
              </a:rPr>
              <a:t>radiated power must be less than the input power or  the discharge will cool and </a:t>
            </a:r>
            <a:r>
              <a:rPr lang="en-US" sz="1800" b="0" dirty="0" smtClean="0">
                <a:solidFill>
                  <a:schemeClr val="tx2"/>
                </a:solidFill>
                <a:ea typeface="Helvetica" charset="0"/>
                <a:cs typeface="Helvetica" charset="0"/>
              </a:rPr>
              <a:t>collapse</a:t>
            </a:r>
          </a:p>
          <a:p>
            <a:pPr marL="354013" indent="-354013" defTabSz="938213" eaLnBrk="0" hangingPunct="0">
              <a:lnSpc>
                <a:spcPct val="80000"/>
              </a:lnSpc>
              <a:spcBef>
                <a:spcPct val="20000"/>
              </a:spcBef>
              <a:buFontTx/>
              <a:buChar char="•"/>
              <a:defRPr/>
            </a:pPr>
            <a:endParaRPr lang="en-US" sz="1800" b="0" dirty="0" smtClean="0">
              <a:solidFill>
                <a:schemeClr val="tx2"/>
              </a:solidFill>
              <a:ea typeface="Helvetica" charset="0"/>
              <a:cs typeface="Helvetica" charset="0"/>
            </a:endParaRPr>
          </a:p>
          <a:p>
            <a:pPr marL="354013" indent="-354013" defTabSz="938213" eaLnBrk="0" hangingPunct="0">
              <a:lnSpc>
                <a:spcPct val="80000"/>
              </a:lnSpc>
              <a:spcBef>
                <a:spcPct val="20000"/>
              </a:spcBef>
              <a:buFontTx/>
              <a:buChar char="•"/>
              <a:defRPr/>
            </a:pPr>
            <a:r>
              <a:rPr lang="en-US" sz="1800" b="0" dirty="0" smtClean="0">
                <a:solidFill>
                  <a:schemeClr val="tx2"/>
                </a:solidFill>
                <a:ea typeface="Helvetica" charset="0"/>
                <a:cs typeface="Helvetica" charset="0"/>
              </a:rPr>
              <a:t>High Z materials have lower sputtering yields at low T so are less important at start-up</a:t>
            </a:r>
            <a:endParaRPr lang="en-US" sz="1800" b="0" dirty="0">
              <a:solidFill>
                <a:schemeClr val="tx2"/>
              </a:solidFill>
              <a:latin typeface="Symbol" charset="2"/>
              <a:ea typeface="Symbol" charset="2"/>
              <a:cs typeface="Symbol" charset="2"/>
            </a:endParaRPr>
          </a:p>
        </p:txBody>
      </p:sp>
      <p:sp>
        <p:nvSpPr>
          <p:cNvPr id="27657" name="TextBox 9"/>
          <p:cNvSpPr txBox="1">
            <a:spLocks noChangeArrowheads="1"/>
          </p:cNvSpPr>
          <p:nvPr/>
        </p:nvSpPr>
        <p:spPr bwMode="auto">
          <a:xfrm>
            <a:off x="452209" y="6244171"/>
            <a:ext cx="4800600" cy="276225"/>
          </a:xfrm>
          <a:prstGeom prst="rect">
            <a:avLst/>
          </a:prstGeom>
          <a:noFill/>
          <a:ln w="9525">
            <a:noFill/>
            <a:miter lim="800000"/>
            <a:headEnd/>
            <a:tailEnd/>
          </a:ln>
        </p:spPr>
        <p:txBody>
          <a:bodyPr>
            <a:prstTxWarp prst="textNoShape">
              <a:avLst/>
            </a:prstTxWarp>
            <a:spAutoFit/>
          </a:bodyPr>
          <a:lstStyle/>
          <a:p>
            <a:r>
              <a:rPr lang="en-US" b="0" dirty="0"/>
              <a:t>From D.E. Post et al., At. Data </a:t>
            </a:r>
            <a:r>
              <a:rPr lang="en-US" b="0" dirty="0" err="1"/>
              <a:t>Nucl</a:t>
            </a:r>
            <a:r>
              <a:rPr lang="en-US" b="0" dirty="0"/>
              <a:t>. Data Tables </a:t>
            </a:r>
            <a:r>
              <a:rPr lang="en-US" dirty="0"/>
              <a:t>2</a:t>
            </a:r>
            <a:r>
              <a:rPr lang="en-US" b="0" dirty="0"/>
              <a:t>, 400, 1977</a:t>
            </a:r>
          </a:p>
        </p:txBody>
      </p:sp>
      <p:sp>
        <p:nvSpPr>
          <p:cNvPr id="27658" name="TextBox 33"/>
          <p:cNvSpPr txBox="1">
            <a:spLocks noChangeArrowheads="1"/>
          </p:cNvSpPr>
          <p:nvPr/>
        </p:nvSpPr>
        <p:spPr bwMode="auto">
          <a:xfrm>
            <a:off x="662926" y="3698496"/>
            <a:ext cx="4343400" cy="400050"/>
          </a:xfrm>
          <a:prstGeom prst="rect">
            <a:avLst/>
          </a:prstGeom>
          <a:noFill/>
          <a:ln w="9525">
            <a:noFill/>
            <a:miter lim="800000"/>
            <a:headEnd/>
            <a:tailEnd/>
          </a:ln>
        </p:spPr>
        <p:txBody>
          <a:bodyPr>
            <a:prstTxWarp prst="textNoShape">
              <a:avLst/>
            </a:prstTxWarp>
            <a:spAutoFit/>
          </a:bodyPr>
          <a:lstStyle/>
          <a:p>
            <a:r>
              <a:rPr lang="en-US" sz="2000" b="0" dirty="0"/>
              <a:t>Radiated power </a:t>
            </a:r>
            <a:r>
              <a:rPr lang="en-US" sz="2000" b="0" dirty="0" err="1"/>
              <a:t>P</a:t>
            </a:r>
            <a:r>
              <a:rPr lang="en-US" sz="2000" b="0" baseline="-25000" dirty="0" err="1"/>
              <a:t>rad</a:t>
            </a:r>
            <a:r>
              <a:rPr lang="en-US" sz="2000" b="0" dirty="0"/>
              <a:t> ~ </a:t>
            </a:r>
            <a:r>
              <a:rPr lang="en-US" sz="2000" b="0" dirty="0" err="1">
                <a:ea typeface="Helvetica" charset="0"/>
                <a:cs typeface="Helvetica" charset="0"/>
              </a:rPr>
              <a:t>n</a:t>
            </a:r>
            <a:r>
              <a:rPr lang="en-US" sz="2000" b="0" baseline="-25000" dirty="0" err="1">
                <a:ea typeface="Helvetica" charset="0"/>
                <a:cs typeface="Helvetica" charset="0"/>
              </a:rPr>
              <a:t>e</a:t>
            </a:r>
            <a:r>
              <a:rPr lang="en-US" sz="2000" b="0" dirty="0" err="1">
                <a:latin typeface="Symbol" charset="2"/>
                <a:ea typeface="Symbol" charset="2"/>
                <a:cs typeface="Symbol" charset="2"/>
              </a:rPr>
              <a:t>S</a:t>
            </a:r>
            <a:r>
              <a:rPr lang="en-US" sz="2000" b="0" dirty="0" err="1">
                <a:ea typeface="Helvetica" charset="0"/>
                <a:cs typeface="Helvetica" charset="0"/>
              </a:rPr>
              <a:t>n</a:t>
            </a:r>
            <a:r>
              <a:rPr lang="en-US" sz="2000" b="0" baseline="-25000" dirty="0" err="1">
                <a:ea typeface="Helvetica" charset="0"/>
                <a:cs typeface="Helvetica" charset="0"/>
              </a:rPr>
              <a:t>Z</a:t>
            </a:r>
            <a:r>
              <a:rPr lang="en-US" sz="2000" b="0" dirty="0" err="1">
                <a:ea typeface="Helvetica" charset="0"/>
                <a:cs typeface="Helvetica" charset="0"/>
              </a:rPr>
              <a:t>f(Z,T</a:t>
            </a:r>
            <a:r>
              <a:rPr lang="en-US" sz="2000" b="0" baseline="-25000" dirty="0" err="1">
                <a:ea typeface="Helvetica" charset="0"/>
                <a:cs typeface="Helvetica" charset="0"/>
              </a:rPr>
              <a:t>e</a:t>
            </a:r>
            <a:r>
              <a:rPr lang="en-US" sz="2000" b="0" dirty="0">
                <a:ea typeface="Helvetica" charset="0"/>
                <a:cs typeface="Helvetica" charset="0"/>
              </a:rPr>
              <a:t>)</a:t>
            </a:r>
            <a:endParaRPr lang="en-US" sz="2000" b="0" dirty="0"/>
          </a:p>
        </p:txBody>
      </p:sp>
      <p:grpSp>
        <p:nvGrpSpPr>
          <p:cNvPr id="70" name="Group 69"/>
          <p:cNvGrpSpPr/>
          <p:nvPr/>
        </p:nvGrpSpPr>
        <p:grpSpPr>
          <a:xfrm>
            <a:off x="6359161" y="3314079"/>
            <a:ext cx="2784839" cy="3255858"/>
            <a:chOff x="6378369" y="3283105"/>
            <a:chExt cx="2784839" cy="3255858"/>
          </a:xfrm>
        </p:grpSpPr>
        <p:pic>
          <p:nvPicPr>
            <p:cNvPr id="27654" name="Picture 3" descr="Powerbalance.tiff"/>
            <p:cNvPicPr>
              <a:picLocks noChangeAspect="1"/>
            </p:cNvPicPr>
            <p:nvPr/>
          </p:nvPicPr>
          <p:blipFill>
            <a:blip r:embed="rId2"/>
            <a:srcRect/>
            <a:stretch>
              <a:fillRect/>
            </a:stretch>
          </p:blipFill>
          <p:spPr bwMode="auto">
            <a:xfrm>
              <a:off x="6518200" y="3283105"/>
              <a:ext cx="2579688" cy="3124200"/>
            </a:xfrm>
            <a:prstGeom prst="rect">
              <a:avLst/>
            </a:prstGeom>
            <a:noFill/>
            <a:ln w="9525">
              <a:noFill/>
              <a:miter lim="800000"/>
              <a:headEnd/>
              <a:tailEnd/>
            </a:ln>
          </p:spPr>
        </p:pic>
        <p:sp>
          <p:nvSpPr>
            <p:cNvPr id="27656" name="TextBox 6"/>
            <p:cNvSpPr txBox="1">
              <a:spLocks noChangeArrowheads="1"/>
            </p:cNvSpPr>
            <p:nvPr/>
          </p:nvSpPr>
          <p:spPr bwMode="auto">
            <a:xfrm>
              <a:off x="6877208" y="5576848"/>
              <a:ext cx="2286000" cy="461963"/>
            </a:xfrm>
            <a:prstGeom prst="rect">
              <a:avLst/>
            </a:prstGeom>
            <a:noFill/>
            <a:ln w="9525">
              <a:noFill/>
              <a:miter lim="800000"/>
              <a:headEnd/>
              <a:tailEnd/>
            </a:ln>
          </p:spPr>
          <p:txBody>
            <a:bodyPr>
              <a:prstTxWarp prst="textNoShape">
                <a:avLst/>
              </a:prstTxWarp>
              <a:spAutoFit/>
            </a:bodyPr>
            <a:lstStyle/>
            <a:p>
              <a:r>
                <a:rPr lang="en-US" b="0" dirty="0"/>
                <a:t>From </a:t>
              </a:r>
              <a:r>
                <a:rPr lang="en-US" b="0" dirty="0" err="1"/>
                <a:t>Hawryluk</a:t>
              </a:r>
              <a:r>
                <a:rPr lang="en-US" b="0" dirty="0"/>
                <a:t> and Schmidt, 1976 </a:t>
              </a:r>
              <a:r>
                <a:rPr lang="en-US" b="0" dirty="0" err="1"/>
                <a:t>Nucl</a:t>
              </a:r>
              <a:r>
                <a:rPr lang="en-US" b="0" dirty="0"/>
                <a:t>. Fusion </a:t>
              </a:r>
              <a:r>
                <a:rPr lang="en-US" dirty="0"/>
                <a:t>16</a:t>
              </a:r>
              <a:r>
                <a:rPr lang="en-US" b="0" dirty="0"/>
                <a:t> 775 </a:t>
              </a:r>
            </a:p>
          </p:txBody>
        </p:sp>
        <p:pic>
          <p:nvPicPr>
            <p:cNvPr id="46" name="Picture 45" descr="whitesquare.tiff"/>
            <p:cNvPicPr>
              <a:picLocks noChangeAspect="1"/>
            </p:cNvPicPr>
            <p:nvPr/>
          </p:nvPicPr>
          <p:blipFill>
            <a:blip r:embed="rId3"/>
            <a:stretch>
              <a:fillRect/>
            </a:stretch>
          </p:blipFill>
          <p:spPr>
            <a:xfrm>
              <a:off x="8415456" y="4586249"/>
              <a:ext cx="304800" cy="152399"/>
            </a:xfrm>
            <a:prstGeom prst="rect">
              <a:avLst/>
            </a:prstGeom>
          </p:spPr>
        </p:pic>
        <p:sp>
          <p:nvSpPr>
            <p:cNvPr id="40" name="TextBox 39"/>
            <p:cNvSpPr txBox="1"/>
            <p:nvPr/>
          </p:nvSpPr>
          <p:spPr>
            <a:xfrm>
              <a:off x="8430944" y="4519028"/>
              <a:ext cx="533400" cy="307777"/>
            </a:xfrm>
            <a:prstGeom prst="rect">
              <a:avLst/>
            </a:prstGeom>
            <a:noFill/>
          </p:spPr>
          <p:txBody>
            <a:bodyPr wrap="square" rtlCol="0">
              <a:spAutoFit/>
            </a:bodyPr>
            <a:lstStyle/>
            <a:p>
              <a:r>
                <a:rPr lang="en-US" sz="1400" b="0" dirty="0" smtClean="0">
                  <a:solidFill>
                    <a:schemeClr val="tx2"/>
                  </a:solidFill>
                </a:rPr>
                <a:t>j</a:t>
              </a:r>
              <a:r>
                <a:rPr lang="en-US" sz="1400" b="0" baseline="30000" dirty="0" smtClean="0">
                  <a:solidFill>
                    <a:schemeClr val="tx2"/>
                  </a:solidFill>
                </a:rPr>
                <a:t>2</a:t>
              </a:r>
              <a:r>
                <a:rPr lang="en-US" sz="1400" b="0" dirty="0" smtClean="0">
                  <a:solidFill>
                    <a:schemeClr val="tx2"/>
                  </a:solidFill>
                  <a:latin typeface="Symbol" charset="2"/>
                  <a:ea typeface="Symbol" charset="2"/>
                  <a:cs typeface="Symbol" charset="2"/>
                </a:rPr>
                <a:t>h</a:t>
              </a:r>
              <a:endParaRPr lang="en-US" sz="1400" dirty="0"/>
            </a:p>
          </p:txBody>
        </p:sp>
        <p:pic>
          <p:nvPicPr>
            <p:cNvPr id="47" name="Picture 46" descr="whitesquare.tiff"/>
            <p:cNvPicPr>
              <a:picLocks noChangeAspect="1"/>
            </p:cNvPicPr>
            <p:nvPr/>
          </p:nvPicPr>
          <p:blipFill>
            <a:blip r:embed="rId3"/>
            <a:stretch>
              <a:fillRect/>
            </a:stretch>
          </p:blipFill>
          <p:spPr>
            <a:xfrm>
              <a:off x="7043856" y="4205248"/>
              <a:ext cx="304800" cy="152399"/>
            </a:xfrm>
            <a:prstGeom prst="rect">
              <a:avLst/>
            </a:prstGeom>
          </p:spPr>
        </p:pic>
        <p:sp>
          <p:nvSpPr>
            <p:cNvPr id="42" name="Rectangle 41"/>
            <p:cNvSpPr/>
            <p:nvPr/>
          </p:nvSpPr>
          <p:spPr>
            <a:xfrm>
              <a:off x="6891456" y="4049871"/>
              <a:ext cx="511973" cy="307777"/>
            </a:xfrm>
            <a:prstGeom prst="rect">
              <a:avLst/>
            </a:prstGeom>
          </p:spPr>
          <p:txBody>
            <a:bodyPr wrap="square">
              <a:spAutoFit/>
            </a:bodyPr>
            <a:lstStyle/>
            <a:p>
              <a:r>
                <a:rPr lang="en-US" sz="1400" b="0" dirty="0" smtClean="0">
                  <a:solidFill>
                    <a:schemeClr val="tx2"/>
                  </a:solidFill>
                </a:rPr>
                <a:t>E</a:t>
              </a:r>
              <a:r>
                <a:rPr lang="en-US" sz="1400" b="0" baseline="30000" dirty="0" smtClean="0">
                  <a:solidFill>
                    <a:schemeClr val="tx2"/>
                  </a:solidFill>
                </a:rPr>
                <a:t>2/</a:t>
              </a:r>
              <a:r>
                <a:rPr lang="en-US" sz="1400" b="0" dirty="0" smtClean="0">
                  <a:solidFill>
                    <a:schemeClr val="tx2"/>
                  </a:solidFill>
                  <a:latin typeface="Symbol" charset="2"/>
                  <a:ea typeface="Symbol" charset="2"/>
                  <a:cs typeface="Symbol" charset="2"/>
                </a:rPr>
                <a:t>h</a:t>
              </a:r>
              <a:endParaRPr lang="en-US" sz="1400" dirty="0"/>
            </a:p>
          </p:txBody>
        </p:sp>
        <p:pic>
          <p:nvPicPr>
            <p:cNvPr id="48" name="Picture 47" descr="whitesquare.tiff"/>
            <p:cNvPicPr>
              <a:picLocks noChangeAspect="1"/>
            </p:cNvPicPr>
            <p:nvPr/>
          </p:nvPicPr>
          <p:blipFill>
            <a:blip r:embed="rId3"/>
            <a:stretch>
              <a:fillRect/>
            </a:stretch>
          </p:blipFill>
          <p:spPr>
            <a:xfrm>
              <a:off x="8263056" y="5119649"/>
              <a:ext cx="304800" cy="152399"/>
            </a:xfrm>
            <a:prstGeom prst="rect">
              <a:avLst/>
            </a:prstGeom>
          </p:spPr>
        </p:pic>
        <p:sp>
          <p:nvSpPr>
            <p:cNvPr id="43" name="Rectangle 42"/>
            <p:cNvSpPr/>
            <p:nvPr/>
          </p:nvSpPr>
          <p:spPr>
            <a:xfrm>
              <a:off x="8186856" y="5043448"/>
              <a:ext cx="592078" cy="307777"/>
            </a:xfrm>
            <a:prstGeom prst="rect">
              <a:avLst/>
            </a:prstGeom>
          </p:spPr>
          <p:txBody>
            <a:bodyPr wrap="none">
              <a:spAutoFit/>
            </a:bodyPr>
            <a:lstStyle/>
            <a:p>
              <a:r>
                <a:rPr lang="en-US" sz="1400" b="0" dirty="0" smtClean="0">
                  <a:solidFill>
                    <a:schemeClr val="tx2"/>
                  </a:solidFill>
                </a:rPr>
                <a:t>P</a:t>
              </a:r>
              <a:r>
                <a:rPr lang="en-US" sz="1400" b="0" baseline="-25000" dirty="0" smtClean="0">
                  <a:solidFill>
                    <a:schemeClr val="tx2"/>
                  </a:solidFill>
                </a:rPr>
                <a:t>RAD</a:t>
              </a:r>
              <a:endParaRPr lang="en-US" sz="1400" dirty="0"/>
            </a:p>
          </p:txBody>
        </p:sp>
        <p:pic>
          <p:nvPicPr>
            <p:cNvPr id="49" name="Picture 48" descr="whitesquare.tiff"/>
            <p:cNvPicPr>
              <a:picLocks/>
            </p:cNvPicPr>
            <p:nvPr/>
          </p:nvPicPr>
          <p:blipFill>
            <a:blip r:embed="rId3"/>
            <a:stretch>
              <a:fillRect/>
            </a:stretch>
          </p:blipFill>
          <p:spPr>
            <a:xfrm>
              <a:off x="6571167" y="3445938"/>
              <a:ext cx="359915" cy="2710290"/>
            </a:xfrm>
            <a:prstGeom prst="rect">
              <a:avLst/>
            </a:prstGeom>
          </p:spPr>
        </p:pic>
        <p:pic>
          <p:nvPicPr>
            <p:cNvPr id="50" name="Picture 49" descr="whitesquare.tiff"/>
            <p:cNvPicPr>
              <a:picLocks noChangeAspect="1"/>
            </p:cNvPicPr>
            <p:nvPr/>
          </p:nvPicPr>
          <p:blipFill>
            <a:blip r:embed="rId3"/>
            <a:stretch>
              <a:fillRect/>
            </a:stretch>
          </p:blipFill>
          <p:spPr>
            <a:xfrm>
              <a:off x="8567856" y="4738649"/>
              <a:ext cx="304800" cy="152399"/>
            </a:xfrm>
            <a:prstGeom prst="rect">
              <a:avLst/>
            </a:prstGeom>
          </p:spPr>
        </p:pic>
        <p:pic>
          <p:nvPicPr>
            <p:cNvPr id="52" name="Picture 51" descr="whitesquare.tiff"/>
            <p:cNvPicPr>
              <a:picLocks noChangeAspect="1"/>
            </p:cNvPicPr>
            <p:nvPr/>
          </p:nvPicPr>
          <p:blipFill>
            <a:blip r:embed="rId3"/>
            <a:stretch>
              <a:fillRect/>
            </a:stretch>
          </p:blipFill>
          <p:spPr>
            <a:xfrm>
              <a:off x="6891456" y="6147728"/>
              <a:ext cx="2057400" cy="228600"/>
            </a:xfrm>
            <a:prstGeom prst="rect">
              <a:avLst/>
            </a:prstGeom>
          </p:spPr>
        </p:pic>
        <p:sp>
          <p:nvSpPr>
            <p:cNvPr id="53" name="TextBox 52"/>
            <p:cNvSpPr txBox="1"/>
            <p:nvPr/>
          </p:nvSpPr>
          <p:spPr>
            <a:xfrm>
              <a:off x="6814917" y="6060824"/>
              <a:ext cx="294281" cy="307777"/>
            </a:xfrm>
            <a:prstGeom prst="rect">
              <a:avLst/>
            </a:prstGeom>
            <a:noFill/>
          </p:spPr>
          <p:txBody>
            <a:bodyPr wrap="square" rtlCol="0">
              <a:spAutoFit/>
            </a:bodyPr>
            <a:lstStyle/>
            <a:p>
              <a:r>
                <a:rPr lang="en-US" sz="1400" b="0" i="0" dirty="0" smtClean="0">
                  <a:solidFill>
                    <a:srgbClr val="000000"/>
                  </a:solidFill>
                </a:rPr>
                <a:t>5</a:t>
              </a:r>
              <a:endParaRPr lang="en-US" sz="1400" b="0" i="0" dirty="0">
                <a:solidFill>
                  <a:srgbClr val="000000"/>
                </a:solidFill>
              </a:endParaRPr>
            </a:p>
          </p:txBody>
        </p:sp>
        <p:sp>
          <p:nvSpPr>
            <p:cNvPr id="54" name="TextBox 53"/>
            <p:cNvSpPr txBox="1"/>
            <p:nvPr/>
          </p:nvSpPr>
          <p:spPr>
            <a:xfrm>
              <a:off x="7222875" y="6060824"/>
              <a:ext cx="459395" cy="307777"/>
            </a:xfrm>
            <a:prstGeom prst="rect">
              <a:avLst/>
            </a:prstGeom>
            <a:noFill/>
          </p:spPr>
          <p:txBody>
            <a:bodyPr wrap="square" rtlCol="0">
              <a:spAutoFit/>
            </a:bodyPr>
            <a:lstStyle/>
            <a:p>
              <a:r>
                <a:rPr lang="en-US" sz="1400" b="0" i="0" dirty="0" smtClean="0">
                  <a:solidFill>
                    <a:srgbClr val="000000"/>
                  </a:solidFill>
                </a:rPr>
                <a:t>10</a:t>
              </a:r>
              <a:endParaRPr lang="en-US" sz="1400" b="0" i="0" dirty="0">
                <a:solidFill>
                  <a:srgbClr val="000000"/>
                </a:solidFill>
              </a:endParaRPr>
            </a:p>
          </p:txBody>
        </p:sp>
        <p:sp>
          <p:nvSpPr>
            <p:cNvPr id="55" name="TextBox 54"/>
            <p:cNvSpPr txBox="1"/>
            <p:nvPr/>
          </p:nvSpPr>
          <p:spPr>
            <a:xfrm>
              <a:off x="7677299" y="6060824"/>
              <a:ext cx="459395" cy="307777"/>
            </a:xfrm>
            <a:prstGeom prst="rect">
              <a:avLst/>
            </a:prstGeom>
            <a:noFill/>
          </p:spPr>
          <p:txBody>
            <a:bodyPr wrap="square" rtlCol="0">
              <a:spAutoFit/>
            </a:bodyPr>
            <a:lstStyle/>
            <a:p>
              <a:r>
                <a:rPr lang="en-US" sz="1400" b="0" i="0" dirty="0" smtClean="0">
                  <a:solidFill>
                    <a:srgbClr val="000000"/>
                  </a:solidFill>
                </a:rPr>
                <a:t>20</a:t>
              </a:r>
              <a:endParaRPr lang="en-US" sz="1400" b="0" i="0" dirty="0">
                <a:solidFill>
                  <a:srgbClr val="000000"/>
                </a:solidFill>
              </a:endParaRPr>
            </a:p>
          </p:txBody>
        </p:sp>
        <p:sp>
          <p:nvSpPr>
            <p:cNvPr id="56" name="TextBox 55"/>
            <p:cNvSpPr txBox="1"/>
            <p:nvPr/>
          </p:nvSpPr>
          <p:spPr>
            <a:xfrm>
              <a:off x="8265860" y="6060824"/>
              <a:ext cx="459395" cy="307777"/>
            </a:xfrm>
            <a:prstGeom prst="rect">
              <a:avLst/>
            </a:prstGeom>
            <a:noFill/>
          </p:spPr>
          <p:txBody>
            <a:bodyPr wrap="square" rtlCol="0">
              <a:spAutoFit/>
            </a:bodyPr>
            <a:lstStyle/>
            <a:p>
              <a:r>
                <a:rPr lang="en-US" sz="1400" b="0" i="0" dirty="0" smtClean="0">
                  <a:solidFill>
                    <a:srgbClr val="000000"/>
                  </a:solidFill>
                </a:rPr>
                <a:t>50</a:t>
              </a:r>
              <a:endParaRPr lang="en-US" sz="1400" b="0" i="0" dirty="0">
                <a:solidFill>
                  <a:srgbClr val="000000"/>
                </a:solidFill>
              </a:endParaRPr>
            </a:p>
          </p:txBody>
        </p:sp>
        <p:sp>
          <p:nvSpPr>
            <p:cNvPr id="58" name="TextBox 57"/>
            <p:cNvSpPr txBox="1"/>
            <p:nvPr/>
          </p:nvSpPr>
          <p:spPr>
            <a:xfrm>
              <a:off x="7532644" y="6231186"/>
              <a:ext cx="1148633" cy="307777"/>
            </a:xfrm>
            <a:prstGeom prst="rect">
              <a:avLst/>
            </a:prstGeom>
            <a:noFill/>
          </p:spPr>
          <p:txBody>
            <a:bodyPr wrap="square" rtlCol="0">
              <a:spAutoFit/>
            </a:bodyPr>
            <a:lstStyle/>
            <a:p>
              <a:r>
                <a:rPr lang="en-US" sz="1400" b="0" i="0" dirty="0" err="1" smtClean="0">
                  <a:solidFill>
                    <a:srgbClr val="000000"/>
                  </a:solidFill>
                </a:rPr>
                <a:t>T</a:t>
              </a:r>
              <a:r>
                <a:rPr lang="en-US" sz="1400" b="0" i="0" baseline="-25000" dirty="0" err="1" smtClean="0">
                  <a:solidFill>
                    <a:srgbClr val="000000"/>
                  </a:solidFill>
                </a:rPr>
                <a:t>e</a:t>
              </a:r>
              <a:r>
                <a:rPr lang="en-US" sz="1400" b="0" i="0" dirty="0" err="1" smtClean="0">
                  <a:solidFill>
                    <a:srgbClr val="000000"/>
                  </a:solidFill>
                </a:rPr>
                <a:t>(eV</a:t>
              </a:r>
              <a:r>
                <a:rPr lang="en-US" sz="1400" b="0" i="0" dirty="0" smtClean="0">
                  <a:solidFill>
                    <a:srgbClr val="000000"/>
                  </a:solidFill>
                </a:rPr>
                <a:t>)</a:t>
              </a:r>
              <a:endParaRPr lang="en-US" sz="1400" b="0" i="0" dirty="0">
                <a:solidFill>
                  <a:srgbClr val="000000"/>
                </a:solidFill>
              </a:endParaRPr>
            </a:p>
          </p:txBody>
        </p:sp>
        <p:sp>
          <p:nvSpPr>
            <p:cNvPr id="65" name="TextBox 64"/>
            <p:cNvSpPr txBox="1"/>
            <p:nvPr/>
          </p:nvSpPr>
          <p:spPr>
            <a:xfrm>
              <a:off x="6580103" y="5849271"/>
              <a:ext cx="552328" cy="307777"/>
            </a:xfrm>
            <a:prstGeom prst="rect">
              <a:avLst/>
            </a:prstGeom>
            <a:noFill/>
          </p:spPr>
          <p:txBody>
            <a:bodyPr wrap="square" rtlCol="0">
              <a:spAutoFit/>
            </a:bodyPr>
            <a:lstStyle/>
            <a:p>
              <a:r>
                <a:rPr lang="en-US" sz="1400" b="0" i="0" dirty="0" smtClean="0">
                  <a:solidFill>
                    <a:srgbClr val="000000"/>
                  </a:solidFill>
                </a:rPr>
                <a:t>0.1</a:t>
              </a:r>
              <a:endParaRPr lang="en-US" sz="1400" b="0" i="0" dirty="0">
                <a:solidFill>
                  <a:srgbClr val="000000"/>
                </a:solidFill>
              </a:endParaRPr>
            </a:p>
          </p:txBody>
        </p:sp>
        <p:sp>
          <p:nvSpPr>
            <p:cNvPr id="66" name="TextBox 65"/>
            <p:cNvSpPr txBox="1"/>
            <p:nvPr/>
          </p:nvSpPr>
          <p:spPr>
            <a:xfrm>
              <a:off x="6585363" y="4685244"/>
              <a:ext cx="552328" cy="307777"/>
            </a:xfrm>
            <a:prstGeom prst="rect">
              <a:avLst/>
            </a:prstGeom>
            <a:noFill/>
          </p:spPr>
          <p:txBody>
            <a:bodyPr wrap="square" rtlCol="0">
              <a:spAutoFit/>
            </a:bodyPr>
            <a:lstStyle/>
            <a:p>
              <a:r>
                <a:rPr lang="en-US" sz="1400" b="0" i="0" dirty="0" smtClean="0">
                  <a:solidFill>
                    <a:srgbClr val="000000"/>
                  </a:solidFill>
                </a:rPr>
                <a:t>1.0</a:t>
              </a:r>
              <a:endParaRPr lang="en-US" sz="1400" b="0" i="0" dirty="0">
                <a:solidFill>
                  <a:srgbClr val="000000"/>
                </a:solidFill>
              </a:endParaRPr>
            </a:p>
          </p:txBody>
        </p:sp>
        <p:sp>
          <p:nvSpPr>
            <p:cNvPr id="67" name="TextBox 66"/>
            <p:cNvSpPr txBox="1"/>
            <p:nvPr/>
          </p:nvSpPr>
          <p:spPr>
            <a:xfrm>
              <a:off x="6569875" y="3415280"/>
              <a:ext cx="552328" cy="307777"/>
            </a:xfrm>
            <a:prstGeom prst="rect">
              <a:avLst/>
            </a:prstGeom>
            <a:noFill/>
          </p:spPr>
          <p:txBody>
            <a:bodyPr wrap="square" rtlCol="0">
              <a:spAutoFit/>
            </a:bodyPr>
            <a:lstStyle/>
            <a:p>
              <a:r>
                <a:rPr lang="en-US" sz="1400" b="0" i="0" dirty="0" smtClean="0">
                  <a:solidFill>
                    <a:srgbClr val="000000"/>
                  </a:solidFill>
                </a:rPr>
                <a:t>10.</a:t>
              </a:r>
              <a:endParaRPr lang="en-US" sz="1400" b="0" i="0" dirty="0">
                <a:solidFill>
                  <a:srgbClr val="000000"/>
                </a:solidFill>
              </a:endParaRPr>
            </a:p>
          </p:txBody>
        </p:sp>
        <p:sp>
          <p:nvSpPr>
            <p:cNvPr id="68" name="TextBox 67"/>
            <p:cNvSpPr txBox="1"/>
            <p:nvPr/>
          </p:nvSpPr>
          <p:spPr>
            <a:xfrm rot="16200000">
              <a:off x="5761708" y="4563820"/>
              <a:ext cx="1541100" cy="307777"/>
            </a:xfrm>
            <a:prstGeom prst="rect">
              <a:avLst/>
            </a:prstGeom>
            <a:noFill/>
          </p:spPr>
          <p:txBody>
            <a:bodyPr wrap="square" rtlCol="0">
              <a:spAutoFit/>
            </a:bodyPr>
            <a:lstStyle/>
            <a:p>
              <a:r>
                <a:rPr lang="en-US" sz="1400" b="0" i="0" dirty="0" smtClean="0">
                  <a:solidFill>
                    <a:srgbClr val="000000"/>
                  </a:solidFill>
                </a:rPr>
                <a:t>Power(W/cm</a:t>
              </a:r>
              <a:r>
                <a:rPr lang="en-US" sz="1400" b="0" i="0" baseline="30000" dirty="0" smtClean="0">
                  <a:solidFill>
                    <a:srgbClr val="000000"/>
                  </a:solidFill>
                </a:rPr>
                <a:t>3</a:t>
              </a:r>
              <a:r>
                <a:rPr lang="en-US" sz="1400" b="0" i="0" dirty="0" smtClean="0">
                  <a:solidFill>
                    <a:srgbClr val="000000"/>
                  </a:solidFill>
                </a:rPr>
                <a:t>)</a:t>
              </a:r>
              <a:endParaRPr lang="en-US" sz="1400" b="0" i="0" dirty="0">
                <a:solidFill>
                  <a:srgbClr val="000000"/>
                </a:solidFill>
              </a:endParaRPr>
            </a:p>
          </p:txBody>
        </p:sp>
        <p:sp>
          <p:nvSpPr>
            <p:cNvPr id="57" name="TextBox 56"/>
            <p:cNvSpPr txBox="1"/>
            <p:nvPr/>
          </p:nvSpPr>
          <p:spPr>
            <a:xfrm>
              <a:off x="8583378" y="6060824"/>
              <a:ext cx="539323" cy="307777"/>
            </a:xfrm>
            <a:prstGeom prst="rect">
              <a:avLst/>
            </a:prstGeom>
            <a:noFill/>
          </p:spPr>
          <p:txBody>
            <a:bodyPr wrap="square" rtlCol="0">
              <a:spAutoFit/>
            </a:bodyPr>
            <a:lstStyle/>
            <a:p>
              <a:r>
                <a:rPr lang="en-US" sz="1400" b="0" i="0" dirty="0" smtClean="0">
                  <a:solidFill>
                    <a:srgbClr val="000000"/>
                  </a:solidFill>
                </a:rPr>
                <a:t>100</a:t>
              </a:r>
              <a:endParaRPr lang="en-US" sz="1400" b="0" i="0" dirty="0">
                <a:solidFill>
                  <a:srgbClr val="000000"/>
                </a:solidFill>
              </a:endParaRPr>
            </a:p>
          </p:txBody>
        </p:sp>
      </p:grpSp>
      <p:sp>
        <p:nvSpPr>
          <p:cNvPr id="61" name="Rectangle 60"/>
          <p:cNvSpPr/>
          <p:nvPr/>
        </p:nvSpPr>
        <p:spPr>
          <a:xfrm>
            <a:off x="8227117" y="4297579"/>
            <a:ext cx="701534" cy="307777"/>
          </a:xfrm>
          <a:prstGeom prst="rect">
            <a:avLst/>
          </a:prstGeom>
        </p:spPr>
        <p:txBody>
          <a:bodyPr wrap="none">
            <a:spAutoFit/>
          </a:bodyPr>
          <a:lstStyle/>
          <a:p>
            <a:r>
              <a:rPr lang="en-US" sz="1400" b="0" dirty="0" smtClean="0">
                <a:solidFill>
                  <a:schemeClr val="tx2"/>
                </a:solidFill>
              </a:rPr>
              <a:t>q-limit</a:t>
            </a:r>
            <a:endParaRPr lang="en-US" sz="1400" dirty="0"/>
          </a:p>
        </p:txBody>
      </p:sp>
      <p:sp>
        <p:nvSpPr>
          <p:cNvPr id="62" name="Rectangle 61"/>
          <p:cNvSpPr/>
          <p:nvPr/>
        </p:nvSpPr>
        <p:spPr>
          <a:xfrm>
            <a:off x="6461433" y="3817471"/>
            <a:ext cx="1300544" cy="307777"/>
          </a:xfrm>
          <a:prstGeom prst="rect">
            <a:avLst/>
          </a:prstGeom>
        </p:spPr>
        <p:txBody>
          <a:bodyPr wrap="none">
            <a:spAutoFit/>
          </a:bodyPr>
          <a:lstStyle/>
          <a:p>
            <a:r>
              <a:rPr lang="en-US" sz="1400" b="0" dirty="0" smtClean="0">
                <a:solidFill>
                  <a:schemeClr val="tx2"/>
                </a:solidFill>
              </a:rPr>
              <a:t>Power supply</a:t>
            </a:r>
            <a:endParaRPr lang="en-US" sz="1400" dirty="0"/>
          </a:p>
        </p:txBody>
      </p:sp>
      <p:pic>
        <p:nvPicPr>
          <p:cNvPr id="91" name="Picture 90" descr="Oxygen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682931" y="846693"/>
            <a:ext cx="2080538" cy="2692460"/>
          </a:xfrm>
          <a:prstGeom prst="rect">
            <a:avLst/>
          </a:prstGeom>
        </p:spPr>
      </p:pic>
      <p:pic>
        <p:nvPicPr>
          <p:cNvPr id="92" name="Picture 91" descr="Carbon2.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485307" y="846693"/>
            <a:ext cx="2090047" cy="2704766"/>
          </a:xfrm>
          <a:prstGeom prst="rect">
            <a:avLst/>
          </a:prstGeom>
        </p:spPr>
      </p:pic>
      <p:pic>
        <p:nvPicPr>
          <p:cNvPr id="93" name="Picture 92" descr="Beryllium2.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218734" y="846693"/>
            <a:ext cx="2086776" cy="2700532"/>
          </a:xfrm>
          <a:prstGeom prst="rect">
            <a:avLst/>
          </a:prstGeom>
        </p:spPr>
      </p:pic>
      <p:sp>
        <p:nvSpPr>
          <p:cNvPr id="94" name="TextBox 12"/>
          <p:cNvSpPr txBox="1">
            <a:spLocks noChangeArrowheads="1"/>
          </p:cNvSpPr>
          <p:nvPr/>
        </p:nvSpPr>
        <p:spPr bwMode="auto">
          <a:xfrm>
            <a:off x="153965" y="1751710"/>
            <a:ext cx="2250809" cy="338554"/>
          </a:xfrm>
          <a:prstGeom prst="rect">
            <a:avLst/>
          </a:prstGeom>
          <a:noFill/>
          <a:ln w="9525">
            <a:noFill/>
            <a:miter lim="800000"/>
            <a:headEnd/>
            <a:tailEnd/>
          </a:ln>
        </p:spPr>
        <p:txBody>
          <a:bodyPr wrap="square">
            <a:prstTxWarp prst="textNoShape">
              <a:avLst/>
            </a:prstTxWarp>
            <a:spAutoFit/>
          </a:bodyPr>
          <a:lstStyle/>
          <a:p>
            <a:r>
              <a:rPr lang="en-US" sz="1600" b="0" i="0" dirty="0" smtClean="0">
                <a:solidFill>
                  <a:schemeClr val="tx2"/>
                </a:solidFill>
              </a:rPr>
              <a:t>f(Z,T</a:t>
            </a:r>
            <a:r>
              <a:rPr lang="en-US" sz="1600" b="0" i="0" baseline="-25000" dirty="0" smtClean="0">
                <a:solidFill>
                  <a:schemeClr val="tx2"/>
                </a:solidFill>
              </a:rPr>
              <a:t>e</a:t>
            </a:r>
            <a:r>
              <a:rPr lang="en-US" sz="1600" b="0" i="0" dirty="0" smtClean="0">
                <a:solidFill>
                  <a:schemeClr val="tx2"/>
                </a:solidFill>
              </a:rPr>
              <a:t>)(ergs•cm</a:t>
            </a:r>
            <a:r>
              <a:rPr lang="en-US" sz="1600" b="0" i="0" baseline="30000" dirty="0" smtClean="0">
                <a:solidFill>
                  <a:schemeClr val="tx2"/>
                </a:solidFill>
              </a:rPr>
              <a:t>-3</a:t>
            </a:r>
            <a:r>
              <a:rPr lang="en-US" sz="1600" b="0" i="0" dirty="0" smtClean="0">
                <a:solidFill>
                  <a:schemeClr val="tx2"/>
                </a:solidFill>
              </a:rPr>
              <a:t>•s</a:t>
            </a:r>
            <a:r>
              <a:rPr lang="en-US" sz="1600" b="0" i="0" baseline="30000" dirty="0" smtClean="0">
                <a:solidFill>
                  <a:schemeClr val="tx2"/>
                </a:solidFill>
              </a:rPr>
              <a:t>-1</a:t>
            </a:r>
            <a:r>
              <a:rPr lang="en-US" sz="1600" b="0" i="0" dirty="0" smtClean="0">
                <a:solidFill>
                  <a:schemeClr val="tx2"/>
                </a:solidFill>
              </a:rPr>
              <a:t>)</a:t>
            </a:r>
            <a:endParaRPr lang="en-US" sz="1600" b="0" i="0" dirty="0">
              <a:solidFill>
                <a:schemeClr val="tx2"/>
              </a:solidFill>
            </a:endParaRPr>
          </a:p>
        </p:txBody>
      </p:sp>
      <p:pic>
        <p:nvPicPr>
          <p:cNvPr id="95" name="Picture 94" descr="whitesquare.tiff"/>
          <p:cNvPicPr>
            <a:picLocks noChangeAspect="1"/>
          </p:cNvPicPr>
          <p:nvPr/>
        </p:nvPicPr>
        <p:blipFill>
          <a:blip r:embed="rId3"/>
          <a:stretch>
            <a:fillRect/>
          </a:stretch>
        </p:blipFill>
        <p:spPr>
          <a:xfrm>
            <a:off x="1782854" y="3216208"/>
            <a:ext cx="6998627" cy="125534"/>
          </a:xfrm>
          <a:prstGeom prst="rect">
            <a:avLst/>
          </a:prstGeom>
        </p:spPr>
      </p:pic>
      <p:grpSp>
        <p:nvGrpSpPr>
          <p:cNvPr id="98" name="Group 97"/>
          <p:cNvGrpSpPr/>
          <p:nvPr/>
        </p:nvGrpSpPr>
        <p:grpSpPr>
          <a:xfrm>
            <a:off x="2629239" y="3109026"/>
            <a:ext cx="1847063" cy="280676"/>
            <a:chOff x="2602218" y="2982929"/>
            <a:chExt cx="1718516" cy="213507"/>
          </a:xfrm>
        </p:grpSpPr>
        <p:sp>
          <p:nvSpPr>
            <p:cNvPr id="78" name="TextBox 13"/>
            <p:cNvSpPr txBox="1">
              <a:spLocks noChangeArrowheads="1"/>
            </p:cNvSpPr>
            <p:nvPr/>
          </p:nvSpPr>
          <p:spPr bwMode="auto">
            <a:xfrm>
              <a:off x="3789021" y="2982929"/>
              <a:ext cx="531713" cy="210710"/>
            </a:xfrm>
            <a:prstGeom prst="rect">
              <a:avLst/>
            </a:prstGeom>
            <a:noFill/>
            <a:ln w="9525">
              <a:noFill/>
              <a:miter lim="800000"/>
              <a:headEnd/>
              <a:tailEnd/>
            </a:ln>
          </p:spPr>
          <p:txBody>
            <a:bodyPr wrap="square">
              <a:prstTxWarp prst="textNoShape">
                <a:avLst/>
              </a:prstTxWarp>
              <a:spAutoFit/>
            </a:bodyPr>
            <a:lstStyle/>
            <a:p>
              <a:r>
                <a:rPr lang="en-US" b="0" i="0" dirty="0" smtClean="0">
                  <a:solidFill>
                    <a:schemeClr val="tx2"/>
                  </a:solidFill>
                </a:rPr>
                <a:t>10</a:t>
              </a:r>
              <a:r>
                <a:rPr lang="en-US" b="0" i="0" baseline="30000" dirty="0">
                  <a:solidFill>
                    <a:schemeClr val="tx2"/>
                  </a:solidFill>
                </a:rPr>
                <a:t>2</a:t>
              </a:r>
            </a:p>
          </p:txBody>
        </p:sp>
        <p:sp>
          <p:nvSpPr>
            <p:cNvPr id="75" name="TextBox 12"/>
            <p:cNvSpPr txBox="1">
              <a:spLocks noChangeArrowheads="1"/>
            </p:cNvSpPr>
            <p:nvPr/>
          </p:nvSpPr>
          <p:spPr bwMode="auto">
            <a:xfrm>
              <a:off x="3523168" y="2982929"/>
              <a:ext cx="354476" cy="210710"/>
            </a:xfrm>
            <a:prstGeom prst="rect">
              <a:avLst/>
            </a:prstGeom>
            <a:noFill/>
            <a:ln w="9525">
              <a:noFill/>
              <a:miter lim="800000"/>
              <a:headEnd/>
              <a:tailEnd/>
            </a:ln>
          </p:spPr>
          <p:txBody>
            <a:bodyPr wrap="square">
              <a:prstTxWarp prst="textNoShape">
                <a:avLst/>
              </a:prstTxWarp>
              <a:spAutoFit/>
            </a:bodyPr>
            <a:lstStyle/>
            <a:p>
              <a:r>
                <a:rPr lang="en-US" b="0" i="0" dirty="0">
                  <a:solidFill>
                    <a:schemeClr val="tx2"/>
                  </a:solidFill>
                </a:rPr>
                <a:t>10</a:t>
              </a:r>
            </a:p>
          </p:txBody>
        </p:sp>
        <p:sp>
          <p:nvSpPr>
            <p:cNvPr id="74" name="TextBox 11"/>
            <p:cNvSpPr txBox="1">
              <a:spLocks noChangeArrowheads="1"/>
            </p:cNvSpPr>
            <p:nvPr/>
          </p:nvSpPr>
          <p:spPr bwMode="auto">
            <a:xfrm>
              <a:off x="3259246" y="2982929"/>
              <a:ext cx="269022" cy="210710"/>
            </a:xfrm>
            <a:prstGeom prst="rect">
              <a:avLst/>
            </a:prstGeom>
            <a:noFill/>
            <a:ln w="9525">
              <a:noFill/>
              <a:miter lim="800000"/>
              <a:headEnd/>
              <a:tailEnd/>
            </a:ln>
          </p:spPr>
          <p:txBody>
            <a:bodyPr wrap="square">
              <a:prstTxWarp prst="textNoShape">
                <a:avLst/>
              </a:prstTxWarp>
              <a:spAutoFit/>
            </a:bodyPr>
            <a:lstStyle/>
            <a:p>
              <a:r>
                <a:rPr lang="en-US" b="0" i="0" dirty="0">
                  <a:solidFill>
                    <a:schemeClr val="tx2"/>
                  </a:solidFill>
                </a:rPr>
                <a:t>1</a:t>
              </a:r>
            </a:p>
          </p:txBody>
        </p:sp>
        <p:sp>
          <p:nvSpPr>
            <p:cNvPr id="96" name="TextBox 11"/>
            <p:cNvSpPr txBox="1">
              <a:spLocks noChangeArrowheads="1"/>
            </p:cNvSpPr>
            <p:nvPr/>
          </p:nvSpPr>
          <p:spPr bwMode="auto">
            <a:xfrm>
              <a:off x="2891141" y="2985726"/>
              <a:ext cx="450328" cy="210710"/>
            </a:xfrm>
            <a:prstGeom prst="rect">
              <a:avLst/>
            </a:prstGeom>
            <a:noFill/>
            <a:ln w="9525">
              <a:noFill/>
              <a:miter lim="800000"/>
              <a:headEnd/>
              <a:tailEnd/>
            </a:ln>
          </p:spPr>
          <p:txBody>
            <a:bodyPr wrap="square">
              <a:prstTxWarp prst="textNoShape">
                <a:avLst/>
              </a:prstTxWarp>
              <a:spAutoFit/>
            </a:bodyPr>
            <a:lstStyle/>
            <a:p>
              <a:r>
                <a:rPr lang="en-US" b="0" i="0" dirty="0" smtClean="0">
                  <a:solidFill>
                    <a:schemeClr val="tx2"/>
                  </a:solidFill>
                </a:rPr>
                <a:t>10</a:t>
              </a:r>
              <a:r>
                <a:rPr lang="en-US" b="0" i="0" baseline="30000" dirty="0" smtClean="0">
                  <a:solidFill>
                    <a:schemeClr val="tx2"/>
                  </a:solidFill>
                </a:rPr>
                <a:t>-1</a:t>
              </a:r>
              <a:endParaRPr lang="en-US" b="0" i="0" dirty="0">
                <a:solidFill>
                  <a:schemeClr val="tx2"/>
                </a:solidFill>
              </a:endParaRPr>
            </a:p>
          </p:txBody>
        </p:sp>
        <p:sp>
          <p:nvSpPr>
            <p:cNvPr id="97" name="TextBox 11"/>
            <p:cNvSpPr txBox="1">
              <a:spLocks noChangeArrowheads="1"/>
            </p:cNvSpPr>
            <p:nvPr/>
          </p:nvSpPr>
          <p:spPr bwMode="auto">
            <a:xfrm>
              <a:off x="2602218" y="2985726"/>
              <a:ext cx="450328" cy="210710"/>
            </a:xfrm>
            <a:prstGeom prst="rect">
              <a:avLst/>
            </a:prstGeom>
            <a:noFill/>
            <a:ln w="9525">
              <a:noFill/>
              <a:miter lim="800000"/>
              <a:headEnd/>
              <a:tailEnd/>
            </a:ln>
          </p:spPr>
          <p:txBody>
            <a:bodyPr wrap="square">
              <a:prstTxWarp prst="textNoShape">
                <a:avLst/>
              </a:prstTxWarp>
              <a:spAutoFit/>
            </a:bodyPr>
            <a:lstStyle/>
            <a:p>
              <a:r>
                <a:rPr lang="en-US" b="0" i="0" dirty="0" smtClean="0">
                  <a:solidFill>
                    <a:schemeClr val="tx2"/>
                  </a:solidFill>
                </a:rPr>
                <a:t>10</a:t>
              </a:r>
              <a:r>
                <a:rPr lang="en-US" b="0" i="0" baseline="30000" dirty="0" smtClean="0">
                  <a:solidFill>
                    <a:schemeClr val="tx2"/>
                  </a:solidFill>
                </a:rPr>
                <a:t>-2</a:t>
              </a:r>
              <a:endParaRPr lang="en-US" b="0" i="0" dirty="0">
                <a:solidFill>
                  <a:schemeClr val="tx2"/>
                </a:solidFill>
              </a:endParaRPr>
            </a:p>
          </p:txBody>
        </p:sp>
      </p:grpSp>
      <p:grpSp>
        <p:nvGrpSpPr>
          <p:cNvPr id="99" name="Group 98"/>
          <p:cNvGrpSpPr/>
          <p:nvPr/>
        </p:nvGrpSpPr>
        <p:grpSpPr>
          <a:xfrm>
            <a:off x="4898201" y="3109026"/>
            <a:ext cx="1847063" cy="280676"/>
            <a:chOff x="2602218" y="2982929"/>
            <a:chExt cx="1718516" cy="213507"/>
          </a:xfrm>
        </p:grpSpPr>
        <p:sp>
          <p:nvSpPr>
            <p:cNvPr id="100" name="TextBox 13"/>
            <p:cNvSpPr txBox="1">
              <a:spLocks noChangeArrowheads="1"/>
            </p:cNvSpPr>
            <p:nvPr/>
          </p:nvSpPr>
          <p:spPr bwMode="auto">
            <a:xfrm>
              <a:off x="3789021" y="2982929"/>
              <a:ext cx="531713" cy="210710"/>
            </a:xfrm>
            <a:prstGeom prst="rect">
              <a:avLst/>
            </a:prstGeom>
            <a:noFill/>
            <a:ln w="9525">
              <a:noFill/>
              <a:miter lim="800000"/>
              <a:headEnd/>
              <a:tailEnd/>
            </a:ln>
          </p:spPr>
          <p:txBody>
            <a:bodyPr wrap="square">
              <a:prstTxWarp prst="textNoShape">
                <a:avLst/>
              </a:prstTxWarp>
              <a:spAutoFit/>
            </a:bodyPr>
            <a:lstStyle/>
            <a:p>
              <a:r>
                <a:rPr lang="en-US" b="0" i="0" dirty="0" smtClean="0">
                  <a:solidFill>
                    <a:schemeClr val="tx2"/>
                  </a:solidFill>
                </a:rPr>
                <a:t>10</a:t>
              </a:r>
              <a:r>
                <a:rPr lang="en-US" b="0" i="0" baseline="30000" dirty="0">
                  <a:solidFill>
                    <a:schemeClr val="tx2"/>
                  </a:solidFill>
                </a:rPr>
                <a:t>2</a:t>
              </a:r>
            </a:p>
          </p:txBody>
        </p:sp>
        <p:sp>
          <p:nvSpPr>
            <p:cNvPr id="101" name="TextBox 12"/>
            <p:cNvSpPr txBox="1">
              <a:spLocks noChangeArrowheads="1"/>
            </p:cNvSpPr>
            <p:nvPr/>
          </p:nvSpPr>
          <p:spPr bwMode="auto">
            <a:xfrm>
              <a:off x="3523168" y="2982929"/>
              <a:ext cx="354476" cy="210710"/>
            </a:xfrm>
            <a:prstGeom prst="rect">
              <a:avLst/>
            </a:prstGeom>
            <a:noFill/>
            <a:ln w="9525">
              <a:noFill/>
              <a:miter lim="800000"/>
              <a:headEnd/>
              <a:tailEnd/>
            </a:ln>
          </p:spPr>
          <p:txBody>
            <a:bodyPr wrap="square">
              <a:prstTxWarp prst="textNoShape">
                <a:avLst/>
              </a:prstTxWarp>
              <a:spAutoFit/>
            </a:bodyPr>
            <a:lstStyle/>
            <a:p>
              <a:r>
                <a:rPr lang="en-US" b="0" i="0" dirty="0">
                  <a:solidFill>
                    <a:schemeClr val="tx2"/>
                  </a:solidFill>
                </a:rPr>
                <a:t>10</a:t>
              </a:r>
            </a:p>
          </p:txBody>
        </p:sp>
        <p:sp>
          <p:nvSpPr>
            <p:cNvPr id="102" name="TextBox 11"/>
            <p:cNvSpPr txBox="1">
              <a:spLocks noChangeArrowheads="1"/>
            </p:cNvSpPr>
            <p:nvPr/>
          </p:nvSpPr>
          <p:spPr bwMode="auto">
            <a:xfrm>
              <a:off x="3259246" y="2982929"/>
              <a:ext cx="269022" cy="210710"/>
            </a:xfrm>
            <a:prstGeom prst="rect">
              <a:avLst/>
            </a:prstGeom>
            <a:noFill/>
            <a:ln w="9525">
              <a:noFill/>
              <a:miter lim="800000"/>
              <a:headEnd/>
              <a:tailEnd/>
            </a:ln>
          </p:spPr>
          <p:txBody>
            <a:bodyPr wrap="square">
              <a:prstTxWarp prst="textNoShape">
                <a:avLst/>
              </a:prstTxWarp>
              <a:spAutoFit/>
            </a:bodyPr>
            <a:lstStyle/>
            <a:p>
              <a:r>
                <a:rPr lang="en-US" b="0" i="0" dirty="0">
                  <a:solidFill>
                    <a:schemeClr val="tx2"/>
                  </a:solidFill>
                </a:rPr>
                <a:t>1</a:t>
              </a:r>
            </a:p>
          </p:txBody>
        </p:sp>
        <p:sp>
          <p:nvSpPr>
            <p:cNvPr id="103" name="TextBox 11"/>
            <p:cNvSpPr txBox="1">
              <a:spLocks noChangeArrowheads="1"/>
            </p:cNvSpPr>
            <p:nvPr/>
          </p:nvSpPr>
          <p:spPr bwMode="auto">
            <a:xfrm>
              <a:off x="2891141" y="2985726"/>
              <a:ext cx="450328" cy="210710"/>
            </a:xfrm>
            <a:prstGeom prst="rect">
              <a:avLst/>
            </a:prstGeom>
            <a:noFill/>
            <a:ln w="9525">
              <a:noFill/>
              <a:miter lim="800000"/>
              <a:headEnd/>
              <a:tailEnd/>
            </a:ln>
          </p:spPr>
          <p:txBody>
            <a:bodyPr wrap="square">
              <a:prstTxWarp prst="textNoShape">
                <a:avLst/>
              </a:prstTxWarp>
              <a:spAutoFit/>
            </a:bodyPr>
            <a:lstStyle/>
            <a:p>
              <a:r>
                <a:rPr lang="en-US" b="0" i="0" dirty="0" smtClean="0">
                  <a:solidFill>
                    <a:schemeClr val="tx2"/>
                  </a:solidFill>
                </a:rPr>
                <a:t>10</a:t>
              </a:r>
              <a:r>
                <a:rPr lang="en-US" b="0" i="0" baseline="30000" dirty="0" smtClean="0">
                  <a:solidFill>
                    <a:schemeClr val="tx2"/>
                  </a:solidFill>
                </a:rPr>
                <a:t>-1</a:t>
              </a:r>
              <a:endParaRPr lang="en-US" b="0" i="0" dirty="0">
                <a:solidFill>
                  <a:schemeClr val="tx2"/>
                </a:solidFill>
              </a:endParaRPr>
            </a:p>
          </p:txBody>
        </p:sp>
        <p:sp>
          <p:nvSpPr>
            <p:cNvPr id="104" name="TextBox 11"/>
            <p:cNvSpPr txBox="1">
              <a:spLocks noChangeArrowheads="1"/>
            </p:cNvSpPr>
            <p:nvPr/>
          </p:nvSpPr>
          <p:spPr bwMode="auto">
            <a:xfrm>
              <a:off x="2602218" y="2985726"/>
              <a:ext cx="450328" cy="210710"/>
            </a:xfrm>
            <a:prstGeom prst="rect">
              <a:avLst/>
            </a:prstGeom>
            <a:noFill/>
            <a:ln w="9525">
              <a:noFill/>
              <a:miter lim="800000"/>
              <a:headEnd/>
              <a:tailEnd/>
            </a:ln>
          </p:spPr>
          <p:txBody>
            <a:bodyPr wrap="square">
              <a:prstTxWarp prst="textNoShape">
                <a:avLst/>
              </a:prstTxWarp>
              <a:spAutoFit/>
            </a:bodyPr>
            <a:lstStyle/>
            <a:p>
              <a:r>
                <a:rPr lang="en-US" b="0" i="0" dirty="0" smtClean="0">
                  <a:solidFill>
                    <a:schemeClr val="tx2"/>
                  </a:solidFill>
                </a:rPr>
                <a:t>10</a:t>
              </a:r>
              <a:r>
                <a:rPr lang="en-US" b="0" i="0" baseline="30000" dirty="0" smtClean="0">
                  <a:solidFill>
                    <a:schemeClr val="tx2"/>
                  </a:solidFill>
                </a:rPr>
                <a:t>-2</a:t>
              </a:r>
              <a:endParaRPr lang="en-US" b="0" i="0" dirty="0">
                <a:solidFill>
                  <a:schemeClr val="tx2"/>
                </a:solidFill>
              </a:endParaRPr>
            </a:p>
          </p:txBody>
        </p:sp>
      </p:grpSp>
      <p:grpSp>
        <p:nvGrpSpPr>
          <p:cNvPr id="105" name="Group 104"/>
          <p:cNvGrpSpPr/>
          <p:nvPr/>
        </p:nvGrpSpPr>
        <p:grpSpPr>
          <a:xfrm>
            <a:off x="7086820" y="3109026"/>
            <a:ext cx="1847063" cy="280676"/>
            <a:chOff x="2602218" y="2982929"/>
            <a:chExt cx="1718516" cy="213507"/>
          </a:xfrm>
        </p:grpSpPr>
        <p:sp>
          <p:nvSpPr>
            <p:cNvPr id="106" name="TextBox 13"/>
            <p:cNvSpPr txBox="1">
              <a:spLocks noChangeArrowheads="1"/>
            </p:cNvSpPr>
            <p:nvPr/>
          </p:nvSpPr>
          <p:spPr bwMode="auto">
            <a:xfrm>
              <a:off x="3789021" y="2982929"/>
              <a:ext cx="531713" cy="210710"/>
            </a:xfrm>
            <a:prstGeom prst="rect">
              <a:avLst/>
            </a:prstGeom>
            <a:noFill/>
            <a:ln w="9525">
              <a:noFill/>
              <a:miter lim="800000"/>
              <a:headEnd/>
              <a:tailEnd/>
            </a:ln>
          </p:spPr>
          <p:txBody>
            <a:bodyPr wrap="square">
              <a:prstTxWarp prst="textNoShape">
                <a:avLst/>
              </a:prstTxWarp>
              <a:spAutoFit/>
            </a:bodyPr>
            <a:lstStyle/>
            <a:p>
              <a:r>
                <a:rPr lang="en-US" b="0" i="0" dirty="0" smtClean="0">
                  <a:solidFill>
                    <a:schemeClr val="tx2"/>
                  </a:solidFill>
                </a:rPr>
                <a:t>10</a:t>
              </a:r>
              <a:r>
                <a:rPr lang="en-US" b="0" i="0" baseline="30000" dirty="0">
                  <a:solidFill>
                    <a:schemeClr val="tx2"/>
                  </a:solidFill>
                </a:rPr>
                <a:t>2</a:t>
              </a:r>
            </a:p>
          </p:txBody>
        </p:sp>
        <p:sp>
          <p:nvSpPr>
            <p:cNvPr id="107" name="TextBox 12"/>
            <p:cNvSpPr txBox="1">
              <a:spLocks noChangeArrowheads="1"/>
            </p:cNvSpPr>
            <p:nvPr/>
          </p:nvSpPr>
          <p:spPr bwMode="auto">
            <a:xfrm>
              <a:off x="3523168" y="2982929"/>
              <a:ext cx="354476" cy="210710"/>
            </a:xfrm>
            <a:prstGeom prst="rect">
              <a:avLst/>
            </a:prstGeom>
            <a:noFill/>
            <a:ln w="9525">
              <a:noFill/>
              <a:miter lim="800000"/>
              <a:headEnd/>
              <a:tailEnd/>
            </a:ln>
          </p:spPr>
          <p:txBody>
            <a:bodyPr wrap="square">
              <a:prstTxWarp prst="textNoShape">
                <a:avLst/>
              </a:prstTxWarp>
              <a:spAutoFit/>
            </a:bodyPr>
            <a:lstStyle/>
            <a:p>
              <a:r>
                <a:rPr lang="en-US" b="0" i="0" dirty="0">
                  <a:solidFill>
                    <a:schemeClr val="tx2"/>
                  </a:solidFill>
                </a:rPr>
                <a:t>10</a:t>
              </a:r>
            </a:p>
          </p:txBody>
        </p:sp>
        <p:sp>
          <p:nvSpPr>
            <p:cNvPr id="108" name="TextBox 11"/>
            <p:cNvSpPr txBox="1">
              <a:spLocks noChangeArrowheads="1"/>
            </p:cNvSpPr>
            <p:nvPr/>
          </p:nvSpPr>
          <p:spPr bwMode="auto">
            <a:xfrm>
              <a:off x="3259246" y="2982929"/>
              <a:ext cx="269022" cy="210710"/>
            </a:xfrm>
            <a:prstGeom prst="rect">
              <a:avLst/>
            </a:prstGeom>
            <a:noFill/>
            <a:ln w="9525">
              <a:noFill/>
              <a:miter lim="800000"/>
              <a:headEnd/>
              <a:tailEnd/>
            </a:ln>
          </p:spPr>
          <p:txBody>
            <a:bodyPr wrap="square">
              <a:prstTxWarp prst="textNoShape">
                <a:avLst/>
              </a:prstTxWarp>
              <a:spAutoFit/>
            </a:bodyPr>
            <a:lstStyle/>
            <a:p>
              <a:r>
                <a:rPr lang="en-US" b="0" i="0" dirty="0">
                  <a:solidFill>
                    <a:schemeClr val="tx2"/>
                  </a:solidFill>
                </a:rPr>
                <a:t>1</a:t>
              </a:r>
            </a:p>
          </p:txBody>
        </p:sp>
        <p:sp>
          <p:nvSpPr>
            <p:cNvPr id="109" name="TextBox 11"/>
            <p:cNvSpPr txBox="1">
              <a:spLocks noChangeArrowheads="1"/>
            </p:cNvSpPr>
            <p:nvPr/>
          </p:nvSpPr>
          <p:spPr bwMode="auto">
            <a:xfrm>
              <a:off x="2891141" y="2985726"/>
              <a:ext cx="450328" cy="210710"/>
            </a:xfrm>
            <a:prstGeom prst="rect">
              <a:avLst/>
            </a:prstGeom>
            <a:noFill/>
            <a:ln w="9525">
              <a:noFill/>
              <a:miter lim="800000"/>
              <a:headEnd/>
              <a:tailEnd/>
            </a:ln>
          </p:spPr>
          <p:txBody>
            <a:bodyPr wrap="square">
              <a:prstTxWarp prst="textNoShape">
                <a:avLst/>
              </a:prstTxWarp>
              <a:spAutoFit/>
            </a:bodyPr>
            <a:lstStyle/>
            <a:p>
              <a:r>
                <a:rPr lang="en-US" b="0" i="0" dirty="0" smtClean="0">
                  <a:solidFill>
                    <a:schemeClr val="tx2"/>
                  </a:solidFill>
                </a:rPr>
                <a:t>10</a:t>
              </a:r>
              <a:r>
                <a:rPr lang="en-US" b="0" i="0" baseline="30000" dirty="0" smtClean="0">
                  <a:solidFill>
                    <a:schemeClr val="tx2"/>
                  </a:solidFill>
                </a:rPr>
                <a:t>-1</a:t>
              </a:r>
              <a:endParaRPr lang="en-US" b="0" i="0" dirty="0">
                <a:solidFill>
                  <a:schemeClr val="tx2"/>
                </a:solidFill>
              </a:endParaRPr>
            </a:p>
          </p:txBody>
        </p:sp>
        <p:sp>
          <p:nvSpPr>
            <p:cNvPr id="110" name="TextBox 11"/>
            <p:cNvSpPr txBox="1">
              <a:spLocks noChangeArrowheads="1"/>
            </p:cNvSpPr>
            <p:nvPr/>
          </p:nvSpPr>
          <p:spPr bwMode="auto">
            <a:xfrm>
              <a:off x="2602218" y="2985726"/>
              <a:ext cx="450328" cy="210710"/>
            </a:xfrm>
            <a:prstGeom prst="rect">
              <a:avLst/>
            </a:prstGeom>
            <a:noFill/>
            <a:ln w="9525">
              <a:noFill/>
              <a:miter lim="800000"/>
              <a:headEnd/>
              <a:tailEnd/>
            </a:ln>
          </p:spPr>
          <p:txBody>
            <a:bodyPr wrap="square">
              <a:prstTxWarp prst="textNoShape">
                <a:avLst/>
              </a:prstTxWarp>
              <a:spAutoFit/>
            </a:bodyPr>
            <a:lstStyle/>
            <a:p>
              <a:r>
                <a:rPr lang="en-US" b="0" i="0" dirty="0" smtClean="0">
                  <a:solidFill>
                    <a:schemeClr val="tx2"/>
                  </a:solidFill>
                </a:rPr>
                <a:t>10</a:t>
              </a:r>
              <a:r>
                <a:rPr lang="en-US" b="0" i="0" baseline="30000" dirty="0" smtClean="0">
                  <a:solidFill>
                    <a:schemeClr val="tx2"/>
                  </a:solidFill>
                </a:rPr>
                <a:t>-2</a:t>
              </a:r>
              <a:endParaRPr lang="en-US" b="0" i="0" dirty="0">
                <a:solidFill>
                  <a:schemeClr val="tx2"/>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smtClean="0">
                <a:ea typeface="ヒラギノ角ゴ Pro W3" charset="-128"/>
                <a:cs typeface="ヒラギノ角ゴ Pro W3" charset="-128"/>
              </a:rPr>
              <a:t>Impurity burn through has presented difficulties to most tokamaks, particularly early in the  machine’s operation</a:t>
            </a:r>
          </a:p>
        </p:txBody>
      </p:sp>
      <p:sp>
        <p:nvSpPr>
          <p:cNvPr id="28675" name="Slide Number Placeholder 2"/>
          <p:cNvSpPr>
            <a:spLocks noGrp="1"/>
          </p:cNvSpPr>
          <p:nvPr>
            <p:ph type="sldNum" sz="quarter" idx="12"/>
          </p:nvPr>
        </p:nvSpPr>
        <p:spPr>
          <a:noFill/>
        </p:spPr>
        <p:txBody>
          <a:bodyPr/>
          <a:lstStyle/>
          <a:p>
            <a:fld id="{278EABA6-880B-0F4D-8297-60F71E466747}" type="slidenum">
              <a:rPr lang="en-US" smtClean="0">
                <a:ea typeface="ＭＳ Ｐゴシック" charset="0"/>
                <a:cs typeface="ＭＳ Ｐゴシック" charset="0"/>
              </a:rPr>
              <a:pPr/>
              <a:t>14</a:t>
            </a:fld>
            <a:endParaRPr lang="en-US" smtClean="0">
              <a:ea typeface="ＭＳ Ｐゴシック" charset="0"/>
              <a:cs typeface="ＭＳ Ｐゴシック" charset="0"/>
            </a:endParaRPr>
          </a:p>
        </p:txBody>
      </p:sp>
      <p:sp>
        <p:nvSpPr>
          <p:cNvPr id="28676" name="TextBox 4"/>
          <p:cNvSpPr txBox="1">
            <a:spLocks noChangeArrowheads="1"/>
          </p:cNvSpPr>
          <p:nvPr/>
        </p:nvSpPr>
        <p:spPr bwMode="auto">
          <a:xfrm>
            <a:off x="0" y="1219200"/>
            <a:ext cx="9144000" cy="4832092"/>
          </a:xfrm>
          <a:prstGeom prst="rect">
            <a:avLst/>
          </a:prstGeom>
          <a:noFill/>
          <a:ln w="9525">
            <a:noFill/>
            <a:miter lim="800000"/>
            <a:headEnd/>
            <a:tailEnd/>
          </a:ln>
        </p:spPr>
        <p:txBody>
          <a:bodyPr>
            <a:prstTxWarp prst="textNoShape">
              <a:avLst/>
            </a:prstTxWarp>
            <a:spAutoFit/>
          </a:bodyPr>
          <a:lstStyle/>
          <a:p>
            <a:pPr marL="354013" indent="-354013" defTabSz="938213" eaLnBrk="0" hangingPunct="0">
              <a:lnSpc>
                <a:spcPct val="80000"/>
              </a:lnSpc>
              <a:spcBef>
                <a:spcPct val="20000"/>
              </a:spcBef>
              <a:buFontTx/>
              <a:buChar char="•"/>
            </a:pPr>
            <a:r>
              <a:rPr lang="en-US" sz="2400" b="0" i="0" dirty="0" smtClean="0">
                <a:solidFill>
                  <a:srgbClr val="000000"/>
                </a:solidFill>
                <a:latin typeface="Arial" charset="0"/>
                <a:ea typeface="Arial" charset="0"/>
                <a:cs typeface="Arial" charset="0"/>
              </a:rPr>
              <a:t>Solutions </a:t>
            </a:r>
            <a:r>
              <a:rPr lang="en-US" sz="2400" b="0" i="0" dirty="0">
                <a:solidFill>
                  <a:srgbClr val="000000"/>
                </a:solidFill>
                <a:latin typeface="Arial" charset="0"/>
                <a:ea typeface="Arial" charset="0"/>
                <a:cs typeface="Arial" charset="0"/>
              </a:rPr>
              <a:t>employed to minimize  impurity influx include </a:t>
            </a:r>
          </a:p>
          <a:p>
            <a:pPr marL="811213" lvl="1" indent="-354013" defTabSz="938213" eaLnBrk="0" hangingPunct="0">
              <a:lnSpc>
                <a:spcPct val="80000"/>
              </a:lnSpc>
              <a:spcBef>
                <a:spcPct val="20000"/>
              </a:spcBef>
              <a:buFont typeface="Lucida Grande" charset="0"/>
              <a:buChar char="−"/>
            </a:pPr>
            <a:r>
              <a:rPr lang="en-US" sz="2400" b="0" i="0" dirty="0">
                <a:solidFill>
                  <a:schemeClr val="accent2"/>
                </a:solidFill>
                <a:latin typeface="Arial" charset="0"/>
                <a:ea typeface="Arial" charset="0"/>
                <a:cs typeface="Arial" charset="0"/>
              </a:rPr>
              <a:t>High temperature vacuum bake (to 350° to remove water and </a:t>
            </a:r>
            <a:r>
              <a:rPr lang="en-US" sz="2400" b="0" i="0" dirty="0" smtClean="0">
                <a:solidFill>
                  <a:schemeClr val="accent2"/>
                </a:solidFill>
                <a:latin typeface="Arial" charset="0"/>
                <a:ea typeface="Arial" charset="0"/>
                <a:cs typeface="Arial" charset="0"/>
              </a:rPr>
              <a:t> complex hydrocarbons)</a:t>
            </a:r>
            <a:endParaRPr lang="en-US" sz="2400" b="0" i="0" dirty="0">
              <a:solidFill>
                <a:schemeClr val="accent2"/>
              </a:solidFill>
              <a:latin typeface="Arial" charset="0"/>
              <a:ea typeface="Arial" charset="0"/>
              <a:cs typeface="Arial" charset="0"/>
            </a:endParaRPr>
          </a:p>
          <a:p>
            <a:pPr marL="811213" lvl="1" indent="-354013" defTabSz="938213" eaLnBrk="0" hangingPunct="0">
              <a:lnSpc>
                <a:spcPct val="80000"/>
              </a:lnSpc>
              <a:spcBef>
                <a:spcPct val="20000"/>
              </a:spcBef>
              <a:buFont typeface="Lucida Grande" charset="0"/>
              <a:buChar char="−"/>
            </a:pPr>
            <a:r>
              <a:rPr lang="en-US" sz="2400" b="0" i="0" dirty="0">
                <a:solidFill>
                  <a:schemeClr val="accent2"/>
                </a:solidFill>
                <a:latin typeface="Arial" charset="0"/>
                <a:ea typeface="Arial" charset="0"/>
                <a:cs typeface="Arial" charset="0"/>
              </a:rPr>
              <a:t>Glow discharge cleaning (removes oils and He GDC removes </a:t>
            </a:r>
            <a:r>
              <a:rPr lang="en-US" sz="2400" b="0" i="0" dirty="0" smtClean="0">
                <a:solidFill>
                  <a:schemeClr val="accent2"/>
                </a:solidFill>
                <a:latin typeface="Arial" charset="0"/>
                <a:ea typeface="Arial" charset="0"/>
                <a:cs typeface="Arial" charset="0"/>
              </a:rPr>
              <a:t>H/D)</a:t>
            </a:r>
            <a:endParaRPr lang="en-US" sz="2400" b="0" i="0" dirty="0">
              <a:solidFill>
                <a:schemeClr val="accent2"/>
              </a:solidFill>
              <a:latin typeface="Arial" charset="0"/>
              <a:ea typeface="Arial" charset="0"/>
              <a:cs typeface="Arial" charset="0"/>
            </a:endParaRPr>
          </a:p>
          <a:p>
            <a:pPr marL="811213" lvl="1" indent="-354013" defTabSz="938213" eaLnBrk="0" hangingPunct="0">
              <a:lnSpc>
                <a:spcPct val="80000"/>
              </a:lnSpc>
              <a:spcBef>
                <a:spcPct val="20000"/>
              </a:spcBef>
              <a:buFont typeface="Lucida Grande" charset="0"/>
              <a:buChar char="−"/>
            </a:pPr>
            <a:r>
              <a:rPr lang="en-US" sz="2400" b="0" i="0" dirty="0" err="1">
                <a:solidFill>
                  <a:schemeClr val="accent2"/>
                </a:solidFill>
                <a:latin typeface="Arial" charset="0"/>
                <a:ea typeface="Arial" charset="0"/>
                <a:cs typeface="Arial" charset="0"/>
              </a:rPr>
              <a:t>Boronization</a:t>
            </a:r>
            <a:r>
              <a:rPr lang="en-US" sz="2400" b="0" i="0" dirty="0">
                <a:solidFill>
                  <a:schemeClr val="accent2"/>
                </a:solidFill>
                <a:latin typeface="Arial" charset="0"/>
                <a:ea typeface="Arial" charset="0"/>
                <a:cs typeface="Arial" charset="0"/>
              </a:rPr>
              <a:t> (various application techniques, reduces O)</a:t>
            </a:r>
          </a:p>
          <a:p>
            <a:pPr marL="811213" lvl="1" indent="-354013" defTabSz="938213" eaLnBrk="0" hangingPunct="0">
              <a:lnSpc>
                <a:spcPct val="80000"/>
              </a:lnSpc>
              <a:spcBef>
                <a:spcPct val="20000"/>
              </a:spcBef>
              <a:buFont typeface="Lucida Grande" charset="0"/>
              <a:buChar char="−"/>
            </a:pPr>
            <a:r>
              <a:rPr lang="en-US" sz="2400" b="0" i="0" dirty="0">
                <a:solidFill>
                  <a:schemeClr val="accent2"/>
                </a:solidFill>
                <a:latin typeface="Arial" charset="0"/>
                <a:ea typeface="Arial" charset="0"/>
                <a:cs typeface="Arial" charset="0"/>
              </a:rPr>
              <a:t>Lithium coatings (Reduces C, O  and  </a:t>
            </a:r>
            <a:r>
              <a:rPr lang="en-US" sz="2400" b="0" i="0" dirty="0" smtClean="0">
                <a:solidFill>
                  <a:schemeClr val="accent2"/>
                </a:solidFill>
                <a:latin typeface="Arial" charset="0"/>
                <a:ea typeface="Arial" charset="0"/>
                <a:cs typeface="Arial" charset="0"/>
              </a:rPr>
              <a:t>H/D)</a:t>
            </a:r>
            <a:endParaRPr lang="en-US" sz="2400" b="0" i="0" dirty="0">
              <a:solidFill>
                <a:schemeClr val="accent2"/>
              </a:solidFill>
              <a:latin typeface="Arial" charset="0"/>
              <a:ea typeface="Arial" charset="0"/>
              <a:cs typeface="Arial" charset="0"/>
            </a:endParaRPr>
          </a:p>
          <a:p>
            <a:pPr marL="811213" lvl="1" indent="-354013" defTabSz="938213" eaLnBrk="0" hangingPunct="0">
              <a:lnSpc>
                <a:spcPct val="80000"/>
              </a:lnSpc>
              <a:spcBef>
                <a:spcPct val="20000"/>
              </a:spcBef>
              <a:buFont typeface="Lucida Grande" charset="0"/>
              <a:buChar char="−"/>
            </a:pPr>
            <a:r>
              <a:rPr lang="en-US" sz="2400" b="0" i="0" dirty="0">
                <a:solidFill>
                  <a:schemeClr val="accent2"/>
                </a:solidFill>
                <a:latin typeface="Arial" charset="0"/>
                <a:ea typeface="Arial" charset="0"/>
                <a:cs typeface="Arial" charset="0"/>
              </a:rPr>
              <a:t>Ti </a:t>
            </a:r>
            <a:r>
              <a:rPr lang="en-US" sz="2400" b="0" i="0" dirty="0" err="1">
                <a:solidFill>
                  <a:schemeClr val="accent2"/>
                </a:solidFill>
                <a:latin typeface="Arial" charset="0"/>
                <a:ea typeface="Arial" charset="0"/>
                <a:cs typeface="Arial" charset="0"/>
              </a:rPr>
              <a:t>gettering</a:t>
            </a:r>
            <a:r>
              <a:rPr lang="en-US" sz="2400" b="0" i="0" dirty="0">
                <a:solidFill>
                  <a:schemeClr val="accent2"/>
                </a:solidFill>
                <a:latin typeface="Arial" charset="0"/>
                <a:ea typeface="Arial" charset="0"/>
                <a:cs typeface="Arial" charset="0"/>
              </a:rPr>
              <a:t> (coats surfaces reduces O, </a:t>
            </a:r>
            <a:r>
              <a:rPr lang="en-US" sz="2400" b="0" i="0" dirty="0" smtClean="0">
                <a:solidFill>
                  <a:schemeClr val="accent2"/>
                </a:solidFill>
                <a:latin typeface="Arial" charset="0"/>
                <a:ea typeface="Arial" charset="0"/>
                <a:cs typeface="Arial" charset="0"/>
              </a:rPr>
              <a:t>H/D  </a:t>
            </a:r>
            <a:r>
              <a:rPr lang="en-US" sz="2400" b="0" i="0" dirty="0">
                <a:solidFill>
                  <a:schemeClr val="accent2"/>
                </a:solidFill>
                <a:latin typeface="Arial" charset="0"/>
                <a:ea typeface="Arial" charset="0"/>
                <a:cs typeface="Arial" charset="0"/>
              </a:rPr>
              <a:t>and C)</a:t>
            </a:r>
          </a:p>
          <a:p>
            <a:pPr marL="811213" lvl="1" indent="-354013" defTabSz="938213" eaLnBrk="0" hangingPunct="0">
              <a:lnSpc>
                <a:spcPct val="80000"/>
              </a:lnSpc>
              <a:spcBef>
                <a:spcPct val="20000"/>
              </a:spcBef>
              <a:buFont typeface="Lucida Grande" charset="0"/>
              <a:buChar char="−"/>
            </a:pPr>
            <a:r>
              <a:rPr lang="en-US" sz="2400" b="0" i="0" dirty="0">
                <a:solidFill>
                  <a:schemeClr val="accent2"/>
                </a:solidFill>
                <a:latin typeface="Arial" charset="0"/>
                <a:ea typeface="Arial" charset="0"/>
                <a:cs typeface="Arial" charset="0"/>
              </a:rPr>
              <a:t>Use of metal walls can</a:t>
            </a:r>
            <a:r>
              <a:rPr lang="en-US" sz="2400" b="0" i="0" dirty="0" smtClean="0">
                <a:solidFill>
                  <a:schemeClr val="accent2"/>
                </a:solidFill>
                <a:latin typeface="Arial" charset="0"/>
                <a:ea typeface="Arial" charset="0"/>
                <a:cs typeface="Arial" charset="0"/>
              </a:rPr>
              <a:t> limit  the source of  </a:t>
            </a:r>
            <a:r>
              <a:rPr lang="en-US" sz="2400" b="0" i="0" dirty="0">
                <a:solidFill>
                  <a:schemeClr val="accent2"/>
                </a:solidFill>
                <a:latin typeface="Arial" charset="0"/>
                <a:ea typeface="Arial" charset="0"/>
                <a:cs typeface="Arial" charset="0"/>
              </a:rPr>
              <a:t>low Z  impurities</a:t>
            </a:r>
            <a:r>
              <a:rPr lang="en-US" sz="2400" b="0" i="0" dirty="0" smtClean="0">
                <a:solidFill>
                  <a:schemeClr val="accent2"/>
                </a:solidFill>
                <a:latin typeface="Arial" charset="0"/>
                <a:ea typeface="Arial" charset="0"/>
                <a:cs typeface="Arial" charset="0"/>
              </a:rPr>
              <a:t> (</a:t>
            </a:r>
            <a:r>
              <a:rPr lang="en-US" sz="2400" b="0" i="0" dirty="0">
                <a:solidFill>
                  <a:schemeClr val="accent2"/>
                </a:solidFill>
                <a:latin typeface="Arial" charset="0"/>
                <a:ea typeface="Arial" charset="0"/>
                <a:cs typeface="Arial" charset="0"/>
              </a:rPr>
              <a:t>ITER  plans include Be which radiates significantly less than C or O</a:t>
            </a:r>
            <a:r>
              <a:rPr lang="en-US" sz="2400" b="0" i="0" dirty="0" smtClean="0">
                <a:solidFill>
                  <a:schemeClr val="accent2"/>
                </a:solidFill>
                <a:latin typeface="Arial" charset="0"/>
                <a:ea typeface="Arial" charset="0"/>
                <a:cs typeface="Arial" charset="0"/>
              </a:rPr>
              <a:t>)</a:t>
            </a:r>
          </a:p>
          <a:p>
            <a:pPr marL="811213" lvl="1" indent="-354013" defTabSz="938213" eaLnBrk="0" hangingPunct="0">
              <a:lnSpc>
                <a:spcPct val="80000"/>
              </a:lnSpc>
              <a:spcBef>
                <a:spcPct val="20000"/>
              </a:spcBef>
              <a:buFont typeface="Lucida Grande" charset="0"/>
              <a:buChar char="−"/>
            </a:pPr>
            <a:endParaRPr lang="en-US" sz="2400" b="0" i="0" dirty="0" smtClean="0">
              <a:solidFill>
                <a:schemeClr val="accent2"/>
              </a:solidFill>
              <a:latin typeface="Arial" charset="0"/>
              <a:ea typeface="Arial" charset="0"/>
              <a:cs typeface="Arial" charset="0"/>
            </a:endParaRPr>
          </a:p>
          <a:p>
            <a:pPr marL="354013" indent="-354013" defTabSz="938213" eaLnBrk="0" hangingPunct="0">
              <a:lnSpc>
                <a:spcPct val="80000"/>
              </a:lnSpc>
              <a:spcBef>
                <a:spcPct val="20000"/>
              </a:spcBef>
              <a:buFont typeface="Arial" charset="0"/>
              <a:buChar char="•"/>
            </a:pPr>
            <a:r>
              <a:rPr lang="en-US" sz="2400" b="0" i="0" dirty="0" smtClean="0">
                <a:solidFill>
                  <a:schemeClr val="tx2"/>
                </a:solidFill>
                <a:latin typeface="Arial" charset="0"/>
                <a:ea typeface="Arial" charset="0"/>
                <a:cs typeface="Arial" charset="0"/>
              </a:rPr>
              <a:t>Alternatively </a:t>
            </a:r>
            <a:r>
              <a:rPr lang="en-US" sz="2400" b="0" i="0" dirty="0">
                <a:solidFill>
                  <a:schemeClr val="tx2"/>
                </a:solidFill>
                <a:latin typeface="Arial" charset="0"/>
                <a:ea typeface="Arial" charset="0"/>
                <a:cs typeface="Arial" charset="0"/>
              </a:rPr>
              <a:t>auxiliary heating can be employed to burn through the low Z impurities and heat the  </a:t>
            </a:r>
            <a:r>
              <a:rPr lang="en-US" sz="2400" b="0" i="0" dirty="0" smtClean="0">
                <a:solidFill>
                  <a:schemeClr val="tx2"/>
                </a:solidFill>
                <a:latin typeface="Arial" charset="0"/>
                <a:ea typeface="Arial" charset="0"/>
                <a:cs typeface="Arial" charset="0"/>
              </a:rPr>
              <a:t>plasma</a:t>
            </a:r>
            <a:endParaRPr lang="en-US" sz="2400" b="0" i="0" dirty="0">
              <a:solidFill>
                <a:schemeClr val="tx2"/>
              </a:solidFill>
              <a:latin typeface="Arial" charset="0"/>
              <a:ea typeface="Arial" charset="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b="0" dirty="0" smtClean="0">
                <a:latin typeface="Arial" charset="0"/>
              </a:rPr>
              <a:t>Recently H-T Kim developed a model (DYON) that uses a dynamic recycling and sputtering model for JET start-up</a:t>
            </a:r>
            <a:endParaRPr lang="en-US" dirty="0" smtClean="0">
              <a:ea typeface="ヒラギノ角ゴ Pro W3" charset="-128"/>
              <a:cs typeface="ヒラギノ角ゴ Pro W3" charset="-128"/>
            </a:endParaRPr>
          </a:p>
        </p:txBody>
      </p:sp>
      <p:sp>
        <p:nvSpPr>
          <p:cNvPr id="30723" name="Slide Number Placeholder 2"/>
          <p:cNvSpPr>
            <a:spLocks noGrp="1"/>
          </p:cNvSpPr>
          <p:nvPr>
            <p:ph type="sldNum" sz="quarter" idx="12"/>
          </p:nvPr>
        </p:nvSpPr>
        <p:spPr>
          <a:noFill/>
        </p:spPr>
        <p:txBody>
          <a:bodyPr/>
          <a:lstStyle/>
          <a:p>
            <a:fld id="{BC7F150A-1AFF-5644-BE1B-855BE8DF6A70}" type="slidenum">
              <a:rPr lang="en-US" smtClean="0">
                <a:ea typeface="ＭＳ Ｐゴシック" charset="0"/>
                <a:cs typeface="ＭＳ Ｐゴシック" charset="0"/>
              </a:rPr>
              <a:pPr/>
              <a:t>15</a:t>
            </a:fld>
            <a:endParaRPr lang="en-US" smtClean="0">
              <a:ea typeface="ＭＳ Ｐゴシック" charset="0"/>
              <a:cs typeface="ＭＳ Ｐゴシック" charset="0"/>
            </a:endParaRPr>
          </a:p>
        </p:txBody>
      </p:sp>
      <p:sp>
        <p:nvSpPr>
          <p:cNvPr id="4" name="TextBox 3"/>
          <p:cNvSpPr txBox="1"/>
          <p:nvPr/>
        </p:nvSpPr>
        <p:spPr>
          <a:xfrm>
            <a:off x="297055" y="966130"/>
            <a:ext cx="8678508" cy="5047536"/>
          </a:xfrm>
          <a:prstGeom prst="rect">
            <a:avLst/>
          </a:prstGeom>
          <a:noFill/>
        </p:spPr>
        <p:txBody>
          <a:bodyPr wrap="square">
            <a:spAutoFit/>
          </a:bodyPr>
          <a:lstStyle/>
          <a:p>
            <a:pPr marL="354013" indent="-354013" defTabSz="938213" eaLnBrk="0" hangingPunct="0">
              <a:lnSpc>
                <a:spcPct val="80000"/>
              </a:lnSpc>
              <a:spcBef>
                <a:spcPct val="20000"/>
              </a:spcBef>
              <a:buFont typeface="Arial"/>
              <a:buChar char="•"/>
              <a:defRPr/>
            </a:pPr>
            <a:r>
              <a:rPr lang="en-US" sz="2000" b="0" i="0" dirty="0" smtClean="0">
                <a:solidFill>
                  <a:schemeClr val="tx2"/>
                </a:solidFill>
                <a:latin typeface="Helvetica"/>
                <a:ea typeface="ヒラギノ角ゴ Pro W3" pitchFamily="-112" charset="-128"/>
                <a:cs typeface="Helvetica"/>
              </a:rPr>
              <a:t>Deuterium confinement time </a:t>
            </a:r>
            <a:r>
              <a:rPr lang="en-US" sz="2000" b="0" i="0" dirty="0" err="1" smtClean="0">
                <a:solidFill>
                  <a:schemeClr val="tx2"/>
                </a:solidFill>
                <a:latin typeface="Symbol" charset="2"/>
                <a:ea typeface="ヒラギノ角ゴ Pro W3" pitchFamily="-112" charset="-128"/>
                <a:cs typeface="Symbol" charset="2"/>
              </a:rPr>
              <a:t>t</a:t>
            </a:r>
            <a:r>
              <a:rPr lang="en-US" sz="2000" b="0" i="0" baseline="-25000" dirty="0" err="1" smtClean="0">
                <a:solidFill>
                  <a:schemeClr val="tx2"/>
                </a:solidFill>
                <a:latin typeface="Helvetica"/>
                <a:ea typeface="ヒラギノ角ゴ Pro W3" pitchFamily="-112" charset="-128"/>
                <a:cs typeface="Helvetica"/>
              </a:rPr>
              <a:t>D</a:t>
            </a:r>
            <a:endParaRPr lang="en-US" sz="2000" b="0" i="0" dirty="0" smtClean="0">
              <a:solidFill>
                <a:schemeClr val="tx2"/>
              </a:solidFill>
              <a:latin typeface="Helvetica"/>
              <a:ea typeface="ヒラギノ角ゴ Pro W3" pitchFamily="-112" charset="-128"/>
              <a:cs typeface="Helvetica"/>
            </a:endParaRPr>
          </a:p>
          <a:p>
            <a:pPr marL="762000" lvl="1" indent="-292100" defTabSz="938213" eaLnBrk="0" hangingPunct="0">
              <a:lnSpc>
                <a:spcPct val="80000"/>
              </a:lnSpc>
              <a:spcBef>
                <a:spcPct val="20000"/>
              </a:spcBef>
              <a:defRPr/>
            </a:pPr>
            <a:r>
              <a:rPr lang="en-US" sz="2000" b="0" dirty="0" smtClean="0">
                <a:solidFill>
                  <a:schemeClr val="tx2"/>
                </a:solidFill>
              </a:rPr>
              <a:t>1/</a:t>
            </a:r>
            <a:r>
              <a:rPr lang="en-US" sz="2000" b="0" i="0" dirty="0" smtClean="0">
                <a:solidFill>
                  <a:schemeClr val="tx2"/>
                </a:solidFill>
                <a:latin typeface="Symbol" charset="2"/>
                <a:ea typeface="ヒラギノ角ゴ Pro W3" pitchFamily="-112" charset="-128"/>
                <a:cs typeface="Symbol" charset="2"/>
              </a:rPr>
              <a:t>t</a:t>
            </a:r>
            <a:r>
              <a:rPr lang="en-US" sz="2000" b="0" i="0" baseline="-25000" dirty="0" smtClean="0">
                <a:solidFill>
                  <a:schemeClr val="tx2"/>
                </a:solidFill>
                <a:latin typeface="Helvetica"/>
                <a:ea typeface="ヒラギノ角ゴ Pro W3" pitchFamily="-112" charset="-128"/>
                <a:cs typeface="Helvetica"/>
              </a:rPr>
              <a:t>D</a:t>
            </a:r>
            <a:r>
              <a:rPr lang="en-US" sz="2000" b="0" i="0" dirty="0" smtClean="0">
                <a:solidFill>
                  <a:schemeClr val="tx2"/>
                </a:solidFill>
                <a:latin typeface="Helvetica"/>
                <a:ea typeface="ヒラギノ角ゴ Pro W3" pitchFamily="-112" charset="-128"/>
                <a:cs typeface="Helvetica"/>
              </a:rPr>
              <a:t> = 1/</a:t>
            </a:r>
            <a:r>
              <a:rPr lang="en-US" sz="2000" b="0" i="0" dirty="0" smtClean="0">
                <a:solidFill>
                  <a:schemeClr val="tx2"/>
                </a:solidFill>
                <a:latin typeface="Symbol" charset="2"/>
                <a:ea typeface="ヒラギノ角ゴ Pro W3" pitchFamily="-112" charset="-128"/>
                <a:cs typeface="Symbol" charset="2"/>
              </a:rPr>
              <a:t>t</a:t>
            </a:r>
            <a:r>
              <a:rPr lang="en-US" sz="2000" b="0" i="0" baseline="-25000" dirty="0" smtClean="0">
                <a:solidFill>
                  <a:schemeClr val="tx2"/>
                </a:solidFill>
                <a:latin typeface="Helvetica"/>
                <a:ea typeface="ヒラギノ角ゴ Pro W3" pitchFamily="-112" charset="-128"/>
                <a:cs typeface="Helvetica"/>
              </a:rPr>
              <a:t>D</a:t>
            </a:r>
            <a:r>
              <a:rPr lang="en-US" sz="2000" b="0" i="0" dirty="0" smtClean="0">
                <a:solidFill>
                  <a:schemeClr val="tx2"/>
                </a:solidFill>
                <a:latin typeface="Helvetica"/>
                <a:ea typeface="ヒラギノ角ゴ Pro W3" pitchFamily="-112" charset="-128"/>
                <a:cs typeface="Helvetica"/>
              </a:rPr>
              <a:t>,</a:t>
            </a:r>
            <a:r>
              <a:rPr lang="en-US" sz="2000" b="0" i="0" baseline="-25000" dirty="0" smtClean="0">
                <a:solidFill>
                  <a:schemeClr val="tx2"/>
                </a:solidFill>
                <a:latin typeface="Symbol" charset="2"/>
                <a:ea typeface="ヒラギノ角ゴ Pro W3" pitchFamily="-112" charset="-128"/>
                <a:cs typeface="Symbol" charset="2"/>
              </a:rPr>
              <a:t>||</a:t>
            </a:r>
            <a:r>
              <a:rPr lang="en-US" sz="2000" b="0" i="0" dirty="0" smtClean="0">
                <a:solidFill>
                  <a:schemeClr val="tx2"/>
                </a:solidFill>
                <a:latin typeface="Helvetica"/>
                <a:ea typeface="ヒラギノ角ゴ Pro W3" pitchFamily="-112" charset="-128"/>
                <a:cs typeface="Helvetica"/>
              </a:rPr>
              <a:t> + 1/</a:t>
            </a:r>
            <a:r>
              <a:rPr lang="en-US" sz="2000" b="0" i="0" dirty="0" smtClean="0">
                <a:solidFill>
                  <a:schemeClr val="tx2"/>
                </a:solidFill>
                <a:latin typeface="Symbol" charset="2"/>
                <a:ea typeface="ヒラギノ角ゴ Pro W3" pitchFamily="-112" charset="-128"/>
                <a:cs typeface="Symbol" charset="2"/>
              </a:rPr>
              <a:t>t</a:t>
            </a:r>
            <a:r>
              <a:rPr lang="en-US" sz="2000" b="0" i="0" baseline="-25000" dirty="0" smtClean="0">
                <a:solidFill>
                  <a:schemeClr val="tx2"/>
                </a:solidFill>
                <a:latin typeface="Helvetica"/>
                <a:ea typeface="ヒラギノ角ゴ Pro W3" pitchFamily="-112" charset="-128"/>
                <a:cs typeface="Helvetica"/>
              </a:rPr>
              <a:t>D</a:t>
            </a:r>
            <a:r>
              <a:rPr lang="en-US" sz="2000" b="0" i="0" dirty="0" smtClean="0">
                <a:solidFill>
                  <a:schemeClr val="tx2"/>
                </a:solidFill>
                <a:latin typeface="Helvetica"/>
                <a:ea typeface="ヒラギノ角ゴ Pro W3" pitchFamily="-112" charset="-128"/>
                <a:cs typeface="Helvetica"/>
              </a:rPr>
              <a:t>,</a:t>
            </a:r>
            <a:r>
              <a:rPr lang="en-US" sz="2000" b="0" i="0" baseline="-25000" dirty="0" smtClean="0">
                <a:solidFill>
                  <a:schemeClr val="tx2"/>
                </a:solidFill>
                <a:latin typeface="Symbol" charset="2"/>
                <a:ea typeface="ヒラギノ角ゴ Pro W3" pitchFamily="-112" charset="-128"/>
                <a:cs typeface="Symbol" charset="2"/>
              </a:rPr>
              <a:t>^</a:t>
            </a:r>
          </a:p>
          <a:p>
            <a:pPr marL="762000" lvl="1" indent="-292100" defTabSz="938213" eaLnBrk="0" hangingPunct="0">
              <a:lnSpc>
                <a:spcPct val="80000"/>
              </a:lnSpc>
              <a:spcBef>
                <a:spcPct val="20000"/>
              </a:spcBef>
              <a:defRPr/>
            </a:pPr>
            <a:endParaRPr lang="en-US" sz="2000" b="0" i="0" dirty="0" smtClean="0">
              <a:solidFill>
                <a:schemeClr val="tx1"/>
              </a:solidFill>
              <a:latin typeface="Helvetica"/>
              <a:ea typeface="ヒラギノ角ゴ Pro W3" pitchFamily="-112" charset="-128"/>
              <a:cs typeface="Helvetica"/>
            </a:endParaRPr>
          </a:p>
          <a:p>
            <a:pPr marL="354013" indent="-354013" defTabSz="938213" eaLnBrk="0" hangingPunct="0">
              <a:lnSpc>
                <a:spcPct val="80000"/>
              </a:lnSpc>
              <a:spcBef>
                <a:spcPct val="20000"/>
              </a:spcBef>
              <a:buFontTx/>
              <a:buChar char="•"/>
              <a:defRPr/>
            </a:pPr>
            <a:r>
              <a:rPr lang="en-US" sz="2000" b="0" i="0" dirty="0" smtClean="0">
                <a:solidFill>
                  <a:schemeClr val="tx1"/>
                </a:solidFill>
                <a:latin typeface="Helvetica"/>
                <a:ea typeface="ヒラギノ角ゴ Pro W3" pitchFamily="-112" charset="-128"/>
                <a:cs typeface="Helvetica"/>
              </a:rPr>
              <a:t>The </a:t>
            </a:r>
            <a:r>
              <a:rPr lang="en-US" sz="2000" b="0" i="0" dirty="0">
                <a:solidFill>
                  <a:schemeClr val="tx1"/>
                </a:solidFill>
                <a:latin typeface="Helvetica"/>
                <a:ea typeface="ヒラギノ角ゴ Pro W3" pitchFamily="-112" charset="-128"/>
                <a:cs typeface="Helvetica"/>
              </a:rPr>
              <a:t>rotational transform  will increase the effective distance to  the wall as Ip increases</a:t>
            </a:r>
            <a:r>
              <a:rPr lang="en-US" sz="2000" b="0" i="0" dirty="0" smtClean="0">
                <a:solidFill>
                  <a:schemeClr val="tx1"/>
                </a:solidFill>
                <a:latin typeface="Helvetica"/>
                <a:ea typeface="ヒラギノ角ゴ Pro W3" pitchFamily="-112" charset="-128"/>
                <a:cs typeface="Helvetica"/>
              </a:rPr>
              <a:t> </a:t>
            </a:r>
            <a:r>
              <a:rPr lang="en-US" sz="2000" b="0" dirty="0" smtClean="0">
                <a:solidFill>
                  <a:schemeClr val="tx1"/>
                </a:solidFill>
                <a:latin typeface="Helvetica"/>
                <a:cs typeface="Helvetica"/>
              </a:rPr>
              <a:t>so</a:t>
            </a:r>
          </a:p>
          <a:p>
            <a:pPr marL="1725613" lvl="3" indent="-354013" defTabSz="938213" eaLnBrk="0" hangingPunct="0">
              <a:lnSpc>
                <a:spcPct val="80000"/>
              </a:lnSpc>
              <a:spcBef>
                <a:spcPct val="20000"/>
              </a:spcBef>
              <a:defRPr/>
            </a:pPr>
            <a:r>
              <a:rPr lang="en-US" sz="2000" b="0" dirty="0" err="1" smtClean="0">
                <a:solidFill>
                  <a:schemeClr val="tx1"/>
                </a:solidFill>
                <a:latin typeface="Helvetica"/>
                <a:cs typeface="Helvetica"/>
              </a:rPr>
              <a:t>L</a:t>
            </a:r>
            <a:r>
              <a:rPr lang="en-US" sz="2000" b="0" dirty="0" err="1">
                <a:solidFill>
                  <a:schemeClr val="tx1"/>
                </a:solidFill>
                <a:latin typeface="Helvetica"/>
                <a:cs typeface="Helvetica"/>
              </a:rPr>
              <a:t>(t</a:t>
            </a:r>
            <a:r>
              <a:rPr lang="en-US" sz="2000" b="0" dirty="0">
                <a:solidFill>
                  <a:schemeClr val="tx1"/>
                </a:solidFill>
                <a:latin typeface="Helvetica"/>
                <a:cs typeface="Helvetica"/>
              </a:rPr>
              <a:t>) ~ (0.25 </a:t>
            </a:r>
            <a:r>
              <a:rPr lang="en-US" sz="2000" b="0" dirty="0" err="1">
                <a:solidFill>
                  <a:schemeClr val="tx1"/>
                </a:solidFill>
                <a:latin typeface="Helvetica"/>
                <a:cs typeface="Helvetica"/>
              </a:rPr>
              <a:t>a(t</a:t>
            </a:r>
            <a:r>
              <a:rPr lang="en-US" sz="2000" b="0" dirty="0">
                <a:solidFill>
                  <a:schemeClr val="tx1"/>
                </a:solidFill>
                <a:latin typeface="Helvetica"/>
                <a:cs typeface="Helvetica"/>
              </a:rPr>
              <a:t>) B</a:t>
            </a:r>
            <a:r>
              <a:rPr lang="en-US" sz="2000" b="0" baseline="-25000" dirty="0">
                <a:solidFill>
                  <a:schemeClr val="tx1"/>
                </a:solidFill>
                <a:latin typeface="Helvetica"/>
                <a:cs typeface="Helvetica"/>
              </a:rPr>
              <a:t>T</a:t>
            </a:r>
            <a:r>
              <a:rPr lang="en-US" sz="2000" b="0" dirty="0">
                <a:solidFill>
                  <a:schemeClr val="tx1"/>
                </a:solidFill>
                <a:latin typeface="Helvetica"/>
                <a:cs typeface="Helvetica"/>
              </a:rPr>
              <a:t>/</a:t>
            </a:r>
            <a:r>
              <a:rPr lang="en-US" sz="2000" b="0" dirty="0" err="1">
                <a:solidFill>
                  <a:schemeClr val="tx1"/>
                </a:solidFill>
                <a:latin typeface="Helvetica"/>
                <a:cs typeface="Helvetica"/>
              </a:rPr>
              <a:t>B</a:t>
            </a:r>
            <a:r>
              <a:rPr lang="en-US" sz="2000" b="0" baseline="-25000" dirty="0" err="1">
                <a:solidFill>
                  <a:schemeClr val="tx1"/>
                </a:solidFill>
                <a:latin typeface="Helvetica"/>
                <a:cs typeface="Helvetica"/>
              </a:rPr>
              <a:t>z</a:t>
            </a:r>
            <a:r>
              <a:rPr lang="en-US" sz="2000" b="0" dirty="0" err="1">
                <a:solidFill>
                  <a:schemeClr val="tx1"/>
                </a:solidFill>
                <a:latin typeface="Helvetica"/>
                <a:cs typeface="Helvetica"/>
              </a:rPr>
              <a:t>(t</a:t>
            </a:r>
            <a:r>
              <a:rPr lang="en-US" sz="2000" b="0" dirty="0">
                <a:solidFill>
                  <a:schemeClr val="tx1"/>
                </a:solidFill>
                <a:latin typeface="Helvetica"/>
                <a:cs typeface="Helvetica"/>
              </a:rPr>
              <a:t>) </a:t>
            </a:r>
            <a:r>
              <a:rPr lang="en-US" sz="2000" b="0" dirty="0" err="1">
                <a:solidFill>
                  <a:schemeClr val="tx1"/>
                </a:solidFill>
                <a:latin typeface="Helvetica"/>
                <a:cs typeface="Helvetica"/>
              </a:rPr>
              <a:t>exp(I</a:t>
            </a:r>
            <a:r>
              <a:rPr lang="en-US" sz="2000" b="0" baseline="-25000" dirty="0" err="1">
                <a:solidFill>
                  <a:schemeClr val="tx1"/>
                </a:solidFill>
                <a:latin typeface="Helvetica"/>
                <a:cs typeface="Helvetica"/>
              </a:rPr>
              <a:t>p</a:t>
            </a:r>
            <a:r>
              <a:rPr lang="en-US" sz="2000" b="0" dirty="0" err="1">
                <a:solidFill>
                  <a:schemeClr val="tx1"/>
                </a:solidFill>
                <a:latin typeface="Helvetica"/>
                <a:cs typeface="Helvetica"/>
              </a:rPr>
              <a:t>(t)/I</a:t>
            </a:r>
            <a:r>
              <a:rPr lang="en-US" sz="2000" b="0" baseline="-25000" dirty="0" err="1">
                <a:solidFill>
                  <a:schemeClr val="tx1"/>
                </a:solidFill>
                <a:latin typeface="Helvetica"/>
                <a:cs typeface="Helvetica"/>
              </a:rPr>
              <a:t>ref</a:t>
            </a:r>
            <a:r>
              <a:rPr lang="en-US" sz="2000" b="0" dirty="0">
                <a:solidFill>
                  <a:schemeClr val="tx1"/>
                </a:solidFill>
                <a:latin typeface="Helvetica"/>
                <a:cs typeface="Helvetica"/>
              </a:rPr>
              <a:t>))</a:t>
            </a:r>
            <a:r>
              <a:rPr lang="en-US" sz="2000" b="0" i="0" dirty="0">
                <a:solidFill>
                  <a:schemeClr val="tx1"/>
                </a:solidFill>
                <a:latin typeface="Helvetica"/>
                <a:ea typeface="ヒラギノ角ゴ Pro W3" pitchFamily="-112" charset="-128"/>
                <a:cs typeface="Helvetica"/>
              </a:rPr>
              <a:t> </a:t>
            </a:r>
            <a:endParaRPr lang="en-US" sz="2000" b="0" i="0" dirty="0" smtClean="0">
              <a:solidFill>
                <a:schemeClr val="tx1"/>
              </a:solidFill>
              <a:latin typeface="Helvetica"/>
              <a:ea typeface="ヒラギノ角ゴ Pro W3" pitchFamily="-112" charset="-128"/>
              <a:cs typeface="Helvetica"/>
            </a:endParaRPr>
          </a:p>
          <a:p>
            <a:pPr marL="811213" lvl="1" indent="-354013" defTabSz="938213" eaLnBrk="0" hangingPunct="0">
              <a:lnSpc>
                <a:spcPct val="80000"/>
              </a:lnSpc>
              <a:spcBef>
                <a:spcPct val="20000"/>
              </a:spcBef>
              <a:buFont typeface="Lucida Grande"/>
              <a:buChar char="−"/>
              <a:defRPr/>
            </a:pPr>
            <a:r>
              <a:rPr lang="en-US" sz="2000" b="0" i="0" dirty="0" err="1" smtClean="0">
                <a:solidFill>
                  <a:schemeClr val="accent2"/>
                </a:solidFill>
                <a:latin typeface="Helvetica"/>
                <a:ea typeface="ヒラギノ角ゴ Pro W3" pitchFamily="-112" charset="-128"/>
                <a:cs typeface="Helvetica"/>
              </a:rPr>
              <a:t>I</a:t>
            </a:r>
            <a:r>
              <a:rPr lang="en-US" sz="2000" b="0" i="0" baseline="-25000" dirty="0" err="1" smtClean="0">
                <a:solidFill>
                  <a:schemeClr val="accent2"/>
                </a:solidFill>
                <a:latin typeface="Helvetica"/>
                <a:ea typeface="ヒラギノ角ゴ Pro W3" pitchFamily="-112" charset="-128"/>
                <a:cs typeface="Helvetica"/>
              </a:rPr>
              <a:t>ref</a:t>
            </a:r>
            <a:r>
              <a:rPr lang="en-US" sz="2000" b="0" i="0" baseline="-25000" dirty="0" smtClean="0">
                <a:solidFill>
                  <a:schemeClr val="accent2"/>
                </a:solidFill>
                <a:latin typeface="Helvetica"/>
                <a:ea typeface="ヒラギノ角ゴ Pro W3" pitchFamily="-112" charset="-128"/>
                <a:cs typeface="Helvetica"/>
              </a:rPr>
              <a:t> </a:t>
            </a:r>
            <a:r>
              <a:rPr lang="en-US" sz="2000" b="0" i="0" dirty="0" smtClean="0">
                <a:solidFill>
                  <a:schemeClr val="accent2"/>
                </a:solidFill>
                <a:latin typeface="Helvetica"/>
                <a:ea typeface="ヒラギノ角ゴ Pro W3" pitchFamily="-112" charset="-128"/>
                <a:cs typeface="Helvetica"/>
              </a:rPr>
              <a:t> </a:t>
            </a:r>
            <a:r>
              <a:rPr lang="en-US" sz="2000" b="0" i="0" dirty="0">
                <a:solidFill>
                  <a:schemeClr val="accent2"/>
                </a:solidFill>
                <a:latin typeface="Helvetica"/>
                <a:ea typeface="ヒラギノ角ゴ Pro W3" pitchFamily="-112" charset="-128"/>
                <a:cs typeface="Helvetica"/>
              </a:rPr>
              <a:t>is chosen so  the plasma’s poloidal field exceeds the stray </a:t>
            </a:r>
            <a:r>
              <a:rPr lang="en-US" sz="2000" b="0" i="0" dirty="0" smtClean="0">
                <a:solidFill>
                  <a:schemeClr val="accent2"/>
                </a:solidFill>
                <a:latin typeface="Helvetica"/>
                <a:ea typeface="ヒラギノ角ゴ Pro W3" pitchFamily="-112" charset="-128"/>
                <a:cs typeface="Helvetica"/>
              </a:rPr>
              <a:t>field</a:t>
            </a:r>
          </a:p>
          <a:p>
            <a:pPr marL="811213" lvl="1" indent="-354013" defTabSz="938213" eaLnBrk="0" hangingPunct="0">
              <a:lnSpc>
                <a:spcPct val="80000"/>
              </a:lnSpc>
              <a:spcBef>
                <a:spcPct val="20000"/>
              </a:spcBef>
              <a:buFont typeface="Lucida Grande"/>
              <a:buChar char="−"/>
              <a:defRPr/>
            </a:pPr>
            <a:endParaRPr lang="en-US" sz="2000" b="0" i="0" dirty="0" smtClean="0">
              <a:solidFill>
                <a:schemeClr val="accent2"/>
              </a:solidFill>
              <a:latin typeface="Helvetica"/>
              <a:ea typeface="ヒラギノ角ゴ Pro W3" pitchFamily="-112" charset="-128"/>
              <a:cs typeface="Helvetica"/>
            </a:endParaRPr>
          </a:p>
          <a:p>
            <a:pPr marL="354013" indent="-354013" defTabSz="938213" eaLnBrk="0" hangingPunct="0">
              <a:lnSpc>
                <a:spcPct val="80000"/>
              </a:lnSpc>
              <a:spcBef>
                <a:spcPct val="20000"/>
              </a:spcBef>
              <a:buFont typeface="Arial"/>
              <a:buChar char="•"/>
              <a:defRPr/>
            </a:pPr>
            <a:r>
              <a:rPr lang="en-US" sz="2000" b="0" i="0" dirty="0">
                <a:solidFill>
                  <a:schemeClr val="tx2"/>
                </a:solidFill>
                <a:latin typeface="Helvetica"/>
                <a:ea typeface="ヒラギノ角ゴ Pro W3" pitchFamily="-112" charset="-128"/>
                <a:cs typeface="Helvetica"/>
              </a:rPr>
              <a:t>The deuterium confinement time due to parallel particle loss is  </a:t>
            </a:r>
            <a:r>
              <a:rPr lang="en-US" sz="2000" b="0" i="0" dirty="0" smtClean="0">
                <a:solidFill>
                  <a:schemeClr val="tx2"/>
                </a:solidFill>
                <a:latin typeface="Helvetica"/>
                <a:ea typeface="ヒラギノ角ゴ Pro W3" pitchFamily="-112" charset="-128"/>
                <a:cs typeface="Helvetica"/>
              </a:rPr>
              <a:t>	</a:t>
            </a:r>
          </a:p>
          <a:p>
            <a:pPr marL="354013" indent="-354013" defTabSz="938213" eaLnBrk="0" hangingPunct="0">
              <a:lnSpc>
                <a:spcPct val="80000"/>
              </a:lnSpc>
              <a:spcBef>
                <a:spcPct val="20000"/>
              </a:spcBef>
              <a:defRPr/>
            </a:pPr>
            <a:r>
              <a:rPr lang="en-US" sz="2000" b="0" i="0" dirty="0" smtClean="0">
                <a:solidFill>
                  <a:schemeClr val="tx2"/>
                </a:solidFill>
                <a:latin typeface="Helvetica"/>
                <a:ea typeface="ヒラギノ角ゴ Pro W3" pitchFamily="-112" charset="-128"/>
                <a:cs typeface="Helvetica"/>
              </a:rPr>
              <a:t>                </a:t>
            </a:r>
            <a:r>
              <a:rPr lang="en-US" sz="2000" b="0" i="0" dirty="0" err="1" smtClean="0">
                <a:solidFill>
                  <a:schemeClr val="tx2"/>
                </a:solidFill>
                <a:latin typeface="Symbol" charset="2"/>
                <a:ea typeface="ヒラギノ角ゴ Pro W3" pitchFamily="-112" charset="-128"/>
                <a:cs typeface="Symbol" charset="2"/>
              </a:rPr>
              <a:t>t</a:t>
            </a:r>
            <a:r>
              <a:rPr lang="en-US" sz="2000" b="0" i="0" baseline="-25000" dirty="0" err="1" smtClean="0">
                <a:solidFill>
                  <a:schemeClr val="tx2"/>
                </a:solidFill>
                <a:latin typeface="Helvetica"/>
                <a:ea typeface="ヒラギノ角ゴ Pro W3" pitchFamily="-112" charset="-128"/>
                <a:cs typeface="Helvetica"/>
              </a:rPr>
              <a:t>D</a:t>
            </a:r>
            <a:r>
              <a:rPr lang="en-US" sz="2000" b="0" i="0" dirty="0">
                <a:solidFill>
                  <a:schemeClr val="tx2"/>
                </a:solidFill>
                <a:latin typeface="Helvetica"/>
                <a:ea typeface="ヒラギノ角ゴ Pro W3" pitchFamily="-112" charset="-128"/>
                <a:cs typeface="Helvetica"/>
              </a:rPr>
              <a:t>,</a:t>
            </a:r>
            <a:r>
              <a:rPr lang="en-US" sz="2000" b="0" i="0" baseline="-25000" dirty="0">
                <a:solidFill>
                  <a:schemeClr val="tx2"/>
                </a:solidFill>
                <a:latin typeface="Symbol" charset="2"/>
                <a:ea typeface="ヒラギノ角ゴ Pro W3" pitchFamily="-112" charset="-128"/>
                <a:cs typeface="Symbol" charset="2"/>
              </a:rPr>
              <a:t>||</a:t>
            </a:r>
            <a:r>
              <a:rPr lang="en-US" sz="2000" b="0" i="0" dirty="0">
                <a:solidFill>
                  <a:schemeClr val="tx2"/>
                </a:solidFill>
                <a:latin typeface="Helvetica"/>
                <a:ea typeface="ヒラギノ角ゴ Pro W3" pitchFamily="-112" charset="-128"/>
                <a:cs typeface="Helvetica"/>
              </a:rPr>
              <a:t> = </a:t>
            </a:r>
            <a:r>
              <a:rPr lang="en-US" sz="2000" b="0" i="0" dirty="0" err="1">
                <a:solidFill>
                  <a:schemeClr val="tx2"/>
                </a:solidFill>
                <a:latin typeface="Helvetica"/>
                <a:ea typeface="ヒラギノ角ゴ Pro W3" pitchFamily="-112" charset="-128"/>
                <a:cs typeface="Helvetica"/>
              </a:rPr>
              <a:t>L(t</a:t>
            </a:r>
            <a:r>
              <a:rPr lang="en-US" sz="2000" b="0" i="0" dirty="0">
                <a:solidFill>
                  <a:schemeClr val="tx2"/>
                </a:solidFill>
                <a:latin typeface="Helvetica"/>
                <a:ea typeface="ヒラギノ角ゴ Pro W3" pitchFamily="-112" charset="-128"/>
                <a:cs typeface="Helvetica"/>
              </a:rPr>
              <a:t>)/C</a:t>
            </a:r>
            <a:r>
              <a:rPr lang="en-US" sz="2000" b="0" i="0" baseline="-25000" dirty="0">
                <a:solidFill>
                  <a:schemeClr val="tx2"/>
                </a:solidFill>
                <a:latin typeface="Helvetica"/>
                <a:ea typeface="ヒラギノ角ゴ Pro W3" pitchFamily="-112" charset="-128"/>
                <a:cs typeface="Helvetica"/>
              </a:rPr>
              <a:t>s</a:t>
            </a:r>
            <a:r>
              <a:rPr lang="en-US" sz="2000" b="0" i="0" dirty="0">
                <a:solidFill>
                  <a:schemeClr val="tx2"/>
                </a:solidFill>
                <a:latin typeface="Helvetica"/>
                <a:ea typeface="ヒラギノ角ゴ Pro W3" pitchFamily="-112" charset="-128"/>
                <a:cs typeface="Helvetica"/>
              </a:rPr>
              <a:t> where C</a:t>
            </a:r>
            <a:r>
              <a:rPr lang="en-US" sz="2000" b="0" i="0" baseline="-25000" dirty="0">
                <a:solidFill>
                  <a:schemeClr val="tx2"/>
                </a:solidFill>
                <a:latin typeface="Helvetica"/>
                <a:ea typeface="ヒラギノ角ゴ Pro W3" pitchFamily="-112" charset="-128"/>
                <a:cs typeface="Helvetica"/>
              </a:rPr>
              <a:t>s</a:t>
            </a:r>
            <a:r>
              <a:rPr lang="en-US" sz="2000" b="0" i="0" dirty="0">
                <a:solidFill>
                  <a:schemeClr val="tx2"/>
                </a:solidFill>
                <a:latin typeface="Helvetica"/>
                <a:ea typeface="ヒラギノ角ゴ Pro W3" pitchFamily="-112" charset="-128"/>
                <a:cs typeface="Helvetica"/>
              </a:rPr>
              <a:t> is  the sound speed  (T</a:t>
            </a:r>
            <a:r>
              <a:rPr lang="en-US" sz="2000" b="0" i="0" baseline="-25000" dirty="0">
                <a:solidFill>
                  <a:schemeClr val="tx2"/>
                </a:solidFill>
                <a:latin typeface="Helvetica"/>
                <a:ea typeface="ヒラギノ角ゴ Pro W3" pitchFamily="-112" charset="-128"/>
                <a:cs typeface="Helvetica"/>
              </a:rPr>
              <a:t>e</a:t>
            </a:r>
            <a:r>
              <a:rPr lang="en-US" sz="2000" b="0" i="0" dirty="0">
                <a:solidFill>
                  <a:schemeClr val="tx2"/>
                </a:solidFill>
                <a:latin typeface="Helvetica"/>
                <a:ea typeface="ヒラギノ角ゴ Pro W3" pitchFamily="-112" charset="-128"/>
                <a:cs typeface="Helvetica"/>
              </a:rPr>
              <a:t> + T</a:t>
            </a:r>
            <a:r>
              <a:rPr lang="en-US" sz="2000" b="0" i="0" baseline="-25000" dirty="0">
                <a:solidFill>
                  <a:schemeClr val="tx2"/>
                </a:solidFill>
                <a:latin typeface="Helvetica"/>
                <a:ea typeface="ヒラギノ角ゴ Pro W3" pitchFamily="-112" charset="-128"/>
                <a:cs typeface="Helvetica"/>
              </a:rPr>
              <a:t>i</a:t>
            </a:r>
            <a:r>
              <a:rPr lang="en-US" sz="2000" b="0" i="0" dirty="0">
                <a:solidFill>
                  <a:schemeClr val="tx2"/>
                </a:solidFill>
                <a:latin typeface="Helvetica"/>
                <a:ea typeface="ヒラギノ角ゴ Pro W3" pitchFamily="-112" charset="-128"/>
                <a:cs typeface="Helvetica"/>
              </a:rPr>
              <a:t>)</a:t>
            </a:r>
            <a:r>
              <a:rPr lang="en-US" sz="2000" b="0" i="0" baseline="30000" dirty="0">
                <a:solidFill>
                  <a:schemeClr val="tx2"/>
                </a:solidFill>
                <a:latin typeface="Helvetica"/>
                <a:ea typeface="ヒラギノ角ゴ Pro W3" pitchFamily="-112" charset="-128"/>
                <a:cs typeface="Helvetica"/>
              </a:rPr>
              <a:t>1/2</a:t>
            </a:r>
            <a:r>
              <a:rPr lang="en-US" sz="2000" b="0" i="0" dirty="0">
                <a:solidFill>
                  <a:schemeClr val="tx2"/>
                </a:solidFill>
                <a:latin typeface="Helvetica"/>
                <a:ea typeface="ヒラギノ角ゴ Pro W3" pitchFamily="-112" charset="-128"/>
                <a:cs typeface="Helvetica"/>
              </a:rPr>
              <a:t>/</a:t>
            </a:r>
            <a:r>
              <a:rPr lang="en-US" sz="2000" b="0" i="0" dirty="0" smtClean="0">
                <a:solidFill>
                  <a:schemeClr val="tx2"/>
                </a:solidFill>
                <a:latin typeface="Helvetica"/>
                <a:ea typeface="ヒラギノ角ゴ Pro W3" pitchFamily="-112" charset="-128"/>
                <a:cs typeface="Helvetica"/>
              </a:rPr>
              <a:t>m</a:t>
            </a:r>
            <a:r>
              <a:rPr lang="en-US" sz="2000" b="0" i="0" baseline="-25000" dirty="0" smtClean="0">
                <a:solidFill>
                  <a:schemeClr val="tx2"/>
                </a:solidFill>
                <a:latin typeface="Helvetica"/>
                <a:ea typeface="ヒラギノ角ゴ Pro W3" pitchFamily="-112" charset="-128"/>
                <a:cs typeface="Helvetica"/>
              </a:rPr>
              <a:t>D</a:t>
            </a:r>
          </a:p>
          <a:p>
            <a:pPr marL="354013" indent="-354013" defTabSz="938213" eaLnBrk="0" hangingPunct="0">
              <a:lnSpc>
                <a:spcPct val="80000"/>
              </a:lnSpc>
              <a:spcBef>
                <a:spcPct val="20000"/>
              </a:spcBef>
              <a:defRPr/>
            </a:pPr>
            <a:endParaRPr lang="en-US" sz="2000" b="0" i="0" baseline="-25000" dirty="0" smtClean="0">
              <a:solidFill>
                <a:schemeClr val="tx2"/>
              </a:solidFill>
              <a:latin typeface="Helvetica"/>
              <a:ea typeface="ヒラギノ角ゴ Pro W3" pitchFamily="-112" charset="-128"/>
              <a:cs typeface="Helvetica"/>
            </a:endParaRPr>
          </a:p>
          <a:p>
            <a:pPr marL="354013" indent="-354013" defTabSz="938213" eaLnBrk="0" hangingPunct="0">
              <a:lnSpc>
                <a:spcPct val="80000"/>
              </a:lnSpc>
              <a:spcBef>
                <a:spcPct val="20000"/>
              </a:spcBef>
              <a:buFont typeface="Arial"/>
              <a:buChar char="•"/>
              <a:defRPr/>
            </a:pPr>
            <a:r>
              <a:rPr lang="en-US" sz="2000" b="0" i="0" dirty="0" smtClean="0">
                <a:solidFill>
                  <a:schemeClr val="tx2"/>
                </a:solidFill>
                <a:latin typeface="Helvetica"/>
                <a:ea typeface="ヒラギノ角ゴ Pro W3" pitchFamily="-112" charset="-128"/>
                <a:cs typeface="Helvetica"/>
              </a:rPr>
              <a:t>For Perpendicular transport use </a:t>
            </a:r>
            <a:r>
              <a:rPr lang="en-US" sz="2000" b="0" i="0" dirty="0" err="1">
                <a:solidFill>
                  <a:schemeClr val="tx2"/>
                </a:solidFill>
                <a:latin typeface="Helvetica"/>
                <a:ea typeface="ヒラギノ角ゴ Pro W3" pitchFamily="-112" charset="-128"/>
                <a:cs typeface="Helvetica"/>
              </a:rPr>
              <a:t>Bohm</a:t>
            </a:r>
            <a:r>
              <a:rPr lang="en-US" sz="2000" b="0" i="0" dirty="0">
                <a:solidFill>
                  <a:schemeClr val="tx2"/>
                </a:solidFill>
                <a:latin typeface="Helvetica"/>
                <a:ea typeface="ヒラギノ角ゴ Pro W3" pitchFamily="-112" charset="-128"/>
                <a:cs typeface="Helvetica"/>
              </a:rPr>
              <a:t> </a:t>
            </a:r>
            <a:r>
              <a:rPr lang="en-US" sz="2000" b="0" i="0" dirty="0" smtClean="0">
                <a:solidFill>
                  <a:schemeClr val="tx2"/>
                </a:solidFill>
                <a:latin typeface="Helvetica"/>
                <a:ea typeface="ヒラギノ角ゴ Pro W3" pitchFamily="-112" charset="-128"/>
                <a:cs typeface="Helvetica"/>
              </a:rPr>
              <a:t>diffusion</a:t>
            </a:r>
          </a:p>
          <a:p>
            <a:pPr marL="354013" indent="-354013" defTabSz="938213" eaLnBrk="0" hangingPunct="0">
              <a:lnSpc>
                <a:spcPct val="80000"/>
              </a:lnSpc>
              <a:spcBef>
                <a:spcPct val="20000"/>
              </a:spcBef>
              <a:buFont typeface="Arial"/>
              <a:buChar char="•"/>
              <a:defRPr/>
            </a:pPr>
            <a:endParaRPr lang="en-US" sz="2000" b="0" i="0" dirty="0" smtClean="0">
              <a:solidFill>
                <a:schemeClr val="tx2"/>
              </a:solidFill>
              <a:latin typeface="Helvetica"/>
              <a:ea typeface="ヒラギノ角ゴ Pro W3" pitchFamily="-112" charset="-128"/>
              <a:cs typeface="Helvetica"/>
            </a:endParaRPr>
          </a:p>
          <a:p>
            <a:pPr marL="304800" indent="-292100" defTabSz="938213" eaLnBrk="0" hangingPunct="0">
              <a:lnSpc>
                <a:spcPct val="80000"/>
              </a:lnSpc>
              <a:spcBef>
                <a:spcPct val="20000"/>
              </a:spcBef>
              <a:buFont typeface="Arial"/>
              <a:buChar char="•"/>
              <a:defRPr/>
            </a:pPr>
            <a:r>
              <a:rPr lang="en-US" sz="2000" b="0" i="0" dirty="0" smtClean="0">
                <a:solidFill>
                  <a:schemeClr val="tx2"/>
                </a:solidFill>
                <a:latin typeface="Helvetica"/>
                <a:ea typeface="ヒラギノ角ゴ Pro W3" pitchFamily="-112" charset="-128"/>
                <a:cs typeface="Helvetica"/>
              </a:rPr>
              <a:t>A </a:t>
            </a:r>
            <a:r>
              <a:rPr lang="en-US" sz="2000" b="0" i="0" dirty="0">
                <a:solidFill>
                  <a:schemeClr val="tx2"/>
                </a:solidFill>
                <a:latin typeface="Helvetica"/>
                <a:ea typeface="ヒラギノ角ゴ Pro W3" pitchFamily="-112" charset="-128"/>
                <a:cs typeface="Helvetica"/>
              </a:rPr>
              <a:t>dynamic recycling coefficient</a:t>
            </a:r>
            <a:r>
              <a:rPr lang="en-US" sz="2000" b="0" i="0" dirty="0" smtClean="0">
                <a:solidFill>
                  <a:schemeClr val="tx2"/>
                </a:solidFill>
                <a:latin typeface="Helvetica"/>
                <a:ea typeface="ヒラギノ角ゴ Pro W3" pitchFamily="-112" charset="-128"/>
                <a:cs typeface="Helvetica"/>
              </a:rPr>
              <a:t> is used for deuterium </a:t>
            </a:r>
          </a:p>
          <a:p>
            <a:pPr marL="304800" indent="-292100" defTabSz="938213" eaLnBrk="0" hangingPunct="0">
              <a:lnSpc>
                <a:spcPct val="80000"/>
              </a:lnSpc>
              <a:spcBef>
                <a:spcPct val="20000"/>
              </a:spcBef>
              <a:buFont typeface="Arial"/>
              <a:buChar char="•"/>
              <a:defRPr/>
            </a:pPr>
            <a:endParaRPr lang="en-US" sz="2000" b="0" i="0" dirty="0" smtClean="0">
              <a:solidFill>
                <a:schemeClr val="tx2"/>
              </a:solidFill>
              <a:latin typeface="Helvetica"/>
              <a:ea typeface="ヒラギノ角ゴ Pro W3" pitchFamily="-112" charset="-128"/>
              <a:cs typeface="Helvetica"/>
            </a:endParaRPr>
          </a:p>
          <a:p>
            <a:pPr marL="304800" indent="-292100" defTabSz="938213" eaLnBrk="0" hangingPunct="0">
              <a:lnSpc>
                <a:spcPct val="80000"/>
              </a:lnSpc>
              <a:spcBef>
                <a:spcPct val="20000"/>
              </a:spcBef>
              <a:buFont typeface="Arial"/>
              <a:buChar char="•"/>
              <a:defRPr/>
            </a:pPr>
            <a:r>
              <a:rPr lang="en-US" sz="2000" b="0" i="0" dirty="0" smtClean="0">
                <a:solidFill>
                  <a:schemeClr val="tx2"/>
                </a:solidFill>
                <a:latin typeface="Helvetica"/>
                <a:ea typeface="ヒラギノ角ゴ Pro W3" pitchFamily="-112" charset="-128"/>
                <a:cs typeface="Helvetica"/>
              </a:rPr>
              <a:t>Physical sputtering and a simple  chemical  </a:t>
            </a:r>
            <a:r>
              <a:rPr lang="en-US" sz="2000" b="0" i="0" dirty="0">
                <a:solidFill>
                  <a:schemeClr val="tx2"/>
                </a:solidFill>
                <a:latin typeface="Helvetica"/>
                <a:ea typeface="ヒラギノ角ゴ Pro W3" pitchFamily="-112" charset="-128"/>
                <a:cs typeface="Helvetica"/>
              </a:rPr>
              <a:t>sputtering</a:t>
            </a:r>
            <a:r>
              <a:rPr lang="en-US" sz="2000" b="0" i="0" dirty="0" smtClean="0">
                <a:solidFill>
                  <a:schemeClr val="tx2"/>
                </a:solidFill>
                <a:latin typeface="Helvetica"/>
                <a:ea typeface="ヒラギノ角ゴ Pro W3" pitchFamily="-112" charset="-128"/>
                <a:cs typeface="Helvetica"/>
              </a:rPr>
              <a:t> model  is used:   O</a:t>
            </a:r>
            <a:r>
              <a:rPr lang="en-US" sz="2000" b="0" i="0" dirty="0" smtClean="0">
                <a:solidFill>
                  <a:schemeClr val="tx2"/>
                </a:solidFill>
                <a:latin typeface="Helvetica"/>
                <a:ea typeface="ヒラギノ角ゴ Pro W3" pitchFamily="-112" charset="-128"/>
                <a:cs typeface="Helvetica"/>
                <a:sym typeface="Wingdings"/>
              </a:rPr>
              <a:t> C+O and C + 4D CD</a:t>
            </a:r>
            <a:r>
              <a:rPr lang="en-US" sz="2000" b="0" i="0" baseline="-25000" dirty="0" smtClean="0">
                <a:solidFill>
                  <a:schemeClr val="tx2"/>
                </a:solidFill>
                <a:latin typeface="Helvetica"/>
                <a:ea typeface="ヒラギノ角ゴ Pro W3" pitchFamily="-112" charset="-128"/>
                <a:cs typeface="Helvetica"/>
                <a:sym typeface="Wingdings"/>
              </a:rPr>
              <a:t>4</a:t>
            </a:r>
            <a:endParaRPr lang="en-US" sz="2000" b="0" i="0" dirty="0">
              <a:solidFill>
                <a:schemeClr val="tx2"/>
              </a:solidFill>
              <a:latin typeface="Helvetica"/>
              <a:ea typeface="ヒラギノ角ゴ Pro W3" pitchFamily="-112" charset="-128"/>
              <a:cs typeface="Helvetica"/>
            </a:endParaRPr>
          </a:p>
        </p:txBody>
      </p:sp>
      <p:sp>
        <p:nvSpPr>
          <p:cNvPr id="5" name="TextBox 6"/>
          <p:cNvSpPr txBox="1">
            <a:spLocks noChangeArrowheads="1"/>
          </p:cNvSpPr>
          <p:nvPr/>
        </p:nvSpPr>
        <p:spPr bwMode="auto">
          <a:xfrm>
            <a:off x="1600200" y="6256144"/>
            <a:ext cx="6096000" cy="276225"/>
          </a:xfrm>
          <a:prstGeom prst="rect">
            <a:avLst/>
          </a:prstGeom>
          <a:noFill/>
          <a:ln w="9525">
            <a:noFill/>
            <a:miter lim="800000"/>
            <a:headEnd/>
            <a:tailEnd/>
          </a:ln>
        </p:spPr>
        <p:txBody>
          <a:bodyPr>
            <a:prstTxWarp prst="textNoShape">
              <a:avLst/>
            </a:prstTxWarp>
            <a:spAutoFit/>
          </a:bodyPr>
          <a:lstStyle/>
          <a:p>
            <a:r>
              <a:rPr lang="en-US" b="0" i="0" dirty="0"/>
              <a:t>Hyun-Tae Kim, W. </a:t>
            </a:r>
            <a:r>
              <a:rPr lang="en-US" b="0" i="0" dirty="0" err="1"/>
              <a:t>Fundamenski</a:t>
            </a:r>
            <a:r>
              <a:rPr lang="en-US" b="0" i="0" dirty="0"/>
              <a:t>, A.C.C. Sips et </a:t>
            </a:r>
            <a:r>
              <a:rPr lang="en-US" b="0" i="0" dirty="0" err="1"/>
              <a:t>al.Nucl</a:t>
            </a:r>
            <a:r>
              <a:rPr lang="en-US" b="0" i="0" dirty="0"/>
              <a:t>. Fusion 52 (2012) </a:t>
            </a:r>
            <a:r>
              <a:rPr lang="en-US" b="0" i="0" dirty="0" smtClean="0"/>
              <a:t>103016</a:t>
            </a:r>
            <a:endParaRPr lang="en-US" b="0" i="0"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smtClean="0">
                <a:ea typeface="ヒラギノ角ゴ Pro W3" charset="-128"/>
                <a:cs typeface="ヒラギノ角ゴ Pro W3" charset="-128"/>
              </a:rPr>
              <a:t>Model results agree  well with experiment and demonstrate the  importance of including the parallel loss</a:t>
            </a:r>
          </a:p>
        </p:txBody>
      </p:sp>
      <p:sp>
        <p:nvSpPr>
          <p:cNvPr id="31747" name="Slide Number Placeholder 2"/>
          <p:cNvSpPr>
            <a:spLocks noGrp="1"/>
          </p:cNvSpPr>
          <p:nvPr>
            <p:ph type="sldNum" sz="quarter" idx="12"/>
          </p:nvPr>
        </p:nvSpPr>
        <p:spPr>
          <a:noFill/>
        </p:spPr>
        <p:txBody>
          <a:bodyPr/>
          <a:lstStyle/>
          <a:p>
            <a:fld id="{EB2113B6-B4C9-0C4C-B5B5-804DAC3C5282}" type="slidenum">
              <a:rPr lang="en-US" smtClean="0">
                <a:ea typeface="ＭＳ Ｐゴシック" charset="0"/>
                <a:cs typeface="ＭＳ Ｐゴシック" charset="0"/>
              </a:rPr>
              <a:pPr/>
              <a:t>16</a:t>
            </a:fld>
            <a:endParaRPr lang="en-US" smtClean="0">
              <a:ea typeface="ＭＳ Ｐゴシック" charset="0"/>
              <a:cs typeface="ＭＳ Ｐゴシック" charset="0"/>
            </a:endParaRPr>
          </a:p>
        </p:txBody>
      </p:sp>
      <p:pic>
        <p:nvPicPr>
          <p:cNvPr id="31748" name="Picture 3" descr="Kimcomparetodata.tiff"/>
          <p:cNvPicPr>
            <a:picLocks noChangeAspect="1"/>
          </p:cNvPicPr>
          <p:nvPr/>
        </p:nvPicPr>
        <p:blipFill>
          <a:blip r:embed="rId2"/>
          <a:srcRect/>
          <a:stretch>
            <a:fillRect/>
          </a:stretch>
        </p:blipFill>
        <p:spPr bwMode="auto">
          <a:xfrm>
            <a:off x="852488" y="1752600"/>
            <a:ext cx="3033712" cy="4349750"/>
          </a:xfrm>
          <a:prstGeom prst="rect">
            <a:avLst/>
          </a:prstGeom>
          <a:noFill/>
          <a:ln w="9525">
            <a:noFill/>
            <a:miter lim="800000"/>
            <a:headEnd/>
            <a:tailEnd/>
          </a:ln>
        </p:spPr>
      </p:pic>
      <p:sp>
        <p:nvSpPr>
          <p:cNvPr id="31750" name="TextBox 7"/>
          <p:cNvSpPr txBox="1">
            <a:spLocks noChangeArrowheads="1"/>
          </p:cNvSpPr>
          <p:nvPr/>
        </p:nvSpPr>
        <p:spPr bwMode="auto">
          <a:xfrm>
            <a:off x="4110783" y="1028190"/>
            <a:ext cx="4191000" cy="1149033"/>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a:solidFill>
                  <a:schemeClr val="accent2"/>
                </a:solidFill>
                <a:latin typeface="Arial" charset="0"/>
              </a:rPr>
              <a:t>Blue lines indicate simulation </a:t>
            </a:r>
            <a:r>
              <a:rPr lang="en-US" sz="2000" b="0" i="0" dirty="0" smtClean="0">
                <a:solidFill>
                  <a:schemeClr val="accent2"/>
                </a:solidFill>
                <a:latin typeface="Arial" charset="0"/>
              </a:rPr>
              <a:t>results</a:t>
            </a:r>
          </a:p>
          <a:p>
            <a:pPr marL="354013" indent="-354013" defTabSz="938213" eaLnBrk="0" hangingPunct="0">
              <a:lnSpc>
                <a:spcPct val="80000"/>
              </a:lnSpc>
              <a:spcBef>
                <a:spcPct val="20000"/>
              </a:spcBef>
              <a:buFontTx/>
              <a:buChar char="•"/>
            </a:pPr>
            <a:r>
              <a:rPr lang="en-US" sz="2000" b="0" i="0" dirty="0">
                <a:solidFill>
                  <a:srgbClr val="FF0000"/>
                </a:solidFill>
                <a:latin typeface="Arial" charset="0"/>
              </a:rPr>
              <a:t>Red curves on the</a:t>
            </a:r>
            <a:r>
              <a:rPr lang="en-US" sz="2000" b="0" i="0" dirty="0" smtClean="0">
                <a:solidFill>
                  <a:srgbClr val="FF0000"/>
                </a:solidFill>
                <a:latin typeface="Arial" charset="0"/>
              </a:rPr>
              <a:t> plots </a:t>
            </a:r>
            <a:r>
              <a:rPr lang="en-US" sz="2000" b="0" i="0" dirty="0">
                <a:solidFill>
                  <a:srgbClr val="FF0000"/>
                </a:solidFill>
                <a:latin typeface="Arial" charset="0"/>
              </a:rPr>
              <a:t>are JET </a:t>
            </a:r>
            <a:r>
              <a:rPr lang="en-US" sz="2000" b="0" i="0" dirty="0" smtClean="0">
                <a:solidFill>
                  <a:srgbClr val="FF0000"/>
                </a:solidFill>
                <a:latin typeface="Arial" charset="0"/>
              </a:rPr>
              <a:t>data</a:t>
            </a:r>
            <a:endParaRPr lang="en-US" sz="2000" b="0" i="0" dirty="0">
              <a:solidFill>
                <a:srgbClr val="FF0000"/>
              </a:solidFill>
              <a:latin typeface="Arial" charset="0"/>
            </a:endParaRPr>
          </a:p>
        </p:txBody>
      </p:sp>
      <p:sp>
        <p:nvSpPr>
          <p:cNvPr id="31751" name="TextBox 8"/>
          <p:cNvSpPr txBox="1">
            <a:spLocks noChangeArrowheads="1"/>
          </p:cNvSpPr>
          <p:nvPr/>
        </p:nvSpPr>
        <p:spPr bwMode="auto">
          <a:xfrm>
            <a:off x="533400" y="2057400"/>
            <a:ext cx="381000" cy="307975"/>
          </a:xfrm>
          <a:prstGeom prst="rect">
            <a:avLst/>
          </a:prstGeom>
          <a:noFill/>
          <a:ln w="9525">
            <a:noFill/>
            <a:miter lim="800000"/>
            <a:headEnd/>
            <a:tailEnd/>
          </a:ln>
        </p:spPr>
        <p:txBody>
          <a:bodyPr>
            <a:prstTxWarp prst="textNoShape">
              <a:avLst/>
            </a:prstTxWarp>
            <a:spAutoFit/>
          </a:bodyPr>
          <a:lstStyle/>
          <a:p>
            <a:r>
              <a:rPr lang="en-US" sz="1400" dirty="0">
                <a:solidFill>
                  <a:schemeClr val="tx2"/>
                </a:solidFill>
              </a:rPr>
              <a:t>I</a:t>
            </a:r>
            <a:r>
              <a:rPr lang="en-US" sz="1400" baseline="-25000" dirty="0">
                <a:solidFill>
                  <a:schemeClr val="tx2"/>
                </a:solidFill>
              </a:rPr>
              <a:t>p</a:t>
            </a:r>
          </a:p>
        </p:txBody>
      </p:sp>
      <p:sp>
        <p:nvSpPr>
          <p:cNvPr id="31753" name="TextBox 11"/>
          <p:cNvSpPr txBox="1">
            <a:spLocks noChangeArrowheads="1"/>
          </p:cNvSpPr>
          <p:nvPr/>
        </p:nvSpPr>
        <p:spPr bwMode="auto">
          <a:xfrm>
            <a:off x="381000" y="3733800"/>
            <a:ext cx="533400" cy="307975"/>
          </a:xfrm>
          <a:prstGeom prst="rect">
            <a:avLst/>
          </a:prstGeom>
          <a:noFill/>
          <a:ln w="9525">
            <a:noFill/>
            <a:miter lim="800000"/>
            <a:headEnd/>
            <a:tailEnd/>
          </a:ln>
        </p:spPr>
        <p:txBody>
          <a:bodyPr>
            <a:prstTxWarp prst="textNoShape">
              <a:avLst/>
            </a:prstTxWarp>
            <a:spAutoFit/>
          </a:bodyPr>
          <a:lstStyle/>
          <a:p>
            <a:r>
              <a:rPr lang="en-US" sz="1400">
                <a:solidFill>
                  <a:schemeClr val="tx2"/>
                </a:solidFill>
              </a:rPr>
              <a:t>P</a:t>
            </a:r>
            <a:r>
              <a:rPr lang="en-US" sz="1400" baseline="-25000">
                <a:solidFill>
                  <a:schemeClr val="tx2"/>
                </a:solidFill>
              </a:rPr>
              <a:t>Rad</a:t>
            </a:r>
          </a:p>
        </p:txBody>
      </p:sp>
      <p:sp>
        <p:nvSpPr>
          <p:cNvPr id="31755" name="TextBox 13"/>
          <p:cNvSpPr txBox="1">
            <a:spLocks noChangeArrowheads="1"/>
          </p:cNvSpPr>
          <p:nvPr/>
        </p:nvSpPr>
        <p:spPr bwMode="auto">
          <a:xfrm>
            <a:off x="381000" y="2895600"/>
            <a:ext cx="609600" cy="307975"/>
          </a:xfrm>
          <a:prstGeom prst="rect">
            <a:avLst/>
          </a:prstGeom>
          <a:noFill/>
          <a:ln w="9525">
            <a:noFill/>
            <a:miter lim="800000"/>
            <a:headEnd/>
            <a:tailEnd/>
          </a:ln>
        </p:spPr>
        <p:txBody>
          <a:bodyPr>
            <a:prstTxWarp prst="textNoShape">
              <a:avLst/>
            </a:prstTxWarp>
            <a:spAutoFit/>
          </a:bodyPr>
          <a:lstStyle/>
          <a:p>
            <a:r>
              <a:rPr lang="en-US" sz="1400">
                <a:solidFill>
                  <a:schemeClr val="tx2"/>
                </a:solidFill>
              </a:rPr>
              <a:t>V</a:t>
            </a:r>
            <a:r>
              <a:rPr lang="en-US" sz="1400" baseline="-25000">
                <a:solidFill>
                  <a:schemeClr val="tx2"/>
                </a:solidFill>
              </a:rPr>
              <a:t>Loop</a:t>
            </a:r>
          </a:p>
        </p:txBody>
      </p:sp>
      <p:sp>
        <p:nvSpPr>
          <p:cNvPr id="31756" name="TextBox 14"/>
          <p:cNvSpPr txBox="1">
            <a:spLocks noChangeArrowheads="1"/>
          </p:cNvSpPr>
          <p:nvPr/>
        </p:nvSpPr>
        <p:spPr bwMode="auto">
          <a:xfrm>
            <a:off x="533400" y="4648200"/>
            <a:ext cx="381000" cy="307975"/>
          </a:xfrm>
          <a:prstGeom prst="rect">
            <a:avLst/>
          </a:prstGeom>
          <a:noFill/>
          <a:ln w="9525">
            <a:noFill/>
            <a:miter lim="800000"/>
            <a:headEnd/>
            <a:tailEnd/>
          </a:ln>
        </p:spPr>
        <p:txBody>
          <a:bodyPr>
            <a:prstTxWarp prst="textNoShape">
              <a:avLst/>
            </a:prstTxWarp>
            <a:spAutoFit/>
          </a:bodyPr>
          <a:lstStyle/>
          <a:p>
            <a:r>
              <a:rPr lang="en-US" sz="1400">
                <a:solidFill>
                  <a:schemeClr val="tx2"/>
                </a:solidFill>
              </a:rPr>
              <a:t>T</a:t>
            </a:r>
            <a:r>
              <a:rPr lang="en-US" sz="1400" baseline="-25000">
                <a:solidFill>
                  <a:schemeClr val="tx2"/>
                </a:solidFill>
              </a:rPr>
              <a:t>e</a:t>
            </a:r>
          </a:p>
        </p:txBody>
      </p:sp>
      <p:sp>
        <p:nvSpPr>
          <p:cNvPr id="31758" name="TextBox 16"/>
          <p:cNvSpPr txBox="1">
            <a:spLocks noChangeArrowheads="1"/>
          </p:cNvSpPr>
          <p:nvPr/>
        </p:nvSpPr>
        <p:spPr bwMode="auto">
          <a:xfrm>
            <a:off x="457200" y="5486400"/>
            <a:ext cx="381000" cy="307975"/>
          </a:xfrm>
          <a:prstGeom prst="rect">
            <a:avLst/>
          </a:prstGeom>
          <a:noFill/>
          <a:ln w="9525">
            <a:noFill/>
            <a:miter lim="800000"/>
            <a:headEnd/>
            <a:tailEnd/>
          </a:ln>
        </p:spPr>
        <p:txBody>
          <a:bodyPr>
            <a:prstTxWarp prst="textNoShape">
              <a:avLst/>
            </a:prstTxWarp>
            <a:spAutoFit/>
          </a:bodyPr>
          <a:lstStyle/>
          <a:p>
            <a:r>
              <a:rPr lang="en-US" sz="1400" dirty="0">
                <a:solidFill>
                  <a:schemeClr val="tx2"/>
                </a:solidFill>
              </a:rPr>
              <a:t>n</a:t>
            </a:r>
            <a:r>
              <a:rPr lang="en-US" sz="1400" baseline="-25000" dirty="0">
                <a:solidFill>
                  <a:schemeClr val="tx2"/>
                </a:solidFill>
              </a:rPr>
              <a:t>e</a:t>
            </a:r>
          </a:p>
        </p:txBody>
      </p:sp>
      <p:sp>
        <p:nvSpPr>
          <p:cNvPr id="31761" name="TextBox 19"/>
          <p:cNvSpPr txBox="1">
            <a:spLocks noChangeArrowheads="1"/>
          </p:cNvSpPr>
          <p:nvPr/>
        </p:nvSpPr>
        <p:spPr bwMode="auto">
          <a:xfrm>
            <a:off x="1447800" y="1905000"/>
            <a:ext cx="609600" cy="307975"/>
          </a:xfrm>
          <a:prstGeom prst="rect">
            <a:avLst/>
          </a:prstGeom>
          <a:noFill/>
          <a:ln w="9525">
            <a:noFill/>
            <a:miter lim="800000"/>
            <a:headEnd/>
            <a:tailEnd/>
          </a:ln>
        </p:spPr>
        <p:txBody>
          <a:bodyPr>
            <a:prstTxWarp prst="textNoShape">
              <a:avLst/>
            </a:prstTxWarp>
            <a:spAutoFit/>
          </a:bodyPr>
          <a:lstStyle/>
          <a:p>
            <a:r>
              <a:rPr lang="en-US" sz="1400" dirty="0">
                <a:solidFill>
                  <a:schemeClr val="tx2"/>
                </a:solidFill>
              </a:rPr>
              <a:t>1 MA</a:t>
            </a:r>
            <a:endParaRPr lang="en-US" sz="1400" baseline="-25000" dirty="0">
              <a:solidFill>
                <a:schemeClr val="tx2"/>
              </a:solidFill>
            </a:endParaRPr>
          </a:p>
        </p:txBody>
      </p:sp>
      <p:sp>
        <p:nvSpPr>
          <p:cNvPr id="31763" name="TextBox 22"/>
          <p:cNvSpPr txBox="1">
            <a:spLocks noChangeArrowheads="1"/>
          </p:cNvSpPr>
          <p:nvPr/>
        </p:nvSpPr>
        <p:spPr bwMode="auto">
          <a:xfrm>
            <a:off x="1828800" y="2819400"/>
            <a:ext cx="609600" cy="307975"/>
          </a:xfrm>
          <a:prstGeom prst="rect">
            <a:avLst/>
          </a:prstGeom>
          <a:noFill/>
          <a:ln w="9525">
            <a:noFill/>
            <a:miter lim="800000"/>
            <a:headEnd/>
            <a:tailEnd/>
          </a:ln>
        </p:spPr>
        <p:txBody>
          <a:bodyPr>
            <a:prstTxWarp prst="textNoShape">
              <a:avLst/>
            </a:prstTxWarp>
            <a:spAutoFit/>
          </a:bodyPr>
          <a:lstStyle/>
          <a:p>
            <a:r>
              <a:rPr lang="en-US" sz="1400" dirty="0">
                <a:solidFill>
                  <a:schemeClr val="tx2"/>
                </a:solidFill>
              </a:rPr>
              <a:t>20 V</a:t>
            </a:r>
            <a:endParaRPr lang="en-US" sz="1400" baseline="-25000" dirty="0">
              <a:solidFill>
                <a:schemeClr val="tx2"/>
              </a:solidFill>
            </a:endParaRPr>
          </a:p>
        </p:txBody>
      </p:sp>
      <p:sp>
        <p:nvSpPr>
          <p:cNvPr id="31765" name="TextBox 24"/>
          <p:cNvSpPr txBox="1">
            <a:spLocks noChangeArrowheads="1"/>
          </p:cNvSpPr>
          <p:nvPr/>
        </p:nvSpPr>
        <p:spPr bwMode="auto">
          <a:xfrm>
            <a:off x="1600200" y="3657600"/>
            <a:ext cx="685800" cy="307975"/>
          </a:xfrm>
          <a:prstGeom prst="rect">
            <a:avLst/>
          </a:prstGeom>
          <a:noFill/>
          <a:ln w="9525">
            <a:noFill/>
            <a:miter lim="800000"/>
            <a:headEnd/>
            <a:tailEnd/>
          </a:ln>
        </p:spPr>
        <p:txBody>
          <a:bodyPr>
            <a:prstTxWarp prst="textNoShape">
              <a:avLst/>
            </a:prstTxWarp>
            <a:spAutoFit/>
          </a:bodyPr>
          <a:lstStyle/>
          <a:p>
            <a:r>
              <a:rPr lang="en-US" sz="1400">
                <a:solidFill>
                  <a:schemeClr val="tx2"/>
                </a:solidFill>
              </a:rPr>
              <a:t>2 MW</a:t>
            </a:r>
            <a:endParaRPr lang="en-US" sz="1400" baseline="-25000">
              <a:solidFill>
                <a:schemeClr val="tx2"/>
              </a:solidFill>
            </a:endParaRPr>
          </a:p>
        </p:txBody>
      </p:sp>
      <p:sp>
        <p:nvSpPr>
          <p:cNvPr id="31766" name="TextBox 25"/>
          <p:cNvSpPr txBox="1">
            <a:spLocks noChangeArrowheads="1"/>
          </p:cNvSpPr>
          <p:nvPr/>
        </p:nvSpPr>
        <p:spPr bwMode="auto">
          <a:xfrm>
            <a:off x="1295400" y="4495800"/>
            <a:ext cx="762000" cy="307975"/>
          </a:xfrm>
          <a:prstGeom prst="rect">
            <a:avLst/>
          </a:prstGeom>
          <a:noFill/>
          <a:ln w="9525">
            <a:noFill/>
            <a:miter lim="800000"/>
            <a:headEnd/>
            <a:tailEnd/>
          </a:ln>
        </p:spPr>
        <p:txBody>
          <a:bodyPr>
            <a:prstTxWarp prst="textNoShape">
              <a:avLst/>
            </a:prstTxWarp>
            <a:spAutoFit/>
          </a:bodyPr>
          <a:lstStyle/>
          <a:p>
            <a:r>
              <a:rPr lang="en-US" sz="1400">
                <a:solidFill>
                  <a:schemeClr val="tx2"/>
                </a:solidFill>
              </a:rPr>
              <a:t>400 eV</a:t>
            </a:r>
            <a:endParaRPr lang="en-US" sz="1400" baseline="-25000">
              <a:solidFill>
                <a:schemeClr val="tx2"/>
              </a:solidFill>
            </a:endParaRPr>
          </a:p>
        </p:txBody>
      </p:sp>
      <p:sp>
        <p:nvSpPr>
          <p:cNvPr id="31769" name="TextBox 28"/>
          <p:cNvSpPr txBox="1">
            <a:spLocks noChangeArrowheads="1"/>
          </p:cNvSpPr>
          <p:nvPr/>
        </p:nvSpPr>
        <p:spPr bwMode="auto">
          <a:xfrm>
            <a:off x="1219200" y="5257800"/>
            <a:ext cx="1219200" cy="307975"/>
          </a:xfrm>
          <a:prstGeom prst="rect">
            <a:avLst/>
          </a:prstGeom>
          <a:noFill/>
          <a:ln w="9525">
            <a:noFill/>
            <a:miter lim="800000"/>
            <a:headEnd/>
            <a:tailEnd/>
          </a:ln>
        </p:spPr>
        <p:txBody>
          <a:bodyPr>
            <a:prstTxWarp prst="textNoShape">
              <a:avLst/>
            </a:prstTxWarp>
            <a:spAutoFit/>
          </a:bodyPr>
          <a:lstStyle/>
          <a:p>
            <a:r>
              <a:rPr lang="en-US" sz="1400">
                <a:solidFill>
                  <a:schemeClr val="tx2"/>
                </a:solidFill>
              </a:rPr>
              <a:t>4 X 10</a:t>
            </a:r>
            <a:r>
              <a:rPr lang="en-US" sz="1400" baseline="30000">
                <a:solidFill>
                  <a:schemeClr val="tx2"/>
                </a:solidFill>
              </a:rPr>
              <a:t>18</a:t>
            </a:r>
            <a:r>
              <a:rPr lang="en-US" sz="1400">
                <a:solidFill>
                  <a:schemeClr val="tx2"/>
                </a:solidFill>
              </a:rPr>
              <a:t>/m</a:t>
            </a:r>
            <a:r>
              <a:rPr lang="en-US" sz="1400" baseline="30000">
                <a:solidFill>
                  <a:schemeClr val="tx2"/>
                </a:solidFill>
              </a:rPr>
              <a:t>2</a:t>
            </a:r>
          </a:p>
        </p:txBody>
      </p:sp>
      <p:sp>
        <p:nvSpPr>
          <p:cNvPr id="31770" name="TextBox 29"/>
          <p:cNvSpPr txBox="1">
            <a:spLocks noChangeArrowheads="1"/>
          </p:cNvSpPr>
          <p:nvPr/>
        </p:nvSpPr>
        <p:spPr bwMode="auto">
          <a:xfrm>
            <a:off x="1600200" y="6248400"/>
            <a:ext cx="6096000" cy="276225"/>
          </a:xfrm>
          <a:prstGeom prst="rect">
            <a:avLst/>
          </a:prstGeom>
          <a:noFill/>
          <a:ln w="9525">
            <a:noFill/>
            <a:miter lim="800000"/>
            <a:headEnd/>
            <a:tailEnd/>
          </a:ln>
        </p:spPr>
        <p:txBody>
          <a:bodyPr>
            <a:prstTxWarp prst="textNoShape">
              <a:avLst/>
            </a:prstTxWarp>
            <a:spAutoFit/>
          </a:bodyPr>
          <a:lstStyle/>
          <a:p>
            <a:r>
              <a:rPr lang="en-US" b="0" i="0" dirty="0"/>
              <a:t>Hyun-Tae Kim, W. </a:t>
            </a:r>
            <a:r>
              <a:rPr lang="en-US" b="0" i="0" dirty="0" err="1"/>
              <a:t>Fundamenski</a:t>
            </a:r>
            <a:r>
              <a:rPr lang="en-US" b="0" i="0" dirty="0"/>
              <a:t>, A.C.C. Sips et </a:t>
            </a:r>
            <a:r>
              <a:rPr lang="en-US" b="0" i="0" dirty="0" err="1"/>
              <a:t>al.Nucl</a:t>
            </a:r>
            <a:r>
              <a:rPr lang="en-US" b="0" i="0" dirty="0"/>
              <a:t>. Fusion 52 (2012) 103016</a:t>
            </a:r>
          </a:p>
        </p:txBody>
      </p:sp>
      <p:pic>
        <p:nvPicPr>
          <p:cNvPr id="27" name="Picture 26" descr="KIMCII.tiff"/>
          <p:cNvPicPr>
            <a:picLocks noChangeAspect="1"/>
          </p:cNvPicPr>
          <p:nvPr/>
        </p:nvPicPr>
        <p:blipFill>
          <a:blip r:embed="rId3"/>
          <a:stretch>
            <a:fillRect/>
          </a:stretch>
        </p:blipFill>
        <p:spPr>
          <a:xfrm>
            <a:off x="914400" y="1066800"/>
            <a:ext cx="3124200" cy="741904"/>
          </a:xfrm>
          <a:prstGeom prst="rect">
            <a:avLst/>
          </a:prstGeom>
        </p:spPr>
      </p:pic>
      <p:sp>
        <p:nvSpPr>
          <p:cNvPr id="28" name="TextBox 19"/>
          <p:cNvSpPr txBox="1">
            <a:spLocks noChangeArrowheads="1"/>
          </p:cNvSpPr>
          <p:nvPr/>
        </p:nvSpPr>
        <p:spPr bwMode="auto">
          <a:xfrm>
            <a:off x="381000" y="1295400"/>
            <a:ext cx="609600" cy="307975"/>
          </a:xfrm>
          <a:prstGeom prst="rect">
            <a:avLst/>
          </a:prstGeom>
          <a:noFill/>
          <a:ln w="9525">
            <a:noFill/>
            <a:miter lim="800000"/>
            <a:headEnd/>
            <a:tailEnd/>
          </a:ln>
        </p:spPr>
        <p:txBody>
          <a:bodyPr>
            <a:prstTxWarp prst="textNoShape">
              <a:avLst/>
            </a:prstTxWarp>
            <a:spAutoFit/>
          </a:bodyPr>
          <a:lstStyle/>
          <a:p>
            <a:r>
              <a:rPr lang="en-US" sz="1400" dirty="0" smtClean="0">
                <a:solidFill>
                  <a:schemeClr val="tx2"/>
                </a:solidFill>
              </a:rPr>
              <a:t>C-II</a:t>
            </a:r>
            <a:endParaRPr lang="en-US" sz="1400" baseline="-25000" dirty="0">
              <a:solidFill>
                <a:schemeClr val="tx2"/>
              </a:solidFill>
            </a:endParaRPr>
          </a:p>
        </p:txBody>
      </p:sp>
      <p:sp>
        <p:nvSpPr>
          <p:cNvPr id="20" name="TextBox 7"/>
          <p:cNvSpPr txBox="1">
            <a:spLocks noChangeArrowheads="1"/>
          </p:cNvSpPr>
          <p:nvPr/>
        </p:nvSpPr>
        <p:spPr bwMode="auto">
          <a:xfrm>
            <a:off x="4109540" y="2558857"/>
            <a:ext cx="4876800" cy="3241913"/>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t>The temporal agreement for the C-II emission gives confidence that impurities are being well-modeled</a:t>
            </a:r>
          </a:p>
          <a:p>
            <a:pPr marL="354013" indent="-354013" defTabSz="938213" eaLnBrk="0" hangingPunct="0">
              <a:lnSpc>
                <a:spcPct val="80000"/>
              </a:lnSpc>
              <a:spcBef>
                <a:spcPct val="20000"/>
              </a:spcBef>
              <a:buFontTx/>
              <a:buChar char="•"/>
            </a:pPr>
            <a:r>
              <a:rPr lang="en-US" sz="2000" b="0" i="0" dirty="0" smtClean="0"/>
              <a:t>The time evolution of the C charge states in  the model indicates  from 0.15 </a:t>
            </a:r>
            <a:r>
              <a:rPr lang="en-US" sz="2000" b="0" i="0" dirty="0" err="1" smtClean="0"/>
              <a:t>s</a:t>
            </a:r>
            <a:r>
              <a:rPr lang="en-US" sz="2000" b="0" i="0" dirty="0" smtClean="0"/>
              <a:t> on C is fully ionized</a:t>
            </a:r>
          </a:p>
          <a:p>
            <a:pPr marL="354013" indent="-354013" defTabSz="938213" eaLnBrk="0" hangingPunct="0">
              <a:lnSpc>
                <a:spcPct val="80000"/>
              </a:lnSpc>
              <a:spcBef>
                <a:spcPct val="20000"/>
              </a:spcBef>
              <a:buFontTx/>
              <a:buChar char="•"/>
            </a:pPr>
            <a:r>
              <a:rPr lang="en-US" sz="2000" b="0" i="0" dirty="0" smtClean="0"/>
              <a:t>The early density discrepancies may be due to geometrical effects</a:t>
            </a:r>
          </a:p>
          <a:p>
            <a:pPr marL="354013" indent="-354013" defTabSz="938213" eaLnBrk="0" hangingPunct="0">
              <a:lnSpc>
                <a:spcPct val="80000"/>
              </a:lnSpc>
              <a:spcBef>
                <a:spcPct val="20000"/>
              </a:spcBef>
              <a:buFontTx/>
              <a:buChar char="•"/>
            </a:pPr>
            <a:r>
              <a:rPr lang="en-US" sz="2000" b="0" i="0" dirty="0" smtClean="0"/>
              <a:t>This recent start-up model is self-consistent and includes the important time evolution of impurities from the wall due to sputtering by plasma ions</a:t>
            </a:r>
          </a:p>
        </p:txBody>
      </p:sp>
      <p:sp>
        <p:nvSpPr>
          <p:cNvPr id="21" name="TextBox 20"/>
          <p:cNvSpPr txBox="1"/>
          <p:nvPr/>
        </p:nvSpPr>
        <p:spPr>
          <a:xfrm>
            <a:off x="1866360" y="6009099"/>
            <a:ext cx="1680498" cy="276999"/>
          </a:xfrm>
          <a:prstGeom prst="rect">
            <a:avLst/>
          </a:prstGeom>
          <a:noFill/>
        </p:spPr>
        <p:txBody>
          <a:bodyPr wrap="square" rtlCol="0">
            <a:spAutoFit/>
          </a:bodyPr>
          <a:lstStyle/>
          <a:p>
            <a:r>
              <a:rPr lang="en-US" dirty="0" err="1" smtClean="0">
                <a:solidFill>
                  <a:schemeClr val="tx1"/>
                </a:solidFill>
              </a:rPr>
              <a:t>Time(s</a:t>
            </a:r>
            <a:r>
              <a:rPr lang="en-US" dirty="0" smtClean="0">
                <a:solidFill>
                  <a:schemeClr val="tx1"/>
                </a:solidFill>
              </a:rPr>
              <a:t>)</a:t>
            </a:r>
            <a:endParaRPr lang="en-US" dirty="0">
              <a:solidFill>
                <a:schemeClr val="tx1"/>
              </a:solidFill>
            </a:endParaRPr>
          </a:p>
        </p:txBody>
      </p:sp>
      <p:sp>
        <p:nvSpPr>
          <p:cNvPr id="22" name="TextBox 21"/>
          <p:cNvSpPr txBox="1"/>
          <p:nvPr/>
        </p:nvSpPr>
        <p:spPr>
          <a:xfrm>
            <a:off x="983517" y="5939406"/>
            <a:ext cx="302937" cy="276999"/>
          </a:xfrm>
          <a:prstGeom prst="rect">
            <a:avLst/>
          </a:prstGeom>
          <a:noFill/>
        </p:spPr>
        <p:txBody>
          <a:bodyPr wrap="none" rtlCol="0">
            <a:spAutoFit/>
          </a:bodyPr>
          <a:lstStyle/>
          <a:p>
            <a:r>
              <a:rPr lang="en-US" dirty="0" smtClean="0">
                <a:solidFill>
                  <a:srgbClr val="000000"/>
                </a:solidFill>
              </a:rPr>
              <a:t>0</a:t>
            </a:r>
            <a:endParaRPr lang="en-US" dirty="0">
              <a:solidFill>
                <a:srgbClr val="000000"/>
              </a:solidFill>
            </a:endParaRPr>
          </a:p>
        </p:txBody>
      </p:sp>
      <p:sp>
        <p:nvSpPr>
          <p:cNvPr id="23" name="TextBox 22"/>
          <p:cNvSpPr txBox="1"/>
          <p:nvPr/>
        </p:nvSpPr>
        <p:spPr>
          <a:xfrm>
            <a:off x="3562347" y="5970381"/>
            <a:ext cx="431278" cy="276999"/>
          </a:xfrm>
          <a:prstGeom prst="rect">
            <a:avLst/>
          </a:prstGeom>
          <a:noFill/>
        </p:spPr>
        <p:txBody>
          <a:bodyPr wrap="none" rtlCol="0">
            <a:spAutoFit/>
          </a:bodyPr>
          <a:lstStyle/>
          <a:p>
            <a:r>
              <a:rPr lang="en-US" dirty="0" smtClean="0">
                <a:solidFill>
                  <a:srgbClr val="000000"/>
                </a:solidFill>
              </a:rPr>
              <a:t>0.5</a:t>
            </a:r>
            <a:endParaRPr lang="en-US" dirty="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density at the time of burn-through depends on fill pressure, and the radiated  power depends on the  wall</a:t>
            </a:r>
            <a:endParaRPr lang="en-US" dirty="0"/>
          </a:p>
        </p:txBody>
      </p:sp>
      <p:sp>
        <p:nvSpPr>
          <p:cNvPr id="3" name="Slide Number Placeholder 2"/>
          <p:cNvSpPr>
            <a:spLocks noGrp="1"/>
          </p:cNvSpPr>
          <p:nvPr>
            <p:ph type="sldNum" sz="quarter" idx="12"/>
          </p:nvPr>
        </p:nvSpPr>
        <p:spPr/>
        <p:txBody>
          <a:bodyPr/>
          <a:lstStyle/>
          <a:p>
            <a:pPr>
              <a:defRPr/>
            </a:pPr>
            <a:fld id="{11BFBFB8-1A5E-7649-9D1F-6508679AA467}" type="slidenum">
              <a:rPr lang="en-US" smtClean="0"/>
              <a:pPr>
                <a:defRPr/>
              </a:pPr>
              <a:t>17</a:t>
            </a:fld>
            <a:endParaRPr lang="en-US"/>
          </a:p>
        </p:txBody>
      </p:sp>
      <p:pic>
        <p:nvPicPr>
          <p:cNvPr id="4" name="Picture 3" descr="JETTavaTburn.tiff"/>
          <p:cNvPicPr>
            <a:picLocks noChangeAspect="1"/>
          </p:cNvPicPr>
          <p:nvPr/>
        </p:nvPicPr>
        <p:blipFill>
          <a:blip r:embed="rId2"/>
          <a:stretch>
            <a:fillRect/>
          </a:stretch>
        </p:blipFill>
        <p:spPr>
          <a:xfrm>
            <a:off x="76200" y="990600"/>
            <a:ext cx="3015761" cy="3657600"/>
          </a:xfrm>
          <a:prstGeom prst="rect">
            <a:avLst/>
          </a:prstGeom>
        </p:spPr>
      </p:pic>
      <p:pic>
        <p:nvPicPr>
          <p:cNvPr id="5" name="Picture 4" descr="JETDensityat tburn.tiff"/>
          <p:cNvPicPr>
            <a:picLocks noChangeAspect="1"/>
          </p:cNvPicPr>
          <p:nvPr/>
        </p:nvPicPr>
        <p:blipFill>
          <a:blip r:embed="rId3"/>
          <a:stretch>
            <a:fillRect/>
          </a:stretch>
        </p:blipFill>
        <p:spPr>
          <a:xfrm>
            <a:off x="2971800" y="1143000"/>
            <a:ext cx="3169694" cy="2749550"/>
          </a:xfrm>
          <a:prstGeom prst="rect">
            <a:avLst/>
          </a:prstGeom>
        </p:spPr>
      </p:pic>
      <p:pic>
        <p:nvPicPr>
          <p:cNvPr id="6" name="Picture 5" descr="JETburnthrough.tiff"/>
          <p:cNvPicPr>
            <a:picLocks noChangeAspect="1"/>
          </p:cNvPicPr>
          <p:nvPr/>
        </p:nvPicPr>
        <p:blipFill>
          <a:blip r:embed="rId4"/>
          <a:stretch>
            <a:fillRect/>
          </a:stretch>
        </p:blipFill>
        <p:spPr>
          <a:xfrm>
            <a:off x="6006600" y="1143000"/>
            <a:ext cx="3137400" cy="2743200"/>
          </a:xfrm>
          <a:prstGeom prst="rect">
            <a:avLst/>
          </a:prstGeom>
        </p:spPr>
      </p:pic>
      <p:sp>
        <p:nvSpPr>
          <p:cNvPr id="7" name="TextBox 4"/>
          <p:cNvSpPr txBox="1">
            <a:spLocks noChangeArrowheads="1"/>
          </p:cNvSpPr>
          <p:nvPr/>
        </p:nvSpPr>
        <p:spPr bwMode="auto">
          <a:xfrm>
            <a:off x="304800" y="4823857"/>
            <a:ext cx="8610600" cy="1272143"/>
          </a:xfrm>
          <a:prstGeom prst="rect">
            <a:avLst/>
          </a:prstGeom>
          <a:noFill/>
          <a:ln w="9525">
            <a:noFill/>
            <a:miter lim="800000"/>
            <a:headEnd/>
            <a:tailEnd/>
          </a:ln>
        </p:spPr>
        <p:txBody>
          <a:bodyPr>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For discharges with  similar start-up conditions V</a:t>
            </a:r>
            <a:r>
              <a:rPr lang="en-US" sz="2000" b="0" i="0" baseline="-25000" dirty="0" smtClean="0">
                <a:solidFill>
                  <a:schemeClr val="tx1"/>
                </a:solidFill>
                <a:latin typeface="Arial" charset="0"/>
              </a:rPr>
              <a:t>loop</a:t>
            </a:r>
            <a:r>
              <a:rPr lang="en-US" sz="2000" b="0" i="0" dirty="0" smtClean="0">
                <a:solidFill>
                  <a:schemeClr val="tx1"/>
                </a:solidFill>
                <a:latin typeface="Arial" charset="0"/>
              </a:rPr>
              <a:t> =12 V, E = 0.8 V/</a:t>
            </a:r>
            <a:r>
              <a:rPr lang="en-US" sz="2000" b="0" i="0" dirty="0" err="1" smtClean="0">
                <a:solidFill>
                  <a:schemeClr val="tx1"/>
                </a:solidFill>
                <a:latin typeface="Arial" charset="0"/>
              </a:rPr>
              <a:t>m</a:t>
            </a:r>
            <a:endParaRPr lang="en-US" sz="2000" b="0" i="0" dirty="0" smtClean="0">
              <a:solidFill>
                <a:schemeClr val="tx1"/>
              </a:solidFill>
              <a:latin typeface="Arial" charset="0"/>
            </a:endParaRPr>
          </a:p>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At </a:t>
            </a:r>
            <a:r>
              <a:rPr lang="en-US" sz="2000" b="0" i="0" dirty="0" err="1" smtClean="0">
                <a:solidFill>
                  <a:schemeClr val="tx1"/>
                </a:solidFill>
                <a:latin typeface="Arial" charset="0"/>
              </a:rPr>
              <a:t>t</a:t>
            </a:r>
            <a:r>
              <a:rPr lang="en-US" sz="2000" b="0" i="0" baseline="-25000" dirty="0" err="1" smtClean="0">
                <a:solidFill>
                  <a:schemeClr val="tx1"/>
                </a:solidFill>
                <a:latin typeface="Arial" charset="0"/>
              </a:rPr>
              <a:t>BURN</a:t>
            </a:r>
            <a:r>
              <a:rPr lang="en-US" sz="2000" b="0" i="0" dirty="0" smtClean="0">
                <a:solidFill>
                  <a:schemeClr val="tx1"/>
                </a:solidFill>
                <a:latin typeface="Arial" charset="0"/>
              </a:rPr>
              <a:t> the density is prefill pressure + some extra for C-Wall</a:t>
            </a:r>
          </a:p>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At </a:t>
            </a:r>
            <a:r>
              <a:rPr lang="en-US" sz="2000" b="0" i="0" dirty="0" err="1" smtClean="0">
                <a:solidFill>
                  <a:schemeClr val="tx1"/>
                </a:solidFill>
                <a:latin typeface="Arial" charset="0"/>
              </a:rPr>
              <a:t>t</a:t>
            </a:r>
            <a:r>
              <a:rPr lang="en-US" sz="2000" b="0" i="0" baseline="-25000" dirty="0" err="1" smtClean="0">
                <a:solidFill>
                  <a:schemeClr val="tx1"/>
                </a:solidFill>
                <a:latin typeface="Arial" charset="0"/>
              </a:rPr>
              <a:t>BURN</a:t>
            </a:r>
            <a:r>
              <a:rPr lang="en-US" sz="2000" b="0" i="0" dirty="0" smtClean="0">
                <a:solidFill>
                  <a:schemeClr val="tx1"/>
                </a:solidFill>
                <a:latin typeface="Arial" charset="0"/>
              </a:rPr>
              <a:t> radiated power is a steep function of density for C-Wall</a:t>
            </a:r>
            <a:endParaRPr lang="en-US" sz="2000" b="0" i="0" baseline="-25000" dirty="0" smtClean="0">
              <a:solidFill>
                <a:schemeClr val="accent2"/>
              </a:solidFill>
              <a:latin typeface="Arial" charset="0"/>
            </a:endParaRPr>
          </a:p>
          <a:p>
            <a:pPr marL="762000" lvl="1" indent="-292100" defTabSz="938213" eaLnBrk="0" hangingPunct="0">
              <a:lnSpc>
                <a:spcPct val="80000"/>
              </a:lnSpc>
              <a:spcBef>
                <a:spcPct val="20000"/>
              </a:spcBef>
              <a:buFontTx/>
              <a:buChar char="–"/>
            </a:pPr>
            <a:r>
              <a:rPr lang="en-US" sz="2000" b="0" i="0" dirty="0" smtClean="0">
                <a:solidFill>
                  <a:schemeClr val="accent2"/>
                </a:solidFill>
                <a:latin typeface="Arial" charset="0"/>
              </a:rPr>
              <a:t>No  non-sustained breakdowns with ILW due to </a:t>
            </a:r>
            <a:r>
              <a:rPr lang="en-US" sz="2000" b="0" i="0" dirty="0" err="1" smtClean="0">
                <a:solidFill>
                  <a:schemeClr val="accent2"/>
                </a:solidFill>
                <a:latin typeface="Arial" charset="0"/>
              </a:rPr>
              <a:t>deconditioning</a:t>
            </a:r>
            <a:r>
              <a:rPr lang="en-US" sz="2000" b="0" i="0" dirty="0" smtClean="0">
                <a:solidFill>
                  <a:schemeClr val="accent2"/>
                </a:solidFill>
                <a:latin typeface="Arial" charset="0"/>
              </a:rPr>
              <a:t> </a:t>
            </a:r>
            <a:endParaRPr lang="en-US" sz="2000" b="0" i="0" dirty="0">
              <a:solidFill>
                <a:schemeClr val="accent2"/>
              </a:solidFill>
              <a:latin typeface="Arial" charset="0"/>
            </a:endParaRPr>
          </a:p>
        </p:txBody>
      </p:sp>
      <p:sp>
        <p:nvSpPr>
          <p:cNvPr id="8" name="TextBox 7"/>
          <p:cNvSpPr txBox="1"/>
          <p:nvPr/>
        </p:nvSpPr>
        <p:spPr>
          <a:xfrm>
            <a:off x="5410200" y="6248400"/>
            <a:ext cx="3427382" cy="276999"/>
          </a:xfrm>
          <a:prstGeom prst="rect">
            <a:avLst/>
          </a:prstGeom>
          <a:noFill/>
        </p:spPr>
        <p:txBody>
          <a:bodyPr wrap="none" rtlCol="0">
            <a:spAutoFit/>
          </a:bodyPr>
          <a:lstStyle/>
          <a:p>
            <a:r>
              <a:rPr lang="en-US" b="0" i="0" dirty="0" smtClean="0"/>
              <a:t>P. </a:t>
            </a:r>
            <a:r>
              <a:rPr lang="en-US" b="0" i="0" dirty="0" err="1" smtClean="0"/>
              <a:t>deVries</a:t>
            </a:r>
            <a:r>
              <a:rPr lang="en-US" b="0" i="0" dirty="0" smtClean="0"/>
              <a:t>, 25</a:t>
            </a:r>
            <a:r>
              <a:rPr lang="en-US" b="0" i="0" baseline="30000" dirty="0" smtClean="0"/>
              <a:t>th</a:t>
            </a:r>
            <a:r>
              <a:rPr lang="en-US" b="0" i="0" dirty="0" smtClean="0"/>
              <a:t> IAEA, </a:t>
            </a:r>
            <a:r>
              <a:rPr lang="en-US" b="0" i="0" dirty="0" err="1" smtClean="0"/>
              <a:t>SanDiego</a:t>
            </a:r>
            <a:r>
              <a:rPr lang="en-US" b="0" i="0" dirty="0" smtClean="0"/>
              <a:t>, EXD4-2(2012)</a:t>
            </a:r>
            <a:endParaRPr lang="en-US" b="0" i="0"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of tokamak plasma start-up</a:t>
            </a:r>
            <a:endParaRPr lang="en-US" dirty="0"/>
          </a:p>
        </p:txBody>
      </p:sp>
      <p:sp>
        <p:nvSpPr>
          <p:cNvPr id="3" name="Content Placeholder 2"/>
          <p:cNvSpPr>
            <a:spLocks noGrp="1"/>
          </p:cNvSpPr>
          <p:nvPr>
            <p:ph idx="1"/>
          </p:nvPr>
        </p:nvSpPr>
        <p:spPr>
          <a:xfrm>
            <a:off x="344069" y="1226943"/>
            <a:ext cx="8799931" cy="5463600"/>
          </a:xfrm>
        </p:spPr>
        <p:txBody>
          <a:bodyPr/>
          <a:lstStyle/>
          <a:p>
            <a:r>
              <a:rPr lang="en-US" dirty="0" smtClean="0"/>
              <a:t>Central solenoid inductive start-up and current ramp</a:t>
            </a:r>
          </a:p>
          <a:p>
            <a:pPr lvl="1"/>
            <a:r>
              <a:rPr lang="en-US" dirty="0" smtClean="0"/>
              <a:t>Breakdown/avalanche</a:t>
            </a:r>
          </a:p>
          <a:p>
            <a:pPr lvl="1"/>
            <a:r>
              <a:rPr lang="en-US" dirty="0" smtClean="0"/>
              <a:t>Impurity burn-through</a:t>
            </a:r>
          </a:p>
          <a:p>
            <a:pPr lvl="1"/>
            <a:r>
              <a:rPr lang="en-US" dirty="0" smtClean="0"/>
              <a:t>Electron cyclotron radio-frequency assist</a:t>
            </a:r>
          </a:p>
          <a:p>
            <a:pPr lvl="1"/>
            <a:r>
              <a:rPr lang="en-US" dirty="0" smtClean="0"/>
              <a:t>Early stage of plasma current ramp-up</a:t>
            </a:r>
          </a:p>
          <a:p>
            <a:pPr lvl="1"/>
            <a:r>
              <a:rPr lang="en-US" dirty="0" smtClean="0"/>
              <a:t>Examples from  EAST and KSTAR</a:t>
            </a:r>
          </a:p>
          <a:p>
            <a:r>
              <a:rPr lang="en-US" dirty="0" smtClean="0"/>
              <a:t>Start-up techniques without a central solenoid</a:t>
            </a:r>
          </a:p>
          <a:p>
            <a:pPr lvl="1"/>
            <a:r>
              <a:rPr lang="en-US" dirty="0" smtClean="0"/>
              <a:t>Outer PF coil start-up</a:t>
            </a:r>
          </a:p>
          <a:p>
            <a:pPr lvl="1"/>
            <a:r>
              <a:rPr lang="en-US" dirty="0" smtClean="0"/>
              <a:t>Electron  Bernstein  Wave start-up</a:t>
            </a:r>
          </a:p>
          <a:p>
            <a:pPr lvl="1"/>
            <a:r>
              <a:rPr lang="en-US" dirty="0" smtClean="0"/>
              <a:t>Helicity injection</a:t>
            </a:r>
          </a:p>
          <a:p>
            <a:pPr lvl="2"/>
            <a:r>
              <a:rPr lang="en-US" dirty="0" smtClean="0"/>
              <a:t>Coaxial helicity injection (CHI)</a:t>
            </a:r>
          </a:p>
          <a:p>
            <a:pPr lvl="2"/>
            <a:r>
              <a:rPr lang="en-US" dirty="0" smtClean="0"/>
              <a:t>Plasma Guns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18</a:t>
            </a:fld>
            <a:endParaRPr lang="en-US" dirty="0"/>
          </a:p>
        </p:txBody>
      </p:sp>
      <p:pic>
        <p:nvPicPr>
          <p:cNvPr id="6" name="Picture 5" descr="greybox.tif"/>
          <p:cNvPicPr>
            <a:picLocks noChangeAspect="1"/>
          </p:cNvPicPr>
          <p:nvPr/>
        </p:nvPicPr>
        <p:blipFill>
          <a:blip r:embed="rId2">
            <a:alphaModFix amt="68000"/>
          </a:blip>
          <a:stretch>
            <a:fillRect/>
          </a:stretch>
        </p:blipFill>
        <p:spPr>
          <a:xfrm>
            <a:off x="0" y="926230"/>
            <a:ext cx="9144000" cy="1513030"/>
          </a:xfrm>
          <a:prstGeom prst="rect">
            <a:avLst/>
          </a:prstGeom>
        </p:spPr>
      </p:pic>
      <p:pic>
        <p:nvPicPr>
          <p:cNvPr id="7" name="Picture 6" descr="greybox.tif"/>
          <p:cNvPicPr>
            <a:picLocks noChangeAspect="1"/>
          </p:cNvPicPr>
          <p:nvPr/>
        </p:nvPicPr>
        <p:blipFill>
          <a:blip r:embed="rId2">
            <a:alphaModFix amt="68000"/>
          </a:blip>
          <a:stretch>
            <a:fillRect/>
          </a:stretch>
        </p:blipFill>
        <p:spPr>
          <a:xfrm>
            <a:off x="0" y="2849675"/>
            <a:ext cx="9144000" cy="367825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ea typeface="ヒラギノ角ゴ Pro W3" charset="-128"/>
                <a:cs typeface="ヒラギノ角ゴ Pro W3" charset="-128"/>
              </a:rPr>
              <a:t>Superconducting tokamaks have low loop voltage which can be marginal on ITER for breakdown and burn-through </a:t>
            </a:r>
          </a:p>
        </p:txBody>
      </p:sp>
      <p:sp>
        <p:nvSpPr>
          <p:cNvPr id="32771" name="Slide Number Placeholder 2"/>
          <p:cNvSpPr>
            <a:spLocks noGrp="1"/>
          </p:cNvSpPr>
          <p:nvPr>
            <p:ph type="sldNum" sz="quarter" idx="12"/>
          </p:nvPr>
        </p:nvSpPr>
        <p:spPr>
          <a:noFill/>
        </p:spPr>
        <p:txBody>
          <a:bodyPr/>
          <a:lstStyle/>
          <a:p>
            <a:fld id="{A2B6C00D-3AD9-FA42-BD1E-C535D2068D4A}" type="slidenum">
              <a:rPr lang="en-US" smtClean="0">
                <a:ea typeface="ＭＳ Ｐゴシック" charset="0"/>
                <a:cs typeface="ＭＳ Ｐゴシック" charset="0"/>
              </a:rPr>
              <a:pPr/>
              <a:t>19</a:t>
            </a:fld>
            <a:endParaRPr lang="en-US" smtClean="0">
              <a:ea typeface="ＭＳ Ｐゴシック" charset="0"/>
              <a:cs typeface="ＭＳ Ｐゴシック" charset="0"/>
            </a:endParaRPr>
          </a:p>
        </p:txBody>
      </p:sp>
      <p:sp>
        <p:nvSpPr>
          <p:cNvPr id="32772" name="TextBox 4"/>
          <p:cNvSpPr txBox="1">
            <a:spLocks noChangeArrowheads="1"/>
          </p:cNvSpPr>
          <p:nvPr/>
        </p:nvSpPr>
        <p:spPr bwMode="auto">
          <a:xfrm>
            <a:off x="258335" y="1397304"/>
            <a:ext cx="8610600" cy="4854663"/>
          </a:xfrm>
          <a:prstGeom prst="rect">
            <a:avLst/>
          </a:prstGeom>
          <a:noFill/>
          <a:ln w="9525">
            <a:noFill/>
            <a:miter lim="800000"/>
            <a:headEnd/>
            <a:tailEnd/>
          </a:ln>
        </p:spPr>
        <p:txBody>
          <a:bodyPr>
            <a:prstTxWarp prst="textNoShape">
              <a:avLst/>
            </a:prstTxWarp>
            <a:spAutoFit/>
          </a:bodyPr>
          <a:lstStyle/>
          <a:p>
            <a:pPr marL="354013" indent="-354013" defTabSz="938213" eaLnBrk="0" hangingPunct="0">
              <a:lnSpc>
                <a:spcPct val="80000"/>
              </a:lnSpc>
              <a:spcBef>
                <a:spcPct val="20000"/>
              </a:spcBef>
              <a:buFontTx/>
              <a:buChar char="•"/>
            </a:pPr>
            <a:r>
              <a:rPr lang="en-US" sz="2400" b="0" i="0" dirty="0">
                <a:solidFill>
                  <a:schemeClr val="tx1"/>
                </a:solidFill>
                <a:latin typeface="Arial" charset="0"/>
              </a:rPr>
              <a:t>Power supply cost, eddy</a:t>
            </a:r>
            <a:r>
              <a:rPr lang="en-US" sz="2400" b="0" i="0" dirty="0" smtClean="0">
                <a:solidFill>
                  <a:schemeClr val="tx1"/>
                </a:solidFill>
                <a:latin typeface="Arial" charset="0"/>
              </a:rPr>
              <a:t> current heating </a:t>
            </a:r>
            <a:r>
              <a:rPr lang="en-US" sz="2400" b="0" i="0" dirty="0">
                <a:solidFill>
                  <a:schemeClr val="tx1"/>
                </a:solidFill>
                <a:latin typeface="Arial" charset="0"/>
              </a:rPr>
              <a:t>in the superconducting </a:t>
            </a:r>
            <a:r>
              <a:rPr lang="en-US" sz="2400" b="0" i="0" dirty="0" smtClean="0">
                <a:solidFill>
                  <a:schemeClr val="tx1"/>
                </a:solidFill>
                <a:latin typeface="Arial" charset="0"/>
              </a:rPr>
              <a:t>coils, vacuum </a:t>
            </a:r>
            <a:r>
              <a:rPr lang="en-US" sz="2400" b="0" i="0" dirty="0">
                <a:solidFill>
                  <a:schemeClr val="tx1"/>
                </a:solidFill>
                <a:latin typeface="Arial" charset="0"/>
              </a:rPr>
              <a:t>vessel </a:t>
            </a:r>
            <a:r>
              <a:rPr lang="en-US" sz="2400" b="0" i="0" dirty="0" smtClean="0">
                <a:solidFill>
                  <a:schemeClr val="tx1"/>
                </a:solidFill>
                <a:latin typeface="Arial" charset="0"/>
              </a:rPr>
              <a:t>and </a:t>
            </a:r>
            <a:r>
              <a:rPr lang="en-US" sz="2400" b="0" i="0" dirty="0" err="1">
                <a:solidFill>
                  <a:schemeClr val="tx1"/>
                </a:solidFill>
                <a:latin typeface="Arial" charset="0"/>
              </a:rPr>
              <a:t>cryo</a:t>
            </a:r>
            <a:r>
              <a:rPr lang="en-US" sz="2400" b="0" i="0" dirty="0">
                <a:solidFill>
                  <a:schemeClr val="tx1"/>
                </a:solidFill>
                <a:latin typeface="Arial" charset="0"/>
              </a:rPr>
              <a:t>-</a:t>
            </a:r>
            <a:r>
              <a:rPr lang="en-US" sz="2400" b="0" i="0" dirty="0" smtClean="0">
                <a:solidFill>
                  <a:schemeClr val="tx1"/>
                </a:solidFill>
                <a:latin typeface="Arial" charset="0"/>
              </a:rPr>
              <a:t>stat </a:t>
            </a:r>
            <a:r>
              <a:rPr lang="en-US" sz="2400" b="0" i="0" dirty="0">
                <a:solidFill>
                  <a:schemeClr val="tx1"/>
                </a:solidFill>
                <a:latin typeface="Arial" charset="0"/>
              </a:rPr>
              <a:t>combine to place limits on the</a:t>
            </a:r>
            <a:r>
              <a:rPr lang="en-US" sz="2400" b="0" i="0" dirty="0" smtClean="0">
                <a:solidFill>
                  <a:schemeClr val="tx1"/>
                </a:solidFill>
                <a:latin typeface="Arial" charset="0"/>
              </a:rPr>
              <a:t> applied electric field</a:t>
            </a:r>
          </a:p>
          <a:p>
            <a:pPr marL="354013" indent="-354013" defTabSz="938213" eaLnBrk="0" hangingPunct="0">
              <a:lnSpc>
                <a:spcPct val="80000"/>
              </a:lnSpc>
              <a:spcBef>
                <a:spcPct val="20000"/>
              </a:spcBef>
              <a:buFontTx/>
              <a:buChar char="•"/>
            </a:pPr>
            <a:endParaRPr lang="en-US" b="0" i="0" dirty="0" smtClean="0">
              <a:solidFill>
                <a:schemeClr val="accent2"/>
              </a:solidFill>
              <a:latin typeface="Arial" charset="0"/>
            </a:endParaRP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For  </a:t>
            </a:r>
            <a:r>
              <a:rPr lang="en-US" sz="2000" b="0" i="0" dirty="0" smtClean="0">
                <a:solidFill>
                  <a:schemeClr val="accent2"/>
                </a:solidFill>
                <a:latin typeface="Arial" charset="0"/>
              </a:rPr>
              <a:t>ITER, E ~ </a:t>
            </a:r>
            <a:r>
              <a:rPr lang="en-US" sz="2000" b="0" i="0" dirty="0">
                <a:solidFill>
                  <a:schemeClr val="accent2"/>
                </a:solidFill>
                <a:latin typeface="Arial" charset="0"/>
              </a:rPr>
              <a:t>0.3V/m, the low end of successful breakdown</a:t>
            </a: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EAST and KSTAR insert resistors into the coil circuits to  produce higher voltage</a:t>
            </a:r>
            <a:r>
              <a:rPr lang="en-US" sz="2000" b="0" i="0" dirty="0" smtClean="0">
                <a:solidFill>
                  <a:schemeClr val="accent2"/>
                </a:solidFill>
                <a:latin typeface="Arial" charset="0"/>
              </a:rPr>
              <a:t> for breakdown</a:t>
            </a:r>
          </a:p>
          <a:p>
            <a:pPr marL="762000" lvl="1" indent="-292100" defTabSz="938213" eaLnBrk="0" hangingPunct="0">
              <a:lnSpc>
                <a:spcPct val="80000"/>
              </a:lnSpc>
              <a:spcBef>
                <a:spcPct val="20000"/>
              </a:spcBef>
              <a:buFontTx/>
              <a:buChar char="–"/>
            </a:pPr>
            <a:endParaRPr lang="en-US" sz="2000" b="0" i="0" dirty="0" smtClean="0">
              <a:solidFill>
                <a:schemeClr val="accent2"/>
              </a:solidFill>
              <a:latin typeface="Arial" charset="0"/>
            </a:endParaRPr>
          </a:p>
          <a:p>
            <a:pPr marL="354013" indent="-354013" defTabSz="938213" eaLnBrk="0" hangingPunct="0">
              <a:lnSpc>
                <a:spcPct val="80000"/>
              </a:lnSpc>
              <a:spcBef>
                <a:spcPct val="20000"/>
              </a:spcBef>
              <a:buFont typeface="Arial" charset="0"/>
              <a:buChar char="•"/>
            </a:pPr>
            <a:r>
              <a:rPr lang="en-US" sz="2400" b="0" i="0" dirty="0">
                <a:solidFill>
                  <a:schemeClr val="tx2"/>
                </a:solidFill>
                <a:latin typeface="Arial" charset="0"/>
              </a:rPr>
              <a:t>All 3</a:t>
            </a:r>
            <a:r>
              <a:rPr lang="en-US" sz="2400" b="0" i="0" dirty="0" smtClean="0">
                <a:solidFill>
                  <a:schemeClr val="tx2"/>
                </a:solidFill>
                <a:latin typeface="Arial" charset="0"/>
              </a:rPr>
              <a:t> have </a:t>
            </a:r>
            <a:r>
              <a:rPr lang="en-US" sz="2400" b="0" i="0" dirty="0">
                <a:solidFill>
                  <a:schemeClr val="tx2"/>
                </a:solidFill>
                <a:latin typeface="Arial" charset="0"/>
              </a:rPr>
              <a:t>less ohmic power to heat the plasma </a:t>
            </a:r>
            <a:r>
              <a:rPr lang="en-US" sz="2400" b="0" i="0" dirty="0" smtClean="0">
                <a:solidFill>
                  <a:schemeClr val="tx2"/>
                </a:solidFill>
                <a:latin typeface="Arial" charset="0"/>
              </a:rPr>
              <a:t>and ramp </a:t>
            </a:r>
            <a:r>
              <a:rPr lang="en-US" sz="2400" b="0" i="0" dirty="0">
                <a:solidFill>
                  <a:schemeClr val="tx2"/>
                </a:solidFill>
                <a:latin typeface="Arial" charset="0"/>
              </a:rPr>
              <a:t>the plasma  </a:t>
            </a:r>
            <a:r>
              <a:rPr lang="en-US" sz="2400" b="0" i="0" dirty="0" smtClean="0">
                <a:solidFill>
                  <a:schemeClr val="tx2"/>
                </a:solidFill>
                <a:latin typeface="Arial" charset="0"/>
              </a:rPr>
              <a:t>current than </a:t>
            </a:r>
            <a:r>
              <a:rPr lang="en-US" sz="2400" b="0" i="0" dirty="0">
                <a:solidFill>
                  <a:schemeClr val="tx2"/>
                </a:solidFill>
                <a:latin typeface="Arial" charset="0"/>
              </a:rPr>
              <a:t>conventional </a:t>
            </a:r>
            <a:r>
              <a:rPr lang="en-US" sz="2400" b="0" i="0" dirty="0" smtClean="0">
                <a:solidFill>
                  <a:schemeClr val="tx2"/>
                </a:solidFill>
                <a:latin typeface="Arial" charset="0"/>
              </a:rPr>
              <a:t>tokamaks</a:t>
            </a:r>
          </a:p>
          <a:p>
            <a:pPr marL="354013" indent="-354013" defTabSz="938213" eaLnBrk="0" hangingPunct="0">
              <a:lnSpc>
                <a:spcPct val="80000"/>
              </a:lnSpc>
              <a:spcBef>
                <a:spcPct val="20000"/>
              </a:spcBef>
              <a:buFont typeface="Arial" charset="0"/>
              <a:buChar char="•"/>
            </a:pPr>
            <a:endParaRPr lang="en-US" b="0" i="0" dirty="0" smtClean="0">
              <a:solidFill>
                <a:schemeClr val="tx2"/>
              </a:solidFill>
              <a:latin typeface="Arial" charset="0"/>
            </a:endParaRPr>
          </a:p>
          <a:p>
            <a:pPr marL="762000" lvl="1" indent="-292100" defTabSz="938213" eaLnBrk="0" hangingPunct="0">
              <a:lnSpc>
                <a:spcPct val="80000"/>
              </a:lnSpc>
              <a:spcBef>
                <a:spcPct val="20000"/>
              </a:spcBef>
              <a:buFontTx/>
              <a:buChar char="–"/>
            </a:pPr>
            <a:r>
              <a:rPr lang="en-US" sz="2000" b="0" i="0" dirty="0" smtClean="0">
                <a:solidFill>
                  <a:schemeClr val="accent2"/>
                </a:solidFill>
                <a:latin typeface="Arial" charset="0"/>
              </a:rPr>
              <a:t>Electron </a:t>
            </a:r>
            <a:r>
              <a:rPr lang="en-US" sz="2000" b="0" i="0" dirty="0">
                <a:solidFill>
                  <a:schemeClr val="accent2"/>
                </a:solidFill>
                <a:latin typeface="Arial" charset="0"/>
              </a:rPr>
              <a:t>Cyclotron Radiofrequency Heating (ECRH)</a:t>
            </a:r>
            <a:r>
              <a:rPr lang="en-US" sz="2000" b="0" i="0" dirty="0" smtClean="0">
                <a:solidFill>
                  <a:schemeClr val="accent2"/>
                </a:solidFill>
                <a:latin typeface="Arial" charset="0"/>
              </a:rPr>
              <a:t> can </a:t>
            </a:r>
            <a:r>
              <a:rPr lang="en-US" sz="2000" b="0" i="0" dirty="0">
                <a:solidFill>
                  <a:schemeClr val="accent2"/>
                </a:solidFill>
                <a:latin typeface="Arial" charset="0"/>
              </a:rPr>
              <a:t>lower the voltage required for breakdown by a factor of about</a:t>
            </a:r>
            <a:r>
              <a:rPr lang="en-US" sz="2000" b="0" i="0" dirty="0" smtClean="0">
                <a:solidFill>
                  <a:schemeClr val="accent2"/>
                </a:solidFill>
                <a:latin typeface="Arial" charset="0"/>
              </a:rPr>
              <a:t> two</a:t>
            </a:r>
          </a:p>
          <a:p>
            <a:pPr marL="762000" lvl="1" indent="-292100" defTabSz="938213" eaLnBrk="0" hangingPunct="0">
              <a:lnSpc>
                <a:spcPct val="80000"/>
              </a:lnSpc>
              <a:spcBef>
                <a:spcPct val="20000"/>
              </a:spcBef>
              <a:buFontTx/>
              <a:buChar char="–"/>
            </a:pPr>
            <a:endParaRPr lang="en-US" b="0" i="0" dirty="0" smtClean="0">
              <a:solidFill>
                <a:schemeClr val="accent2"/>
              </a:solidFill>
              <a:latin typeface="Arial" charset="0"/>
            </a:endParaRP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ECRH</a:t>
            </a:r>
            <a:r>
              <a:rPr lang="en-US" sz="2000" b="0" i="0" dirty="0" smtClean="0">
                <a:solidFill>
                  <a:schemeClr val="accent2"/>
                </a:solidFill>
                <a:latin typeface="Arial" charset="0"/>
              </a:rPr>
              <a:t> can provide power to heat </a:t>
            </a:r>
            <a:r>
              <a:rPr lang="en-US" sz="2000" b="0" i="0" dirty="0">
                <a:solidFill>
                  <a:schemeClr val="accent2"/>
                </a:solidFill>
                <a:latin typeface="Arial" charset="0"/>
              </a:rPr>
              <a:t>the </a:t>
            </a:r>
            <a:r>
              <a:rPr lang="en-US" sz="2000" b="0" i="0" dirty="0" smtClean="0">
                <a:solidFill>
                  <a:schemeClr val="accent2"/>
                </a:solidFill>
                <a:latin typeface="Arial" charset="0"/>
              </a:rPr>
              <a:t>plasma </a:t>
            </a:r>
          </a:p>
          <a:p>
            <a:pPr marL="1219200" lvl="2" indent="-292100" defTabSz="938213" eaLnBrk="0" hangingPunct="0">
              <a:lnSpc>
                <a:spcPct val="80000"/>
              </a:lnSpc>
              <a:spcBef>
                <a:spcPct val="20000"/>
              </a:spcBef>
              <a:buFontTx/>
              <a:buChar char="–"/>
            </a:pPr>
            <a:r>
              <a:rPr lang="en-US" sz="2000" b="0" i="0" dirty="0" smtClean="0">
                <a:solidFill>
                  <a:srgbClr val="FF0000"/>
                </a:solidFill>
                <a:latin typeface="Arial" charset="0"/>
              </a:rPr>
              <a:t>This is </a:t>
            </a:r>
            <a:r>
              <a:rPr lang="en-US" sz="2000" b="0" i="0" dirty="0">
                <a:solidFill>
                  <a:srgbClr val="FF0000"/>
                </a:solidFill>
                <a:latin typeface="Arial" charset="0"/>
              </a:rPr>
              <a:t>especially</a:t>
            </a:r>
            <a:r>
              <a:rPr lang="en-US" sz="2000" b="0" i="0" dirty="0" smtClean="0">
                <a:solidFill>
                  <a:srgbClr val="FF0000"/>
                </a:solidFill>
                <a:latin typeface="Arial" charset="0"/>
              </a:rPr>
              <a:t> important during  </a:t>
            </a:r>
            <a:r>
              <a:rPr lang="en-US" sz="2000" b="0" i="0" dirty="0">
                <a:solidFill>
                  <a:srgbClr val="FF0000"/>
                </a:solidFill>
                <a:latin typeface="Arial" charset="0"/>
              </a:rPr>
              <a:t>burn-through when I</a:t>
            </a:r>
            <a:r>
              <a:rPr lang="en-US" sz="2000" b="0" i="0" baseline="-25000" dirty="0">
                <a:solidFill>
                  <a:srgbClr val="FF0000"/>
                </a:solidFill>
                <a:latin typeface="Arial" charset="0"/>
              </a:rPr>
              <a:t>p</a:t>
            </a:r>
            <a:r>
              <a:rPr lang="en-US" sz="2000" b="0" i="0" dirty="0">
                <a:solidFill>
                  <a:srgbClr val="FF0000"/>
                </a:solidFill>
                <a:latin typeface="Arial" charset="0"/>
              </a:rPr>
              <a:t> is low</a:t>
            </a:r>
            <a:r>
              <a:rPr lang="en-US" sz="2000" b="0" i="0" dirty="0" smtClean="0">
                <a:solidFill>
                  <a:srgbClr val="FF0000"/>
                </a:solidFill>
                <a:latin typeface="Arial" charset="0"/>
              </a:rPr>
              <a:t> and </a:t>
            </a:r>
            <a:r>
              <a:rPr lang="en-US" sz="2000" b="0" i="0" dirty="0">
                <a:solidFill>
                  <a:srgbClr val="FF0000"/>
                </a:solidFill>
                <a:latin typeface="Arial" charset="0"/>
              </a:rPr>
              <a:t>o</a:t>
            </a:r>
            <a:r>
              <a:rPr lang="en-US" sz="2000" b="0" i="0" dirty="0" smtClean="0">
                <a:solidFill>
                  <a:srgbClr val="FF0000"/>
                </a:solidFill>
                <a:latin typeface="Arial" charset="0"/>
              </a:rPr>
              <a:t>hmic </a:t>
            </a:r>
            <a:r>
              <a:rPr lang="en-US" sz="2000" b="0" i="0" dirty="0">
                <a:solidFill>
                  <a:srgbClr val="FF0000"/>
                </a:solidFill>
                <a:latin typeface="Arial" charset="0"/>
              </a:rPr>
              <a:t>power </a:t>
            </a:r>
            <a:r>
              <a:rPr lang="en-US" sz="2000" b="0" i="0" dirty="0" smtClean="0">
                <a:solidFill>
                  <a:srgbClr val="FF0000"/>
                </a:solidFill>
                <a:latin typeface="Arial" charset="0"/>
              </a:rPr>
              <a:t>is limited</a:t>
            </a:r>
            <a:endParaRPr lang="en-US" sz="2000" b="0" i="0" dirty="0">
              <a:solidFill>
                <a:srgbClr val="FF0000"/>
              </a:solidFill>
              <a:latin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aspect ratio tokamaks have </a:t>
            </a:r>
            <a:r>
              <a:rPr lang="en-US" dirty="0" smtClean="0">
                <a:cs typeface="Symbol" charset="2"/>
              </a:rPr>
              <a:t>inner  coils for inductive start-up, spherical tokamaks  have  limited space</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2</a:t>
            </a:fld>
            <a:endParaRPr lang="en-US" dirty="0"/>
          </a:p>
        </p:txBody>
      </p:sp>
      <p:pic>
        <p:nvPicPr>
          <p:cNvPr id="5" name="Picture 8" descr="IPetcmarked.tif"/>
          <p:cNvPicPr>
            <a:picLocks noChangeAspect="1"/>
          </p:cNvPicPr>
          <p:nvPr/>
        </p:nvPicPr>
        <p:blipFill>
          <a:blip r:embed="rId2"/>
          <a:srcRect/>
          <a:stretch>
            <a:fillRect/>
          </a:stretch>
        </p:blipFill>
        <p:spPr bwMode="auto">
          <a:xfrm>
            <a:off x="5359007" y="945238"/>
            <a:ext cx="3784993" cy="4832196"/>
          </a:xfrm>
          <a:prstGeom prst="rect">
            <a:avLst/>
          </a:prstGeom>
          <a:noFill/>
          <a:ln w="9525">
            <a:noFill/>
            <a:miter lim="800000"/>
            <a:headEnd/>
            <a:tailEnd/>
          </a:ln>
        </p:spPr>
      </p:pic>
      <p:sp>
        <p:nvSpPr>
          <p:cNvPr id="6" name="Rectangle 5"/>
          <p:cNvSpPr/>
          <p:nvPr/>
        </p:nvSpPr>
        <p:spPr>
          <a:xfrm>
            <a:off x="0" y="5356318"/>
            <a:ext cx="9144000" cy="1015663"/>
          </a:xfrm>
          <a:prstGeom prst="rect">
            <a:avLst/>
          </a:prstGeom>
        </p:spPr>
        <p:txBody>
          <a:bodyPr wrap="square">
            <a:spAutoFit/>
          </a:bodyPr>
          <a:lstStyle/>
          <a:p>
            <a:pPr lvl="0" defTabSz="938213" eaLnBrk="0" hangingPunct="0"/>
            <a:r>
              <a:rPr lang="en-US" sz="2000" b="0" i="0" kern="0" dirty="0" smtClean="0">
                <a:solidFill>
                  <a:srgbClr val="3333CC"/>
                </a:solidFill>
                <a:latin typeface="Arial"/>
              </a:rPr>
              <a:t>Generally focus is on the  plasma current flattop, MHD events ELMs and disruptions</a:t>
            </a:r>
          </a:p>
          <a:p>
            <a:pPr lvl="0" defTabSz="938213" eaLnBrk="0" hangingPunct="0"/>
            <a:r>
              <a:rPr lang="en-US" sz="2000" b="0" i="0" kern="0" dirty="0" smtClean="0">
                <a:solidFill>
                  <a:srgbClr val="3333CC"/>
                </a:solidFill>
                <a:latin typeface="Arial"/>
              </a:rPr>
              <a:t>Start-up gets attention when it fails</a:t>
            </a:r>
          </a:p>
        </p:txBody>
      </p:sp>
      <p:sp>
        <p:nvSpPr>
          <p:cNvPr id="3" name="Content Placeholder 2"/>
          <p:cNvSpPr>
            <a:spLocks noGrp="1"/>
          </p:cNvSpPr>
          <p:nvPr>
            <p:ph idx="1"/>
          </p:nvPr>
        </p:nvSpPr>
        <p:spPr>
          <a:xfrm>
            <a:off x="0" y="1331915"/>
            <a:ext cx="5459682" cy="3926048"/>
          </a:xfrm>
        </p:spPr>
        <p:txBody>
          <a:bodyPr/>
          <a:lstStyle/>
          <a:p>
            <a:r>
              <a:rPr lang="en-US" sz="2000" dirty="0" smtClean="0"/>
              <a:t>Now is the time to plan for start-up in </a:t>
            </a:r>
          </a:p>
          <a:p>
            <a:pPr lvl="1"/>
            <a:r>
              <a:rPr lang="en-US" sz="1700" dirty="0" smtClean="0"/>
              <a:t>NSTX-U</a:t>
            </a:r>
          </a:p>
          <a:p>
            <a:pPr lvl="1"/>
            <a:r>
              <a:rPr lang="en-US" sz="1700" dirty="0" smtClean="0"/>
              <a:t>JT60-SA</a:t>
            </a:r>
          </a:p>
          <a:p>
            <a:pPr lvl="1"/>
            <a:r>
              <a:rPr lang="en-US" sz="1700" dirty="0" smtClean="0"/>
              <a:t>ITER</a:t>
            </a:r>
          </a:p>
          <a:p>
            <a:r>
              <a:rPr lang="en-US" sz="2000" dirty="0" smtClean="0"/>
              <a:t>Most of the  planning revolves around what will happen during  the flattop</a:t>
            </a:r>
          </a:p>
          <a:p>
            <a:r>
              <a:rPr lang="en-US" sz="2000" dirty="0" smtClean="0"/>
              <a:t>Recent start-up experience from</a:t>
            </a:r>
          </a:p>
          <a:p>
            <a:pPr lvl="1"/>
            <a:r>
              <a:rPr lang="en-US" sz="1700" dirty="0" smtClean="0"/>
              <a:t>EAST and  KSTAR, the first fully super-conducting tokamaks</a:t>
            </a:r>
          </a:p>
          <a:p>
            <a:pPr lvl="1"/>
            <a:r>
              <a:rPr lang="en-US" sz="1700" dirty="0" smtClean="0"/>
              <a:t>JET ITER-like wall</a:t>
            </a:r>
          </a:p>
          <a:p>
            <a:r>
              <a:rPr lang="en-US" sz="2000" dirty="0" smtClean="0"/>
              <a:t>Long-pulse </a:t>
            </a:r>
            <a:r>
              <a:rPr lang="en-US" sz="2000" dirty="0" err="1" smtClean="0"/>
              <a:t>STs</a:t>
            </a:r>
            <a:r>
              <a:rPr lang="en-US" sz="2000" dirty="0" smtClean="0"/>
              <a:t> require non central solenoid start-up</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Lloyd used a 0-D model of power balance during the start-up on ITER to assess the need for additional power</a:t>
            </a:r>
            <a:endParaRPr lang="en-US" dirty="0"/>
          </a:p>
        </p:txBody>
      </p:sp>
      <p:sp>
        <p:nvSpPr>
          <p:cNvPr id="3" name="Slide Number Placeholder 2"/>
          <p:cNvSpPr>
            <a:spLocks noGrp="1"/>
          </p:cNvSpPr>
          <p:nvPr>
            <p:ph type="sldNum" sz="quarter" idx="12"/>
          </p:nvPr>
        </p:nvSpPr>
        <p:spPr/>
        <p:txBody>
          <a:bodyPr/>
          <a:lstStyle/>
          <a:p>
            <a:pPr>
              <a:defRPr/>
            </a:pPr>
            <a:fld id="{11BFBFB8-1A5E-7649-9D1F-6508679AA467}" type="slidenum">
              <a:rPr lang="en-US" smtClean="0"/>
              <a:pPr>
                <a:defRPr/>
              </a:pPr>
              <a:t>20</a:t>
            </a:fld>
            <a:endParaRPr lang="en-US"/>
          </a:p>
        </p:txBody>
      </p:sp>
      <p:graphicFrame>
        <p:nvGraphicFramePr>
          <p:cNvPr id="122882" name="Object 2"/>
          <p:cNvGraphicFramePr>
            <a:graphicFrameLocks noChangeAspect="1"/>
          </p:cNvGraphicFramePr>
          <p:nvPr/>
        </p:nvGraphicFramePr>
        <p:xfrm>
          <a:off x="337974" y="3033399"/>
          <a:ext cx="3089275" cy="595312"/>
        </p:xfrm>
        <a:graphic>
          <a:graphicData uri="http://schemas.openxmlformats.org/presentationml/2006/ole">
            <p:oleObj spid="_x0000_s122882" name="Equation" r:id="rId3" imgW="1854200" imgH="355600" progId="Equation.3">
              <p:embed/>
            </p:oleObj>
          </a:graphicData>
        </a:graphic>
      </p:graphicFrame>
      <p:graphicFrame>
        <p:nvGraphicFramePr>
          <p:cNvPr id="122883" name="Object 3"/>
          <p:cNvGraphicFramePr>
            <a:graphicFrameLocks noChangeAspect="1"/>
          </p:cNvGraphicFramePr>
          <p:nvPr/>
        </p:nvGraphicFramePr>
        <p:xfrm>
          <a:off x="4956688" y="3713949"/>
          <a:ext cx="2303463" cy="701675"/>
        </p:xfrm>
        <a:graphic>
          <a:graphicData uri="http://schemas.openxmlformats.org/presentationml/2006/ole">
            <p:oleObj spid="_x0000_s122883" name="Equation" r:id="rId4" imgW="1384300" imgH="419100" progId="Equation.3">
              <p:embed/>
            </p:oleObj>
          </a:graphicData>
        </a:graphic>
      </p:graphicFrame>
      <p:sp>
        <p:nvSpPr>
          <p:cNvPr id="7" name="TextBox 4"/>
          <p:cNvSpPr txBox="1">
            <a:spLocks noChangeArrowheads="1"/>
          </p:cNvSpPr>
          <p:nvPr/>
        </p:nvSpPr>
        <p:spPr bwMode="auto">
          <a:xfrm>
            <a:off x="232327" y="2478625"/>
            <a:ext cx="3733800" cy="348813"/>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Ion power balance</a:t>
            </a:r>
            <a:endParaRPr lang="en-US" sz="2000" b="0" i="0" dirty="0" smtClean="0">
              <a:solidFill>
                <a:schemeClr val="accent2"/>
              </a:solidFill>
              <a:latin typeface="Arial" charset="0"/>
            </a:endParaRPr>
          </a:p>
        </p:txBody>
      </p:sp>
      <p:sp>
        <p:nvSpPr>
          <p:cNvPr id="8" name="TextBox 4"/>
          <p:cNvSpPr txBox="1">
            <a:spLocks noChangeArrowheads="1"/>
          </p:cNvSpPr>
          <p:nvPr/>
        </p:nvSpPr>
        <p:spPr bwMode="auto">
          <a:xfrm>
            <a:off x="4511288" y="3252992"/>
            <a:ext cx="3733800" cy="348813"/>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Particle balance</a:t>
            </a:r>
            <a:endParaRPr lang="en-US" sz="2000" b="0" i="0" dirty="0" smtClean="0">
              <a:solidFill>
                <a:schemeClr val="accent2"/>
              </a:solidFill>
              <a:latin typeface="Arial" charset="0"/>
            </a:endParaRPr>
          </a:p>
        </p:txBody>
      </p:sp>
      <p:sp>
        <p:nvSpPr>
          <p:cNvPr id="9" name="TextBox 8"/>
          <p:cNvSpPr txBox="1"/>
          <p:nvPr/>
        </p:nvSpPr>
        <p:spPr>
          <a:xfrm>
            <a:off x="471446" y="4864109"/>
            <a:ext cx="8077200" cy="1323439"/>
          </a:xfrm>
          <a:prstGeom prst="rect">
            <a:avLst/>
          </a:prstGeom>
          <a:noFill/>
        </p:spPr>
        <p:txBody>
          <a:bodyPr wrap="square" rtlCol="0">
            <a:spAutoFit/>
          </a:bodyPr>
          <a:lstStyle/>
          <a:p>
            <a:r>
              <a:rPr lang="en-US" sz="2000" b="0" i="0" dirty="0" smtClean="0"/>
              <a:t>This 0-D model handles  impurities by assuming  they are a fixed fraction of the deuterium  density</a:t>
            </a:r>
          </a:p>
          <a:p>
            <a:endParaRPr lang="en-US" sz="2000" b="0" i="0" dirty="0" smtClean="0"/>
          </a:p>
          <a:p>
            <a:r>
              <a:rPr lang="en-US" sz="2000" b="0" i="0" dirty="0" smtClean="0"/>
              <a:t>It uses deuterium recycling coefficient R=1.01</a:t>
            </a:r>
            <a:endParaRPr lang="en-US" sz="2000" b="0" i="0" dirty="0"/>
          </a:p>
        </p:txBody>
      </p:sp>
      <p:sp>
        <p:nvSpPr>
          <p:cNvPr id="11" name="TextBox 4"/>
          <p:cNvSpPr txBox="1">
            <a:spLocks noChangeArrowheads="1"/>
          </p:cNvSpPr>
          <p:nvPr/>
        </p:nvSpPr>
        <p:spPr bwMode="auto">
          <a:xfrm>
            <a:off x="609600" y="6248400"/>
            <a:ext cx="7086600" cy="276225"/>
          </a:xfrm>
          <a:prstGeom prst="rect">
            <a:avLst/>
          </a:prstGeom>
          <a:noFill/>
          <a:ln w="9525">
            <a:noFill/>
            <a:miter lim="800000"/>
            <a:headEnd/>
            <a:tailEnd/>
          </a:ln>
        </p:spPr>
        <p:txBody>
          <a:bodyPr>
            <a:prstTxWarp prst="textNoShape">
              <a:avLst/>
            </a:prstTxWarp>
            <a:spAutoFit/>
          </a:bodyPr>
          <a:lstStyle/>
          <a:p>
            <a:r>
              <a:rPr lang="en-US" b="0" i="0" dirty="0"/>
              <a:t>B Lloyd, P G </a:t>
            </a:r>
            <a:r>
              <a:rPr lang="en-US" b="0" i="0" dirty="0" err="1"/>
              <a:t>Carolan</a:t>
            </a:r>
            <a:r>
              <a:rPr lang="en-US" b="0" i="0" dirty="0"/>
              <a:t> and C D </a:t>
            </a:r>
            <a:r>
              <a:rPr lang="en-US" b="0" i="0" dirty="0" err="1"/>
              <a:t>Warric</a:t>
            </a:r>
            <a:r>
              <a:rPr lang="en-US" b="0" i="0" dirty="0"/>
              <a:t>, Plasma Phys. Control. Fusion 38 (1996) 1627–1643.</a:t>
            </a:r>
          </a:p>
        </p:txBody>
      </p:sp>
      <p:graphicFrame>
        <p:nvGraphicFramePr>
          <p:cNvPr id="122886" name="Object 6"/>
          <p:cNvGraphicFramePr>
            <a:graphicFrameLocks noChangeAspect="1"/>
          </p:cNvGraphicFramePr>
          <p:nvPr/>
        </p:nvGraphicFramePr>
        <p:xfrm>
          <a:off x="498130" y="1433200"/>
          <a:ext cx="7594600" cy="1252537"/>
        </p:xfrm>
        <a:graphic>
          <a:graphicData uri="http://schemas.openxmlformats.org/presentationml/2006/ole">
            <p:oleObj spid="_x0000_s122886" name="Equation" r:id="rId5" imgW="4559300" imgH="749300" progId="Equation.3">
              <p:embed/>
            </p:oleObj>
          </a:graphicData>
        </a:graphic>
      </p:graphicFrame>
      <p:sp>
        <p:nvSpPr>
          <p:cNvPr id="12" name="TextBox 4"/>
          <p:cNvSpPr txBox="1">
            <a:spLocks noChangeArrowheads="1"/>
          </p:cNvSpPr>
          <p:nvPr/>
        </p:nvSpPr>
        <p:spPr bwMode="auto">
          <a:xfrm>
            <a:off x="2305297" y="1012595"/>
            <a:ext cx="3733800" cy="348813"/>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Electron power balance</a:t>
            </a:r>
            <a:endParaRPr lang="en-US" sz="2000" b="0" i="0" dirty="0" smtClean="0">
              <a:solidFill>
                <a:schemeClr val="accent2"/>
              </a:solidFill>
              <a:latin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ea typeface="ヒラギノ角ゴ Pro W3" charset="-128"/>
                <a:cs typeface="ヒラギノ角ゴ Pro W3" charset="-128"/>
              </a:rPr>
              <a:t>Conclusions for the 0-D model for start-up is that start-up on ITER  will be more robust with additional power</a:t>
            </a:r>
          </a:p>
        </p:txBody>
      </p:sp>
      <p:sp>
        <p:nvSpPr>
          <p:cNvPr id="29699" name="Slide Number Placeholder 2"/>
          <p:cNvSpPr>
            <a:spLocks noGrp="1"/>
          </p:cNvSpPr>
          <p:nvPr>
            <p:ph type="sldNum" sz="quarter" idx="12"/>
          </p:nvPr>
        </p:nvSpPr>
        <p:spPr>
          <a:noFill/>
        </p:spPr>
        <p:txBody>
          <a:bodyPr/>
          <a:lstStyle/>
          <a:p>
            <a:fld id="{0A67E704-6BF9-2849-B549-BB5353F35BF8}" type="slidenum">
              <a:rPr lang="en-US" smtClean="0">
                <a:ea typeface="ＭＳ Ｐゴシック" charset="0"/>
                <a:cs typeface="ＭＳ Ｐゴシック" charset="0"/>
              </a:rPr>
              <a:pPr/>
              <a:t>21</a:t>
            </a:fld>
            <a:endParaRPr lang="en-US" smtClean="0">
              <a:ea typeface="ＭＳ Ｐゴシック" charset="0"/>
              <a:cs typeface="ＭＳ Ｐゴシック" charset="0"/>
            </a:endParaRPr>
          </a:p>
        </p:txBody>
      </p:sp>
      <p:sp>
        <p:nvSpPr>
          <p:cNvPr id="29700" name="TextBox 3"/>
          <p:cNvSpPr txBox="1">
            <a:spLocks noChangeArrowheads="1"/>
          </p:cNvSpPr>
          <p:nvPr/>
        </p:nvSpPr>
        <p:spPr bwMode="auto">
          <a:xfrm>
            <a:off x="266079" y="1064326"/>
            <a:ext cx="8610600" cy="5211683"/>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Zero-</a:t>
            </a:r>
            <a:r>
              <a:rPr lang="en-US" sz="2000" b="0" i="0" dirty="0">
                <a:solidFill>
                  <a:schemeClr val="tx1"/>
                </a:solidFill>
                <a:latin typeface="Arial" charset="0"/>
              </a:rPr>
              <a:t>dimensional modeling </a:t>
            </a:r>
            <a:r>
              <a:rPr lang="en-US" sz="2000" b="0" i="0" dirty="0" smtClean="0">
                <a:solidFill>
                  <a:schemeClr val="tx1"/>
                </a:solidFill>
                <a:latin typeface="Arial" charset="0"/>
              </a:rPr>
              <a:t>of </a:t>
            </a:r>
            <a:r>
              <a:rPr lang="en-US" sz="2000" b="0" i="0" dirty="0">
                <a:solidFill>
                  <a:schemeClr val="tx1"/>
                </a:solidFill>
                <a:latin typeface="Arial" charset="0"/>
              </a:rPr>
              <a:t>ITER start-up scenarios</a:t>
            </a:r>
            <a:r>
              <a:rPr lang="en-US" sz="2000" b="0" i="0" dirty="0" smtClean="0">
                <a:solidFill>
                  <a:schemeClr val="tx1"/>
                </a:solidFill>
                <a:latin typeface="Arial" charset="0"/>
              </a:rPr>
              <a:t> indicates that for </a:t>
            </a:r>
            <a:r>
              <a:rPr lang="en-US" sz="2000" b="0" i="0" dirty="0">
                <a:solidFill>
                  <a:schemeClr val="tx1"/>
                </a:solidFill>
                <a:latin typeface="Arial" charset="0"/>
              </a:rPr>
              <a:t>inductive</a:t>
            </a:r>
            <a:r>
              <a:rPr lang="en-US" sz="2000" b="0" i="0" dirty="0" smtClean="0">
                <a:solidFill>
                  <a:schemeClr val="tx1"/>
                </a:solidFill>
                <a:latin typeface="Arial" charset="0"/>
              </a:rPr>
              <a:t> only start</a:t>
            </a:r>
            <a:r>
              <a:rPr lang="en-US" sz="2000" b="0" i="0" dirty="0">
                <a:solidFill>
                  <a:schemeClr val="tx1"/>
                </a:solidFill>
                <a:latin typeface="Arial" charset="0"/>
              </a:rPr>
              <a:t>-up:</a:t>
            </a:r>
            <a:endParaRPr lang="en-US" sz="2000" b="0" i="0" dirty="0">
              <a:solidFill>
                <a:schemeClr val="accent2"/>
              </a:solidFill>
              <a:latin typeface="Arial" charset="0"/>
            </a:endParaRP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Burn-through with 2% Be impurity is </a:t>
            </a:r>
            <a:r>
              <a:rPr lang="en-US" sz="2000" b="0" i="0" dirty="0" smtClean="0">
                <a:solidFill>
                  <a:schemeClr val="accent2"/>
                </a:solidFill>
                <a:latin typeface="Arial" charset="0"/>
              </a:rPr>
              <a:t> possible for low fill pressure 1.5X10</a:t>
            </a:r>
            <a:r>
              <a:rPr lang="en-US" sz="2000" b="0" i="0" baseline="30000" dirty="0" smtClean="0">
                <a:solidFill>
                  <a:schemeClr val="accent2"/>
                </a:solidFill>
                <a:latin typeface="Arial" charset="0"/>
              </a:rPr>
              <a:t>17</a:t>
            </a:r>
            <a:r>
              <a:rPr lang="en-US" sz="2000" b="0" i="0" dirty="0" smtClean="0">
                <a:solidFill>
                  <a:schemeClr val="accent2"/>
                </a:solidFill>
                <a:latin typeface="Arial" charset="0"/>
              </a:rPr>
              <a:t>/m</a:t>
            </a:r>
            <a:r>
              <a:rPr lang="en-US" sz="2000" b="0" i="0" baseline="30000" dirty="0" smtClean="0">
                <a:solidFill>
                  <a:schemeClr val="accent2"/>
                </a:solidFill>
                <a:latin typeface="Arial" charset="0"/>
              </a:rPr>
              <a:t>3</a:t>
            </a:r>
            <a:r>
              <a:rPr lang="en-US" sz="2000" b="0" i="0" dirty="0" smtClean="0">
                <a:solidFill>
                  <a:schemeClr val="accent2"/>
                </a:solidFill>
                <a:latin typeface="Arial" charset="0"/>
              </a:rPr>
              <a:t>  (2X10</a:t>
            </a:r>
            <a:r>
              <a:rPr lang="en-US" sz="2000" b="0" i="0" baseline="30000" dirty="0" smtClean="0">
                <a:solidFill>
                  <a:schemeClr val="accent2"/>
                </a:solidFill>
                <a:latin typeface="Arial" charset="0"/>
              </a:rPr>
              <a:t>-6 </a:t>
            </a:r>
            <a:r>
              <a:rPr lang="en-US" sz="2000" b="0" i="0" dirty="0" err="1" smtClean="0">
                <a:solidFill>
                  <a:schemeClr val="accent2"/>
                </a:solidFill>
                <a:latin typeface="Arial" charset="0"/>
              </a:rPr>
              <a:t>Torr</a:t>
            </a:r>
            <a:r>
              <a:rPr lang="en-US" sz="2000" b="0" i="0" dirty="0" smtClean="0">
                <a:solidFill>
                  <a:schemeClr val="accent2"/>
                </a:solidFill>
                <a:latin typeface="Arial" charset="0"/>
              </a:rPr>
              <a:t>), post avalanche density &lt; 1.5 X10</a:t>
            </a:r>
            <a:r>
              <a:rPr lang="en-US" sz="2000" b="0" i="0" baseline="30000" dirty="0" smtClean="0">
                <a:solidFill>
                  <a:schemeClr val="accent2"/>
                </a:solidFill>
                <a:latin typeface="Arial" charset="0"/>
              </a:rPr>
              <a:t>18</a:t>
            </a:r>
            <a:r>
              <a:rPr lang="en-US" sz="2000" b="0" i="0" dirty="0" smtClean="0">
                <a:solidFill>
                  <a:schemeClr val="accent2"/>
                </a:solidFill>
                <a:latin typeface="Arial" charset="0"/>
              </a:rPr>
              <a:t>/m</a:t>
            </a:r>
            <a:r>
              <a:rPr lang="en-US" sz="2000" b="0" i="0" baseline="30000" dirty="0" smtClean="0">
                <a:solidFill>
                  <a:schemeClr val="accent2"/>
                </a:solidFill>
                <a:latin typeface="Arial" charset="0"/>
              </a:rPr>
              <a:t>3</a:t>
            </a:r>
            <a:endParaRPr lang="en-US" sz="2000" b="0" i="0" dirty="0" smtClean="0">
              <a:solidFill>
                <a:schemeClr val="accent2"/>
              </a:solidFill>
              <a:latin typeface="Arial" charset="0"/>
            </a:endParaRPr>
          </a:p>
          <a:p>
            <a:pPr marL="762000" lvl="1" indent="-292100" defTabSz="938213" eaLnBrk="0" hangingPunct="0">
              <a:lnSpc>
                <a:spcPct val="80000"/>
              </a:lnSpc>
              <a:spcBef>
                <a:spcPct val="20000"/>
              </a:spcBef>
              <a:buFontTx/>
              <a:buChar char="–"/>
            </a:pPr>
            <a:r>
              <a:rPr lang="en-US" sz="2000" b="0" i="0" dirty="0" smtClean="0">
                <a:solidFill>
                  <a:schemeClr val="accent2"/>
                </a:solidFill>
                <a:latin typeface="Arial" charset="0"/>
              </a:rPr>
              <a:t>However for 5</a:t>
            </a:r>
            <a:r>
              <a:rPr lang="en-US" sz="2000" b="0" i="0" dirty="0">
                <a:solidFill>
                  <a:schemeClr val="accent2"/>
                </a:solidFill>
                <a:latin typeface="Arial" charset="0"/>
              </a:rPr>
              <a:t>% Be</a:t>
            </a:r>
            <a:r>
              <a:rPr lang="en-US" sz="2000" b="0" i="0" dirty="0" smtClean="0">
                <a:solidFill>
                  <a:schemeClr val="accent2"/>
                </a:solidFill>
                <a:latin typeface="Arial" charset="0"/>
              </a:rPr>
              <a:t> or a higher fill pressure failure is likely</a:t>
            </a:r>
          </a:p>
          <a:p>
            <a:pPr marL="762000" lvl="1" indent="-292100" defTabSz="938213" eaLnBrk="0" hangingPunct="0">
              <a:lnSpc>
                <a:spcPct val="80000"/>
              </a:lnSpc>
              <a:spcBef>
                <a:spcPct val="20000"/>
              </a:spcBef>
              <a:buFontTx/>
              <a:buChar char="–"/>
            </a:pPr>
            <a:endParaRPr lang="en-US" sz="2000" b="0" i="0" dirty="0" smtClean="0">
              <a:solidFill>
                <a:schemeClr val="accent2"/>
              </a:solidFill>
              <a:latin typeface="Arial" charset="0"/>
            </a:endParaRPr>
          </a:p>
          <a:p>
            <a:pPr marL="354013" indent="-354013" defTabSz="938213" eaLnBrk="0" hangingPunct="0">
              <a:lnSpc>
                <a:spcPct val="80000"/>
              </a:lnSpc>
              <a:spcBef>
                <a:spcPct val="20000"/>
              </a:spcBef>
              <a:buFont typeface="Arial" charset="0"/>
              <a:buChar char="•"/>
            </a:pPr>
            <a:r>
              <a:rPr lang="en-US" sz="2000" b="0" i="0" dirty="0">
                <a:solidFill>
                  <a:schemeClr val="tx2"/>
                </a:solidFill>
                <a:latin typeface="Arial" charset="0"/>
              </a:rPr>
              <a:t>Addition of  auxiliary power in the form  of Electron Cyclotron Resonant Heating (ECRH)</a:t>
            </a:r>
            <a:r>
              <a:rPr lang="en-US" sz="2000" b="0" i="0" dirty="0" smtClean="0">
                <a:solidFill>
                  <a:schemeClr val="tx2"/>
                </a:solidFill>
                <a:latin typeface="Arial" charset="0"/>
              </a:rPr>
              <a:t> improves power margin</a:t>
            </a: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With</a:t>
            </a:r>
            <a:r>
              <a:rPr lang="en-US" sz="2000" b="0" i="0" dirty="0" smtClean="0">
                <a:solidFill>
                  <a:schemeClr val="accent2"/>
                </a:solidFill>
                <a:latin typeface="Arial" charset="0"/>
              </a:rPr>
              <a:t> 2 </a:t>
            </a:r>
            <a:r>
              <a:rPr lang="en-US" sz="2000" b="0" i="0" dirty="0">
                <a:solidFill>
                  <a:schemeClr val="accent2"/>
                </a:solidFill>
                <a:latin typeface="Arial" charset="0"/>
              </a:rPr>
              <a:t>MW of absorbed ECRH 5% Be impurity is</a:t>
            </a:r>
            <a:r>
              <a:rPr lang="en-US" sz="2000" b="0" i="0" dirty="0" smtClean="0">
                <a:solidFill>
                  <a:schemeClr val="accent2"/>
                </a:solidFill>
                <a:latin typeface="Arial" charset="0"/>
              </a:rPr>
              <a:t> allowable with a post avalanche density of 5 X10</a:t>
            </a:r>
            <a:r>
              <a:rPr lang="en-US" sz="2000" b="0" i="0" baseline="30000" dirty="0" smtClean="0">
                <a:solidFill>
                  <a:schemeClr val="accent2"/>
                </a:solidFill>
                <a:latin typeface="Arial" charset="0"/>
              </a:rPr>
              <a:t>18</a:t>
            </a:r>
            <a:r>
              <a:rPr lang="en-US" sz="2000" b="0" i="0" dirty="0" smtClean="0">
                <a:solidFill>
                  <a:schemeClr val="accent2"/>
                </a:solidFill>
                <a:latin typeface="Arial" charset="0"/>
              </a:rPr>
              <a:t>/m</a:t>
            </a:r>
            <a:r>
              <a:rPr lang="en-US" sz="2000" b="0" i="0" baseline="30000" dirty="0" smtClean="0">
                <a:solidFill>
                  <a:schemeClr val="accent2"/>
                </a:solidFill>
                <a:latin typeface="Arial" charset="0"/>
              </a:rPr>
              <a:t>3 </a:t>
            </a:r>
          </a:p>
          <a:p>
            <a:pPr marL="1219200" lvl="2" indent="-292100" defTabSz="938213" eaLnBrk="0" hangingPunct="0">
              <a:lnSpc>
                <a:spcPct val="80000"/>
              </a:lnSpc>
              <a:spcBef>
                <a:spcPct val="20000"/>
              </a:spcBef>
              <a:buFontTx/>
              <a:buChar char="–"/>
            </a:pPr>
            <a:r>
              <a:rPr lang="en-US" sz="2000" b="0" i="0" dirty="0" smtClean="0">
                <a:solidFill>
                  <a:schemeClr val="accent2"/>
                </a:solidFill>
                <a:latin typeface="Arial" charset="0"/>
              </a:rPr>
              <a:t>but not for 2% C</a:t>
            </a:r>
          </a:p>
          <a:p>
            <a:pPr marL="762000" lvl="1" indent="-292100" defTabSz="938213" eaLnBrk="0" hangingPunct="0">
              <a:lnSpc>
                <a:spcPct val="80000"/>
              </a:lnSpc>
              <a:spcBef>
                <a:spcPct val="20000"/>
              </a:spcBef>
              <a:buFontTx/>
              <a:buChar char="–"/>
            </a:pPr>
            <a:r>
              <a:rPr lang="en-US" sz="2000" b="0" i="0" dirty="0" smtClean="0">
                <a:solidFill>
                  <a:schemeClr val="accent2"/>
                </a:solidFill>
                <a:latin typeface="Arial" charset="0"/>
              </a:rPr>
              <a:t>For 5</a:t>
            </a:r>
            <a:r>
              <a:rPr lang="en-US" sz="2000" b="0" i="0" dirty="0">
                <a:solidFill>
                  <a:schemeClr val="accent2"/>
                </a:solidFill>
                <a:latin typeface="Arial" charset="0"/>
              </a:rPr>
              <a:t>% C</a:t>
            </a:r>
            <a:r>
              <a:rPr lang="en-US" sz="2000" b="0" i="0" dirty="0" smtClean="0">
                <a:solidFill>
                  <a:schemeClr val="accent2"/>
                </a:solidFill>
                <a:latin typeface="Arial" charset="0"/>
              </a:rPr>
              <a:t> and the same density 5 MW of absorbed ECRH is required for robust start-up</a:t>
            </a:r>
          </a:p>
          <a:p>
            <a:pPr marL="762000" lvl="1" indent="-292100" defTabSz="938213" eaLnBrk="0" hangingPunct="0">
              <a:lnSpc>
                <a:spcPct val="80000"/>
              </a:lnSpc>
              <a:spcBef>
                <a:spcPct val="20000"/>
              </a:spcBef>
              <a:buFontTx/>
              <a:buChar char="–"/>
            </a:pPr>
            <a:endParaRPr lang="en-US" sz="2000" b="0" i="0" dirty="0" smtClean="0">
              <a:solidFill>
                <a:schemeClr val="accent2"/>
              </a:solidFill>
              <a:latin typeface="Arial" charset="0"/>
            </a:endParaRPr>
          </a:p>
          <a:p>
            <a:pPr marL="304800" indent="-292100" defTabSz="938213" eaLnBrk="0" hangingPunct="0">
              <a:lnSpc>
                <a:spcPct val="80000"/>
              </a:lnSpc>
              <a:spcBef>
                <a:spcPct val="20000"/>
              </a:spcBef>
              <a:buFont typeface="Arial"/>
              <a:buChar char="•"/>
            </a:pPr>
            <a:r>
              <a:rPr lang="en-US" sz="2000" b="0" i="0" dirty="0" smtClean="0">
                <a:solidFill>
                  <a:schemeClr val="tx1"/>
                </a:solidFill>
                <a:latin typeface="Arial" charset="0"/>
              </a:rPr>
              <a:t>ITER plans now include several MW of ECRH</a:t>
            </a:r>
          </a:p>
          <a:p>
            <a:pPr marL="304800" indent="-292100" defTabSz="938213" eaLnBrk="0" hangingPunct="0">
              <a:lnSpc>
                <a:spcPct val="80000"/>
              </a:lnSpc>
              <a:spcBef>
                <a:spcPct val="20000"/>
              </a:spcBef>
              <a:buFont typeface="Arial"/>
              <a:buChar char="•"/>
            </a:pPr>
            <a:endParaRPr lang="en-US" sz="2000" b="0" i="0" dirty="0" smtClean="0">
              <a:solidFill>
                <a:schemeClr val="tx1"/>
              </a:solidFill>
              <a:latin typeface="Arial" charset="0"/>
            </a:endParaRPr>
          </a:p>
          <a:p>
            <a:pPr marL="304800" indent="-292100" defTabSz="938213" eaLnBrk="0" hangingPunct="0">
              <a:lnSpc>
                <a:spcPct val="80000"/>
              </a:lnSpc>
              <a:spcBef>
                <a:spcPct val="20000"/>
              </a:spcBef>
              <a:buFont typeface="Arial"/>
              <a:buChar char="•"/>
            </a:pPr>
            <a:r>
              <a:rPr lang="en-US" sz="2000" b="0" i="0" dirty="0" smtClean="0">
                <a:solidFill>
                  <a:schemeClr val="tx1"/>
                </a:solidFill>
                <a:latin typeface="Arial" charset="0"/>
              </a:rPr>
              <a:t>Now we will move on  to experience with ECRH and start-up on JET with  ITER-like wall which provide useful data for further insight</a:t>
            </a:r>
          </a:p>
        </p:txBody>
      </p:sp>
      <p:sp>
        <p:nvSpPr>
          <p:cNvPr id="29701" name="TextBox 4"/>
          <p:cNvSpPr txBox="1">
            <a:spLocks noChangeArrowheads="1"/>
          </p:cNvSpPr>
          <p:nvPr/>
        </p:nvSpPr>
        <p:spPr bwMode="auto">
          <a:xfrm>
            <a:off x="609600" y="6248400"/>
            <a:ext cx="7086600" cy="276225"/>
          </a:xfrm>
          <a:prstGeom prst="rect">
            <a:avLst/>
          </a:prstGeom>
          <a:noFill/>
          <a:ln w="9525">
            <a:noFill/>
            <a:miter lim="800000"/>
            <a:headEnd/>
            <a:tailEnd/>
          </a:ln>
        </p:spPr>
        <p:txBody>
          <a:bodyPr>
            <a:prstTxWarp prst="textNoShape">
              <a:avLst/>
            </a:prstTxWarp>
            <a:spAutoFit/>
          </a:bodyPr>
          <a:lstStyle/>
          <a:p>
            <a:r>
              <a:rPr lang="en-US" b="0" i="0" dirty="0"/>
              <a:t>B Lloyd, P G </a:t>
            </a:r>
            <a:r>
              <a:rPr lang="en-US" b="0" i="0" dirty="0" err="1"/>
              <a:t>Carolan</a:t>
            </a:r>
            <a:r>
              <a:rPr lang="en-US" b="0" i="0" dirty="0"/>
              <a:t> and C D </a:t>
            </a:r>
            <a:r>
              <a:rPr lang="en-US" b="0" i="0" dirty="0" err="1"/>
              <a:t>Warric</a:t>
            </a:r>
            <a:r>
              <a:rPr lang="en-US" b="0" i="0" dirty="0"/>
              <a:t>, Plasma Phys. Control. Fusion 38 (1996) 1627–1643.</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ECRH has been used on many devices to provide pre-ionization and electron  heating during start-up</a:t>
            </a:r>
            <a:endParaRPr lang="en-US" dirty="0"/>
          </a:p>
        </p:txBody>
      </p:sp>
      <p:sp>
        <p:nvSpPr>
          <p:cNvPr id="3" name="Slide Number Placeholder 2"/>
          <p:cNvSpPr>
            <a:spLocks noGrp="1"/>
          </p:cNvSpPr>
          <p:nvPr>
            <p:ph type="sldNum" sz="quarter" idx="12"/>
          </p:nvPr>
        </p:nvSpPr>
        <p:spPr/>
        <p:txBody>
          <a:bodyPr/>
          <a:lstStyle/>
          <a:p>
            <a:pPr>
              <a:defRPr/>
            </a:pPr>
            <a:fld id="{11BFBFB8-1A5E-7649-9D1F-6508679AA467}" type="slidenum">
              <a:rPr lang="en-US" smtClean="0"/>
              <a:pPr>
                <a:defRPr/>
              </a:pPr>
              <a:t>22</a:t>
            </a:fld>
            <a:endParaRPr lang="en-US"/>
          </a:p>
        </p:txBody>
      </p:sp>
      <p:pic>
        <p:nvPicPr>
          <p:cNvPr id="7" name="Picture 6" descr="DIIIDECHTV.tiff"/>
          <p:cNvPicPr>
            <a:picLocks noChangeAspect="1"/>
          </p:cNvPicPr>
          <p:nvPr/>
        </p:nvPicPr>
        <p:blipFill>
          <a:blip r:embed="rId2"/>
          <a:stretch>
            <a:fillRect/>
          </a:stretch>
        </p:blipFill>
        <p:spPr>
          <a:xfrm>
            <a:off x="1323976" y="1734642"/>
            <a:ext cx="6322676" cy="4395533"/>
          </a:xfrm>
          <a:prstGeom prst="rect">
            <a:avLst/>
          </a:prstGeom>
        </p:spPr>
      </p:pic>
      <p:sp>
        <p:nvSpPr>
          <p:cNvPr id="9" name="TextBox 3"/>
          <p:cNvSpPr txBox="1">
            <a:spLocks noChangeArrowheads="1"/>
          </p:cNvSpPr>
          <p:nvPr/>
        </p:nvSpPr>
        <p:spPr bwMode="auto">
          <a:xfrm>
            <a:off x="333253" y="5942900"/>
            <a:ext cx="8485660" cy="348813"/>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pPr>
            <a:r>
              <a:rPr lang="en-US" sz="2000" b="0" i="0" dirty="0" smtClean="0">
                <a:solidFill>
                  <a:schemeClr val="tx1"/>
                </a:solidFill>
                <a:latin typeface="Arial" charset="0"/>
              </a:rPr>
              <a:t>Fast-framing camera of C</a:t>
            </a:r>
            <a:r>
              <a:rPr lang="en-US" sz="2000" b="0" i="0" baseline="30000" dirty="0" smtClean="0">
                <a:solidFill>
                  <a:schemeClr val="tx1"/>
                </a:solidFill>
                <a:latin typeface="Arial" charset="0"/>
              </a:rPr>
              <a:t>III</a:t>
            </a:r>
            <a:r>
              <a:rPr lang="en-US" sz="2000" b="0" i="0" dirty="0" smtClean="0">
                <a:solidFill>
                  <a:schemeClr val="tx1"/>
                </a:solidFill>
                <a:latin typeface="Arial" charset="0"/>
              </a:rPr>
              <a:t> emission during 2</a:t>
            </a:r>
            <a:r>
              <a:rPr lang="en-US" sz="2000" b="0" i="0" baseline="30000" dirty="0" smtClean="0">
                <a:solidFill>
                  <a:schemeClr val="tx1"/>
                </a:solidFill>
                <a:latin typeface="Arial" charset="0"/>
              </a:rPr>
              <a:t>nd</a:t>
            </a:r>
            <a:r>
              <a:rPr lang="en-US" sz="2000" b="0" i="0" dirty="0" smtClean="0">
                <a:solidFill>
                  <a:schemeClr val="tx1"/>
                </a:solidFill>
                <a:latin typeface="Arial" charset="0"/>
              </a:rPr>
              <a:t> harmonic ECH in  DIII-D</a:t>
            </a:r>
          </a:p>
        </p:txBody>
      </p:sp>
      <p:sp>
        <p:nvSpPr>
          <p:cNvPr id="12" name="TextBox 4"/>
          <p:cNvSpPr txBox="1">
            <a:spLocks noChangeArrowheads="1"/>
          </p:cNvSpPr>
          <p:nvPr/>
        </p:nvSpPr>
        <p:spPr bwMode="auto">
          <a:xfrm>
            <a:off x="381000" y="6248400"/>
            <a:ext cx="3505200" cy="276999"/>
          </a:xfrm>
          <a:prstGeom prst="rect">
            <a:avLst/>
          </a:prstGeom>
          <a:noFill/>
          <a:ln w="9525">
            <a:noFill/>
            <a:miter lim="800000"/>
            <a:headEnd/>
            <a:tailEnd/>
          </a:ln>
        </p:spPr>
        <p:txBody>
          <a:bodyPr wrap="square">
            <a:prstTxWarp prst="textNoShape">
              <a:avLst/>
            </a:prstTxWarp>
            <a:spAutoFit/>
          </a:bodyPr>
          <a:lstStyle/>
          <a:p>
            <a:r>
              <a:rPr lang="en-US" b="0" i="0" dirty="0" smtClean="0"/>
              <a:t>G. L. Jackson PhysPlasmas_17_056116 (2010)</a:t>
            </a:r>
          </a:p>
        </p:txBody>
      </p:sp>
      <p:sp>
        <p:nvSpPr>
          <p:cNvPr id="6" name="TextBox 3"/>
          <p:cNvSpPr txBox="1">
            <a:spLocks noChangeArrowheads="1"/>
          </p:cNvSpPr>
          <p:nvPr/>
        </p:nvSpPr>
        <p:spPr bwMode="auto">
          <a:xfrm>
            <a:off x="228600" y="990600"/>
            <a:ext cx="8610600" cy="902811"/>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2</a:t>
            </a:r>
            <a:r>
              <a:rPr lang="en-US" sz="2000" b="0" i="0" baseline="30000" dirty="0" smtClean="0">
                <a:solidFill>
                  <a:schemeClr val="tx1"/>
                </a:solidFill>
                <a:latin typeface="Arial" charset="0"/>
              </a:rPr>
              <a:t>nd</a:t>
            </a:r>
            <a:r>
              <a:rPr lang="en-US" sz="2000" b="0" i="0" dirty="0" smtClean="0">
                <a:solidFill>
                  <a:schemeClr val="tx1"/>
                </a:solidFill>
                <a:latin typeface="Arial" charset="0"/>
              </a:rPr>
              <a:t> Harmonic X-Mode (E</a:t>
            </a:r>
            <a:r>
              <a:rPr lang="en-US" sz="2000" b="0" i="0" dirty="0" smtClean="0">
                <a:solidFill>
                  <a:schemeClr val="tx1"/>
                </a:solidFill>
                <a:latin typeface="Symbol" charset="2"/>
                <a:ea typeface="Hiragino Sans GB W3"/>
                <a:cs typeface="Symbol" charset="2"/>
              </a:rPr>
              <a:t>^</a:t>
            </a:r>
            <a:r>
              <a:rPr lang="en-US" sz="2000" b="0" i="0" dirty="0" smtClean="0">
                <a:solidFill>
                  <a:schemeClr val="tx1"/>
                </a:solidFill>
                <a:latin typeface="Arial" charset="0"/>
              </a:rPr>
              <a:t>B) and fundamental O-Mode (E||B) launched from the low field side can access the plasma</a:t>
            </a:r>
          </a:p>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Use of ECH lowers the required field for breakdown below 0.3 V/</a:t>
            </a:r>
            <a:r>
              <a:rPr lang="en-US" sz="2000" b="0" i="0" dirty="0" err="1" smtClean="0">
                <a:solidFill>
                  <a:schemeClr val="tx1"/>
                </a:solidFill>
                <a:latin typeface="Arial" charset="0"/>
              </a:rPr>
              <a:t>m</a:t>
            </a:r>
            <a:endParaRPr lang="en-US" sz="2000" b="0" i="0" dirty="0" smtClean="0">
              <a:solidFill>
                <a:schemeClr val="tx1"/>
              </a:solidFill>
              <a:latin typeface="Arial" charset="0"/>
            </a:endParaRPr>
          </a:p>
        </p:txBody>
      </p:sp>
      <p:cxnSp>
        <p:nvCxnSpPr>
          <p:cNvPr id="11" name="Straight Connector 10"/>
          <p:cNvCxnSpPr/>
          <p:nvPr/>
        </p:nvCxnSpPr>
        <p:spPr bwMode="auto">
          <a:xfrm rot="16200000" flipH="1">
            <a:off x="1921214" y="2822154"/>
            <a:ext cx="996960" cy="6181"/>
          </a:xfrm>
          <a:prstGeom prst="line">
            <a:avLst/>
          </a:prstGeom>
          <a:noFill/>
          <a:ln w="15875" cap="flat" cmpd="sng" algn="ctr">
            <a:solidFill>
              <a:schemeClr val="bg1"/>
            </a:solidFill>
            <a:prstDash val="solid"/>
            <a:round/>
            <a:headEnd type="none" w="med" len="med"/>
            <a:tailEnd type="triangle" w="med" len="med"/>
          </a:ln>
          <a:effectLst/>
        </p:spPr>
      </p:cxnSp>
      <p:sp>
        <p:nvSpPr>
          <p:cNvPr id="16" name="TextBox 15"/>
          <p:cNvSpPr txBox="1"/>
          <p:nvPr/>
        </p:nvSpPr>
        <p:spPr>
          <a:xfrm>
            <a:off x="2368753" y="2332913"/>
            <a:ext cx="584014" cy="338554"/>
          </a:xfrm>
          <a:prstGeom prst="rect">
            <a:avLst/>
          </a:prstGeom>
          <a:noFill/>
        </p:spPr>
        <p:txBody>
          <a:bodyPr wrap="none" rtlCol="0">
            <a:spAutoFit/>
          </a:bodyPr>
          <a:lstStyle/>
          <a:p>
            <a:r>
              <a:rPr lang="en-US" sz="1600" b="0" i="0" dirty="0" smtClean="0">
                <a:solidFill>
                  <a:schemeClr val="bg1"/>
                </a:solidFill>
              </a:rPr>
              <a:t>2</a:t>
            </a:r>
            <a:r>
              <a:rPr lang="en-US" sz="1600" b="0" i="0" dirty="0" smtClean="0">
                <a:solidFill>
                  <a:schemeClr val="bg1"/>
                </a:solidFill>
                <a:latin typeface="Symbol" charset="2"/>
                <a:cs typeface="Symbol" charset="2"/>
              </a:rPr>
              <a:t>w</a:t>
            </a:r>
            <a:r>
              <a:rPr lang="en-US" sz="1600" b="0" i="0" baseline="-25000" dirty="0" smtClean="0">
                <a:solidFill>
                  <a:schemeClr val="bg1"/>
                </a:solidFill>
                <a:latin typeface="+mn-lt"/>
                <a:cs typeface="Symbol" charset="2"/>
              </a:rPr>
              <a:t>ce</a:t>
            </a:r>
            <a:endParaRPr lang="en-US" sz="1600" b="0" i="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ea typeface="ヒラギノ角ゴ Pro W3" charset="-128"/>
                <a:cs typeface="ヒラギノ角ゴ Pro W3" charset="-128"/>
              </a:rPr>
              <a:t>Progression of  discharge phases during ECRH start-up in DIII-D</a:t>
            </a:r>
          </a:p>
        </p:txBody>
      </p:sp>
      <p:sp>
        <p:nvSpPr>
          <p:cNvPr id="33795" name="Slide Number Placeholder 2"/>
          <p:cNvSpPr>
            <a:spLocks noGrp="1"/>
          </p:cNvSpPr>
          <p:nvPr>
            <p:ph type="sldNum" sz="quarter" idx="12"/>
          </p:nvPr>
        </p:nvSpPr>
        <p:spPr>
          <a:noFill/>
        </p:spPr>
        <p:txBody>
          <a:bodyPr/>
          <a:lstStyle/>
          <a:p>
            <a:fld id="{99244428-982D-F143-953D-06A33B93D39A}" type="slidenum">
              <a:rPr lang="en-US" smtClean="0">
                <a:ea typeface="ＭＳ Ｐゴシック" charset="0"/>
                <a:cs typeface="ＭＳ Ｐゴシック" charset="0"/>
              </a:rPr>
              <a:pPr/>
              <a:t>23</a:t>
            </a:fld>
            <a:endParaRPr lang="en-US" smtClean="0">
              <a:ea typeface="ＭＳ Ｐゴシック" charset="0"/>
              <a:cs typeface="ＭＳ Ｐゴシック" charset="0"/>
            </a:endParaRPr>
          </a:p>
        </p:txBody>
      </p:sp>
      <p:pic>
        <p:nvPicPr>
          <p:cNvPr id="33796" name="Picture 5" descr=" S1b 5 phases.tif"/>
          <p:cNvPicPr>
            <a:picLocks noChangeAspect="1"/>
          </p:cNvPicPr>
          <p:nvPr/>
        </p:nvPicPr>
        <p:blipFill>
          <a:blip r:embed="rId2"/>
          <a:srcRect/>
          <a:stretch>
            <a:fillRect/>
          </a:stretch>
        </p:blipFill>
        <p:spPr bwMode="auto">
          <a:xfrm>
            <a:off x="859610" y="1972944"/>
            <a:ext cx="7217590" cy="4536212"/>
          </a:xfrm>
          <a:prstGeom prst="rect">
            <a:avLst/>
          </a:prstGeom>
          <a:noFill/>
          <a:ln w="9525">
            <a:noFill/>
            <a:miter lim="800000"/>
            <a:headEnd/>
            <a:tailEnd/>
          </a:ln>
        </p:spPr>
      </p:pic>
      <p:sp>
        <p:nvSpPr>
          <p:cNvPr id="5" name="TextBox 3"/>
          <p:cNvSpPr txBox="1">
            <a:spLocks noChangeArrowheads="1"/>
          </p:cNvSpPr>
          <p:nvPr/>
        </p:nvSpPr>
        <p:spPr bwMode="auto">
          <a:xfrm>
            <a:off x="228600" y="990600"/>
            <a:ext cx="8610600" cy="1272143"/>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Avalanche and expansion phases have low I</a:t>
            </a:r>
            <a:r>
              <a:rPr lang="en-US" sz="2000" b="0" i="0" baseline="-25000" dirty="0" smtClean="0">
                <a:solidFill>
                  <a:schemeClr val="tx1"/>
                </a:solidFill>
                <a:latin typeface="Arial" charset="0"/>
              </a:rPr>
              <a:t>p</a:t>
            </a:r>
          </a:p>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Current channel forms at 20-60 kA evidenced by increase  it T</a:t>
            </a:r>
            <a:r>
              <a:rPr lang="en-US" sz="2000" b="0" i="0" baseline="-25000" dirty="0" smtClean="0">
                <a:solidFill>
                  <a:schemeClr val="tx1"/>
                </a:solidFill>
                <a:latin typeface="Arial" charset="0"/>
              </a:rPr>
              <a:t>e</a:t>
            </a:r>
          </a:p>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Burn-through follows with additional heat from ECH</a:t>
            </a:r>
          </a:p>
          <a:p>
            <a:pPr marL="354013" indent="-354013" defTabSz="938213" eaLnBrk="0" hangingPunct="0">
              <a:lnSpc>
                <a:spcPct val="80000"/>
              </a:lnSpc>
              <a:spcBef>
                <a:spcPct val="20000"/>
              </a:spcBef>
            </a:pPr>
            <a:endParaRPr lang="en-US" sz="2000" b="0" i="0" dirty="0" smtClean="0">
              <a:solidFill>
                <a:schemeClr val="tx1"/>
              </a:solidFill>
              <a:latin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of tokamak plasma start-up</a:t>
            </a:r>
            <a:endParaRPr lang="en-US" dirty="0"/>
          </a:p>
        </p:txBody>
      </p:sp>
      <p:sp>
        <p:nvSpPr>
          <p:cNvPr id="3" name="Content Placeholder 2"/>
          <p:cNvSpPr>
            <a:spLocks noGrp="1"/>
          </p:cNvSpPr>
          <p:nvPr>
            <p:ph idx="1"/>
          </p:nvPr>
        </p:nvSpPr>
        <p:spPr>
          <a:xfrm>
            <a:off x="344069" y="1226943"/>
            <a:ext cx="8799931" cy="5463600"/>
          </a:xfrm>
        </p:spPr>
        <p:txBody>
          <a:bodyPr/>
          <a:lstStyle/>
          <a:p>
            <a:r>
              <a:rPr lang="en-US" dirty="0" smtClean="0"/>
              <a:t>Central solenoid inductive start-up and current ramp</a:t>
            </a:r>
          </a:p>
          <a:p>
            <a:pPr lvl="1"/>
            <a:r>
              <a:rPr lang="en-US" dirty="0" smtClean="0"/>
              <a:t>Breakdown/avalanche</a:t>
            </a:r>
          </a:p>
          <a:p>
            <a:pPr lvl="1"/>
            <a:r>
              <a:rPr lang="en-US" dirty="0" smtClean="0"/>
              <a:t>Impurity burn-through</a:t>
            </a:r>
          </a:p>
          <a:p>
            <a:pPr lvl="1"/>
            <a:r>
              <a:rPr lang="en-US" dirty="0" smtClean="0"/>
              <a:t>Electron cyclotron radio-frequency assist</a:t>
            </a:r>
          </a:p>
          <a:p>
            <a:pPr lvl="1"/>
            <a:r>
              <a:rPr lang="en-US" dirty="0" smtClean="0"/>
              <a:t>Examples from  EAST and KSTAR</a:t>
            </a:r>
          </a:p>
          <a:p>
            <a:pPr lvl="1"/>
            <a:r>
              <a:rPr lang="en-US" dirty="0" smtClean="0"/>
              <a:t>Early stage of plasma current ramp-up</a:t>
            </a:r>
          </a:p>
          <a:p>
            <a:r>
              <a:rPr lang="en-US" dirty="0" smtClean="0"/>
              <a:t>Start-up techniques without a central solenoid</a:t>
            </a:r>
          </a:p>
          <a:p>
            <a:pPr lvl="1"/>
            <a:r>
              <a:rPr lang="en-US" dirty="0" smtClean="0"/>
              <a:t>Outer PF coil start-up</a:t>
            </a:r>
          </a:p>
          <a:p>
            <a:pPr lvl="1"/>
            <a:r>
              <a:rPr lang="en-US" dirty="0" smtClean="0"/>
              <a:t>Electron  Bernstein  Wave start-up</a:t>
            </a:r>
          </a:p>
          <a:p>
            <a:pPr lvl="1"/>
            <a:r>
              <a:rPr lang="en-US" dirty="0" smtClean="0"/>
              <a:t>Helicity injection</a:t>
            </a:r>
          </a:p>
          <a:p>
            <a:pPr lvl="2"/>
            <a:r>
              <a:rPr lang="en-US" dirty="0" smtClean="0"/>
              <a:t>Coaxial helicity injection (CHI)</a:t>
            </a:r>
          </a:p>
          <a:p>
            <a:pPr lvl="2"/>
            <a:r>
              <a:rPr lang="en-US" dirty="0" smtClean="0"/>
              <a:t>Plasma Guns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24</a:t>
            </a:fld>
            <a:endParaRPr lang="en-US" dirty="0"/>
          </a:p>
        </p:txBody>
      </p:sp>
      <p:pic>
        <p:nvPicPr>
          <p:cNvPr id="6" name="Picture 5" descr="greybox.tif"/>
          <p:cNvPicPr>
            <a:picLocks noChangeAspect="1"/>
          </p:cNvPicPr>
          <p:nvPr/>
        </p:nvPicPr>
        <p:blipFill>
          <a:blip r:embed="rId2">
            <a:alphaModFix amt="68000"/>
          </a:blip>
          <a:stretch>
            <a:fillRect/>
          </a:stretch>
        </p:blipFill>
        <p:spPr>
          <a:xfrm>
            <a:off x="0" y="926230"/>
            <a:ext cx="9144000" cy="1876984"/>
          </a:xfrm>
          <a:prstGeom prst="rect">
            <a:avLst/>
          </a:prstGeom>
        </p:spPr>
      </p:pic>
      <p:pic>
        <p:nvPicPr>
          <p:cNvPr id="7" name="Picture 6" descr="greybox.tif"/>
          <p:cNvPicPr>
            <a:picLocks noChangeAspect="1"/>
          </p:cNvPicPr>
          <p:nvPr/>
        </p:nvPicPr>
        <p:blipFill>
          <a:blip r:embed="rId2">
            <a:alphaModFix amt="68000"/>
          </a:blip>
          <a:stretch>
            <a:fillRect/>
          </a:stretch>
        </p:blipFill>
        <p:spPr>
          <a:xfrm>
            <a:off x="0" y="3236860"/>
            <a:ext cx="9144000" cy="32910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ea typeface="ヒラギノ角ゴ Pro W3" charset="-128"/>
                <a:cs typeface="ヒラギノ角ゴ Pro W3" charset="-128"/>
              </a:rPr>
              <a:t>Causes of discharge failure are not always obvious</a:t>
            </a:r>
          </a:p>
        </p:txBody>
      </p:sp>
      <p:sp>
        <p:nvSpPr>
          <p:cNvPr id="34819" name="Slide Number Placeholder 2"/>
          <p:cNvSpPr>
            <a:spLocks noGrp="1"/>
          </p:cNvSpPr>
          <p:nvPr>
            <p:ph type="sldNum" sz="quarter" idx="12"/>
          </p:nvPr>
        </p:nvSpPr>
        <p:spPr>
          <a:noFill/>
        </p:spPr>
        <p:txBody>
          <a:bodyPr/>
          <a:lstStyle/>
          <a:p>
            <a:fld id="{C0CE85D8-B8DB-DB48-9EEA-47A7B24D06D0}" type="slidenum">
              <a:rPr lang="en-US" smtClean="0">
                <a:ea typeface="ＭＳ Ｐゴシック" charset="0"/>
                <a:cs typeface="ＭＳ Ｐゴシック" charset="0"/>
              </a:rPr>
              <a:pPr/>
              <a:t>25</a:t>
            </a:fld>
            <a:endParaRPr lang="en-US" smtClean="0">
              <a:ea typeface="ＭＳ Ｐゴシック" charset="0"/>
              <a:cs typeface="ＭＳ Ｐゴシック" charset="0"/>
            </a:endParaRPr>
          </a:p>
        </p:txBody>
      </p:sp>
      <p:pic>
        <p:nvPicPr>
          <p:cNvPr id="34820" name="Picture 3" descr="EAST_First_Plasma.tiff"/>
          <p:cNvPicPr>
            <a:picLocks noChangeAspect="1"/>
          </p:cNvPicPr>
          <p:nvPr/>
        </p:nvPicPr>
        <p:blipFill>
          <a:blip r:embed="rId2"/>
          <a:srcRect/>
          <a:stretch>
            <a:fillRect/>
          </a:stretch>
        </p:blipFill>
        <p:spPr bwMode="auto">
          <a:xfrm>
            <a:off x="0" y="1179217"/>
            <a:ext cx="4065588" cy="2667000"/>
          </a:xfrm>
          <a:prstGeom prst="rect">
            <a:avLst/>
          </a:prstGeom>
          <a:noFill/>
          <a:ln w="9525">
            <a:noFill/>
            <a:miter lim="800000"/>
            <a:headEnd/>
            <a:tailEnd/>
          </a:ln>
        </p:spPr>
      </p:pic>
      <p:pic>
        <p:nvPicPr>
          <p:cNvPr id="34821" name="Picture 4" descr="EAST_1149_CCD.tiff"/>
          <p:cNvPicPr>
            <a:picLocks noChangeAspect="1"/>
          </p:cNvPicPr>
          <p:nvPr/>
        </p:nvPicPr>
        <p:blipFill>
          <a:blip r:embed="rId3"/>
          <a:srcRect/>
          <a:stretch>
            <a:fillRect/>
          </a:stretch>
        </p:blipFill>
        <p:spPr bwMode="auto">
          <a:xfrm>
            <a:off x="5301453" y="1572386"/>
            <a:ext cx="2733434" cy="2670093"/>
          </a:xfrm>
          <a:prstGeom prst="rect">
            <a:avLst/>
          </a:prstGeom>
          <a:noFill/>
          <a:ln w="9525">
            <a:noFill/>
            <a:miter lim="800000"/>
            <a:headEnd/>
            <a:tailEnd/>
          </a:ln>
        </p:spPr>
      </p:pic>
      <p:sp>
        <p:nvSpPr>
          <p:cNvPr id="34822" name="TextBox 6"/>
          <p:cNvSpPr txBox="1">
            <a:spLocks noChangeArrowheads="1"/>
          </p:cNvSpPr>
          <p:nvPr/>
        </p:nvSpPr>
        <p:spPr bwMode="auto">
          <a:xfrm>
            <a:off x="0" y="3888751"/>
            <a:ext cx="8915400" cy="2808290"/>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1900" b="0" i="0" dirty="0" smtClean="0">
                <a:solidFill>
                  <a:schemeClr val="tx1"/>
                </a:solidFill>
                <a:ea typeface="Helvetica" charset="0"/>
                <a:cs typeface="Helvetica" charset="0"/>
              </a:rPr>
              <a:t>The start-up of the first plasma on EAST </a:t>
            </a:r>
          </a:p>
          <a:p>
            <a:pPr marL="811213" lvl="1" indent="-354013" defTabSz="938213" eaLnBrk="0" hangingPunct="0">
              <a:lnSpc>
                <a:spcPct val="80000"/>
              </a:lnSpc>
              <a:spcBef>
                <a:spcPct val="20000"/>
              </a:spcBef>
              <a:buFont typeface="Lucida Grande" charset="0"/>
              <a:buChar char="−"/>
            </a:pPr>
            <a:r>
              <a:rPr lang="en-US" sz="1900" b="0" i="0" dirty="0" smtClean="0">
                <a:solidFill>
                  <a:schemeClr val="accent2"/>
                </a:solidFill>
                <a:ea typeface="Helvetica" charset="0"/>
                <a:cs typeface="Helvetica" charset="0"/>
              </a:rPr>
              <a:t>Early attempts disrupted at I</a:t>
            </a:r>
            <a:r>
              <a:rPr lang="en-US" sz="1900" b="0" i="0" baseline="-25000" dirty="0" smtClean="0">
                <a:solidFill>
                  <a:schemeClr val="accent2"/>
                </a:solidFill>
                <a:ea typeface="Helvetica" charset="0"/>
                <a:cs typeface="Helvetica" charset="0"/>
              </a:rPr>
              <a:t>p</a:t>
            </a:r>
            <a:r>
              <a:rPr lang="en-US" sz="1900" b="0" i="0" dirty="0" smtClean="0">
                <a:solidFill>
                  <a:schemeClr val="accent2"/>
                </a:solidFill>
                <a:ea typeface="Helvetica" charset="0"/>
                <a:cs typeface="Helvetica" charset="0"/>
              </a:rPr>
              <a:t> ~ 35 kA at 70-100 ms, unclear why</a:t>
            </a:r>
          </a:p>
          <a:p>
            <a:pPr marL="811213" lvl="1" indent="-354013" defTabSz="938213" eaLnBrk="0" hangingPunct="0">
              <a:lnSpc>
                <a:spcPct val="80000"/>
              </a:lnSpc>
              <a:spcBef>
                <a:spcPct val="20000"/>
              </a:spcBef>
              <a:buFont typeface="Lucida Grande" charset="0"/>
              <a:buChar char="−"/>
            </a:pPr>
            <a:r>
              <a:rPr lang="en-US" sz="1900" b="0" i="0" dirty="0" smtClean="0">
                <a:solidFill>
                  <a:schemeClr val="accent2"/>
                </a:solidFill>
                <a:ea typeface="Helvetica" charset="0"/>
                <a:cs typeface="Helvetica" charset="0"/>
              </a:rPr>
              <a:t>The breakdown resistors were in the circuit for 100 ms</a:t>
            </a:r>
          </a:p>
          <a:p>
            <a:pPr marL="811213" lvl="1" indent="-354013" defTabSz="938213" eaLnBrk="0" hangingPunct="0">
              <a:lnSpc>
                <a:spcPct val="80000"/>
              </a:lnSpc>
              <a:spcBef>
                <a:spcPct val="20000"/>
              </a:spcBef>
              <a:buFont typeface="Lucida Grande" charset="0"/>
              <a:buChar char="−"/>
            </a:pPr>
            <a:r>
              <a:rPr lang="en-US" sz="1900" b="0" i="0" dirty="0" smtClean="0">
                <a:solidFill>
                  <a:schemeClr val="accent2"/>
                </a:solidFill>
                <a:ea typeface="Helvetica" charset="0"/>
                <a:cs typeface="Helvetica" charset="0"/>
              </a:rPr>
              <a:t>Mutual from central coils exceeded vertical </a:t>
            </a:r>
            <a:r>
              <a:rPr lang="en-US" sz="1900" b="0" i="0" dirty="0">
                <a:solidFill>
                  <a:schemeClr val="accent2"/>
                </a:solidFill>
                <a:ea typeface="Helvetica" charset="0"/>
                <a:cs typeface="Helvetica" charset="0"/>
              </a:rPr>
              <a:t>field power supply</a:t>
            </a:r>
            <a:r>
              <a:rPr lang="en-US" sz="1900" b="0" i="0" dirty="0" smtClean="0">
                <a:solidFill>
                  <a:schemeClr val="accent2"/>
                </a:solidFill>
                <a:ea typeface="Helvetica" charset="0"/>
                <a:cs typeface="Helvetica" charset="0"/>
              </a:rPr>
              <a:t> capability (which have since been upgraded)</a:t>
            </a:r>
          </a:p>
          <a:p>
            <a:pPr marL="354013" indent="-354013" defTabSz="938213" eaLnBrk="0" hangingPunct="0">
              <a:lnSpc>
                <a:spcPct val="80000"/>
              </a:lnSpc>
              <a:spcBef>
                <a:spcPct val="20000"/>
              </a:spcBef>
              <a:buFont typeface="Arial" charset="0"/>
              <a:buChar char="•"/>
            </a:pPr>
            <a:r>
              <a:rPr lang="en-US" sz="1900" b="0" i="0" dirty="0" smtClean="0">
                <a:solidFill>
                  <a:schemeClr val="tx2"/>
                </a:solidFill>
                <a:ea typeface="Helvetica" charset="0"/>
                <a:cs typeface="Helvetica" charset="0"/>
              </a:rPr>
              <a:t>Model predicted more negative vertical field than achieved</a:t>
            </a:r>
          </a:p>
          <a:p>
            <a:pPr marL="354013" indent="-354013" defTabSz="938213" eaLnBrk="0" hangingPunct="0">
              <a:lnSpc>
                <a:spcPct val="80000"/>
              </a:lnSpc>
              <a:spcBef>
                <a:spcPct val="20000"/>
              </a:spcBef>
              <a:buFont typeface="Arial" charset="0"/>
              <a:buChar char="•"/>
            </a:pPr>
            <a:r>
              <a:rPr lang="en-US" sz="1900" b="0" i="0" dirty="0" smtClean="0">
                <a:solidFill>
                  <a:schemeClr val="tx2"/>
                </a:solidFill>
                <a:ea typeface="Helvetica" charset="0"/>
                <a:cs typeface="Helvetica" charset="0"/>
              </a:rPr>
              <a:t>Camera images indicate plasma was at large R</a:t>
            </a:r>
          </a:p>
          <a:p>
            <a:pPr marL="354013" indent="-354013" defTabSz="938213" eaLnBrk="0" hangingPunct="0">
              <a:lnSpc>
                <a:spcPct val="80000"/>
              </a:lnSpc>
              <a:spcBef>
                <a:spcPct val="20000"/>
              </a:spcBef>
              <a:buFont typeface="Arial" charset="0"/>
              <a:buChar char="•"/>
            </a:pPr>
            <a:r>
              <a:rPr lang="en-US" sz="1900" b="0" i="0" dirty="0" smtClean="0">
                <a:solidFill>
                  <a:schemeClr val="tx1"/>
                </a:solidFill>
                <a:ea typeface="Helvetica" charset="0"/>
                <a:cs typeface="Helvetica" charset="0"/>
              </a:rPr>
              <a:t>Failure was due to too small vertical field </a:t>
            </a:r>
          </a:p>
          <a:p>
            <a:pPr marL="354013" indent="-354013" defTabSz="938213" eaLnBrk="0" hangingPunct="0">
              <a:lnSpc>
                <a:spcPct val="80000"/>
              </a:lnSpc>
              <a:spcBef>
                <a:spcPct val="20000"/>
              </a:spcBef>
              <a:buFont typeface="Arial" charset="0"/>
              <a:buChar char="•"/>
            </a:pPr>
            <a:r>
              <a:rPr lang="en-US" sz="1900" b="0" i="0" dirty="0" smtClean="0">
                <a:solidFill>
                  <a:schemeClr val="tx1"/>
                </a:solidFill>
                <a:ea typeface="Helvetica" charset="0"/>
                <a:cs typeface="Helvetica" charset="0"/>
              </a:rPr>
              <a:t>Shortened the breakdown resistor time to 50 ms</a:t>
            </a:r>
          </a:p>
          <a:p>
            <a:pPr marL="354013" indent="-354013" defTabSz="938213" eaLnBrk="0" hangingPunct="0">
              <a:lnSpc>
                <a:spcPct val="80000"/>
              </a:lnSpc>
              <a:spcBef>
                <a:spcPct val="20000"/>
              </a:spcBef>
              <a:buFont typeface="Arial" charset="0"/>
              <a:buChar char="•"/>
            </a:pPr>
            <a:endParaRPr lang="en-US" sz="1900" b="0" i="0" baseline="-25000" dirty="0">
              <a:solidFill>
                <a:schemeClr val="tx2"/>
              </a:solidFill>
              <a:ea typeface="Helvetica" charset="0"/>
              <a:cs typeface="Helvetica" charset="0"/>
            </a:endParaRPr>
          </a:p>
        </p:txBody>
      </p:sp>
      <p:sp>
        <p:nvSpPr>
          <p:cNvPr id="34823" name="TextBox 7"/>
          <p:cNvSpPr txBox="1">
            <a:spLocks noChangeArrowheads="1"/>
          </p:cNvSpPr>
          <p:nvPr/>
        </p:nvSpPr>
        <p:spPr bwMode="auto">
          <a:xfrm>
            <a:off x="762000" y="882184"/>
            <a:ext cx="2971800" cy="461963"/>
          </a:xfrm>
          <a:prstGeom prst="rect">
            <a:avLst/>
          </a:prstGeom>
          <a:noFill/>
          <a:ln w="9525">
            <a:noFill/>
            <a:miter lim="800000"/>
            <a:headEnd/>
            <a:tailEnd/>
          </a:ln>
        </p:spPr>
        <p:txBody>
          <a:bodyPr>
            <a:prstTxWarp prst="textNoShape">
              <a:avLst/>
            </a:prstTxWarp>
            <a:spAutoFit/>
          </a:bodyPr>
          <a:lstStyle/>
          <a:p>
            <a:r>
              <a:rPr lang="en-US" sz="2400" dirty="0">
                <a:solidFill>
                  <a:srgbClr val="FF0000"/>
                </a:solidFill>
              </a:rPr>
              <a:t>EAST First Plasma</a:t>
            </a:r>
          </a:p>
        </p:txBody>
      </p:sp>
      <p:sp>
        <p:nvSpPr>
          <p:cNvPr id="34824" name="TextBox 8"/>
          <p:cNvSpPr txBox="1">
            <a:spLocks noChangeArrowheads="1"/>
          </p:cNvSpPr>
          <p:nvPr/>
        </p:nvSpPr>
        <p:spPr bwMode="auto">
          <a:xfrm>
            <a:off x="3953392" y="975275"/>
            <a:ext cx="5190608" cy="707886"/>
          </a:xfrm>
          <a:prstGeom prst="rect">
            <a:avLst/>
          </a:prstGeom>
          <a:noFill/>
          <a:ln w="9525">
            <a:noFill/>
            <a:miter lim="800000"/>
            <a:headEnd/>
            <a:tailEnd/>
          </a:ln>
        </p:spPr>
        <p:txBody>
          <a:bodyPr wrap="square">
            <a:prstTxWarp prst="textNoShape">
              <a:avLst/>
            </a:prstTxWarp>
            <a:spAutoFit/>
          </a:bodyPr>
          <a:lstStyle/>
          <a:p>
            <a:r>
              <a:rPr lang="en-US" sz="2000" b="0" i="0" dirty="0"/>
              <a:t>CCD image just after break-</a:t>
            </a:r>
            <a:r>
              <a:rPr lang="en-US" sz="2000" b="0" i="0" dirty="0" smtClean="0"/>
              <a:t>down suggests failure to burn-through </a:t>
            </a:r>
            <a:endParaRPr lang="en-US" sz="2000" b="0" i="0" dirty="0"/>
          </a:p>
        </p:txBody>
      </p:sp>
      <p:sp>
        <p:nvSpPr>
          <p:cNvPr id="34825" name="TextBox 9"/>
          <p:cNvSpPr txBox="1">
            <a:spLocks noChangeArrowheads="1"/>
          </p:cNvSpPr>
          <p:nvPr/>
        </p:nvSpPr>
        <p:spPr bwMode="auto">
          <a:xfrm>
            <a:off x="5029200" y="6319647"/>
            <a:ext cx="4114800" cy="276225"/>
          </a:xfrm>
          <a:prstGeom prst="rect">
            <a:avLst/>
          </a:prstGeom>
          <a:noFill/>
          <a:ln w="9525">
            <a:noFill/>
            <a:miter lim="800000"/>
            <a:headEnd/>
            <a:tailEnd/>
          </a:ln>
        </p:spPr>
        <p:txBody>
          <a:bodyPr>
            <a:prstTxWarp prst="textNoShape">
              <a:avLst/>
            </a:prstTxWarp>
            <a:spAutoFit/>
          </a:bodyPr>
          <a:lstStyle/>
          <a:p>
            <a:r>
              <a:rPr lang="en-US" b="0" i="0" dirty="0">
                <a:solidFill>
                  <a:srgbClr val="3333CC"/>
                </a:solidFill>
              </a:rPr>
              <a:t>From J. </a:t>
            </a:r>
            <a:r>
              <a:rPr lang="en-US" b="0" i="0" dirty="0" err="1">
                <a:solidFill>
                  <a:srgbClr val="3333CC"/>
                </a:solidFill>
              </a:rPr>
              <a:t>Leuer</a:t>
            </a:r>
            <a:r>
              <a:rPr lang="en-US" b="0" i="0" dirty="0">
                <a:solidFill>
                  <a:srgbClr val="3333CC"/>
                </a:solidFill>
              </a:rPr>
              <a:t>, et al., Fusion Science and Tech.. </a:t>
            </a:r>
            <a:r>
              <a:rPr lang="en-US" i="0" dirty="0">
                <a:solidFill>
                  <a:srgbClr val="3333CC"/>
                </a:solidFill>
              </a:rPr>
              <a:t>57 </a:t>
            </a:r>
            <a:r>
              <a:rPr lang="en-US" b="0" i="0" dirty="0">
                <a:solidFill>
                  <a:srgbClr val="3333CC"/>
                </a:solidFill>
              </a:rPr>
              <a:t>2010</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3" name="Title 1"/>
          <p:cNvSpPr>
            <a:spLocks noGrp="1"/>
          </p:cNvSpPr>
          <p:nvPr>
            <p:ph type="title"/>
          </p:nvPr>
        </p:nvSpPr>
        <p:spPr/>
        <p:txBody>
          <a:bodyPr/>
          <a:lstStyle/>
          <a:p>
            <a:r>
              <a:rPr lang="en-US" dirty="0" smtClean="0">
                <a:ea typeface="ヒラギノ角ゴ Pro W3" charset="-128"/>
                <a:cs typeface="ヒラギノ角ゴ Pro W3" charset="-128"/>
              </a:rPr>
              <a:t>For all tokamaks it is essential to apply the proper vertical field and  to have a vertically and </a:t>
            </a:r>
            <a:r>
              <a:rPr lang="en-US" dirty="0" err="1" smtClean="0">
                <a:ea typeface="ヒラギノ角ゴ Pro W3" charset="-128"/>
                <a:cs typeface="ヒラギノ角ゴ Pro W3" charset="-128"/>
              </a:rPr>
              <a:t>radially</a:t>
            </a:r>
            <a:r>
              <a:rPr lang="en-US" dirty="0" smtClean="0">
                <a:ea typeface="ヒラギノ角ゴ Pro W3" charset="-128"/>
                <a:cs typeface="ヒラギノ角ゴ Pro W3" charset="-128"/>
              </a:rPr>
              <a:t> stable field pattern</a:t>
            </a:r>
          </a:p>
        </p:txBody>
      </p:sp>
      <p:sp>
        <p:nvSpPr>
          <p:cNvPr id="35844" name="Slide Number Placeholder 2"/>
          <p:cNvSpPr>
            <a:spLocks noGrp="1"/>
          </p:cNvSpPr>
          <p:nvPr>
            <p:ph type="sldNum" sz="quarter" idx="12"/>
          </p:nvPr>
        </p:nvSpPr>
        <p:spPr>
          <a:noFill/>
        </p:spPr>
        <p:txBody>
          <a:bodyPr/>
          <a:lstStyle/>
          <a:p>
            <a:fld id="{0B89AA22-C9CD-5644-A051-8DE27DE9E105}" type="slidenum">
              <a:rPr lang="en-US" smtClean="0">
                <a:ea typeface="ＭＳ Ｐゴシック" charset="0"/>
                <a:cs typeface="ＭＳ Ｐゴシック" charset="0"/>
              </a:rPr>
              <a:pPr/>
              <a:t>26</a:t>
            </a:fld>
            <a:endParaRPr lang="en-US" smtClean="0">
              <a:ea typeface="ＭＳ Ｐゴシック" charset="0"/>
              <a:cs typeface="ＭＳ Ｐゴシック" charset="0"/>
            </a:endParaRPr>
          </a:p>
        </p:txBody>
      </p:sp>
      <p:graphicFrame>
        <p:nvGraphicFramePr>
          <p:cNvPr id="35842" name="Object 2"/>
          <p:cNvGraphicFramePr>
            <a:graphicFrameLocks noChangeAspect="1"/>
          </p:cNvGraphicFramePr>
          <p:nvPr/>
        </p:nvGraphicFramePr>
        <p:xfrm>
          <a:off x="4572000" y="990600"/>
          <a:ext cx="3744913" cy="2697163"/>
        </p:xfrm>
        <a:graphic>
          <a:graphicData uri="http://schemas.openxmlformats.org/presentationml/2006/ole">
            <p:oleObj spid="_x0000_s35842" name="Equation" r:id="rId3" imgW="2247900" imgH="1612900" progId="Equation.3">
              <p:embed/>
            </p:oleObj>
          </a:graphicData>
        </a:graphic>
      </p:graphicFrame>
      <p:sp>
        <p:nvSpPr>
          <p:cNvPr id="35845" name="TextBox 4"/>
          <p:cNvSpPr txBox="1">
            <a:spLocks noChangeArrowheads="1"/>
          </p:cNvSpPr>
          <p:nvPr/>
        </p:nvSpPr>
        <p:spPr bwMode="auto">
          <a:xfrm>
            <a:off x="1752600" y="1143000"/>
            <a:ext cx="2236788" cy="2554288"/>
          </a:xfrm>
          <a:prstGeom prst="rect">
            <a:avLst/>
          </a:prstGeom>
          <a:noFill/>
          <a:ln w="9525">
            <a:noFill/>
            <a:miter lim="800000"/>
            <a:headEnd/>
            <a:tailEnd/>
          </a:ln>
        </p:spPr>
        <p:txBody>
          <a:bodyPr wrap="none">
            <a:prstTxWarp prst="textNoShape">
              <a:avLst/>
            </a:prstTxWarp>
            <a:spAutoFit/>
          </a:bodyPr>
          <a:lstStyle/>
          <a:p>
            <a:r>
              <a:rPr lang="en-US" sz="2000" i="0">
                <a:solidFill>
                  <a:schemeClr val="tx1"/>
                </a:solidFill>
              </a:rPr>
              <a:t>Vertical field</a:t>
            </a:r>
          </a:p>
          <a:p>
            <a:r>
              <a:rPr lang="en-US" sz="2000" i="0">
                <a:solidFill>
                  <a:schemeClr val="tx1"/>
                </a:solidFill>
              </a:rPr>
              <a:t>(circular plasma)</a:t>
            </a:r>
          </a:p>
          <a:p>
            <a:endParaRPr lang="en-US" sz="2000" i="0">
              <a:solidFill>
                <a:schemeClr val="tx1"/>
              </a:solidFill>
            </a:endParaRPr>
          </a:p>
          <a:p>
            <a:endParaRPr lang="en-US" sz="2000" i="0">
              <a:solidFill>
                <a:schemeClr val="tx1"/>
              </a:solidFill>
            </a:endParaRPr>
          </a:p>
          <a:p>
            <a:endParaRPr lang="en-US" sz="2000" i="0">
              <a:solidFill>
                <a:schemeClr val="tx1"/>
              </a:solidFill>
            </a:endParaRPr>
          </a:p>
          <a:p>
            <a:r>
              <a:rPr lang="en-US" sz="2000" i="0">
                <a:solidFill>
                  <a:schemeClr val="tx1"/>
                </a:solidFill>
              </a:rPr>
              <a:t>Radial Field</a:t>
            </a:r>
          </a:p>
          <a:p>
            <a:endParaRPr lang="en-US" sz="2000" i="0">
              <a:solidFill>
                <a:schemeClr val="tx1"/>
              </a:solidFill>
            </a:endParaRPr>
          </a:p>
          <a:p>
            <a:r>
              <a:rPr lang="en-US" sz="2000" i="0">
                <a:solidFill>
                  <a:schemeClr val="tx1"/>
                </a:solidFill>
              </a:rPr>
              <a:t>Field index n</a:t>
            </a:r>
          </a:p>
        </p:txBody>
      </p:sp>
      <p:sp>
        <p:nvSpPr>
          <p:cNvPr id="35846" name="TextBox 4"/>
          <p:cNvSpPr txBox="1">
            <a:spLocks noChangeArrowheads="1"/>
          </p:cNvSpPr>
          <p:nvPr/>
        </p:nvSpPr>
        <p:spPr bwMode="auto">
          <a:xfrm>
            <a:off x="152400" y="3810000"/>
            <a:ext cx="8610600" cy="2806922"/>
          </a:xfrm>
          <a:prstGeom prst="rect">
            <a:avLst/>
          </a:prstGeom>
          <a:noFill/>
          <a:ln w="9525">
            <a:noFill/>
            <a:miter lim="800000"/>
            <a:headEnd/>
            <a:tailEnd/>
          </a:ln>
        </p:spPr>
        <p:txBody>
          <a:bodyPr>
            <a:prstTxWarp prst="textNoShape">
              <a:avLst/>
            </a:prstTxWarp>
            <a:spAutoFit/>
          </a:bodyPr>
          <a:lstStyle/>
          <a:p>
            <a:pPr marL="354013" indent="-354013" defTabSz="938213" eaLnBrk="0" hangingPunct="0">
              <a:lnSpc>
                <a:spcPct val="80000"/>
              </a:lnSpc>
              <a:spcBef>
                <a:spcPct val="20000"/>
              </a:spcBef>
              <a:buFontTx/>
              <a:buChar char="•"/>
            </a:pPr>
            <a:r>
              <a:rPr lang="en-US" sz="2000" b="0" i="0" dirty="0">
                <a:solidFill>
                  <a:schemeClr val="tx1"/>
                </a:solidFill>
                <a:latin typeface="Arial" charset="0"/>
              </a:rPr>
              <a:t>KSTAR has</a:t>
            </a:r>
            <a:r>
              <a:rPr lang="en-US" sz="2000" b="0" i="0" dirty="0" smtClean="0">
                <a:solidFill>
                  <a:schemeClr val="tx1"/>
                </a:solidFill>
                <a:latin typeface="Arial" charset="0"/>
              </a:rPr>
              <a:t> ferromagnetic </a:t>
            </a:r>
            <a:r>
              <a:rPr lang="en-US" sz="2000" b="0" i="0" dirty="0">
                <a:solidFill>
                  <a:schemeClr val="tx1"/>
                </a:solidFill>
                <a:latin typeface="Arial" charset="0"/>
              </a:rPr>
              <a:t>material in the coil </a:t>
            </a:r>
            <a:r>
              <a:rPr lang="en-US" sz="2000" b="0" i="0" dirty="0">
                <a:solidFill>
                  <a:schemeClr val="tx2"/>
                </a:solidFill>
                <a:latin typeface="Arial" charset="0"/>
              </a:rPr>
              <a:t>jackets </a:t>
            </a:r>
          </a:p>
          <a:p>
            <a:pPr marL="304800" indent="-292100" defTabSz="938213" eaLnBrk="0" hangingPunct="0">
              <a:lnSpc>
                <a:spcPct val="80000"/>
              </a:lnSpc>
              <a:spcBef>
                <a:spcPct val="20000"/>
              </a:spcBef>
              <a:buFont typeface="Arial"/>
              <a:buChar char="•"/>
            </a:pPr>
            <a:r>
              <a:rPr lang="en-US" sz="2000" b="0" i="0" dirty="0">
                <a:solidFill>
                  <a:schemeClr val="tx2"/>
                </a:solidFill>
                <a:latin typeface="Arial" charset="0"/>
              </a:rPr>
              <a:t>Higher vertical field</a:t>
            </a:r>
            <a:r>
              <a:rPr lang="en-US" sz="2000" b="0" i="0" dirty="0" smtClean="0">
                <a:solidFill>
                  <a:schemeClr val="tx2"/>
                </a:solidFill>
                <a:latin typeface="Arial" charset="0"/>
              </a:rPr>
              <a:t> at </a:t>
            </a:r>
            <a:r>
              <a:rPr lang="en-US" sz="2000" b="0" i="0" dirty="0">
                <a:solidFill>
                  <a:schemeClr val="tx2"/>
                </a:solidFill>
                <a:latin typeface="Arial" charset="0"/>
              </a:rPr>
              <a:t>small R which increases field index</a:t>
            </a:r>
          </a:p>
          <a:p>
            <a:pPr marL="304800" indent="-292100" defTabSz="938213" eaLnBrk="0" hangingPunct="0">
              <a:lnSpc>
                <a:spcPct val="80000"/>
              </a:lnSpc>
              <a:spcBef>
                <a:spcPct val="20000"/>
              </a:spcBef>
              <a:buFont typeface="Arial"/>
              <a:buChar char="•"/>
            </a:pPr>
            <a:r>
              <a:rPr lang="en-US" sz="2000" b="0" i="0" dirty="0">
                <a:solidFill>
                  <a:schemeClr val="tx2"/>
                </a:solidFill>
                <a:latin typeface="Arial" charset="0"/>
              </a:rPr>
              <a:t>Important effect for field null and low </a:t>
            </a:r>
            <a:r>
              <a:rPr lang="en-US" sz="2000" b="0" i="0" dirty="0" err="1">
                <a:solidFill>
                  <a:schemeClr val="tx2"/>
                </a:solidFill>
                <a:latin typeface="Arial" charset="0"/>
              </a:rPr>
              <a:t>B</a:t>
            </a:r>
            <a:r>
              <a:rPr lang="en-US" sz="2000" b="0" i="0" baseline="-25000" dirty="0" err="1">
                <a:solidFill>
                  <a:schemeClr val="tx2"/>
                </a:solidFill>
                <a:latin typeface="Arial" charset="0"/>
              </a:rPr>
              <a:t>z</a:t>
            </a:r>
            <a:endParaRPr lang="en-US" sz="2000" b="0" i="0" dirty="0">
              <a:solidFill>
                <a:schemeClr val="tx2"/>
              </a:solidFill>
              <a:latin typeface="Arial" charset="0"/>
            </a:endParaRPr>
          </a:p>
          <a:p>
            <a:pPr marL="304800" indent="-292100" defTabSz="938213" eaLnBrk="0" hangingPunct="0">
              <a:lnSpc>
                <a:spcPct val="80000"/>
              </a:lnSpc>
              <a:spcBef>
                <a:spcPct val="20000"/>
              </a:spcBef>
              <a:buFont typeface="Arial"/>
              <a:buChar char="•"/>
            </a:pPr>
            <a:r>
              <a:rPr lang="en-US" sz="2000" b="0" i="0" dirty="0">
                <a:solidFill>
                  <a:schemeClr val="tx2"/>
                </a:solidFill>
                <a:latin typeface="Arial" charset="0"/>
              </a:rPr>
              <a:t>Plasma start-up variability, particularly smaller R,</a:t>
            </a:r>
            <a:r>
              <a:rPr lang="en-US" sz="2000" b="0" i="0" dirty="0" smtClean="0">
                <a:solidFill>
                  <a:schemeClr val="tx2"/>
                </a:solidFill>
                <a:latin typeface="Arial" charset="0"/>
              </a:rPr>
              <a:t> sometimes resulted </a:t>
            </a:r>
            <a:r>
              <a:rPr lang="en-US" sz="2000" b="0" i="0" dirty="0">
                <a:solidFill>
                  <a:schemeClr val="tx2"/>
                </a:solidFill>
                <a:latin typeface="Arial" charset="0"/>
              </a:rPr>
              <a:t>in radial instability</a:t>
            </a:r>
            <a:r>
              <a:rPr lang="en-US" sz="2000" b="0" i="0" dirty="0" smtClean="0">
                <a:solidFill>
                  <a:schemeClr val="tx2"/>
                </a:solidFill>
                <a:latin typeface="Arial" charset="0"/>
              </a:rPr>
              <a:t> before </a:t>
            </a:r>
            <a:r>
              <a:rPr lang="en-US" sz="2000" b="0" i="0" dirty="0">
                <a:solidFill>
                  <a:schemeClr val="tx2"/>
                </a:solidFill>
                <a:latin typeface="Arial" charset="0"/>
              </a:rPr>
              <a:t>the effect of magnetic material was</a:t>
            </a:r>
            <a:r>
              <a:rPr lang="en-US" sz="2000" b="0" i="0" dirty="0" smtClean="0">
                <a:solidFill>
                  <a:schemeClr val="tx2"/>
                </a:solidFill>
                <a:latin typeface="Arial" charset="0"/>
              </a:rPr>
              <a:t> considered</a:t>
            </a:r>
            <a:endParaRPr lang="en-US" sz="2000" b="0" i="0" dirty="0">
              <a:solidFill>
                <a:schemeClr val="tx2"/>
              </a:solidFill>
              <a:latin typeface="Arial" charset="0"/>
            </a:endParaRPr>
          </a:p>
          <a:p>
            <a:pPr marL="304800" indent="-292100" defTabSz="938213" eaLnBrk="0" hangingPunct="0">
              <a:lnSpc>
                <a:spcPct val="80000"/>
              </a:lnSpc>
              <a:spcBef>
                <a:spcPct val="20000"/>
              </a:spcBef>
              <a:buFont typeface="Arial"/>
              <a:buChar char="•"/>
            </a:pPr>
            <a:r>
              <a:rPr lang="en-US" sz="2000" b="0" i="0" dirty="0">
                <a:solidFill>
                  <a:schemeClr val="tx2"/>
                </a:solidFill>
                <a:latin typeface="Arial" charset="0"/>
              </a:rPr>
              <a:t>Modifying the start-up field pattern to account for </a:t>
            </a:r>
            <a:r>
              <a:rPr lang="en-US" sz="2000" b="0" i="0" dirty="0" smtClean="0">
                <a:solidFill>
                  <a:schemeClr val="tx2"/>
                </a:solidFill>
                <a:latin typeface="Arial" charset="0"/>
              </a:rPr>
              <a:t>ferromagnetic </a:t>
            </a:r>
            <a:r>
              <a:rPr lang="en-US" sz="2000" b="0" i="0" dirty="0">
                <a:solidFill>
                  <a:schemeClr val="tx2"/>
                </a:solidFill>
                <a:latin typeface="Arial" charset="0"/>
              </a:rPr>
              <a:t>effects produced a</a:t>
            </a:r>
            <a:r>
              <a:rPr lang="en-US" sz="2000" b="0" i="0" dirty="0" smtClean="0">
                <a:solidFill>
                  <a:schemeClr val="tx2"/>
                </a:solidFill>
                <a:latin typeface="Arial" charset="0"/>
              </a:rPr>
              <a:t> stable configuration</a:t>
            </a:r>
          </a:p>
          <a:p>
            <a:pPr marL="304800" indent="-292100" defTabSz="938213" eaLnBrk="0" hangingPunct="0">
              <a:lnSpc>
                <a:spcPct val="80000"/>
              </a:lnSpc>
              <a:spcBef>
                <a:spcPct val="20000"/>
              </a:spcBef>
              <a:buFont typeface="Arial"/>
              <a:buChar char="•"/>
            </a:pPr>
            <a:r>
              <a:rPr lang="en-US" sz="2000" b="0" i="0" dirty="0" smtClean="0">
                <a:solidFill>
                  <a:schemeClr val="tx2"/>
                </a:solidFill>
                <a:latin typeface="Arial" charset="0"/>
              </a:rPr>
              <a:t>Greatly improved </a:t>
            </a:r>
            <a:r>
              <a:rPr lang="en-US" sz="2000" b="0" i="0" dirty="0">
                <a:solidFill>
                  <a:schemeClr val="tx2"/>
                </a:solidFill>
                <a:latin typeface="Arial" charset="0"/>
              </a:rPr>
              <a:t>reliability</a:t>
            </a:r>
            <a:r>
              <a:rPr lang="en-US" sz="2000" b="0" i="0" dirty="0" smtClean="0">
                <a:solidFill>
                  <a:schemeClr val="tx2"/>
                </a:solidFill>
                <a:latin typeface="Arial" charset="0"/>
              </a:rPr>
              <a:t> when </a:t>
            </a:r>
            <a:r>
              <a:rPr lang="en-US" sz="2000" b="0" i="0" dirty="0">
                <a:solidFill>
                  <a:schemeClr val="tx2"/>
                </a:solidFill>
                <a:latin typeface="Arial" charset="0"/>
              </a:rPr>
              <a:t>implemented in </a:t>
            </a:r>
            <a:r>
              <a:rPr lang="en-US" sz="2000" b="0" i="0" dirty="0" smtClean="0">
                <a:solidFill>
                  <a:schemeClr val="tx2"/>
                </a:solidFill>
                <a:latin typeface="Arial" charset="0"/>
              </a:rPr>
              <a:t>2010 and allowed ohmic start-up without ECH for the first  time in KSTAR</a:t>
            </a:r>
          </a:p>
          <a:p>
            <a:pPr marL="762000" lvl="1" indent="-292100" defTabSz="938213" eaLnBrk="0" hangingPunct="0">
              <a:lnSpc>
                <a:spcPct val="80000"/>
              </a:lnSpc>
              <a:spcBef>
                <a:spcPct val="20000"/>
              </a:spcBef>
            </a:pPr>
            <a:r>
              <a:rPr lang="en-US" b="0" i="0" dirty="0" smtClean="0"/>
              <a:t>J. Kim, </a:t>
            </a:r>
            <a:r>
              <a:rPr lang="en-US" b="0" i="0" dirty="0" err="1" smtClean="0"/>
              <a:t>Nucl</a:t>
            </a:r>
            <a:r>
              <a:rPr lang="en-US" b="0" i="0" dirty="0" smtClean="0"/>
              <a:t>. Fusion 51 (2011) 083034</a:t>
            </a:r>
            <a:endParaRPr lang="en-US" b="0" i="0" dirty="0">
              <a:solidFill>
                <a:schemeClr val="accent2"/>
              </a:solidFill>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of tokamak plasma start-up</a:t>
            </a:r>
            <a:endParaRPr lang="en-US" dirty="0"/>
          </a:p>
        </p:txBody>
      </p:sp>
      <p:sp>
        <p:nvSpPr>
          <p:cNvPr id="3" name="Content Placeholder 2"/>
          <p:cNvSpPr>
            <a:spLocks noGrp="1"/>
          </p:cNvSpPr>
          <p:nvPr>
            <p:ph idx="1"/>
          </p:nvPr>
        </p:nvSpPr>
        <p:spPr>
          <a:xfrm>
            <a:off x="344069" y="1226943"/>
            <a:ext cx="8799931" cy="5463600"/>
          </a:xfrm>
        </p:spPr>
        <p:txBody>
          <a:bodyPr/>
          <a:lstStyle/>
          <a:p>
            <a:r>
              <a:rPr lang="en-US" dirty="0" smtClean="0"/>
              <a:t>Central solenoid inductive start-up and current ramp</a:t>
            </a:r>
          </a:p>
          <a:p>
            <a:pPr lvl="1"/>
            <a:r>
              <a:rPr lang="en-US" dirty="0" smtClean="0"/>
              <a:t>Breakdown/avalanche</a:t>
            </a:r>
          </a:p>
          <a:p>
            <a:pPr lvl="1"/>
            <a:r>
              <a:rPr lang="en-US" dirty="0" smtClean="0"/>
              <a:t>Impurity burn-through</a:t>
            </a:r>
          </a:p>
          <a:p>
            <a:pPr lvl="1"/>
            <a:r>
              <a:rPr lang="en-US" dirty="0" smtClean="0"/>
              <a:t>Electron cyclotron radio-frequency assist</a:t>
            </a:r>
          </a:p>
          <a:p>
            <a:pPr lvl="1"/>
            <a:r>
              <a:rPr lang="en-US" dirty="0" smtClean="0"/>
              <a:t>Examples from  EAST and KSTAR</a:t>
            </a:r>
          </a:p>
          <a:p>
            <a:pPr lvl="1"/>
            <a:r>
              <a:rPr lang="en-US" dirty="0" smtClean="0"/>
              <a:t>Early stage of plasma current ramp-up</a:t>
            </a:r>
          </a:p>
          <a:p>
            <a:r>
              <a:rPr lang="en-US" dirty="0" smtClean="0"/>
              <a:t>Start-up techniques without a central solenoid</a:t>
            </a:r>
          </a:p>
          <a:p>
            <a:pPr lvl="1"/>
            <a:r>
              <a:rPr lang="en-US" dirty="0" smtClean="0"/>
              <a:t>Outer PF coil start-up</a:t>
            </a:r>
          </a:p>
          <a:p>
            <a:pPr lvl="1"/>
            <a:r>
              <a:rPr lang="en-US" dirty="0" smtClean="0"/>
              <a:t>Electron  Bernstein  Wave start-up</a:t>
            </a:r>
          </a:p>
          <a:p>
            <a:pPr lvl="1"/>
            <a:r>
              <a:rPr lang="en-US" dirty="0" smtClean="0"/>
              <a:t>Helicity injection</a:t>
            </a:r>
          </a:p>
          <a:p>
            <a:pPr lvl="2"/>
            <a:r>
              <a:rPr lang="en-US" dirty="0" smtClean="0"/>
              <a:t>Coaxial helicity injection (CHI)</a:t>
            </a:r>
          </a:p>
          <a:p>
            <a:pPr lvl="2"/>
            <a:r>
              <a:rPr lang="en-US" dirty="0" smtClean="0"/>
              <a:t>Plasma Guns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27</a:t>
            </a:fld>
            <a:endParaRPr lang="en-US" dirty="0"/>
          </a:p>
        </p:txBody>
      </p:sp>
      <p:pic>
        <p:nvPicPr>
          <p:cNvPr id="6" name="Picture 5" descr="greybox.tif"/>
          <p:cNvPicPr>
            <a:picLocks noChangeAspect="1"/>
          </p:cNvPicPr>
          <p:nvPr/>
        </p:nvPicPr>
        <p:blipFill>
          <a:blip r:embed="rId2">
            <a:alphaModFix amt="68000"/>
          </a:blip>
          <a:stretch>
            <a:fillRect/>
          </a:stretch>
        </p:blipFill>
        <p:spPr>
          <a:xfrm>
            <a:off x="0" y="926229"/>
            <a:ext cx="9144000" cy="2271911"/>
          </a:xfrm>
          <a:prstGeom prst="rect">
            <a:avLst/>
          </a:prstGeom>
        </p:spPr>
      </p:pic>
      <p:pic>
        <p:nvPicPr>
          <p:cNvPr id="7" name="Picture 6" descr="greybox.tif"/>
          <p:cNvPicPr>
            <a:picLocks noChangeAspect="1"/>
          </p:cNvPicPr>
          <p:nvPr/>
        </p:nvPicPr>
        <p:blipFill>
          <a:blip r:embed="rId2">
            <a:alphaModFix amt="68000"/>
          </a:blip>
          <a:stretch>
            <a:fillRect/>
          </a:stretch>
        </p:blipFill>
        <p:spPr>
          <a:xfrm>
            <a:off x="0" y="3647274"/>
            <a:ext cx="9144000" cy="288065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far neglected a discussion of plasma density except when discussing Kim’s and Lloyd’s </a:t>
            </a:r>
            <a:r>
              <a:rPr lang="en-US" dirty="0" err="1" smtClean="0"/>
              <a:t>modelling</a:t>
            </a:r>
            <a:endParaRPr lang="en-US" dirty="0"/>
          </a:p>
        </p:txBody>
      </p:sp>
      <p:sp>
        <p:nvSpPr>
          <p:cNvPr id="3" name="Slide Number Placeholder 2"/>
          <p:cNvSpPr>
            <a:spLocks noGrp="1"/>
          </p:cNvSpPr>
          <p:nvPr>
            <p:ph type="sldNum" sz="quarter" idx="12"/>
          </p:nvPr>
        </p:nvSpPr>
        <p:spPr/>
        <p:txBody>
          <a:bodyPr/>
          <a:lstStyle/>
          <a:p>
            <a:pPr>
              <a:defRPr/>
            </a:pPr>
            <a:fld id="{11BFBFB8-1A5E-7649-9D1F-6508679AA467}" type="slidenum">
              <a:rPr lang="en-US" smtClean="0"/>
              <a:pPr>
                <a:defRPr/>
              </a:pPr>
              <a:t>28</a:t>
            </a:fld>
            <a:endParaRPr lang="en-US"/>
          </a:p>
        </p:txBody>
      </p:sp>
      <p:pic>
        <p:nvPicPr>
          <p:cNvPr id="5" name="Picture 4" descr="JETdensityatrampum.tiff"/>
          <p:cNvPicPr>
            <a:picLocks noChangeAspect="1"/>
          </p:cNvPicPr>
          <p:nvPr/>
        </p:nvPicPr>
        <p:blipFill>
          <a:blip r:embed="rId2"/>
          <a:stretch>
            <a:fillRect/>
          </a:stretch>
        </p:blipFill>
        <p:spPr>
          <a:xfrm>
            <a:off x="3352800" y="1161678"/>
            <a:ext cx="5568939" cy="4724400"/>
          </a:xfrm>
          <a:prstGeom prst="rect">
            <a:avLst/>
          </a:prstGeom>
        </p:spPr>
      </p:pic>
      <p:sp>
        <p:nvSpPr>
          <p:cNvPr id="6" name="TextBox 5"/>
          <p:cNvSpPr txBox="1">
            <a:spLocks noChangeArrowheads="1"/>
          </p:cNvSpPr>
          <p:nvPr/>
        </p:nvSpPr>
        <p:spPr bwMode="auto">
          <a:xfrm>
            <a:off x="76200" y="1219200"/>
            <a:ext cx="3505200" cy="4596130"/>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defRPr/>
            </a:pPr>
            <a:endParaRPr lang="en-US" sz="2000" b="0" i="0" dirty="0" smtClean="0">
              <a:solidFill>
                <a:schemeClr val="tx1"/>
              </a:solidFill>
              <a:latin typeface="Arial" charset="0"/>
            </a:endParaRPr>
          </a:p>
          <a:p>
            <a:pPr marL="354013" indent="-354013" defTabSz="938213" eaLnBrk="0" hangingPunct="0">
              <a:lnSpc>
                <a:spcPct val="80000"/>
              </a:lnSpc>
              <a:spcBef>
                <a:spcPct val="20000"/>
              </a:spcBef>
              <a:buFontTx/>
              <a:buChar char="•"/>
              <a:defRPr/>
            </a:pPr>
            <a:r>
              <a:rPr lang="en-US" sz="2000" b="0" i="0" dirty="0" smtClean="0">
                <a:solidFill>
                  <a:schemeClr val="tx1"/>
                </a:solidFill>
                <a:latin typeface="Arial" charset="0"/>
              </a:rPr>
              <a:t>With graphite wall generally the density rises with Ip, even with no additional fueling </a:t>
            </a:r>
            <a:r>
              <a:rPr lang="en-US" sz="2000" b="0" i="0" dirty="0" smtClean="0">
                <a:solidFill>
                  <a:schemeClr val="accent2"/>
                </a:solidFill>
                <a:latin typeface="Arial" charset="0"/>
              </a:rPr>
              <a:t>(Blue trace) </a:t>
            </a:r>
          </a:p>
          <a:p>
            <a:pPr marL="354013" indent="-354013" defTabSz="938213" eaLnBrk="0" hangingPunct="0">
              <a:lnSpc>
                <a:spcPct val="80000"/>
              </a:lnSpc>
              <a:spcBef>
                <a:spcPct val="20000"/>
              </a:spcBef>
              <a:buFontTx/>
              <a:buChar char="•"/>
              <a:defRPr/>
            </a:pPr>
            <a:r>
              <a:rPr lang="en-US" sz="2000" b="0" i="0" dirty="0" smtClean="0">
                <a:solidFill>
                  <a:schemeClr val="tx1"/>
                </a:solidFill>
                <a:latin typeface="Arial" charset="0"/>
              </a:rPr>
              <a:t>With JET-ILW and no additional fueling the density falls </a:t>
            </a:r>
            <a:r>
              <a:rPr lang="en-US" sz="2000" b="0" i="0" dirty="0" smtClean="0">
                <a:solidFill>
                  <a:srgbClr val="00F900"/>
                </a:solidFill>
                <a:latin typeface="Arial" charset="0"/>
              </a:rPr>
              <a:t>(Green  trace)</a:t>
            </a:r>
          </a:p>
          <a:p>
            <a:pPr marL="354013" indent="-354013" defTabSz="938213" eaLnBrk="0" hangingPunct="0">
              <a:lnSpc>
                <a:spcPct val="80000"/>
              </a:lnSpc>
              <a:spcBef>
                <a:spcPct val="20000"/>
              </a:spcBef>
              <a:buFontTx/>
              <a:buChar char="•"/>
              <a:defRPr/>
            </a:pPr>
            <a:r>
              <a:rPr lang="en-US" sz="2000" b="0" i="0" dirty="0" smtClean="0">
                <a:solidFill>
                  <a:schemeClr val="tx1"/>
                </a:solidFill>
                <a:latin typeface="Arial" charset="0"/>
              </a:rPr>
              <a:t>Lower n</a:t>
            </a:r>
            <a:r>
              <a:rPr lang="en-US" sz="2000" b="0" i="0" baseline="-25000" dirty="0" smtClean="0">
                <a:solidFill>
                  <a:schemeClr val="tx1"/>
                </a:solidFill>
                <a:latin typeface="Arial" charset="0"/>
              </a:rPr>
              <a:t>e</a:t>
            </a:r>
            <a:r>
              <a:rPr lang="en-US" sz="2000" b="0" i="0" dirty="0" smtClean="0">
                <a:solidFill>
                  <a:schemeClr val="tx1"/>
                </a:solidFill>
                <a:latin typeface="Arial" charset="0"/>
              </a:rPr>
              <a:t> </a:t>
            </a:r>
            <a:r>
              <a:rPr lang="en-US" sz="2000" b="0" i="0" dirty="0" err="1" smtClean="0">
                <a:solidFill>
                  <a:schemeClr val="tx1"/>
                </a:solidFill>
                <a:latin typeface="Arial" charset="0"/>
                <a:sym typeface="Wingdings"/>
              </a:rPr>
              <a:t></a:t>
            </a:r>
            <a:r>
              <a:rPr lang="en-US" sz="2000" b="0" i="0" dirty="0" smtClean="0">
                <a:solidFill>
                  <a:schemeClr val="tx1"/>
                </a:solidFill>
                <a:latin typeface="Arial" charset="0"/>
                <a:sym typeface="Wingdings"/>
              </a:rPr>
              <a:t> higher T</a:t>
            </a:r>
            <a:r>
              <a:rPr lang="en-US" sz="2000" b="0" i="0" baseline="-25000" dirty="0" smtClean="0">
                <a:solidFill>
                  <a:schemeClr val="tx1"/>
                </a:solidFill>
                <a:latin typeface="Arial" charset="0"/>
                <a:sym typeface="Wingdings"/>
              </a:rPr>
              <a:t>e</a:t>
            </a:r>
            <a:r>
              <a:rPr lang="en-US" sz="2000" b="0" i="0" dirty="0" smtClean="0">
                <a:solidFill>
                  <a:schemeClr val="tx1"/>
                </a:solidFill>
                <a:latin typeface="Arial" charset="0"/>
                <a:sym typeface="Wingdings"/>
              </a:rPr>
              <a:t> </a:t>
            </a:r>
            <a:r>
              <a:rPr lang="en-US" sz="2000" b="0" i="0" dirty="0" smtClean="0">
                <a:solidFill>
                  <a:schemeClr val="tx1"/>
                </a:solidFill>
                <a:latin typeface="Arial" charset="0"/>
              </a:rPr>
              <a:t>broader current profiles that result in instability</a:t>
            </a:r>
          </a:p>
          <a:p>
            <a:pPr marL="354013" indent="-354013" defTabSz="938213" eaLnBrk="0" hangingPunct="0">
              <a:lnSpc>
                <a:spcPct val="80000"/>
              </a:lnSpc>
              <a:spcBef>
                <a:spcPct val="20000"/>
              </a:spcBef>
              <a:buFontTx/>
              <a:buChar char="•"/>
              <a:defRPr/>
            </a:pPr>
            <a:r>
              <a:rPr lang="en-US" sz="2000" b="0" i="0" dirty="0" smtClean="0">
                <a:solidFill>
                  <a:schemeClr val="tx1"/>
                </a:solidFill>
                <a:latin typeface="Arial" charset="0"/>
              </a:rPr>
              <a:t>Gas puffing is effective to fuel the plasma and target plasmas can be </a:t>
            </a:r>
            <a:r>
              <a:rPr lang="en-US" sz="2000" b="0" i="0" dirty="0" err="1" smtClean="0">
                <a:solidFill>
                  <a:schemeClr val="tx1"/>
                </a:solidFill>
                <a:latin typeface="Arial" charset="0"/>
              </a:rPr>
              <a:t>achieved(Black</a:t>
            </a:r>
            <a:r>
              <a:rPr lang="en-US" sz="2000" b="0" i="0" dirty="0" smtClean="0">
                <a:solidFill>
                  <a:schemeClr val="tx1"/>
                </a:solidFill>
                <a:latin typeface="Arial" charset="0"/>
              </a:rPr>
              <a:t> trace)</a:t>
            </a:r>
            <a:endParaRPr lang="en-US" sz="2000" b="0" i="0" dirty="0">
              <a:solidFill>
                <a:schemeClr val="tx1"/>
              </a:solidFill>
              <a:latin typeface="Arial" charset="0"/>
            </a:endParaRPr>
          </a:p>
        </p:txBody>
      </p:sp>
      <p:sp>
        <p:nvSpPr>
          <p:cNvPr id="7" name="TextBox 6"/>
          <p:cNvSpPr txBox="1"/>
          <p:nvPr/>
        </p:nvSpPr>
        <p:spPr>
          <a:xfrm>
            <a:off x="5410200" y="6248400"/>
            <a:ext cx="3427382" cy="276999"/>
          </a:xfrm>
          <a:prstGeom prst="rect">
            <a:avLst/>
          </a:prstGeom>
          <a:noFill/>
        </p:spPr>
        <p:txBody>
          <a:bodyPr wrap="none" rtlCol="0">
            <a:spAutoFit/>
          </a:bodyPr>
          <a:lstStyle/>
          <a:p>
            <a:r>
              <a:rPr lang="en-US" b="0" i="0" dirty="0" smtClean="0"/>
              <a:t>P. </a:t>
            </a:r>
            <a:r>
              <a:rPr lang="en-US" b="0" i="0" dirty="0" err="1" smtClean="0"/>
              <a:t>deVries</a:t>
            </a:r>
            <a:r>
              <a:rPr lang="en-US" b="0" i="0" dirty="0" smtClean="0"/>
              <a:t>, 25</a:t>
            </a:r>
            <a:r>
              <a:rPr lang="en-US" b="0" i="0" baseline="30000" dirty="0" smtClean="0"/>
              <a:t>th</a:t>
            </a:r>
            <a:r>
              <a:rPr lang="en-US" b="0" i="0" dirty="0" smtClean="0"/>
              <a:t> IAEA, </a:t>
            </a:r>
            <a:r>
              <a:rPr lang="en-US" b="0" i="0" dirty="0" err="1" smtClean="0"/>
              <a:t>SanDiego</a:t>
            </a:r>
            <a:r>
              <a:rPr lang="en-US" b="0" i="0" dirty="0" smtClean="0"/>
              <a:t>, EXD4-2(2012)</a:t>
            </a:r>
            <a:endParaRPr lang="en-US" b="0" i="0"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ea typeface="ヒラギノ角ゴ Pro W3" charset="-128"/>
                <a:cs typeface="ヒラギノ角ゴ Pro W3" charset="-128"/>
              </a:rPr>
              <a:t>The choice of plasma growth strategy determines the current density profile evolution which influences stability</a:t>
            </a:r>
          </a:p>
        </p:txBody>
      </p:sp>
      <p:sp>
        <p:nvSpPr>
          <p:cNvPr id="37891" name="Slide Number Placeholder 2"/>
          <p:cNvSpPr>
            <a:spLocks noGrp="1"/>
          </p:cNvSpPr>
          <p:nvPr>
            <p:ph type="sldNum" sz="quarter" idx="12"/>
          </p:nvPr>
        </p:nvSpPr>
        <p:spPr>
          <a:noFill/>
        </p:spPr>
        <p:txBody>
          <a:bodyPr/>
          <a:lstStyle/>
          <a:p>
            <a:fld id="{9F2F0F74-28A5-A241-9E35-B67C85B43B08}" type="slidenum">
              <a:rPr lang="en-US" smtClean="0">
                <a:ea typeface="ＭＳ Ｐゴシック" charset="0"/>
                <a:cs typeface="ＭＳ Ｐゴシック" charset="0"/>
              </a:rPr>
              <a:pPr/>
              <a:t>29</a:t>
            </a:fld>
            <a:endParaRPr lang="en-US" smtClean="0">
              <a:ea typeface="ＭＳ Ｐゴシック" charset="0"/>
              <a:cs typeface="ＭＳ Ｐゴシック" charset="0"/>
            </a:endParaRPr>
          </a:p>
        </p:txBody>
      </p:sp>
      <p:sp>
        <p:nvSpPr>
          <p:cNvPr id="37894" name="TextBox 5"/>
          <p:cNvSpPr txBox="1">
            <a:spLocks noChangeArrowheads="1"/>
          </p:cNvSpPr>
          <p:nvPr/>
        </p:nvSpPr>
        <p:spPr bwMode="auto">
          <a:xfrm>
            <a:off x="0" y="4624535"/>
            <a:ext cx="9144000" cy="1938992"/>
          </a:xfrm>
          <a:prstGeom prst="rect">
            <a:avLst/>
          </a:prstGeom>
          <a:noFill/>
          <a:ln w="9525">
            <a:noFill/>
            <a:miter lim="800000"/>
            <a:headEnd/>
            <a:tailEnd/>
          </a:ln>
        </p:spPr>
        <p:txBody>
          <a:bodyPr wrap="square">
            <a:prstTxWarp prst="textNoShape">
              <a:avLst/>
            </a:prstTxWarp>
            <a:spAutoFit/>
          </a:bodyPr>
          <a:lstStyle/>
          <a:p>
            <a:pPr>
              <a:buFont typeface="Arial" charset="0"/>
              <a:buChar char="•"/>
            </a:pPr>
            <a:r>
              <a:rPr lang="en-US" sz="2000" b="0" i="0" dirty="0">
                <a:solidFill>
                  <a:schemeClr val="tx1"/>
                </a:solidFill>
              </a:rPr>
              <a:t>Constant </a:t>
            </a:r>
            <a:r>
              <a:rPr lang="en-US" sz="2000" b="0" i="0" dirty="0" err="1">
                <a:solidFill>
                  <a:schemeClr val="tx1"/>
                </a:solidFill>
              </a:rPr>
              <a:t>q</a:t>
            </a:r>
            <a:r>
              <a:rPr lang="en-US" sz="2000" b="0" i="0" dirty="0">
                <a:solidFill>
                  <a:schemeClr val="tx1"/>
                </a:solidFill>
              </a:rPr>
              <a:t> growth realizes fully</a:t>
            </a:r>
            <a:r>
              <a:rPr lang="en-US" sz="2000" b="0" i="0" dirty="0" smtClean="0">
                <a:solidFill>
                  <a:schemeClr val="tx1"/>
                </a:solidFill>
              </a:rPr>
              <a:t>  evolved </a:t>
            </a:r>
            <a:r>
              <a:rPr lang="en-US" sz="2000" b="0" i="0" dirty="0" err="1" smtClean="0">
                <a:solidFill>
                  <a:schemeClr val="tx1"/>
                </a:solidFill>
              </a:rPr>
              <a:t>j(</a:t>
            </a:r>
            <a:r>
              <a:rPr lang="en-US" sz="2000" b="0" i="0" dirty="0" err="1">
                <a:solidFill>
                  <a:schemeClr val="tx1"/>
                </a:solidFill>
              </a:rPr>
              <a:t>r</a:t>
            </a:r>
            <a:r>
              <a:rPr lang="en-US" sz="2000" b="0" i="0" dirty="0">
                <a:solidFill>
                  <a:schemeClr val="tx1"/>
                </a:solidFill>
              </a:rPr>
              <a:t>) profiles earlier and has higher internal inductance, </a:t>
            </a:r>
            <a:r>
              <a:rPr lang="en-US" sz="2000" b="0" i="0" dirty="0" err="1">
                <a:solidFill>
                  <a:schemeClr val="tx1"/>
                </a:solidFill>
              </a:rPr>
              <a:t>l</a:t>
            </a:r>
            <a:r>
              <a:rPr lang="en-US" sz="2000" b="0" i="0" baseline="-25000" dirty="0" err="1">
                <a:solidFill>
                  <a:schemeClr val="tx1"/>
                </a:solidFill>
              </a:rPr>
              <a:t>i</a:t>
            </a:r>
            <a:endParaRPr lang="en-US" sz="2000" b="0" i="0" baseline="-25000" dirty="0">
              <a:solidFill>
                <a:schemeClr val="tx1"/>
              </a:solidFill>
            </a:endParaRPr>
          </a:p>
          <a:p>
            <a:pPr>
              <a:buFont typeface="Arial" charset="0"/>
              <a:buChar char="•"/>
            </a:pPr>
            <a:r>
              <a:rPr lang="en-US" sz="2000" b="0" i="0" dirty="0">
                <a:solidFill>
                  <a:srgbClr val="0000FF"/>
                </a:solidFill>
              </a:rPr>
              <a:t>Full </a:t>
            </a:r>
            <a:r>
              <a:rPr lang="en-US" sz="2000" b="0" i="0" dirty="0" smtClean="0">
                <a:solidFill>
                  <a:srgbClr val="0000FF"/>
                </a:solidFill>
              </a:rPr>
              <a:t>aperture </a:t>
            </a:r>
            <a:r>
              <a:rPr lang="en-US" sz="2000" b="0" i="0" dirty="0">
                <a:solidFill>
                  <a:srgbClr val="0000FF"/>
                </a:solidFill>
              </a:rPr>
              <a:t>scenario has broader</a:t>
            </a:r>
            <a:r>
              <a:rPr lang="en-US" sz="2000" b="0" i="0" dirty="0" smtClean="0">
                <a:solidFill>
                  <a:srgbClr val="0000FF"/>
                </a:solidFill>
              </a:rPr>
              <a:t> </a:t>
            </a:r>
            <a:r>
              <a:rPr lang="en-US" sz="2000" b="0" i="0" dirty="0" err="1" smtClean="0">
                <a:solidFill>
                  <a:srgbClr val="0000FF"/>
                </a:solidFill>
              </a:rPr>
              <a:t>j(</a:t>
            </a:r>
            <a:r>
              <a:rPr lang="en-US" sz="2000" b="0" i="0" dirty="0" err="1">
                <a:solidFill>
                  <a:srgbClr val="0000FF"/>
                </a:solidFill>
              </a:rPr>
              <a:t>r</a:t>
            </a:r>
            <a:r>
              <a:rPr lang="en-US" sz="2000" b="0" i="0" dirty="0">
                <a:solidFill>
                  <a:srgbClr val="0000FF"/>
                </a:solidFill>
              </a:rPr>
              <a:t>) and minimizes </a:t>
            </a:r>
            <a:r>
              <a:rPr lang="en-US" sz="2000" b="0" i="0" dirty="0" err="1">
                <a:solidFill>
                  <a:srgbClr val="0000FF"/>
                </a:solidFill>
              </a:rPr>
              <a:t>l</a:t>
            </a:r>
            <a:r>
              <a:rPr lang="en-US" sz="2000" b="0" i="0" baseline="-25000" dirty="0" err="1">
                <a:solidFill>
                  <a:srgbClr val="0000FF"/>
                </a:solidFill>
              </a:rPr>
              <a:t>i</a:t>
            </a:r>
            <a:r>
              <a:rPr lang="en-US" sz="2000" b="0" i="0" baseline="-25000" dirty="0">
                <a:solidFill>
                  <a:srgbClr val="0000FF"/>
                </a:solidFill>
              </a:rPr>
              <a:t> </a:t>
            </a:r>
          </a:p>
          <a:p>
            <a:pPr>
              <a:buFont typeface="Arial" charset="0"/>
              <a:buChar char="•"/>
            </a:pPr>
            <a:r>
              <a:rPr lang="en-US" sz="2000" b="0" i="0" dirty="0">
                <a:solidFill>
                  <a:srgbClr val="FF0000"/>
                </a:solidFill>
              </a:rPr>
              <a:t>Each strategy is affected by ramp-rate, impurities and heating power and timing typically, </a:t>
            </a:r>
            <a:r>
              <a:rPr lang="en-US" sz="2000" b="0" i="0" dirty="0" err="1">
                <a:solidFill>
                  <a:srgbClr val="FF0000"/>
                </a:solidFill>
              </a:rPr>
              <a:t>dI</a:t>
            </a:r>
            <a:r>
              <a:rPr lang="en-US" sz="2000" b="0" i="0" baseline="-25000" dirty="0" err="1">
                <a:solidFill>
                  <a:srgbClr val="FF0000"/>
                </a:solidFill>
              </a:rPr>
              <a:t>p</a:t>
            </a:r>
            <a:r>
              <a:rPr lang="en-US" sz="2000" b="0" i="0" dirty="0" err="1">
                <a:solidFill>
                  <a:srgbClr val="FF0000"/>
                </a:solidFill>
              </a:rPr>
              <a:t>/dt</a:t>
            </a:r>
            <a:r>
              <a:rPr lang="en-US" sz="2000" b="0" i="0" dirty="0">
                <a:solidFill>
                  <a:srgbClr val="FF0000"/>
                </a:solidFill>
              </a:rPr>
              <a:t> &lt; 0.5 MA/</a:t>
            </a:r>
            <a:r>
              <a:rPr lang="en-US" sz="2000" b="0" i="0" dirty="0" err="1">
                <a:solidFill>
                  <a:srgbClr val="FF0000"/>
                </a:solidFill>
              </a:rPr>
              <a:t>s</a:t>
            </a:r>
            <a:r>
              <a:rPr lang="en-US" sz="2000" b="0" i="0" dirty="0">
                <a:solidFill>
                  <a:srgbClr val="FF0000"/>
                </a:solidFill>
              </a:rPr>
              <a:t> </a:t>
            </a:r>
          </a:p>
          <a:p>
            <a:endParaRPr lang="en-US" sz="2000" b="0" i="0" dirty="0">
              <a:solidFill>
                <a:schemeClr val="tx1"/>
              </a:solidFill>
            </a:endParaRPr>
          </a:p>
        </p:txBody>
      </p:sp>
      <p:sp>
        <p:nvSpPr>
          <p:cNvPr id="10" name="Rectangle 9"/>
          <p:cNvSpPr/>
          <p:nvPr/>
        </p:nvSpPr>
        <p:spPr bwMode="auto">
          <a:xfrm>
            <a:off x="6934200" y="4419600"/>
            <a:ext cx="2209800" cy="990600"/>
          </a:xfrm>
          <a:prstGeom prst="rect">
            <a:avLst/>
          </a:prstGeom>
          <a:solidFill>
            <a:schemeClr val="accent3"/>
          </a:solidFill>
          <a:ln w="0" cap="flat" cmpd="sng" algn="ctr">
            <a:solidFill>
              <a:srgbClr val="FEFFFF"/>
            </a:solidFill>
            <a:prstDash val="solid"/>
            <a:round/>
            <a:headEnd type="none" w="med" len="med"/>
            <a:tailEnd type="triangle" w="med" len="med"/>
          </a:ln>
          <a:effectLst/>
        </p:spPr>
        <p:txBody>
          <a:bodyPr lIns="0" tIns="0" rIns="0" bIns="0">
            <a:prstTxWarp prst="textNoShape">
              <a:avLst/>
            </a:prstTxWarp>
          </a:bodyPr>
          <a:lstStyle/>
          <a:p>
            <a:pPr>
              <a:spcBef>
                <a:spcPct val="20000"/>
              </a:spcBef>
              <a:buFontTx/>
              <a:buChar char="•"/>
              <a:defRPr/>
            </a:pPr>
            <a:endParaRPr lang="en-US">
              <a:latin typeface="Helvetica" pitchFamily="-128" charset="0"/>
            </a:endParaRPr>
          </a:p>
        </p:txBody>
      </p:sp>
      <p:sp>
        <p:nvSpPr>
          <p:cNvPr id="12" name="Rectangle 11"/>
          <p:cNvSpPr/>
          <p:nvPr/>
        </p:nvSpPr>
        <p:spPr bwMode="auto">
          <a:xfrm>
            <a:off x="7924800" y="4267200"/>
            <a:ext cx="1143000" cy="990600"/>
          </a:xfrm>
          <a:prstGeom prst="rect">
            <a:avLst/>
          </a:prstGeom>
          <a:solidFill>
            <a:schemeClr val="accent3"/>
          </a:solidFill>
          <a:ln w="0" cap="flat" cmpd="sng" algn="ctr">
            <a:solidFill>
              <a:srgbClr val="FEFFFF"/>
            </a:solidFill>
            <a:prstDash val="solid"/>
            <a:round/>
            <a:headEnd type="none" w="med" len="med"/>
            <a:tailEnd type="triangle" w="med" len="med"/>
          </a:ln>
          <a:effectLst/>
        </p:spPr>
        <p:txBody>
          <a:bodyPr lIns="0" tIns="0" rIns="0" bIns="0">
            <a:prstTxWarp prst="textNoShape">
              <a:avLst/>
            </a:prstTxWarp>
          </a:bodyPr>
          <a:lstStyle/>
          <a:p>
            <a:pPr>
              <a:spcBef>
                <a:spcPct val="20000"/>
              </a:spcBef>
              <a:buFontTx/>
              <a:buChar char="•"/>
              <a:defRPr/>
            </a:pPr>
            <a:endParaRPr lang="en-US">
              <a:latin typeface="Helvetica" pitchFamily="-128" charset="0"/>
            </a:endParaRPr>
          </a:p>
        </p:txBody>
      </p:sp>
      <p:pic>
        <p:nvPicPr>
          <p:cNvPr id="37904" name="Picture 16" descr="JETl-q.tiff"/>
          <p:cNvPicPr>
            <a:picLocks noChangeAspect="1"/>
          </p:cNvPicPr>
          <p:nvPr/>
        </p:nvPicPr>
        <p:blipFill>
          <a:blip r:embed="rId2"/>
          <a:srcRect/>
          <a:stretch>
            <a:fillRect/>
          </a:stretch>
        </p:blipFill>
        <p:spPr bwMode="auto">
          <a:xfrm>
            <a:off x="5388827" y="1367310"/>
            <a:ext cx="3755173" cy="2506850"/>
          </a:xfrm>
          <a:prstGeom prst="rect">
            <a:avLst/>
          </a:prstGeom>
          <a:noFill/>
          <a:ln w="9525">
            <a:noFill/>
            <a:miter lim="800000"/>
            <a:headEnd/>
            <a:tailEnd/>
          </a:ln>
        </p:spPr>
      </p:pic>
      <p:sp>
        <p:nvSpPr>
          <p:cNvPr id="37906" name="TextBox 19"/>
          <p:cNvSpPr txBox="1">
            <a:spLocks noChangeArrowheads="1"/>
          </p:cNvSpPr>
          <p:nvPr/>
        </p:nvSpPr>
        <p:spPr bwMode="auto">
          <a:xfrm>
            <a:off x="8143086" y="1728495"/>
            <a:ext cx="685800" cy="400050"/>
          </a:xfrm>
          <a:prstGeom prst="rect">
            <a:avLst/>
          </a:prstGeom>
          <a:noFill/>
          <a:ln w="9525">
            <a:noFill/>
            <a:miter lim="800000"/>
            <a:headEnd/>
            <a:tailEnd/>
          </a:ln>
        </p:spPr>
        <p:txBody>
          <a:bodyPr>
            <a:prstTxWarp prst="textNoShape">
              <a:avLst/>
            </a:prstTxWarp>
            <a:spAutoFit/>
          </a:bodyPr>
          <a:lstStyle/>
          <a:p>
            <a:r>
              <a:rPr lang="en-US" sz="2000" dirty="0"/>
              <a:t>JET</a:t>
            </a:r>
          </a:p>
        </p:txBody>
      </p:sp>
      <p:sp>
        <p:nvSpPr>
          <p:cNvPr id="37907" name="TextBox 20"/>
          <p:cNvSpPr txBox="1">
            <a:spLocks noChangeArrowheads="1"/>
          </p:cNvSpPr>
          <p:nvPr/>
        </p:nvSpPr>
        <p:spPr bwMode="auto">
          <a:xfrm>
            <a:off x="5105400" y="6324600"/>
            <a:ext cx="3733800" cy="276225"/>
          </a:xfrm>
          <a:prstGeom prst="rect">
            <a:avLst/>
          </a:prstGeom>
          <a:noFill/>
          <a:ln w="9525">
            <a:noFill/>
            <a:miter lim="800000"/>
            <a:headEnd/>
            <a:tailEnd/>
          </a:ln>
        </p:spPr>
        <p:txBody>
          <a:bodyPr>
            <a:prstTxWarp prst="textNoShape">
              <a:avLst/>
            </a:prstTxWarp>
            <a:spAutoFit/>
          </a:bodyPr>
          <a:lstStyle/>
          <a:p>
            <a:r>
              <a:rPr lang="en-US" b="0">
                <a:solidFill>
                  <a:schemeClr val="tx1"/>
                </a:solidFill>
              </a:rPr>
              <a:t>Wesson, J., et al., Nucl. Fusion 29 (1989) 641.</a:t>
            </a:r>
          </a:p>
        </p:txBody>
      </p:sp>
      <p:grpSp>
        <p:nvGrpSpPr>
          <p:cNvPr id="24" name="Group 23"/>
          <p:cNvGrpSpPr/>
          <p:nvPr/>
        </p:nvGrpSpPr>
        <p:grpSpPr>
          <a:xfrm>
            <a:off x="73617" y="983893"/>
            <a:ext cx="5402425" cy="3359778"/>
            <a:chOff x="304800" y="4495800"/>
            <a:chExt cx="4504381" cy="1846076"/>
          </a:xfrm>
        </p:grpSpPr>
        <p:sp>
          <p:nvSpPr>
            <p:cNvPr id="11" name="Rectangle 10"/>
            <p:cNvSpPr/>
            <p:nvPr/>
          </p:nvSpPr>
          <p:spPr bwMode="auto">
            <a:xfrm>
              <a:off x="304800" y="4495800"/>
              <a:ext cx="2209800" cy="990600"/>
            </a:xfrm>
            <a:prstGeom prst="rect">
              <a:avLst/>
            </a:prstGeom>
            <a:solidFill>
              <a:schemeClr val="accent3"/>
            </a:solidFill>
            <a:ln w="0" cap="flat" cmpd="sng" algn="ctr">
              <a:solidFill>
                <a:srgbClr val="FEFFFF"/>
              </a:solidFill>
              <a:prstDash val="solid"/>
              <a:round/>
              <a:headEnd type="none" w="med" len="med"/>
              <a:tailEnd type="triangle" w="med" len="med"/>
            </a:ln>
            <a:effectLst/>
          </p:spPr>
          <p:txBody>
            <a:bodyPr lIns="0" tIns="0" rIns="0" bIns="0">
              <a:prstTxWarp prst="textNoShape">
                <a:avLst/>
              </a:prstTxWarp>
            </a:bodyPr>
            <a:lstStyle/>
            <a:p>
              <a:pPr>
                <a:spcBef>
                  <a:spcPct val="20000"/>
                </a:spcBef>
                <a:buFontTx/>
                <a:buChar char="•"/>
                <a:defRPr/>
              </a:pPr>
              <a:endParaRPr lang="en-US">
                <a:latin typeface="Helvetica" pitchFamily="-128" charset="0"/>
              </a:endParaRPr>
            </a:p>
          </p:txBody>
        </p:sp>
        <p:pic>
          <p:nvPicPr>
            <p:cNvPr id="37898" name="Picture 7" descr="q growth.pdf"/>
            <p:cNvPicPr>
              <a:picLocks noChangeAspect="1"/>
            </p:cNvPicPr>
            <p:nvPr/>
          </p:nvPicPr>
          <p:blipFill>
            <a:blip r:embed="rId3"/>
            <a:srcRect/>
            <a:stretch>
              <a:fillRect/>
            </a:stretch>
          </p:blipFill>
          <p:spPr bwMode="auto">
            <a:xfrm>
              <a:off x="381000" y="4567051"/>
              <a:ext cx="4343400" cy="1774825"/>
            </a:xfrm>
            <a:prstGeom prst="rect">
              <a:avLst/>
            </a:prstGeom>
            <a:noFill/>
            <a:ln w="9525">
              <a:noFill/>
              <a:miter lim="800000"/>
              <a:headEnd/>
              <a:tailEnd/>
            </a:ln>
          </p:spPr>
        </p:pic>
        <p:sp>
          <p:nvSpPr>
            <p:cNvPr id="20" name="TextBox 19"/>
            <p:cNvSpPr txBox="1"/>
            <p:nvPr/>
          </p:nvSpPr>
          <p:spPr>
            <a:xfrm>
              <a:off x="3017962" y="5182626"/>
              <a:ext cx="1791219" cy="186023"/>
            </a:xfrm>
            <a:prstGeom prst="rect">
              <a:avLst/>
            </a:prstGeom>
            <a:noFill/>
          </p:spPr>
          <p:txBody>
            <a:bodyPr wrap="square" rtlCol="0">
              <a:spAutoFit/>
            </a:bodyPr>
            <a:lstStyle/>
            <a:p>
              <a:r>
                <a:rPr lang="en-US" sz="1600" dirty="0" smtClean="0">
                  <a:solidFill>
                    <a:schemeClr val="tx1"/>
                  </a:solidFill>
                </a:rPr>
                <a:t>Internal inductance</a:t>
              </a:r>
              <a:endParaRPr lang="en-US" sz="1600" dirty="0">
                <a:solidFill>
                  <a:schemeClr val="tx1"/>
                </a:solidFill>
              </a:endParaRPr>
            </a:p>
          </p:txBody>
        </p:sp>
        <p:sp>
          <p:nvSpPr>
            <p:cNvPr id="21" name="TextBox 20"/>
            <p:cNvSpPr txBox="1"/>
            <p:nvPr/>
          </p:nvSpPr>
          <p:spPr>
            <a:xfrm>
              <a:off x="1828800" y="4953000"/>
              <a:ext cx="533400" cy="186023"/>
            </a:xfrm>
            <a:prstGeom prst="rect">
              <a:avLst/>
            </a:prstGeom>
            <a:noFill/>
          </p:spPr>
          <p:txBody>
            <a:bodyPr wrap="square" rtlCol="0">
              <a:spAutoFit/>
            </a:bodyPr>
            <a:lstStyle/>
            <a:p>
              <a:r>
                <a:rPr lang="en-US" sz="1600" dirty="0" smtClean="0">
                  <a:solidFill>
                    <a:schemeClr val="tx1"/>
                  </a:solidFill>
                </a:rPr>
                <a:t>I</a:t>
              </a:r>
              <a:r>
                <a:rPr lang="en-US" sz="1600" baseline="-25000" dirty="0" smtClean="0">
                  <a:solidFill>
                    <a:schemeClr val="tx1"/>
                  </a:solidFill>
                </a:rPr>
                <a:t>p</a:t>
              </a:r>
              <a:endParaRPr lang="en-US" sz="1600" baseline="-25000" dirty="0">
                <a:solidFill>
                  <a:schemeClr val="tx1"/>
                </a:solidFill>
              </a:endParaRPr>
            </a:p>
          </p:txBody>
        </p:sp>
        <p:sp>
          <p:nvSpPr>
            <p:cNvPr id="22" name="TextBox 21"/>
            <p:cNvSpPr txBox="1"/>
            <p:nvPr/>
          </p:nvSpPr>
          <p:spPr>
            <a:xfrm>
              <a:off x="3657600" y="5638800"/>
              <a:ext cx="533400" cy="186023"/>
            </a:xfrm>
            <a:prstGeom prst="rect">
              <a:avLst/>
            </a:prstGeom>
            <a:noFill/>
          </p:spPr>
          <p:txBody>
            <a:bodyPr wrap="square" rtlCol="0">
              <a:spAutoFit/>
            </a:bodyPr>
            <a:lstStyle/>
            <a:p>
              <a:r>
                <a:rPr lang="en-US" sz="1600" dirty="0" smtClean="0">
                  <a:solidFill>
                    <a:schemeClr val="tx1"/>
                  </a:solidFill>
                </a:rPr>
                <a:t>q-95</a:t>
              </a:r>
              <a:endParaRPr lang="en-US" sz="1600" baseline="-25000" dirty="0">
                <a:solidFill>
                  <a:schemeClr val="tx1"/>
                </a:solidFill>
              </a:endParaRPr>
            </a:p>
          </p:txBody>
        </p:sp>
        <p:sp>
          <p:nvSpPr>
            <p:cNvPr id="23" name="TextBox 22"/>
            <p:cNvSpPr txBox="1"/>
            <p:nvPr/>
          </p:nvSpPr>
          <p:spPr>
            <a:xfrm>
              <a:off x="1669769" y="5692215"/>
              <a:ext cx="999213" cy="186023"/>
            </a:xfrm>
            <a:prstGeom prst="rect">
              <a:avLst/>
            </a:prstGeom>
            <a:noFill/>
          </p:spPr>
          <p:txBody>
            <a:bodyPr wrap="square" rtlCol="0">
              <a:spAutoFit/>
            </a:bodyPr>
            <a:lstStyle/>
            <a:p>
              <a:r>
                <a:rPr lang="en-US" sz="1600" dirty="0" smtClean="0">
                  <a:solidFill>
                    <a:schemeClr val="tx1"/>
                  </a:solidFill>
                </a:rPr>
                <a:t>R</a:t>
              </a:r>
              <a:r>
                <a:rPr lang="en-US" sz="1600" baseline="-25000" dirty="0" smtClean="0">
                  <a:solidFill>
                    <a:schemeClr val="tx1"/>
                  </a:solidFill>
                </a:rPr>
                <a:t>out</a:t>
              </a:r>
              <a:endParaRPr lang="en-US" sz="1600" baseline="-25000" dirty="0">
                <a:solidFill>
                  <a:schemeClr val="tx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of tokamak plasma start-up</a:t>
            </a:r>
            <a:endParaRPr lang="en-US" dirty="0"/>
          </a:p>
        </p:txBody>
      </p:sp>
      <p:sp>
        <p:nvSpPr>
          <p:cNvPr id="3" name="Content Placeholder 2"/>
          <p:cNvSpPr>
            <a:spLocks noGrp="1"/>
          </p:cNvSpPr>
          <p:nvPr>
            <p:ph idx="1"/>
          </p:nvPr>
        </p:nvSpPr>
        <p:spPr>
          <a:xfrm>
            <a:off x="212418" y="1242430"/>
            <a:ext cx="8799931" cy="5463600"/>
          </a:xfrm>
        </p:spPr>
        <p:txBody>
          <a:bodyPr/>
          <a:lstStyle/>
          <a:p>
            <a:r>
              <a:rPr lang="en-US" dirty="0" smtClean="0"/>
              <a:t>Central solenoid inductive start-up and current ramp</a:t>
            </a:r>
          </a:p>
          <a:p>
            <a:pPr lvl="1"/>
            <a:r>
              <a:rPr lang="en-US" dirty="0" smtClean="0"/>
              <a:t>Breakdown/avalanche</a:t>
            </a:r>
          </a:p>
          <a:p>
            <a:pPr lvl="1"/>
            <a:r>
              <a:rPr lang="en-US" dirty="0" smtClean="0"/>
              <a:t>Impurity burn-through</a:t>
            </a:r>
          </a:p>
          <a:p>
            <a:pPr lvl="1"/>
            <a:r>
              <a:rPr lang="en-US" dirty="0" smtClean="0"/>
              <a:t>Electron cyclotron radio-frequency assist</a:t>
            </a:r>
          </a:p>
          <a:p>
            <a:pPr lvl="1"/>
            <a:r>
              <a:rPr lang="en-US" dirty="0" smtClean="0"/>
              <a:t>Examples from  EAST and KSTAR</a:t>
            </a:r>
          </a:p>
          <a:p>
            <a:pPr lvl="1"/>
            <a:r>
              <a:rPr lang="en-US" dirty="0" smtClean="0"/>
              <a:t>Early stage of plasma current ramp-up</a:t>
            </a:r>
          </a:p>
          <a:p>
            <a:r>
              <a:rPr lang="en-US" dirty="0" smtClean="0"/>
              <a:t>Start-up techniques without a central solenoid</a:t>
            </a:r>
          </a:p>
          <a:p>
            <a:pPr lvl="1"/>
            <a:r>
              <a:rPr lang="en-US" dirty="0" smtClean="0"/>
              <a:t>Outer PF coil start-up</a:t>
            </a:r>
          </a:p>
          <a:p>
            <a:pPr lvl="1"/>
            <a:r>
              <a:rPr lang="en-US" dirty="0" smtClean="0"/>
              <a:t>Electron  Bernstein  Wave start-up</a:t>
            </a:r>
          </a:p>
          <a:p>
            <a:pPr lvl="1"/>
            <a:r>
              <a:rPr lang="en-US" dirty="0" smtClean="0"/>
              <a:t>Helicity injection</a:t>
            </a:r>
          </a:p>
          <a:p>
            <a:pPr lvl="2"/>
            <a:r>
              <a:rPr lang="en-US" dirty="0" smtClean="0"/>
              <a:t>Coaxial helicity injection (CHI)</a:t>
            </a:r>
          </a:p>
          <a:p>
            <a:pPr lvl="2"/>
            <a:r>
              <a:rPr lang="en-US" dirty="0" smtClean="0"/>
              <a:t>Plasma Guns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dirty="0" smtClean="0">
                <a:ea typeface="ヒラギノ角ゴ Pro W3" charset="-128"/>
                <a:cs typeface="ヒラギノ角ゴ Pro W3" charset="-128"/>
              </a:rPr>
              <a:t>ITER strategy for plasma growth has evolved from small aperture growth  to a large-bore start-up that diverts earlier</a:t>
            </a:r>
          </a:p>
        </p:txBody>
      </p:sp>
      <p:sp>
        <p:nvSpPr>
          <p:cNvPr id="38915" name="Slide Number Placeholder 2"/>
          <p:cNvSpPr>
            <a:spLocks noGrp="1"/>
          </p:cNvSpPr>
          <p:nvPr>
            <p:ph type="sldNum" sz="quarter" idx="12"/>
          </p:nvPr>
        </p:nvSpPr>
        <p:spPr>
          <a:noFill/>
        </p:spPr>
        <p:txBody>
          <a:bodyPr/>
          <a:lstStyle/>
          <a:p>
            <a:fld id="{AA86AB23-3081-5449-8B0B-146937B97FAF}" type="slidenum">
              <a:rPr lang="en-US" smtClean="0">
                <a:ea typeface="ＭＳ Ｐゴシック" charset="0"/>
                <a:cs typeface="ＭＳ Ｐゴシック" charset="0"/>
              </a:rPr>
              <a:pPr/>
              <a:t>30</a:t>
            </a:fld>
            <a:endParaRPr lang="en-US" smtClean="0">
              <a:ea typeface="ＭＳ Ｐゴシック" charset="0"/>
              <a:cs typeface="ＭＳ Ｐゴシック" charset="0"/>
            </a:endParaRPr>
          </a:p>
        </p:txBody>
      </p:sp>
      <p:pic>
        <p:nvPicPr>
          <p:cNvPr id="5" name="Picture 4" descr="ITER_smallbore.tiff"/>
          <p:cNvPicPr>
            <a:picLocks noChangeAspect="1"/>
          </p:cNvPicPr>
          <p:nvPr/>
        </p:nvPicPr>
        <p:blipFill>
          <a:blip r:embed="rId2"/>
          <a:stretch>
            <a:fillRect/>
          </a:stretch>
        </p:blipFill>
        <p:spPr>
          <a:xfrm>
            <a:off x="2171829" y="953767"/>
            <a:ext cx="2125817" cy="3373476"/>
          </a:xfrm>
          <a:prstGeom prst="rect">
            <a:avLst/>
          </a:prstGeom>
        </p:spPr>
      </p:pic>
      <p:pic>
        <p:nvPicPr>
          <p:cNvPr id="6" name="Picture 5" descr="ITER_Ipramp.tiff"/>
          <p:cNvPicPr>
            <a:picLocks noChangeAspect="1"/>
          </p:cNvPicPr>
          <p:nvPr/>
        </p:nvPicPr>
        <p:blipFill>
          <a:blip r:embed="rId3"/>
          <a:stretch>
            <a:fillRect/>
          </a:stretch>
        </p:blipFill>
        <p:spPr>
          <a:xfrm>
            <a:off x="4628233" y="1156242"/>
            <a:ext cx="4038600" cy="3006782"/>
          </a:xfrm>
          <a:prstGeom prst="rect">
            <a:avLst/>
          </a:prstGeom>
        </p:spPr>
      </p:pic>
      <p:sp>
        <p:nvSpPr>
          <p:cNvPr id="7" name="TextBox 4"/>
          <p:cNvSpPr txBox="1">
            <a:spLocks noChangeArrowheads="1"/>
          </p:cNvSpPr>
          <p:nvPr/>
        </p:nvSpPr>
        <p:spPr bwMode="auto">
          <a:xfrm>
            <a:off x="0" y="4230420"/>
            <a:ext cx="9144000" cy="2133918"/>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Small bore start-up scenario; </a:t>
            </a:r>
            <a:r>
              <a:rPr lang="en-US" sz="2000" b="0" i="0" dirty="0" err="1" smtClean="0">
                <a:solidFill>
                  <a:schemeClr val="tx1"/>
                </a:solidFill>
                <a:latin typeface="Arial" charset="0"/>
              </a:rPr>
              <a:t>q</a:t>
            </a:r>
            <a:r>
              <a:rPr lang="en-US" sz="2000" b="0" i="0" dirty="0" smtClean="0">
                <a:solidFill>
                  <a:schemeClr val="tx1"/>
                </a:solidFill>
                <a:latin typeface="Arial" charset="0"/>
              </a:rPr>
              <a:t> ~ constant growth, diverts at high current</a:t>
            </a:r>
          </a:p>
          <a:p>
            <a:pPr marL="1268413" lvl="2" indent="-354013" defTabSz="938213" eaLnBrk="0" hangingPunct="0">
              <a:lnSpc>
                <a:spcPct val="80000"/>
              </a:lnSpc>
              <a:spcBef>
                <a:spcPct val="20000"/>
              </a:spcBef>
              <a:buFont typeface="Lucida Grande"/>
              <a:buChar char="-"/>
            </a:pPr>
            <a:r>
              <a:rPr lang="en-US" sz="2000" b="0" i="0" dirty="0" smtClean="0">
                <a:solidFill>
                  <a:schemeClr val="accent2"/>
                </a:solidFill>
                <a:latin typeface="Arial" charset="0"/>
              </a:rPr>
              <a:t>Long  Ip  ramp-up time due to low loop voltage</a:t>
            </a:r>
          </a:p>
          <a:p>
            <a:pPr marL="1268413" lvl="2" indent="-354013" defTabSz="938213" eaLnBrk="0" hangingPunct="0">
              <a:lnSpc>
                <a:spcPct val="80000"/>
              </a:lnSpc>
              <a:spcBef>
                <a:spcPct val="20000"/>
              </a:spcBef>
              <a:buFont typeface="Lucida Grande"/>
              <a:buChar char="-"/>
            </a:pPr>
            <a:r>
              <a:rPr lang="en-US" sz="2000" b="0" i="0" dirty="0" smtClean="0">
                <a:solidFill>
                  <a:schemeClr val="accent2"/>
                </a:solidFill>
                <a:latin typeface="Arial" charset="0"/>
              </a:rPr>
              <a:t>Limited on outboard surface – heating issue</a:t>
            </a:r>
          </a:p>
          <a:p>
            <a:pPr marL="1268413" lvl="2" indent="-354013" defTabSz="938213" eaLnBrk="0" hangingPunct="0">
              <a:lnSpc>
                <a:spcPct val="80000"/>
              </a:lnSpc>
              <a:spcBef>
                <a:spcPct val="20000"/>
              </a:spcBef>
              <a:buFont typeface="Lucida Grande"/>
              <a:buChar char="-"/>
            </a:pPr>
            <a:r>
              <a:rPr lang="en-US" sz="2000" b="0" i="0" dirty="0" smtClean="0">
                <a:solidFill>
                  <a:schemeClr val="accent2"/>
                </a:solidFill>
                <a:latin typeface="Arial" charset="0"/>
              </a:rPr>
              <a:t>Facilitates current penetration – early </a:t>
            </a:r>
            <a:r>
              <a:rPr lang="en-US" sz="2000" b="0" i="0" dirty="0" err="1" smtClean="0">
                <a:solidFill>
                  <a:schemeClr val="accent2"/>
                </a:solidFill>
                <a:latin typeface="Arial" charset="0"/>
              </a:rPr>
              <a:t>sawteeth</a:t>
            </a:r>
            <a:endParaRPr lang="en-US" sz="2000" b="0" i="0" dirty="0" smtClean="0">
              <a:solidFill>
                <a:schemeClr val="accent2"/>
              </a:solidFill>
              <a:latin typeface="Arial" charset="0"/>
            </a:endParaRPr>
          </a:p>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Large bore plasma that diverts at lower I</a:t>
            </a:r>
            <a:r>
              <a:rPr lang="en-US" sz="2000" b="0" i="0" baseline="-25000" dirty="0" smtClean="0">
                <a:solidFill>
                  <a:schemeClr val="tx1"/>
                </a:solidFill>
                <a:latin typeface="Arial" charset="0"/>
              </a:rPr>
              <a:t>p</a:t>
            </a:r>
            <a:r>
              <a:rPr lang="en-US" sz="2000" b="0" i="0" dirty="0" smtClean="0">
                <a:solidFill>
                  <a:schemeClr val="tx1"/>
                </a:solidFill>
                <a:latin typeface="Arial" charset="0"/>
              </a:rPr>
              <a:t> reduces heating of limiter</a:t>
            </a:r>
          </a:p>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Large-bore start-up studies on DIII-D indicate less heating of limiter and </a:t>
            </a:r>
            <a:r>
              <a:rPr lang="en-US" sz="2000" b="0" i="0" dirty="0" err="1" smtClean="0">
                <a:solidFill>
                  <a:schemeClr val="tx1"/>
                </a:solidFill>
                <a:latin typeface="Arial" charset="0"/>
              </a:rPr>
              <a:t>l</a:t>
            </a:r>
            <a:r>
              <a:rPr lang="en-US" sz="2000" b="0" i="0" baseline="-25000" dirty="0" err="1" smtClean="0">
                <a:solidFill>
                  <a:schemeClr val="tx1"/>
                </a:solidFill>
                <a:latin typeface="Arial" charset="0"/>
              </a:rPr>
              <a:t>i</a:t>
            </a:r>
            <a:r>
              <a:rPr lang="en-US" sz="2000" b="0" i="0" dirty="0" smtClean="0">
                <a:solidFill>
                  <a:schemeClr val="tx1"/>
                </a:solidFill>
                <a:latin typeface="Arial" charset="0"/>
              </a:rPr>
              <a:t> closer to ITER target and has now been adopted by ITER</a:t>
            </a:r>
            <a:endParaRPr lang="en-US" b="0" i="0" dirty="0">
              <a:solidFill>
                <a:schemeClr val="tx2"/>
              </a:solidFill>
              <a:latin typeface="Arial"/>
              <a:cs typeface="Arial"/>
            </a:endParaRPr>
          </a:p>
        </p:txBody>
      </p:sp>
      <p:sp>
        <p:nvSpPr>
          <p:cNvPr id="8" name="TextBox 7"/>
          <p:cNvSpPr txBox="1"/>
          <p:nvPr/>
        </p:nvSpPr>
        <p:spPr>
          <a:xfrm>
            <a:off x="0" y="2121719"/>
            <a:ext cx="2235408" cy="338554"/>
          </a:xfrm>
          <a:prstGeom prst="rect">
            <a:avLst/>
          </a:prstGeom>
          <a:noFill/>
        </p:spPr>
        <p:txBody>
          <a:bodyPr wrap="none" rtlCol="0">
            <a:spAutoFit/>
          </a:bodyPr>
          <a:lstStyle/>
          <a:p>
            <a:r>
              <a:rPr lang="en-US" sz="1600" b="0" i="0" dirty="0" smtClean="0">
                <a:solidFill>
                  <a:schemeClr val="tx2"/>
                </a:solidFill>
              </a:rPr>
              <a:t>Small aperture growth</a:t>
            </a:r>
            <a:endParaRPr lang="en-US" sz="1600" b="0" i="0" dirty="0">
              <a:solidFill>
                <a:schemeClr val="tx2"/>
              </a:solidFill>
            </a:endParaRPr>
          </a:p>
        </p:txBody>
      </p:sp>
      <p:sp>
        <p:nvSpPr>
          <p:cNvPr id="9" name="TextBox 8"/>
          <p:cNvSpPr txBox="1"/>
          <p:nvPr/>
        </p:nvSpPr>
        <p:spPr>
          <a:xfrm>
            <a:off x="5991048" y="6297094"/>
            <a:ext cx="3152952" cy="276999"/>
          </a:xfrm>
          <a:prstGeom prst="rect">
            <a:avLst/>
          </a:prstGeom>
          <a:noFill/>
        </p:spPr>
        <p:txBody>
          <a:bodyPr wrap="none" rtlCol="0">
            <a:spAutoFit/>
          </a:bodyPr>
          <a:lstStyle/>
          <a:p>
            <a:r>
              <a:rPr lang="en-US" b="0" i="0" dirty="0" smtClean="0">
                <a:solidFill>
                  <a:schemeClr val="tx1"/>
                </a:solidFill>
                <a:latin typeface="Arial"/>
                <a:cs typeface="Arial"/>
              </a:rPr>
              <a:t>G. Jackson</a:t>
            </a:r>
            <a:r>
              <a:rPr lang="en-US" b="0" i="0" dirty="0" smtClean="0">
                <a:solidFill>
                  <a:schemeClr val="tx2"/>
                </a:solidFill>
                <a:latin typeface="Arial"/>
                <a:cs typeface="Arial"/>
              </a:rPr>
              <a:t>, </a:t>
            </a:r>
            <a:r>
              <a:rPr lang="en-US" b="0" i="0" dirty="0" err="1" smtClean="0">
                <a:solidFill>
                  <a:schemeClr val="tx2"/>
                </a:solidFill>
                <a:latin typeface="Arial"/>
                <a:cs typeface="Arial"/>
              </a:rPr>
              <a:t>Nucl</a:t>
            </a:r>
            <a:r>
              <a:rPr lang="en-US" b="0" i="0" dirty="0" smtClean="0">
                <a:solidFill>
                  <a:schemeClr val="tx2"/>
                </a:solidFill>
                <a:latin typeface="Arial"/>
                <a:cs typeface="Arial"/>
              </a:rPr>
              <a:t>. Fusion 48 (2008) 125002 </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of tokamak plasma start-up</a:t>
            </a:r>
            <a:endParaRPr lang="en-US" dirty="0"/>
          </a:p>
        </p:txBody>
      </p:sp>
      <p:sp>
        <p:nvSpPr>
          <p:cNvPr id="3" name="Content Placeholder 2"/>
          <p:cNvSpPr>
            <a:spLocks noGrp="1"/>
          </p:cNvSpPr>
          <p:nvPr>
            <p:ph idx="1"/>
          </p:nvPr>
        </p:nvSpPr>
        <p:spPr>
          <a:xfrm>
            <a:off x="344069" y="1226943"/>
            <a:ext cx="8799931" cy="5463600"/>
          </a:xfrm>
        </p:spPr>
        <p:txBody>
          <a:bodyPr/>
          <a:lstStyle/>
          <a:p>
            <a:r>
              <a:rPr lang="en-US" dirty="0" smtClean="0"/>
              <a:t>Central solenoid inductive start-up and current ramp</a:t>
            </a:r>
          </a:p>
          <a:p>
            <a:pPr lvl="1"/>
            <a:r>
              <a:rPr lang="en-US" dirty="0" smtClean="0"/>
              <a:t>Breakdown/avalanche</a:t>
            </a:r>
          </a:p>
          <a:p>
            <a:pPr lvl="1"/>
            <a:r>
              <a:rPr lang="en-US" dirty="0" smtClean="0"/>
              <a:t>Impurity burn-through</a:t>
            </a:r>
          </a:p>
          <a:p>
            <a:pPr lvl="1"/>
            <a:r>
              <a:rPr lang="en-US" dirty="0" smtClean="0"/>
              <a:t>Electron cyclotron radio-frequency assist</a:t>
            </a:r>
          </a:p>
          <a:p>
            <a:pPr lvl="1"/>
            <a:r>
              <a:rPr lang="en-US" dirty="0" smtClean="0"/>
              <a:t>Examples from  EAST and KSTAR</a:t>
            </a:r>
          </a:p>
          <a:p>
            <a:pPr lvl="1"/>
            <a:r>
              <a:rPr lang="en-US" dirty="0" smtClean="0"/>
              <a:t>Early stage of plasma current ramp-up</a:t>
            </a:r>
          </a:p>
          <a:p>
            <a:r>
              <a:rPr lang="en-US" dirty="0" smtClean="0"/>
              <a:t>Start-up techniques without a central solenoid</a:t>
            </a:r>
          </a:p>
          <a:p>
            <a:pPr lvl="1"/>
            <a:r>
              <a:rPr lang="en-US" dirty="0" smtClean="0"/>
              <a:t>Outer PF coil start-up</a:t>
            </a:r>
          </a:p>
          <a:p>
            <a:pPr lvl="1"/>
            <a:r>
              <a:rPr lang="en-US" dirty="0" smtClean="0"/>
              <a:t>Electron  Bernstein  Wave start-up</a:t>
            </a:r>
          </a:p>
          <a:p>
            <a:pPr lvl="1"/>
            <a:r>
              <a:rPr lang="en-US" dirty="0" smtClean="0"/>
              <a:t>Helicity injection</a:t>
            </a:r>
          </a:p>
          <a:p>
            <a:pPr lvl="2"/>
            <a:r>
              <a:rPr lang="en-US" dirty="0" smtClean="0"/>
              <a:t>Coaxial helicity injection (CHI)</a:t>
            </a:r>
          </a:p>
          <a:p>
            <a:pPr lvl="2"/>
            <a:r>
              <a:rPr lang="en-US" dirty="0" smtClean="0"/>
              <a:t>Plasma Guns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31</a:t>
            </a:fld>
            <a:endParaRPr lang="en-US" dirty="0"/>
          </a:p>
        </p:txBody>
      </p:sp>
      <p:pic>
        <p:nvPicPr>
          <p:cNvPr id="6" name="Picture 5" descr="greybox.tif"/>
          <p:cNvPicPr>
            <a:picLocks noChangeAspect="1"/>
          </p:cNvPicPr>
          <p:nvPr/>
        </p:nvPicPr>
        <p:blipFill>
          <a:blip r:embed="rId2">
            <a:alphaModFix amt="68000"/>
          </a:blip>
          <a:stretch>
            <a:fillRect/>
          </a:stretch>
        </p:blipFill>
        <p:spPr>
          <a:xfrm>
            <a:off x="0" y="926229"/>
            <a:ext cx="9144000" cy="2697815"/>
          </a:xfrm>
          <a:prstGeom prst="rect">
            <a:avLst/>
          </a:prstGeom>
        </p:spPr>
      </p:pic>
      <p:pic>
        <p:nvPicPr>
          <p:cNvPr id="7" name="Picture 6" descr="greybox.tif"/>
          <p:cNvPicPr>
            <a:picLocks noChangeAspect="1"/>
          </p:cNvPicPr>
          <p:nvPr/>
        </p:nvPicPr>
        <p:blipFill>
          <a:blip r:embed="rId2">
            <a:alphaModFix amt="68000"/>
          </a:blip>
          <a:stretch>
            <a:fillRect/>
          </a:stretch>
        </p:blipFill>
        <p:spPr>
          <a:xfrm>
            <a:off x="0" y="4452618"/>
            <a:ext cx="9144000" cy="207530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solenoid is well understood and works well, but there are reasons to consider other start-up techniques</a:t>
            </a:r>
            <a:endParaRPr lang="en-US" dirty="0"/>
          </a:p>
        </p:txBody>
      </p:sp>
      <p:sp>
        <p:nvSpPr>
          <p:cNvPr id="3" name="Content Placeholder 2"/>
          <p:cNvSpPr>
            <a:spLocks noGrp="1"/>
          </p:cNvSpPr>
          <p:nvPr>
            <p:ph idx="1"/>
          </p:nvPr>
        </p:nvSpPr>
        <p:spPr>
          <a:xfrm>
            <a:off x="287501" y="1084087"/>
            <a:ext cx="8448948" cy="5248107"/>
          </a:xfrm>
        </p:spPr>
        <p:txBody>
          <a:bodyPr/>
          <a:lstStyle/>
          <a:p>
            <a:r>
              <a:rPr lang="en-US" dirty="0" smtClean="0"/>
              <a:t>Elimination of a conventional solenoid is required to achieve low aspect ratio at small device size for fusion nuclear applications</a:t>
            </a:r>
          </a:p>
          <a:p>
            <a:endParaRPr lang="en-US" dirty="0" smtClean="0"/>
          </a:p>
          <a:p>
            <a:r>
              <a:rPr lang="en-US" dirty="0" smtClean="0"/>
              <a:t>If non-inductive current drive could support a steady state reactor, an alternative start-up technique could support elimination of the solenoid</a:t>
            </a:r>
          </a:p>
          <a:p>
            <a:endParaRPr lang="en-US" dirty="0" smtClean="0"/>
          </a:p>
          <a:p>
            <a:r>
              <a:rPr lang="en-US" dirty="0" smtClean="0"/>
              <a:t>Having small or no solenoid could also help reduce conventional tokamak reactor size and cost</a:t>
            </a:r>
          </a:p>
          <a:p>
            <a:endParaRPr lang="en-US" dirty="0" smtClean="0"/>
          </a:p>
          <a:p>
            <a:r>
              <a:rPr lang="en-US" dirty="0" smtClean="0"/>
              <a:t>With an iron core the plasma physics is similar, but engineering issues remain</a:t>
            </a:r>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32</a:t>
            </a:fld>
            <a:endParaRPr lang="en-US" dirty="0"/>
          </a:p>
        </p:txBody>
      </p:sp>
      <p:sp>
        <p:nvSpPr>
          <p:cNvPr id="5" name="TextBox 4"/>
          <p:cNvSpPr txBox="1"/>
          <p:nvPr/>
        </p:nvSpPr>
        <p:spPr>
          <a:xfrm>
            <a:off x="4412172" y="6260134"/>
            <a:ext cx="4731828" cy="276999"/>
          </a:xfrm>
          <a:prstGeom prst="rect">
            <a:avLst/>
          </a:prstGeom>
          <a:noFill/>
        </p:spPr>
        <p:txBody>
          <a:bodyPr wrap="none" rtlCol="0">
            <a:spAutoFit/>
          </a:bodyPr>
          <a:lstStyle/>
          <a:p>
            <a:r>
              <a:rPr lang="en-US" b="0" i="0" dirty="0" smtClean="0"/>
              <a:t>D.A. Gates et al.  Fusion Engineering and Design 86 (2011) 41–44</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inductive start-up strategies face the same issues as using a central solenoid, but the emphasis may differ</a:t>
            </a:r>
            <a:endParaRPr lang="en-US" dirty="0"/>
          </a:p>
        </p:txBody>
      </p:sp>
      <p:sp>
        <p:nvSpPr>
          <p:cNvPr id="3" name="Slide Number Placeholder 2"/>
          <p:cNvSpPr>
            <a:spLocks noGrp="1"/>
          </p:cNvSpPr>
          <p:nvPr>
            <p:ph type="sldNum" sz="quarter" idx="12"/>
          </p:nvPr>
        </p:nvSpPr>
        <p:spPr/>
        <p:txBody>
          <a:bodyPr/>
          <a:lstStyle/>
          <a:p>
            <a:pPr>
              <a:defRPr/>
            </a:pPr>
            <a:fld id="{11BFBFB8-1A5E-7649-9D1F-6508679AA467}" type="slidenum">
              <a:rPr lang="en-US" smtClean="0"/>
              <a:pPr>
                <a:defRPr/>
              </a:pPr>
              <a:t>33</a:t>
            </a:fld>
            <a:endParaRPr lang="en-US"/>
          </a:p>
        </p:txBody>
      </p:sp>
      <p:pic>
        <p:nvPicPr>
          <p:cNvPr id="11" name="Picture 10" descr="DII-D solenoidfreelargelbl.tif"/>
          <p:cNvPicPr>
            <a:picLocks noChangeAspect="1"/>
          </p:cNvPicPr>
          <p:nvPr/>
        </p:nvPicPr>
        <p:blipFill>
          <a:blip r:embed="rId2"/>
          <a:stretch>
            <a:fillRect/>
          </a:stretch>
        </p:blipFill>
        <p:spPr>
          <a:xfrm>
            <a:off x="4110934" y="2037041"/>
            <a:ext cx="5033066" cy="4467657"/>
          </a:xfrm>
          <a:prstGeom prst="rect">
            <a:avLst/>
          </a:prstGeom>
        </p:spPr>
      </p:pic>
      <p:sp>
        <p:nvSpPr>
          <p:cNvPr id="4" name="TextBox 3"/>
          <p:cNvSpPr txBox="1">
            <a:spLocks noChangeArrowheads="1"/>
          </p:cNvSpPr>
          <p:nvPr/>
        </p:nvSpPr>
        <p:spPr bwMode="auto">
          <a:xfrm>
            <a:off x="188637" y="967369"/>
            <a:ext cx="8610600" cy="1395254"/>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000" b="0" i="0" dirty="0" smtClean="0">
                <a:solidFill>
                  <a:schemeClr val="tx1"/>
                </a:solidFill>
                <a:latin typeface="Arial" charset="0"/>
              </a:rPr>
              <a:t>DIII-D, JT60, MAST, NSTX and others have demonstrated inductive start-up without use of the central coils</a:t>
            </a:r>
            <a:endParaRPr lang="en-US" sz="2000" b="0" i="0" dirty="0" smtClean="0">
              <a:solidFill>
                <a:schemeClr val="accent2"/>
              </a:solidFill>
              <a:latin typeface="Arial" charset="0"/>
            </a:endParaRPr>
          </a:p>
          <a:p>
            <a:pPr marL="762000" lvl="1" indent="-292100" defTabSz="938213" eaLnBrk="0" hangingPunct="0">
              <a:lnSpc>
                <a:spcPct val="80000"/>
              </a:lnSpc>
              <a:spcBef>
                <a:spcPct val="20000"/>
              </a:spcBef>
              <a:buFontTx/>
              <a:buChar char="–"/>
            </a:pPr>
            <a:r>
              <a:rPr lang="en-US" sz="2000" b="0" i="0" dirty="0" smtClean="0">
                <a:solidFill>
                  <a:schemeClr val="accent2"/>
                </a:solidFill>
                <a:latin typeface="Arial" charset="0"/>
              </a:rPr>
              <a:t>A good field null with a stabilizing poloidal field pattern must be provided while at the same time ramping the outer coils to produce flux</a:t>
            </a:r>
          </a:p>
        </p:txBody>
      </p:sp>
      <p:sp>
        <p:nvSpPr>
          <p:cNvPr id="9" name="TextBox 8"/>
          <p:cNvSpPr txBox="1"/>
          <p:nvPr/>
        </p:nvSpPr>
        <p:spPr>
          <a:xfrm>
            <a:off x="5822733" y="6314891"/>
            <a:ext cx="3321267" cy="276999"/>
          </a:xfrm>
          <a:prstGeom prst="rect">
            <a:avLst/>
          </a:prstGeom>
          <a:noFill/>
        </p:spPr>
        <p:txBody>
          <a:bodyPr wrap="none" rtlCol="0">
            <a:spAutoFit/>
          </a:bodyPr>
          <a:lstStyle/>
          <a:p>
            <a:r>
              <a:rPr lang="en-US" b="0" i="0" dirty="0" smtClean="0"/>
              <a:t>From J. </a:t>
            </a:r>
            <a:r>
              <a:rPr lang="en-US" b="0" i="0" dirty="0" err="1" smtClean="0"/>
              <a:t>Leuer</a:t>
            </a:r>
            <a:r>
              <a:rPr lang="en-US" b="0" i="0" dirty="0" smtClean="0"/>
              <a:t>, </a:t>
            </a:r>
            <a:r>
              <a:rPr lang="en-US" b="0" i="0" dirty="0" err="1" smtClean="0"/>
              <a:t>Nucl</a:t>
            </a:r>
            <a:r>
              <a:rPr lang="en-US" b="0" i="0" dirty="0"/>
              <a:t>. Fusion 51 (2011) 063038</a:t>
            </a:r>
            <a:r>
              <a:rPr lang="en-US" b="0" i="0" dirty="0" smtClean="0"/>
              <a:t> </a:t>
            </a:r>
            <a:endParaRPr lang="en-US" b="0" i="0" dirty="0"/>
          </a:p>
        </p:txBody>
      </p:sp>
      <p:sp>
        <p:nvSpPr>
          <p:cNvPr id="8" name="TextBox 7"/>
          <p:cNvSpPr txBox="1">
            <a:spLocks noChangeArrowheads="1"/>
          </p:cNvSpPr>
          <p:nvPr/>
        </p:nvSpPr>
        <p:spPr bwMode="auto">
          <a:xfrm>
            <a:off x="0" y="2507719"/>
            <a:ext cx="4334456" cy="2934137"/>
          </a:xfrm>
          <a:prstGeom prst="rect">
            <a:avLst/>
          </a:prstGeom>
          <a:noFill/>
          <a:ln w="9525">
            <a:noFill/>
            <a:miter lim="800000"/>
            <a:headEnd/>
            <a:tailEnd/>
          </a:ln>
        </p:spPr>
        <p:txBody>
          <a:bodyPr wrap="square">
            <a:prstTxWarp prst="textNoShape">
              <a:avLst/>
            </a:prstTxWarp>
            <a:spAutoFit/>
          </a:bodyPr>
          <a:lstStyle/>
          <a:p>
            <a:pPr marL="354013" indent="-354013" algn="ctr" defTabSz="938213" eaLnBrk="0" hangingPunct="0">
              <a:lnSpc>
                <a:spcPct val="80000"/>
              </a:lnSpc>
              <a:spcBef>
                <a:spcPct val="20000"/>
              </a:spcBef>
            </a:pPr>
            <a:r>
              <a:rPr lang="en-US" sz="2000" b="0" i="0" u="sng" dirty="0" smtClean="0">
                <a:solidFill>
                  <a:schemeClr val="tx1"/>
                </a:solidFill>
                <a:latin typeface="Arial" charset="0"/>
              </a:rPr>
              <a:t>Example from DIII-D</a:t>
            </a:r>
          </a:p>
          <a:p>
            <a:pPr marL="354013" indent="-354013" defTabSz="938213" eaLnBrk="0" hangingPunct="0">
              <a:lnSpc>
                <a:spcPct val="80000"/>
              </a:lnSpc>
              <a:spcBef>
                <a:spcPct val="20000"/>
              </a:spcBef>
              <a:buFontTx/>
              <a:buChar char="•"/>
            </a:pPr>
            <a:endParaRPr lang="en-US" sz="1000" b="0" i="0" dirty="0" smtClean="0">
              <a:solidFill>
                <a:schemeClr val="tx1"/>
              </a:solidFill>
              <a:latin typeface="Arial" charset="0"/>
            </a:endParaRPr>
          </a:p>
          <a:p>
            <a:pPr marL="354013" indent="-354013" defTabSz="938213" eaLnBrk="0" hangingPunct="0">
              <a:lnSpc>
                <a:spcPct val="80000"/>
              </a:lnSpc>
              <a:spcBef>
                <a:spcPct val="20000"/>
              </a:spcBef>
              <a:buFontTx/>
              <a:buChar char="•"/>
            </a:pPr>
            <a:r>
              <a:rPr lang="en-US" sz="2000" b="0" i="0" dirty="0" smtClean="0">
                <a:solidFill>
                  <a:srgbClr val="000000"/>
                </a:solidFill>
                <a:latin typeface="Arial" charset="0"/>
              </a:rPr>
              <a:t>Coil currents and plasma  current  for  outer PF start-up</a:t>
            </a:r>
          </a:p>
          <a:p>
            <a:pPr marL="354013" indent="-354013" defTabSz="938213" eaLnBrk="0" hangingPunct="0">
              <a:lnSpc>
                <a:spcPct val="80000"/>
              </a:lnSpc>
              <a:spcBef>
                <a:spcPct val="20000"/>
              </a:spcBef>
              <a:buFontTx/>
              <a:buChar char="•"/>
            </a:pPr>
            <a:endParaRPr lang="en-US" sz="1000" b="0" i="0" dirty="0" smtClean="0">
              <a:solidFill>
                <a:srgbClr val="000000"/>
              </a:solidFill>
              <a:latin typeface="Arial" charset="0"/>
            </a:endParaRPr>
          </a:p>
          <a:p>
            <a:pPr marL="354013" indent="-354013" defTabSz="938213" eaLnBrk="0" hangingPunct="0">
              <a:lnSpc>
                <a:spcPct val="80000"/>
              </a:lnSpc>
              <a:spcBef>
                <a:spcPct val="20000"/>
              </a:spcBef>
              <a:buFontTx/>
              <a:buChar char="•"/>
            </a:pPr>
            <a:r>
              <a:rPr lang="en-US" sz="2000" b="0" i="0" dirty="0" smtClean="0">
                <a:solidFill>
                  <a:srgbClr val="000000"/>
                </a:solidFill>
                <a:latin typeface="Arial" charset="0"/>
              </a:rPr>
              <a:t>Used ECRH for plasma initiation and burn-through</a:t>
            </a:r>
          </a:p>
          <a:p>
            <a:pPr marL="354013" indent="-354013" defTabSz="938213" eaLnBrk="0" hangingPunct="0">
              <a:lnSpc>
                <a:spcPct val="80000"/>
              </a:lnSpc>
              <a:spcBef>
                <a:spcPct val="20000"/>
              </a:spcBef>
              <a:buFontTx/>
              <a:buChar char="•"/>
            </a:pPr>
            <a:endParaRPr lang="en-US" sz="1000" b="0" i="0" dirty="0" smtClean="0">
              <a:solidFill>
                <a:srgbClr val="000000"/>
              </a:solidFill>
              <a:latin typeface="Arial" charset="0"/>
            </a:endParaRPr>
          </a:p>
          <a:p>
            <a:pPr marL="354013" indent="-354013" defTabSz="938213" eaLnBrk="0" hangingPunct="0">
              <a:lnSpc>
                <a:spcPct val="80000"/>
              </a:lnSpc>
              <a:spcBef>
                <a:spcPct val="20000"/>
              </a:spcBef>
              <a:buFontTx/>
              <a:buChar char="•"/>
            </a:pPr>
            <a:r>
              <a:rPr lang="en-US" sz="2000" b="0" i="0" dirty="0" smtClean="0">
                <a:solidFill>
                  <a:srgbClr val="000000"/>
                </a:solidFill>
                <a:latin typeface="Arial" charset="0"/>
              </a:rPr>
              <a:t>Only the labeled coils participate</a:t>
            </a:r>
          </a:p>
          <a:p>
            <a:pPr marL="354013" indent="-354013" defTabSz="938213" eaLnBrk="0" hangingPunct="0">
              <a:lnSpc>
                <a:spcPct val="80000"/>
              </a:lnSpc>
              <a:spcBef>
                <a:spcPct val="20000"/>
              </a:spcBef>
              <a:buFontTx/>
              <a:buChar char="•"/>
            </a:pPr>
            <a:endParaRPr lang="en-US" sz="1000" b="0" i="0" dirty="0" smtClean="0">
              <a:solidFill>
                <a:srgbClr val="000000"/>
              </a:solidFill>
              <a:latin typeface="Arial" charset="0"/>
            </a:endParaRPr>
          </a:p>
          <a:p>
            <a:pPr marL="354013" indent="-354013" defTabSz="938213" eaLnBrk="0" hangingPunct="0">
              <a:lnSpc>
                <a:spcPct val="80000"/>
              </a:lnSpc>
              <a:spcBef>
                <a:spcPct val="20000"/>
              </a:spcBef>
              <a:buFontTx/>
              <a:buChar char="•"/>
            </a:pPr>
            <a:r>
              <a:rPr lang="en-US" sz="2000" b="0" i="0" dirty="0" smtClean="0">
                <a:solidFill>
                  <a:srgbClr val="000000"/>
                </a:solidFill>
                <a:latin typeface="Arial" charset="0"/>
              </a:rPr>
              <a:t>Diverting  plasma requires positive current  in divertor coils</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of tokamak plasma start-up</a:t>
            </a:r>
            <a:endParaRPr lang="en-US" dirty="0"/>
          </a:p>
        </p:txBody>
      </p:sp>
      <p:sp>
        <p:nvSpPr>
          <p:cNvPr id="3" name="Content Placeholder 2"/>
          <p:cNvSpPr>
            <a:spLocks noGrp="1"/>
          </p:cNvSpPr>
          <p:nvPr>
            <p:ph idx="1"/>
          </p:nvPr>
        </p:nvSpPr>
        <p:spPr>
          <a:xfrm>
            <a:off x="344069" y="1226943"/>
            <a:ext cx="8799931" cy="5463600"/>
          </a:xfrm>
        </p:spPr>
        <p:txBody>
          <a:bodyPr/>
          <a:lstStyle/>
          <a:p>
            <a:r>
              <a:rPr lang="en-US" dirty="0" smtClean="0"/>
              <a:t>Central solenoid inductive start-up and current ramp</a:t>
            </a:r>
          </a:p>
          <a:p>
            <a:pPr lvl="1"/>
            <a:r>
              <a:rPr lang="en-US" dirty="0" smtClean="0"/>
              <a:t>Breakdown/avalanche</a:t>
            </a:r>
          </a:p>
          <a:p>
            <a:pPr lvl="1"/>
            <a:r>
              <a:rPr lang="en-US" dirty="0" smtClean="0"/>
              <a:t>Impurity burn-through</a:t>
            </a:r>
          </a:p>
          <a:p>
            <a:pPr lvl="1"/>
            <a:r>
              <a:rPr lang="en-US" dirty="0" smtClean="0"/>
              <a:t>Electron cyclotron radio-frequency assist</a:t>
            </a:r>
          </a:p>
          <a:p>
            <a:pPr lvl="1"/>
            <a:r>
              <a:rPr lang="en-US" dirty="0" smtClean="0"/>
              <a:t>Examples from  EAST and KSTAR</a:t>
            </a:r>
          </a:p>
          <a:p>
            <a:pPr lvl="1"/>
            <a:r>
              <a:rPr lang="en-US" dirty="0" smtClean="0"/>
              <a:t>Early stage of plasma current ramp-up</a:t>
            </a:r>
          </a:p>
          <a:p>
            <a:r>
              <a:rPr lang="en-US" dirty="0" smtClean="0"/>
              <a:t>Start-up techniques without a central solenoid</a:t>
            </a:r>
          </a:p>
          <a:p>
            <a:pPr lvl="1"/>
            <a:r>
              <a:rPr lang="en-US" dirty="0" smtClean="0"/>
              <a:t>Outer PF coil start-up</a:t>
            </a:r>
          </a:p>
          <a:p>
            <a:pPr lvl="1"/>
            <a:r>
              <a:rPr lang="en-US" dirty="0" smtClean="0"/>
              <a:t>Electron  Bernstein  Wave start-up</a:t>
            </a:r>
          </a:p>
          <a:p>
            <a:pPr lvl="1"/>
            <a:r>
              <a:rPr lang="en-US" dirty="0" smtClean="0"/>
              <a:t>Helicity injection</a:t>
            </a:r>
          </a:p>
          <a:p>
            <a:pPr lvl="2"/>
            <a:r>
              <a:rPr lang="en-US" dirty="0" smtClean="0"/>
              <a:t>Coaxial helicity injection (CHI)</a:t>
            </a:r>
          </a:p>
          <a:p>
            <a:pPr lvl="2"/>
            <a:r>
              <a:rPr lang="en-US" dirty="0" smtClean="0"/>
              <a:t>Plasma Guns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34</a:t>
            </a:fld>
            <a:endParaRPr lang="en-US" dirty="0"/>
          </a:p>
        </p:txBody>
      </p:sp>
      <p:pic>
        <p:nvPicPr>
          <p:cNvPr id="6" name="Picture 5" descr="greybox.tif"/>
          <p:cNvPicPr>
            <a:picLocks noChangeAspect="1"/>
          </p:cNvPicPr>
          <p:nvPr/>
        </p:nvPicPr>
        <p:blipFill>
          <a:blip r:embed="rId2">
            <a:alphaModFix amt="68000"/>
          </a:blip>
          <a:stretch>
            <a:fillRect/>
          </a:stretch>
        </p:blipFill>
        <p:spPr>
          <a:xfrm>
            <a:off x="0" y="926228"/>
            <a:ext cx="9144000" cy="3487671"/>
          </a:xfrm>
          <a:prstGeom prst="rect">
            <a:avLst/>
          </a:prstGeom>
        </p:spPr>
      </p:pic>
      <p:pic>
        <p:nvPicPr>
          <p:cNvPr id="7" name="Picture 6" descr="greybox.tif"/>
          <p:cNvPicPr>
            <a:picLocks noChangeAspect="1"/>
          </p:cNvPicPr>
          <p:nvPr/>
        </p:nvPicPr>
        <p:blipFill>
          <a:blip r:embed="rId2">
            <a:alphaModFix amt="68000"/>
          </a:blip>
          <a:stretch>
            <a:fillRect/>
          </a:stretch>
        </p:blipFill>
        <p:spPr>
          <a:xfrm>
            <a:off x="0" y="4886265"/>
            <a:ext cx="9144000" cy="164166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 the candidate RF start-up strategies for the ST, so far Electron-Bernstein Wave (EBW) is the  most promising</a:t>
            </a:r>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35</a:t>
            </a:fld>
            <a:endParaRPr lang="en-US" dirty="0"/>
          </a:p>
        </p:txBody>
      </p:sp>
      <p:sp>
        <p:nvSpPr>
          <p:cNvPr id="5" name="Content Placeholder 2"/>
          <p:cNvSpPr>
            <a:spLocks noGrp="1"/>
          </p:cNvSpPr>
          <p:nvPr>
            <p:ph idx="1"/>
          </p:nvPr>
        </p:nvSpPr>
        <p:spPr>
          <a:xfrm>
            <a:off x="152400" y="1219200"/>
            <a:ext cx="8763000" cy="4952516"/>
          </a:xfrm>
        </p:spPr>
        <p:txBody>
          <a:bodyPr/>
          <a:lstStyle/>
          <a:p>
            <a:r>
              <a:rPr lang="en-US" dirty="0" smtClean="0"/>
              <a:t>The acceleration of  electrons  in a preferential direction by RF waves can be used  for  start-up </a:t>
            </a:r>
          </a:p>
          <a:p>
            <a:pPr>
              <a:buNone/>
            </a:pPr>
            <a:endParaRPr lang="en-US" sz="1400" dirty="0" smtClean="0"/>
          </a:p>
          <a:p>
            <a:r>
              <a:rPr lang="en-US" dirty="0" smtClean="0"/>
              <a:t>Lower  Hybrid  Current Drive start-up to 100 kA was demonstrated on PLT in  the early 80s.</a:t>
            </a:r>
          </a:p>
          <a:p>
            <a:endParaRPr lang="en-US" sz="1400" dirty="0" smtClean="0"/>
          </a:p>
          <a:p>
            <a:r>
              <a:rPr lang="en-US" dirty="0" smtClean="0"/>
              <a:t>Start-up by ECH on DIII-D, TS2 and LATE</a:t>
            </a:r>
          </a:p>
          <a:p>
            <a:endParaRPr lang="en-US" sz="1200" dirty="0" smtClean="0"/>
          </a:p>
          <a:p>
            <a:r>
              <a:rPr lang="en-US" dirty="0" smtClean="0"/>
              <a:t>EBW has  been used  on MAST to  start-up the plasma  current  to  33 kA using 100 KW</a:t>
            </a:r>
          </a:p>
          <a:p>
            <a:endParaRPr lang="en-US" sz="1200" dirty="0" smtClean="0"/>
          </a:p>
          <a:p>
            <a:pPr lvl="1"/>
            <a:r>
              <a:rPr lang="en-US" dirty="0" smtClean="0"/>
              <a:t>EBW is an electrostatic  wave that can exist  only in a plasma</a:t>
            </a:r>
          </a:p>
          <a:p>
            <a:pPr lvl="1"/>
            <a:r>
              <a:rPr lang="en-US" dirty="0" smtClean="0"/>
              <a:t>It can be produced by mode-conversion of X-Mode electron-cyclotron frequency waves at the upper hybrid  resonance (UHR)</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EBW can  be produced by mode conversion of X-Mode waves in ECRF launched  from the  high field  side</a:t>
            </a:r>
            <a:endParaRPr lang="en-US" dirty="0"/>
          </a:p>
        </p:txBody>
      </p:sp>
      <p:sp>
        <p:nvSpPr>
          <p:cNvPr id="4" name="Slide Number Placeholder 3"/>
          <p:cNvSpPr>
            <a:spLocks noGrp="1"/>
          </p:cNvSpPr>
          <p:nvPr>
            <p:ph type="sldNum" sz="quarter" idx="4"/>
          </p:nvPr>
        </p:nvSpPr>
        <p:spPr>
          <a:xfrm>
            <a:off x="8378825" y="6653213"/>
            <a:ext cx="762000" cy="152400"/>
          </a:xfrm>
        </p:spPr>
        <p:txBody>
          <a:bodyPr/>
          <a:lstStyle/>
          <a:p>
            <a:pPr>
              <a:defRPr/>
            </a:pPr>
            <a:fld id="{A7646EE7-0575-6D4A-B9E9-FB1E5DDD2050}" type="slidenum">
              <a:rPr lang="en-US" smtClean="0"/>
              <a:pPr>
                <a:defRPr/>
              </a:pPr>
              <a:t>36</a:t>
            </a:fld>
            <a:endParaRPr lang="en-US"/>
          </a:p>
        </p:txBody>
      </p:sp>
      <p:pic>
        <p:nvPicPr>
          <p:cNvPr id="5" name="Picture 9" descr="100_2070"/>
          <p:cNvPicPr>
            <a:picLocks noChangeAspect="1" noChangeArrowheads="1"/>
          </p:cNvPicPr>
          <p:nvPr/>
        </p:nvPicPr>
        <p:blipFill>
          <a:blip r:embed="rId2"/>
          <a:srcRect l="15152" t="14854" r="16489" b="13666"/>
          <a:stretch>
            <a:fillRect/>
          </a:stretch>
        </p:blipFill>
        <p:spPr bwMode="auto">
          <a:xfrm>
            <a:off x="207196" y="1023947"/>
            <a:ext cx="4229867" cy="3317305"/>
          </a:xfrm>
          <a:prstGeom prst="rect">
            <a:avLst/>
          </a:prstGeom>
          <a:noFill/>
          <a:ln w="9525">
            <a:noFill/>
            <a:miter lim="800000"/>
            <a:headEnd/>
            <a:tailEnd/>
          </a:ln>
        </p:spPr>
      </p:pic>
      <p:pic>
        <p:nvPicPr>
          <p:cNvPr id="6" name="Picture 7" descr="Polariser&amp;Faces"/>
          <p:cNvPicPr>
            <a:picLocks noChangeAspect="1" noChangeArrowheads="1"/>
          </p:cNvPicPr>
          <p:nvPr/>
        </p:nvPicPr>
        <p:blipFill>
          <a:blip r:embed="rId3"/>
          <a:srcRect l="5502" r="5502" b="2620"/>
          <a:stretch>
            <a:fillRect/>
          </a:stretch>
        </p:blipFill>
        <p:spPr bwMode="auto">
          <a:xfrm>
            <a:off x="4437443" y="995953"/>
            <a:ext cx="4342577" cy="3563103"/>
          </a:xfrm>
          <a:prstGeom prst="rect">
            <a:avLst/>
          </a:prstGeom>
          <a:noFill/>
          <a:ln w="9525">
            <a:noFill/>
            <a:miter lim="800000"/>
            <a:headEnd/>
            <a:tailEnd/>
          </a:ln>
        </p:spPr>
      </p:pic>
      <p:sp>
        <p:nvSpPr>
          <p:cNvPr id="7" name="Line 10"/>
          <p:cNvSpPr>
            <a:spLocks noChangeShapeType="1"/>
          </p:cNvSpPr>
          <p:nvPr/>
        </p:nvSpPr>
        <p:spPr bwMode="auto">
          <a:xfrm flipV="1">
            <a:off x="3585969" y="2365125"/>
            <a:ext cx="3071813" cy="922337"/>
          </a:xfrm>
          <a:prstGeom prst="line">
            <a:avLst/>
          </a:prstGeom>
          <a:noFill/>
          <a:ln w="25400">
            <a:solidFill>
              <a:schemeClr val="hlink"/>
            </a:solidFill>
            <a:round/>
            <a:headEnd/>
            <a:tailEnd type="stealth" w="med" len="lg"/>
          </a:ln>
          <a:effectLst/>
        </p:spPr>
        <p:txBody>
          <a:bodyPr>
            <a:prstTxWarp prst="textNoShape">
              <a:avLst/>
            </a:prstTxWarp>
          </a:bodyPr>
          <a:lstStyle/>
          <a:p>
            <a:endParaRPr lang="en-US"/>
          </a:p>
        </p:txBody>
      </p:sp>
      <p:sp>
        <p:nvSpPr>
          <p:cNvPr id="9" name="TextBox 8"/>
          <p:cNvSpPr txBox="1"/>
          <p:nvPr/>
        </p:nvSpPr>
        <p:spPr>
          <a:xfrm>
            <a:off x="0" y="6248400"/>
            <a:ext cx="5334000" cy="276999"/>
          </a:xfrm>
          <a:prstGeom prst="rect">
            <a:avLst/>
          </a:prstGeom>
          <a:noFill/>
        </p:spPr>
        <p:txBody>
          <a:bodyPr wrap="square" rtlCol="0">
            <a:spAutoFit/>
          </a:bodyPr>
          <a:lstStyle/>
          <a:p>
            <a:r>
              <a:rPr lang="en-US" b="0" i="0" dirty="0" smtClean="0"/>
              <a:t>From </a:t>
            </a:r>
            <a:r>
              <a:rPr lang="en-GB" b="0" i="0" dirty="0" smtClean="0"/>
              <a:t>V. Shevchenko, EC-15 Joint Workshop, 2008, Yosemite, CA, USA</a:t>
            </a:r>
            <a:r>
              <a:rPr lang="en-US" b="0" i="0" dirty="0" smtClean="0"/>
              <a:t> </a:t>
            </a:r>
            <a:endParaRPr lang="en-US" b="0" i="0" dirty="0"/>
          </a:p>
        </p:txBody>
      </p:sp>
      <p:sp>
        <p:nvSpPr>
          <p:cNvPr id="8" name="Content Placeholder 2"/>
          <p:cNvSpPr>
            <a:spLocks noGrp="1"/>
          </p:cNvSpPr>
          <p:nvPr>
            <p:ph idx="1"/>
          </p:nvPr>
        </p:nvSpPr>
        <p:spPr>
          <a:xfrm>
            <a:off x="0" y="4595446"/>
            <a:ext cx="8541886" cy="1684682"/>
          </a:xfrm>
        </p:spPr>
        <p:txBody>
          <a:bodyPr/>
          <a:lstStyle/>
          <a:p>
            <a:r>
              <a:rPr lang="en-US" sz="2000" dirty="0" smtClean="0"/>
              <a:t>MAST solution is  to launch O-Mode from the  low field side (LFS)</a:t>
            </a:r>
          </a:p>
          <a:p>
            <a:pPr lvl="1"/>
            <a:r>
              <a:rPr lang="en-US" sz="2000" dirty="0" smtClean="0"/>
              <a:t>O-Mode wave at 28 </a:t>
            </a:r>
            <a:r>
              <a:rPr lang="en-US" sz="2000" dirty="0" err="1" smtClean="0"/>
              <a:t>Ghz</a:t>
            </a:r>
            <a:r>
              <a:rPr lang="en-US" sz="2000" dirty="0" smtClean="0"/>
              <a:t> is not strongly damped (&lt;2% absorption)  below the cut off density of  about 1X10</a:t>
            </a:r>
            <a:r>
              <a:rPr lang="en-US" sz="2000" baseline="30000" dirty="0" smtClean="0"/>
              <a:t>19</a:t>
            </a:r>
            <a:r>
              <a:rPr lang="en-US" sz="2000" dirty="0" smtClean="0"/>
              <a:t>/m</a:t>
            </a:r>
            <a:r>
              <a:rPr lang="en-US" sz="2000" baseline="30000" dirty="0" smtClean="0"/>
              <a:t>3</a:t>
            </a:r>
            <a:endParaRPr lang="en-US" sz="2000" dirty="0" smtClean="0"/>
          </a:p>
          <a:p>
            <a:pPr lvl="1"/>
            <a:r>
              <a:rPr lang="en-US" sz="2000" dirty="0" smtClean="0"/>
              <a:t>A grooved reflector (polarizing mirror) cut into  the central column converts the O-Mode to  X-Mode wave.</a:t>
            </a:r>
          </a:p>
          <a:p>
            <a:endParaRPr lang="en-US" sz="2000"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28 GHz breakdown with O-Mode launch with toroidal field and 1mT vertical field in MAST, and ray tracing of EBW</a:t>
            </a:r>
            <a:endParaRPr lang="en-US" dirty="0"/>
          </a:p>
        </p:txBody>
      </p:sp>
      <p:sp>
        <p:nvSpPr>
          <p:cNvPr id="4" name="Slide Number Placeholder 3"/>
          <p:cNvSpPr>
            <a:spLocks noGrp="1"/>
          </p:cNvSpPr>
          <p:nvPr>
            <p:ph type="sldNum" sz="quarter" idx="4"/>
          </p:nvPr>
        </p:nvSpPr>
        <p:spPr>
          <a:xfrm>
            <a:off x="8378825" y="6653213"/>
            <a:ext cx="762000" cy="152400"/>
          </a:xfrm>
        </p:spPr>
        <p:txBody>
          <a:bodyPr/>
          <a:lstStyle/>
          <a:p>
            <a:pPr>
              <a:defRPr/>
            </a:pPr>
            <a:fld id="{A7646EE7-0575-6D4A-B9E9-FB1E5DDD2050}" type="slidenum">
              <a:rPr lang="en-US" smtClean="0"/>
              <a:pPr>
                <a:defRPr/>
              </a:pPr>
              <a:t>37</a:t>
            </a:fld>
            <a:endParaRPr lang="en-US"/>
          </a:p>
        </p:txBody>
      </p:sp>
      <p:grpSp>
        <p:nvGrpSpPr>
          <p:cNvPr id="7" name="Group 23"/>
          <p:cNvGrpSpPr>
            <a:grpSpLocks/>
          </p:cNvGrpSpPr>
          <p:nvPr/>
        </p:nvGrpSpPr>
        <p:grpSpPr bwMode="auto">
          <a:xfrm>
            <a:off x="747709" y="959625"/>
            <a:ext cx="3147936" cy="3299402"/>
            <a:chOff x="2736" y="585"/>
            <a:chExt cx="2556" cy="2872"/>
          </a:xfrm>
        </p:grpSpPr>
        <p:sp>
          <p:nvSpPr>
            <p:cNvPr id="9" name="Line 4"/>
            <p:cNvSpPr>
              <a:spLocks noChangeShapeType="1"/>
            </p:cNvSpPr>
            <p:nvPr/>
          </p:nvSpPr>
          <p:spPr bwMode="auto">
            <a:xfrm>
              <a:off x="3644" y="585"/>
              <a:ext cx="0" cy="2845"/>
            </a:xfrm>
            <a:prstGeom prst="line">
              <a:avLst/>
            </a:prstGeom>
            <a:noFill/>
            <a:ln w="38100">
              <a:solidFill>
                <a:schemeClr val="bg1"/>
              </a:solidFill>
              <a:prstDash val="dash"/>
              <a:round/>
              <a:headEnd/>
              <a:tailEnd/>
            </a:ln>
            <a:effectLst/>
          </p:spPr>
          <p:txBody>
            <a:bodyPr wrap="none" anchor="ctr">
              <a:prstTxWarp prst="textNoShape">
                <a:avLst/>
              </a:prstTxWarp>
            </a:bodyPr>
            <a:lstStyle/>
            <a:p>
              <a:endParaRPr lang="en-US"/>
            </a:p>
          </p:txBody>
        </p:sp>
        <p:graphicFrame>
          <p:nvGraphicFramePr>
            <p:cNvPr id="10" name="Object 5"/>
            <p:cNvGraphicFramePr>
              <a:graphicFrameLocks noChangeAspect="1"/>
            </p:cNvGraphicFramePr>
            <p:nvPr/>
          </p:nvGraphicFramePr>
          <p:xfrm>
            <a:off x="2745" y="756"/>
            <a:ext cx="2484" cy="2701"/>
          </p:xfrm>
          <a:graphic>
            <a:graphicData uri="http://schemas.openxmlformats.org/presentationml/2006/ole">
              <p:oleObj spid="_x0000_s108546" name="Acrobat Document" r:id="rId3" imgW="8019048" imgH="5668166" progId="">
                <p:embed/>
              </p:oleObj>
            </a:graphicData>
          </a:graphic>
        </p:graphicFrame>
        <p:grpSp>
          <p:nvGrpSpPr>
            <p:cNvPr id="11" name="Group 6"/>
            <p:cNvGrpSpPr>
              <a:grpSpLocks/>
            </p:cNvGrpSpPr>
            <p:nvPr/>
          </p:nvGrpSpPr>
          <p:grpSpPr bwMode="auto">
            <a:xfrm>
              <a:off x="4452" y="771"/>
              <a:ext cx="840" cy="402"/>
              <a:chOff x="4502" y="2689"/>
              <a:chExt cx="840" cy="402"/>
            </a:xfrm>
          </p:grpSpPr>
          <p:sp>
            <p:nvSpPr>
              <p:cNvPr id="20" name="Text Box 7"/>
              <p:cNvSpPr txBox="1">
                <a:spLocks noChangeArrowheads="1"/>
              </p:cNvSpPr>
              <p:nvPr/>
            </p:nvSpPr>
            <p:spPr bwMode="auto">
              <a:xfrm>
                <a:off x="4779" y="2689"/>
                <a:ext cx="563" cy="402"/>
              </a:xfrm>
              <a:prstGeom prst="rect">
                <a:avLst/>
              </a:prstGeom>
              <a:noFill/>
              <a:ln w="9525">
                <a:noFill/>
                <a:miter lim="800000"/>
                <a:headEnd/>
                <a:tailEnd/>
              </a:ln>
              <a:effectLst/>
            </p:spPr>
            <p:txBody>
              <a:bodyPr wrap="square">
                <a:prstTxWarp prst="textNoShape">
                  <a:avLst/>
                </a:prstTxWarp>
                <a:spAutoFit/>
              </a:bodyPr>
              <a:lstStyle/>
              <a:p>
                <a:r>
                  <a:rPr lang="en-GB" sz="2400" dirty="0" err="1">
                    <a:solidFill>
                      <a:schemeClr val="bg1"/>
                    </a:solidFill>
                    <a:latin typeface="Symbol" charset="2"/>
                  </a:rPr>
                  <a:t>w</a:t>
                </a:r>
                <a:r>
                  <a:rPr lang="en-GB" sz="2400" baseline="-25000" dirty="0" err="1">
                    <a:solidFill>
                      <a:schemeClr val="bg1"/>
                    </a:solidFill>
                  </a:rPr>
                  <a:t>ce</a:t>
                </a:r>
                <a:endParaRPr lang="en-GB" sz="2400" dirty="0">
                  <a:solidFill>
                    <a:schemeClr val="bg1"/>
                  </a:solidFill>
                  <a:latin typeface="Symbol" charset="2"/>
                </a:endParaRPr>
              </a:p>
            </p:txBody>
          </p:sp>
          <p:sp>
            <p:nvSpPr>
              <p:cNvPr id="21" name="Line 8"/>
              <p:cNvSpPr>
                <a:spLocks noChangeShapeType="1"/>
              </p:cNvSpPr>
              <p:nvPr/>
            </p:nvSpPr>
            <p:spPr bwMode="auto">
              <a:xfrm flipH="1">
                <a:off x="4502" y="2880"/>
                <a:ext cx="274" cy="0"/>
              </a:xfrm>
              <a:prstGeom prst="line">
                <a:avLst/>
              </a:prstGeom>
              <a:noFill/>
              <a:ln w="9525">
                <a:solidFill>
                  <a:schemeClr val="bg1"/>
                </a:solidFill>
                <a:round/>
                <a:headEnd/>
                <a:tailEnd type="triangle" w="med" len="med"/>
              </a:ln>
              <a:effectLst/>
            </p:spPr>
            <p:txBody>
              <a:bodyPr>
                <a:prstTxWarp prst="textNoShape">
                  <a:avLst/>
                </a:prstTxWarp>
              </a:bodyPr>
              <a:lstStyle/>
              <a:p>
                <a:endParaRPr lang="en-US"/>
              </a:p>
            </p:txBody>
          </p:sp>
        </p:grpSp>
        <p:sp>
          <p:nvSpPr>
            <p:cNvPr id="13" name="Text Box 15"/>
            <p:cNvSpPr txBox="1">
              <a:spLocks noChangeArrowheads="1"/>
            </p:cNvSpPr>
            <p:nvPr/>
          </p:nvSpPr>
          <p:spPr bwMode="auto">
            <a:xfrm>
              <a:off x="2736" y="720"/>
              <a:ext cx="841" cy="723"/>
            </a:xfrm>
            <a:prstGeom prst="rect">
              <a:avLst/>
            </a:prstGeom>
            <a:noFill/>
            <a:ln w="9525">
              <a:noFill/>
              <a:miter lim="800000"/>
              <a:headEnd/>
              <a:tailEnd/>
            </a:ln>
            <a:effectLst/>
          </p:spPr>
          <p:txBody>
            <a:bodyPr wrap="square">
              <a:prstTxWarp prst="textNoShape">
                <a:avLst/>
              </a:prstTxWarp>
              <a:spAutoFit/>
            </a:bodyPr>
            <a:lstStyle/>
            <a:p>
              <a:r>
                <a:rPr lang="en-GB" sz="2400" dirty="0">
                  <a:solidFill>
                    <a:schemeClr val="bg1"/>
                  </a:solidFill>
                </a:rPr>
                <a:t>Gas puff</a:t>
              </a:r>
            </a:p>
          </p:txBody>
        </p:sp>
        <p:sp>
          <p:nvSpPr>
            <p:cNvPr id="14" name="Line 17"/>
            <p:cNvSpPr>
              <a:spLocks noChangeShapeType="1"/>
            </p:cNvSpPr>
            <p:nvPr/>
          </p:nvSpPr>
          <p:spPr bwMode="auto">
            <a:xfrm>
              <a:off x="2992" y="956"/>
              <a:ext cx="391" cy="789"/>
            </a:xfrm>
            <a:prstGeom prst="line">
              <a:avLst/>
            </a:prstGeom>
            <a:noFill/>
            <a:ln w="9525">
              <a:solidFill>
                <a:schemeClr val="bg1"/>
              </a:solidFill>
              <a:round/>
              <a:headEnd/>
              <a:tailEnd type="triangle" w="med" len="med"/>
            </a:ln>
            <a:effectLst/>
          </p:spPr>
          <p:txBody>
            <a:bodyPr>
              <a:prstTxWarp prst="textNoShape">
                <a:avLst/>
              </a:prstTxWarp>
            </a:bodyPr>
            <a:lstStyle/>
            <a:p>
              <a:endParaRPr lang="en-US"/>
            </a:p>
          </p:txBody>
        </p:sp>
        <p:sp>
          <p:nvSpPr>
            <p:cNvPr id="17" name="Line 22"/>
            <p:cNvSpPr>
              <a:spLocks noChangeShapeType="1"/>
            </p:cNvSpPr>
            <p:nvPr/>
          </p:nvSpPr>
          <p:spPr bwMode="auto">
            <a:xfrm>
              <a:off x="4429" y="682"/>
              <a:ext cx="0" cy="2707"/>
            </a:xfrm>
            <a:prstGeom prst="line">
              <a:avLst/>
            </a:prstGeom>
            <a:noFill/>
            <a:ln w="28575">
              <a:solidFill>
                <a:schemeClr val="bg1"/>
              </a:solidFill>
              <a:prstDash val="dash"/>
              <a:round/>
              <a:headEnd/>
              <a:tailEnd/>
            </a:ln>
            <a:effectLst/>
          </p:spPr>
          <p:txBody>
            <a:bodyPr>
              <a:prstTxWarp prst="textNoShape">
                <a:avLst/>
              </a:prstTxWarp>
            </a:bodyPr>
            <a:lstStyle/>
            <a:p>
              <a:endParaRPr lang="en-US"/>
            </a:p>
          </p:txBody>
        </p:sp>
      </p:grpSp>
      <p:sp>
        <p:nvSpPr>
          <p:cNvPr id="23" name="TextBox 22"/>
          <p:cNvSpPr txBox="1"/>
          <p:nvPr/>
        </p:nvSpPr>
        <p:spPr>
          <a:xfrm>
            <a:off x="844702" y="4282418"/>
            <a:ext cx="2743200" cy="400110"/>
          </a:xfrm>
          <a:prstGeom prst="rect">
            <a:avLst/>
          </a:prstGeom>
          <a:noFill/>
        </p:spPr>
        <p:txBody>
          <a:bodyPr wrap="square" rtlCol="0">
            <a:spAutoFit/>
          </a:bodyPr>
          <a:lstStyle/>
          <a:p>
            <a:r>
              <a:rPr lang="en-GB" sz="2000" b="0" i="0" dirty="0" smtClean="0">
                <a:solidFill>
                  <a:schemeClr val="accent2"/>
                </a:solidFill>
              </a:rPr>
              <a:t>O-mode, I</a:t>
            </a:r>
            <a:r>
              <a:rPr lang="en-GB" sz="2000" b="0" i="0" baseline="-25000" dirty="0" smtClean="0">
                <a:solidFill>
                  <a:schemeClr val="accent2"/>
                </a:solidFill>
              </a:rPr>
              <a:t>p</a:t>
            </a:r>
            <a:r>
              <a:rPr lang="en-GB" sz="2000" b="0" i="0" dirty="0" smtClean="0">
                <a:solidFill>
                  <a:schemeClr val="accent2"/>
                </a:solidFill>
              </a:rPr>
              <a:t> </a:t>
            </a:r>
            <a:r>
              <a:rPr lang="en-GB" sz="2000" b="0" i="0" dirty="0" smtClean="0">
                <a:solidFill>
                  <a:schemeClr val="accent2"/>
                </a:solidFill>
                <a:ea typeface="Arial" charset="0"/>
                <a:cs typeface="Arial" charset="0"/>
              </a:rPr>
              <a:t>≈ 5 kA</a:t>
            </a:r>
            <a:endParaRPr lang="en-US" sz="2000" b="0" i="0" dirty="0">
              <a:solidFill>
                <a:schemeClr val="accent2"/>
              </a:solidFill>
            </a:endParaRPr>
          </a:p>
        </p:txBody>
      </p:sp>
      <p:sp>
        <p:nvSpPr>
          <p:cNvPr id="24" name="TextBox 23"/>
          <p:cNvSpPr txBox="1"/>
          <p:nvPr/>
        </p:nvSpPr>
        <p:spPr>
          <a:xfrm>
            <a:off x="0" y="6248400"/>
            <a:ext cx="5334000" cy="276999"/>
          </a:xfrm>
          <a:prstGeom prst="rect">
            <a:avLst/>
          </a:prstGeom>
          <a:noFill/>
        </p:spPr>
        <p:txBody>
          <a:bodyPr wrap="square" rtlCol="0">
            <a:spAutoFit/>
          </a:bodyPr>
          <a:lstStyle/>
          <a:p>
            <a:r>
              <a:rPr lang="en-GB" b="0" i="0" dirty="0" smtClean="0"/>
              <a:t>V. Shevchenko, EC-15 Joint Workshop, 2008, Yosemite, CA, USA</a:t>
            </a:r>
            <a:r>
              <a:rPr lang="en-US" b="0" i="0" dirty="0" smtClean="0"/>
              <a:t> </a:t>
            </a:r>
            <a:endParaRPr lang="en-US" b="0" i="0" dirty="0"/>
          </a:p>
        </p:txBody>
      </p:sp>
      <p:pic>
        <p:nvPicPr>
          <p:cNvPr id="18" name="Picture 17" descr="EBW schematic.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359218" y="1220926"/>
            <a:ext cx="4784782" cy="4683122"/>
          </a:xfrm>
          <a:prstGeom prst="rect">
            <a:avLst/>
          </a:prstGeom>
        </p:spPr>
      </p:pic>
      <p:graphicFrame>
        <p:nvGraphicFramePr>
          <p:cNvPr id="19" name="Object 2"/>
          <p:cNvGraphicFramePr>
            <a:graphicFrameLocks noChangeAspect="1"/>
          </p:cNvGraphicFramePr>
          <p:nvPr/>
        </p:nvGraphicFramePr>
        <p:xfrm>
          <a:off x="668081" y="4725312"/>
          <a:ext cx="3667125" cy="790575"/>
        </p:xfrm>
        <a:graphic>
          <a:graphicData uri="http://schemas.openxmlformats.org/presentationml/2006/ole">
            <p:oleObj spid="_x0000_s108549" name="Equation" r:id="rId6" imgW="2298700" imgH="495300" progId="Equation.3">
              <p:embed/>
            </p:oleObj>
          </a:graphicData>
        </a:graphic>
      </p:graphicFrame>
      <p:sp>
        <p:nvSpPr>
          <p:cNvPr id="22" name="TextBox 21"/>
          <p:cNvSpPr txBox="1"/>
          <p:nvPr/>
        </p:nvSpPr>
        <p:spPr>
          <a:xfrm>
            <a:off x="4724400" y="6287120"/>
            <a:ext cx="4419600" cy="276999"/>
          </a:xfrm>
          <a:prstGeom prst="rect">
            <a:avLst/>
          </a:prstGeom>
          <a:noFill/>
        </p:spPr>
        <p:txBody>
          <a:bodyPr wrap="square" rtlCol="0">
            <a:spAutoFit/>
          </a:bodyPr>
          <a:lstStyle/>
          <a:p>
            <a:r>
              <a:rPr lang="en-US" b="0" i="0" dirty="0" smtClean="0"/>
              <a:t>See </a:t>
            </a:r>
            <a:r>
              <a:rPr lang="en-US" b="0" i="0" dirty="0" err="1" smtClean="0"/>
              <a:t>Laqua</a:t>
            </a:r>
            <a:r>
              <a:rPr lang="en-US" b="0" i="0" dirty="0" smtClean="0"/>
              <a:t>, Plasma Phys. Control. Fusion 49 (2007) R1–R42</a:t>
            </a:r>
            <a:endParaRPr lang="en-US" b="0" i="0" dirty="0"/>
          </a:p>
        </p:txBody>
      </p:sp>
      <p:sp>
        <p:nvSpPr>
          <p:cNvPr id="26" name="TextBox 25"/>
          <p:cNvSpPr txBox="1"/>
          <p:nvPr/>
        </p:nvSpPr>
        <p:spPr>
          <a:xfrm>
            <a:off x="4724400" y="869907"/>
            <a:ext cx="4419600" cy="707886"/>
          </a:xfrm>
          <a:prstGeom prst="rect">
            <a:avLst/>
          </a:prstGeom>
          <a:noFill/>
        </p:spPr>
        <p:txBody>
          <a:bodyPr wrap="square" rtlCol="0">
            <a:spAutoFit/>
          </a:bodyPr>
          <a:lstStyle/>
          <a:p>
            <a:r>
              <a:rPr lang="en-GB" sz="2000" b="0" i="0" dirty="0" smtClean="0"/>
              <a:t>Sketch of ray-tracing modelling of EBW CD plasma initiation</a:t>
            </a:r>
            <a:endParaRPr lang="en-US" sz="2000" b="0" i="0" dirty="0"/>
          </a:p>
        </p:txBody>
      </p:sp>
      <p:sp>
        <p:nvSpPr>
          <p:cNvPr id="25" name="TextBox 24"/>
          <p:cNvSpPr txBox="1"/>
          <p:nvPr/>
        </p:nvSpPr>
        <p:spPr>
          <a:xfrm>
            <a:off x="3242393" y="5305039"/>
            <a:ext cx="5787380" cy="923330"/>
          </a:xfrm>
          <a:prstGeom prst="rect">
            <a:avLst/>
          </a:prstGeom>
          <a:noFill/>
        </p:spPr>
        <p:txBody>
          <a:bodyPr wrap="square" rtlCol="0">
            <a:spAutoFit/>
          </a:bodyPr>
          <a:lstStyle/>
          <a:p>
            <a:r>
              <a:rPr lang="en-US" sz="1800" b="0" i="0" dirty="0" smtClean="0"/>
              <a:t>EBW </a:t>
            </a:r>
            <a:r>
              <a:rPr lang="en-US" sz="1800" b="0" i="0" dirty="0" smtClean="0">
                <a:latin typeface="Symbol" charset="2"/>
                <a:cs typeface="Symbol" charset="2"/>
              </a:rPr>
              <a:t>^</a:t>
            </a:r>
            <a:r>
              <a:rPr lang="en-US" sz="1800" b="0" i="0" dirty="0" smtClean="0"/>
              <a:t> UHR</a:t>
            </a:r>
          </a:p>
          <a:p>
            <a:r>
              <a:rPr lang="en-US" sz="1800" b="0" i="0" dirty="0" smtClean="0"/>
              <a:t>Sign of </a:t>
            </a:r>
            <a:r>
              <a:rPr lang="en-US" sz="1800" b="0" i="0" dirty="0" err="1" smtClean="0"/>
              <a:t>n</a:t>
            </a:r>
            <a:r>
              <a:rPr lang="en-US" sz="1800" b="0" i="0" baseline="-25000" dirty="0" smtClean="0"/>
              <a:t>||</a:t>
            </a:r>
            <a:r>
              <a:rPr lang="en-US" sz="1800" b="0" i="0" dirty="0" smtClean="0"/>
              <a:t> from projection of </a:t>
            </a:r>
            <a:r>
              <a:rPr lang="en-US" sz="1800" b="0" i="0" dirty="0" err="1" smtClean="0"/>
              <a:t>k</a:t>
            </a:r>
            <a:r>
              <a:rPr lang="en-US" sz="1800" b="0" i="0" dirty="0" smtClean="0"/>
              <a:t> along poloidal field (B</a:t>
            </a:r>
            <a:r>
              <a:rPr lang="en-US" sz="1800" b="0" i="0" baseline="-25000" dirty="0" smtClean="0"/>
              <a:t>p</a:t>
            </a:r>
            <a:r>
              <a:rPr lang="en-US" sz="1800" b="0" i="0" dirty="0" smtClean="0"/>
              <a:t>)</a:t>
            </a:r>
          </a:p>
          <a:p>
            <a:r>
              <a:rPr lang="en-US" sz="1800" b="0" i="0" dirty="0" smtClean="0"/>
              <a:t>B</a:t>
            </a:r>
            <a:r>
              <a:rPr lang="en-US" sz="1800" b="0" i="0" baseline="-25000" dirty="0" smtClean="0"/>
              <a:t>p</a:t>
            </a:r>
            <a:r>
              <a:rPr lang="en-US" sz="1800" b="0" i="0" dirty="0" smtClean="0"/>
              <a:t> changes sign when closed flux forms</a:t>
            </a:r>
            <a:endParaRPr lang="en-US" sz="1800" b="0" i="0" dirty="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 EBW start-up to 33 kA with 100 kW ECRF using vertical shifts to provide co-current in both open- and closed-fields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38</a:t>
            </a:fld>
            <a:endParaRPr lang="en-US" dirty="0"/>
          </a:p>
        </p:txBody>
      </p:sp>
      <p:pic>
        <p:nvPicPr>
          <p:cNvPr id="8" name="Picture 7" descr="EBW33kA.tiff"/>
          <p:cNvPicPr>
            <a:picLocks noChangeAspect="1"/>
          </p:cNvPicPr>
          <p:nvPr/>
        </p:nvPicPr>
        <p:blipFill>
          <a:blip r:embed="rId3"/>
          <a:stretch>
            <a:fillRect/>
          </a:stretch>
        </p:blipFill>
        <p:spPr>
          <a:xfrm>
            <a:off x="4098025" y="987130"/>
            <a:ext cx="4805179" cy="4645261"/>
          </a:xfrm>
          <a:prstGeom prst="rect">
            <a:avLst/>
          </a:prstGeom>
        </p:spPr>
      </p:pic>
      <p:grpSp>
        <p:nvGrpSpPr>
          <p:cNvPr id="5" name="Group 66"/>
          <p:cNvGrpSpPr>
            <a:grpSpLocks/>
          </p:cNvGrpSpPr>
          <p:nvPr/>
        </p:nvGrpSpPr>
        <p:grpSpPr bwMode="auto">
          <a:xfrm>
            <a:off x="312176" y="1197857"/>
            <a:ext cx="2886191" cy="3881999"/>
            <a:chOff x="-2915" y="431"/>
            <a:chExt cx="1974" cy="3542"/>
          </a:xfrm>
        </p:grpSpPr>
        <p:graphicFrame>
          <p:nvGraphicFramePr>
            <p:cNvPr id="6" name="Object 67"/>
            <p:cNvGraphicFramePr>
              <a:graphicFrameLocks noChangeAspect="1"/>
            </p:cNvGraphicFramePr>
            <p:nvPr/>
          </p:nvGraphicFramePr>
          <p:xfrm>
            <a:off x="-2915" y="431"/>
            <a:ext cx="1974" cy="3542"/>
          </p:xfrm>
          <a:graphic>
            <a:graphicData uri="http://schemas.openxmlformats.org/presentationml/2006/ole">
              <p:oleObj spid="_x0000_s120834" name="Photo Editor Photo" r:id="rId4" imgW="4877481" imgH="4877481" progId="">
                <p:embed/>
              </p:oleObj>
            </a:graphicData>
          </a:graphic>
        </p:graphicFrame>
        <p:sp>
          <p:nvSpPr>
            <p:cNvPr id="7" name="Text Box 68"/>
            <p:cNvSpPr txBox="1">
              <a:spLocks noChangeArrowheads="1"/>
            </p:cNvSpPr>
            <p:nvPr/>
          </p:nvSpPr>
          <p:spPr bwMode="auto">
            <a:xfrm>
              <a:off x="-2865" y="542"/>
              <a:ext cx="1442" cy="421"/>
            </a:xfrm>
            <a:prstGeom prst="rect">
              <a:avLst/>
            </a:prstGeom>
            <a:noFill/>
            <a:ln w="9525">
              <a:noFill/>
              <a:miter lim="800000"/>
              <a:headEnd/>
              <a:tailEnd/>
            </a:ln>
            <a:effectLst/>
          </p:spPr>
          <p:txBody>
            <a:bodyPr wrap="square">
              <a:prstTxWarp prst="textNoShape">
                <a:avLst/>
              </a:prstTxWarp>
              <a:spAutoFit/>
            </a:bodyPr>
            <a:lstStyle/>
            <a:p>
              <a:r>
                <a:rPr lang="en-GB" i="1" dirty="0">
                  <a:solidFill>
                    <a:srgbClr val="00FFFF"/>
                  </a:solidFill>
                </a:rPr>
                <a:t>#18240, 98ms </a:t>
              </a:r>
            </a:p>
            <a:p>
              <a:r>
                <a:rPr lang="en-GB" i="1" dirty="0">
                  <a:solidFill>
                    <a:srgbClr val="00FFFF"/>
                  </a:solidFill>
                </a:rPr>
                <a:t>I</a:t>
              </a:r>
              <a:r>
                <a:rPr lang="en-GB" i="1" baseline="-25000" dirty="0">
                  <a:solidFill>
                    <a:srgbClr val="00FFFF"/>
                  </a:solidFill>
                </a:rPr>
                <a:t>p</a:t>
              </a:r>
              <a:r>
                <a:rPr lang="en-GB" i="1" dirty="0">
                  <a:solidFill>
                    <a:srgbClr val="00FFFF"/>
                  </a:solidFill>
                </a:rPr>
                <a:t> = 32kA, non-solenoid</a:t>
              </a:r>
            </a:p>
          </p:txBody>
        </p:sp>
      </p:grpSp>
      <p:sp>
        <p:nvSpPr>
          <p:cNvPr id="11" name="Content Placeholder 2"/>
          <p:cNvSpPr>
            <a:spLocks noGrp="1"/>
          </p:cNvSpPr>
          <p:nvPr>
            <p:ph idx="1"/>
          </p:nvPr>
        </p:nvSpPr>
        <p:spPr>
          <a:xfrm>
            <a:off x="0" y="5456394"/>
            <a:ext cx="9144000" cy="1401606"/>
          </a:xfrm>
        </p:spPr>
        <p:txBody>
          <a:bodyPr/>
          <a:lstStyle/>
          <a:p>
            <a:r>
              <a:rPr lang="en-GB" sz="1800" dirty="0" smtClean="0">
                <a:solidFill>
                  <a:srgbClr val="3333CC"/>
                </a:solidFill>
              </a:rPr>
              <a:t>Proportion co/counter EBW CD depends on fraction above/below the </a:t>
            </a:r>
            <a:r>
              <a:rPr lang="en-GB" sz="1800" dirty="0" err="1" smtClean="0">
                <a:solidFill>
                  <a:srgbClr val="3333CC"/>
                </a:solidFill>
              </a:rPr>
              <a:t>midplane</a:t>
            </a:r>
            <a:endParaRPr lang="en-GB" sz="1800" dirty="0" smtClean="0">
              <a:solidFill>
                <a:srgbClr val="3333CC"/>
              </a:solidFill>
            </a:endParaRPr>
          </a:p>
          <a:p>
            <a:pPr>
              <a:buFont typeface="Arial"/>
              <a:buChar char="•"/>
            </a:pPr>
            <a:r>
              <a:rPr lang="en-US" sz="1800" dirty="0" smtClean="0">
                <a:solidFill>
                  <a:srgbClr val="3333CC"/>
                </a:solidFill>
              </a:rPr>
              <a:t>Plasma shifted up during open field line period </a:t>
            </a:r>
          </a:p>
          <a:p>
            <a:pPr>
              <a:buFont typeface="Arial"/>
              <a:buChar char="•"/>
            </a:pPr>
            <a:r>
              <a:rPr lang="en-US" sz="1800" dirty="0" smtClean="0">
                <a:solidFill>
                  <a:srgbClr val="3333CC"/>
                </a:solidFill>
              </a:rPr>
              <a:t>Plasma shifted at the time closed field lines appear  to maintain co-current  drive</a:t>
            </a:r>
          </a:p>
        </p:txBody>
      </p:sp>
      <p:sp>
        <p:nvSpPr>
          <p:cNvPr id="12" name="TextBox 11"/>
          <p:cNvSpPr txBox="1"/>
          <p:nvPr/>
        </p:nvSpPr>
        <p:spPr>
          <a:xfrm>
            <a:off x="0" y="936234"/>
            <a:ext cx="4219097" cy="276999"/>
          </a:xfrm>
          <a:prstGeom prst="rect">
            <a:avLst/>
          </a:prstGeom>
          <a:noFill/>
        </p:spPr>
        <p:txBody>
          <a:bodyPr wrap="square" rtlCol="0">
            <a:spAutoFit/>
          </a:bodyPr>
          <a:lstStyle/>
          <a:p>
            <a:r>
              <a:rPr lang="en-US" b="0" i="0" dirty="0" smtClean="0"/>
              <a:t>V.F. Shevchenko et al. </a:t>
            </a:r>
            <a:r>
              <a:rPr lang="en-US" b="0" i="0" dirty="0" err="1" smtClean="0"/>
              <a:t>Nucl</a:t>
            </a:r>
            <a:r>
              <a:rPr lang="en-US" b="0" i="0" dirty="0" smtClean="0"/>
              <a:t>. Fusion 50 (2010) 022004 (5pp)</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of tokamak plasma start-up</a:t>
            </a:r>
            <a:endParaRPr lang="en-US" dirty="0"/>
          </a:p>
        </p:txBody>
      </p:sp>
      <p:sp>
        <p:nvSpPr>
          <p:cNvPr id="3" name="Content Placeholder 2"/>
          <p:cNvSpPr>
            <a:spLocks noGrp="1"/>
          </p:cNvSpPr>
          <p:nvPr>
            <p:ph idx="1"/>
          </p:nvPr>
        </p:nvSpPr>
        <p:spPr>
          <a:xfrm>
            <a:off x="344069" y="1226943"/>
            <a:ext cx="8799931" cy="5463600"/>
          </a:xfrm>
        </p:spPr>
        <p:txBody>
          <a:bodyPr/>
          <a:lstStyle/>
          <a:p>
            <a:r>
              <a:rPr lang="en-US" dirty="0" smtClean="0"/>
              <a:t>Central solenoid inductive start-up and current ramp</a:t>
            </a:r>
          </a:p>
          <a:p>
            <a:pPr lvl="1"/>
            <a:r>
              <a:rPr lang="en-US" dirty="0" smtClean="0"/>
              <a:t>Breakdown/avalanche</a:t>
            </a:r>
          </a:p>
          <a:p>
            <a:pPr lvl="1"/>
            <a:r>
              <a:rPr lang="en-US" dirty="0" smtClean="0"/>
              <a:t>Impurity burn-through</a:t>
            </a:r>
          </a:p>
          <a:p>
            <a:pPr lvl="1"/>
            <a:r>
              <a:rPr lang="en-US" dirty="0" smtClean="0"/>
              <a:t>Electron cyclotron radio-frequency assist</a:t>
            </a:r>
          </a:p>
          <a:p>
            <a:pPr lvl="1"/>
            <a:r>
              <a:rPr lang="en-US" dirty="0" smtClean="0"/>
              <a:t>Examples from  EAST and KSTAR</a:t>
            </a:r>
          </a:p>
          <a:p>
            <a:pPr lvl="1"/>
            <a:r>
              <a:rPr lang="en-US" dirty="0" smtClean="0"/>
              <a:t>Early stage of plasma current ramp-up</a:t>
            </a:r>
          </a:p>
          <a:p>
            <a:r>
              <a:rPr lang="en-US" dirty="0" smtClean="0"/>
              <a:t>Start-up techniques without a central solenoid</a:t>
            </a:r>
          </a:p>
          <a:p>
            <a:pPr lvl="1"/>
            <a:r>
              <a:rPr lang="en-US" dirty="0" smtClean="0"/>
              <a:t>Outer PF coil start-up</a:t>
            </a:r>
          </a:p>
          <a:p>
            <a:pPr lvl="1"/>
            <a:r>
              <a:rPr lang="en-US" dirty="0" smtClean="0"/>
              <a:t>Electron  Bernstein  Wave start-up</a:t>
            </a:r>
          </a:p>
          <a:p>
            <a:pPr lvl="1"/>
            <a:r>
              <a:rPr lang="en-US" dirty="0" smtClean="0"/>
              <a:t>Helicity injection</a:t>
            </a:r>
          </a:p>
          <a:p>
            <a:pPr lvl="2"/>
            <a:r>
              <a:rPr lang="en-US" dirty="0" smtClean="0"/>
              <a:t>Coaxial helicity injection (CHI)</a:t>
            </a:r>
          </a:p>
          <a:p>
            <a:pPr lvl="2"/>
            <a:r>
              <a:rPr lang="en-US" dirty="0" smtClean="0"/>
              <a:t>Plasma Guns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39</a:t>
            </a:fld>
            <a:endParaRPr lang="en-US" dirty="0"/>
          </a:p>
        </p:txBody>
      </p:sp>
      <p:pic>
        <p:nvPicPr>
          <p:cNvPr id="6" name="Picture 5" descr="greybox.tif"/>
          <p:cNvPicPr>
            <a:picLocks noChangeAspect="1"/>
          </p:cNvPicPr>
          <p:nvPr/>
        </p:nvPicPr>
        <p:blipFill>
          <a:blip r:embed="rId2">
            <a:alphaModFix amt="68000"/>
          </a:blip>
          <a:stretch>
            <a:fillRect/>
          </a:stretch>
        </p:blipFill>
        <p:spPr>
          <a:xfrm>
            <a:off x="0" y="926228"/>
            <a:ext cx="9144000" cy="3890343"/>
          </a:xfrm>
          <a:prstGeom prst="rect">
            <a:avLst/>
          </a:prstGeom>
        </p:spPr>
      </p:pic>
      <p:pic>
        <p:nvPicPr>
          <p:cNvPr id="7" name="Picture 6" descr="greybox.tif"/>
          <p:cNvPicPr>
            <a:picLocks noChangeAspect="1"/>
          </p:cNvPicPr>
          <p:nvPr/>
        </p:nvPicPr>
        <p:blipFill>
          <a:blip r:embed="rId2">
            <a:alphaModFix amt="68000"/>
          </a:blip>
          <a:stretch>
            <a:fillRect/>
          </a:stretch>
        </p:blipFill>
        <p:spPr>
          <a:xfrm>
            <a:off x="0" y="5590940"/>
            <a:ext cx="9144000" cy="9214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ea typeface="ヒラギノ角ゴ Pro W3" charset="-128"/>
                <a:cs typeface="ヒラギノ角ゴ Pro W3" charset="-128"/>
              </a:rPr>
              <a:t>Inductive start-up can be divided into three phases, break-down/avalanche, burn-through and controlled ramp-up</a:t>
            </a:r>
          </a:p>
        </p:txBody>
      </p:sp>
      <p:sp>
        <p:nvSpPr>
          <p:cNvPr id="18435" name="Slide Number Placeholder 2"/>
          <p:cNvSpPr>
            <a:spLocks noGrp="1"/>
          </p:cNvSpPr>
          <p:nvPr>
            <p:ph type="sldNum" sz="quarter" idx="12"/>
          </p:nvPr>
        </p:nvSpPr>
        <p:spPr>
          <a:noFill/>
        </p:spPr>
        <p:txBody>
          <a:bodyPr/>
          <a:lstStyle/>
          <a:p>
            <a:fld id="{729BBB0C-E366-294B-8451-17A70E89D619}" type="slidenum">
              <a:rPr lang="en-US" smtClean="0">
                <a:ea typeface="ＭＳ Ｐゴシック" charset="0"/>
                <a:cs typeface="ＭＳ Ｐゴシック" charset="0"/>
              </a:rPr>
              <a:pPr/>
              <a:t>4</a:t>
            </a:fld>
            <a:endParaRPr lang="en-US" dirty="0" smtClean="0">
              <a:ea typeface="ＭＳ Ｐゴシック" charset="0"/>
              <a:cs typeface="ＭＳ Ｐゴシック" charset="0"/>
            </a:endParaRPr>
          </a:p>
        </p:txBody>
      </p:sp>
      <p:grpSp>
        <p:nvGrpSpPr>
          <p:cNvPr id="15" name="Group 14"/>
          <p:cNvGrpSpPr/>
          <p:nvPr/>
        </p:nvGrpSpPr>
        <p:grpSpPr>
          <a:xfrm>
            <a:off x="0" y="1158489"/>
            <a:ext cx="4800600" cy="5029200"/>
            <a:chOff x="0" y="1158489"/>
            <a:chExt cx="4800600" cy="5029200"/>
          </a:xfrm>
        </p:grpSpPr>
        <p:sp>
          <p:nvSpPr>
            <p:cNvPr id="18436" name="Content Placeholder 2"/>
            <p:cNvSpPr txBox="1">
              <a:spLocks/>
            </p:cNvSpPr>
            <p:nvPr/>
          </p:nvSpPr>
          <p:spPr bwMode="auto">
            <a:xfrm>
              <a:off x="0" y="1158489"/>
              <a:ext cx="4800600" cy="5029200"/>
            </a:xfrm>
            <a:prstGeom prst="rect">
              <a:avLst/>
            </a:prstGeom>
            <a:noFill/>
            <a:ln w="9525">
              <a:noFill/>
              <a:miter lim="800000"/>
              <a:headEnd/>
              <a:tailEnd/>
            </a:ln>
          </p:spPr>
          <p:txBody>
            <a:bodyPr lIns="93901" tIns="46950" rIns="93901" bIns="46950">
              <a:prstTxWarp prst="textNoShape">
                <a:avLst/>
              </a:prstTxWarp>
            </a:bodyPr>
            <a:lstStyle/>
            <a:p>
              <a:pPr marL="354013" indent="-354013" defTabSz="938213" eaLnBrk="0" hangingPunct="0">
                <a:spcBef>
                  <a:spcPct val="20000"/>
                </a:spcBef>
              </a:pPr>
              <a:r>
                <a:rPr lang="en-US" sz="2200" b="0" i="0" dirty="0">
                  <a:solidFill>
                    <a:schemeClr val="tx1"/>
                  </a:solidFill>
                  <a:latin typeface="Arial" charset="0"/>
                </a:rPr>
                <a:t>	Break-down, T</a:t>
              </a:r>
              <a:r>
                <a:rPr lang="en-US" sz="2200" b="0" i="0" baseline="-25000" dirty="0">
                  <a:solidFill>
                    <a:schemeClr val="tx1"/>
                  </a:solidFill>
                  <a:latin typeface="Arial" charset="0"/>
                </a:rPr>
                <a:t>e</a:t>
              </a:r>
              <a:r>
                <a:rPr lang="en-US" sz="2200" b="0" i="0" dirty="0">
                  <a:solidFill>
                    <a:schemeClr val="tx1"/>
                  </a:solidFill>
                  <a:latin typeface="Arial" charset="0"/>
                </a:rPr>
                <a:t> &lt; 10 eV, </a:t>
              </a:r>
              <a:r>
                <a:rPr lang="en-US" sz="2200" b="0" i="0" dirty="0" err="1">
                  <a:solidFill>
                    <a:schemeClr val="tx1"/>
                  </a:solidFill>
                  <a:latin typeface="Arial" charset="0"/>
                </a:rPr>
                <a:t>j</a:t>
              </a:r>
              <a:r>
                <a:rPr lang="en-US" sz="2200" b="0" i="0" dirty="0">
                  <a:solidFill>
                    <a:schemeClr val="tx1"/>
                  </a:solidFill>
                  <a:latin typeface="Arial" charset="0"/>
                </a:rPr>
                <a:t> &lt; 35 kA/m</a:t>
              </a:r>
              <a:r>
                <a:rPr lang="en-US" sz="2200" b="0" i="0" baseline="30000" dirty="0">
                  <a:solidFill>
                    <a:schemeClr val="tx1"/>
                  </a:solidFill>
                  <a:latin typeface="Arial" charset="0"/>
                </a:rPr>
                <a:t>2</a:t>
              </a:r>
              <a:r>
                <a:rPr lang="en-US" sz="2200" b="0" i="0" dirty="0">
                  <a:solidFill>
                    <a:schemeClr val="tx1"/>
                  </a:solidFill>
                  <a:latin typeface="Arial" charset="0"/>
                </a:rPr>
                <a:t> </a:t>
              </a:r>
              <a:r>
                <a:rPr lang="en-US" sz="2200" b="0" i="0" dirty="0" err="1">
                  <a:solidFill>
                    <a:schemeClr val="tx1"/>
                  </a:solidFill>
                  <a:latin typeface="Arial" charset="0"/>
                </a:rPr>
                <a:t>I</a:t>
              </a:r>
              <a:r>
                <a:rPr lang="en-US" sz="2200" b="0" i="0" baseline="-25000" dirty="0" err="1">
                  <a:solidFill>
                    <a:schemeClr val="tx1"/>
                  </a:solidFill>
                  <a:latin typeface="Arial" charset="0"/>
                </a:rPr>
                <a:t>p(NSTX</a:t>
              </a:r>
              <a:r>
                <a:rPr lang="en-US" sz="2200" b="0" i="0" baseline="-25000" dirty="0">
                  <a:solidFill>
                    <a:schemeClr val="tx1"/>
                  </a:solidFill>
                  <a:latin typeface="Arial" charset="0"/>
                </a:rPr>
                <a:t>)</a:t>
              </a:r>
              <a:r>
                <a:rPr lang="en-US" sz="2200" b="0" i="0" dirty="0">
                  <a:solidFill>
                    <a:schemeClr val="tx1"/>
                  </a:solidFill>
                  <a:latin typeface="Arial" charset="0"/>
                </a:rPr>
                <a:t>&lt; 35 kA</a:t>
              </a:r>
            </a:p>
            <a:p>
              <a:pPr marL="354013" indent="-354013" defTabSz="938213" eaLnBrk="0" hangingPunct="0">
                <a:spcBef>
                  <a:spcPct val="20000"/>
                </a:spcBef>
              </a:pPr>
              <a:r>
                <a:rPr lang="en-US" sz="2200" b="0" i="0" dirty="0">
                  <a:solidFill>
                    <a:schemeClr val="tx1"/>
                  </a:solidFill>
                  <a:latin typeface="Arial" charset="0"/>
                </a:rPr>
                <a:t>	Burn-through, 10 eV &lt; T</a:t>
              </a:r>
              <a:r>
                <a:rPr lang="en-US" sz="2200" b="0" i="0" baseline="-25000" dirty="0">
                  <a:solidFill>
                    <a:schemeClr val="tx1"/>
                  </a:solidFill>
                  <a:latin typeface="Arial" charset="0"/>
                </a:rPr>
                <a:t>e</a:t>
              </a:r>
              <a:r>
                <a:rPr lang="en-US" sz="2200" b="0" i="0" dirty="0">
                  <a:solidFill>
                    <a:schemeClr val="tx1"/>
                  </a:solidFill>
                  <a:latin typeface="Arial" charset="0"/>
                </a:rPr>
                <a:t> &lt; 100 eV, 30 kA/m</a:t>
              </a:r>
              <a:r>
                <a:rPr lang="en-US" sz="2200" b="0" i="0" baseline="30000" dirty="0">
                  <a:solidFill>
                    <a:schemeClr val="tx1"/>
                  </a:solidFill>
                  <a:latin typeface="Arial" charset="0"/>
                </a:rPr>
                <a:t>2</a:t>
              </a:r>
              <a:r>
                <a:rPr lang="en-US" sz="2200" b="0" i="0" dirty="0">
                  <a:solidFill>
                    <a:schemeClr val="tx1"/>
                  </a:solidFill>
                  <a:latin typeface="Arial" charset="0"/>
                </a:rPr>
                <a:t>  &lt; </a:t>
              </a:r>
              <a:r>
                <a:rPr lang="en-US" sz="2200" b="0" i="0" dirty="0" err="1">
                  <a:solidFill>
                    <a:schemeClr val="tx1"/>
                  </a:solidFill>
                  <a:latin typeface="Arial" charset="0"/>
                </a:rPr>
                <a:t>j</a:t>
              </a:r>
              <a:r>
                <a:rPr lang="en-US" sz="2200" b="0" i="0" dirty="0">
                  <a:solidFill>
                    <a:schemeClr val="tx1"/>
                  </a:solidFill>
                  <a:latin typeface="Arial" charset="0"/>
                </a:rPr>
                <a:t> &lt; 300 kA/m</a:t>
              </a:r>
              <a:r>
                <a:rPr lang="en-US" sz="2200" b="0" i="0" baseline="30000" dirty="0">
                  <a:solidFill>
                    <a:schemeClr val="tx1"/>
                  </a:solidFill>
                  <a:latin typeface="Arial" charset="0"/>
                </a:rPr>
                <a:t>2</a:t>
              </a:r>
              <a:r>
                <a:rPr lang="en-US" sz="2200" b="0" i="0" dirty="0">
                  <a:solidFill>
                    <a:schemeClr val="tx1"/>
                  </a:solidFill>
                  <a:latin typeface="Arial" charset="0"/>
                </a:rPr>
                <a:t> </a:t>
              </a:r>
            </a:p>
            <a:p>
              <a:pPr marL="354013" indent="-354013" defTabSz="938213" eaLnBrk="0" hangingPunct="0">
                <a:spcBef>
                  <a:spcPct val="20000"/>
                </a:spcBef>
              </a:pPr>
              <a:r>
                <a:rPr lang="en-US" sz="2200" b="0" i="0" dirty="0">
                  <a:solidFill>
                    <a:schemeClr val="tx1"/>
                  </a:solidFill>
                  <a:latin typeface="Arial" charset="0"/>
                </a:rPr>
                <a:t>	Controlled ramp-up I</a:t>
              </a:r>
              <a:r>
                <a:rPr lang="en-US" sz="2200" b="0" i="0" baseline="-25000" dirty="0">
                  <a:solidFill>
                    <a:schemeClr val="tx1"/>
                  </a:solidFill>
                  <a:latin typeface="Arial" charset="0"/>
                </a:rPr>
                <a:t>p</a:t>
              </a:r>
              <a:r>
                <a:rPr lang="en-US" sz="2200" b="0" i="0" dirty="0">
                  <a:solidFill>
                    <a:schemeClr val="tx1"/>
                  </a:solidFill>
                  <a:latin typeface="Arial" charset="0"/>
                </a:rPr>
                <a:t> &gt; 100 kA</a:t>
              </a:r>
            </a:p>
            <a:p>
              <a:pPr marL="354013" indent="-354013" defTabSz="938213" eaLnBrk="0" hangingPunct="0">
                <a:spcBef>
                  <a:spcPct val="20000"/>
                </a:spcBef>
                <a:buFontTx/>
                <a:buChar char="•"/>
              </a:pPr>
              <a:r>
                <a:rPr lang="en-US" sz="2200" b="0" i="0" dirty="0">
                  <a:solidFill>
                    <a:schemeClr val="tx1"/>
                  </a:solidFill>
                  <a:latin typeface="Arial" charset="0"/>
                </a:rPr>
                <a:t>Central solenoid provides voltage</a:t>
              </a:r>
              <a:endParaRPr lang="en-US" sz="2200" b="0" i="0" dirty="0" smtClean="0">
                <a:solidFill>
                  <a:schemeClr val="tx1"/>
                </a:solidFill>
                <a:latin typeface="Arial" charset="0"/>
              </a:endParaRPr>
            </a:p>
            <a:p>
              <a:pPr marL="354013" indent="-354013" defTabSz="938213" eaLnBrk="0" hangingPunct="0">
                <a:spcBef>
                  <a:spcPct val="20000"/>
                </a:spcBef>
                <a:buFontTx/>
                <a:buChar char="•"/>
              </a:pPr>
              <a:r>
                <a:rPr lang="en-US" sz="2200" b="0" i="0" dirty="0" smtClean="0">
                  <a:solidFill>
                    <a:schemeClr val="tx1"/>
                  </a:solidFill>
                  <a:latin typeface="Arial" charset="0"/>
                </a:rPr>
                <a:t>Resistive </a:t>
              </a:r>
              <a:r>
                <a:rPr lang="en-US" sz="2200" b="0" i="0" dirty="0">
                  <a:solidFill>
                    <a:schemeClr val="tx1"/>
                  </a:solidFill>
                  <a:latin typeface="Arial" charset="0"/>
                </a:rPr>
                <a:t>heating or auxiliary power to heat and ionize low Z impurities</a:t>
              </a:r>
            </a:p>
            <a:p>
              <a:pPr marL="354013" indent="-354013" defTabSz="938213" eaLnBrk="0" hangingPunct="0">
                <a:spcBef>
                  <a:spcPct val="20000"/>
                </a:spcBef>
                <a:buFontTx/>
                <a:buChar char="•"/>
              </a:pPr>
              <a:r>
                <a:rPr lang="en-US" sz="2200" b="0" i="0" dirty="0">
                  <a:solidFill>
                    <a:schemeClr val="tx1"/>
                  </a:solidFill>
                  <a:latin typeface="Arial" charset="0"/>
                </a:rPr>
                <a:t>Vertical field to control plasma radius</a:t>
              </a:r>
            </a:p>
            <a:p>
              <a:pPr marL="354013" indent="-354013" defTabSz="938213" eaLnBrk="0" hangingPunct="0">
                <a:spcBef>
                  <a:spcPct val="20000"/>
                </a:spcBef>
                <a:buFontTx/>
                <a:buChar char="•"/>
              </a:pPr>
              <a:r>
                <a:rPr lang="en-US" sz="2200" b="0" i="0" dirty="0">
                  <a:solidFill>
                    <a:schemeClr val="tx1"/>
                  </a:solidFill>
                  <a:latin typeface="Arial" charset="0"/>
                </a:rPr>
                <a:t>Other Poloidal Field coils - shaping</a:t>
              </a:r>
            </a:p>
            <a:p>
              <a:pPr marL="354013" indent="-354013" defTabSz="938213" eaLnBrk="0" hangingPunct="0">
                <a:spcBef>
                  <a:spcPct val="20000"/>
                </a:spcBef>
                <a:buFontTx/>
                <a:buChar char="•"/>
              </a:pPr>
              <a:r>
                <a:rPr lang="en-US" sz="2200" b="0" i="0" dirty="0">
                  <a:solidFill>
                    <a:schemeClr val="tx1"/>
                  </a:solidFill>
                  <a:latin typeface="Arial" charset="0"/>
                </a:rPr>
                <a:t>Gas puffing for </a:t>
              </a:r>
              <a:r>
                <a:rPr lang="en-US" sz="2200" b="0" i="0" dirty="0" smtClean="0">
                  <a:solidFill>
                    <a:schemeClr val="tx1"/>
                  </a:solidFill>
                  <a:latin typeface="Arial" charset="0"/>
                </a:rPr>
                <a:t>fueling</a:t>
              </a:r>
            </a:p>
          </p:txBody>
        </p:sp>
        <p:sp>
          <p:nvSpPr>
            <p:cNvPr id="18437" name="Rectangle 9"/>
            <p:cNvSpPr>
              <a:spLocks noChangeArrowheads="1"/>
            </p:cNvSpPr>
            <p:nvPr/>
          </p:nvSpPr>
          <p:spPr bwMode="auto">
            <a:xfrm>
              <a:off x="85184" y="1272169"/>
              <a:ext cx="152400" cy="228600"/>
            </a:xfrm>
            <a:prstGeom prst="rect">
              <a:avLst/>
            </a:prstGeom>
            <a:solidFill>
              <a:srgbClr val="0000FF">
                <a:alpha val="18039"/>
              </a:srgbClr>
            </a:solidFill>
            <a:ln w="0">
              <a:solidFill>
                <a:schemeClr val="tx1"/>
              </a:solidFill>
              <a:round/>
              <a:headEnd/>
              <a:tailEnd type="triangle" w="med" len="med"/>
            </a:ln>
          </p:spPr>
          <p:txBody>
            <a:bodyPr lIns="0" tIns="0" rIns="0" bIns="0">
              <a:prstTxWarp prst="textNoShape">
                <a:avLst/>
              </a:prstTxWarp>
            </a:bodyPr>
            <a:lstStyle/>
            <a:p>
              <a:pPr>
                <a:spcBef>
                  <a:spcPct val="20000"/>
                </a:spcBef>
                <a:buFontTx/>
                <a:buChar char="•"/>
              </a:pPr>
              <a:endParaRPr lang="en-US"/>
            </a:p>
          </p:txBody>
        </p:sp>
        <p:sp>
          <p:nvSpPr>
            <p:cNvPr id="18438" name="Rectangle 10"/>
            <p:cNvSpPr>
              <a:spLocks noChangeArrowheads="1"/>
            </p:cNvSpPr>
            <p:nvPr/>
          </p:nvSpPr>
          <p:spPr bwMode="auto">
            <a:xfrm>
              <a:off x="76200" y="1982440"/>
              <a:ext cx="152400" cy="228600"/>
            </a:xfrm>
            <a:prstGeom prst="rect">
              <a:avLst/>
            </a:prstGeom>
            <a:solidFill>
              <a:srgbClr val="FF0000">
                <a:alpha val="30196"/>
              </a:srgbClr>
            </a:solidFill>
            <a:ln w="0">
              <a:solidFill>
                <a:schemeClr val="tx1"/>
              </a:solidFill>
              <a:round/>
              <a:headEnd/>
              <a:tailEnd type="triangle" w="med" len="med"/>
            </a:ln>
          </p:spPr>
          <p:txBody>
            <a:bodyPr lIns="0" tIns="0" rIns="0" bIns="0">
              <a:prstTxWarp prst="textNoShape">
                <a:avLst/>
              </a:prstTxWarp>
            </a:bodyPr>
            <a:lstStyle/>
            <a:p>
              <a:pPr>
                <a:spcBef>
                  <a:spcPct val="20000"/>
                </a:spcBef>
                <a:buFontTx/>
                <a:buChar char="•"/>
              </a:pPr>
              <a:endParaRPr lang="en-US"/>
            </a:p>
          </p:txBody>
        </p:sp>
        <p:sp>
          <p:nvSpPr>
            <p:cNvPr id="18439" name="Rectangle 11"/>
            <p:cNvSpPr>
              <a:spLocks noChangeArrowheads="1"/>
            </p:cNvSpPr>
            <p:nvPr/>
          </p:nvSpPr>
          <p:spPr bwMode="auto">
            <a:xfrm>
              <a:off x="76200" y="2699216"/>
              <a:ext cx="152400" cy="228600"/>
            </a:xfrm>
            <a:prstGeom prst="rect">
              <a:avLst/>
            </a:prstGeom>
            <a:solidFill>
              <a:srgbClr val="FFFF00">
                <a:alpha val="18823"/>
              </a:srgbClr>
            </a:solidFill>
            <a:ln w="0">
              <a:solidFill>
                <a:schemeClr val="tx1"/>
              </a:solidFill>
              <a:round/>
              <a:headEnd/>
              <a:tailEnd type="triangle" w="med" len="med"/>
            </a:ln>
          </p:spPr>
          <p:txBody>
            <a:bodyPr lIns="0" tIns="0" rIns="0" bIns="0">
              <a:prstTxWarp prst="textNoShape">
                <a:avLst/>
              </a:prstTxWarp>
            </a:bodyPr>
            <a:lstStyle/>
            <a:p>
              <a:pPr>
                <a:spcBef>
                  <a:spcPct val="20000"/>
                </a:spcBef>
                <a:buFontTx/>
                <a:buChar char="•"/>
              </a:pPr>
              <a:endParaRPr lang="en-US"/>
            </a:p>
          </p:txBody>
        </p:sp>
      </p:grpSp>
      <p:grpSp>
        <p:nvGrpSpPr>
          <p:cNvPr id="18440" name="Group 23"/>
          <p:cNvGrpSpPr>
            <a:grpSpLocks/>
          </p:cNvGrpSpPr>
          <p:nvPr/>
        </p:nvGrpSpPr>
        <p:grpSpPr bwMode="auto">
          <a:xfrm>
            <a:off x="4724400" y="1340625"/>
            <a:ext cx="4419600" cy="4876800"/>
            <a:chOff x="4557712" y="1143000"/>
            <a:chExt cx="4586288" cy="4876800"/>
          </a:xfrm>
        </p:grpSpPr>
        <p:pic>
          <p:nvPicPr>
            <p:cNvPr id="18443" name="Picture 4" descr="beginning.pdf"/>
            <p:cNvPicPr>
              <a:picLocks noChangeAspect="1"/>
            </p:cNvPicPr>
            <p:nvPr/>
          </p:nvPicPr>
          <p:blipFill>
            <a:blip r:embed="rId2"/>
            <a:srcRect/>
            <a:stretch>
              <a:fillRect/>
            </a:stretch>
          </p:blipFill>
          <p:spPr bwMode="auto">
            <a:xfrm>
              <a:off x="4557712" y="1143000"/>
              <a:ext cx="4586288" cy="4876800"/>
            </a:xfrm>
            <a:prstGeom prst="rect">
              <a:avLst/>
            </a:prstGeom>
            <a:noFill/>
            <a:ln w="9525">
              <a:noFill/>
              <a:miter lim="800000"/>
              <a:headEnd/>
              <a:tailEnd/>
            </a:ln>
          </p:spPr>
        </p:pic>
        <p:sp>
          <p:nvSpPr>
            <p:cNvPr id="18444" name="Rectangle 5"/>
            <p:cNvSpPr>
              <a:spLocks noChangeArrowheads="1"/>
            </p:cNvSpPr>
            <p:nvPr/>
          </p:nvSpPr>
          <p:spPr bwMode="auto">
            <a:xfrm>
              <a:off x="5348451" y="1143000"/>
              <a:ext cx="186887" cy="4876800"/>
            </a:xfrm>
            <a:prstGeom prst="rect">
              <a:avLst/>
            </a:prstGeom>
            <a:solidFill>
              <a:srgbClr val="FF0000">
                <a:alpha val="30196"/>
              </a:srgbClr>
            </a:solidFill>
            <a:ln w="0">
              <a:solidFill>
                <a:schemeClr val="tx1"/>
              </a:solidFill>
              <a:round/>
              <a:headEnd/>
              <a:tailEnd type="triangle" w="med" len="med"/>
            </a:ln>
          </p:spPr>
          <p:txBody>
            <a:bodyPr lIns="0" tIns="0" rIns="0" bIns="0">
              <a:prstTxWarp prst="textNoShape">
                <a:avLst/>
              </a:prstTxWarp>
            </a:bodyPr>
            <a:lstStyle/>
            <a:p>
              <a:pPr>
                <a:spcBef>
                  <a:spcPct val="20000"/>
                </a:spcBef>
                <a:buFontTx/>
                <a:buChar char="•"/>
              </a:pPr>
              <a:endParaRPr lang="en-US"/>
            </a:p>
          </p:txBody>
        </p:sp>
        <p:sp>
          <p:nvSpPr>
            <p:cNvPr id="18445" name="Rectangle 7"/>
            <p:cNvSpPr>
              <a:spLocks noChangeArrowheads="1"/>
            </p:cNvSpPr>
            <p:nvPr/>
          </p:nvSpPr>
          <p:spPr bwMode="auto">
            <a:xfrm>
              <a:off x="5243512" y="1143000"/>
              <a:ext cx="104939" cy="4876800"/>
            </a:xfrm>
            <a:prstGeom prst="rect">
              <a:avLst/>
            </a:prstGeom>
            <a:solidFill>
              <a:srgbClr val="0000FF">
                <a:alpha val="18039"/>
              </a:srgbClr>
            </a:solidFill>
            <a:ln w="0">
              <a:solidFill>
                <a:schemeClr val="tx1"/>
              </a:solidFill>
              <a:round/>
              <a:headEnd/>
              <a:tailEnd type="triangle" w="med" len="med"/>
            </a:ln>
          </p:spPr>
          <p:txBody>
            <a:bodyPr lIns="0" tIns="0" rIns="0" bIns="0">
              <a:prstTxWarp prst="textNoShape">
                <a:avLst/>
              </a:prstTxWarp>
            </a:bodyPr>
            <a:lstStyle/>
            <a:p>
              <a:pPr>
                <a:spcBef>
                  <a:spcPct val="20000"/>
                </a:spcBef>
                <a:buFontTx/>
                <a:buChar char="•"/>
              </a:pPr>
              <a:endParaRPr lang="en-US"/>
            </a:p>
          </p:txBody>
        </p:sp>
        <p:sp>
          <p:nvSpPr>
            <p:cNvPr id="18446" name="Rectangle 8"/>
            <p:cNvSpPr>
              <a:spLocks noChangeArrowheads="1"/>
            </p:cNvSpPr>
            <p:nvPr/>
          </p:nvSpPr>
          <p:spPr bwMode="auto">
            <a:xfrm>
              <a:off x="5536734" y="1143000"/>
              <a:ext cx="2658378" cy="4876800"/>
            </a:xfrm>
            <a:prstGeom prst="rect">
              <a:avLst/>
            </a:prstGeom>
            <a:solidFill>
              <a:srgbClr val="FFFF00">
                <a:alpha val="18823"/>
              </a:srgbClr>
            </a:solidFill>
            <a:ln w="0">
              <a:solidFill>
                <a:schemeClr val="tx1"/>
              </a:solidFill>
              <a:round/>
              <a:headEnd/>
              <a:tailEnd type="triangle" w="med" len="med"/>
            </a:ln>
          </p:spPr>
          <p:txBody>
            <a:bodyPr lIns="0" tIns="0" rIns="0" bIns="0">
              <a:prstTxWarp prst="textNoShape">
                <a:avLst/>
              </a:prstTxWarp>
            </a:bodyPr>
            <a:lstStyle/>
            <a:p>
              <a:pPr>
                <a:spcBef>
                  <a:spcPct val="20000"/>
                </a:spcBef>
                <a:buFontTx/>
                <a:buChar char="•"/>
              </a:pPr>
              <a:endParaRPr lang="en-US"/>
            </a:p>
          </p:txBody>
        </p:sp>
      </p:grpSp>
      <p:sp>
        <p:nvSpPr>
          <p:cNvPr id="18441" name="TextBox 24"/>
          <p:cNvSpPr txBox="1">
            <a:spLocks noChangeArrowheads="1"/>
          </p:cNvSpPr>
          <p:nvPr/>
        </p:nvSpPr>
        <p:spPr bwMode="auto">
          <a:xfrm>
            <a:off x="6096000" y="838200"/>
            <a:ext cx="1279525" cy="584200"/>
          </a:xfrm>
          <a:prstGeom prst="rect">
            <a:avLst/>
          </a:prstGeom>
          <a:noFill/>
          <a:ln w="9525">
            <a:noFill/>
            <a:miter lim="800000"/>
            <a:headEnd/>
            <a:tailEnd/>
          </a:ln>
        </p:spPr>
        <p:txBody>
          <a:bodyPr wrap="none">
            <a:prstTxWarp prst="textNoShape">
              <a:avLst/>
            </a:prstTxWarp>
            <a:spAutoFit/>
          </a:bodyPr>
          <a:lstStyle/>
          <a:p>
            <a:r>
              <a:rPr lang="en-US" sz="3200" i="0"/>
              <a:t>NSTX</a:t>
            </a:r>
          </a:p>
        </p:txBody>
      </p:sp>
      <p:sp>
        <p:nvSpPr>
          <p:cNvPr id="18442" name="TextBox 25"/>
          <p:cNvSpPr txBox="1">
            <a:spLocks noChangeArrowheads="1"/>
          </p:cNvSpPr>
          <p:nvPr/>
        </p:nvSpPr>
        <p:spPr bwMode="auto">
          <a:xfrm>
            <a:off x="6400800" y="6248400"/>
            <a:ext cx="774700" cy="276225"/>
          </a:xfrm>
          <a:prstGeom prst="rect">
            <a:avLst/>
          </a:prstGeom>
          <a:noFill/>
          <a:ln w="9525">
            <a:noFill/>
            <a:miter lim="800000"/>
            <a:headEnd/>
            <a:tailEnd/>
          </a:ln>
        </p:spPr>
        <p:txBody>
          <a:bodyPr wrap="none">
            <a:prstTxWarp prst="textNoShape">
              <a:avLst/>
            </a:prstTxWarp>
            <a:spAutoFit/>
          </a:bodyPr>
          <a:lstStyle/>
          <a:p>
            <a:r>
              <a:rPr lang="en-US" i="0">
                <a:solidFill>
                  <a:schemeClr val="tx1"/>
                </a:solidFill>
              </a:rPr>
              <a:t>Time (s)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Transient CHI current formation achieved by biasing inner vs. outer vessel to drive expanding helical current channel</a:t>
            </a:r>
            <a:endParaRPr lang="en-US" dirty="0"/>
          </a:p>
        </p:txBody>
      </p:sp>
      <p:sp>
        <p:nvSpPr>
          <p:cNvPr id="3" name="Slide Number Placeholder 2"/>
          <p:cNvSpPr>
            <a:spLocks noGrp="1"/>
          </p:cNvSpPr>
          <p:nvPr>
            <p:ph type="sldNum" sz="quarter" idx="12"/>
          </p:nvPr>
        </p:nvSpPr>
        <p:spPr/>
        <p:txBody>
          <a:bodyPr/>
          <a:lstStyle/>
          <a:p>
            <a:pPr>
              <a:defRPr/>
            </a:pPr>
            <a:fld id="{11BFBFB8-1A5E-7649-9D1F-6508679AA467}" type="slidenum">
              <a:rPr lang="en-US" smtClean="0"/>
              <a:pPr>
                <a:defRPr/>
              </a:pPr>
              <a:t>40</a:t>
            </a:fld>
            <a:endParaRPr lang="en-US"/>
          </a:p>
        </p:txBody>
      </p:sp>
      <p:sp>
        <p:nvSpPr>
          <p:cNvPr id="5" name="TextBox 4"/>
          <p:cNvSpPr txBox="1"/>
          <p:nvPr/>
        </p:nvSpPr>
        <p:spPr>
          <a:xfrm>
            <a:off x="158902" y="6218662"/>
            <a:ext cx="3962400" cy="276999"/>
          </a:xfrm>
          <a:prstGeom prst="rect">
            <a:avLst/>
          </a:prstGeom>
          <a:noFill/>
        </p:spPr>
        <p:txBody>
          <a:bodyPr wrap="square" rtlCol="0">
            <a:spAutoFit/>
          </a:bodyPr>
          <a:lstStyle/>
          <a:p>
            <a:r>
              <a:rPr lang="en-US" b="0" i="0" dirty="0" smtClean="0">
                <a:latin typeface="Arial"/>
                <a:cs typeface="Arial"/>
              </a:rPr>
              <a:t>D. Mueller. Fusion Science and Technol. 52 </a:t>
            </a:r>
            <a:r>
              <a:rPr lang="en-US" b="0" i="0" dirty="0">
                <a:latin typeface="Arial"/>
                <a:cs typeface="Arial"/>
              </a:rPr>
              <a:t>2007</a:t>
            </a:r>
          </a:p>
        </p:txBody>
      </p:sp>
      <p:sp>
        <p:nvSpPr>
          <p:cNvPr id="6" name="TextBox 5"/>
          <p:cNvSpPr txBox="1"/>
          <p:nvPr/>
        </p:nvSpPr>
        <p:spPr>
          <a:xfrm>
            <a:off x="4343400" y="1752600"/>
            <a:ext cx="4800600" cy="1754327"/>
          </a:xfrm>
          <a:prstGeom prst="rect">
            <a:avLst/>
          </a:prstGeom>
          <a:noFill/>
        </p:spPr>
        <p:txBody>
          <a:bodyPr wrap="square" rtlCol="0">
            <a:spAutoFit/>
          </a:bodyPr>
          <a:lstStyle/>
          <a:p>
            <a:endParaRPr lang="en-US" sz="1800" b="0" i="0" dirty="0" smtClean="0"/>
          </a:p>
          <a:p>
            <a:r>
              <a:rPr lang="en-US" sz="1800" b="0" i="0" dirty="0" smtClean="0"/>
              <a:t>Bubble burst condition: When </a:t>
            </a:r>
          </a:p>
          <a:p>
            <a:r>
              <a:rPr lang="en-US" sz="1800" b="0" i="0" dirty="0" smtClean="0"/>
              <a:t>I</a:t>
            </a:r>
            <a:r>
              <a:rPr lang="en-US" sz="1800" b="0" i="0" baseline="-25000" dirty="0" smtClean="0"/>
              <a:t>inj</a:t>
            </a:r>
            <a:r>
              <a:rPr lang="en-US" sz="1800" b="0" i="0" dirty="0" smtClean="0"/>
              <a:t> &gt; 2 </a:t>
            </a:r>
            <a:r>
              <a:rPr lang="en-US" sz="1800" b="0" i="0" dirty="0" smtClean="0">
                <a:latin typeface="Symbol" charset="2"/>
                <a:sym typeface="Symbol" charset="2"/>
              </a:rPr>
              <a:t></a:t>
            </a:r>
            <a:r>
              <a:rPr lang="en-US" sz="1800" b="0" i="0" baseline="-25000" dirty="0" smtClean="0"/>
              <a:t>inj</a:t>
            </a:r>
            <a:r>
              <a:rPr lang="en-US" sz="1800" b="0" i="0" baseline="30000" dirty="0" smtClean="0">
                <a:latin typeface="Symbol" charset="2"/>
                <a:sym typeface="Symbol" charset="2"/>
              </a:rPr>
              <a:t></a:t>
            </a:r>
            <a:r>
              <a:rPr lang="en-US" sz="1800" b="0" i="0" dirty="0" smtClean="0">
                <a:latin typeface="Symbol" charset="2"/>
                <a:sym typeface="Symbol" charset="2"/>
              </a:rPr>
              <a:t></a:t>
            </a:r>
            <a:r>
              <a:rPr lang="en-US" sz="1800" b="0" i="0" baseline="-25000" dirty="0"/>
              <a:t>0</a:t>
            </a:r>
            <a:r>
              <a:rPr lang="en-US" sz="1800" b="0" i="0" baseline="30000" dirty="0"/>
              <a:t>2</a:t>
            </a:r>
            <a:r>
              <a:rPr lang="en-US" sz="1800" b="0" i="0" dirty="0"/>
              <a:t>d</a:t>
            </a:r>
            <a:r>
              <a:rPr lang="en-US" sz="1800" b="0" i="0" baseline="30000" dirty="0"/>
              <a:t>2</a:t>
            </a:r>
            <a:r>
              <a:rPr lang="en-US" sz="1800" b="0" i="0" dirty="0"/>
              <a:t>I</a:t>
            </a:r>
            <a:r>
              <a:rPr lang="en-US" sz="1800" b="0" i="0" baseline="-25000" dirty="0"/>
              <a:t>TF</a:t>
            </a:r>
            <a:r>
              <a:rPr lang="en-US" sz="1800" b="0" i="0" dirty="0" smtClean="0"/>
              <a:t>) Plasma fills vessel</a:t>
            </a:r>
          </a:p>
          <a:p>
            <a:endParaRPr lang="en-US" sz="1800" b="0" i="0" dirty="0" smtClean="0"/>
          </a:p>
          <a:p>
            <a:r>
              <a:rPr lang="en-US" sz="1800" b="0" i="0" dirty="0" smtClean="0"/>
              <a:t>Reconnection occurs when injector current is reduced to zero </a:t>
            </a:r>
            <a:r>
              <a:rPr lang="en-US" sz="1800" b="0" i="0" dirty="0" err="1" smtClean="0">
                <a:sym typeface="Wingdings"/>
              </a:rPr>
              <a:t></a:t>
            </a:r>
            <a:r>
              <a:rPr lang="en-US" sz="1800" b="0" i="0" dirty="0" smtClean="0">
                <a:sym typeface="Wingdings"/>
              </a:rPr>
              <a:t> closed flux surfaces</a:t>
            </a:r>
            <a:endParaRPr lang="en-US" sz="1800" b="0" i="0" dirty="0" smtClean="0"/>
          </a:p>
        </p:txBody>
      </p:sp>
      <p:pic>
        <p:nvPicPr>
          <p:cNvPr id="7" name="Picture 6" descr="Ip_iinj.tiff"/>
          <p:cNvPicPr>
            <a:picLocks noChangeAspect="1"/>
          </p:cNvPicPr>
          <p:nvPr/>
        </p:nvPicPr>
        <p:blipFill>
          <a:blip r:embed="rId2"/>
          <a:stretch>
            <a:fillRect/>
          </a:stretch>
        </p:blipFill>
        <p:spPr>
          <a:xfrm>
            <a:off x="4293693" y="3670506"/>
            <a:ext cx="4418566" cy="2806380"/>
          </a:xfrm>
          <a:prstGeom prst="rect">
            <a:avLst/>
          </a:prstGeom>
        </p:spPr>
      </p:pic>
      <p:sp>
        <p:nvSpPr>
          <p:cNvPr id="8" name="TextBox 7"/>
          <p:cNvSpPr txBox="1"/>
          <p:nvPr/>
        </p:nvSpPr>
        <p:spPr>
          <a:xfrm>
            <a:off x="304800" y="990600"/>
            <a:ext cx="8077200" cy="923330"/>
          </a:xfrm>
          <a:prstGeom prst="rect">
            <a:avLst/>
          </a:prstGeom>
          <a:noFill/>
        </p:spPr>
        <p:txBody>
          <a:bodyPr wrap="square" rtlCol="0">
            <a:spAutoFit/>
          </a:bodyPr>
          <a:lstStyle/>
          <a:p>
            <a:r>
              <a:rPr lang="en-US" sz="1800" b="0" i="0" dirty="0" smtClean="0"/>
              <a:t>Gas injected at bottom of device, breakdown proceeds via Townsend avalanche along helical field connecting inner and outer vessel with many wraps the toroidal current can be 100 times injector current  </a:t>
            </a:r>
          </a:p>
        </p:txBody>
      </p:sp>
      <p:pic>
        <p:nvPicPr>
          <p:cNvPr id="10" name="Picture 2"/>
          <p:cNvPicPr>
            <a:picLocks noChangeAspect="1" noChangeArrowheads="1"/>
          </p:cNvPicPr>
          <p:nvPr/>
        </p:nvPicPr>
        <p:blipFill>
          <a:blip r:embed="rId3" cstate="print"/>
          <a:srcRect/>
          <a:stretch>
            <a:fillRect/>
          </a:stretch>
        </p:blipFill>
        <p:spPr bwMode="auto">
          <a:xfrm>
            <a:off x="125359" y="2057991"/>
            <a:ext cx="3344863" cy="3776663"/>
          </a:xfrm>
          <a:prstGeom prst="rect">
            <a:avLst/>
          </a:prstGeom>
          <a:noFill/>
          <a:ln w="15875" algn="ctr">
            <a:noFill/>
            <a:miter lim="800000"/>
            <a:headEnd/>
            <a:tailEnd/>
          </a:ln>
        </p:spPr>
      </p:pic>
      <p:pic>
        <p:nvPicPr>
          <p:cNvPr id="9" name="Picture 2"/>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16469" y="2005022"/>
            <a:ext cx="1063244" cy="284302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1" name="TextBox 10"/>
          <p:cNvSpPr txBox="1"/>
          <p:nvPr/>
        </p:nvSpPr>
        <p:spPr>
          <a:xfrm>
            <a:off x="209095" y="6009099"/>
            <a:ext cx="3455243" cy="276999"/>
          </a:xfrm>
          <a:prstGeom prst="rect">
            <a:avLst/>
          </a:prstGeom>
          <a:noFill/>
        </p:spPr>
        <p:txBody>
          <a:bodyPr wrap="none" rtlCol="0">
            <a:spAutoFit/>
          </a:bodyPr>
          <a:lstStyle/>
          <a:p>
            <a:r>
              <a:rPr lang="en-US" b="0" i="0" dirty="0" smtClean="0"/>
              <a:t>R. Raman, </a:t>
            </a:r>
            <a:r>
              <a:rPr lang="en-US" b="0" i="0" dirty="0" err="1" smtClean="0"/>
              <a:t>Nucl</a:t>
            </a:r>
            <a:r>
              <a:rPr lang="en-US" b="0" i="0" dirty="0" smtClean="0"/>
              <a:t>. Fusion 51 (2011) 113018 (8pp)</a:t>
            </a:r>
            <a:endParaRPr lang="en-US" b="0" i="0"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Transient CHI start-up must be followed by another means of current drive - so far only inductive drive has been available</a:t>
            </a:r>
            <a:endParaRPr lang="en-US" dirty="0"/>
          </a:p>
        </p:txBody>
      </p:sp>
      <p:sp>
        <p:nvSpPr>
          <p:cNvPr id="3" name="Slide Number Placeholder 2"/>
          <p:cNvSpPr>
            <a:spLocks noGrp="1"/>
          </p:cNvSpPr>
          <p:nvPr>
            <p:ph type="sldNum" sz="quarter" idx="12"/>
          </p:nvPr>
        </p:nvSpPr>
        <p:spPr/>
        <p:txBody>
          <a:bodyPr/>
          <a:lstStyle/>
          <a:p>
            <a:pPr>
              <a:defRPr/>
            </a:pPr>
            <a:fld id="{11BFBFB8-1A5E-7649-9D1F-6508679AA467}" type="slidenum">
              <a:rPr lang="en-US" smtClean="0"/>
              <a:pPr>
                <a:defRPr/>
              </a:pPr>
              <a:t>41</a:t>
            </a:fld>
            <a:endParaRPr lang="en-US"/>
          </a:p>
        </p:txBody>
      </p:sp>
      <p:pic>
        <p:nvPicPr>
          <p:cNvPr id="5" name="Picture 4" descr="CHI+OH.tiff"/>
          <p:cNvPicPr>
            <a:picLocks noChangeAspect="1"/>
          </p:cNvPicPr>
          <p:nvPr/>
        </p:nvPicPr>
        <p:blipFill>
          <a:blip r:embed="rId2"/>
          <a:stretch>
            <a:fillRect/>
          </a:stretch>
        </p:blipFill>
        <p:spPr>
          <a:xfrm>
            <a:off x="0" y="1066800"/>
            <a:ext cx="5209654" cy="5029200"/>
          </a:xfrm>
          <a:prstGeom prst="rect">
            <a:avLst/>
          </a:prstGeom>
        </p:spPr>
      </p:pic>
      <p:sp>
        <p:nvSpPr>
          <p:cNvPr id="7" name="TextBox 6"/>
          <p:cNvSpPr txBox="1"/>
          <p:nvPr/>
        </p:nvSpPr>
        <p:spPr>
          <a:xfrm>
            <a:off x="5334000" y="1219200"/>
            <a:ext cx="3429000" cy="3416320"/>
          </a:xfrm>
          <a:prstGeom prst="rect">
            <a:avLst/>
          </a:prstGeom>
          <a:noFill/>
        </p:spPr>
        <p:txBody>
          <a:bodyPr wrap="square" rtlCol="0">
            <a:spAutoFit/>
          </a:bodyPr>
          <a:lstStyle/>
          <a:p>
            <a:r>
              <a:rPr lang="en-US" sz="1800" b="0" i="0" dirty="0" smtClean="0"/>
              <a:t>Comparison of CHI initiated discharge ( in red) with only inductive current drive (in blue) </a:t>
            </a:r>
          </a:p>
          <a:p>
            <a:endParaRPr lang="en-US" sz="1800" b="0" i="0" dirty="0" smtClean="0"/>
          </a:p>
          <a:p>
            <a:r>
              <a:rPr lang="en-US" sz="1800" b="0" i="0" dirty="0" smtClean="0"/>
              <a:t>Neutral  beam  heated L-Mode discharges initiated with CHI use about 40% less inductive flux to reach 1 MA.</a:t>
            </a:r>
          </a:p>
          <a:p>
            <a:endParaRPr lang="en-US" sz="1800" b="0" i="0" dirty="0" smtClean="0"/>
          </a:p>
          <a:p>
            <a:r>
              <a:rPr lang="en-US" sz="1800" b="0" i="0" dirty="0" smtClean="0"/>
              <a:t>Discharges with high T</a:t>
            </a:r>
            <a:r>
              <a:rPr lang="en-US" sz="1800" b="0" i="0" baseline="-25000" dirty="0" smtClean="0"/>
              <a:t>e</a:t>
            </a:r>
            <a:r>
              <a:rPr lang="en-US" sz="1800" b="0" i="0" dirty="0" smtClean="0"/>
              <a:t> early ramp to  higher currents</a:t>
            </a:r>
          </a:p>
          <a:p>
            <a:endParaRPr lang="en-US" sz="1800" b="0" i="0" dirty="0"/>
          </a:p>
        </p:txBody>
      </p:sp>
      <p:sp>
        <p:nvSpPr>
          <p:cNvPr id="8" name="TextBox 7"/>
          <p:cNvSpPr txBox="1"/>
          <p:nvPr/>
        </p:nvSpPr>
        <p:spPr>
          <a:xfrm>
            <a:off x="533400" y="6172200"/>
            <a:ext cx="3962400" cy="276999"/>
          </a:xfrm>
          <a:prstGeom prst="rect">
            <a:avLst/>
          </a:prstGeom>
          <a:noFill/>
        </p:spPr>
        <p:txBody>
          <a:bodyPr wrap="square" rtlCol="0">
            <a:spAutoFit/>
          </a:bodyPr>
          <a:lstStyle/>
          <a:p>
            <a:r>
              <a:rPr lang="en-US" b="0" i="0" dirty="0" smtClean="0"/>
              <a:t>From Nelson, </a:t>
            </a:r>
            <a:r>
              <a:rPr lang="en-US" b="0" i="0" dirty="0" err="1" smtClean="0"/>
              <a:t>Nucl</a:t>
            </a:r>
            <a:r>
              <a:rPr lang="en-US" b="0" i="0" dirty="0"/>
              <a:t>. Fusion 51 (2011) 063008</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of tokamak plasma start-up</a:t>
            </a:r>
            <a:endParaRPr lang="en-US" dirty="0"/>
          </a:p>
        </p:txBody>
      </p:sp>
      <p:sp>
        <p:nvSpPr>
          <p:cNvPr id="3" name="Content Placeholder 2"/>
          <p:cNvSpPr>
            <a:spLocks noGrp="1"/>
          </p:cNvSpPr>
          <p:nvPr>
            <p:ph idx="1"/>
          </p:nvPr>
        </p:nvSpPr>
        <p:spPr>
          <a:xfrm>
            <a:off x="344069" y="1226943"/>
            <a:ext cx="8799931" cy="5463600"/>
          </a:xfrm>
        </p:spPr>
        <p:txBody>
          <a:bodyPr/>
          <a:lstStyle/>
          <a:p>
            <a:r>
              <a:rPr lang="en-US" dirty="0" smtClean="0"/>
              <a:t>Central solenoid inductive start-up and current ramp</a:t>
            </a:r>
          </a:p>
          <a:p>
            <a:pPr lvl="1"/>
            <a:r>
              <a:rPr lang="en-US" dirty="0" smtClean="0"/>
              <a:t>Breakdown/avalanche</a:t>
            </a:r>
          </a:p>
          <a:p>
            <a:pPr lvl="1"/>
            <a:r>
              <a:rPr lang="en-US" dirty="0" smtClean="0"/>
              <a:t>Impurity burn-through</a:t>
            </a:r>
          </a:p>
          <a:p>
            <a:pPr lvl="1"/>
            <a:r>
              <a:rPr lang="en-US" dirty="0" smtClean="0"/>
              <a:t>Electron cyclotron radio-frequency assist</a:t>
            </a:r>
          </a:p>
          <a:p>
            <a:pPr lvl="1"/>
            <a:r>
              <a:rPr lang="en-US" dirty="0" smtClean="0"/>
              <a:t>Examples from  EAST and KSTAR</a:t>
            </a:r>
          </a:p>
          <a:p>
            <a:pPr lvl="1"/>
            <a:r>
              <a:rPr lang="en-US" dirty="0" smtClean="0"/>
              <a:t>Early stage of plasma current ramp-up</a:t>
            </a:r>
          </a:p>
          <a:p>
            <a:r>
              <a:rPr lang="en-US" dirty="0" smtClean="0"/>
              <a:t>Start-up techniques without a central solenoid</a:t>
            </a:r>
          </a:p>
          <a:p>
            <a:pPr lvl="1"/>
            <a:r>
              <a:rPr lang="en-US" dirty="0" smtClean="0"/>
              <a:t>Outer PF coil start-up</a:t>
            </a:r>
          </a:p>
          <a:p>
            <a:pPr lvl="1"/>
            <a:r>
              <a:rPr lang="en-US" dirty="0" smtClean="0"/>
              <a:t>Electron  Bernstein  Wave start-up</a:t>
            </a:r>
          </a:p>
          <a:p>
            <a:pPr lvl="1"/>
            <a:r>
              <a:rPr lang="en-US" dirty="0" smtClean="0"/>
              <a:t>Helicity injection</a:t>
            </a:r>
          </a:p>
          <a:p>
            <a:pPr lvl="2"/>
            <a:r>
              <a:rPr lang="en-US" dirty="0" smtClean="0"/>
              <a:t>Coaxial helicity injection (CHI)</a:t>
            </a:r>
          </a:p>
          <a:p>
            <a:pPr lvl="2"/>
            <a:r>
              <a:rPr lang="en-US" dirty="0" smtClean="0"/>
              <a:t>Plasma Guns</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42</a:t>
            </a:fld>
            <a:endParaRPr lang="en-US" dirty="0"/>
          </a:p>
        </p:txBody>
      </p:sp>
      <p:pic>
        <p:nvPicPr>
          <p:cNvPr id="6" name="Picture 5" descr="greybox.tif"/>
          <p:cNvPicPr>
            <a:picLocks noChangeAspect="1"/>
          </p:cNvPicPr>
          <p:nvPr/>
        </p:nvPicPr>
        <p:blipFill>
          <a:blip r:embed="rId2">
            <a:alphaModFix amt="68000"/>
          </a:blip>
          <a:stretch>
            <a:fillRect/>
          </a:stretch>
        </p:blipFill>
        <p:spPr>
          <a:xfrm>
            <a:off x="0" y="926228"/>
            <a:ext cx="9144000" cy="4595019"/>
          </a:xfrm>
          <a:prstGeom prst="rect">
            <a:avLst/>
          </a:prstGeom>
        </p:spPr>
      </p:pic>
      <p:pic>
        <p:nvPicPr>
          <p:cNvPr id="7" name="Picture 6" descr="greybox.tif"/>
          <p:cNvPicPr>
            <a:picLocks noChangeAspect="1"/>
          </p:cNvPicPr>
          <p:nvPr/>
        </p:nvPicPr>
        <p:blipFill>
          <a:blip r:embed="rId2">
            <a:alphaModFix amt="68000"/>
          </a:blip>
          <a:stretch>
            <a:fillRect/>
          </a:stretch>
        </p:blipFill>
        <p:spPr>
          <a:xfrm>
            <a:off x="0" y="5869712"/>
            <a:ext cx="9144000" cy="64272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21" name="Rectangle 13"/>
          <p:cNvSpPr>
            <a:spLocks noChangeArrowheads="1"/>
          </p:cNvSpPr>
          <p:nvPr/>
        </p:nvSpPr>
        <p:spPr bwMode="auto">
          <a:xfrm>
            <a:off x="1546225" y="5457825"/>
            <a:ext cx="184150" cy="457200"/>
          </a:xfrm>
          <a:prstGeom prst="rect">
            <a:avLst/>
          </a:prstGeom>
          <a:noFill/>
          <a:ln w="9525">
            <a:noFill/>
            <a:miter lim="800000"/>
            <a:headEnd/>
            <a:tailEnd/>
          </a:ln>
        </p:spPr>
        <p:txBody>
          <a:bodyPr wrap="none">
            <a:prstTxWarp prst="textNoShape">
              <a:avLst/>
            </a:prstTxWarp>
            <a:spAutoFit/>
          </a:bodyPr>
          <a:lstStyle/>
          <a:p>
            <a:endParaRPr lang="en-US" sz="2400"/>
          </a:p>
        </p:txBody>
      </p:sp>
      <p:sp>
        <p:nvSpPr>
          <p:cNvPr id="12" name="TextBox 11"/>
          <p:cNvSpPr txBox="1"/>
          <p:nvPr/>
        </p:nvSpPr>
        <p:spPr>
          <a:xfrm>
            <a:off x="76200" y="6324600"/>
            <a:ext cx="4267200" cy="276999"/>
          </a:xfrm>
          <a:prstGeom prst="rect">
            <a:avLst/>
          </a:prstGeom>
          <a:noFill/>
        </p:spPr>
        <p:txBody>
          <a:bodyPr wrap="square" rtlCol="0">
            <a:spAutoFit/>
          </a:bodyPr>
          <a:lstStyle/>
          <a:p>
            <a:r>
              <a:rPr lang="en-US" b="0" i="0" dirty="0" smtClean="0"/>
              <a:t>From </a:t>
            </a:r>
            <a:r>
              <a:rPr lang="en-US" b="0" i="0" dirty="0" err="1" smtClean="0"/>
              <a:t>Battaglia</a:t>
            </a:r>
            <a:r>
              <a:rPr lang="en-US" b="0" i="0" dirty="0" smtClean="0"/>
              <a:t>, J </a:t>
            </a:r>
            <a:r>
              <a:rPr lang="en-US" b="0" i="0" dirty="0"/>
              <a:t>Fusion </a:t>
            </a:r>
            <a:r>
              <a:rPr lang="en-US" b="0" i="0" dirty="0" smtClean="0"/>
              <a:t>Energy </a:t>
            </a:r>
            <a:r>
              <a:rPr lang="en-US" b="0" i="0" dirty="0"/>
              <a:t>(2009) 28:140–143</a:t>
            </a:r>
          </a:p>
        </p:txBody>
      </p:sp>
      <p:sp>
        <p:nvSpPr>
          <p:cNvPr id="13" name="TextBox 12"/>
          <p:cNvSpPr txBox="1"/>
          <p:nvPr/>
        </p:nvSpPr>
        <p:spPr>
          <a:xfrm>
            <a:off x="5148138" y="2736694"/>
            <a:ext cx="3810000" cy="276999"/>
          </a:xfrm>
          <a:prstGeom prst="rect">
            <a:avLst/>
          </a:prstGeom>
          <a:noFill/>
        </p:spPr>
        <p:txBody>
          <a:bodyPr wrap="square" rtlCol="0">
            <a:spAutoFit/>
          </a:bodyPr>
          <a:lstStyle/>
          <a:p>
            <a:r>
              <a:rPr lang="en-US" dirty="0" smtClean="0"/>
              <a:t>From </a:t>
            </a:r>
            <a:r>
              <a:rPr lang="en-US" dirty="0" err="1" smtClean="0"/>
              <a:t>Eidietis</a:t>
            </a:r>
            <a:r>
              <a:rPr lang="en-US" dirty="0" smtClean="0"/>
              <a:t>, J. </a:t>
            </a:r>
            <a:r>
              <a:rPr lang="en-US" dirty="0"/>
              <a:t>Fusion </a:t>
            </a:r>
            <a:r>
              <a:rPr lang="en-US" dirty="0" smtClean="0"/>
              <a:t>Energy (2007)26:43-46</a:t>
            </a:r>
            <a:endParaRPr lang="en-US" dirty="0"/>
          </a:p>
        </p:txBody>
      </p:sp>
      <p:sp>
        <p:nvSpPr>
          <p:cNvPr id="14" name="TextBox 13"/>
          <p:cNvSpPr txBox="1"/>
          <p:nvPr/>
        </p:nvSpPr>
        <p:spPr>
          <a:xfrm>
            <a:off x="5096413" y="4522742"/>
            <a:ext cx="3657600" cy="276999"/>
          </a:xfrm>
          <a:prstGeom prst="rect">
            <a:avLst/>
          </a:prstGeom>
          <a:noFill/>
        </p:spPr>
        <p:txBody>
          <a:bodyPr wrap="square" rtlCol="0">
            <a:spAutoFit/>
          </a:bodyPr>
          <a:lstStyle/>
          <a:p>
            <a:r>
              <a:rPr lang="en-US" dirty="0" smtClean="0"/>
              <a:t>From </a:t>
            </a:r>
            <a:r>
              <a:rPr lang="en-US" dirty="0" err="1" smtClean="0"/>
              <a:t>Battaglia</a:t>
            </a:r>
            <a:r>
              <a:rPr lang="en-US" dirty="0" smtClean="0"/>
              <a:t>, </a:t>
            </a:r>
            <a:r>
              <a:rPr lang="en-US" dirty="0" err="1" smtClean="0"/>
              <a:t>Nucl</a:t>
            </a:r>
            <a:r>
              <a:rPr lang="en-US" dirty="0"/>
              <a:t>. Fusion 51 (2011) 073029</a:t>
            </a:r>
          </a:p>
        </p:txBody>
      </p:sp>
      <p:pic>
        <p:nvPicPr>
          <p:cNvPr id="15" name="Picture 14" descr="Pegasuscenter.tiff"/>
          <p:cNvPicPr>
            <a:picLocks noChangeAspect="1"/>
          </p:cNvPicPr>
          <p:nvPr/>
        </p:nvPicPr>
        <p:blipFill>
          <a:blip r:embed="rId4"/>
          <a:stretch>
            <a:fillRect/>
          </a:stretch>
        </p:blipFill>
        <p:spPr>
          <a:xfrm>
            <a:off x="4630138" y="967960"/>
            <a:ext cx="4352688" cy="1835253"/>
          </a:xfrm>
          <a:prstGeom prst="rect">
            <a:avLst/>
          </a:prstGeom>
        </p:spPr>
      </p:pic>
      <p:pic>
        <p:nvPicPr>
          <p:cNvPr id="16" name="Picture 15" descr="Pegasus outer.tiff"/>
          <p:cNvPicPr>
            <a:picLocks noChangeAspect="1"/>
          </p:cNvPicPr>
          <p:nvPr/>
        </p:nvPicPr>
        <p:blipFill>
          <a:blip r:embed="rId5"/>
          <a:stretch>
            <a:fillRect/>
          </a:stretch>
        </p:blipFill>
        <p:spPr>
          <a:xfrm>
            <a:off x="4703986" y="2965832"/>
            <a:ext cx="4307494" cy="1602942"/>
          </a:xfrm>
          <a:prstGeom prst="rect">
            <a:avLst/>
          </a:prstGeom>
        </p:spPr>
      </p:pic>
      <p:sp>
        <p:nvSpPr>
          <p:cNvPr id="17" name="TextBox 16"/>
          <p:cNvSpPr txBox="1"/>
          <p:nvPr/>
        </p:nvSpPr>
        <p:spPr>
          <a:xfrm>
            <a:off x="5033217" y="4765593"/>
            <a:ext cx="3733800" cy="1754327"/>
          </a:xfrm>
          <a:prstGeom prst="rect">
            <a:avLst/>
          </a:prstGeom>
          <a:noFill/>
        </p:spPr>
        <p:txBody>
          <a:bodyPr wrap="square" rtlCol="0">
            <a:spAutoFit/>
          </a:bodyPr>
          <a:lstStyle/>
          <a:p>
            <a:r>
              <a:rPr lang="en-US" sz="1800" b="0" i="0" dirty="0" smtClean="0">
                <a:solidFill>
                  <a:schemeClr val="tx2"/>
                </a:solidFill>
              </a:rPr>
              <a:t>Images of plasma gun startup with gun located near the center  (top) and outside (lower) of the Pegasus</a:t>
            </a:r>
          </a:p>
          <a:p>
            <a:r>
              <a:rPr lang="en-US" sz="1800" b="0" i="0" dirty="0">
                <a:solidFill>
                  <a:schemeClr val="tx2"/>
                </a:solidFill>
              </a:rPr>
              <a:t>a</a:t>
            </a:r>
            <a:r>
              <a:rPr lang="en-US" sz="1800" b="0" i="0" dirty="0" smtClean="0">
                <a:solidFill>
                  <a:schemeClr val="tx2"/>
                </a:solidFill>
              </a:rPr>
              <a:t>) filaments</a:t>
            </a:r>
          </a:p>
          <a:p>
            <a:r>
              <a:rPr lang="en-US" sz="1800" b="0" i="0" dirty="0" err="1" smtClean="0">
                <a:solidFill>
                  <a:schemeClr val="tx2"/>
                </a:solidFill>
              </a:rPr>
              <a:t>b</a:t>
            </a:r>
            <a:r>
              <a:rPr lang="en-US" sz="1800" b="0" i="0" dirty="0" smtClean="0">
                <a:solidFill>
                  <a:schemeClr val="tx2"/>
                </a:solidFill>
              </a:rPr>
              <a:t>) Merging</a:t>
            </a:r>
          </a:p>
          <a:p>
            <a:r>
              <a:rPr lang="en-US" sz="1800" b="0" i="0" dirty="0" err="1" smtClean="0">
                <a:solidFill>
                  <a:schemeClr val="tx2"/>
                </a:solidFill>
              </a:rPr>
              <a:t>c</a:t>
            </a:r>
            <a:r>
              <a:rPr lang="en-US" sz="1800" b="0" i="0" dirty="0" smtClean="0">
                <a:solidFill>
                  <a:schemeClr val="tx2"/>
                </a:solidFill>
              </a:rPr>
              <a:t>) Relaxation</a:t>
            </a:r>
            <a:endParaRPr lang="en-US" sz="1800" b="0" i="0" dirty="0">
              <a:solidFill>
                <a:schemeClr val="tx2"/>
              </a:solidFill>
            </a:endParaRPr>
          </a:p>
        </p:txBody>
      </p:sp>
      <p:sp>
        <p:nvSpPr>
          <p:cNvPr id="18" name="Title 1"/>
          <p:cNvSpPr>
            <a:spLocks noGrp="1"/>
          </p:cNvSpPr>
          <p:nvPr>
            <p:ph type="title"/>
          </p:nvPr>
        </p:nvSpPr>
        <p:spPr>
          <a:xfrm>
            <a:off x="0" y="0"/>
            <a:ext cx="9144000" cy="914400"/>
          </a:xfrm>
        </p:spPr>
        <p:txBody>
          <a:bodyPr/>
          <a:lstStyle/>
          <a:p>
            <a:r>
              <a:rPr lang="en-US" dirty="0" smtClean="0"/>
              <a:t>Plasma guns have been employed on PEGASUS to inject helicity and provide start-up plasmas</a:t>
            </a:r>
            <a:endParaRPr lang="en-US" dirty="0"/>
          </a:p>
        </p:txBody>
      </p:sp>
      <p:sp>
        <p:nvSpPr>
          <p:cNvPr id="19" name="Slide Number Placeholder 18"/>
          <p:cNvSpPr>
            <a:spLocks noGrp="1"/>
          </p:cNvSpPr>
          <p:nvPr>
            <p:ph type="sldNum" sz="quarter" idx="4"/>
          </p:nvPr>
        </p:nvSpPr>
        <p:spPr>
          <a:xfrm>
            <a:off x="8378825" y="6653213"/>
            <a:ext cx="762000" cy="152400"/>
          </a:xfrm>
        </p:spPr>
        <p:txBody>
          <a:bodyPr/>
          <a:lstStyle/>
          <a:p>
            <a:pPr>
              <a:defRPr/>
            </a:pPr>
            <a:fld id="{A7646EE7-0575-6D4A-B9E9-FB1E5DDD2050}" type="slidenum">
              <a:rPr lang="en-US" smtClean="0"/>
              <a:pPr>
                <a:defRPr/>
              </a:pPr>
              <a:t>43</a:t>
            </a:fld>
            <a:endParaRPr lang="en-US"/>
          </a:p>
        </p:txBody>
      </p:sp>
      <p:graphicFrame>
        <p:nvGraphicFramePr>
          <p:cNvPr id="80901" name="Object 5"/>
          <p:cNvGraphicFramePr>
            <a:graphicFrameLocks noChangeAspect="1"/>
          </p:cNvGraphicFramePr>
          <p:nvPr/>
        </p:nvGraphicFramePr>
        <p:xfrm>
          <a:off x="679450" y="4478338"/>
          <a:ext cx="2840038" cy="1150937"/>
        </p:xfrm>
        <a:graphic>
          <a:graphicData uri="http://schemas.openxmlformats.org/presentationml/2006/ole">
            <p:oleObj spid="_x0000_s80901" name="Equation" r:id="rId6" imgW="1778000" imgH="723900" progId="Equation.3">
              <p:embed/>
            </p:oleObj>
          </a:graphicData>
        </a:graphic>
      </p:graphicFrame>
      <p:graphicFrame>
        <p:nvGraphicFramePr>
          <p:cNvPr id="80902" name="Object 6"/>
          <p:cNvGraphicFramePr>
            <a:graphicFrameLocks noChangeAspect="1"/>
          </p:cNvGraphicFramePr>
          <p:nvPr/>
        </p:nvGraphicFramePr>
        <p:xfrm>
          <a:off x="533400" y="1219200"/>
          <a:ext cx="3811588" cy="2608263"/>
        </p:xfrm>
        <a:graphic>
          <a:graphicData uri="http://schemas.openxmlformats.org/presentationml/2006/ole">
            <p:oleObj spid="_x0000_s80902" name="Equation" r:id="rId7" imgW="2387600" imgH="1638300" progId="Equation.3">
              <p:embed/>
            </p:oleObj>
          </a:graphicData>
        </a:graphic>
      </p:graphicFrame>
      <p:sp>
        <p:nvSpPr>
          <p:cNvPr id="21" name="TextBox 20"/>
          <p:cNvSpPr txBox="1"/>
          <p:nvPr/>
        </p:nvSpPr>
        <p:spPr>
          <a:xfrm>
            <a:off x="533400" y="914400"/>
            <a:ext cx="3810000" cy="369332"/>
          </a:xfrm>
          <a:prstGeom prst="rect">
            <a:avLst/>
          </a:prstGeom>
          <a:noFill/>
        </p:spPr>
        <p:txBody>
          <a:bodyPr wrap="square" rtlCol="0">
            <a:spAutoFit/>
          </a:bodyPr>
          <a:lstStyle/>
          <a:p>
            <a:r>
              <a:rPr lang="en-US" sz="1800" b="0" i="0" u="sng" dirty="0" smtClean="0">
                <a:solidFill>
                  <a:schemeClr val="accent2"/>
                </a:solidFill>
              </a:rPr>
              <a:t>Relaxation Limit </a:t>
            </a:r>
            <a:r>
              <a:rPr lang="en-US" sz="1800" b="0" i="0" u="sng" dirty="0" err="1" smtClean="0">
                <a:solidFill>
                  <a:schemeClr val="accent2"/>
                </a:solidFill>
                <a:sym typeface="Wingdings"/>
              </a:rPr>
              <a:t></a:t>
            </a:r>
            <a:r>
              <a:rPr lang="en-US" sz="1800" b="0" i="0" u="sng" dirty="0" smtClean="0">
                <a:solidFill>
                  <a:schemeClr val="accent2"/>
                </a:solidFill>
                <a:sym typeface="Wingdings"/>
              </a:rPr>
              <a:t> </a:t>
            </a:r>
            <a:r>
              <a:rPr lang="en-US" sz="1800" b="0" i="0" kern="0" dirty="0" smtClean="0">
                <a:solidFill>
                  <a:schemeClr val="accent2"/>
                </a:solidFill>
                <a:latin typeface="Arial"/>
                <a:cs typeface="Arial"/>
              </a:rPr>
              <a:t>High I</a:t>
            </a:r>
            <a:r>
              <a:rPr lang="en-US" sz="1800" b="0" i="0" kern="0" baseline="-25000" dirty="0" smtClean="0">
                <a:solidFill>
                  <a:schemeClr val="accent2"/>
                </a:solidFill>
                <a:latin typeface="Arial"/>
                <a:cs typeface="Arial"/>
              </a:rPr>
              <a:t>inj</a:t>
            </a:r>
            <a:r>
              <a:rPr lang="en-US" sz="1800" b="0" i="0" kern="0" dirty="0" smtClean="0">
                <a:solidFill>
                  <a:schemeClr val="accent2"/>
                </a:solidFill>
                <a:latin typeface="Arial"/>
                <a:cs typeface="Arial"/>
              </a:rPr>
              <a:t>, low </a:t>
            </a:r>
            <a:r>
              <a:rPr lang="en-US" sz="1800" b="0" kern="0" dirty="0" err="1" smtClean="0">
                <a:solidFill>
                  <a:schemeClr val="accent2"/>
                </a:solidFill>
                <a:latin typeface="Arial"/>
                <a:cs typeface="Arial"/>
              </a:rPr>
              <a:t>w</a:t>
            </a:r>
            <a:endParaRPr lang="en-US" sz="1800" b="0" u="sng" dirty="0">
              <a:solidFill>
                <a:schemeClr val="accent2"/>
              </a:solidFill>
              <a:latin typeface="Arial"/>
              <a:cs typeface="Arial"/>
            </a:endParaRPr>
          </a:p>
        </p:txBody>
      </p:sp>
      <p:sp>
        <p:nvSpPr>
          <p:cNvPr id="23" name="TextBox 22"/>
          <p:cNvSpPr txBox="1"/>
          <p:nvPr/>
        </p:nvSpPr>
        <p:spPr>
          <a:xfrm>
            <a:off x="358058" y="4005151"/>
            <a:ext cx="3810000" cy="369332"/>
          </a:xfrm>
          <a:prstGeom prst="rect">
            <a:avLst/>
          </a:prstGeom>
          <a:noFill/>
        </p:spPr>
        <p:txBody>
          <a:bodyPr wrap="square" rtlCol="0">
            <a:spAutoFit/>
          </a:bodyPr>
          <a:lstStyle/>
          <a:p>
            <a:r>
              <a:rPr lang="en-US" sz="1800" b="0" i="0" u="sng" dirty="0" smtClean="0">
                <a:solidFill>
                  <a:schemeClr val="accent2"/>
                </a:solidFill>
              </a:rPr>
              <a:t>Helicity input rate </a:t>
            </a:r>
            <a:r>
              <a:rPr lang="en-US" sz="1800" b="0" i="0" u="sng" dirty="0" err="1" smtClean="0">
                <a:solidFill>
                  <a:schemeClr val="accent2"/>
                </a:solidFill>
                <a:sym typeface="Wingdings"/>
              </a:rPr>
              <a:t></a:t>
            </a:r>
            <a:r>
              <a:rPr lang="en-US" sz="1800" b="0" i="0" u="sng" dirty="0" smtClean="0">
                <a:solidFill>
                  <a:schemeClr val="accent2"/>
                </a:solidFill>
                <a:sym typeface="Wingdings"/>
              </a:rPr>
              <a:t> </a:t>
            </a:r>
            <a:r>
              <a:rPr lang="en-US" sz="1800" b="0" i="0" kern="0" dirty="0" smtClean="0">
                <a:solidFill>
                  <a:schemeClr val="accent2"/>
                </a:solidFill>
                <a:latin typeface="Arial"/>
                <a:cs typeface="Arial"/>
              </a:rPr>
              <a:t>High V</a:t>
            </a:r>
            <a:r>
              <a:rPr lang="en-US" sz="1800" b="0" i="0" kern="0" baseline="-25000" dirty="0" smtClean="0">
                <a:solidFill>
                  <a:schemeClr val="accent2"/>
                </a:solidFill>
                <a:latin typeface="Arial"/>
                <a:cs typeface="Arial"/>
              </a:rPr>
              <a:t>inj</a:t>
            </a:r>
            <a:r>
              <a:rPr lang="en-US" sz="1800" b="0" i="0" kern="0" dirty="0" smtClean="0">
                <a:solidFill>
                  <a:schemeClr val="accent2"/>
                </a:solidFill>
                <a:latin typeface="Arial"/>
                <a:cs typeface="Arial"/>
              </a:rPr>
              <a:t>, </a:t>
            </a:r>
            <a:r>
              <a:rPr lang="en-US" sz="1800" b="0" i="0" kern="0" dirty="0" err="1" smtClean="0">
                <a:solidFill>
                  <a:schemeClr val="accent2"/>
                </a:solidFill>
                <a:latin typeface="Arial"/>
                <a:cs typeface="Arial"/>
              </a:rPr>
              <a:t>A</a:t>
            </a:r>
            <a:r>
              <a:rPr lang="en-US" sz="1800" b="0" i="0" kern="0" baseline="-25000" dirty="0" err="1" smtClean="0">
                <a:solidFill>
                  <a:schemeClr val="accent2"/>
                </a:solidFill>
                <a:latin typeface="Arial"/>
                <a:cs typeface="Arial"/>
              </a:rPr>
              <a:t>inj</a:t>
            </a:r>
            <a:endParaRPr lang="en-US" sz="1800" b="0" u="sng" dirty="0">
              <a:solidFill>
                <a:schemeClr val="accent2"/>
              </a:solidFill>
              <a:latin typeface="Arial"/>
              <a:cs typeface="Arial"/>
            </a:endParaRPr>
          </a:p>
        </p:txBody>
      </p:sp>
      <p:sp>
        <p:nvSpPr>
          <p:cNvPr id="20" name="TextBox 19"/>
          <p:cNvSpPr txBox="1"/>
          <p:nvPr/>
        </p:nvSpPr>
        <p:spPr>
          <a:xfrm>
            <a:off x="162629" y="5536734"/>
            <a:ext cx="4654282" cy="1015663"/>
          </a:xfrm>
          <a:prstGeom prst="rect">
            <a:avLst/>
          </a:prstGeom>
          <a:noFill/>
        </p:spPr>
        <p:txBody>
          <a:bodyPr wrap="square" rtlCol="0">
            <a:spAutoFit/>
          </a:bodyPr>
          <a:lstStyle/>
          <a:p>
            <a:r>
              <a:rPr lang="en-US" sz="2000" b="0" i="0" kern="0" dirty="0" smtClean="0">
                <a:solidFill>
                  <a:srgbClr val="000000"/>
                </a:solidFill>
                <a:latin typeface="Times New Roman" pitchFamily="18" charset="0"/>
                <a:ea typeface="ＭＳ Ｐゴシック" charset="-128"/>
              </a:rPr>
              <a:t>Gun location is flexible</a:t>
            </a:r>
          </a:p>
          <a:p>
            <a:r>
              <a:rPr lang="en-US" sz="2000" b="0" i="0" kern="0" dirty="0" smtClean="0">
                <a:solidFill>
                  <a:srgbClr val="000000"/>
                </a:solidFill>
                <a:latin typeface="Times New Roman" pitchFamily="18" charset="0"/>
                <a:ea typeface="ＭＳ Ｐゴシック" charset="-128"/>
              </a:rPr>
              <a:t>Could be withdrawn after start-up</a:t>
            </a:r>
          </a:p>
          <a:p>
            <a:endParaRPr 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Plasmas initiated with plasma guns on PEGASUS have been ramped to over 100 kA with &lt; 4 kA of gun current</a:t>
            </a:r>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44</a:t>
            </a:fld>
            <a:endParaRPr lang="en-US" dirty="0"/>
          </a:p>
        </p:txBody>
      </p:sp>
      <p:sp>
        <p:nvSpPr>
          <p:cNvPr id="6" name="Slide Number Placeholder 3"/>
          <p:cNvSpPr txBox="1">
            <a:spLocks/>
          </p:cNvSpPr>
          <p:nvPr/>
        </p:nvSpPr>
        <p:spPr bwMode="auto">
          <a:xfrm>
            <a:off x="0" y="0"/>
            <a:ext cx="0" cy="0"/>
          </a:xfrm>
          <a:prstGeom prst="rect">
            <a:avLst/>
          </a:prstGeom>
          <a:noFill/>
          <a:ln w="9525">
            <a:noFill/>
            <a:miter lim="800000"/>
            <a:headEnd/>
            <a:tailEnd/>
          </a:ln>
        </p:spPr>
        <p:txBody>
          <a:bodyPr vert="horz" wrap="square" lIns="93901" tIns="46950" rIns="93901" bIns="4695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671D9D-A367-5C49-9094-F7BE29DC30A4}" type="slidenum">
              <a:rPr kumimoji="0" lang="en-US" sz="1000" b="1" i="0" u="none" strike="noStrike" kern="1200" cap="none" spc="0" normalizeH="0" baseline="0" noProof="0" smtClean="0">
                <a:ln>
                  <a:noFill/>
                </a:ln>
                <a:solidFill>
                  <a:schemeClr val="accent2"/>
                </a:solidFill>
                <a:effectLst/>
                <a:uLnTx/>
                <a:uFillTx/>
                <a:latin typeface="Arial" charset="0"/>
                <a:ea typeface="ＭＳ Ｐゴシック" pitchFamily="1" charset="-128"/>
                <a:cs typeface="ＭＳ Ｐゴシック" pitchFamily="1" charset="-128"/>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000" b="1" i="0" u="none" strike="noStrike" kern="1200" cap="none" spc="0" normalizeH="0" baseline="0" noProof="0" dirty="0">
              <a:ln>
                <a:noFill/>
              </a:ln>
              <a:solidFill>
                <a:schemeClr val="accent2"/>
              </a:solidFill>
              <a:effectLst/>
              <a:uLnTx/>
              <a:uFillTx/>
              <a:latin typeface="Arial" charset="0"/>
              <a:ea typeface="ＭＳ Ｐゴシック" pitchFamily="1" charset="-128"/>
              <a:cs typeface="ＭＳ Ｐゴシック" pitchFamily="1" charset="-128"/>
            </a:endParaRPr>
          </a:p>
        </p:txBody>
      </p:sp>
      <p:sp>
        <p:nvSpPr>
          <p:cNvPr id="7" name="Content Placeholder 2"/>
          <p:cNvSpPr txBox="1">
            <a:spLocks/>
          </p:cNvSpPr>
          <p:nvPr/>
        </p:nvSpPr>
        <p:spPr bwMode="auto">
          <a:xfrm>
            <a:off x="304800" y="5334000"/>
            <a:ext cx="4495800" cy="1143000"/>
          </a:xfrm>
          <a:prstGeom prst="rect">
            <a:avLst/>
          </a:prstGeom>
          <a:noFill/>
          <a:ln w="9525">
            <a:noFill/>
            <a:miter lim="800000"/>
            <a:headEnd/>
            <a:tailEnd/>
          </a:ln>
        </p:spPr>
        <p:txBody>
          <a:bodyPr vert="horz" wrap="square" lIns="93901" tIns="46950" rIns="93901" bIns="46950" numCol="1" anchor="t" anchorCtr="0" compatLnSpc="1">
            <a:prstTxWarp prst="textNoShape">
              <a:avLst/>
            </a:prstTxWarp>
          </a:bodyPr>
          <a:lstStyle/>
          <a:p>
            <a:pPr marL="354013" marR="0" lvl="0" indent="-354013" algn="l" defTabSz="938213"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ヒラギノ角ゴ Pro W3" pitchFamily="-112" charset="-128"/>
                <a:cs typeface="ヒラギノ角ゴ Pro W3" pitchFamily="-112" charset="-128"/>
              </a:rPr>
              <a:t>Demonstrated initiation and  ramp-up I</a:t>
            </a:r>
            <a:r>
              <a:rPr kumimoji="0" lang="en-US" sz="2000" b="0" i="0" u="none" strike="noStrike" kern="0" cap="none" spc="0" normalizeH="0" baseline="-25000" noProof="0" dirty="0" smtClean="0">
                <a:ln>
                  <a:noFill/>
                </a:ln>
                <a:solidFill>
                  <a:schemeClr val="tx1"/>
                </a:solidFill>
                <a:effectLst/>
                <a:uLnTx/>
                <a:uFillTx/>
                <a:latin typeface="+mn-lt"/>
                <a:ea typeface="ヒラギノ角ゴ Pro W3" pitchFamily="-112" charset="-128"/>
                <a:cs typeface="ヒラギノ角ゴ Pro W3" pitchFamily="-112" charset="-128"/>
              </a:rPr>
              <a:t>p</a:t>
            </a:r>
            <a:r>
              <a:rPr kumimoji="0" lang="en-US" sz="2000" b="0" i="0" u="none" strike="noStrike" kern="0" cap="none" spc="0" normalizeH="0" baseline="0" noProof="0" dirty="0" smtClean="0">
                <a:ln>
                  <a:noFill/>
                </a:ln>
                <a:solidFill>
                  <a:schemeClr val="tx1"/>
                </a:solidFill>
                <a:effectLst/>
                <a:uLnTx/>
                <a:uFillTx/>
                <a:latin typeface="+mn-lt"/>
                <a:ea typeface="ヒラギノ角ゴ Pro W3" pitchFamily="-112" charset="-128"/>
                <a:cs typeface="ヒラギノ角ゴ Pro W3" pitchFamily="-112" charset="-128"/>
              </a:rPr>
              <a:t> &gt; 100 kA </a:t>
            </a:r>
          </a:p>
          <a:p>
            <a:pPr marL="354013" marR="0" lvl="0" indent="-354013" algn="l" defTabSz="938213"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ヒラギノ角ゴ Pro W3" pitchFamily="-112" charset="-128"/>
                <a:cs typeface="ヒラギノ角ゴ Pro W3" pitchFamily="-112" charset="-128"/>
              </a:rPr>
              <a:t>Current multiplication &gt;25</a:t>
            </a:r>
          </a:p>
        </p:txBody>
      </p:sp>
      <p:pic>
        <p:nvPicPr>
          <p:cNvPr id="8" name="Picture 7" descr="PegasusIp2.tiff"/>
          <p:cNvPicPr>
            <a:picLocks noChangeAspect="1"/>
          </p:cNvPicPr>
          <p:nvPr/>
        </p:nvPicPr>
        <p:blipFill>
          <a:blip r:embed="rId2"/>
          <a:stretch>
            <a:fillRect/>
          </a:stretch>
        </p:blipFill>
        <p:spPr>
          <a:xfrm>
            <a:off x="228600" y="948353"/>
            <a:ext cx="3733800" cy="4492827"/>
          </a:xfrm>
          <a:prstGeom prst="rect">
            <a:avLst/>
          </a:prstGeom>
        </p:spPr>
      </p:pic>
      <p:pic>
        <p:nvPicPr>
          <p:cNvPr id="9" name="Picture 8" descr="Pegasusgun+OH.tiff"/>
          <p:cNvPicPr>
            <a:picLocks noChangeAspect="1"/>
          </p:cNvPicPr>
          <p:nvPr/>
        </p:nvPicPr>
        <p:blipFill>
          <a:blip r:embed="rId3"/>
          <a:stretch>
            <a:fillRect/>
          </a:stretch>
        </p:blipFill>
        <p:spPr>
          <a:xfrm>
            <a:off x="4038600" y="990600"/>
            <a:ext cx="4955837" cy="3359150"/>
          </a:xfrm>
          <a:prstGeom prst="rect">
            <a:avLst/>
          </a:prstGeom>
        </p:spPr>
      </p:pic>
      <p:sp>
        <p:nvSpPr>
          <p:cNvPr id="10" name="Content Placeholder 2"/>
          <p:cNvSpPr txBox="1">
            <a:spLocks/>
          </p:cNvSpPr>
          <p:nvPr/>
        </p:nvSpPr>
        <p:spPr bwMode="auto">
          <a:xfrm>
            <a:off x="4419600" y="4267200"/>
            <a:ext cx="4724400" cy="1905000"/>
          </a:xfrm>
          <a:prstGeom prst="rect">
            <a:avLst/>
          </a:prstGeom>
          <a:noFill/>
          <a:ln w="9525">
            <a:noFill/>
            <a:miter lim="800000"/>
            <a:headEnd/>
            <a:tailEnd/>
          </a:ln>
        </p:spPr>
        <p:txBody>
          <a:bodyPr vert="horz" wrap="square" lIns="93901" tIns="46950" rIns="93901" bIns="46950" numCol="1" anchor="t" anchorCtr="0" compatLnSpc="1">
            <a:prstTxWarp prst="textNoShape">
              <a:avLst/>
            </a:prstTxWarp>
          </a:bodyPr>
          <a:lstStyle/>
          <a:p>
            <a:pPr marL="354013" marR="0" lvl="0" indent="-354013" algn="l" defTabSz="938213"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ヒラギノ角ゴ Pro W3" pitchFamily="-112" charset="-128"/>
                <a:cs typeface="ヒラギノ角ゴ Pro W3" pitchFamily="-112" charset="-128"/>
              </a:rPr>
              <a:t>Plasma initiated with</a:t>
            </a:r>
            <a:r>
              <a:rPr kumimoji="0" lang="en-US" sz="2000" b="0" i="0" u="none" strike="noStrike" kern="0" cap="none" spc="0" normalizeH="0" noProof="0" dirty="0" smtClean="0">
                <a:ln>
                  <a:noFill/>
                </a:ln>
                <a:solidFill>
                  <a:schemeClr val="tx1"/>
                </a:solidFill>
                <a:effectLst/>
                <a:uLnTx/>
                <a:uFillTx/>
                <a:latin typeface="+mn-lt"/>
                <a:ea typeface="ヒラギノ角ゴ Pro W3" pitchFamily="-112" charset="-128"/>
                <a:cs typeface="ヒラギノ角ゴ Pro W3" pitchFamily="-112" charset="-128"/>
              </a:rPr>
              <a:t> plasma guns can be ramped to higher current by </a:t>
            </a:r>
            <a:r>
              <a:rPr lang="en-US" sz="2000" b="0" i="0" kern="0" dirty="0" smtClean="0">
                <a:solidFill>
                  <a:schemeClr val="tx1"/>
                </a:solidFill>
                <a:latin typeface="+mn-lt"/>
                <a:ea typeface="ヒラギノ角ゴ Pro W3" pitchFamily="-112" charset="-128"/>
                <a:cs typeface="ヒラギノ角ゴ Pro W3" pitchFamily="-112" charset="-128"/>
              </a:rPr>
              <a:t>induction.</a:t>
            </a:r>
            <a:endParaRPr kumimoji="0" lang="en-US" sz="2000" b="0" i="0" u="none" strike="noStrike" kern="0" cap="none" spc="0" normalizeH="0" baseline="0" noProof="0" dirty="0" smtClean="0">
              <a:ln>
                <a:noFill/>
              </a:ln>
              <a:solidFill>
                <a:schemeClr val="tx1"/>
              </a:solidFill>
              <a:effectLst/>
              <a:uLnTx/>
              <a:uFillTx/>
              <a:latin typeface="+mn-lt"/>
              <a:ea typeface="ヒラギノ角ゴ Pro W3" pitchFamily="-112" charset="-128"/>
              <a:cs typeface="ヒラギノ角ゴ Pro W3" pitchFamily="-112" charset="-128"/>
            </a:endParaRPr>
          </a:p>
          <a:p>
            <a:pPr marL="354013" marR="0" lvl="0" indent="-354013" algn="l" defTabSz="938213"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ヒラギノ角ゴ Pro W3" pitchFamily="-112" charset="-128"/>
                <a:cs typeface="ヒラギノ角ゴ Pro W3" pitchFamily="-112" charset="-128"/>
              </a:rPr>
              <a:t>150</a:t>
            </a:r>
            <a:r>
              <a:rPr kumimoji="0" lang="en-US" sz="2000" b="0" i="0" u="none" strike="noStrike" kern="0" cap="none" spc="0" normalizeH="0" noProof="0" dirty="0" smtClean="0">
                <a:ln>
                  <a:noFill/>
                </a:ln>
                <a:solidFill>
                  <a:schemeClr val="tx1"/>
                </a:solidFill>
                <a:effectLst/>
                <a:uLnTx/>
                <a:uFillTx/>
                <a:latin typeface="+mn-lt"/>
                <a:ea typeface="ヒラギノ角ゴ Pro W3" pitchFamily="-112" charset="-128"/>
                <a:cs typeface="ヒラギノ角ゴ Pro W3" pitchFamily="-112" charset="-128"/>
              </a:rPr>
              <a:t> kA in this example was achieved with half the inductive flux required for a purely inductively driven plasma</a:t>
            </a:r>
            <a:endParaRPr kumimoji="0" lang="en-US" sz="2000" b="0" i="0" u="none" strike="noStrike" kern="0" cap="none" spc="0" normalizeH="0" baseline="0" noProof="0" dirty="0" smtClean="0">
              <a:ln>
                <a:noFill/>
              </a:ln>
              <a:solidFill>
                <a:schemeClr val="tx1"/>
              </a:solidFill>
              <a:effectLst/>
              <a:uLnTx/>
              <a:uFillTx/>
              <a:latin typeface="+mn-lt"/>
              <a:ea typeface="ヒラギノ角ゴ Pro W3" pitchFamily="-112" charset="-128"/>
              <a:cs typeface="ヒラギノ角ゴ Pro W3" pitchFamily="-112" charset="-128"/>
            </a:endParaRPr>
          </a:p>
        </p:txBody>
      </p:sp>
      <p:sp>
        <p:nvSpPr>
          <p:cNvPr id="11" name="TextBox 10"/>
          <p:cNvSpPr txBox="1"/>
          <p:nvPr/>
        </p:nvSpPr>
        <p:spPr>
          <a:xfrm>
            <a:off x="533400" y="6324600"/>
            <a:ext cx="3505200" cy="276999"/>
          </a:xfrm>
          <a:prstGeom prst="rect">
            <a:avLst/>
          </a:prstGeom>
          <a:noFill/>
        </p:spPr>
        <p:txBody>
          <a:bodyPr wrap="square" rtlCol="0">
            <a:spAutoFit/>
          </a:bodyPr>
          <a:lstStyle/>
          <a:p>
            <a:r>
              <a:rPr lang="en-US" b="0" i="0" dirty="0" err="1" smtClean="0"/>
              <a:t>Battaglia</a:t>
            </a:r>
            <a:r>
              <a:rPr lang="en-US" b="0" i="0" dirty="0" smtClean="0"/>
              <a:t>, PRL </a:t>
            </a:r>
            <a:r>
              <a:rPr lang="en-US" b="0" i="0" dirty="0"/>
              <a:t>102, 225003 (2009)</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Inductive start-up with ECH is well understood and promising non-inductive start-up techniques exist for </a:t>
            </a:r>
            <a:r>
              <a:rPr lang="en-US" dirty="0" err="1" smtClean="0"/>
              <a:t>STs</a:t>
            </a:r>
            <a:endParaRPr lang="en-US" dirty="0"/>
          </a:p>
        </p:txBody>
      </p:sp>
      <p:sp>
        <p:nvSpPr>
          <p:cNvPr id="3" name="Content Placeholder 2"/>
          <p:cNvSpPr>
            <a:spLocks noGrp="1"/>
          </p:cNvSpPr>
          <p:nvPr>
            <p:ph idx="1"/>
          </p:nvPr>
        </p:nvSpPr>
        <p:spPr>
          <a:xfrm>
            <a:off x="90447" y="1134019"/>
            <a:ext cx="9053553" cy="5347443"/>
          </a:xfrm>
        </p:spPr>
        <p:txBody>
          <a:bodyPr/>
          <a:lstStyle/>
          <a:p>
            <a:r>
              <a:rPr lang="en-US" dirty="0" smtClean="0"/>
              <a:t>Townsend avalanche and burn-through have been modeled self-consistently</a:t>
            </a:r>
          </a:p>
          <a:p>
            <a:r>
              <a:rPr lang="en-US" dirty="0" smtClean="0"/>
              <a:t>ECRH to both assist the avalanche and heat to burn through low Z impurities</a:t>
            </a:r>
          </a:p>
          <a:p>
            <a:r>
              <a:rPr lang="en-US" dirty="0" smtClean="0"/>
              <a:t>Low aspect ratio tokamaks have little space for a central  solenoid so the usual inductive technique is problematic</a:t>
            </a:r>
          </a:p>
          <a:p>
            <a:r>
              <a:rPr lang="en-US" dirty="0" smtClean="0"/>
              <a:t>Possible alternatives  to </a:t>
            </a:r>
            <a:r>
              <a:rPr lang="en-US" dirty="0" err="1" smtClean="0"/>
              <a:t>solenoidal</a:t>
            </a:r>
            <a:r>
              <a:rPr lang="en-US" dirty="0" smtClean="0"/>
              <a:t> start-up</a:t>
            </a:r>
          </a:p>
          <a:p>
            <a:pPr lvl="1"/>
            <a:r>
              <a:rPr lang="en-US" dirty="0" smtClean="0"/>
              <a:t>Outer PF start-up</a:t>
            </a:r>
          </a:p>
          <a:p>
            <a:pPr lvl="1"/>
            <a:r>
              <a:rPr lang="en-US" dirty="0" smtClean="0"/>
              <a:t>Electron  Bernstein Wave</a:t>
            </a:r>
          </a:p>
          <a:p>
            <a:pPr lvl="1"/>
            <a:r>
              <a:rPr lang="en-US" dirty="0" smtClean="0"/>
              <a:t>Coaxial helicity injection </a:t>
            </a:r>
          </a:p>
          <a:p>
            <a:pPr lvl="1"/>
            <a:r>
              <a:rPr lang="en-US" dirty="0" smtClean="0"/>
              <a:t>Plasma guns  to  inject  helicity</a:t>
            </a:r>
          </a:p>
          <a:p>
            <a:r>
              <a:rPr lang="en-US" dirty="0" smtClean="0">
                <a:solidFill>
                  <a:srgbClr val="000000"/>
                </a:solidFill>
              </a:rPr>
              <a:t>Demonstrated start-up from  zero to significant current</a:t>
            </a:r>
            <a:endParaRPr lang="en-US" dirty="0" smtClean="0"/>
          </a:p>
          <a:p>
            <a:r>
              <a:rPr lang="en-US" dirty="0" smtClean="0"/>
              <a:t>Well-positioned for start-up of ITER</a:t>
            </a:r>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142554" y="874633"/>
            <a:ext cx="8763000" cy="5288487"/>
          </a:xfrm>
        </p:spPr>
        <p:txBody>
          <a:bodyPr/>
          <a:lstStyle/>
          <a:p>
            <a:pPr algn="ctr">
              <a:buNone/>
            </a:pPr>
            <a:r>
              <a:rPr lang="en-US" sz="2000" dirty="0" smtClean="0"/>
              <a:t>Thanks  to </a:t>
            </a:r>
          </a:p>
          <a:p>
            <a:pPr>
              <a:buNone/>
            </a:pPr>
            <a:r>
              <a:rPr lang="en-US" sz="2000" dirty="0" smtClean="0"/>
              <a:t>Gary Jackson – General Atomics</a:t>
            </a:r>
          </a:p>
          <a:p>
            <a:pPr>
              <a:buNone/>
            </a:pPr>
            <a:r>
              <a:rPr lang="en-US" sz="2000" dirty="0" smtClean="0"/>
              <a:t>Peter </a:t>
            </a:r>
            <a:r>
              <a:rPr lang="en-US" sz="2000" dirty="0" err="1" smtClean="0"/>
              <a:t>deVries</a:t>
            </a:r>
            <a:r>
              <a:rPr lang="en-US" sz="2000" dirty="0" smtClean="0"/>
              <a:t> - JET</a:t>
            </a:r>
          </a:p>
          <a:p>
            <a:pPr>
              <a:buNone/>
            </a:pPr>
            <a:r>
              <a:rPr lang="en-US" sz="2000" dirty="0" smtClean="0"/>
              <a:t>Victor </a:t>
            </a:r>
            <a:r>
              <a:rPr lang="en-US" sz="2000" dirty="0" err="1" smtClean="0"/>
              <a:t>Schevchenko</a:t>
            </a:r>
            <a:r>
              <a:rPr lang="en-US" sz="2000" dirty="0" smtClean="0"/>
              <a:t> -  MAST</a:t>
            </a:r>
          </a:p>
          <a:p>
            <a:pPr>
              <a:buNone/>
            </a:pPr>
            <a:r>
              <a:rPr lang="en-US" sz="2000" dirty="0" smtClean="0"/>
              <a:t>Gary Taylor - PPPL</a:t>
            </a:r>
          </a:p>
          <a:p>
            <a:pPr>
              <a:buNone/>
            </a:pPr>
            <a:r>
              <a:rPr lang="en-US" sz="2000" dirty="0" smtClean="0"/>
              <a:t>Michael Bell – PPPL</a:t>
            </a:r>
          </a:p>
          <a:p>
            <a:pPr>
              <a:buNone/>
            </a:pPr>
            <a:r>
              <a:rPr lang="en-US" sz="2000" dirty="0" smtClean="0"/>
              <a:t>Roger Raman – Univ. of Washington</a:t>
            </a:r>
          </a:p>
          <a:p>
            <a:pPr>
              <a:buNone/>
            </a:pPr>
            <a:r>
              <a:rPr lang="en-US" sz="2000" dirty="0" smtClean="0"/>
              <a:t>Ray </a:t>
            </a:r>
            <a:r>
              <a:rPr lang="en-US" sz="2000" dirty="0" err="1" smtClean="0"/>
              <a:t>Fonck</a:t>
            </a:r>
            <a:r>
              <a:rPr lang="en-US" sz="2000" dirty="0" smtClean="0"/>
              <a:t> – Univ. of Wisconsin</a:t>
            </a:r>
          </a:p>
          <a:p>
            <a:pPr>
              <a:buNone/>
            </a:pPr>
            <a:r>
              <a:rPr lang="en-US" sz="2000" dirty="0" smtClean="0"/>
              <a:t>Devon </a:t>
            </a:r>
            <a:r>
              <a:rPr lang="en-US" sz="2000" dirty="0" err="1" smtClean="0"/>
              <a:t>Battaglia</a:t>
            </a:r>
            <a:r>
              <a:rPr lang="en-US" sz="2000" dirty="0" smtClean="0"/>
              <a:t> – PPPL</a:t>
            </a:r>
          </a:p>
          <a:p>
            <a:pPr>
              <a:buNone/>
            </a:pPr>
            <a:r>
              <a:rPr lang="en-US" sz="2000" dirty="0" smtClean="0"/>
              <a:t>Walter </a:t>
            </a:r>
            <a:r>
              <a:rPr lang="en-US" sz="2000" dirty="0" err="1" smtClean="0"/>
              <a:t>Guttenfelder</a:t>
            </a:r>
            <a:r>
              <a:rPr lang="en-US" sz="2000" dirty="0" smtClean="0"/>
              <a:t> – </a:t>
            </a:r>
            <a:r>
              <a:rPr lang="en-US" sz="2000" dirty="0" smtClean="0"/>
              <a:t>PPPL</a:t>
            </a:r>
          </a:p>
          <a:p>
            <a:pPr>
              <a:buNone/>
            </a:pPr>
            <a:r>
              <a:rPr lang="en-US" sz="2000" dirty="0" smtClean="0"/>
              <a:t>David Gates - PPPL</a:t>
            </a:r>
            <a:endParaRPr lang="en-US" sz="2000" dirty="0" smtClean="0"/>
          </a:p>
          <a:p>
            <a:pPr>
              <a:buNone/>
            </a:pPr>
            <a:r>
              <a:rPr lang="en-US" sz="2000" dirty="0" smtClean="0"/>
              <a:t> and Jon Menard – PPPL</a:t>
            </a:r>
          </a:p>
          <a:p>
            <a:pPr>
              <a:buNone/>
            </a:pPr>
            <a:r>
              <a:rPr lang="en-US" sz="2000" dirty="0" smtClean="0"/>
              <a:t>for </a:t>
            </a:r>
            <a:r>
              <a:rPr lang="en-US" sz="2000" dirty="0" smtClean="0"/>
              <a:t>providing me with material, for valuable insights,  and  for useful discussions</a:t>
            </a:r>
            <a:r>
              <a:rPr lang="en-US" sz="2000" dirty="0" smtClean="0"/>
              <a:t>.</a:t>
            </a:r>
          </a:p>
          <a:p>
            <a:pPr>
              <a:buNone/>
            </a:pPr>
            <a:r>
              <a:rPr lang="en-US" sz="2000" dirty="0" smtClean="0"/>
              <a:t>Work supported by U.S. DOE Contract No. DE-AC02-09CH11466</a:t>
            </a:r>
            <a:endParaRPr lang="en-US" sz="2000"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46</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to illustrative work</a:t>
            </a:r>
            <a:endParaRPr lang="en-US" dirty="0"/>
          </a:p>
        </p:txBody>
      </p:sp>
      <p:sp>
        <p:nvSpPr>
          <p:cNvPr id="3" name="Content Placeholder 2"/>
          <p:cNvSpPr>
            <a:spLocks noGrp="1"/>
          </p:cNvSpPr>
          <p:nvPr>
            <p:ph idx="1"/>
          </p:nvPr>
        </p:nvSpPr>
        <p:spPr>
          <a:xfrm>
            <a:off x="194381" y="944732"/>
            <a:ext cx="8949619" cy="5603375"/>
          </a:xfrm>
        </p:spPr>
        <p:txBody>
          <a:bodyPr/>
          <a:lstStyle/>
          <a:p>
            <a:r>
              <a:rPr lang="en-US" sz="800" dirty="0" smtClean="0"/>
              <a:t>Inductive  start-up</a:t>
            </a:r>
          </a:p>
          <a:p>
            <a:pPr lvl="1"/>
            <a:r>
              <a:rPr lang="en-US" sz="800" dirty="0" smtClean="0"/>
              <a:t>S.C. Brown, Intro. To  Electrical Discharges in Gases, John Wiley and Sons, 1966.</a:t>
            </a:r>
          </a:p>
          <a:p>
            <a:pPr lvl="1"/>
            <a:r>
              <a:rPr lang="en-US" sz="800" dirty="0" smtClean="0"/>
              <a:t>R. </a:t>
            </a:r>
            <a:r>
              <a:rPr lang="en-US" sz="800" dirty="0" err="1" smtClean="0"/>
              <a:t>Papoular</a:t>
            </a:r>
            <a:r>
              <a:rPr lang="en-US" sz="800" dirty="0" smtClean="0"/>
              <a:t>, </a:t>
            </a:r>
            <a:r>
              <a:rPr lang="en-US" sz="800" dirty="0" err="1" smtClean="0"/>
              <a:t>Nucl</a:t>
            </a:r>
            <a:r>
              <a:rPr lang="en-US" sz="800" dirty="0" smtClean="0"/>
              <a:t>. Fusion </a:t>
            </a:r>
            <a:r>
              <a:rPr lang="en-US" sz="800" u="sng" dirty="0" smtClean="0"/>
              <a:t>16</a:t>
            </a:r>
            <a:r>
              <a:rPr lang="en-US" sz="800" dirty="0" smtClean="0"/>
              <a:t> (1976) 37</a:t>
            </a:r>
          </a:p>
          <a:p>
            <a:pPr lvl="1"/>
            <a:r>
              <a:rPr lang="en-US" sz="800" dirty="0" smtClean="0"/>
              <a:t>B. Lloyd et al., </a:t>
            </a:r>
            <a:r>
              <a:rPr lang="en-US" sz="800" dirty="0" err="1" smtClean="0"/>
              <a:t>Nucl</a:t>
            </a:r>
            <a:r>
              <a:rPr lang="en-US" sz="800" dirty="0" smtClean="0"/>
              <a:t>. Fusion, Vol.31. </a:t>
            </a:r>
            <a:r>
              <a:rPr lang="en-US" sz="800" dirty="0" err="1" smtClean="0"/>
              <a:t>No.ll</a:t>
            </a:r>
            <a:r>
              <a:rPr lang="en-US" sz="800" dirty="0" smtClean="0"/>
              <a:t> (1991)</a:t>
            </a:r>
          </a:p>
          <a:p>
            <a:pPr lvl="1"/>
            <a:r>
              <a:rPr lang="en-US" sz="800" dirty="0" smtClean="0"/>
              <a:t>A. </a:t>
            </a:r>
            <a:r>
              <a:rPr lang="en-US" sz="800" dirty="0" err="1" smtClean="0"/>
              <a:t>Tanga</a:t>
            </a:r>
            <a:r>
              <a:rPr lang="en-US" sz="800" dirty="0" smtClean="0"/>
              <a:t>, et al. in “Tokamak Start-up” H. </a:t>
            </a:r>
            <a:r>
              <a:rPr lang="en-US" sz="800" dirty="0" err="1" smtClean="0"/>
              <a:t>Knoepfel</a:t>
            </a:r>
            <a:r>
              <a:rPr lang="en-US" sz="800" dirty="0" smtClean="0"/>
              <a:t>. Plenum Press, NY (1985)</a:t>
            </a:r>
          </a:p>
          <a:p>
            <a:pPr lvl="1"/>
            <a:r>
              <a:rPr lang="en-US" sz="800" dirty="0" err="1" smtClean="0"/>
              <a:t>I.H.Hutchinson</a:t>
            </a:r>
            <a:r>
              <a:rPr lang="en-US" sz="800" dirty="0" smtClean="0"/>
              <a:t> and </a:t>
            </a:r>
            <a:r>
              <a:rPr lang="en-US" sz="800" dirty="0" err="1" smtClean="0"/>
              <a:t>J.D.Strachan</a:t>
            </a:r>
            <a:r>
              <a:rPr lang="en-US" sz="800" dirty="0" smtClean="0"/>
              <a:t> </a:t>
            </a:r>
            <a:r>
              <a:rPr lang="en-US" sz="800" dirty="0" err="1" smtClean="0"/>
              <a:t>Nucl</a:t>
            </a:r>
            <a:r>
              <a:rPr lang="en-US" sz="800" dirty="0" smtClean="0"/>
              <a:t>. Fusion 14 649(1974) </a:t>
            </a:r>
          </a:p>
          <a:p>
            <a:pPr lvl="1"/>
            <a:r>
              <a:rPr lang="en-US" sz="800" dirty="0" smtClean="0"/>
              <a:t>E.A. Lazarus et al. </a:t>
            </a:r>
            <a:r>
              <a:rPr lang="en-US" sz="800" dirty="0" err="1" smtClean="0"/>
              <a:t>Nucl</a:t>
            </a:r>
            <a:r>
              <a:rPr lang="en-US" sz="800" dirty="0" smtClean="0"/>
              <a:t>. Fusion 38 1083 (1998)</a:t>
            </a:r>
          </a:p>
          <a:p>
            <a:pPr lvl="1"/>
            <a:r>
              <a:rPr lang="en-US" sz="800" dirty="0" smtClean="0"/>
              <a:t>P. </a:t>
            </a:r>
            <a:r>
              <a:rPr lang="en-US" sz="800" dirty="0" err="1" smtClean="0"/>
              <a:t>deVries</a:t>
            </a:r>
            <a:r>
              <a:rPr lang="en-US" sz="800" dirty="0" smtClean="0"/>
              <a:t>, 25</a:t>
            </a:r>
            <a:r>
              <a:rPr lang="en-US" sz="800" baseline="30000" dirty="0" smtClean="0"/>
              <a:t>th</a:t>
            </a:r>
            <a:r>
              <a:rPr lang="en-US" sz="800" dirty="0" smtClean="0"/>
              <a:t> </a:t>
            </a:r>
            <a:r>
              <a:rPr lang="en-US" sz="800" dirty="0" err="1" smtClean="0"/>
              <a:t>IAEA,SanDiego</a:t>
            </a:r>
            <a:r>
              <a:rPr lang="en-US" sz="800" dirty="0" smtClean="0"/>
              <a:t>, EXD4-2(2012)</a:t>
            </a:r>
          </a:p>
          <a:p>
            <a:pPr lvl="1"/>
            <a:r>
              <a:rPr lang="en-US" sz="800" dirty="0" smtClean="0"/>
              <a:t>R. </a:t>
            </a:r>
            <a:r>
              <a:rPr lang="en-US" sz="800" dirty="0" err="1" smtClean="0"/>
              <a:t>Hawryluk</a:t>
            </a:r>
            <a:r>
              <a:rPr lang="en-US" sz="800" dirty="0" smtClean="0"/>
              <a:t> and J. Schmidt, 1976 </a:t>
            </a:r>
            <a:r>
              <a:rPr lang="en-US" sz="800" dirty="0" err="1" smtClean="0"/>
              <a:t>Nucl</a:t>
            </a:r>
            <a:r>
              <a:rPr lang="en-US" sz="800" dirty="0" smtClean="0"/>
              <a:t>. Fusion 16 775 </a:t>
            </a:r>
          </a:p>
          <a:p>
            <a:pPr lvl="1"/>
            <a:r>
              <a:rPr lang="en-US" sz="800" dirty="0" smtClean="0"/>
              <a:t>From D.E. Post et al., At. Data </a:t>
            </a:r>
            <a:r>
              <a:rPr lang="en-US" sz="800" dirty="0" err="1" smtClean="0"/>
              <a:t>Nucl</a:t>
            </a:r>
            <a:r>
              <a:rPr lang="en-US" sz="800" dirty="0" smtClean="0"/>
              <a:t>. Data Tables 2, 400, 1977</a:t>
            </a:r>
          </a:p>
          <a:p>
            <a:pPr lvl="1"/>
            <a:r>
              <a:rPr lang="en-US" sz="800" dirty="0" smtClean="0"/>
              <a:t>Hyun-Tae Kim et al. </a:t>
            </a:r>
            <a:r>
              <a:rPr lang="en-US" sz="800" dirty="0" err="1" smtClean="0"/>
              <a:t>Nucl</a:t>
            </a:r>
            <a:r>
              <a:rPr lang="en-US" sz="800" dirty="0" smtClean="0"/>
              <a:t>. Fusion 52 </a:t>
            </a:r>
            <a:r>
              <a:rPr lang="en-US" sz="800" dirty="0" smtClean="0">
                <a:solidFill>
                  <a:srgbClr val="3333CC"/>
                </a:solidFill>
              </a:rPr>
              <a:t>(2012) 103016</a:t>
            </a:r>
          </a:p>
          <a:p>
            <a:pPr lvl="1"/>
            <a:r>
              <a:rPr lang="en-US" sz="800" dirty="0" smtClean="0">
                <a:solidFill>
                  <a:srgbClr val="3333CC"/>
                </a:solidFill>
              </a:rPr>
              <a:t>J. Kim, </a:t>
            </a:r>
            <a:r>
              <a:rPr lang="en-US" sz="800" dirty="0" err="1" smtClean="0">
                <a:solidFill>
                  <a:srgbClr val="3333CC"/>
                </a:solidFill>
              </a:rPr>
              <a:t>Nucl</a:t>
            </a:r>
            <a:r>
              <a:rPr lang="en-US" sz="800" dirty="0" smtClean="0">
                <a:solidFill>
                  <a:srgbClr val="3333CC"/>
                </a:solidFill>
              </a:rPr>
              <a:t>. Fusion 51 (2011) 083034</a:t>
            </a:r>
            <a:endParaRPr lang="en-US" sz="800" dirty="0" smtClean="0">
              <a:solidFill>
                <a:srgbClr val="3333CC"/>
              </a:solidFill>
              <a:latin typeface="Arial" charset="0"/>
            </a:endParaRPr>
          </a:p>
          <a:p>
            <a:pPr lvl="1"/>
            <a:r>
              <a:rPr lang="en-US" sz="800" dirty="0" smtClean="0">
                <a:solidFill>
                  <a:srgbClr val="3333CC"/>
                </a:solidFill>
              </a:rPr>
              <a:t>J. </a:t>
            </a:r>
            <a:r>
              <a:rPr lang="en-US" sz="800" dirty="0" err="1" smtClean="0">
                <a:solidFill>
                  <a:srgbClr val="3333CC"/>
                </a:solidFill>
              </a:rPr>
              <a:t>Leuer</a:t>
            </a:r>
            <a:r>
              <a:rPr lang="en-US" sz="800" dirty="0" smtClean="0">
                <a:solidFill>
                  <a:srgbClr val="3333CC"/>
                </a:solidFill>
              </a:rPr>
              <a:t>, et al., Fusion Science and Tech.. 57 2010</a:t>
            </a:r>
          </a:p>
          <a:p>
            <a:pPr lvl="1"/>
            <a:r>
              <a:rPr lang="en-US" sz="800" dirty="0" smtClean="0"/>
              <a:t>J. </a:t>
            </a:r>
            <a:r>
              <a:rPr lang="en-US" sz="800" dirty="0" err="1" smtClean="0"/>
              <a:t>Leuer</a:t>
            </a:r>
            <a:r>
              <a:rPr lang="en-US" sz="800" dirty="0" smtClean="0"/>
              <a:t>, </a:t>
            </a:r>
            <a:r>
              <a:rPr lang="en-US" sz="800" dirty="0" err="1" smtClean="0"/>
              <a:t>Nucl</a:t>
            </a:r>
            <a:r>
              <a:rPr lang="en-US" sz="800" dirty="0" smtClean="0"/>
              <a:t>. Fusion 51 (2011) 063038 </a:t>
            </a:r>
            <a:endParaRPr lang="en-US" sz="800" dirty="0" smtClean="0">
              <a:solidFill>
                <a:srgbClr val="3333CC"/>
              </a:solidFill>
            </a:endParaRPr>
          </a:p>
          <a:p>
            <a:r>
              <a:rPr lang="en-US" sz="800" dirty="0" smtClean="0"/>
              <a:t>ECRH</a:t>
            </a:r>
          </a:p>
          <a:p>
            <a:pPr lvl="1"/>
            <a:r>
              <a:rPr lang="en-US" sz="800" dirty="0" smtClean="0"/>
              <a:t>B Lloyd, P G </a:t>
            </a:r>
            <a:r>
              <a:rPr lang="en-US" sz="800" dirty="0" err="1" smtClean="0"/>
              <a:t>Carolan</a:t>
            </a:r>
            <a:r>
              <a:rPr lang="en-US" sz="800" dirty="0" smtClean="0"/>
              <a:t> and C D </a:t>
            </a:r>
            <a:r>
              <a:rPr lang="en-US" sz="800" dirty="0" err="1" smtClean="0"/>
              <a:t>Warric</a:t>
            </a:r>
            <a:r>
              <a:rPr lang="en-US" sz="800" dirty="0" smtClean="0"/>
              <a:t>, Plasma Phys. Control. Fusion 38 (1996) 1627–1643.</a:t>
            </a:r>
          </a:p>
          <a:p>
            <a:pPr lvl="1"/>
            <a:r>
              <a:rPr lang="en-US" sz="800" dirty="0" smtClean="0"/>
              <a:t>G. L. Jackson et al. Phys. Plasmas_17_056116 (2010)</a:t>
            </a:r>
          </a:p>
          <a:p>
            <a:pPr lvl="1"/>
            <a:r>
              <a:rPr lang="en-US" sz="800" dirty="0" smtClean="0"/>
              <a:t>G.L. Jackson et al. </a:t>
            </a:r>
            <a:r>
              <a:rPr lang="en-US" sz="800" dirty="0" err="1" smtClean="0"/>
              <a:t>Fus</a:t>
            </a:r>
            <a:r>
              <a:rPr lang="en-US" sz="800" dirty="0" smtClean="0"/>
              <a:t>. Sci. &amp; Technology 50 (2010) 27</a:t>
            </a:r>
          </a:p>
          <a:p>
            <a:pPr lvl="1"/>
            <a:r>
              <a:rPr lang="en-US" sz="800" dirty="0" smtClean="0"/>
              <a:t>T. </a:t>
            </a:r>
            <a:r>
              <a:rPr lang="en-US" sz="800" dirty="0" err="1" smtClean="0"/>
              <a:t>Yoshinaga</a:t>
            </a:r>
            <a:r>
              <a:rPr lang="en-US" sz="800" dirty="0" smtClean="0"/>
              <a:t> et al. PRL 96, 125005 (2006)</a:t>
            </a:r>
          </a:p>
          <a:p>
            <a:pPr lvl="1"/>
            <a:r>
              <a:rPr lang="en-US" sz="800" dirty="0" smtClean="0"/>
              <a:t>A. </a:t>
            </a:r>
            <a:r>
              <a:rPr lang="en-US" sz="800" dirty="0" err="1" smtClean="0"/>
              <a:t>Ejiri</a:t>
            </a:r>
            <a:r>
              <a:rPr lang="en-US" sz="800" dirty="0" smtClean="0"/>
              <a:t> et al. </a:t>
            </a:r>
            <a:r>
              <a:rPr lang="en-US" sz="800" dirty="0" err="1" smtClean="0"/>
              <a:t>Nucl</a:t>
            </a:r>
            <a:r>
              <a:rPr lang="en-US" sz="800" dirty="0" smtClean="0"/>
              <a:t>. Fusion 46 (2006) 709–713</a:t>
            </a:r>
          </a:p>
          <a:p>
            <a:r>
              <a:rPr lang="en-US" sz="800" dirty="0" smtClean="0"/>
              <a:t>EBW</a:t>
            </a:r>
          </a:p>
          <a:p>
            <a:pPr lvl="1"/>
            <a:r>
              <a:rPr lang="en-GB" sz="800" dirty="0" smtClean="0"/>
              <a:t>V. Shevchenko, EC-15 Joint Workshop, 2008, Yosemite, CA, USA</a:t>
            </a:r>
            <a:r>
              <a:rPr lang="en-US" sz="800" dirty="0" smtClean="0"/>
              <a:t> </a:t>
            </a:r>
          </a:p>
          <a:p>
            <a:pPr lvl="1"/>
            <a:r>
              <a:rPr lang="en-US" sz="800" dirty="0" err="1" smtClean="0"/>
              <a:t>Laqua</a:t>
            </a:r>
            <a:r>
              <a:rPr lang="en-US" sz="800" dirty="0" smtClean="0"/>
              <a:t>, Plasma Phys. Control. Fusion 49 (2007) R1–R42</a:t>
            </a:r>
          </a:p>
          <a:p>
            <a:pPr lvl="1"/>
            <a:r>
              <a:rPr lang="en-US" sz="800" dirty="0" smtClean="0"/>
              <a:t>V.F. Shevchenko et al. </a:t>
            </a:r>
            <a:r>
              <a:rPr lang="en-US" sz="800" dirty="0" err="1" smtClean="0"/>
              <a:t>Nucl</a:t>
            </a:r>
            <a:r>
              <a:rPr lang="en-US" sz="800" dirty="0" smtClean="0"/>
              <a:t>. Fusion 50 (2010) 022004 (5pp)</a:t>
            </a:r>
          </a:p>
          <a:p>
            <a:pPr lvl="1"/>
            <a:r>
              <a:rPr lang="en-US" sz="800" dirty="0" smtClean="0"/>
              <a:t>C.B. Forrest et al. Phys. Plasma 7, 1352 (2000)</a:t>
            </a:r>
          </a:p>
          <a:p>
            <a:r>
              <a:rPr lang="en-US" sz="800" dirty="0" smtClean="0"/>
              <a:t>CHI</a:t>
            </a:r>
          </a:p>
          <a:p>
            <a:pPr lvl="1"/>
            <a:r>
              <a:rPr lang="en-US" sz="800" dirty="0" smtClean="0"/>
              <a:t>R. Raman et al. </a:t>
            </a:r>
            <a:r>
              <a:rPr lang="en-US" sz="800" dirty="0" err="1" smtClean="0"/>
              <a:t>Nucl</a:t>
            </a:r>
            <a:r>
              <a:rPr lang="en-US" sz="800" dirty="0" smtClean="0"/>
              <a:t>. Fusion 51 (2011) 113018 (8pp)</a:t>
            </a:r>
          </a:p>
          <a:p>
            <a:pPr lvl="1"/>
            <a:r>
              <a:rPr lang="en-US" sz="800" dirty="0" smtClean="0">
                <a:cs typeface="Arial"/>
              </a:rPr>
              <a:t>D. Mueller et al. Fusion Science and Technol. 52 2007</a:t>
            </a:r>
          </a:p>
          <a:p>
            <a:pPr lvl="1"/>
            <a:r>
              <a:rPr lang="en-US" sz="800" dirty="0" smtClean="0"/>
              <a:t>B.A. Nelson et al. </a:t>
            </a:r>
            <a:r>
              <a:rPr lang="en-US" sz="800" dirty="0" err="1" smtClean="0"/>
              <a:t>Nucl</a:t>
            </a:r>
            <a:r>
              <a:rPr lang="en-US" sz="800" dirty="0" smtClean="0"/>
              <a:t>. Fusion 51 (2011) 063008</a:t>
            </a:r>
          </a:p>
          <a:p>
            <a:r>
              <a:rPr lang="en-US" sz="800" dirty="0" smtClean="0"/>
              <a:t>Plasma guns</a:t>
            </a:r>
          </a:p>
          <a:p>
            <a:pPr lvl="1"/>
            <a:r>
              <a:rPr lang="en-US" sz="800" dirty="0" err="1" smtClean="0"/>
              <a:t>Battaglia</a:t>
            </a:r>
            <a:r>
              <a:rPr lang="en-US" sz="800" dirty="0" smtClean="0"/>
              <a:t>, J Fusion Energy (2009) 28:140–143</a:t>
            </a:r>
          </a:p>
          <a:p>
            <a:pPr lvl="1"/>
            <a:r>
              <a:rPr lang="en-US" sz="800" dirty="0" err="1" smtClean="0"/>
              <a:t>Battaglia</a:t>
            </a:r>
            <a:r>
              <a:rPr lang="en-US" sz="800" dirty="0" smtClean="0"/>
              <a:t>, </a:t>
            </a:r>
            <a:r>
              <a:rPr lang="en-US" sz="800" dirty="0" err="1" smtClean="0"/>
              <a:t>Nucl</a:t>
            </a:r>
            <a:r>
              <a:rPr lang="en-US" sz="800" dirty="0" smtClean="0"/>
              <a:t>. Fusion 51 (2011) 073029</a:t>
            </a:r>
          </a:p>
          <a:p>
            <a:pPr lvl="1"/>
            <a:r>
              <a:rPr lang="en-US" sz="800" dirty="0" err="1" smtClean="0"/>
              <a:t>Eidietis</a:t>
            </a:r>
            <a:r>
              <a:rPr lang="en-US" sz="800" dirty="0" smtClean="0"/>
              <a:t>, J. Fusion Energy (2007)26:43-46</a:t>
            </a:r>
          </a:p>
          <a:p>
            <a:pPr lvl="1"/>
            <a:r>
              <a:rPr lang="en-US" sz="800" dirty="0" err="1" smtClean="0"/>
              <a:t>Battaglia</a:t>
            </a:r>
            <a:r>
              <a:rPr lang="en-US" sz="800" dirty="0" smtClean="0"/>
              <a:t>, PRL 102, 225003 (2009)</a:t>
            </a:r>
          </a:p>
          <a:p>
            <a:r>
              <a:rPr lang="en-US" sz="800" dirty="0" smtClean="0"/>
              <a:t>Other</a:t>
            </a:r>
          </a:p>
          <a:p>
            <a:pPr lvl="1"/>
            <a:r>
              <a:rPr lang="en-US" sz="800" dirty="0" smtClean="0"/>
              <a:t>F.C. </a:t>
            </a:r>
            <a:r>
              <a:rPr lang="en-US" sz="800" dirty="0" err="1" smtClean="0"/>
              <a:t>Jobes</a:t>
            </a:r>
            <a:r>
              <a:rPr lang="en-US" sz="800" dirty="0" smtClean="0"/>
              <a:t> PRL 52 12, 1005 (1984)</a:t>
            </a:r>
          </a:p>
          <a:p>
            <a:pPr lvl="1"/>
            <a:r>
              <a:rPr lang="en-US" sz="800" dirty="0" smtClean="0"/>
              <a:t>F.C. </a:t>
            </a:r>
            <a:r>
              <a:rPr lang="en-US" sz="800" dirty="0" err="1" smtClean="0"/>
              <a:t>Jobes</a:t>
            </a:r>
            <a:r>
              <a:rPr lang="en-US" sz="800" dirty="0" smtClean="0"/>
              <a:t> et al. in , et al. in “Tokamak Start-up” H. </a:t>
            </a:r>
            <a:r>
              <a:rPr lang="en-US" sz="800" dirty="0" err="1" smtClean="0"/>
              <a:t>Knoepfel</a:t>
            </a:r>
            <a:r>
              <a:rPr lang="en-US" sz="800" dirty="0" smtClean="0"/>
              <a:t>. Plenum Press, NY (1985) </a:t>
            </a:r>
          </a:p>
          <a:p>
            <a:pPr lvl="1"/>
            <a:r>
              <a:rPr lang="en-US" sz="800" dirty="0" smtClean="0"/>
              <a:t>D.A. Gates et al.  Fusion Engineering and Design 86 (2011) 41–44</a:t>
            </a:r>
          </a:p>
          <a:p>
            <a:pPr lvl="1"/>
            <a:endParaRPr lang="en-US" sz="800"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47</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gradFill>
            <a:gsLst>
              <a:gs pos="0">
                <a:srgbClr val="F8F8F8">
                  <a:alpha val="50998"/>
                </a:srgbClr>
              </a:gs>
              <a:gs pos="100000">
                <a:srgbClr val="B2B2B2">
                  <a:alpha val="50998"/>
                </a:srgbClr>
              </a:gs>
            </a:gsLst>
          </a:gradFill>
        </p:spPr>
        <p:txBody>
          <a:bodyPr/>
          <a:lstStyle/>
          <a:p>
            <a:r>
              <a:rPr lang="en-US" sz="3000" smtClean="0">
                <a:ea typeface="ヒラギノ角ゴ Pro W3" charset="-128"/>
                <a:cs typeface="ヒラギノ角ゴ Pro W3" charset="-128"/>
              </a:rPr>
              <a:t>Inductive start-up</a:t>
            </a:r>
          </a:p>
        </p:txBody>
      </p:sp>
      <p:sp>
        <p:nvSpPr>
          <p:cNvPr id="19460" name="Slide Number Placeholder 5"/>
          <p:cNvSpPr>
            <a:spLocks noGrp="1"/>
          </p:cNvSpPr>
          <p:nvPr>
            <p:ph type="sldNum" sz="quarter" idx="12"/>
          </p:nvPr>
        </p:nvSpPr>
        <p:spPr>
          <a:noFill/>
        </p:spPr>
        <p:txBody>
          <a:bodyPr/>
          <a:lstStyle/>
          <a:p>
            <a:pPr defTabSz="938213"/>
            <a:fld id="{881C96F6-E3CE-5645-9DA0-E742F44FA75E}" type="slidenum">
              <a:rPr lang="en-US">
                <a:ea typeface="ＭＳ Ｐゴシック" charset="0"/>
                <a:cs typeface="ＭＳ Ｐゴシック" charset="0"/>
              </a:rPr>
              <a:pPr defTabSz="938213"/>
              <a:t>5</a:t>
            </a:fld>
            <a:endParaRPr lang="en-US">
              <a:ea typeface="ＭＳ Ｐゴシック" charset="0"/>
              <a:cs typeface="ＭＳ Ｐゴシック" charset="0"/>
            </a:endParaRPr>
          </a:p>
        </p:txBody>
      </p:sp>
      <p:sp>
        <p:nvSpPr>
          <p:cNvPr id="19461" name="Rectangle 3"/>
          <p:cNvSpPr>
            <a:spLocks noGrp="1" noChangeArrowheads="1"/>
          </p:cNvSpPr>
          <p:nvPr>
            <p:ph type="body" idx="4294967295"/>
          </p:nvPr>
        </p:nvSpPr>
        <p:spPr>
          <a:xfrm>
            <a:off x="0" y="914400"/>
            <a:ext cx="9144000" cy="1981738"/>
          </a:xfrm>
        </p:spPr>
        <p:txBody>
          <a:bodyPr/>
          <a:lstStyle/>
          <a:p>
            <a:pPr>
              <a:lnSpc>
                <a:spcPct val="80000"/>
              </a:lnSpc>
            </a:pPr>
            <a:r>
              <a:rPr lang="en-US" dirty="0" smtClean="0">
                <a:ea typeface="ヒラギノ角ゴ Pro W3" charset="-128"/>
                <a:cs typeface="ヒラギノ角ゴ Pro W3" charset="-128"/>
              </a:rPr>
              <a:t>The central solenoid is supplied with a current in the desired direction of the plasma current before t</a:t>
            </a:r>
            <a:r>
              <a:rPr lang="en-US" baseline="-25000" dirty="0" smtClean="0">
                <a:ea typeface="ヒラギノ角ゴ Pro W3" charset="-128"/>
                <a:cs typeface="ヒラギノ角ゴ Pro W3" charset="-128"/>
              </a:rPr>
              <a:t>0</a:t>
            </a:r>
          </a:p>
          <a:p>
            <a:pPr>
              <a:lnSpc>
                <a:spcPct val="80000"/>
              </a:lnSpc>
            </a:pPr>
            <a:r>
              <a:rPr lang="en-US" dirty="0" smtClean="0">
                <a:ea typeface="ヒラギノ角ゴ Pro W3" charset="-128"/>
                <a:cs typeface="ヒラギノ角ゴ Pro W3" charset="-128"/>
              </a:rPr>
              <a:t>At t</a:t>
            </a:r>
            <a:r>
              <a:rPr lang="en-US" baseline="-25000" dirty="0" smtClean="0">
                <a:ea typeface="ヒラギノ角ゴ Pro W3" charset="-128"/>
                <a:cs typeface="ヒラギノ角ゴ Pro W3" charset="-128"/>
              </a:rPr>
              <a:t>0</a:t>
            </a:r>
            <a:r>
              <a:rPr lang="en-US" dirty="0" smtClean="0">
                <a:ea typeface="ヒラギノ角ゴ Pro W3" charset="-128"/>
                <a:cs typeface="ヒラギノ角ゴ Pro W3" charset="-128"/>
              </a:rPr>
              <a:t>, the current is reduced towards zero by action of power supplies (assisted by IR drop)</a:t>
            </a:r>
          </a:p>
          <a:p>
            <a:pPr lvl="1">
              <a:lnSpc>
                <a:spcPct val="80000"/>
              </a:lnSpc>
            </a:pPr>
            <a:r>
              <a:rPr lang="en-US" dirty="0" smtClean="0">
                <a:ea typeface="ヒラギノ角ゴ Pro W3" charset="-128"/>
                <a:cs typeface="ヒラギノ角ゴ Pro W3" charset="-128"/>
              </a:rPr>
              <a:t>Resistance of coil or for superconducting coils by a resistor inserted into the circuit</a:t>
            </a:r>
          </a:p>
          <a:p>
            <a:pPr>
              <a:lnSpc>
                <a:spcPct val="80000"/>
              </a:lnSpc>
              <a:buFontTx/>
              <a:buNone/>
            </a:pPr>
            <a:endParaRPr lang="en-US" dirty="0" smtClean="0">
              <a:ea typeface="ヒラギノ角ゴ Pro W3" charset="-128"/>
              <a:cs typeface="ヒラギノ角ゴ Pro W3" charset="-128"/>
            </a:endParaRPr>
          </a:p>
        </p:txBody>
      </p:sp>
      <p:graphicFrame>
        <p:nvGraphicFramePr>
          <p:cNvPr id="19458" name="Object 2"/>
          <p:cNvGraphicFramePr>
            <a:graphicFrameLocks noChangeAspect="1"/>
          </p:cNvGraphicFramePr>
          <p:nvPr/>
        </p:nvGraphicFramePr>
        <p:xfrm>
          <a:off x="974477" y="3611351"/>
          <a:ext cx="1987550" cy="1112838"/>
        </p:xfrm>
        <a:graphic>
          <a:graphicData uri="http://schemas.openxmlformats.org/presentationml/2006/ole">
            <p:oleObj spid="_x0000_s19458" name="Equation" r:id="rId4" imgW="1244600" imgH="698500" progId="Equation.3">
              <p:embed/>
            </p:oleObj>
          </a:graphicData>
        </a:graphic>
      </p:graphicFrame>
      <p:sp>
        <p:nvSpPr>
          <p:cNvPr id="19463" name="TextBox 6"/>
          <p:cNvSpPr txBox="1">
            <a:spLocks noChangeArrowheads="1"/>
          </p:cNvSpPr>
          <p:nvPr/>
        </p:nvSpPr>
        <p:spPr bwMode="auto">
          <a:xfrm>
            <a:off x="347538" y="5883479"/>
            <a:ext cx="8519606" cy="646331"/>
          </a:xfrm>
          <a:prstGeom prst="rect">
            <a:avLst/>
          </a:prstGeom>
          <a:noFill/>
          <a:ln w="9525">
            <a:noFill/>
            <a:miter lim="800000"/>
            <a:headEnd/>
            <a:tailEnd/>
          </a:ln>
        </p:spPr>
        <p:txBody>
          <a:bodyPr wrap="square">
            <a:prstTxWarp prst="textNoShape">
              <a:avLst/>
            </a:prstTxWarp>
            <a:spAutoFit/>
          </a:bodyPr>
          <a:lstStyle/>
          <a:p>
            <a:r>
              <a:rPr lang="en-US" sz="1800" b="0" i="0" dirty="0" smtClean="0"/>
              <a:t>Free </a:t>
            </a:r>
            <a:r>
              <a:rPr lang="en-US" sz="1800" b="0" i="0" dirty="0"/>
              <a:t>electrons are always present, but can be </a:t>
            </a:r>
            <a:r>
              <a:rPr lang="en-US" sz="1800" b="0" i="0" dirty="0" smtClean="0"/>
              <a:t>supplemented </a:t>
            </a:r>
            <a:r>
              <a:rPr lang="en-US" sz="1800" b="0" i="0" dirty="0"/>
              <a:t>by ECH, radiation, heated filaments, etc</a:t>
            </a:r>
            <a:r>
              <a:rPr lang="en-US" sz="1800" b="0" i="0" dirty="0" smtClean="0"/>
              <a:t>.</a:t>
            </a:r>
            <a:endParaRPr lang="en-US" sz="1800" b="0" i="0" dirty="0"/>
          </a:p>
        </p:txBody>
      </p:sp>
      <p:grpSp>
        <p:nvGrpSpPr>
          <p:cNvPr id="10" name="Group 9"/>
          <p:cNvGrpSpPr/>
          <p:nvPr/>
        </p:nvGrpSpPr>
        <p:grpSpPr>
          <a:xfrm>
            <a:off x="3828582" y="2578056"/>
            <a:ext cx="5207000" cy="3206327"/>
            <a:chOff x="2713412" y="2640005"/>
            <a:chExt cx="5207000" cy="3206327"/>
          </a:xfrm>
        </p:grpSpPr>
        <p:pic>
          <p:nvPicPr>
            <p:cNvPr id="19462" name="Picture 4"/>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2713412" y="2934857"/>
              <a:ext cx="5207000" cy="2911475"/>
            </a:xfrm>
            <a:prstGeom prst="rect">
              <a:avLst/>
            </a:prstGeom>
            <a:noFill/>
            <a:ln w="9525">
              <a:noFill/>
              <a:miter lim="800000"/>
              <a:headEnd/>
              <a:tailEnd/>
            </a:ln>
          </p:spPr>
        </p:pic>
        <p:sp>
          <p:nvSpPr>
            <p:cNvPr id="19464" name="Text Box 6"/>
            <p:cNvSpPr txBox="1">
              <a:spLocks noChangeArrowheads="1"/>
            </p:cNvSpPr>
            <p:nvPr/>
          </p:nvSpPr>
          <p:spPr bwMode="auto">
            <a:xfrm>
              <a:off x="4935607" y="2640005"/>
              <a:ext cx="1557938" cy="369332"/>
            </a:xfrm>
            <a:prstGeom prst="rect">
              <a:avLst/>
            </a:prstGeom>
            <a:noFill/>
            <a:ln w="9525">
              <a:noFill/>
              <a:miter lim="800000"/>
              <a:headEnd/>
              <a:tailEnd/>
            </a:ln>
          </p:spPr>
          <p:txBody>
            <a:bodyPr wrap="none">
              <a:prstTxWarp prst="textNoShape">
                <a:avLst/>
              </a:prstTxWarp>
              <a:spAutoFit/>
            </a:bodyPr>
            <a:lstStyle/>
            <a:p>
              <a:r>
                <a:rPr lang="en-US" sz="1800" b="0" i="0" dirty="0">
                  <a:solidFill>
                    <a:srgbClr val="000000"/>
                  </a:solidFill>
                </a:rPr>
                <a:t>Leakage field</a:t>
              </a:r>
            </a:p>
          </p:txBody>
        </p:sp>
        <p:sp>
          <p:nvSpPr>
            <p:cNvPr id="19465" name="Line 7"/>
            <p:cNvSpPr>
              <a:spLocks noChangeShapeType="1"/>
            </p:cNvSpPr>
            <p:nvPr/>
          </p:nvSpPr>
          <p:spPr bwMode="auto">
            <a:xfrm flipV="1">
              <a:off x="5077779" y="3021005"/>
              <a:ext cx="457200" cy="762000"/>
            </a:xfrm>
            <a:prstGeom prst="line">
              <a:avLst/>
            </a:prstGeom>
            <a:noFill/>
            <a:ln w="9525">
              <a:solidFill>
                <a:schemeClr val="tx1"/>
              </a:solidFill>
              <a:round/>
              <a:headEnd type="stealth" w="med" len="med"/>
              <a:tailEn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ea typeface="ヒラギノ角ゴ Pro W3" charset="-128"/>
                <a:cs typeface="ヒラギノ角ゴ Pro W3" charset="-128"/>
              </a:rPr>
              <a:t>Breakdown in a gas, the Townsend avalanche</a:t>
            </a:r>
          </a:p>
        </p:txBody>
      </p:sp>
      <p:sp>
        <p:nvSpPr>
          <p:cNvPr id="22531" name="Slide Number Placeholder 2"/>
          <p:cNvSpPr>
            <a:spLocks noGrp="1"/>
          </p:cNvSpPr>
          <p:nvPr>
            <p:ph type="sldNum" sz="quarter" idx="12"/>
          </p:nvPr>
        </p:nvSpPr>
        <p:spPr>
          <a:noFill/>
        </p:spPr>
        <p:txBody>
          <a:bodyPr/>
          <a:lstStyle/>
          <a:p>
            <a:fld id="{2A4CF992-3DE9-7945-B4BD-226FB6C63E7C}" type="slidenum">
              <a:rPr lang="en-US" smtClean="0">
                <a:ea typeface="ＭＳ Ｐゴシック" charset="0"/>
                <a:cs typeface="ＭＳ Ｐゴシック" charset="0"/>
              </a:rPr>
              <a:pPr/>
              <a:t>6</a:t>
            </a:fld>
            <a:endParaRPr lang="en-US" smtClean="0">
              <a:ea typeface="ＭＳ Ｐゴシック" charset="0"/>
              <a:cs typeface="ＭＳ Ｐゴシック" charset="0"/>
            </a:endParaRPr>
          </a:p>
        </p:txBody>
      </p:sp>
      <p:pic>
        <p:nvPicPr>
          <p:cNvPr id="22533" name="Picture 7" descr="avalanche.pdf"/>
          <p:cNvPicPr>
            <a:picLocks noChangeAspect="1"/>
          </p:cNvPicPr>
          <p:nvPr/>
        </p:nvPicPr>
        <p:blipFill>
          <a:blip r:embed="rId3"/>
          <a:srcRect/>
          <a:stretch>
            <a:fillRect/>
          </a:stretch>
        </p:blipFill>
        <p:spPr bwMode="auto">
          <a:xfrm>
            <a:off x="5061000" y="1141807"/>
            <a:ext cx="3124200" cy="3051175"/>
          </a:xfrm>
          <a:prstGeom prst="rect">
            <a:avLst/>
          </a:prstGeom>
          <a:noFill/>
          <a:ln w="9525">
            <a:noFill/>
            <a:miter lim="800000"/>
            <a:headEnd/>
            <a:tailEnd/>
          </a:ln>
        </p:spPr>
      </p:pic>
      <p:sp>
        <p:nvSpPr>
          <p:cNvPr id="22534" name="TextBox 6"/>
          <p:cNvSpPr txBox="1">
            <a:spLocks noChangeArrowheads="1"/>
          </p:cNvSpPr>
          <p:nvPr/>
        </p:nvSpPr>
        <p:spPr bwMode="auto">
          <a:xfrm>
            <a:off x="5000288" y="5593896"/>
            <a:ext cx="4038600" cy="461665"/>
          </a:xfrm>
          <a:prstGeom prst="rect">
            <a:avLst/>
          </a:prstGeom>
          <a:noFill/>
          <a:ln w="9525">
            <a:noFill/>
            <a:miter lim="800000"/>
            <a:headEnd/>
            <a:tailEnd/>
          </a:ln>
        </p:spPr>
        <p:txBody>
          <a:bodyPr wrap="square">
            <a:prstTxWarp prst="textNoShape">
              <a:avLst/>
            </a:prstTxWarp>
            <a:spAutoFit/>
          </a:bodyPr>
          <a:lstStyle/>
          <a:p>
            <a:r>
              <a:rPr lang="en-US" b="0" i="0" dirty="0"/>
              <a:t>From S.C. Brown, Intro. To  Electrical Discharges in Gases, John Wiley and Sons, 1966.</a:t>
            </a:r>
          </a:p>
        </p:txBody>
      </p:sp>
      <p:pic>
        <p:nvPicPr>
          <p:cNvPr id="22535" name="Picture 14" descr="electronimpactionization.tiff"/>
          <p:cNvPicPr>
            <a:picLocks noChangeAspect="1"/>
          </p:cNvPicPr>
          <p:nvPr/>
        </p:nvPicPr>
        <p:blipFill>
          <a:blip r:embed="rId4"/>
          <a:srcRect/>
          <a:stretch>
            <a:fillRect/>
          </a:stretch>
        </p:blipFill>
        <p:spPr bwMode="auto">
          <a:xfrm>
            <a:off x="768631" y="3422118"/>
            <a:ext cx="2663825" cy="2147888"/>
          </a:xfrm>
          <a:prstGeom prst="rect">
            <a:avLst/>
          </a:prstGeom>
          <a:noFill/>
          <a:ln w="9525">
            <a:noFill/>
            <a:miter lim="800000"/>
            <a:headEnd/>
            <a:tailEnd/>
          </a:ln>
        </p:spPr>
      </p:pic>
      <p:sp>
        <p:nvSpPr>
          <p:cNvPr id="22536" name="TextBox 15"/>
          <p:cNvSpPr txBox="1">
            <a:spLocks noChangeArrowheads="1"/>
          </p:cNvSpPr>
          <p:nvPr/>
        </p:nvSpPr>
        <p:spPr bwMode="auto">
          <a:xfrm>
            <a:off x="0" y="5674032"/>
            <a:ext cx="5029200" cy="707886"/>
          </a:xfrm>
          <a:prstGeom prst="rect">
            <a:avLst/>
          </a:prstGeom>
          <a:noFill/>
          <a:ln w="9525">
            <a:noFill/>
            <a:miter lim="800000"/>
            <a:headEnd/>
            <a:tailEnd/>
          </a:ln>
        </p:spPr>
        <p:txBody>
          <a:bodyPr>
            <a:prstTxWarp prst="textNoShape">
              <a:avLst/>
            </a:prstTxWarp>
            <a:spAutoFit/>
          </a:bodyPr>
          <a:lstStyle/>
          <a:p>
            <a:pPr>
              <a:buFont typeface="Arial" charset="0"/>
              <a:buChar char="•"/>
            </a:pPr>
            <a:r>
              <a:rPr lang="en-US" sz="2000" b="0" i="0" dirty="0">
                <a:solidFill>
                  <a:schemeClr val="tx1"/>
                </a:solidFill>
              </a:rPr>
              <a:t> Ionization cross-section peaks at about 50 eV </a:t>
            </a:r>
            <a:r>
              <a:rPr lang="en-US" sz="2000" b="0" i="0" dirty="0" smtClean="0">
                <a:solidFill>
                  <a:schemeClr val="tx1"/>
                </a:solidFill>
              </a:rPr>
              <a:t>and </a:t>
            </a:r>
            <a:r>
              <a:rPr lang="en-US" sz="2000" b="0" i="0" dirty="0">
                <a:solidFill>
                  <a:schemeClr val="tx1"/>
                </a:solidFill>
              </a:rPr>
              <a:t>falls at high  </a:t>
            </a:r>
            <a:r>
              <a:rPr lang="en-US" sz="2000" b="0" i="0" dirty="0" smtClean="0">
                <a:solidFill>
                  <a:schemeClr val="tx1"/>
                </a:solidFill>
              </a:rPr>
              <a:t>energy</a:t>
            </a:r>
            <a:endParaRPr lang="en-US" sz="2000" b="0" i="0" dirty="0">
              <a:solidFill>
                <a:schemeClr val="tx1"/>
              </a:solidFill>
            </a:endParaRPr>
          </a:p>
        </p:txBody>
      </p:sp>
      <p:sp>
        <p:nvSpPr>
          <p:cNvPr id="22537" name="TextBox 16"/>
          <p:cNvSpPr txBox="1">
            <a:spLocks noChangeArrowheads="1"/>
          </p:cNvSpPr>
          <p:nvPr/>
        </p:nvSpPr>
        <p:spPr bwMode="auto">
          <a:xfrm>
            <a:off x="0" y="6233457"/>
            <a:ext cx="6427711" cy="276999"/>
          </a:xfrm>
          <a:prstGeom prst="rect">
            <a:avLst/>
          </a:prstGeom>
          <a:noFill/>
          <a:ln w="9525">
            <a:noFill/>
            <a:miter lim="800000"/>
            <a:headEnd/>
            <a:tailEnd/>
          </a:ln>
        </p:spPr>
        <p:txBody>
          <a:bodyPr wrap="square">
            <a:prstTxWarp prst="textNoShape">
              <a:avLst/>
            </a:prstTxWarp>
            <a:spAutoFit/>
          </a:bodyPr>
          <a:lstStyle/>
          <a:p>
            <a:r>
              <a:rPr lang="en-US" b="0" i="0" dirty="0"/>
              <a:t>From </a:t>
            </a:r>
            <a:r>
              <a:rPr lang="en-US" b="0" i="0" dirty="0" err="1"/>
              <a:t>http://physics.nist.gov/cgi-bin/Ionization/ion_data.php?id</a:t>
            </a:r>
            <a:r>
              <a:rPr lang="en-US" b="0" i="0" dirty="0"/>
              <a:t>=</a:t>
            </a:r>
            <a:r>
              <a:rPr lang="en-US" b="0" i="0" dirty="0" err="1"/>
              <a:t>HI&amp;ision</a:t>
            </a:r>
            <a:r>
              <a:rPr lang="en-US" b="0" i="0" dirty="0"/>
              <a:t>=</a:t>
            </a:r>
            <a:r>
              <a:rPr lang="en-US" b="0" i="0" dirty="0" err="1"/>
              <a:t>I&amp;initial</a:t>
            </a:r>
            <a:r>
              <a:rPr lang="en-US" b="0" i="0" dirty="0"/>
              <a:t>=&amp;total=Y</a:t>
            </a:r>
          </a:p>
        </p:txBody>
      </p:sp>
      <p:graphicFrame>
        <p:nvGraphicFramePr>
          <p:cNvPr id="2" name="Object 2"/>
          <p:cNvGraphicFramePr>
            <a:graphicFrameLocks noChangeAspect="1"/>
          </p:cNvGraphicFramePr>
          <p:nvPr/>
        </p:nvGraphicFramePr>
        <p:xfrm>
          <a:off x="605595" y="982852"/>
          <a:ext cx="3611562" cy="2471737"/>
        </p:xfrm>
        <a:graphic>
          <a:graphicData uri="http://schemas.openxmlformats.org/presentationml/2006/ole">
            <p:oleObj spid="_x0000_s22530" name="Equation" r:id="rId5" imgW="2413000" imgH="1701800" progId="Equation.3">
              <p:embed/>
            </p:oleObj>
          </a:graphicData>
        </a:graphic>
      </p:graphicFrame>
      <p:sp>
        <p:nvSpPr>
          <p:cNvPr id="22532" name="Rectangle 3"/>
          <p:cNvSpPr txBox="1">
            <a:spLocks noChangeArrowheads="1"/>
          </p:cNvSpPr>
          <p:nvPr/>
        </p:nvSpPr>
        <p:spPr bwMode="auto">
          <a:xfrm>
            <a:off x="4606704" y="973337"/>
            <a:ext cx="4419600" cy="494867"/>
          </a:xfrm>
          <a:prstGeom prst="rect">
            <a:avLst/>
          </a:prstGeom>
          <a:noFill/>
          <a:ln w="9525">
            <a:noFill/>
            <a:miter lim="800000"/>
            <a:headEnd/>
            <a:tailEnd/>
          </a:ln>
        </p:spPr>
        <p:txBody>
          <a:bodyPr>
            <a:prstTxWarp prst="textNoShape">
              <a:avLst/>
            </a:prstTxWarp>
          </a:bodyPr>
          <a:lstStyle/>
          <a:p>
            <a:pPr marL="354013" indent="-354013" defTabSz="938213" eaLnBrk="0" hangingPunct="0">
              <a:lnSpc>
                <a:spcPct val="80000"/>
              </a:lnSpc>
              <a:spcBef>
                <a:spcPct val="20000"/>
              </a:spcBef>
              <a:buFontTx/>
              <a:buChar char="•"/>
            </a:pPr>
            <a:r>
              <a:rPr lang="en-US" sz="2400" b="0" i="0" dirty="0">
                <a:solidFill>
                  <a:schemeClr val="tx1"/>
                </a:solidFill>
                <a:latin typeface="Arial" charset="0"/>
              </a:rPr>
              <a:t> For parallel plate </a:t>
            </a:r>
            <a:r>
              <a:rPr lang="en-US" sz="2400" b="0" i="0" dirty="0" smtClean="0">
                <a:solidFill>
                  <a:schemeClr val="tx1"/>
                </a:solidFill>
                <a:latin typeface="Arial" charset="0"/>
              </a:rPr>
              <a:t>electrodes</a:t>
            </a:r>
          </a:p>
          <a:p>
            <a:pPr marL="354013" indent="-354013" defTabSz="938213" eaLnBrk="0" hangingPunct="0">
              <a:lnSpc>
                <a:spcPct val="80000"/>
              </a:lnSpc>
              <a:spcBef>
                <a:spcPct val="20000"/>
              </a:spcBef>
            </a:pPr>
            <a:endParaRPr lang="en-US" sz="2400" b="0" i="0" dirty="0" smtClean="0">
              <a:solidFill>
                <a:schemeClr val="tx1"/>
              </a:solidFill>
              <a:latin typeface="Arial" charset="0"/>
            </a:endParaRPr>
          </a:p>
          <a:p>
            <a:pPr marL="354013" indent="-354013" defTabSz="938213" eaLnBrk="0" hangingPunct="0">
              <a:lnSpc>
                <a:spcPct val="80000"/>
              </a:lnSpc>
              <a:spcBef>
                <a:spcPct val="20000"/>
              </a:spcBef>
              <a:buFontTx/>
              <a:buChar char="•"/>
            </a:pPr>
            <a:endParaRPr lang="en-US" sz="2400" b="0" i="0" dirty="0" smtClean="0">
              <a:solidFill>
                <a:schemeClr val="tx1"/>
              </a:solidFill>
              <a:latin typeface="Arial" charset="0"/>
            </a:endParaRPr>
          </a:p>
          <a:p>
            <a:pPr marL="354013" indent="-354013" defTabSz="938213" eaLnBrk="0" hangingPunct="0">
              <a:lnSpc>
                <a:spcPct val="80000"/>
              </a:lnSpc>
              <a:spcBef>
                <a:spcPct val="20000"/>
              </a:spcBef>
              <a:buFontTx/>
              <a:buChar char="•"/>
            </a:pPr>
            <a:endParaRPr lang="en-US" sz="2400" b="0" i="0" dirty="0" smtClean="0">
              <a:solidFill>
                <a:schemeClr val="tx1"/>
              </a:solidFill>
              <a:latin typeface="Arial" charset="0"/>
            </a:endParaRPr>
          </a:p>
          <a:p>
            <a:pPr marL="354013" indent="-354013" defTabSz="938213" eaLnBrk="0" hangingPunct="0">
              <a:lnSpc>
                <a:spcPct val="80000"/>
              </a:lnSpc>
              <a:spcBef>
                <a:spcPct val="20000"/>
              </a:spcBef>
              <a:buFontTx/>
              <a:buChar char="•"/>
            </a:pPr>
            <a:endParaRPr lang="en-US" sz="2400" b="0" i="0" dirty="0" smtClean="0">
              <a:solidFill>
                <a:schemeClr val="tx1"/>
              </a:solidFill>
              <a:latin typeface="Arial" charset="0"/>
            </a:endParaRPr>
          </a:p>
          <a:p>
            <a:pPr marL="354013" indent="-354013" defTabSz="938213" eaLnBrk="0" hangingPunct="0">
              <a:lnSpc>
                <a:spcPct val="80000"/>
              </a:lnSpc>
              <a:spcBef>
                <a:spcPct val="20000"/>
              </a:spcBef>
            </a:pPr>
            <a:endParaRPr lang="en-US" sz="2400" b="0" i="0" dirty="0" smtClean="0">
              <a:solidFill>
                <a:schemeClr val="tx1"/>
              </a:solidFill>
              <a:latin typeface="Arial" charset="0"/>
            </a:endParaRPr>
          </a:p>
          <a:p>
            <a:pPr marL="354013" indent="-354013" defTabSz="938213" eaLnBrk="0" hangingPunct="0">
              <a:lnSpc>
                <a:spcPct val="80000"/>
              </a:lnSpc>
              <a:spcBef>
                <a:spcPct val="20000"/>
              </a:spcBef>
            </a:pPr>
            <a:endParaRPr lang="en-US" sz="2400" b="0" i="0" dirty="0" smtClean="0">
              <a:solidFill>
                <a:schemeClr val="tx1"/>
              </a:solidFill>
              <a:latin typeface="Arial" charset="0"/>
            </a:endParaRPr>
          </a:p>
          <a:p>
            <a:pPr marL="354013" indent="-354013" defTabSz="938213" eaLnBrk="0" hangingPunct="0">
              <a:lnSpc>
                <a:spcPct val="80000"/>
              </a:lnSpc>
              <a:spcBef>
                <a:spcPct val="20000"/>
              </a:spcBef>
              <a:buFont typeface="Arial"/>
              <a:buChar char="•"/>
            </a:pPr>
            <a:endParaRPr lang="en-US" sz="2400" b="0" i="0" dirty="0" smtClean="0">
              <a:solidFill>
                <a:schemeClr val="tx1"/>
              </a:solidFill>
              <a:latin typeface="Arial" charset="0"/>
            </a:endParaRPr>
          </a:p>
          <a:p>
            <a:pPr marL="762000" lvl="1" indent="-292100" defTabSz="938213" eaLnBrk="0" hangingPunct="0">
              <a:lnSpc>
                <a:spcPct val="80000"/>
              </a:lnSpc>
              <a:spcBef>
                <a:spcPct val="20000"/>
              </a:spcBef>
              <a:buFont typeface="Arial"/>
              <a:buChar char="•"/>
            </a:pPr>
            <a:r>
              <a:rPr lang="en-US" sz="2000" b="0" i="0" dirty="0">
                <a:solidFill>
                  <a:srgbClr val="000000"/>
                </a:solidFill>
                <a:latin typeface="Arial" charset="0"/>
              </a:rPr>
              <a:t>If an electron produces </a:t>
            </a:r>
            <a:r>
              <a:rPr lang="en-US" sz="2000" b="0" i="0" dirty="0">
                <a:solidFill>
                  <a:srgbClr val="000000"/>
                </a:solidFill>
                <a:latin typeface="Symbol" charset="2"/>
                <a:ea typeface="Symbol" charset="2"/>
                <a:cs typeface="Symbol" charset="2"/>
              </a:rPr>
              <a:t>a</a:t>
            </a:r>
            <a:r>
              <a:rPr lang="en-US" sz="2000" b="0" i="0" dirty="0">
                <a:solidFill>
                  <a:srgbClr val="000000"/>
                </a:solidFill>
                <a:latin typeface="Arial" charset="0"/>
              </a:rPr>
              <a:t> new </a:t>
            </a:r>
            <a:r>
              <a:rPr lang="en-US" sz="1800" b="0" i="0" dirty="0">
                <a:solidFill>
                  <a:srgbClr val="000000"/>
                </a:solidFill>
                <a:latin typeface="Arial" charset="0"/>
              </a:rPr>
              <a:t>electrons</a:t>
            </a:r>
            <a:r>
              <a:rPr lang="en-US" sz="2000" b="0" i="0" dirty="0">
                <a:solidFill>
                  <a:srgbClr val="000000"/>
                </a:solidFill>
                <a:latin typeface="Arial" charset="0"/>
              </a:rPr>
              <a:t> per meter then</a:t>
            </a:r>
          </a:p>
          <a:p>
            <a:pPr marL="762000" lvl="1" indent="-292100" defTabSz="938213" eaLnBrk="0" hangingPunct="0">
              <a:lnSpc>
                <a:spcPct val="80000"/>
              </a:lnSpc>
              <a:spcBef>
                <a:spcPct val="20000"/>
              </a:spcBef>
              <a:buFont typeface="Arial"/>
              <a:buChar char="•"/>
            </a:pPr>
            <a:r>
              <a:rPr lang="en-US" sz="2000" b="0" i="0" dirty="0" err="1">
                <a:solidFill>
                  <a:srgbClr val="000000"/>
                </a:solidFill>
                <a:latin typeface="Arial" charset="0"/>
              </a:rPr>
              <a:t>dn</a:t>
            </a:r>
            <a:r>
              <a:rPr lang="en-US" sz="2000" b="0" i="0" baseline="-25000" dirty="0" err="1">
                <a:solidFill>
                  <a:srgbClr val="000000"/>
                </a:solidFill>
                <a:latin typeface="Arial" charset="0"/>
              </a:rPr>
              <a:t>e</a:t>
            </a:r>
            <a:r>
              <a:rPr lang="en-US" sz="2000" b="0" i="0" dirty="0">
                <a:solidFill>
                  <a:srgbClr val="000000"/>
                </a:solidFill>
                <a:latin typeface="Arial" charset="0"/>
              </a:rPr>
              <a:t> = </a:t>
            </a:r>
            <a:r>
              <a:rPr lang="en-US" sz="2000" b="0" i="0" dirty="0">
                <a:solidFill>
                  <a:srgbClr val="000000"/>
                </a:solidFill>
                <a:latin typeface="Symbol" charset="2"/>
                <a:ea typeface="Symbol" charset="2"/>
                <a:cs typeface="Symbol" charset="2"/>
              </a:rPr>
              <a:t>a</a:t>
            </a:r>
            <a:r>
              <a:rPr lang="en-US" sz="2000" b="0" i="0" dirty="0">
                <a:solidFill>
                  <a:srgbClr val="000000"/>
                </a:solidFill>
                <a:latin typeface="Arial" charset="0"/>
              </a:rPr>
              <a:t> n</a:t>
            </a:r>
            <a:r>
              <a:rPr lang="en-US" sz="2000" b="0" i="0" baseline="-25000" dirty="0">
                <a:solidFill>
                  <a:srgbClr val="000000"/>
                </a:solidFill>
                <a:latin typeface="Arial" charset="0"/>
              </a:rPr>
              <a:t>e</a:t>
            </a:r>
            <a:r>
              <a:rPr lang="en-US" sz="2000" b="0" i="0" dirty="0">
                <a:solidFill>
                  <a:srgbClr val="000000"/>
                </a:solidFill>
                <a:latin typeface="Arial" charset="0"/>
              </a:rPr>
              <a:t> </a:t>
            </a:r>
            <a:r>
              <a:rPr lang="en-US" sz="2000" b="0" i="0" dirty="0" err="1">
                <a:solidFill>
                  <a:srgbClr val="000000"/>
                </a:solidFill>
                <a:latin typeface="Arial" charset="0"/>
              </a:rPr>
              <a:t>dx</a:t>
            </a:r>
            <a:endParaRPr lang="en-US" sz="2000" b="0" i="0" dirty="0">
              <a:solidFill>
                <a:srgbClr val="000000"/>
              </a:solidFill>
              <a:latin typeface="Arial" charset="0"/>
            </a:endParaRPr>
          </a:p>
          <a:p>
            <a:pPr marL="762000" lvl="1" indent="-292100" defTabSz="938213" eaLnBrk="0" hangingPunct="0">
              <a:lnSpc>
                <a:spcPct val="80000"/>
              </a:lnSpc>
              <a:spcBef>
                <a:spcPct val="20000"/>
              </a:spcBef>
              <a:buFont typeface="Arial"/>
              <a:buChar char="•"/>
            </a:pPr>
            <a:r>
              <a:rPr lang="en-US" sz="2000" b="0" i="0" dirty="0">
                <a:solidFill>
                  <a:srgbClr val="000000"/>
                </a:solidFill>
                <a:latin typeface="Arial" charset="0"/>
              </a:rPr>
              <a:t>n</a:t>
            </a:r>
            <a:r>
              <a:rPr lang="en-US" sz="2000" b="0" i="0" baseline="-25000" dirty="0">
                <a:solidFill>
                  <a:srgbClr val="000000"/>
                </a:solidFill>
                <a:latin typeface="Arial" charset="0"/>
              </a:rPr>
              <a:t>e</a:t>
            </a:r>
            <a:r>
              <a:rPr lang="en-US" sz="2000" b="0" i="0" dirty="0">
                <a:solidFill>
                  <a:srgbClr val="000000"/>
                </a:solidFill>
                <a:latin typeface="Arial" charset="0"/>
              </a:rPr>
              <a:t> = n</a:t>
            </a:r>
            <a:r>
              <a:rPr lang="en-US" sz="2000" b="0" i="0" baseline="-25000" dirty="0">
                <a:solidFill>
                  <a:srgbClr val="000000"/>
                </a:solidFill>
                <a:latin typeface="Arial" charset="0"/>
              </a:rPr>
              <a:t>e</a:t>
            </a:r>
            <a:r>
              <a:rPr lang="en-US" sz="2000" b="0" i="0" dirty="0">
                <a:solidFill>
                  <a:srgbClr val="000000"/>
                </a:solidFill>
                <a:latin typeface="Arial" charset="0"/>
              </a:rPr>
              <a:t> (0) </a:t>
            </a:r>
            <a:r>
              <a:rPr lang="en-US" sz="2000" b="0" i="0" dirty="0" err="1">
                <a:solidFill>
                  <a:srgbClr val="000000"/>
                </a:solidFill>
                <a:latin typeface="Arial" charset="0"/>
              </a:rPr>
              <a:t>e</a:t>
            </a:r>
            <a:r>
              <a:rPr lang="en-US" sz="2000" b="0" i="0" baseline="30000" dirty="0" err="1">
                <a:solidFill>
                  <a:srgbClr val="000000"/>
                </a:solidFill>
                <a:latin typeface="Symbol" charset="2"/>
                <a:ea typeface="Symbol" charset="2"/>
                <a:cs typeface="Symbol" charset="2"/>
              </a:rPr>
              <a:t>a</a:t>
            </a:r>
            <a:r>
              <a:rPr lang="en-US" sz="2000" b="0" i="0" baseline="30000" dirty="0" err="1">
                <a:solidFill>
                  <a:srgbClr val="000000"/>
                </a:solidFill>
                <a:latin typeface="Arial" charset="0"/>
              </a:rPr>
              <a:t>x</a:t>
            </a:r>
            <a:endParaRPr lang="en-US" sz="2000" b="0" i="0" baseline="30000" dirty="0">
              <a:solidFill>
                <a:srgbClr val="000000"/>
              </a:solidFill>
              <a:latin typeface="Arial" charset="0"/>
            </a:endParaRPr>
          </a:p>
          <a:p>
            <a:pPr marL="762000" lvl="1" indent="-292100" defTabSz="938213" eaLnBrk="0" hangingPunct="0">
              <a:lnSpc>
                <a:spcPct val="80000"/>
              </a:lnSpc>
              <a:spcBef>
                <a:spcPct val="20000"/>
              </a:spcBef>
              <a:buFont typeface="Arial"/>
              <a:buChar char="•"/>
            </a:pPr>
            <a:r>
              <a:rPr lang="en-US" sz="2000" b="0" i="0" dirty="0">
                <a:solidFill>
                  <a:srgbClr val="000000"/>
                </a:solidFill>
                <a:latin typeface="Symbol" charset="2"/>
                <a:ea typeface="Symbol" charset="2"/>
                <a:cs typeface="Symbol" charset="2"/>
              </a:rPr>
              <a:t>a</a:t>
            </a:r>
            <a:r>
              <a:rPr lang="en-US" sz="2000" b="0" i="0" dirty="0">
                <a:solidFill>
                  <a:srgbClr val="000000"/>
                </a:solidFill>
                <a:latin typeface="Arial" charset="0"/>
              </a:rPr>
              <a:t> is  called the first Townsend </a:t>
            </a:r>
            <a:r>
              <a:rPr lang="en-US" sz="2000" b="0" i="0" dirty="0" smtClean="0">
                <a:solidFill>
                  <a:srgbClr val="000000"/>
                </a:solidFill>
                <a:latin typeface="Arial" charset="0"/>
              </a:rPr>
              <a:t>coefficient</a:t>
            </a:r>
          </a:p>
        </p:txBody>
      </p:sp>
      <p:pic>
        <p:nvPicPr>
          <p:cNvPr id="11" name="Picture 10" descr="whitesquare.tiff"/>
          <p:cNvPicPr>
            <a:picLocks noChangeAspect="1"/>
          </p:cNvPicPr>
          <p:nvPr/>
        </p:nvPicPr>
        <p:blipFill>
          <a:blip r:embed="rId6"/>
          <a:stretch>
            <a:fillRect/>
          </a:stretch>
        </p:blipFill>
        <p:spPr>
          <a:xfrm>
            <a:off x="525303" y="3638985"/>
            <a:ext cx="444500" cy="1738434"/>
          </a:xfrm>
          <a:prstGeom prst="rect">
            <a:avLst/>
          </a:prstGeom>
        </p:spPr>
      </p:pic>
      <p:pic>
        <p:nvPicPr>
          <p:cNvPr id="12" name="Picture 11" descr="whitesquare.tiff"/>
          <p:cNvPicPr>
            <a:picLocks noChangeAspect="1"/>
          </p:cNvPicPr>
          <p:nvPr/>
        </p:nvPicPr>
        <p:blipFill>
          <a:blip r:embed="rId6"/>
          <a:stretch>
            <a:fillRect/>
          </a:stretch>
        </p:blipFill>
        <p:spPr>
          <a:xfrm>
            <a:off x="944529" y="5367680"/>
            <a:ext cx="2432963" cy="279956"/>
          </a:xfrm>
          <a:prstGeom prst="rect">
            <a:avLst/>
          </a:prstGeom>
        </p:spPr>
      </p:pic>
      <p:sp>
        <p:nvSpPr>
          <p:cNvPr id="13" name="TextBox 12"/>
          <p:cNvSpPr txBox="1"/>
          <p:nvPr/>
        </p:nvSpPr>
        <p:spPr>
          <a:xfrm>
            <a:off x="1224905" y="5458478"/>
            <a:ext cx="774571" cy="338554"/>
          </a:xfrm>
          <a:prstGeom prst="rect">
            <a:avLst/>
          </a:prstGeom>
          <a:noFill/>
        </p:spPr>
        <p:txBody>
          <a:bodyPr wrap="none" rtlCol="0">
            <a:spAutoFit/>
          </a:bodyPr>
          <a:lstStyle/>
          <a:p>
            <a:r>
              <a:rPr lang="en-US" sz="1600" b="0" i="0" dirty="0" err="1" smtClean="0">
                <a:solidFill>
                  <a:srgbClr val="000000"/>
                </a:solidFill>
              </a:rPr>
              <a:t>T</a:t>
            </a:r>
            <a:r>
              <a:rPr lang="en-US" sz="1600" b="0" i="0" baseline="-25000" dirty="0" err="1" smtClean="0">
                <a:solidFill>
                  <a:srgbClr val="000000"/>
                </a:solidFill>
              </a:rPr>
              <a:t>e</a:t>
            </a:r>
            <a:r>
              <a:rPr lang="en-US" sz="1600" b="0" i="0" dirty="0" err="1" smtClean="0">
                <a:solidFill>
                  <a:srgbClr val="000000"/>
                </a:solidFill>
              </a:rPr>
              <a:t>(eV</a:t>
            </a:r>
            <a:r>
              <a:rPr lang="en-US" sz="1600" b="0" i="0" dirty="0" smtClean="0">
                <a:solidFill>
                  <a:srgbClr val="000000"/>
                </a:solidFill>
              </a:rPr>
              <a:t>)</a:t>
            </a:r>
            <a:endParaRPr lang="en-US" sz="1600" b="0" i="0" dirty="0">
              <a:solidFill>
                <a:srgbClr val="000000"/>
              </a:solidFill>
            </a:endParaRPr>
          </a:p>
        </p:txBody>
      </p:sp>
      <p:sp>
        <p:nvSpPr>
          <p:cNvPr id="14" name="TextBox 13"/>
          <p:cNvSpPr txBox="1"/>
          <p:nvPr/>
        </p:nvSpPr>
        <p:spPr>
          <a:xfrm>
            <a:off x="791874" y="5286614"/>
            <a:ext cx="415498" cy="338554"/>
          </a:xfrm>
          <a:prstGeom prst="rect">
            <a:avLst/>
          </a:prstGeom>
          <a:noFill/>
        </p:spPr>
        <p:txBody>
          <a:bodyPr wrap="none" rtlCol="0">
            <a:spAutoFit/>
          </a:bodyPr>
          <a:lstStyle/>
          <a:p>
            <a:r>
              <a:rPr lang="en-US" sz="1600" b="0" i="0" dirty="0" smtClean="0">
                <a:solidFill>
                  <a:srgbClr val="000000"/>
                </a:solidFill>
              </a:rPr>
              <a:t>10</a:t>
            </a:r>
            <a:endParaRPr lang="en-US" sz="1600" b="0" i="0" baseline="-25000" dirty="0">
              <a:solidFill>
                <a:srgbClr val="000000"/>
              </a:solidFill>
            </a:endParaRPr>
          </a:p>
        </p:txBody>
      </p:sp>
      <p:sp>
        <p:nvSpPr>
          <p:cNvPr id="15" name="TextBox 14"/>
          <p:cNvSpPr txBox="1"/>
          <p:nvPr/>
        </p:nvSpPr>
        <p:spPr>
          <a:xfrm>
            <a:off x="1646791" y="5276878"/>
            <a:ext cx="530915" cy="338554"/>
          </a:xfrm>
          <a:prstGeom prst="rect">
            <a:avLst/>
          </a:prstGeom>
          <a:noFill/>
        </p:spPr>
        <p:txBody>
          <a:bodyPr wrap="none" rtlCol="0">
            <a:spAutoFit/>
          </a:bodyPr>
          <a:lstStyle/>
          <a:p>
            <a:r>
              <a:rPr lang="en-US" sz="1600" b="0" i="0" dirty="0" smtClean="0">
                <a:solidFill>
                  <a:srgbClr val="000000"/>
                </a:solidFill>
              </a:rPr>
              <a:t>100</a:t>
            </a:r>
            <a:endParaRPr lang="en-US" sz="1600" b="0" i="0" baseline="-25000" dirty="0">
              <a:solidFill>
                <a:srgbClr val="000000"/>
              </a:solidFill>
            </a:endParaRPr>
          </a:p>
        </p:txBody>
      </p:sp>
      <p:sp>
        <p:nvSpPr>
          <p:cNvPr id="16" name="TextBox 15"/>
          <p:cNvSpPr txBox="1"/>
          <p:nvPr/>
        </p:nvSpPr>
        <p:spPr>
          <a:xfrm>
            <a:off x="2529445" y="5276879"/>
            <a:ext cx="646331" cy="338554"/>
          </a:xfrm>
          <a:prstGeom prst="rect">
            <a:avLst/>
          </a:prstGeom>
          <a:noFill/>
        </p:spPr>
        <p:txBody>
          <a:bodyPr wrap="none" rtlCol="0">
            <a:spAutoFit/>
          </a:bodyPr>
          <a:lstStyle/>
          <a:p>
            <a:r>
              <a:rPr lang="en-US" sz="1600" b="0" i="0" dirty="0" smtClean="0">
                <a:solidFill>
                  <a:srgbClr val="000000"/>
                </a:solidFill>
              </a:rPr>
              <a:t>1000</a:t>
            </a:r>
            <a:endParaRPr lang="en-US" sz="1600" b="0" i="0" baseline="-25000" dirty="0">
              <a:solidFill>
                <a:srgbClr val="000000"/>
              </a:solidFill>
            </a:endParaRPr>
          </a:p>
        </p:txBody>
      </p:sp>
      <p:sp>
        <p:nvSpPr>
          <p:cNvPr id="17" name="TextBox 16"/>
          <p:cNvSpPr txBox="1"/>
          <p:nvPr/>
        </p:nvSpPr>
        <p:spPr>
          <a:xfrm rot="16200000">
            <a:off x="-29155" y="4303355"/>
            <a:ext cx="1220573" cy="338554"/>
          </a:xfrm>
          <a:prstGeom prst="rect">
            <a:avLst/>
          </a:prstGeom>
          <a:noFill/>
        </p:spPr>
        <p:txBody>
          <a:bodyPr wrap="none" rtlCol="0">
            <a:spAutoFit/>
          </a:bodyPr>
          <a:lstStyle/>
          <a:p>
            <a:r>
              <a:rPr lang="en-US" sz="1600" b="0" i="0" dirty="0" smtClean="0">
                <a:solidFill>
                  <a:srgbClr val="000000"/>
                </a:solidFill>
                <a:latin typeface="Symbol" charset="2"/>
                <a:cs typeface="Symbol" charset="2"/>
              </a:rPr>
              <a:t>s</a:t>
            </a:r>
            <a:r>
              <a:rPr lang="en-US" sz="1600" b="0" i="0" dirty="0" smtClean="0">
                <a:solidFill>
                  <a:srgbClr val="000000"/>
                </a:solidFill>
              </a:rPr>
              <a:t>(10</a:t>
            </a:r>
            <a:r>
              <a:rPr lang="en-US" sz="1600" b="0" i="0" baseline="30000" dirty="0" smtClean="0">
                <a:solidFill>
                  <a:srgbClr val="000000"/>
                </a:solidFill>
              </a:rPr>
              <a:t>-16</a:t>
            </a:r>
            <a:r>
              <a:rPr lang="en-US" sz="1600" b="0" i="0" dirty="0" smtClean="0">
                <a:solidFill>
                  <a:srgbClr val="000000"/>
                </a:solidFill>
              </a:rPr>
              <a:t>cm</a:t>
            </a:r>
            <a:r>
              <a:rPr lang="en-US" sz="1600" b="0" i="0" baseline="30000" dirty="0" smtClean="0">
                <a:solidFill>
                  <a:srgbClr val="000000"/>
                </a:solidFill>
              </a:rPr>
              <a:t>2</a:t>
            </a:r>
            <a:r>
              <a:rPr lang="en-US" sz="1600" b="0" i="0" dirty="0" smtClean="0">
                <a:solidFill>
                  <a:srgbClr val="000000"/>
                </a:solidFill>
              </a:rPr>
              <a:t>)</a:t>
            </a:r>
            <a:endParaRPr lang="en-US" sz="1600" b="0" i="0" baseline="30000" dirty="0">
              <a:solidFill>
                <a:srgbClr val="000000"/>
              </a:solidFill>
            </a:endParaRPr>
          </a:p>
        </p:txBody>
      </p:sp>
      <p:sp>
        <p:nvSpPr>
          <p:cNvPr id="18" name="TextBox 17"/>
          <p:cNvSpPr txBox="1"/>
          <p:nvPr/>
        </p:nvSpPr>
        <p:spPr>
          <a:xfrm rot="16200000">
            <a:off x="646343" y="4771742"/>
            <a:ext cx="469900" cy="338554"/>
          </a:xfrm>
          <a:prstGeom prst="rect">
            <a:avLst/>
          </a:prstGeom>
          <a:noFill/>
        </p:spPr>
        <p:txBody>
          <a:bodyPr wrap="none" rtlCol="0">
            <a:spAutoFit/>
          </a:bodyPr>
          <a:lstStyle/>
          <a:p>
            <a:r>
              <a:rPr lang="en-US" sz="1600" b="0" i="0" dirty="0" smtClean="0">
                <a:solidFill>
                  <a:srgbClr val="000000"/>
                </a:solidFill>
              </a:rPr>
              <a:t>0.2</a:t>
            </a:r>
            <a:endParaRPr lang="en-US" sz="1600" b="0" i="0" baseline="-25000" dirty="0">
              <a:solidFill>
                <a:srgbClr val="000000"/>
              </a:solidFill>
            </a:endParaRPr>
          </a:p>
        </p:txBody>
      </p:sp>
      <p:sp>
        <p:nvSpPr>
          <p:cNvPr id="19" name="TextBox 18"/>
          <p:cNvSpPr txBox="1"/>
          <p:nvPr/>
        </p:nvSpPr>
        <p:spPr>
          <a:xfrm rot="16200000">
            <a:off x="645630" y="4347670"/>
            <a:ext cx="469900" cy="338554"/>
          </a:xfrm>
          <a:prstGeom prst="rect">
            <a:avLst/>
          </a:prstGeom>
          <a:noFill/>
        </p:spPr>
        <p:txBody>
          <a:bodyPr wrap="none" rtlCol="0">
            <a:spAutoFit/>
          </a:bodyPr>
          <a:lstStyle/>
          <a:p>
            <a:r>
              <a:rPr lang="en-US" sz="1600" b="0" i="0" dirty="0" smtClean="0">
                <a:solidFill>
                  <a:srgbClr val="000000"/>
                </a:solidFill>
              </a:rPr>
              <a:t>0.4</a:t>
            </a:r>
            <a:endParaRPr lang="en-US" sz="1600" b="0" i="0" baseline="-25000" dirty="0">
              <a:solidFill>
                <a:srgbClr val="000000"/>
              </a:solidFill>
            </a:endParaRPr>
          </a:p>
        </p:txBody>
      </p:sp>
      <p:sp>
        <p:nvSpPr>
          <p:cNvPr id="20" name="TextBox 19"/>
          <p:cNvSpPr txBox="1"/>
          <p:nvPr/>
        </p:nvSpPr>
        <p:spPr>
          <a:xfrm rot="16200000">
            <a:off x="644915" y="3932600"/>
            <a:ext cx="469900" cy="338554"/>
          </a:xfrm>
          <a:prstGeom prst="rect">
            <a:avLst/>
          </a:prstGeom>
          <a:noFill/>
        </p:spPr>
        <p:txBody>
          <a:bodyPr wrap="none" rtlCol="0">
            <a:spAutoFit/>
          </a:bodyPr>
          <a:lstStyle/>
          <a:p>
            <a:r>
              <a:rPr lang="en-US" sz="1600" b="0" i="0" dirty="0" smtClean="0">
                <a:solidFill>
                  <a:srgbClr val="000000"/>
                </a:solidFill>
              </a:rPr>
              <a:t>0.6</a:t>
            </a:r>
            <a:endParaRPr lang="en-US" sz="1600" b="0" i="0" baseline="-25000" dirty="0">
              <a:solidFill>
                <a:srgbClr val="000000"/>
              </a:solidFill>
            </a:endParaRPr>
          </a:p>
        </p:txBody>
      </p:sp>
      <p:sp>
        <p:nvSpPr>
          <p:cNvPr id="21" name="TextBox 20"/>
          <p:cNvSpPr txBox="1"/>
          <p:nvPr/>
        </p:nvSpPr>
        <p:spPr>
          <a:xfrm rot="16200000">
            <a:off x="662216" y="3526545"/>
            <a:ext cx="469900" cy="338554"/>
          </a:xfrm>
          <a:prstGeom prst="rect">
            <a:avLst/>
          </a:prstGeom>
          <a:noFill/>
        </p:spPr>
        <p:txBody>
          <a:bodyPr wrap="none" rtlCol="0">
            <a:spAutoFit/>
          </a:bodyPr>
          <a:lstStyle/>
          <a:p>
            <a:r>
              <a:rPr lang="en-US" sz="1600" b="0" i="0" dirty="0" smtClean="0">
                <a:solidFill>
                  <a:srgbClr val="000000"/>
                </a:solidFill>
              </a:rPr>
              <a:t>0.8</a:t>
            </a:r>
            <a:endParaRPr lang="en-US" sz="1600" b="0" i="0" baseline="-25000" dirty="0">
              <a:solidFill>
                <a:srgbClr val="000000"/>
              </a:solidFill>
            </a:endParaRPr>
          </a:p>
        </p:txBody>
      </p:sp>
      <p:sp>
        <p:nvSpPr>
          <p:cNvPr id="23" name="TextBox 22"/>
          <p:cNvSpPr txBox="1"/>
          <p:nvPr/>
        </p:nvSpPr>
        <p:spPr>
          <a:xfrm rot="16200000">
            <a:off x="727402" y="5159058"/>
            <a:ext cx="300082" cy="338554"/>
          </a:xfrm>
          <a:prstGeom prst="rect">
            <a:avLst/>
          </a:prstGeom>
          <a:noFill/>
        </p:spPr>
        <p:txBody>
          <a:bodyPr wrap="none" rtlCol="0">
            <a:spAutoFit/>
          </a:bodyPr>
          <a:lstStyle/>
          <a:p>
            <a:r>
              <a:rPr lang="en-US" sz="1600" b="0" i="0" dirty="0" smtClean="0">
                <a:solidFill>
                  <a:srgbClr val="000000"/>
                </a:solidFill>
              </a:rPr>
              <a:t>0</a:t>
            </a:r>
            <a:endParaRPr lang="en-US" sz="1600" b="0" i="0" baseline="-25000" dirty="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ea typeface="Symbol" charset="2"/>
                <a:cs typeface="Symbol" charset="2"/>
              </a:rPr>
              <a:t>The voltage required for an avalanche depends upon the pressure distance product</a:t>
            </a:r>
            <a:endParaRPr lang="en-US" dirty="0" smtClean="0">
              <a:ea typeface="ヒラギノ角ゴ Pro W3" charset="-128"/>
              <a:cs typeface="ヒラギノ角ゴ Pro W3" charset="-128"/>
            </a:endParaRPr>
          </a:p>
        </p:txBody>
      </p:sp>
      <p:sp>
        <p:nvSpPr>
          <p:cNvPr id="23555" name="Slide Number Placeholder 2"/>
          <p:cNvSpPr>
            <a:spLocks noGrp="1"/>
          </p:cNvSpPr>
          <p:nvPr>
            <p:ph type="sldNum" sz="quarter" idx="12"/>
          </p:nvPr>
        </p:nvSpPr>
        <p:spPr>
          <a:noFill/>
        </p:spPr>
        <p:txBody>
          <a:bodyPr/>
          <a:lstStyle/>
          <a:p>
            <a:fld id="{D1D53440-E80C-3842-8411-941D1791D7AE}" type="slidenum">
              <a:rPr lang="en-US" smtClean="0">
                <a:ea typeface="ＭＳ Ｐゴシック" charset="0"/>
                <a:cs typeface="ＭＳ Ｐゴシック" charset="0"/>
              </a:rPr>
              <a:pPr/>
              <a:t>7</a:t>
            </a:fld>
            <a:endParaRPr lang="en-US" smtClean="0">
              <a:ea typeface="ＭＳ Ｐゴシック" charset="0"/>
              <a:cs typeface="ＭＳ Ｐゴシック" charset="0"/>
            </a:endParaRPr>
          </a:p>
        </p:txBody>
      </p:sp>
      <p:sp>
        <p:nvSpPr>
          <p:cNvPr id="23558" name="TextBox 6"/>
          <p:cNvSpPr txBox="1">
            <a:spLocks noChangeArrowheads="1"/>
          </p:cNvSpPr>
          <p:nvPr/>
        </p:nvSpPr>
        <p:spPr bwMode="auto">
          <a:xfrm>
            <a:off x="259576" y="6253385"/>
            <a:ext cx="3067517" cy="276999"/>
          </a:xfrm>
          <a:prstGeom prst="rect">
            <a:avLst/>
          </a:prstGeom>
          <a:noFill/>
          <a:ln w="9525">
            <a:noFill/>
            <a:miter lim="800000"/>
            <a:headEnd/>
            <a:tailEnd/>
          </a:ln>
        </p:spPr>
        <p:txBody>
          <a:bodyPr wrap="none">
            <a:prstTxWarp prst="textNoShape">
              <a:avLst/>
            </a:prstTxWarp>
            <a:spAutoFit/>
          </a:bodyPr>
          <a:lstStyle/>
          <a:p>
            <a:r>
              <a:rPr lang="en-US" b="0" i="0" dirty="0"/>
              <a:t>R. </a:t>
            </a:r>
            <a:r>
              <a:rPr lang="en-US" b="0" i="0" dirty="0" err="1"/>
              <a:t>Papoular</a:t>
            </a:r>
            <a:r>
              <a:rPr lang="en-US" b="0" i="0" dirty="0"/>
              <a:t>, Nuclear Fusion </a:t>
            </a:r>
            <a:r>
              <a:rPr lang="en-US" b="0" i="0" u="sng" dirty="0"/>
              <a:t>16</a:t>
            </a:r>
            <a:r>
              <a:rPr lang="en-US" b="0" i="0" dirty="0"/>
              <a:t> (1976) 37.</a:t>
            </a:r>
          </a:p>
        </p:txBody>
      </p:sp>
      <p:sp>
        <p:nvSpPr>
          <p:cNvPr id="9" name="Text Box 6"/>
          <p:cNvSpPr txBox="1">
            <a:spLocks noChangeArrowheads="1"/>
          </p:cNvSpPr>
          <p:nvPr/>
        </p:nvSpPr>
        <p:spPr bwMode="auto">
          <a:xfrm>
            <a:off x="0" y="899502"/>
            <a:ext cx="4689961" cy="615553"/>
          </a:xfrm>
          <a:prstGeom prst="rect">
            <a:avLst/>
          </a:prstGeom>
          <a:noFill/>
          <a:ln w="9525">
            <a:noFill/>
            <a:miter lim="800000"/>
            <a:headEnd/>
            <a:tailEnd/>
          </a:ln>
        </p:spPr>
        <p:txBody>
          <a:bodyPr wrap="none">
            <a:prstTxWarp prst="textNoShape">
              <a:avLst/>
            </a:prstTxWarp>
            <a:spAutoFit/>
          </a:bodyPr>
          <a:lstStyle/>
          <a:p>
            <a:r>
              <a:rPr lang="en-US" sz="2000" b="0" i="0" dirty="0"/>
              <a:t>The </a:t>
            </a:r>
            <a:r>
              <a:rPr lang="en-US" sz="2000" b="0" i="0" dirty="0" err="1"/>
              <a:t>Paschen</a:t>
            </a:r>
            <a:r>
              <a:rPr lang="en-US" sz="2000" b="0" i="0" dirty="0"/>
              <a:t> </a:t>
            </a:r>
            <a:r>
              <a:rPr lang="en-US" sz="2000" b="0" i="0" dirty="0" smtClean="0"/>
              <a:t>curve</a:t>
            </a:r>
          </a:p>
          <a:p>
            <a:r>
              <a:rPr lang="en-US" sz="1400" b="0" i="0" dirty="0"/>
              <a:t>(from</a:t>
            </a:r>
            <a:r>
              <a:rPr lang="en-US" sz="1400" b="0" i="0" dirty="0" smtClean="0"/>
              <a:t> </a:t>
            </a:r>
            <a:r>
              <a:rPr lang="en-US" b="0" i="0" dirty="0" smtClean="0"/>
              <a:t>http://</a:t>
            </a:r>
            <a:r>
              <a:rPr lang="en-US" b="0" i="0" dirty="0" err="1" smtClean="0"/>
              <a:t>ja.wikipedia.org/wiki/ファイル:Paschen_Curves.PNG</a:t>
            </a:r>
            <a:endParaRPr lang="en-US" b="0" i="0" dirty="0"/>
          </a:p>
        </p:txBody>
      </p:sp>
      <p:grpSp>
        <p:nvGrpSpPr>
          <p:cNvPr id="34" name="Group 33"/>
          <p:cNvGrpSpPr/>
          <p:nvPr/>
        </p:nvGrpSpPr>
        <p:grpSpPr>
          <a:xfrm>
            <a:off x="361003" y="1432581"/>
            <a:ext cx="3552284" cy="2770466"/>
            <a:chOff x="314538" y="1564223"/>
            <a:chExt cx="3552284" cy="2770466"/>
          </a:xfrm>
        </p:grpSpPr>
        <p:pic>
          <p:nvPicPr>
            <p:cNvPr id="11" name="Picture 10" descr="PaschenCurve.tiff"/>
            <p:cNvPicPr>
              <a:picLocks noChangeAspect="1"/>
            </p:cNvPicPr>
            <p:nvPr/>
          </p:nvPicPr>
          <p:blipFill>
            <a:blip r:embed="rId3"/>
            <a:stretch>
              <a:fillRect/>
            </a:stretch>
          </p:blipFill>
          <p:spPr>
            <a:xfrm>
              <a:off x="580817" y="1591677"/>
              <a:ext cx="3159646" cy="2517372"/>
            </a:xfrm>
            <a:prstGeom prst="rect">
              <a:avLst/>
            </a:prstGeom>
          </p:spPr>
        </p:pic>
        <p:pic>
          <p:nvPicPr>
            <p:cNvPr id="16" name="Picture 15" descr="whitesquare.tiff"/>
            <p:cNvPicPr>
              <a:picLocks noChangeAspect="1"/>
            </p:cNvPicPr>
            <p:nvPr/>
          </p:nvPicPr>
          <p:blipFill>
            <a:blip r:embed="rId4"/>
            <a:stretch>
              <a:fillRect/>
            </a:stretch>
          </p:blipFill>
          <p:spPr>
            <a:xfrm>
              <a:off x="487886" y="1571909"/>
              <a:ext cx="331090" cy="2423832"/>
            </a:xfrm>
            <a:prstGeom prst="rect">
              <a:avLst/>
            </a:prstGeom>
          </p:spPr>
        </p:pic>
        <p:sp>
          <p:nvSpPr>
            <p:cNvPr id="14" name="TextBox 13"/>
            <p:cNvSpPr txBox="1"/>
            <p:nvPr/>
          </p:nvSpPr>
          <p:spPr>
            <a:xfrm>
              <a:off x="1881848" y="2826443"/>
              <a:ext cx="886255" cy="276999"/>
            </a:xfrm>
            <a:prstGeom prst="rect">
              <a:avLst/>
            </a:prstGeom>
            <a:noFill/>
          </p:spPr>
          <p:txBody>
            <a:bodyPr wrap="none" rtlCol="0">
              <a:spAutoFit/>
            </a:bodyPr>
            <a:lstStyle/>
            <a:p>
              <a:r>
                <a:rPr lang="en-US" b="0" i="0" dirty="0" smtClean="0">
                  <a:solidFill>
                    <a:schemeClr val="accent2"/>
                  </a:solidFill>
                </a:rPr>
                <a:t>avalanche</a:t>
              </a:r>
              <a:endParaRPr lang="en-US" b="0" i="0" dirty="0">
                <a:solidFill>
                  <a:schemeClr val="accent2"/>
                </a:solidFill>
              </a:endParaRPr>
            </a:p>
          </p:txBody>
        </p:sp>
        <p:pic>
          <p:nvPicPr>
            <p:cNvPr id="15" name="Picture 14" descr="whitesquare.tiff"/>
            <p:cNvPicPr>
              <a:picLocks noChangeAspect="1"/>
            </p:cNvPicPr>
            <p:nvPr/>
          </p:nvPicPr>
          <p:blipFill>
            <a:blip r:embed="rId4"/>
            <a:stretch>
              <a:fillRect/>
            </a:stretch>
          </p:blipFill>
          <p:spPr>
            <a:xfrm>
              <a:off x="740936" y="3920716"/>
              <a:ext cx="3100201" cy="317500"/>
            </a:xfrm>
            <a:prstGeom prst="rect">
              <a:avLst/>
            </a:prstGeom>
          </p:spPr>
        </p:pic>
        <p:sp>
          <p:nvSpPr>
            <p:cNvPr id="17" name="TextBox 16"/>
            <p:cNvSpPr txBox="1"/>
            <p:nvPr/>
          </p:nvSpPr>
          <p:spPr>
            <a:xfrm>
              <a:off x="464652" y="3732455"/>
              <a:ext cx="415498"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2</a:t>
              </a:r>
              <a:endParaRPr lang="en-US" b="0" i="0" dirty="0">
                <a:solidFill>
                  <a:schemeClr val="tx2"/>
                </a:solidFill>
              </a:endParaRPr>
            </a:p>
          </p:txBody>
        </p:sp>
        <p:sp>
          <p:nvSpPr>
            <p:cNvPr id="18" name="TextBox 17"/>
            <p:cNvSpPr txBox="1"/>
            <p:nvPr/>
          </p:nvSpPr>
          <p:spPr>
            <a:xfrm>
              <a:off x="467257" y="3221372"/>
              <a:ext cx="412893"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3</a:t>
              </a:r>
              <a:endParaRPr lang="en-US" b="0" i="0" dirty="0">
                <a:solidFill>
                  <a:schemeClr val="tx2"/>
                </a:solidFill>
              </a:endParaRPr>
            </a:p>
          </p:txBody>
        </p:sp>
        <p:sp>
          <p:nvSpPr>
            <p:cNvPr id="19" name="TextBox 18"/>
            <p:cNvSpPr txBox="1"/>
            <p:nvPr/>
          </p:nvSpPr>
          <p:spPr>
            <a:xfrm>
              <a:off x="464652" y="2679315"/>
              <a:ext cx="415498"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4</a:t>
              </a:r>
              <a:endParaRPr lang="en-US" b="0" i="0" dirty="0">
                <a:solidFill>
                  <a:schemeClr val="tx2"/>
                </a:solidFill>
              </a:endParaRPr>
            </a:p>
          </p:txBody>
        </p:sp>
        <p:sp>
          <p:nvSpPr>
            <p:cNvPr id="20" name="TextBox 19"/>
            <p:cNvSpPr txBox="1"/>
            <p:nvPr/>
          </p:nvSpPr>
          <p:spPr>
            <a:xfrm>
              <a:off x="467257" y="2090794"/>
              <a:ext cx="412893"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5</a:t>
              </a:r>
              <a:endParaRPr lang="en-US" b="0" i="0" dirty="0">
                <a:solidFill>
                  <a:schemeClr val="tx2"/>
                </a:solidFill>
              </a:endParaRPr>
            </a:p>
          </p:txBody>
        </p:sp>
        <p:sp>
          <p:nvSpPr>
            <p:cNvPr id="21" name="TextBox 20"/>
            <p:cNvSpPr txBox="1"/>
            <p:nvPr/>
          </p:nvSpPr>
          <p:spPr>
            <a:xfrm>
              <a:off x="464652" y="1564223"/>
              <a:ext cx="415498"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6</a:t>
              </a:r>
              <a:endParaRPr lang="en-US" b="0" i="0" dirty="0">
                <a:solidFill>
                  <a:schemeClr val="tx2"/>
                </a:solidFill>
              </a:endParaRPr>
            </a:p>
          </p:txBody>
        </p:sp>
        <p:sp>
          <p:nvSpPr>
            <p:cNvPr id="12" name="TextBox 11"/>
            <p:cNvSpPr txBox="1"/>
            <p:nvPr/>
          </p:nvSpPr>
          <p:spPr>
            <a:xfrm rot="16200000">
              <a:off x="30977" y="2725777"/>
              <a:ext cx="844121" cy="276999"/>
            </a:xfrm>
            <a:prstGeom prst="rect">
              <a:avLst/>
            </a:prstGeom>
            <a:noFill/>
          </p:spPr>
          <p:txBody>
            <a:bodyPr wrap="square" rtlCol="0">
              <a:spAutoFit/>
            </a:bodyPr>
            <a:lstStyle/>
            <a:p>
              <a:r>
                <a:rPr lang="en-US" b="0" i="0" dirty="0" err="1" smtClean="0">
                  <a:solidFill>
                    <a:schemeClr val="tx1"/>
                  </a:solidFill>
                </a:rPr>
                <a:t>V(volts</a:t>
              </a:r>
              <a:r>
                <a:rPr lang="en-US" b="0" i="0" dirty="0" smtClean="0">
                  <a:solidFill>
                    <a:schemeClr val="tx1"/>
                  </a:solidFill>
                </a:rPr>
                <a:t>)</a:t>
              </a:r>
              <a:endParaRPr lang="en-US" b="0" i="0" dirty="0">
                <a:solidFill>
                  <a:schemeClr val="tx1"/>
                </a:solidFill>
              </a:endParaRPr>
            </a:p>
          </p:txBody>
        </p:sp>
        <p:sp>
          <p:nvSpPr>
            <p:cNvPr id="22" name="TextBox 21"/>
            <p:cNvSpPr txBox="1"/>
            <p:nvPr/>
          </p:nvSpPr>
          <p:spPr>
            <a:xfrm>
              <a:off x="1347493" y="3864099"/>
              <a:ext cx="412893"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0</a:t>
              </a:r>
              <a:endParaRPr lang="en-US" b="0" i="0" dirty="0">
                <a:solidFill>
                  <a:schemeClr val="tx2"/>
                </a:solidFill>
              </a:endParaRPr>
            </a:p>
          </p:txBody>
        </p:sp>
        <p:sp>
          <p:nvSpPr>
            <p:cNvPr id="23" name="TextBox 22"/>
            <p:cNvSpPr txBox="1"/>
            <p:nvPr/>
          </p:nvSpPr>
          <p:spPr>
            <a:xfrm>
              <a:off x="679007" y="3864099"/>
              <a:ext cx="447057"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-1</a:t>
              </a:r>
              <a:endParaRPr lang="en-US" b="0" i="0" dirty="0">
                <a:solidFill>
                  <a:schemeClr val="tx2"/>
                </a:solidFill>
              </a:endParaRPr>
            </a:p>
          </p:txBody>
        </p:sp>
        <p:sp>
          <p:nvSpPr>
            <p:cNvPr id="24" name="TextBox 23"/>
            <p:cNvSpPr txBox="1"/>
            <p:nvPr/>
          </p:nvSpPr>
          <p:spPr>
            <a:xfrm>
              <a:off x="2090942" y="3864099"/>
              <a:ext cx="412893"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1</a:t>
              </a:r>
              <a:endParaRPr lang="en-US" b="0" i="0" dirty="0">
                <a:solidFill>
                  <a:schemeClr val="tx2"/>
                </a:solidFill>
              </a:endParaRPr>
            </a:p>
          </p:txBody>
        </p:sp>
        <p:sp>
          <p:nvSpPr>
            <p:cNvPr id="25" name="TextBox 24"/>
            <p:cNvSpPr txBox="1"/>
            <p:nvPr/>
          </p:nvSpPr>
          <p:spPr>
            <a:xfrm>
              <a:off x="2764690" y="3864099"/>
              <a:ext cx="415498"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2</a:t>
              </a:r>
              <a:endParaRPr lang="en-US" b="0" i="0" dirty="0">
                <a:solidFill>
                  <a:schemeClr val="tx2"/>
                </a:solidFill>
              </a:endParaRPr>
            </a:p>
          </p:txBody>
        </p:sp>
        <p:sp>
          <p:nvSpPr>
            <p:cNvPr id="26" name="TextBox 25"/>
            <p:cNvSpPr txBox="1"/>
            <p:nvPr/>
          </p:nvSpPr>
          <p:spPr>
            <a:xfrm>
              <a:off x="3453929" y="3864099"/>
              <a:ext cx="412893" cy="276999"/>
            </a:xfrm>
            <a:prstGeom prst="rect">
              <a:avLst/>
            </a:prstGeom>
            <a:noFill/>
          </p:spPr>
          <p:txBody>
            <a:bodyPr wrap="none" rtlCol="0">
              <a:spAutoFit/>
            </a:bodyPr>
            <a:lstStyle/>
            <a:p>
              <a:r>
                <a:rPr lang="en-US" b="0" i="0" dirty="0" smtClean="0">
                  <a:solidFill>
                    <a:schemeClr val="tx2"/>
                  </a:solidFill>
                </a:rPr>
                <a:t>10</a:t>
              </a:r>
              <a:r>
                <a:rPr lang="en-US" b="0" i="0" baseline="30000" dirty="0" smtClean="0">
                  <a:solidFill>
                    <a:schemeClr val="tx2"/>
                  </a:solidFill>
                </a:rPr>
                <a:t>3</a:t>
              </a:r>
              <a:endParaRPr lang="en-US" b="0" i="0" dirty="0">
                <a:solidFill>
                  <a:schemeClr val="tx2"/>
                </a:solidFill>
              </a:endParaRPr>
            </a:p>
          </p:txBody>
        </p:sp>
        <p:sp>
          <p:nvSpPr>
            <p:cNvPr id="13" name="TextBox 12"/>
            <p:cNvSpPr txBox="1"/>
            <p:nvPr/>
          </p:nvSpPr>
          <p:spPr>
            <a:xfrm>
              <a:off x="1448171" y="4057690"/>
              <a:ext cx="1032104" cy="276999"/>
            </a:xfrm>
            <a:prstGeom prst="rect">
              <a:avLst/>
            </a:prstGeom>
            <a:noFill/>
          </p:spPr>
          <p:txBody>
            <a:bodyPr wrap="none" rtlCol="0">
              <a:spAutoFit/>
            </a:bodyPr>
            <a:lstStyle/>
            <a:p>
              <a:r>
                <a:rPr lang="en-US" b="0" i="0" dirty="0" err="1" smtClean="0">
                  <a:solidFill>
                    <a:srgbClr val="000000"/>
                  </a:solidFill>
                </a:rPr>
                <a:t>Pd(Torr•cm</a:t>
              </a:r>
              <a:r>
                <a:rPr lang="en-US" b="0" i="0" dirty="0" smtClean="0">
                  <a:solidFill>
                    <a:srgbClr val="000000"/>
                  </a:solidFill>
                </a:rPr>
                <a:t>)</a:t>
              </a:r>
              <a:endParaRPr lang="en-US" b="0" i="0" dirty="0">
                <a:solidFill>
                  <a:srgbClr val="000000"/>
                </a:solidFill>
              </a:endParaRPr>
            </a:p>
          </p:txBody>
        </p:sp>
        <p:sp>
          <p:nvSpPr>
            <p:cNvPr id="27" name="TextBox 26"/>
            <p:cNvSpPr txBox="1"/>
            <p:nvPr/>
          </p:nvSpPr>
          <p:spPr>
            <a:xfrm>
              <a:off x="1510125" y="2307619"/>
              <a:ext cx="364202" cy="276999"/>
            </a:xfrm>
            <a:prstGeom prst="rect">
              <a:avLst/>
            </a:prstGeom>
            <a:noFill/>
          </p:spPr>
          <p:txBody>
            <a:bodyPr wrap="none" rtlCol="0">
              <a:spAutoFit/>
            </a:bodyPr>
            <a:lstStyle/>
            <a:p>
              <a:r>
                <a:rPr lang="en-US" b="0" i="0" dirty="0" smtClean="0">
                  <a:solidFill>
                    <a:srgbClr val="70DEE4"/>
                  </a:solidFill>
                </a:rPr>
                <a:t>H</a:t>
              </a:r>
              <a:r>
                <a:rPr lang="en-US" b="0" i="0" baseline="-25000" dirty="0" smtClean="0">
                  <a:solidFill>
                    <a:srgbClr val="70DEE4"/>
                  </a:solidFill>
                </a:rPr>
                <a:t>2</a:t>
              </a:r>
              <a:endParaRPr lang="en-US" b="0" i="0" dirty="0">
                <a:solidFill>
                  <a:srgbClr val="70DEE4"/>
                </a:solidFill>
              </a:endParaRPr>
            </a:p>
          </p:txBody>
        </p:sp>
        <p:sp>
          <p:nvSpPr>
            <p:cNvPr id="28" name="TextBox 27"/>
            <p:cNvSpPr txBox="1"/>
            <p:nvPr/>
          </p:nvSpPr>
          <p:spPr>
            <a:xfrm>
              <a:off x="3102952" y="2359352"/>
              <a:ext cx="364202" cy="276999"/>
            </a:xfrm>
            <a:prstGeom prst="rect">
              <a:avLst/>
            </a:prstGeom>
            <a:noFill/>
          </p:spPr>
          <p:txBody>
            <a:bodyPr wrap="none" rtlCol="0">
              <a:spAutoFit/>
            </a:bodyPr>
            <a:lstStyle/>
            <a:p>
              <a:r>
                <a:rPr lang="en-US" b="0" i="0" dirty="0" smtClean="0">
                  <a:solidFill>
                    <a:srgbClr val="972BCD"/>
                  </a:solidFill>
                </a:rPr>
                <a:t>N</a:t>
              </a:r>
              <a:r>
                <a:rPr lang="en-US" b="0" i="0" baseline="-25000" dirty="0" smtClean="0">
                  <a:solidFill>
                    <a:srgbClr val="972BCD"/>
                  </a:solidFill>
                </a:rPr>
                <a:t>2</a:t>
              </a:r>
              <a:endParaRPr lang="en-US" b="0" i="0" dirty="0">
                <a:solidFill>
                  <a:srgbClr val="972BCD"/>
                </a:solidFill>
              </a:endParaRPr>
            </a:p>
          </p:txBody>
        </p:sp>
        <p:sp>
          <p:nvSpPr>
            <p:cNvPr id="29" name="TextBox 28"/>
            <p:cNvSpPr txBox="1"/>
            <p:nvPr/>
          </p:nvSpPr>
          <p:spPr>
            <a:xfrm>
              <a:off x="864870" y="2460019"/>
              <a:ext cx="338554" cy="276999"/>
            </a:xfrm>
            <a:prstGeom prst="rect">
              <a:avLst/>
            </a:prstGeom>
            <a:noFill/>
          </p:spPr>
          <p:txBody>
            <a:bodyPr wrap="none" rtlCol="0">
              <a:spAutoFit/>
            </a:bodyPr>
            <a:lstStyle/>
            <a:p>
              <a:r>
                <a:rPr lang="en-US" b="0" i="0" dirty="0" err="1" smtClean="0">
                  <a:solidFill>
                    <a:srgbClr val="FF0000"/>
                  </a:solidFill>
                </a:rPr>
                <a:t>Ar</a:t>
              </a:r>
              <a:endParaRPr lang="en-US" b="0" i="0" dirty="0">
                <a:solidFill>
                  <a:srgbClr val="FF0000"/>
                </a:solidFill>
              </a:endParaRPr>
            </a:p>
          </p:txBody>
        </p:sp>
        <p:sp>
          <p:nvSpPr>
            <p:cNvPr id="30" name="TextBox 29"/>
            <p:cNvSpPr txBox="1"/>
            <p:nvPr/>
          </p:nvSpPr>
          <p:spPr>
            <a:xfrm>
              <a:off x="2604837" y="3471968"/>
              <a:ext cx="381384" cy="276999"/>
            </a:xfrm>
            <a:prstGeom prst="rect">
              <a:avLst/>
            </a:prstGeom>
            <a:noFill/>
          </p:spPr>
          <p:txBody>
            <a:bodyPr wrap="none" rtlCol="0">
              <a:spAutoFit/>
            </a:bodyPr>
            <a:lstStyle/>
            <a:p>
              <a:r>
                <a:rPr lang="en-US" b="0" i="0" dirty="0" smtClean="0">
                  <a:solidFill>
                    <a:srgbClr val="0000FF"/>
                  </a:solidFill>
                </a:rPr>
                <a:t>He</a:t>
              </a:r>
              <a:endParaRPr lang="en-US" b="0" i="0" dirty="0">
                <a:solidFill>
                  <a:srgbClr val="0000FF"/>
                </a:solidFill>
              </a:endParaRPr>
            </a:p>
          </p:txBody>
        </p:sp>
        <p:sp>
          <p:nvSpPr>
            <p:cNvPr id="31" name="TextBox 30"/>
            <p:cNvSpPr txBox="1"/>
            <p:nvPr/>
          </p:nvSpPr>
          <p:spPr>
            <a:xfrm>
              <a:off x="3074750" y="3121029"/>
              <a:ext cx="381384" cy="276999"/>
            </a:xfrm>
            <a:prstGeom prst="rect">
              <a:avLst/>
            </a:prstGeom>
            <a:noFill/>
          </p:spPr>
          <p:txBody>
            <a:bodyPr wrap="none" rtlCol="0">
              <a:spAutoFit/>
            </a:bodyPr>
            <a:lstStyle/>
            <a:p>
              <a:r>
                <a:rPr lang="en-US" b="0" i="0" dirty="0" smtClean="0">
                  <a:solidFill>
                    <a:srgbClr val="008000"/>
                  </a:solidFill>
                </a:rPr>
                <a:t>Ne</a:t>
              </a:r>
              <a:endParaRPr lang="en-US" b="0" i="0" dirty="0">
                <a:solidFill>
                  <a:srgbClr val="008000"/>
                </a:solidFill>
              </a:endParaRPr>
            </a:p>
          </p:txBody>
        </p:sp>
        <p:pic>
          <p:nvPicPr>
            <p:cNvPr id="32" name="Picture 31" descr="whitesquare.tiff"/>
            <p:cNvPicPr>
              <a:picLocks noChangeAspect="1"/>
            </p:cNvPicPr>
            <p:nvPr/>
          </p:nvPicPr>
          <p:blipFill>
            <a:blip r:embed="rId4"/>
            <a:stretch>
              <a:fillRect/>
            </a:stretch>
          </p:blipFill>
          <p:spPr>
            <a:xfrm>
              <a:off x="3092698" y="3391672"/>
              <a:ext cx="461905" cy="425964"/>
            </a:xfrm>
            <a:prstGeom prst="rect">
              <a:avLst/>
            </a:prstGeom>
          </p:spPr>
        </p:pic>
      </p:grpSp>
      <p:pic>
        <p:nvPicPr>
          <p:cNvPr id="37" name="Picture 36" descr="aoverP.tiff"/>
          <p:cNvPicPr>
            <a:picLocks noChangeAspect="1"/>
          </p:cNvPicPr>
          <p:nvPr/>
        </p:nvPicPr>
        <p:blipFill>
          <a:blip r:embed="rId5"/>
          <a:stretch>
            <a:fillRect/>
          </a:stretch>
        </p:blipFill>
        <p:spPr>
          <a:xfrm>
            <a:off x="4669462" y="1119837"/>
            <a:ext cx="4364108" cy="3203709"/>
          </a:xfrm>
          <a:prstGeom prst="rect">
            <a:avLst/>
          </a:prstGeom>
        </p:spPr>
      </p:pic>
      <p:sp>
        <p:nvSpPr>
          <p:cNvPr id="23556" name="Rectangle 4"/>
          <p:cNvSpPr>
            <a:spLocks noChangeArrowheads="1"/>
          </p:cNvSpPr>
          <p:nvPr/>
        </p:nvSpPr>
        <p:spPr bwMode="auto">
          <a:xfrm>
            <a:off x="0" y="4192655"/>
            <a:ext cx="9144000" cy="2517613"/>
          </a:xfrm>
          <a:prstGeom prst="rect">
            <a:avLst/>
          </a:prstGeom>
          <a:noFill/>
          <a:ln w="9525">
            <a:noFill/>
            <a:miter lim="800000"/>
            <a:headEnd/>
            <a:tailEnd/>
          </a:ln>
        </p:spPr>
        <p:txBody>
          <a:bodyPr wrap="square">
            <a:prstTxWarp prst="textNoShape">
              <a:avLst/>
            </a:prstTxWarp>
            <a:spAutoFit/>
          </a:bodyPr>
          <a:lstStyle/>
          <a:p>
            <a:pPr>
              <a:spcBef>
                <a:spcPct val="20000"/>
              </a:spcBef>
              <a:buFontTx/>
              <a:buChar char="•"/>
            </a:pPr>
            <a:r>
              <a:rPr lang="en-US" sz="2000" b="0" i="0" dirty="0">
                <a:solidFill>
                  <a:srgbClr val="000000"/>
                </a:solidFill>
              </a:rPr>
              <a:t>For NSTX, </a:t>
            </a:r>
            <a:r>
              <a:rPr lang="en-US" sz="2000" b="0" i="0" dirty="0" err="1">
                <a:solidFill>
                  <a:srgbClr val="000000"/>
                </a:solidFill>
              </a:rPr>
              <a:t>p</a:t>
            </a:r>
            <a:r>
              <a:rPr lang="en-US" sz="2000" b="0" i="0" dirty="0">
                <a:solidFill>
                  <a:srgbClr val="000000"/>
                </a:solidFill>
              </a:rPr>
              <a:t>  ~</a:t>
            </a:r>
            <a:r>
              <a:rPr lang="en-US" sz="2000" b="0" i="0" dirty="0" smtClean="0">
                <a:solidFill>
                  <a:srgbClr val="000000"/>
                </a:solidFill>
              </a:rPr>
              <a:t> 5x </a:t>
            </a:r>
            <a:r>
              <a:rPr lang="en-US" sz="2000" b="0" i="0" dirty="0">
                <a:solidFill>
                  <a:srgbClr val="000000"/>
                </a:solidFill>
              </a:rPr>
              <a:t>10</a:t>
            </a:r>
            <a:r>
              <a:rPr lang="en-US" sz="2000" b="0" i="0" baseline="30000" dirty="0">
                <a:solidFill>
                  <a:srgbClr val="000000"/>
                </a:solidFill>
              </a:rPr>
              <a:t>-5 </a:t>
            </a:r>
            <a:r>
              <a:rPr lang="en-US" sz="2000" b="0" i="0" dirty="0" err="1" smtClean="0">
                <a:solidFill>
                  <a:srgbClr val="000000"/>
                </a:solidFill>
              </a:rPr>
              <a:t>Torr</a:t>
            </a:r>
            <a:r>
              <a:rPr lang="en-US" sz="2000" b="0" i="0" dirty="0" smtClean="0">
                <a:solidFill>
                  <a:srgbClr val="000000"/>
                </a:solidFill>
              </a:rPr>
              <a:t>   and   </a:t>
            </a:r>
            <a:r>
              <a:rPr lang="en-US" sz="2000" b="0" i="0" dirty="0" err="1">
                <a:solidFill>
                  <a:srgbClr val="000000"/>
                </a:solidFill>
              </a:rPr>
              <a:t>V</a:t>
            </a:r>
            <a:r>
              <a:rPr lang="en-US" sz="2000" b="0" i="0" baseline="-25000" dirty="0" err="1">
                <a:solidFill>
                  <a:srgbClr val="000000"/>
                </a:solidFill>
              </a:rPr>
              <a:t>l</a:t>
            </a:r>
            <a:r>
              <a:rPr lang="en-US" sz="2000" b="0" i="0" dirty="0">
                <a:solidFill>
                  <a:srgbClr val="000000"/>
                </a:solidFill>
              </a:rPr>
              <a:t>  ~</a:t>
            </a:r>
            <a:r>
              <a:rPr lang="en-US" sz="2000" b="0" i="0" dirty="0" smtClean="0">
                <a:solidFill>
                  <a:srgbClr val="000000"/>
                </a:solidFill>
              </a:rPr>
              <a:t> 2 V</a:t>
            </a:r>
            <a:r>
              <a:rPr lang="en-US" sz="2000" b="0" i="0" dirty="0">
                <a:solidFill>
                  <a:srgbClr val="000000"/>
                </a:solidFill>
              </a:rPr>
              <a:t>/turn</a:t>
            </a:r>
            <a:endParaRPr lang="en-US" sz="2000" b="0" i="0" dirty="0" smtClean="0">
              <a:solidFill>
                <a:srgbClr val="000000"/>
              </a:solidFill>
            </a:endParaRPr>
          </a:p>
          <a:p>
            <a:pPr lvl="1">
              <a:spcBef>
                <a:spcPct val="20000"/>
              </a:spcBef>
              <a:buFont typeface="Lucida Grande" charset="0"/>
              <a:buChar char="−"/>
            </a:pPr>
            <a:r>
              <a:rPr lang="en-US" sz="1800" b="0" i="0" dirty="0" smtClean="0"/>
              <a:t>For </a:t>
            </a:r>
            <a:r>
              <a:rPr lang="en-US" sz="1800" b="0" i="0" dirty="0"/>
              <a:t>NSTX then </a:t>
            </a:r>
            <a:r>
              <a:rPr lang="en-US" sz="1800" b="0" i="0" dirty="0">
                <a:latin typeface="Symbol" charset="2"/>
                <a:ea typeface="Symbol" charset="2"/>
                <a:cs typeface="Symbol" charset="2"/>
              </a:rPr>
              <a:t>a</a:t>
            </a:r>
            <a:r>
              <a:rPr lang="en-US" sz="1800" b="0" i="0" dirty="0"/>
              <a:t> ~   10</a:t>
            </a:r>
            <a:r>
              <a:rPr lang="en-US" sz="1800" b="0" i="0" baseline="30000" dirty="0"/>
              <a:t>-2</a:t>
            </a:r>
            <a:r>
              <a:rPr lang="en-US" sz="1800" b="0" i="0" dirty="0"/>
              <a:t> /</a:t>
            </a:r>
            <a:r>
              <a:rPr lang="en-US" sz="1800" b="0" i="0" dirty="0" err="1" smtClean="0"/>
              <a:t>m</a:t>
            </a:r>
            <a:endParaRPr lang="en-US" sz="800" b="0" i="0" dirty="0" smtClean="0"/>
          </a:p>
          <a:p>
            <a:pPr>
              <a:spcBef>
                <a:spcPct val="20000"/>
              </a:spcBef>
              <a:buFontTx/>
              <a:buChar char="•"/>
            </a:pPr>
            <a:r>
              <a:rPr lang="en-US" sz="2000" b="0" i="0" dirty="0">
                <a:solidFill>
                  <a:srgbClr val="000000"/>
                </a:solidFill>
              </a:rPr>
              <a:t>Connection length</a:t>
            </a:r>
            <a:r>
              <a:rPr lang="en-US" sz="2000" b="0" i="0" dirty="0" smtClean="0">
                <a:solidFill>
                  <a:srgbClr val="000000"/>
                </a:solidFill>
              </a:rPr>
              <a:t> must </a:t>
            </a:r>
            <a:r>
              <a:rPr lang="en-US" sz="2000" b="0" i="0" dirty="0">
                <a:solidFill>
                  <a:srgbClr val="000000"/>
                </a:solidFill>
              </a:rPr>
              <a:t>be</a:t>
            </a:r>
            <a:r>
              <a:rPr lang="en-US" sz="2000" b="0" i="0" dirty="0" smtClean="0">
                <a:solidFill>
                  <a:srgbClr val="000000"/>
                </a:solidFill>
              </a:rPr>
              <a:t> &gt; 100 </a:t>
            </a:r>
            <a:r>
              <a:rPr lang="en-US" sz="2000" b="0" i="0" dirty="0" err="1" smtClean="0">
                <a:solidFill>
                  <a:srgbClr val="000000"/>
                </a:solidFill>
              </a:rPr>
              <a:t>m</a:t>
            </a:r>
            <a:r>
              <a:rPr lang="en-US" sz="2000" b="0" i="0" dirty="0" smtClean="0">
                <a:solidFill>
                  <a:srgbClr val="000000"/>
                </a:solidFill>
              </a:rPr>
              <a:t>, many toroidal transits</a:t>
            </a:r>
          </a:p>
          <a:p>
            <a:pPr>
              <a:spcBef>
                <a:spcPct val="20000"/>
              </a:spcBef>
              <a:buFontTx/>
              <a:buChar char="•"/>
            </a:pPr>
            <a:r>
              <a:rPr lang="en-US" sz="2000" b="0" i="0" dirty="0" smtClean="0">
                <a:solidFill>
                  <a:schemeClr val="tx1"/>
                </a:solidFill>
              </a:rPr>
              <a:t>For E/</a:t>
            </a:r>
            <a:r>
              <a:rPr lang="en-US" sz="2000" b="0" i="0" dirty="0" err="1" smtClean="0">
                <a:solidFill>
                  <a:schemeClr val="tx1"/>
                </a:solidFill>
              </a:rPr>
              <a:t>p</a:t>
            </a:r>
            <a:r>
              <a:rPr lang="en-US" sz="2000" b="0" i="0" dirty="0" smtClean="0">
                <a:solidFill>
                  <a:schemeClr val="tx1"/>
                </a:solidFill>
              </a:rPr>
              <a:t> &gt; 5X10</a:t>
            </a:r>
            <a:r>
              <a:rPr lang="en-US" sz="2000" b="0" i="0" baseline="30000" dirty="0" smtClean="0">
                <a:solidFill>
                  <a:schemeClr val="tx1"/>
                </a:solidFill>
              </a:rPr>
              <a:t>3</a:t>
            </a:r>
            <a:r>
              <a:rPr lang="en-US" sz="2000" b="0" i="0" dirty="0" smtClean="0">
                <a:solidFill>
                  <a:schemeClr val="tx1"/>
                </a:solidFill>
              </a:rPr>
              <a:t> V m</a:t>
            </a:r>
            <a:r>
              <a:rPr lang="en-US" sz="2000" b="0" i="0" baseline="30000" dirty="0" smtClean="0">
                <a:solidFill>
                  <a:schemeClr val="tx1"/>
                </a:solidFill>
              </a:rPr>
              <a:t>-1 </a:t>
            </a:r>
            <a:r>
              <a:rPr lang="en-US" sz="2000" b="0" i="0" dirty="0" smtClean="0">
                <a:solidFill>
                  <a:schemeClr val="tx1"/>
                </a:solidFill>
              </a:rPr>
              <a:t>Torr</a:t>
            </a:r>
            <a:r>
              <a:rPr lang="en-US" sz="2000" b="0" i="0" baseline="30000" dirty="0" smtClean="0">
                <a:solidFill>
                  <a:schemeClr val="tx1"/>
                </a:solidFill>
              </a:rPr>
              <a:t>-1</a:t>
            </a:r>
            <a:r>
              <a:rPr lang="en-US" sz="2000" b="0" i="0" dirty="0" smtClean="0">
                <a:solidFill>
                  <a:schemeClr val="tx1"/>
                </a:solidFill>
              </a:rPr>
              <a:t>, T</a:t>
            </a:r>
            <a:r>
              <a:rPr lang="en-US" sz="2000" b="0" i="0" baseline="-25000" dirty="0" smtClean="0">
                <a:solidFill>
                  <a:schemeClr val="tx1"/>
                </a:solidFill>
              </a:rPr>
              <a:t>e</a:t>
            </a:r>
            <a:r>
              <a:rPr lang="en-US" sz="2000" b="0" i="0" dirty="0" smtClean="0">
                <a:solidFill>
                  <a:schemeClr val="tx1"/>
                </a:solidFill>
              </a:rPr>
              <a:t> is high enough that thermal ionization is important</a:t>
            </a:r>
          </a:p>
          <a:p>
            <a:pPr>
              <a:spcBef>
                <a:spcPct val="20000"/>
              </a:spcBef>
              <a:buFontTx/>
              <a:buChar char="•"/>
            </a:pPr>
            <a:r>
              <a:rPr lang="en-US" sz="2000" b="0" i="0" dirty="0" smtClean="0">
                <a:solidFill>
                  <a:schemeClr val="tx1"/>
                </a:solidFill>
              </a:rPr>
              <a:t>This limits T</a:t>
            </a:r>
            <a:r>
              <a:rPr lang="en-US" sz="2000" b="0" i="0" baseline="-25000" dirty="0" smtClean="0">
                <a:solidFill>
                  <a:schemeClr val="tx1"/>
                </a:solidFill>
              </a:rPr>
              <a:t>e</a:t>
            </a:r>
            <a:r>
              <a:rPr lang="en-US" sz="2000" b="0" i="0" dirty="0" smtClean="0">
                <a:solidFill>
                  <a:schemeClr val="tx1"/>
                </a:solidFill>
              </a:rPr>
              <a:t> to about 10 eV until ionization of the initial gas is nearly complete</a:t>
            </a:r>
          </a:p>
          <a:p>
            <a:pPr>
              <a:spcBef>
                <a:spcPct val="20000"/>
              </a:spcBef>
              <a:buFontTx/>
              <a:buChar char="•"/>
            </a:pPr>
            <a:endParaRPr lang="en-US" sz="2000" b="0" i="0" dirty="0" smtClean="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a typeface="ヒラギノ角ゴ Pro W3" charset="-128"/>
                <a:cs typeface="ヒラギノ角ゴ Pro W3" charset="-128"/>
              </a:rPr>
              <a:t>Electrons must travel many ionization lengths before being lost if an avalanche is to occur</a:t>
            </a:r>
            <a:endParaRPr lang="en-US" dirty="0"/>
          </a:p>
        </p:txBody>
      </p:sp>
      <p:sp>
        <p:nvSpPr>
          <p:cNvPr id="3" name="Content Placeholder 2"/>
          <p:cNvSpPr>
            <a:spLocks noGrp="1"/>
          </p:cNvSpPr>
          <p:nvPr>
            <p:ph idx="1"/>
          </p:nvPr>
        </p:nvSpPr>
        <p:spPr>
          <a:xfrm>
            <a:off x="144655" y="1064595"/>
            <a:ext cx="5542040" cy="5238763"/>
          </a:xfrm>
        </p:spPr>
        <p:txBody>
          <a:bodyPr/>
          <a:lstStyle/>
          <a:p>
            <a:pPr>
              <a:buFont typeface="Arial" charset="0"/>
              <a:buChar char="•"/>
            </a:pPr>
            <a:r>
              <a:rPr lang="en-US" sz="1800" dirty="0" smtClean="0"/>
              <a:t>Parallel losses</a:t>
            </a:r>
          </a:p>
          <a:p>
            <a:pPr>
              <a:buFont typeface="Arial" charset="0"/>
              <a:buChar char="•"/>
            </a:pPr>
            <a:r>
              <a:rPr lang="en-US" sz="1800" dirty="0" smtClean="0"/>
              <a:t>The stray field connection length, L ~  </a:t>
            </a:r>
            <a:r>
              <a:rPr lang="en-US" sz="1800" dirty="0" err="1" smtClean="0"/>
              <a:t>h</a:t>
            </a:r>
            <a:r>
              <a:rPr lang="en-US" sz="1800" dirty="0" smtClean="0"/>
              <a:t> B</a:t>
            </a:r>
            <a:r>
              <a:rPr lang="en-US" sz="1800" baseline="-25000" dirty="0" smtClean="0"/>
              <a:t>T</a:t>
            </a:r>
            <a:r>
              <a:rPr lang="en-US" sz="1800" dirty="0" smtClean="0"/>
              <a:t>/</a:t>
            </a:r>
            <a:r>
              <a:rPr lang="en-US" sz="1800" dirty="0" smtClean="0">
                <a:latin typeface="Arial" charset="0"/>
                <a:ea typeface="Arial" charset="0"/>
                <a:cs typeface="Arial" charset="0"/>
              </a:rPr>
              <a:t>&lt;</a:t>
            </a:r>
            <a:r>
              <a:rPr lang="en-US" sz="1800" dirty="0" err="1" smtClean="0">
                <a:latin typeface="Symbol" charset="2"/>
                <a:ea typeface="Symbol" charset="2"/>
                <a:cs typeface="Symbol" charset="2"/>
              </a:rPr>
              <a:t>d</a:t>
            </a:r>
            <a:r>
              <a:rPr lang="en-US" sz="1800" dirty="0" err="1" smtClean="0"/>
              <a:t>B</a:t>
            </a:r>
            <a:r>
              <a:rPr lang="en-US" sz="1800" baseline="-25000" dirty="0" err="1" smtClean="0"/>
              <a:t>z</a:t>
            </a:r>
            <a:r>
              <a:rPr lang="en-US" sz="1800" dirty="0" smtClean="0">
                <a:latin typeface="Arial" charset="0"/>
                <a:ea typeface="Arial" charset="0"/>
                <a:cs typeface="Arial" charset="0"/>
              </a:rPr>
              <a:t>&gt;</a:t>
            </a:r>
            <a:r>
              <a:rPr lang="en-US" sz="1800" dirty="0" smtClean="0"/>
              <a:t>  </a:t>
            </a:r>
            <a:r>
              <a:rPr lang="en-US" sz="1800" dirty="0" err="1" smtClean="0"/>
              <a:t>h</a:t>
            </a:r>
            <a:r>
              <a:rPr lang="en-US" sz="1800" dirty="0" smtClean="0"/>
              <a:t> is the height of the machine </a:t>
            </a:r>
            <a:r>
              <a:rPr lang="en-US" sz="1800" dirty="0" smtClean="0">
                <a:latin typeface="Arial" charset="0"/>
                <a:ea typeface="Arial" charset="0"/>
                <a:cs typeface="Arial" charset="0"/>
              </a:rPr>
              <a:t>&lt;</a:t>
            </a:r>
            <a:r>
              <a:rPr lang="en-US" sz="1800" dirty="0" err="1" smtClean="0">
                <a:latin typeface="Symbol" charset="2"/>
                <a:ea typeface="Symbol" charset="2"/>
                <a:cs typeface="Symbol" charset="2"/>
              </a:rPr>
              <a:t>d</a:t>
            </a:r>
            <a:r>
              <a:rPr lang="en-US" sz="1800" dirty="0" err="1" smtClean="0"/>
              <a:t>B</a:t>
            </a:r>
            <a:r>
              <a:rPr lang="en-US" sz="1800" baseline="-25000" dirty="0" err="1" smtClean="0"/>
              <a:t>z</a:t>
            </a:r>
            <a:r>
              <a:rPr lang="en-US" sz="1800" dirty="0" smtClean="0">
                <a:latin typeface="Arial" charset="0"/>
                <a:ea typeface="Arial" charset="0"/>
                <a:cs typeface="Arial" charset="0"/>
              </a:rPr>
              <a:t>&gt;</a:t>
            </a:r>
            <a:r>
              <a:rPr lang="en-US" sz="1800" dirty="0" smtClean="0"/>
              <a:t> is the average transverse field </a:t>
            </a:r>
          </a:p>
          <a:p>
            <a:pPr lvl="1">
              <a:buFont typeface="Lucida Grande" charset="0"/>
              <a:buChar char="−"/>
            </a:pPr>
            <a:r>
              <a:rPr lang="en-US" sz="1800" dirty="0" smtClean="0"/>
              <a:t>For NSTX B</a:t>
            </a:r>
            <a:r>
              <a:rPr lang="en-US" sz="1800" baseline="-25000" dirty="0" smtClean="0"/>
              <a:t>T</a:t>
            </a:r>
            <a:r>
              <a:rPr lang="en-US" sz="1800" dirty="0" smtClean="0"/>
              <a:t> ~ 4 </a:t>
            </a:r>
            <a:r>
              <a:rPr lang="en-US" sz="1800" dirty="0" err="1" smtClean="0"/>
              <a:t>kG</a:t>
            </a:r>
            <a:r>
              <a:rPr lang="en-US" sz="1800" dirty="0" smtClean="0"/>
              <a:t>, </a:t>
            </a:r>
            <a:r>
              <a:rPr lang="en-US" sz="1800" dirty="0" err="1" smtClean="0"/>
              <a:t>h</a:t>
            </a:r>
            <a:r>
              <a:rPr lang="en-US" sz="1800" dirty="0" smtClean="0"/>
              <a:t> ~ 2 </a:t>
            </a:r>
            <a:r>
              <a:rPr lang="en-US" sz="1800" dirty="0" err="1" smtClean="0"/>
              <a:t>m</a:t>
            </a:r>
            <a:endParaRPr lang="en-US" sz="1800" dirty="0" smtClean="0"/>
          </a:p>
          <a:p>
            <a:pPr lvl="1">
              <a:buFont typeface="Lucida Grande" charset="0"/>
              <a:buChar char="−"/>
            </a:pPr>
            <a:r>
              <a:rPr lang="en-US" sz="1800" dirty="0" smtClean="0"/>
              <a:t> </a:t>
            </a:r>
            <a:r>
              <a:rPr lang="en-US" sz="1800" dirty="0" smtClean="0">
                <a:latin typeface="Arial" charset="0"/>
                <a:ea typeface="Arial" charset="0"/>
                <a:cs typeface="Arial" charset="0"/>
              </a:rPr>
              <a:t>&lt;</a:t>
            </a:r>
            <a:r>
              <a:rPr lang="en-US" sz="1800" dirty="0" err="1" smtClean="0">
                <a:latin typeface="Symbol" charset="2"/>
                <a:ea typeface="Symbol" charset="2"/>
                <a:cs typeface="Symbol" charset="2"/>
              </a:rPr>
              <a:t>d</a:t>
            </a:r>
            <a:r>
              <a:rPr lang="en-US" sz="1800" dirty="0" err="1" smtClean="0"/>
              <a:t>B</a:t>
            </a:r>
            <a:r>
              <a:rPr lang="en-US" sz="1800" baseline="-25000" dirty="0" err="1" smtClean="0"/>
              <a:t>z</a:t>
            </a:r>
            <a:r>
              <a:rPr lang="en-US" sz="1800" dirty="0" smtClean="0">
                <a:latin typeface="Arial" charset="0"/>
                <a:ea typeface="Arial" charset="0"/>
                <a:cs typeface="Arial" charset="0"/>
              </a:rPr>
              <a:t>&gt;</a:t>
            </a:r>
            <a:r>
              <a:rPr lang="en-US" sz="1800" dirty="0" smtClean="0"/>
              <a:t> ~ 2.5 to 5.0 G</a:t>
            </a:r>
          </a:p>
          <a:p>
            <a:pPr lvl="1">
              <a:buFont typeface="Lucida Grande" charset="0"/>
              <a:buChar char="−"/>
            </a:pPr>
            <a:r>
              <a:rPr lang="en-US" sz="1800" dirty="0" smtClean="0"/>
              <a:t> L ~ 3000 </a:t>
            </a:r>
            <a:r>
              <a:rPr lang="en-US" sz="1800" dirty="0" err="1" smtClean="0"/>
              <a:t>m</a:t>
            </a:r>
            <a:endParaRPr lang="en-US" sz="1800" dirty="0" smtClean="0">
              <a:solidFill>
                <a:schemeClr val="tx1"/>
              </a:solidFill>
            </a:endParaRPr>
          </a:p>
          <a:p>
            <a:pPr>
              <a:buFont typeface="Arial" charset="0"/>
              <a:buChar char="•"/>
            </a:pPr>
            <a:r>
              <a:rPr lang="en-US" sz="1800" dirty="0" smtClean="0"/>
              <a:t> The electron drift velocity, </a:t>
            </a:r>
            <a:r>
              <a:rPr lang="en-US" sz="1800" dirty="0" err="1" smtClean="0"/>
              <a:t>v</a:t>
            </a:r>
            <a:r>
              <a:rPr lang="en-US" sz="1800" baseline="-25000" dirty="0" err="1" smtClean="0"/>
              <a:t>de</a:t>
            </a:r>
            <a:r>
              <a:rPr lang="en-US" sz="1800" baseline="-25000" dirty="0" smtClean="0"/>
              <a:t> </a:t>
            </a:r>
            <a:r>
              <a:rPr lang="en-US" sz="1800" dirty="0" smtClean="0"/>
              <a:t>parallel to  the field lines is approximately 35 E/</a:t>
            </a:r>
            <a:r>
              <a:rPr lang="en-US" sz="1800" dirty="0" err="1" smtClean="0"/>
              <a:t>p</a:t>
            </a:r>
            <a:r>
              <a:rPr lang="en-US" sz="1800" dirty="0" smtClean="0"/>
              <a:t> (</a:t>
            </a:r>
            <a:r>
              <a:rPr lang="en-US" sz="1800" dirty="0" err="1" smtClean="0"/>
              <a:t>m/s</a:t>
            </a:r>
            <a:r>
              <a:rPr lang="en-US" sz="1800" dirty="0" smtClean="0"/>
              <a:t>)</a:t>
            </a:r>
          </a:p>
          <a:p>
            <a:pPr lvl="1">
              <a:buFont typeface="Lucida Grande" charset="0"/>
              <a:buChar char="−"/>
            </a:pPr>
            <a:r>
              <a:rPr lang="en-US" sz="1800" dirty="0" smtClean="0"/>
              <a:t> Time to drift to wall ~ 6 ms</a:t>
            </a:r>
            <a:endParaRPr lang="en-US" sz="1600" dirty="0" smtClean="0">
              <a:solidFill>
                <a:srgbClr val="FF0000"/>
              </a:solidFill>
            </a:endParaRPr>
          </a:p>
          <a:p>
            <a:pPr lvl="1">
              <a:buFont typeface="Lucida Grande" charset="0"/>
              <a:buChar char="−"/>
            </a:pPr>
            <a:r>
              <a:rPr lang="en-US" sz="1800" dirty="0" smtClean="0"/>
              <a:t>For ions, </a:t>
            </a:r>
            <a:r>
              <a:rPr lang="en-US" sz="1800" dirty="0" err="1" smtClean="0"/>
              <a:t>v</a:t>
            </a:r>
            <a:r>
              <a:rPr lang="en-US" sz="1800" baseline="-25000" dirty="0" err="1" smtClean="0"/>
              <a:t>di</a:t>
            </a:r>
            <a:r>
              <a:rPr lang="en-US" sz="1800" baseline="-25000" dirty="0" smtClean="0"/>
              <a:t> </a:t>
            </a:r>
            <a:r>
              <a:rPr lang="en-US" sz="1800" dirty="0" smtClean="0"/>
              <a:t>= 0.9E/p, the time to drift to the wall ~ 150 ms</a:t>
            </a:r>
          </a:p>
          <a:p>
            <a:pPr lvl="1">
              <a:buFont typeface="Lucida Grande" charset="0"/>
              <a:buChar char="−"/>
            </a:pPr>
            <a:r>
              <a:rPr lang="en-US" sz="1800" dirty="0" smtClean="0"/>
              <a:t>Secondary emission is unimportant</a:t>
            </a:r>
          </a:p>
          <a:p>
            <a:pPr>
              <a:buFont typeface="Arial" charset="0"/>
              <a:buChar char="•"/>
            </a:pPr>
            <a:r>
              <a:rPr lang="en-US" sz="1800" dirty="0" smtClean="0"/>
              <a:t>Lloyd estimates the time to complete the avalanche process as 41/v</a:t>
            </a:r>
            <a:r>
              <a:rPr lang="en-US" sz="1800" baseline="-25000" dirty="0" smtClean="0"/>
              <a:t>de</a:t>
            </a:r>
            <a:r>
              <a:rPr lang="en-US" sz="1800" dirty="0" smtClean="0"/>
              <a:t>(</a:t>
            </a:r>
            <a:r>
              <a:rPr lang="en-US" sz="1800" dirty="0" smtClean="0">
                <a:latin typeface="Symbol" charset="2"/>
                <a:cs typeface="Symbol" charset="2"/>
              </a:rPr>
              <a:t>a </a:t>
            </a:r>
            <a:r>
              <a:rPr lang="en-US" sz="1800" dirty="0" smtClean="0"/>
              <a:t>- L</a:t>
            </a:r>
            <a:r>
              <a:rPr lang="en-US" sz="1800" baseline="30000" dirty="0" smtClean="0"/>
              <a:t>-1</a:t>
            </a:r>
            <a:r>
              <a:rPr lang="en-US" sz="1800" dirty="0" smtClean="0"/>
              <a:t>)</a:t>
            </a:r>
          </a:p>
          <a:p>
            <a:pPr lvl="1">
              <a:buFont typeface="Lucida Grande" charset="0"/>
              <a:buChar char="−"/>
            </a:pPr>
            <a:r>
              <a:rPr lang="en-US" sz="1800" dirty="0" smtClean="0"/>
              <a:t> ~ 7 ms </a:t>
            </a:r>
            <a:endParaRPr lang="en-US" sz="1600" dirty="0" smtClean="0">
              <a:solidFill>
                <a:srgbClr val="FF0000"/>
              </a:solidFill>
            </a:endParaRPr>
          </a:p>
          <a:p>
            <a:endParaRPr lang="en-US" dirty="0"/>
          </a:p>
        </p:txBody>
      </p:sp>
      <p:sp>
        <p:nvSpPr>
          <p:cNvPr id="4" name="Slide Number Placeholder 3"/>
          <p:cNvSpPr>
            <a:spLocks noGrp="1"/>
          </p:cNvSpPr>
          <p:nvPr>
            <p:ph type="sldNum" sz="quarter" idx="4"/>
          </p:nvPr>
        </p:nvSpPr>
        <p:spPr/>
        <p:txBody>
          <a:bodyPr/>
          <a:lstStyle/>
          <a:p>
            <a:pPr>
              <a:defRPr/>
            </a:pPr>
            <a:fld id="{42671D9D-A367-5C49-9094-F7BE29DC30A4}" type="slidenum">
              <a:rPr lang="en-US" smtClean="0"/>
              <a:pPr>
                <a:defRPr/>
              </a:pPr>
              <a:t>8</a:t>
            </a:fld>
            <a:endParaRPr lang="en-US" dirty="0"/>
          </a:p>
        </p:txBody>
      </p:sp>
      <p:sp>
        <p:nvSpPr>
          <p:cNvPr id="5" name="TextBox 5"/>
          <p:cNvSpPr txBox="1">
            <a:spLocks noChangeArrowheads="1"/>
          </p:cNvSpPr>
          <p:nvPr/>
        </p:nvSpPr>
        <p:spPr bwMode="auto">
          <a:xfrm>
            <a:off x="5053217" y="6078200"/>
            <a:ext cx="3776996" cy="461665"/>
          </a:xfrm>
          <a:prstGeom prst="rect">
            <a:avLst/>
          </a:prstGeom>
          <a:noFill/>
          <a:ln w="9525">
            <a:noFill/>
            <a:miter lim="800000"/>
            <a:headEnd/>
            <a:tailEnd/>
          </a:ln>
        </p:spPr>
        <p:txBody>
          <a:bodyPr wrap="none">
            <a:prstTxWarp prst="textNoShape">
              <a:avLst/>
            </a:prstTxWarp>
            <a:spAutoFit/>
          </a:bodyPr>
          <a:lstStyle/>
          <a:p>
            <a:r>
              <a:rPr lang="en-US" b="0" i="0" dirty="0">
                <a:solidFill>
                  <a:srgbClr val="000000"/>
                </a:solidFill>
              </a:rPr>
              <a:t>Field null at start-up in NSTX, includes eddy </a:t>
            </a:r>
            <a:r>
              <a:rPr lang="en-US" b="0" i="0" dirty="0" smtClean="0">
                <a:solidFill>
                  <a:srgbClr val="000000"/>
                </a:solidFill>
              </a:rPr>
              <a:t>currents</a:t>
            </a:r>
          </a:p>
          <a:p>
            <a:r>
              <a:rPr lang="en-US" b="0" i="0" dirty="0" smtClean="0">
                <a:solidFill>
                  <a:srgbClr val="000000"/>
                </a:solidFill>
              </a:rPr>
              <a:t>Similar plots can  be  made for  every tokamak</a:t>
            </a:r>
            <a:endParaRPr lang="en-US" b="0" i="0" dirty="0">
              <a:solidFill>
                <a:srgbClr val="000000"/>
              </a:solidFill>
            </a:endParaRPr>
          </a:p>
        </p:txBody>
      </p:sp>
      <p:grpSp>
        <p:nvGrpSpPr>
          <p:cNvPr id="6" name="Group 5"/>
          <p:cNvGrpSpPr/>
          <p:nvPr/>
        </p:nvGrpSpPr>
        <p:grpSpPr>
          <a:xfrm>
            <a:off x="5731992" y="1153540"/>
            <a:ext cx="3303588" cy="4889500"/>
            <a:chOff x="5840412" y="1563955"/>
            <a:chExt cx="3303588" cy="4889500"/>
          </a:xfrm>
        </p:grpSpPr>
        <p:pic>
          <p:nvPicPr>
            <p:cNvPr id="7" name="Picture 4"/>
            <p:cNvPicPr>
              <a:picLocks noChangeAspect="1" noChangeArrowheads="1"/>
            </p:cNvPicPr>
            <p:nvPr/>
          </p:nvPicPr>
          <p:blipFill>
            <a:blip r:embed="rId2"/>
            <a:srcRect/>
            <a:stretch>
              <a:fillRect/>
            </a:stretch>
          </p:blipFill>
          <p:spPr bwMode="auto">
            <a:xfrm>
              <a:off x="5840412" y="1563955"/>
              <a:ext cx="3303588" cy="4889500"/>
            </a:xfrm>
            <a:prstGeom prst="rect">
              <a:avLst/>
            </a:prstGeom>
            <a:noFill/>
            <a:ln w="9525">
              <a:noFill/>
              <a:miter lim="800000"/>
              <a:headEnd/>
              <a:tailEnd/>
            </a:ln>
          </p:spPr>
        </p:pic>
        <p:sp>
          <p:nvSpPr>
            <p:cNvPr id="8" name="TextBox 7"/>
            <p:cNvSpPr txBox="1"/>
            <p:nvPr/>
          </p:nvSpPr>
          <p:spPr>
            <a:xfrm>
              <a:off x="6602150" y="3910668"/>
              <a:ext cx="457200" cy="276999"/>
            </a:xfrm>
            <a:prstGeom prst="rect">
              <a:avLst/>
            </a:prstGeom>
            <a:noFill/>
          </p:spPr>
          <p:txBody>
            <a:bodyPr wrap="square" rtlCol="0">
              <a:spAutoFit/>
            </a:bodyPr>
            <a:lstStyle/>
            <a:p>
              <a:r>
                <a:rPr lang="en-US" dirty="0" smtClean="0">
                  <a:solidFill>
                    <a:schemeClr val="tx1"/>
                  </a:solidFill>
                </a:rPr>
                <a:t>2.7</a:t>
              </a:r>
              <a:endParaRPr lang="en-US" dirty="0">
                <a:solidFill>
                  <a:schemeClr val="tx1"/>
                </a:solidFill>
              </a:endParaRPr>
            </a:p>
          </p:txBody>
        </p:sp>
        <p:sp>
          <p:nvSpPr>
            <p:cNvPr id="9" name="TextBox 8"/>
            <p:cNvSpPr txBox="1"/>
            <p:nvPr/>
          </p:nvSpPr>
          <p:spPr>
            <a:xfrm>
              <a:off x="7287950" y="3072468"/>
              <a:ext cx="457200" cy="276999"/>
            </a:xfrm>
            <a:prstGeom prst="rect">
              <a:avLst/>
            </a:prstGeom>
            <a:noFill/>
          </p:spPr>
          <p:txBody>
            <a:bodyPr wrap="square" rtlCol="0">
              <a:spAutoFit/>
            </a:bodyPr>
            <a:lstStyle/>
            <a:p>
              <a:r>
                <a:rPr lang="en-US" dirty="0" smtClean="0">
                  <a:solidFill>
                    <a:schemeClr val="tx1"/>
                  </a:solidFill>
                </a:rPr>
                <a:t>8.9</a:t>
              </a:r>
              <a:endParaRPr lang="en-US" dirty="0">
                <a:solidFill>
                  <a:schemeClr val="tx1"/>
                </a:solidFill>
              </a:endParaRPr>
            </a:p>
          </p:txBody>
        </p:sp>
        <p:sp>
          <p:nvSpPr>
            <p:cNvPr id="10" name="TextBox 9"/>
            <p:cNvSpPr txBox="1"/>
            <p:nvPr/>
          </p:nvSpPr>
          <p:spPr>
            <a:xfrm>
              <a:off x="7592750" y="4139268"/>
              <a:ext cx="457200" cy="276999"/>
            </a:xfrm>
            <a:prstGeom prst="rect">
              <a:avLst/>
            </a:prstGeom>
            <a:noFill/>
          </p:spPr>
          <p:txBody>
            <a:bodyPr wrap="square" rtlCol="0">
              <a:spAutoFit/>
            </a:bodyPr>
            <a:lstStyle/>
            <a:p>
              <a:r>
                <a:rPr lang="en-US" dirty="0" smtClean="0">
                  <a:solidFill>
                    <a:schemeClr val="tx1"/>
                  </a:solidFill>
                </a:rPr>
                <a:t>8.9</a:t>
              </a:r>
              <a:endParaRPr lang="en-US" dirty="0">
                <a:solidFill>
                  <a:schemeClr val="tx1"/>
                </a:solidFill>
              </a:endParaRPr>
            </a:p>
          </p:txBody>
        </p:sp>
        <p:sp>
          <p:nvSpPr>
            <p:cNvPr id="11" name="TextBox 10"/>
            <p:cNvSpPr txBox="1"/>
            <p:nvPr/>
          </p:nvSpPr>
          <p:spPr>
            <a:xfrm>
              <a:off x="7059350" y="4520268"/>
              <a:ext cx="533400" cy="276999"/>
            </a:xfrm>
            <a:prstGeom prst="rect">
              <a:avLst/>
            </a:prstGeom>
            <a:noFill/>
          </p:spPr>
          <p:txBody>
            <a:bodyPr wrap="square" rtlCol="0">
              <a:spAutoFit/>
            </a:bodyPr>
            <a:lstStyle/>
            <a:p>
              <a:r>
                <a:rPr lang="en-US" dirty="0" smtClean="0">
                  <a:solidFill>
                    <a:schemeClr val="tx1"/>
                  </a:solidFill>
                </a:rPr>
                <a:t>15.2</a:t>
              </a:r>
              <a:endParaRPr lang="en-US" dirty="0">
                <a:solidFill>
                  <a:schemeClr val="tx1"/>
                </a:solidFill>
              </a:endParaRPr>
            </a:p>
          </p:txBody>
        </p:sp>
        <p:sp>
          <p:nvSpPr>
            <p:cNvPr id="12" name="TextBox 11"/>
            <p:cNvSpPr txBox="1"/>
            <p:nvPr/>
          </p:nvSpPr>
          <p:spPr>
            <a:xfrm>
              <a:off x="7211750" y="5053668"/>
              <a:ext cx="533400" cy="276999"/>
            </a:xfrm>
            <a:prstGeom prst="rect">
              <a:avLst/>
            </a:prstGeom>
            <a:noFill/>
          </p:spPr>
          <p:txBody>
            <a:bodyPr wrap="square" rtlCol="0">
              <a:spAutoFit/>
            </a:bodyPr>
            <a:lstStyle/>
            <a:p>
              <a:r>
                <a:rPr lang="en-US" dirty="0" smtClean="0">
                  <a:solidFill>
                    <a:schemeClr val="tx1"/>
                  </a:solidFill>
                </a:rPr>
                <a:t>58.9</a:t>
              </a:r>
              <a:endParaRPr lang="en-US" dirty="0">
                <a:solidFill>
                  <a:schemeClr val="tx1"/>
                </a:solidFill>
              </a:endParaRPr>
            </a:p>
          </p:txBody>
        </p:sp>
        <p:sp>
          <p:nvSpPr>
            <p:cNvPr id="13" name="TextBox 12"/>
            <p:cNvSpPr txBox="1"/>
            <p:nvPr/>
          </p:nvSpPr>
          <p:spPr>
            <a:xfrm>
              <a:off x="7287950" y="2871669"/>
              <a:ext cx="533400" cy="276999"/>
            </a:xfrm>
            <a:prstGeom prst="rect">
              <a:avLst/>
            </a:prstGeom>
            <a:noFill/>
          </p:spPr>
          <p:txBody>
            <a:bodyPr wrap="square" rtlCol="0">
              <a:spAutoFit/>
            </a:bodyPr>
            <a:lstStyle/>
            <a:p>
              <a:r>
                <a:rPr lang="en-US" dirty="0" smtClean="0">
                  <a:solidFill>
                    <a:schemeClr val="tx1"/>
                  </a:solidFill>
                </a:rPr>
                <a:t>15.2</a:t>
              </a:r>
              <a:endParaRPr lang="en-US" dirty="0">
                <a:solidFill>
                  <a:schemeClr val="tx1"/>
                </a:solidFill>
              </a:endParaRPr>
            </a:p>
          </p:txBody>
        </p:sp>
        <p:sp>
          <p:nvSpPr>
            <p:cNvPr id="14" name="TextBox 13"/>
            <p:cNvSpPr txBox="1"/>
            <p:nvPr/>
          </p:nvSpPr>
          <p:spPr>
            <a:xfrm>
              <a:off x="7135550" y="2338269"/>
              <a:ext cx="533400" cy="276999"/>
            </a:xfrm>
            <a:prstGeom prst="rect">
              <a:avLst/>
            </a:prstGeom>
            <a:noFill/>
          </p:spPr>
          <p:txBody>
            <a:bodyPr wrap="square" rtlCol="0">
              <a:spAutoFit/>
            </a:bodyPr>
            <a:lstStyle/>
            <a:p>
              <a:r>
                <a:rPr lang="en-US" dirty="0" smtClean="0">
                  <a:solidFill>
                    <a:schemeClr val="tx1"/>
                  </a:solidFill>
                </a:rPr>
                <a:t>58.9</a:t>
              </a:r>
              <a:endParaRPr lang="en-US" dirty="0">
                <a:solidFill>
                  <a:schemeClr val="tx1"/>
                </a:solidFill>
              </a:endParaRPr>
            </a:p>
          </p:txBody>
        </p:sp>
      </p:grpSp>
      <p:sp>
        <p:nvSpPr>
          <p:cNvPr id="15" name="TextBox 14"/>
          <p:cNvSpPr txBox="1"/>
          <p:nvPr/>
        </p:nvSpPr>
        <p:spPr>
          <a:xfrm>
            <a:off x="92931" y="6225922"/>
            <a:ext cx="3443746" cy="276999"/>
          </a:xfrm>
          <a:prstGeom prst="rect">
            <a:avLst/>
          </a:prstGeom>
          <a:noFill/>
        </p:spPr>
        <p:txBody>
          <a:bodyPr wrap="none" rtlCol="0">
            <a:spAutoFit/>
          </a:bodyPr>
          <a:lstStyle/>
          <a:p>
            <a:r>
              <a:rPr lang="en-US" b="0" i="0" dirty="0" smtClean="0"/>
              <a:t>Lloyd et al., Nuclear Fusion, Vol.31. </a:t>
            </a:r>
            <a:r>
              <a:rPr lang="en-US" b="0" i="0" dirty="0" err="1" smtClean="0"/>
              <a:t>No.ll</a:t>
            </a:r>
            <a:r>
              <a:rPr lang="en-US" b="0" i="0" dirty="0" smtClean="0"/>
              <a:t> (1991)</a:t>
            </a:r>
            <a:endParaRPr lang="en-US" b="0" i="0"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ea typeface="ヒラギノ角ゴ Pro W3" charset="-128"/>
                <a:cs typeface="ヒラギノ角ゴ Pro W3" charset="-128"/>
              </a:rPr>
              <a:t>Other losses that might stop avalanche from proceeding</a:t>
            </a:r>
          </a:p>
        </p:txBody>
      </p:sp>
      <p:sp>
        <p:nvSpPr>
          <p:cNvPr id="25603" name="Slide Number Placeholder 2"/>
          <p:cNvSpPr>
            <a:spLocks noGrp="1"/>
          </p:cNvSpPr>
          <p:nvPr>
            <p:ph type="sldNum" sz="quarter" idx="12"/>
          </p:nvPr>
        </p:nvSpPr>
        <p:spPr>
          <a:noFill/>
        </p:spPr>
        <p:txBody>
          <a:bodyPr/>
          <a:lstStyle/>
          <a:p>
            <a:fld id="{B66753F8-A3D8-C44F-94E1-E7549E690BD7}" type="slidenum">
              <a:rPr lang="en-US" smtClean="0">
                <a:ea typeface="ＭＳ Ｐゴシック" charset="0"/>
                <a:cs typeface="ＭＳ Ｐゴシック" charset="0"/>
              </a:rPr>
              <a:pPr/>
              <a:t>9</a:t>
            </a:fld>
            <a:endParaRPr lang="en-US" smtClean="0">
              <a:ea typeface="ＭＳ Ｐゴシック" charset="0"/>
              <a:cs typeface="ＭＳ Ｐゴシック" charset="0"/>
            </a:endParaRPr>
          </a:p>
        </p:txBody>
      </p:sp>
      <p:sp>
        <p:nvSpPr>
          <p:cNvPr id="25604" name="TextBox 3"/>
          <p:cNvSpPr txBox="1">
            <a:spLocks noChangeArrowheads="1"/>
          </p:cNvSpPr>
          <p:nvPr/>
        </p:nvSpPr>
        <p:spPr bwMode="auto">
          <a:xfrm>
            <a:off x="242846" y="1180480"/>
            <a:ext cx="8610600" cy="5409344"/>
          </a:xfrm>
          <a:prstGeom prst="rect">
            <a:avLst/>
          </a:prstGeom>
          <a:noFill/>
          <a:ln w="9525">
            <a:noFill/>
            <a:miter lim="800000"/>
            <a:headEnd/>
            <a:tailEnd/>
          </a:ln>
        </p:spPr>
        <p:txBody>
          <a:bodyPr wrap="square">
            <a:prstTxWarp prst="textNoShape">
              <a:avLst/>
            </a:prstTxWarp>
            <a:spAutoFit/>
          </a:bodyPr>
          <a:lstStyle/>
          <a:p>
            <a:pPr marL="354013" indent="-354013" defTabSz="938213" eaLnBrk="0" hangingPunct="0">
              <a:lnSpc>
                <a:spcPct val="80000"/>
              </a:lnSpc>
              <a:spcBef>
                <a:spcPct val="20000"/>
              </a:spcBef>
              <a:buFontTx/>
              <a:buChar char="•"/>
            </a:pPr>
            <a:r>
              <a:rPr lang="en-US" sz="2400" b="0" i="0" dirty="0">
                <a:solidFill>
                  <a:schemeClr val="tx1"/>
                </a:solidFill>
                <a:latin typeface="Arial" charset="0"/>
              </a:rPr>
              <a:t>If pressure is too </a:t>
            </a:r>
            <a:r>
              <a:rPr lang="en-US" sz="2400" b="0" i="0" dirty="0" smtClean="0">
                <a:solidFill>
                  <a:schemeClr val="tx1"/>
                </a:solidFill>
                <a:latin typeface="Arial" charset="0"/>
              </a:rPr>
              <a:t>low the density of neutrals will </a:t>
            </a:r>
            <a:r>
              <a:rPr lang="en-US" sz="2400" b="0" i="0" dirty="0">
                <a:solidFill>
                  <a:schemeClr val="tx1"/>
                </a:solidFill>
                <a:latin typeface="Arial" charset="0"/>
              </a:rPr>
              <a:t>not be</a:t>
            </a:r>
            <a:r>
              <a:rPr lang="en-US" sz="2400" b="0" i="0" dirty="0" smtClean="0">
                <a:solidFill>
                  <a:schemeClr val="tx1"/>
                </a:solidFill>
                <a:latin typeface="Arial" charset="0"/>
              </a:rPr>
              <a:t> sufficient to </a:t>
            </a:r>
            <a:r>
              <a:rPr lang="en-US" sz="2400" b="0" i="0" dirty="0">
                <a:solidFill>
                  <a:schemeClr val="tx1"/>
                </a:solidFill>
                <a:latin typeface="Arial" charset="0"/>
              </a:rPr>
              <a:t>provide electrons for the </a:t>
            </a:r>
            <a:r>
              <a:rPr lang="en-US" sz="2400" b="0" i="0" dirty="0" smtClean="0">
                <a:solidFill>
                  <a:schemeClr val="tx1"/>
                </a:solidFill>
                <a:latin typeface="Arial" charset="0"/>
              </a:rPr>
              <a:t>avalanche to continue</a:t>
            </a:r>
          </a:p>
          <a:p>
            <a:pPr marL="354013" indent="-354013" defTabSz="938213" eaLnBrk="0" hangingPunct="0">
              <a:lnSpc>
                <a:spcPct val="80000"/>
              </a:lnSpc>
              <a:spcBef>
                <a:spcPct val="20000"/>
              </a:spcBef>
              <a:buFontTx/>
              <a:buChar char="•"/>
            </a:pPr>
            <a:endParaRPr lang="en-US" sz="2400" b="0" i="0" dirty="0" smtClean="0">
              <a:solidFill>
                <a:schemeClr val="tx1"/>
              </a:solidFill>
              <a:latin typeface="Arial" charset="0"/>
            </a:endParaRPr>
          </a:p>
          <a:p>
            <a:pPr marL="354013" indent="-354013" defTabSz="938213" eaLnBrk="0" hangingPunct="0">
              <a:lnSpc>
                <a:spcPct val="80000"/>
              </a:lnSpc>
              <a:spcBef>
                <a:spcPct val="20000"/>
              </a:spcBef>
              <a:buFontTx/>
              <a:buChar char="•"/>
            </a:pPr>
            <a:r>
              <a:rPr lang="en-US" sz="2400" b="0" i="0" dirty="0">
                <a:solidFill>
                  <a:schemeClr val="tx1"/>
                </a:solidFill>
                <a:latin typeface="Arial" charset="0"/>
              </a:rPr>
              <a:t>Guiding center drift velocity</a:t>
            </a:r>
          </a:p>
          <a:p>
            <a:pPr marL="762000" lvl="1" indent="-292100" defTabSz="938213" eaLnBrk="0" hangingPunct="0">
              <a:lnSpc>
                <a:spcPct val="80000"/>
              </a:lnSpc>
              <a:spcBef>
                <a:spcPct val="20000"/>
              </a:spcBef>
              <a:buFontTx/>
              <a:buChar char="–"/>
            </a:pPr>
            <a:r>
              <a:rPr lang="en-US" sz="2000" b="0" i="0" dirty="0" err="1">
                <a:solidFill>
                  <a:schemeClr val="accent2"/>
                </a:solidFill>
                <a:latin typeface="Arial" charset="0"/>
              </a:rPr>
              <a:t>v</a:t>
            </a:r>
            <a:r>
              <a:rPr lang="en-US" sz="2000" b="0" i="0" baseline="-25000" dirty="0" err="1">
                <a:solidFill>
                  <a:schemeClr val="accent2"/>
                </a:solidFill>
                <a:latin typeface="Arial" charset="0"/>
              </a:rPr>
              <a:t>D</a:t>
            </a:r>
            <a:r>
              <a:rPr lang="en-US" sz="2000" b="0" i="0" dirty="0">
                <a:solidFill>
                  <a:schemeClr val="accent2"/>
                </a:solidFill>
                <a:latin typeface="Arial" charset="0"/>
              </a:rPr>
              <a:t> = (1/2v</a:t>
            </a:r>
            <a:r>
              <a:rPr lang="en-US" sz="2000" b="0" i="0" baseline="-25000" dirty="0">
                <a:solidFill>
                  <a:schemeClr val="accent2"/>
                </a:solidFill>
                <a:latin typeface="Symbol" charset="2"/>
                <a:ea typeface="Symbol" charset="2"/>
                <a:cs typeface="Symbol" charset="2"/>
              </a:rPr>
              <a:t>^</a:t>
            </a:r>
            <a:r>
              <a:rPr lang="en-US" sz="2000" b="0" i="0" baseline="30000" dirty="0">
                <a:solidFill>
                  <a:schemeClr val="accent2"/>
                </a:solidFill>
                <a:latin typeface="Arial" charset="0"/>
                <a:ea typeface="Arial" charset="0"/>
                <a:cs typeface="Arial" charset="0"/>
              </a:rPr>
              <a:t>2</a:t>
            </a:r>
            <a:r>
              <a:rPr lang="en-US" sz="2000" b="0" i="0" dirty="0">
                <a:solidFill>
                  <a:schemeClr val="accent2"/>
                </a:solidFill>
                <a:latin typeface="Arial" charset="0"/>
                <a:ea typeface="Arial" charset="0"/>
                <a:cs typeface="Arial" charset="0"/>
              </a:rPr>
              <a:t> +</a:t>
            </a:r>
            <a:r>
              <a:rPr lang="en-US" sz="2000" b="0" i="0" dirty="0">
                <a:solidFill>
                  <a:schemeClr val="accent2"/>
                </a:solidFill>
                <a:latin typeface="Arial" charset="0"/>
              </a:rPr>
              <a:t> v</a:t>
            </a:r>
            <a:r>
              <a:rPr lang="en-US" sz="2000" b="0" i="0" baseline="-25000" dirty="0">
                <a:solidFill>
                  <a:schemeClr val="accent2"/>
                </a:solidFill>
                <a:latin typeface="Symbol" charset="2"/>
                <a:ea typeface="Symbol" charset="2"/>
                <a:cs typeface="Symbol" charset="2"/>
              </a:rPr>
              <a:t>||</a:t>
            </a:r>
            <a:r>
              <a:rPr lang="en-US" sz="2000" b="0" i="0" baseline="30000" dirty="0">
                <a:solidFill>
                  <a:schemeClr val="accent2"/>
                </a:solidFill>
                <a:latin typeface="Arial" charset="0"/>
              </a:rPr>
              <a:t>2</a:t>
            </a:r>
            <a:r>
              <a:rPr lang="en-US" sz="2000" b="0" i="0" dirty="0">
                <a:solidFill>
                  <a:schemeClr val="accent2"/>
                </a:solidFill>
                <a:latin typeface="Arial" charset="0"/>
              </a:rPr>
              <a:t>)/R</a:t>
            </a:r>
            <a:r>
              <a:rPr lang="en-US" sz="2000" b="0" i="0" dirty="0">
                <a:solidFill>
                  <a:schemeClr val="accent2"/>
                </a:solidFill>
                <a:latin typeface="Symbol" charset="2"/>
                <a:ea typeface="Symbol" charset="2"/>
                <a:cs typeface="Symbol" charset="2"/>
              </a:rPr>
              <a:t>w</a:t>
            </a:r>
            <a:r>
              <a:rPr lang="en-US" sz="2000" b="0" i="0" baseline="-25000" dirty="0">
                <a:solidFill>
                  <a:schemeClr val="accent2"/>
                </a:solidFill>
                <a:latin typeface="Arial" charset="0"/>
                <a:ea typeface="Arial" charset="0"/>
                <a:cs typeface="Arial" charset="0"/>
              </a:rPr>
              <a:t>ce </a:t>
            </a:r>
            <a:r>
              <a:rPr lang="en-US" sz="2000" b="0" i="0" dirty="0">
                <a:solidFill>
                  <a:schemeClr val="accent2"/>
                </a:solidFill>
                <a:latin typeface="Arial" charset="0"/>
              </a:rPr>
              <a:t> ; v</a:t>
            </a:r>
            <a:r>
              <a:rPr lang="en-US" sz="2000" b="0" i="0" baseline="-25000" dirty="0">
                <a:solidFill>
                  <a:schemeClr val="accent2"/>
                </a:solidFill>
                <a:latin typeface="Symbol" charset="2"/>
                <a:ea typeface="Symbol" charset="2"/>
                <a:cs typeface="Symbol" charset="2"/>
              </a:rPr>
              <a:t>^</a:t>
            </a:r>
            <a:r>
              <a:rPr lang="en-US" sz="2000" b="0" i="0" baseline="30000" dirty="0">
                <a:solidFill>
                  <a:schemeClr val="accent2"/>
                </a:solidFill>
                <a:latin typeface="Arial" charset="0"/>
                <a:ea typeface="Arial" charset="0"/>
                <a:cs typeface="Arial" charset="0"/>
              </a:rPr>
              <a:t>2</a:t>
            </a:r>
            <a:r>
              <a:rPr lang="en-US" sz="2000" b="0" i="0" dirty="0">
                <a:solidFill>
                  <a:schemeClr val="accent2"/>
                </a:solidFill>
                <a:latin typeface="Arial" charset="0"/>
                <a:ea typeface="Arial" charset="0"/>
                <a:cs typeface="Arial" charset="0"/>
              </a:rPr>
              <a:t> ~ </a:t>
            </a:r>
            <a:r>
              <a:rPr lang="en-US" sz="2000" b="0" i="0" dirty="0">
                <a:solidFill>
                  <a:schemeClr val="accent2"/>
                </a:solidFill>
                <a:latin typeface="Arial" charset="0"/>
              </a:rPr>
              <a:t>v</a:t>
            </a:r>
            <a:r>
              <a:rPr lang="en-US" sz="2000" b="0" i="0" baseline="-25000" dirty="0">
                <a:solidFill>
                  <a:schemeClr val="accent2"/>
                </a:solidFill>
                <a:latin typeface="Symbol" charset="2"/>
                <a:ea typeface="Symbol" charset="2"/>
                <a:cs typeface="Symbol" charset="2"/>
              </a:rPr>
              <a:t>||</a:t>
            </a:r>
            <a:r>
              <a:rPr lang="en-US" sz="2000" b="0" i="0" baseline="30000" dirty="0">
                <a:solidFill>
                  <a:schemeClr val="accent2"/>
                </a:solidFill>
                <a:latin typeface="Arial" charset="0"/>
              </a:rPr>
              <a:t>2</a:t>
            </a:r>
            <a:r>
              <a:rPr lang="en-US" sz="2000" b="0" i="0" dirty="0">
                <a:solidFill>
                  <a:schemeClr val="accent2"/>
                </a:solidFill>
                <a:latin typeface="Arial" charset="0"/>
              </a:rPr>
              <a:t> ~ 3KT</a:t>
            </a:r>
            <a:r>
              <a:rPr lang="en-US" sz="2000" b="0" i="0" baseline="-25000" dirty="0">
                <a:solidFill>
                  <a:schemeClr val="accent2"/>
                </a:solidFill>
                <a:latin typeface="Arial" charset="0"/>
              </a:rPr>
              <a:t>e</a:t>
            </a:r>
            <a:r>
              <a:rPr lang="en-US" sz="2000" b="0" i="0" dirty="0">
                <a:solidFill>
                  <a:schemeClr val="accent2"/>
                </a:solidFill>
                <a:latin typeface="Arial" charset="0"/>
              </a:rPr>
              <a:t>/2m</a:t>
            </a: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 </a:t>
            </a:r>
            <a:r>
              <a:rPr lang="en-US" sz="2000" b="0" i="0" dirty="0" err="1">
                <a:solidFill>
                  <a:schemeClr val="accent2"/>
                </a:solidFill>
                <a:latin typeface="Arial" charset="0"/>
              </a:rPr>
              <a:t>v</a:t>
            </a:r>
            <a:r>
              <a:rPr lang="en-US" sz="2000" b="0" i="0" baseline="-25000" dirty="0" err="1">
                <a:solidFill>
                  <a:schemeClr val="accent2"/>
                </a:solidFill>
                <a:latin typeface="Arial" charset="0"/>
                <a:ea typeface="Arial" charset="0"/>
                <a:cs typeface="Arial" charset="0"/>
              </a:rPr>
              <a:t>D</a:t>
            </a:r>
            <a:r>
              <a:rPr lang="en-US" sz="2000" b="0" i="0" dirty="0">
                <a:solidFill>
                  <a:schemeClr val="accent2"/>
                </a:solidFill>
                <a:latin typeface="Arial" charset="0"/>
                <a:ea typeface="Arial" charset="0"/>
                <a:cs typeface="Arial" charset="0"/>
              </a:rPr>
              <a:t> ~</a:t>
            </a:r>
            <a:r>
              <a:rPr lang="en-US" sz="2000" b="0" i="0" dirty="0" smtClean="0">
                <a:solidFill>
                  <a:schemeClr val="accent2"/>
                </a:solidFill>
                <a:latin typeface="Arial" charset="0"/>
                <a:ea typeface="Arial" charset="0"/>
                <a:cs typeface="Arial" charset="0"/>
              </a:rPr>
              <a:t> </a:t>
            </a:r>
            <a:r>
              <a:rPr lang="en-US" sz="2000" b="0" i="0" dirty="0" smtClean="0">
                <a:solidFill>
                  <a:schemeClr val="accent2"/>
                </a:solidFill>
                <a:latin typeface="Arial" charset="0"/>
              </a:rPr>
              <a:t>4 </a:t>
            </a:r>
            <a:r>
              <a:rPr lang="en-US" sz="2000" b="0" i="0" dirty="0">
                <a:solidFill>
                  <a:schemeClr val="accent2"/>
                </a:solidFill>
                <a:latin typeface="Arial" charset="0"/>
              </a:rPr>
              <a:t>to 40 </a:t>
            </a:r>
            <a:r>
              <a:rPr lang="en-US" sz="2000" b="0" i="0" dirty="0" err="1">
                <a:solidFill>
                  <a:schemeClr val="accent2"/>
                </a:solidFill>
                <a:latin typeface="Arial" charset="0"/>
              </a:rPr>
              <a:t>m/</a:t>
            </a:r>
            <a:r>
              <a:rPr lang="en-US" sz="2000" b="0" i="0" dirty="0" err="1" smtClean="0">
                <a:solidFill>
                  <a:schemeClr val="accent2"/>
                </a:solidFill>
                <a:latin typeface="Arial" charset="0"/>
              </a:rPr>
              <a:t>s</a:t>
            </a:r>
            <a:endParaRPr lang="en-US" sz="2000" b="0" i="0" dirty="0" smtClean="0">
              <a:solidFill>
                <a:schemeClr val="accent2"/>
              </a:solidFill>
              <a:latin typeface="Arial" charset="0"/>
            </a:endParaRP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Loss time</a:t>
            </a:r>
            <a:r>
              <a:rPr lang="en-US" sz="2000" b="0" i="0" dirty="0" smtClean="0">
                <a:solidFill>
                  <a:schemeClr val="accent2"/>
                </a:solidFill>
                <a:latin typeface="Arial" charset="0"/>
              </a:rPr>
              <a:t> ~ </a:t>
            </a:r>
            <a:r>
              <a:rPr lang="en-US" sz="2000" b="0" i="0" dirty="0">
                <a:solidFill>
                  <a:schemeClr val="accent2"/>
                </a:solidFill>
                <a:latin typeface="Arial" charset="0"/>
              </a:rPr>
              <a:t>25 -250 ms  &gt; avalanche </a:t>
            </a:r>
            <a:r>
              <a:rPr lang="en-US" sz="2000" b="0" i="0" dirty="0" smtClean="0">
                <a:solidFill>
                  <a:schemeClr val="accent2"/>
                </a:solidFill>
                <a:latin typeface="Arial" charset="0"/>
              </a:rPr>
              <a:t>time</a:t>
            </a:r>
          </a:p>
          <a:p>
            <a:pPr marL="762000" lvl="1" indent="-292100" defTabSz="938213" eaLnBrk="0" hangingPunct="0">
              <a:lnSpc>
                <a:spcPct val="80000"/>
              </a:lnSpc>
              <a:spcBef>
                <a:spcPct val="20000"/>
              </a:spcBef>
              <a:buFontTx/>
              <a:buChar char="–"/>
            </a:pPr>
            <a:endParaRPr lang="en-US" sz="2000" b="0" i="0" baseline="30000" dirty="0" smtClean="0">
              <a:solidFill>
                <a:schemeClr val="accent2"/>
              </a:solidFill>
              <a:latin typeface="Arial" charset="0"/>
            </a:endParaRPr>
          </a:p>
          <a:p>
            <a:pPr marL="354013" indent="-354013" defTabSz="938213" eaLnBrk="0" hangingPunct="0">
              <a:lnSpc>
                <a:spcPct val="80000"/>
              </a:lnSpc>
              <a:spcBef>
                <a:spcPct val="20000"/>
              </a:spcBef>
              <a:buFontTx/>
              <a:buChar char="•"/>
            </a:pPr>
            <a:r>
              <a:rPr lang="en-US" sz="2400" b="0" i="0" dirty="0">
                <a:solidFill>
                  <a:schemeClr val="tx1"/>
                </a:solidFill>
                <a:latin typeface="Arial" charset="0"/>
              </a:rPr>
              <a:t>Taken together for a wide  range of devices</a:t>
            </a: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V</a:t>
            </a:r>
            <a:r>
              <a:rPr lang="en-US" sz="2000" b="0" i="0" baseline="-25000" dirty="0">
                <a:solidFill>
                  <a:schemeClr val="accent2"/>
                </a:solidFill>
                <a:latin typeface="Arial" charset="0"/>
              </a:rPr>
              <a:t>L</a:t>
            </a:r>
            <a:r>
              <a:rPr lang="en-US" sz="2000" b="0" i="0" dirty="0">
                <a:solidFill>
                  <a:schemeClr val="accent2"/>
                </a:solidFill>
                <a:latin typeface="Arial" charset="0"/>
              </a:rPr>
              <a:t> = 2 to 30 V/turn, E =</a:t>
            </a:r>
            <a:r>
              <a:rPr lang="en-US" sz="2000" b="0" i="0" dirty="0" smtClean="0">
                <a:solidFill>
                  <a:schemeClr val="accent2"/>
                </a:solidFill>
                <a:latin typeface="Arial" charset="0"/>
              </a:rPr>
              <a:t> 0.3 </a:t>
            </a:r>
            <a:r>
              <a:rPr lang="en-US" sz="2000" b="0" i="0" dirty="0">
                <a:solidFill>
                  <a:schemeClr val="accent2"/>
                </a:solidFill>
                <a:latin typeface="Arial" charset="0"/>
              </a:rPr>
              <a:t>to 2 V/</a:t>
            </a:r>
            <a:r>
              <a:rPr lang="en-US" sz="2000" b="0" i="0" dirty="0" err="1">
                <a:solidFill>
                  <a:schemeClr val="accent2"/>
                </a:solidFill>
                <a:latin typeface="Arial" charset="0"/>
              </a:rPr>
              <a:t>m</a:t>
            </a:r>
            <a:r>
              <a:rPr lang="en-US" sz="2000" b="0" i="0" dirty="0">
                <a:solidFill>
                  <a:schemeClr val="accent2"/>
                </a:solidFill>
                <a:latin typeface="Arial" charset="0"/>
              </a:rPr>
              <a:t>, with stray fields</a:t>
            </a:r>
            <a:r>
              <a:rPr lang="en-US" sz="2000" b="0" i="0" dirty="0" smtClean="0">
                <a:solidFill>
                  <a:schemeClr val="accent2"/>
                </a:solidFill>
                <a:latin typeface="Arial" charset="0"/>
              </a:rPr>
              <a:t> </a:t>
            </a:r>
            <a:r>
              <a:rPr lang="en-US" sz="2000" b="0" i="0" dirty="0" err="1" smtClean="0">
                <a:solidFill>
                  <a:schemeClr val="accent2"/>
                </a:solidFill>
                <a:latin typeface="Arial" charset="0"/>
              </a:rPr>
              <a:t>B</a:t>
            </a:r>
            <a:r>
              <a:rPr lang="en-US" sz="2000" b="0" i="0" baseline="-25000" dirty="0" err="1" smtClean="0">
                <a:solidFill>
                  <a:schemeClr val="accent2"/>
                </a:solidFill>
                <a:latin typeface="Arial" charset="0"/>
              </a:rPr>
              <a:t>z</a:t>
            </a:r>
            <a:r>
              <a:rPr lang="en-US" sz="2000" b="0" i="0" dirty="0" smtClean="0">
                <a:solidFill>
                  <a:schemeClr val="accent2"/>
                </a:solidFill>
                <a:latin typeface="Arial" charset="0"/>
              </a:rPr>
              <a:t>/B</a:t>
            </a:r>
            <a:r>
              <a:rPr lang="en-US" sz="2000" b="0" i="0" baseline="-25000" dirty="0" smtClean="0">
                <a:solidFill>
                  <a:schemeClr val="accent2"/>
                </a:solidFill>
                <a:latin typeface="Arial" charset="0"/>
              </a:rPr>
              <a:t>T</a:t>
            </a:r>
            <a:r>
              <a:rPr lang="en-US" sz="2000" b="0" i="0" dirty="0" smtClean="0">
                <a:solidFill>
                  <a:schemeClr val="accent2"/>
                </a:solidFill>
                <a:latin typeface="Arial" charset="0"/>
              </a:rPr>
              <a:t> ~ 10</a:t>
            </a:r>
            <a:r>
              <a:rPr lang="en-US" sz="2000" b="0" i="0" baseline="30000" dirty="0" smtClean="0">
                <a:solidFill>
                  <a:schemeClr val="accent2"/>
                </a:solidFill>
                <a:latin typeface="Arial" charset="0"/>
              </a:rPr>
              <a:t>-3 </a:t>
            </a:r>
            <a:r>
              <a:rPr lang="en-US" sz="2000" b="0" i="0" dirty="0" smtClean="0">
                <a:solidFill>
                  <a:schemeClr val="accent2"/>
                </a:solidFill>
                <a:latin typeface="Arial" charset="0"/>
              </a:rPr>
              <a:t>over </a:t>
            </a:r>
            <a:r>
              <a:rPr lang="en-US" sz="2000" b="0" i="0" dirty="0">
                <a:solidFill>
                  <a:schemeClr val="accent2"/>
                </a:solidFill>
                <a:latin typeface="Arial" charset="0"/>
              </a:rPr>
              <a:t>much of the vessel</a:t>
            </a:r>
          </a:p>
          <a:p>
            <a:pPr marL="762000" lvl="1" indent="-292100" defTabSz="938213" eaLnBrk="0" hangingPunct="0">
              <a:lnSpc>
                <a:spcPct val="80000"/>
              </a:lnSpc>
              <a:spcBef>
                <a:spcPct val="20000"/>
              </a:spcBef>
              <a:buFontTx/>
              <a:buChar char="–"/>
            </a:pPr>
            <a:r>
              <a:rPr lang="en-US" sz="2000" b="0" i="0" dirty="0" err="1">
                <a:solidFill>
                  <a:schemeClr val="accent2"/>
                </a:solidFill>
                <a:latin typeface="Arial" charset="0"/>
              </a:rPr>
              <a:t>p</a:t>
            </a:r>
            <a:r>
              <a:rPr lang="en-US" sz="2000" b="0" i="0" dirty="0">
                <a:solidFill>
                  <a:schemeClr val="accent2"/>
                </a:solidFill>
                <a:latin typeface="Arial" charset="0"/>
              </a:rPr>
              <a:t> = 1-10 </a:t>
            </a:r>
            <a:r>
              <a:rPr lang="en-US" sz="2000" b="0" i="0" dirty="0" err="1">
                <a:solidFill>
                  <a:schemeClr val="accent2"/>
                </a:solidFill>
                <a:latin typeface="Arial" charset="0"/>
              </a:rPr>
              <a:t>x</a:t>
            </a:r>
            <a:r>
              <a:rPr lang="en-US" sz="2000" b="0" i="0" dirty="0">
                <a:solidFill>
                  <a:schemeClr val="accent2"/>
                </a:solidFill>
                <a:latin typeface="Arial" charset="0"/>
              </a:rPr>
              <a:t> 10</a:t>
            </a:r>
            <a:r>
              <a:rPr lang="en-US" sz="2000" b="0" i="0" baseline="30000" dirty="0">
                <a:solidFill>
                  <a:schemeClr val="accent2"/>
                </a:solidFill>
                <a:latin typeface="Arial" charset="0"/>
              </a:rPr>
              <a:t>-5</a:t>
            </a:r>
            <a:r>
              <a:rPr lang="en-US" sz="2000" b="0" i="0" dirty="0">
                <a:solidFill>
                  <a:schemeClr val="accent2"/>
                </a:solidFill>
                <a:latin typeface="Arial" charset="0"/>
              </a:rPr>
              <a:t> </a:t>
            </a:r>
            <a:r>
              <a:rPr lang="en-US" sz="2000" b="0" i="0" dirty="0" err="1">
                <a:solidFill>
                  <a:schemeClr val="accent2"/>
                </a:solidFill>
                <a:latin typeface="Arial" charset="0"/>
              </a:rPr>
              <a:t>Torr</a:t>
            </a:r>
            <a:endParaRPr lang="en-US" sz="2000" b="0" i="0" dirty="0">
              <a:solidFill>
                <a:schemeClr val="accent2"/>
              </a:solidFill>
              <a:latin typeface="Arial" charset="0"/>
            </a:endParaRP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E/</a:t>
            </a:r>
            <a:r>
              <a:rPr lang="en-US" sz="2000" b="0" i="0" dirty="0" err="1">
                <a:solidFill>
                  <a:schemeClr val="accent2"/>
                </a:solidFill>
                <a:latin typeface="Arial" charset="0"/>
              </a:rPr>
              <a:t>p</a:t>
            </a:r>
            <a:r>
              <a:rPr lang="en-US" sz="2000" b="0" i="0" dirty="0">
                <a:solidFill>
                  <a:schemeClr val="accent2"/>
                </a:solidFill>
                <a:latin typeface="Arial" charset="0"/>
              </a:rPr>
              <a:t> = .4 to 3 X 10</a:t>
            </a:r>
            <a:r>
              <a:rPr lang="en-US" sz="2000" b="0" i="0" baseline="30000" dirty="0">
                <a:solidFill>
                  <a:schemeClr val="accent2"/>
                </a:solidFill>
                <a:latin typeface="Arial" charset="0"/>
              </a:rPr>
              <a:t>4</a:t>
            </a:r>
            <a:r>
              <a:rPr lang="en-US" sz="2000" b="0" i="0" dirty="0">
                <a:solidFill>
                  <a:schemeClr val="accent2"/>
                </a:solidFill>
                <a:latin typeface="Arial" charset="0"/>
              </a:rPr>
              <a:t> V m</a:t>
            </a:r>
            <a:r>
              <a:rPr lang="en-US" sz="2000" b="0" i="0" baseline="30000" dirty="0">
                <a:solidFill>
                  <a:schemeClr val="accent2"/>
                </a:solidFill>
                <a:latin typeface="Arial" charset="0"/>
              </a:rPr>
              <a:t>-1</a:t>
            </a:r>
            <a:r>
              <a:rPr lang="en-US" sz="2000" b="0" i="0" dirty="0">
                <a:solidFill>
                  <a:schemeClr val="accent2"/>
                </a:solidFill>
                <a:latin typeface="Arial" charset="0"/>
              </a:rPr>
              <a:t> Torr</a:t>
            </a:r>
            <a:r>
              <a:rPr lang="en-US" sz="2000" b="0" i="0" baseline="30000" dirty="0">
                <a:solidFill>
                  <a:schemeClr val="accent2"/>
                </a:solidFill>
                <a:latin typeface="Arial" charset="0"/>
              </a:rPr>
              <a:t>-1</a:t>
            </a:r>
          </a:p>
          <a:p>
            <a:pPr marL="762000" lvl="1" indent="-292100" defTabSz="938213" eaLnBrk="0" hangingPunct="0">
              <a:lnSpc>
                <a:spcPct val="80000"/>
              </a:lnSpc>
              <a:spcBef>
                <a:spcPct val="20000"/>
              </a:spcBef>
              <a:buFontTx/>
              <a:buChar char="–"/>
            </a:pPr>
            <a:r>
              <a:rPr lang="en-US" sz="2000" b="0" i="0" dirty="0">
                <a:solidFill>
                  <a:schemeClr val="accent2"/>
                </a:solidFill>
                <a:latin typeface="Arial" charset="0"/>
              </a:rPr>
              <a:t>Time for avalanche to occur ~</a:t>
            </a:r>
            <a:r>
              <a:rPr lang="en-US" sz="2000" b="0" i="0" dirty="0" smtClean="0">
                <a:solidFill>
                  <a:schemeClr val="accent2"/>
                </a:solidFill>
                <a:latin typeface="Arial" charset="0"/>
              </a:rPr>
              <a:t> 2 - 50 ms</a:t>
            </a:r>
          </a:p>
          <a:p>
            <a:pPr marL="762000" lvl="1" indent="-292100" defTabSz="938213" eaLnBrk="0" hangingPunct="0">
              <a:lnSpc>
                <a:spcPct val="80000"/>
              </a:lnSpc>
              <a:spcBef>
                <a:spcPct val="20000"/>
              </a:spcBef>
              <a:buFontTx/>
              <a:buChar char="–"/>
            </a:pPr>
            <a:r>
              <a:rPr lang="en-US" sz="2000" b="0" dirty="0"/>
              <a:t>JET found E • B</a:t>
            </a:r>
            <a:r>
              <a:rPr lang="en-US" sz="2000" b="0" baseline="-25000" dirty="0"/>
              <a:t>T</a:t>
            </a:r>
            <a:r>
              <a:rPr lang="en-US" sz="2000" b="0" dirty="0"/>
              <a:t>/</a:t>
            </a:r>
            <a:r>
              <a:rPr lang="en-US" sz="2000" b="0" dirty="0" err="1"/>
              <a:t>dB</a:t>
            </a:r>
            <a:r>
              <a:rPr lang="en-US" sz="2000" b="0" baseline="-25000" dirty="0" err="1"/>
              <a:t>z</a:t>
            </a:r>
            <a:r>
              <a:rPr lang="en-US" sz="2000" b="0" dirty="0"/>
              <a:t> &gt; 10</a:t>
            </a:r>
            <a:r>
              <a:rPr lang="en-US" sz="2000" b="0" baseline="30000" dirty="0"/>
              <a:t>3</a:t>
            </a:r>
            <a:r>
              <a:rPr lang="en-US" sz="2000" b="0" dirty="0"/>
              <a:t> V/</a:t>
            </a:r>
            <a:r>
              <a:rPr lang="en-US" sz="2000" b="0" dirty="0" err="1" smtClean="0"/>
              <a:t>m</a:t>
            </a:r>
            <a:r>
              <a:rPr lang="en-US" sz="2000" b="0" dirty="0" smtClean="0"/>
              <a:t> </a:t>
            </a:r>
          </a:p>
          <a:p>
            <a:pPr marL="762000" lvl="1" indent="-292100" defTabSz="938213" eaLnBrk="0" hangingPunct="0">
              <a:lnSpc>
                <a:spcPct val="80000"/>
              </a:lnSpc>
              <a:spcBef>
                <a:spcPct val="20000"/>
              </a:spcBef>
            </a:pPr>
            <a:r>
              <a:rPr lang="en-US" b="0" dirty="0" smtClean="0"/>
              <a:t>             A. </a:t>
            </a:r>
            <a:r>
              <a:rPr lang="en-US" b="0" dirty="0" err="1" smtClean="0"/>
              <a:t>Tanga</a:t>
            </a:r>
            <a:r>
              <a:rPr lang="en-US" b="0" dirty="0" smtClean="0"/>
              <a:t>, et </a:t>
            </a:r>
            <a:r>
              <a:rPr lang="en-US" b="0" dirty="0" err="1" smtClean="0"/>
              <a:t>al.in</a:t>
            </a:r>
            <a:r>
              <a:rPr lang="en-US" b="0" dirty="0" smtClean="0"/>
              <a:t> “Tokamak Start-up” H. </a:t>
            </a:r>
            <a:r>
              <a:rPr lang="en-US" b="0" dirty="0" err="1" smtClean="0"/>
              <a:t>Knoepfel</a:t>
            </a:r>
            <a:r>
              <a:rPr lang="en-US" b="0" dirty="0" smtClean="0"/>
              <a:t>. Plenum Press, NY (1985)</a:t>
            </a:r>
            <a:endParaRPr lang="en-US" sz="2000" b="0" dirty="0" smtClean="0"/>
          </a:p>
          <a:p>
            <a:pPr marL="762000" lvl="1" indent="-292100" defTabSz="938213" eaLnBrk="0" hangingPunct="0">
              <a:lnSpc>
                <a:spcPct val="80000"/>
              </a:lnSpc>
              <a:spcBef>
                <a:spcPct val="20000"/>
              </a:spcBef>
              <a:buFontTx/>
              <a:buChar char="–"/>
            </a:pPr>
            <a:r>
              <a:rPr lang="en-US" sz="2000" b="0" dirty="0"/>
              <a:t>Consistent with NSTX and DIII-</a:t>
            </a:r>
            <a:r>
              <a:rPr lang="en-US" sz="2000" b="0" dirty="0" smtClean="0"/>
              <a:t>D</a:t>
            </a:r>
          </a:p>
          <a:p>
            <a:pPr marL="762000" lvl="1" indent="-292100" defTabSz="938213" eaLnBrk="0" hangingPunct="0">
              <a:lnSpc>
                <a:spcPct val="80000"/>
              </a:lnSpc>
              <a:spcBef>
                <a:spcPct val="20000"/>
              </a:spcBef>
              <a:buFontTx/>
              <a:buChar char="–"/>
            </a:pPr>
            <a:endParaRPr lang="en-US" sz="2000" b="0" i="0" baseline="30000" dirty="0">
              <a:solidFill>
                <a:srgbClr val="000000"/>
              </a:solidFill>
              <a:latin typeface="Arial" charset="0"/>
              <a:ea typeface="Arial" charset="0"/>
              <a:cs typeface="Arial" charset="0"/>
            </a:endParaRPr>
          </a:p>
        </p:txBody>
      </p:sp>
      <p:sp>
        <p:nvSpPr>
          <p:cNvPr id="5" name="TextBox 4"/>
          <p:cNvSpPr txBox="1"/>
          <p:nvPr/>
        </p:nvSpPr>
        <p:spPr>
          <a:xfrm>
            <a:off x="4894354" y="6272384"/>
            <a:ext cx="4025261" cy="276999"/>
          </a:xfrm>
          <a:prstGeom prst="rect">
            <a:avLst/>
          </a:prstGeom>
          <a:noFill/>
        </p:spPr>
        <p:txBody>
          <a:bodyPr wrap="none" rtlCol="0">
            <a:spAutoFit/>
          </a:bodyPr>
          <a:lstStyle/>
          <a:p>
            <a:r>
              <a:rPr lang="en-US" b="0" i="0" dirty="0" err="1" smtClean="0"/>
              <a:t>I.H.Hutchinson</a:t>
            </a:r>
            <a:r>
              <a:rPr lang="en-US" b="0" i="0" dirty="0" smtClean="0"/>
              <a:t>, </a:t>
            </a:r>
            <a:r>
              <a:rPr lang="en-US" b="0" i="0" dirty="0" err="1" smtClean="0"/>
              <a:t>J.D.Strachan</a:t>
            </a:r>
            <a:r>
              <a:rPr lang="en-US" b="0" i="0" dirty="0" smtClean="0"/>
              <a:t> </a:t>
            </a:r>
            <a:r>
              <a:rPr lang="en-US" b="0" i="0" dirty="0" err="1" smtClean="0"/>
              <a:t>Nucl</a:t>
            </a:r>
            <a:r>
              <a:rPr lang="en-US" b="0" i="0" dirty="0" smtClean="0"/>
              <a:t>. Fusion 14 649(1974) </a:t>
            </a:r>
            <a:endParaRPr lang="en-US" b="0" i="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103709</TotalTime>
  <Words>5670</Words>
  <Application>Microsoft Macintosh PowerPoint</Application>
  <PresentationFormat>Letter Paper (8.5x11 in)</PresentationFormat>
  <Paragraphs>663</Paragraphs>
  <Slides>47</Slides>
  <Notes>5</Notes>
  <HiddenSlides>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47</vt:i4>
      </vt:variant>
    </vt:vector>
  </HeadingPairs>
  <TitlesOfParts>
    <vt:vector size="51" baseType="lpstr">
      <vt:lpstr>Blank Presentation</vt:lpstr>
      <vt:lpstr>Acrobat Document</vt:lpstr>
      <vt:lpstr>Equation</vt:lpstr>
      <vt:lpstr>Photo Editor Photo</vt:lpstr>
      <vt:lpstr>Slide 1</vt:lpstr>
      <vt:lpstr>Normal aspect ratio tokamaks have inner  coils for inductive start-up, spherical tokamaks  have  limited space</vt:lpstr>
      <vt:lpstr>Physics of tokamak plasma start-up</vt:lpstr>
      <vt:lpstr>Inductive start-up can be divided into three phases, break-down/avalanche, burn-through and controlled ramp-up</vt:lpstr>
      <vt:lpstr>Inductive start-up</vt:lpstr>
      <vt:lpstr>Breakdown in a gas, the Townsend avalanche</vt:lpstr>
      <vt:lpstr>The voltage required for an avalanche depends upon the pressure distance product</vt:lpstr>
      <vt:lpstr>Electrons must travel many ionization lengths before being lost if an avalanche is to occur</vt:lpstr>
      <vt:lpstr>Other losses that might stop avalanche from proceeding</vt:lpstr>
      <vt:lpstr>Avalanche proceeds until electron-ion collisions are the dominate  process compared to electron-neutral collisions</vt:lpstr>
      <vt:lpstr>Database from JET show good agreement between Lloyd’s estimate of the avalanche time and the peak time of Ha</vt:lpstr>
      <vt:lpstr>Physics of tokamak plasma start-up</vt:lpstr>
      <vt:lpstr>It has been known for a long time that Low Z impurity radiation can cause excessive energy losses at low Te</vt:lpstr>
      <vt:lpstr>Impurity burn through has presented difficulties to most tokamaks, particularly early in the  machine’s operation</vt:lpstr>
      <vt:lpstr>Recently H-T Kim developed a model (DYON) that uses a dynamic recycling and sputtering model for JET start-up</vt:lpstr>
      <vt:lpstr>Model results agree  well with experiment and demonstrate the  importance of including the parallel loss</vt:lpstr>
      <vt:lpstr>The density at the time of burn-through depends on fill pressure, and the radiated  power depends on the  wall</vt:lpstr>
      <vt:lpstr>Physics of tokamak plasma start-up</vt:lpstr>
      <vt:lpstr>Superconducting tokamaks have low loop voltage which can be marginal on ITER for breakdown and burn-through </vt:lpstr>
      <vt:lpstr>Lloyd used a 0-D model of power balance during the start-up on ITER to assess the need for additional power</vt:lpstr>
      <vt:lpstr>Conclusions for the 0-D model for start-up is that start-up on ITER  will be more robust with additional power</vt:lpstr>
      <vt:lpstr>ECRH has been used on many devices to provide pre-ionization and electron  heating during start-up</vt:lpstr>
      <vt:lpstr>Progression of  discharge phases during ECRH start-up in DIII-D</vt:lpstr>
      <vt:lpstr>Physics of tokamak plasma start-up</vt:lpstr>
      <vt:lpstr>Causes of discharge failure are not always obvious</vt:lpstr>
      <vt:lpstr>For all tokamaks it is essential to apply the proper vertical field and  to have a vertically and radially stable field pattern</vt:lpstr>
      <vt:lpstr>Physics of tokamak plasma start-up</vt:lpstr>
      <vt:lpstr>So far neglected a discussion of plasma density except when discussing Kim’s and Lloyd’s modelling</vt:lpstr>
      <vt:lpstr>The choice of plasma growth strategy determines the current density profile evolution which influences stability</vt:lpstr>
      <vt:lpstr>ITER strategy for plasma growth has evolved from small aperture growth  to a large-bore start-up that diverts earlier</vt:lpstr>
      <vt:lpstr>Physics of tokamak plasma start-up</vt:lpstr>
      <vt:lpstr>Central solenoid is well understood and works well, but there are reasons to consider other start-up techniques</vt:lpstr>
      <vt:lpstr>All inductive start-up strategies face the same issues as using a central solenoid, but the emphasis may differ</vt:lpstr>
      <vt:lpstr>Physics of tokamak plasma start-up</vt:lpstr>
      <vt:lpstr>Of the candidate RF start-up strategies for the ST, so far Electron-Bernstein Wave (EBW) is the  most promising</vt:lpstr>
      <vt:lpstr>EBW can  be produced by mode conversion of X-Mode waves in ECRF launched  from the  high field  side</vt:lpstr>
      <vt:lpstr>28 GHz breakdown with O-Mode launch with toroidal field and 1mT vertical field in MAST, and ray tracing of EBW</vt:lpstr>
      <vt:lpstr>MAST EBW start-up to 33 kA with 100 kW ECRF using vertical shifts to provide co-current in both open- and closed-fields</vt:lpstr>
      <vt:lpstr>Physics of tokamak plasma start-up</vt:lpstr>
      <vt:lpstr>Transient CHI current formation achieved by biasing inner vs. outer vessel to drive expanding helical current channel</vt:lpstr>
      <vt:lpstr>Transient CHI start-up must be followed by another means of current drive - so far only inductive drive has been available</vt:lpstr>
      <vt:lpstr>Physics of tokamak plasma start-up</vt:lpstr>
      <vt:lpstr>Plasma guns have been employed on PEGASUS to inject helicity and provide start-up plasmas</vt:lpstr>
      <vt:lpstr>Plasmas initiated with plasma guns on PEGASUS have been ramped to over 100 kA with &lt; 4 kA of gun current</vt:lpstr>
      <vt:lpstr>Inductive start-up with ECH is well understood and promising non-inductive start-up techniques exist for STs</vt:lpstr>
      <vt:lpstr>Acknowledgements</vt:lpstr>
      <vt:lpstr>References to illustrative work</vt:lpstr>
    </vt:vector>
  </TitlesOfParts>
  <Company>Princeton Plasma Physics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Comparison of MA and Vphi Example of asymmetry</dc:title>
  <dc:creator>Jonathan Menard</dc:creator>
  <cp:lastModifiedBy>Dennis Mueller</cp:lastModifiedBy>
  <cp:revision>12336</cp:revision>
  <cp:lastPrinted>2012-10-17T23:11:22Z</cp:lastPrinted>
  <dcterms:created xsi:type="dcterms:W3CDTF">2012-11-12T19:49:12Z</dcterms:created>
  <dcterms:modified xsi:type="dcterms:W3CDTF">2012-11-12T19:50:14Z</dcterms:modified>
</cp:coreProperties>
</file>