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1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60" r:id="rId4"/>
    <p:sldId id="261" r:id="rId5"/>
    <p:sldId id="262" r:id="rId6"/>
    <p:sldId id="264" r:id="rId7"/>
    <p:sldId id="266" r:id="rId8"/>
    <p:sldId id="267" r:id="rId9"/>
    <p:sldId id="268" r:id="rId10"/>
    <p:sldId id="272" r:id="rId11"/>
    <p:sldId id="273" r:id="rId12"/>
    <p:sldId id="274" r:id="rId13"/>
    <p:sldId id="275" r:id="rId14"/>
    <p:sldId id="303" r:id="rId15"/>
    <p:sldId id="278" r:id="rId16"/>
    <p:sldId id="279" r:id="rId17"/>
    <p:sldId id="285" r:id="rId18"/>
    <p:sldId id="307" r:id="rId19"/>
    <p:sldId id="310" r:id="rId20"/>
    <p:sldId id="286" r:id="rId21"/>
    <p:sldId id="287" r:id="rId22"/>
    <p:sldId id="288" r:id="rId23"/>
    <p:sldId id="289" r:id="rId24"/>
    <p:sldId id="291" r:id="rId25"/>
    <p:sldId id="290" r:id="rId26"/>
    <p:sldId id="297" r:id="rId27"/>
    <p:sldId id="311" r:id="rId28"/>
    <p:sldId id="295" r:id="rId29"/>
    <p:sldId id="294" r:id="rId30"/>
    <p:sldId id="296" r:id="rId31"/>
    <p:sldId id="298" r:id="rId32"/>
    <p:sldId id="258" r:id="rId33"/>
    <p:sldId id="265" r:id="rId34"/>
    <p:sldId id="300" r:id="rId35"/>
    <p:sldId id="270" r:id="rId36"/>
    <p:sldId id="276" r:id="rId37"/>
    <p:sldId id="271" r:id="rId38"/>
    <p:sldId id="259" r:id="rId39"/>
    <p:sldId id="301" r:id="rId40"/>
    <p:sldId id="302" r:id="rId41"/>
    <p:sldId id="304" r:id="rId42"/>
    <p:sldId id="306" r:id="rId43"/>
    <p:sldId id="309" r:id="rId44"/>
    <p:sldId id="308" r:id="rId45"/>
    <p:sldId id="292" r:id="rId46"/>
    <p:sldId id="280" r:id="rId47"/>
    <p:sldId id="282" r:id="rId48"/>
    <p:sldId id="283" r:id="rId49"/>
    <p:sldId id="299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00"/>
    <a:srgbClr val="FF0000"/>
    <a:srgbClr val="FF6666"/>
    <a:srgbClr val="66FFFF"/>
    <a:srgbClr val="006699"/>
    <a:srgbClr val="0080FF"/>
    <a:srgbClr val="008080"/>
    <a:srgbClr val="004080"/>
    <a:srgbClr val="40008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0" d="100"/>
          <a:sy n="110" d="100"/>
        </p:scale>
        <p:origin x="-1880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9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FD583-6A33-7D46-BE2F-026EF7DA9262}" type="datetimeFigureOut">
              <a:rPr lang="en-US" smtClean="0"/>
              <a:t>3/29/12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AA648-A830-8043-9BB6-CF85CDBE8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387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41164-303F-7942-A6B7-4CB4BF68F7BF}" type="datetimeFigureOut">
              <a:rPr lang="en-US" smtClean="0"/>
              <a:t>3/29/12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6AD6F-CC2B-6B43-A3B4-00BD0253F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777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6AD6F-CC2B-6B43-A3B4-00BD0253FC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3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6AD6F-CC2B-6B43-A3B4-00BD0253FC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1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AC8F-D0AF-7241-960D-C54FDFC1FCA4}" type="datetime1">
              <a:rPr lang="en-US" smtClean="0"/>
              <a:t>3/29/12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3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AF0E9-502E-E345-ACB4-5559260D91E3}" type="datetime1">
              <a:rPr lang="en-US" smtClean="0"/>
              <a:t>3/29/12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2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F02A8-AE5F-8049-9AC7-09786B0B2430}" type="datetime1">
              <a:rPr lang="en-US" smtClean="0"/>
              <a:t>3/29/12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1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E3DD-31BB-DF4E-B326-A9873E27A1A1}" type="datetime1">
              <a:rPr lang="en-US" smtClean="0"/>
              <a:t>3/29/12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3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9189D-595E-6B41-9397-DCD308CDEEA9}" type="datetime1">
              <a:rPr lang="en-US" smtClean="0"/>
              <a:t>3/29/12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8E51-9153-3F44-B0E4-834804CC707C}" type="datetime1">
              <a:rPr lang="en-US" smtClean="0"/>
              <a:t>3/29/12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ACC38-BAAB-4243-8D53-17C5FBAC548D}" type="datetime1">
              <a:rPr lang="en-US" smtClean="0"/>
              <a:t>3/29/12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4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258E-FBA0-014B-9F22-833030CB741E}" type="datetime1">
              <a:rPr lang="en-US" smtClean="0"/>
              <a:t>3/29/12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2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3C32-9143-CB47-9FE1-3C6AB12B0A3E}" type="datetime1">
              <a:rPr lang="en-US" smtClean="0"/>
              <a:t>3/29/12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A8E38-D1DA-5F4B-B0EB-59A71225B174}" type="datetime1">
              <a:rPr lang="en-US" smtClean="0"/>
              <a:t>3/29/12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7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6B23-E03D-3544-A7DB-ED9055139570}" type="datetime1">
              <a:rPr lang="en-US" smtClean="0"/>
              <a:t>3/29/12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Kaye, APS12 - Rotation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20423"/>
          </a:xfrm>
          <a:prstGeom prst="rect">
            <a:avLst/>
          </a:prstGeom>
          <a:gradFill flip="none" rotWithShape="1">
            <a:gsLst>
              <a:gs pos="50000">
                <a:schemeClr val="accent6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AEF70-1C16-1A40-9B45-4F66AA89E3E2}" type="datetime1">
              <a:rPr lang="en-US" smtClean="0"/>
              <a:t>3/29/12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Kaye, APS12 - Rotation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57590-595A-8640-B762-FCE63D0D0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5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i="1" kern="1200"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schemeClr val="tx1">
                <a:lumMod val="85000"/>
                <a:lumOff val="15000"/>
                <a:alpha val="25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408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00808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26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7.emf"/><Relationship Id="rId8" Type="http://schemas.openxmlformats.org/officeDocument/2006/relationships/image" Target="../media/image29.emf"/><Relationship Id="rId9" Type="http://schemas.openxmlformats.org/officeDocument/2006/relationships/image" Target="../media/image3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4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4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4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jpg"/><Relationship Id="rId11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oleObject" Target="../embeddings/oleObject17.bin"/><Relationship Id="rId5" Type="http://schemas.openxmlformats.org/officeDocument/2006/relationships/image" Target="../media/image72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73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7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1.emf"/><Relationship Id="rId5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5.emf"/><Relationship Id="rId10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oleObject" Target="../embeddings/oleObject20.bin"/><Relationship Id="rId5" Type="http://schemas.openxmlformats.org/officeDocument/2006/relationships/image" Target="../media/image90.emf"/><Relationship Id="rId6" Type="http://schemas.openxmlformats.org/officeDocument/2006/relationships/image" Target="../media/image35.emf"/><Relationship Id="rId7" Type="http://schemas.openxmlformats.org/officeDocument/2006/relationships/image" Target="../media/image91.emf"/><Relationship Id="rId8" Type="http://schemas.openxmlformats.org/officeDocument/2006/relationships/image" Target="../media/image28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png"/><Relationship Id="rId5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40.emf"/><Relationship Id="rId5" Type="http://schemas.openxmlformats.org/officeDocument/2006/relationships/image" Target="../media/image96.png"/><Relationship Id="rId6" Type="http://schemas.openxmlformats.org/officeDocument/2006/relationships/image" Target="../media/image41.emf"/><Relationship Id="rId7" Type="http://schemas.openxmlformats.org/officeDocument/2006/relationships/oleObject" Target="../embeddings/oleObject22.bin"/><Relationship Id="rId8" Type="http://schemas.openxmlformats.org/officeDocument/2006/relationships/image" Target="../media/image95.emf"/><Relationship Id="rId9" Type="http://schemas.openxmlformats.org/officeDocument/2006/relationships/image" Target="../media/image97.png"/><Relationship Id="rId10" Type="http://schemas.openxmlformats.org/officeDocument/2006/relationships/image" Target="../media/image42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emf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7.emf"/><Relationship Id="rId7" Type="http://schemas.openxmlformats.org/officeDocument/2006/relationships/image" Target="../media/image1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83036"/>
            <a:ext cx="7772400" cy="1545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Magnetically Confined Plasmas Rotate, and Why it is Important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07683"/>
            <a:ext cx="6400800" cy="252127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Stanley M. Kaye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Princeton Plasma Physics Laboratory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Princeton University, Princeton NJ 08543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American Physical Society Meeting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Atlanta, GA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31 March-2 April 2012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1" descr="PPPL-LOGO-FNL-158-Y-GRADIENT-KW-LM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1" y="5629424"/>
            <a:ext cx="1950040" cy="107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1" descr="o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94" y="5847712"/>
            <a:ext cx="2411412" cy="858838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142345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5" y="1898040"/>
            <a:ext cx="4816856" cy="4157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Rotation important for the suppression of macro-scale MHD modes that can lead to sudden plasma termination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430" y="1186070"/>
            <a:ext cx="4779316" cy="96700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953735"/>
                </a:solidFill>
              </a:rPr>
              <a:t>MHD mode growth follows damping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>
                <a:solidFill>
                  <a:srgbClr val="953735"/>
                </a:solidFill>
              </a:rPr>
              <a:t>o</a:t>
            </a:r>
            <a:r>
              <a:rPr lang="en-US" sz="2200" dirty="0" smtClean="0">
                <a:solidFill>
                  <a:srgbClr val="953735"/>
                </a:solidFill>
              </a:rPr>
              <a:t>f rotation – </a:t>
            </a:r>
            <a:r>
              <a:rPr lang="en-US" sz="2200" b="1" dirty="0" smtClean="0">
                <a:solidFill>
                  <a:srgbClr val="953735"/>
                </a:solidFill>
              </a:rPr>
              <a:t>disruption</a:t>
            </a:r>
            <a:r>
              <a:rPr lang="en-US" sz="2200" dirty="0" smtClean="0">
                <a:solidFill>
                  <a:srgbClr val="953735"/>
                </a:solidFill>
              </a:rPr>
              <a:t> follows</a:t>
            </a:r>
            <a:endParaRPr lang="en-US" sz="2200" dirty="0">
              <a:solidFill>
                <a:srgbClr val="95373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10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2993" y="6087223"/>
            <a:ext cx="2612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Sabbagh</a:t>
            </a:r>
            <a:r>
              <a:rPr lang="en-US" sz="1400" dirty="0" smtClean="0">
                <a:solidFill>
                  <a:srgbClr val="006699"/>
                </a:solidFill>
              </a:rPr>
              <a:t> et </a:t>
            </a:r>
            <a:r>
              <a:rPr lang="en-US" sz="1400" dirty="0">
                <a:solidFill>
                  <a:srgbClr val="006699"/>
                </a:solidFill>
              </a:rPr>
              <a:t>al, </a:t>
            </a:r>
            <a:r>
              <a:rPr lang="en-US" sz="1400" dirty="0" err="1" smtClean="0">
                <a:solidFill>
                  <a:srgbClr val="006699"/>
                </a:solidFill>
              </a:rPr>
              <a:t>Nuc</a:t>
            </a:r>
            <a:r>
              <a:rPr lang="en-US" sz="1400" dirty="0" smtClean="0">
                <a:solidFill>
                  <a:srgbClr val="006699"/>
                </a:solidFill>
              </a:rPr>
              <a:t>. Fusion (2010) 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9185" y="6413217"/>
            <a:ext cx="36955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lso on DIII-D: </a:t>
            </a:r>
            <a:r>
              <a:rPr lang="en-US" sz="1400" dirty="0" err="1" smtClean="0">
                <a:solidFill>
                  <a:srgbClr val="006699"/>
                </a:solidFill>
              </a:rPr>
              <a:t>Garafalo</a:t>
            </a:r>
            <a:r>
              <a:rPr lang="en-US" sz="1400" dirty="0" smtClean="0">
                <a:solidFill>
                  <a:srgbClr val="006699"/>
                </a:solidFill>
              </a:rPr>
              <a:t> et </a:t>
            </a:r>
            <a:r>
              <a:rPr lang="en-US" sz="1400" dirty="0">
                <a:solidFill>
                  <a:srgbClr val="006699"/>
                </a:solidFill>
              </a:rPr>
              <a:t>al, </a:t>
            </a:r>
            <a:r>
              <a:rPr lang="en-US" sz="1400" dirty="0" err="1" smtClean="0">
                <a:solidFill>
                  <a:srgbClr val="006699"/>
                </a:solidFill>
              </a:rPr>
              <a:t>Nuc</a:t>
            </a:r>
            <a:r>
              <a:rPr lang="en-US" sz="1400" dirty="0" smtClean="0">
                <a:solidFill>
                  <a:srgbClr val="006699"/>
                </a:solidFill>
              </a:rPr>
              <a:t>. Fusion (2001)  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53293" y="2576524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NSTX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200" y="2034404"/>
            <a:ext cx="4096345" cy="379085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3255818" y="2135909"/>
            <a:ext cx="0" cy="304800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014715" y="2135909"/>
            <a:ext cx="0" cy="304800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5703806" y="1186070"/>
            <a:ext cx="3324740" cy="9670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dirty="0" smtClean="0">
                <a:solidFill>
                  <a:srgbClr val="953735"/>
                </a:solidFill>
              </a:rPr>
              <a:t>Higher rate of </a:t>
            </a:r>
            <a:r>
              <a:rPr lang="en-US" dirty="0" err="1" smtClean="0">
                <a:solidFill>
                  <a:srgbClr val="953735"/>
                </a:solidFill>
              </a:rPr>
              <a:t>disruptivity</a:t>
            </a:r>
            <a:r>
              <a:rPr lang="en-US" dirty="0" smtClean="0">
                <a:solidFill>
                  <a:srgbClr val="953735"/>
                </a:solidFill>
              </a:rPr>
              <a:t> with lower rotation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68084" y="5880500"/>
            <a:ext cx="1529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S. Gerhardt (2012) 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7054" y="5880500"/>
            <a:ext cx="116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Disruption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014715" y="5310909"/>
            <a:ext cx="0" cy="5695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87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872" y="-22784"/>
            <a:ext cx="9143999" cy="102042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this talk, I will explore aspects of rotation and momentum confinement in magnetically-confined plasmas</a:t>
            </a:r>
            <a:endParaRPr lang="en-US" sz="28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6328" y="1255684"/>
            <a:ext cx="8229600" cy="5342466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Magnetically confined plasmas in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tokamaks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/spherical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tokamaks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Rotation observed in other configurations (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stellarator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RFP, linear devices), but will focus on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tokamak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/ST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Why is rotation important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Stabilization of micro-, macro-turbulence leads to higher performance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How do rotation profiles develop and evolve – how can we understand rotation?</a:t>
            </a:r>
          </a:p>
          <a:p>
            <a:pPr marL="914400" lvl="1" indent="-514350"/>
            <a:r>
              <a:rPr lang="en-US" dirty="0" smtClean="0"/>
              <a:t>Rotation generation (driven, self-generated)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Transport of momentum</a:t>
            </a:r>
          </a:p>
          <a:p>
            <a:pPr marL="800100" lvl="2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dirty="0" smtClean="0"/>
              <a:t> Find </a:t>
            </a:r>
            <a:r>
              <a:rPr lang="en-US" dirty="0" err="1" smtClean="0"/>
              <a:t>tokamak</a:t>
            </a:r>
            <a:r>
              <a:rPr lang="en-US" dirty="0" smtClean="0"/>
              <a:t>/ST results similar                  gives glimpse into underlying 			 common physics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Predictions for fusion power devices (ITER)</a:t>
            </a:r>
          </a:p>
          <a:p>
            <a:pPr marL="514350" indent="-514350">
              <a:buFont typeface="+mj-lt"/>
              <a:buAutoNum type="romanUcPeriod" startAt="3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Future work and summary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What else do we need to understand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791259" y="4906157"/>
            <a:ext cx="690541" cy="209727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7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50099" y="3720259"/>
            <a:ext cx="2603443" cy="3139962"/>
            <a:chOff x="2880529" y="2272100"/>
            <a:chExt cx="2110171" cy="254503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/>
            <a:srcRect l="15043" t="6100"/>
            <a:stretch/>
          </p:blipFill>
          <p:spPr>
            <a:xfrm>
              <a:off x="2880529" y="2272100"/>
              <a:ext cx="2110171" cy="254503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982720" y="3810000"/>
              <a:ext cx="1007980" cy="345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Momentum balance </a:t>
            </a:r>
            <a:r>
              <a:rPr lang="en-US" dirty="0" smtClean="0"/>
              <a:t>is the basis for addressing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sources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transport</a:t>
            </a:r>
            <a:r>
              <a:rPr lang="en-US" dirty="0" smtClean="0"/>
              <a:t> of rotation and momentum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389240"/>
              </p:ext>
            </p:extLst>
          </p:nvPr>
        </p:nvGraphicFramePr>
        <p:xfrm>
          <a:off x="1575488" y="1041589"/>
          <a:ext cx="5757166" cy="1070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5" name="Equation" r:id="rId4" imgW="2527300" imgH="469900" progId="Equation.3">
                  <p:embed/>
                </p:oleObj>
              </mc:Choice>
              <mc:Fallback>
                <p:oleObj name="Equation" r:id="rId4" imgW="2527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5488" y="1041589"/>
                        <a:ext cx="5757166" cy="1070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Brace 6"/>
          <p:cNvSpPr/>
          <p:nvPr/>
        </p:nvSpPr>
        <p:spPr>
          <a:xfrm rot="5400000">
            <a:off x="2158999" y="1852114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5400000">
            <a:off x="3474356" y="1852114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 rot="5400000">
            <a:off x="4671784" y="1852114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6168570" y="1852114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24421" y="2389014"/>
            <a:ext cx="182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rate of change </a:t>
            </a:r>
          </a:p>
          <a:p>
            <a:r>
              <a:rPr lang="en-US" sz="1400" dirty="0" smtClean="0"/>
              <a:t>of angular momentum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06603" y="2389014"/>
            <a:ext cx="117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Input torques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85820" y="2389014"/>
            <a:ext cx="1057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Momentum</a:t>
            </a:r>
          </a:p>
          <a:p>
            <a:r>
              <a:rPr lang="en-US" sz="1400" dirty="0" smtClean="0"/>
              <a:t>transport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89094" y="2389014"/>
            <a:ext cx="1274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Viscous torque</a:t>
            </a:r>
            <a:endParaRPr lang="en-US" sz="1400" dirty="0"/>
          </a:p>
          <a:p>
            <a:r>
              <a:rPr lang="en-US" sz="1400" dirty="0" smtClean="0"/>
              <a:t>(c-x, </a:t>
            </a:r>
            <a:r>
              <a:rPr lang="en-US" sz="1400" dirty="0" err="1" smtClean="0"/>
              <a:t>i-i</a:t>
            </a:r>
            <a:r>
              <a:rPr lang="en-US" sz="1400" dirty="0" smtClean="0"/>
              <a:t>, </a:t>
            </a:r>
            <a:r>
              <a:rPr lang="en-US" sz="1400" dirty="0" err="1" smtClean="0"/>
              <a:t>etc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298861"/>
              </p:ext>
            </p:extLst>
          </p:nvPr>
        </p:nvGraphicFramePr>
        <p:xfrm>
          <a:off x="1751013" y="3401728"/>
          <a:ext cx="17621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6" name="Equation" r:id="rId6" imgW="965200" imgH="215900" progId="Equation.3">
                  <p:embed/>
                </p:oleObj>
              </mc:Choice>
              <mc:Fallback>
                <p:oleObj name="Equation" r:id="rId6" imgW="965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51013" y="3401728"/>
                        <a:ext cx="1762125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 flipH="1">
            <a:off x="2693923" y="2696791"/>
            <a:ext cx="961404" cy="585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911929" y="1096018"/>
            <a:ext cx="1279066" cy="195942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712830" y="3172724"/>
            <a:ext cx="867810" cy="88057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655327" y="3189549"/>
            <a:ext cx="44201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Neutral beam injection provides torque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through classical collisions to drive rotation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337" y="3898170"/>
            <a:ext cx="3197391" cy="2906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6218" y="4989654"/>
            <a:ext cx="1589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DIII-D Neutral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Beam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Injectors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5731" y="3803863"/>
            <a:ext cx="3389161" cy="304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2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7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r="57531"/>
          <a:stretch/>
        </p:blipFill>
        <p:spPr>
          <a:xfrm>
            <a:off x="5171440" y="2095037"/>
            <a:ext cx="3434080" cy="37514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Magnetic field asymmetries are a source of viscous torque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90"/>
            <a:ext cx="8229600" cy="11708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3D </a:t>
            </a:r>
            <a:r>
              <a:rPr lang="en-US" dirty="0" err="1" smtClean="0"/>
              <a:t>toroidal</a:t>
            </a:r>
            <a:r>
              <a:rPr lang="en-US" dirty="0" smtClean="0"/>
              <a:t> magnetic field asymmetries can result from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Magnetic field ripple (finite # TF coils</a:t>
            </a:r>
            <a:r>
              <a:rPr lang="en-US" dirty="0" smtClean="0"/>
              <a:t>) – studied in JET</a:t>
            </a:r>
            <a:endParaRPr lang="en-US" dirty="0"/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Intrinsic error fields (coil misalignments or motion during discharge due to </a:t>
            </a:r>
            <a:r>
              <a:rPr lang="en-US" dirty="0" err="1" smtClean="0"/>
              <a:t>JxB</a:t>
            </a:r>
            <a:r>
              <a:rPr lang="en-US" dirty="0" smtClean="0"/>
              <a:t> forces)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Applied non-axisymmetric B-field perturbations at 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13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4814"/>
          <a:stretch/>
        </p:blipFill>
        <p:spPr>
          <a:xfrm>
            <a:off x="396536" y="4928257"/>
            <a:ext cx="3444146" cy="18035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744" y="2530397"/>
            <a:ext cx="2196768" cy="219676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09666" y="2829637"/>
            <a:ext cx="36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9173" y="5175783"/>
            <a:ext cx="36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45443" y="2407795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NSTX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2899" y="4798168"/>
            <a:ext cx="71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DIII-D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67240" y="5961598"/>
            <a:ext cx="477192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agnetic field (</a:t>
            </a:r>
            <a:r>
              <a:rPr lang="en-US" sz="1600" dirty="0" err="1" smtClean="0"/>
              <a:t>ctr</a:t>
            </a:r>
            <a:r>
              <a:rPr lang="en-US" sz="1600" dirty="0" smtClean="0"/>
              <a:t>) torque increases at low rotation; consistent with theory:</a:t>
            </a:r>
          </a:p>
          <a:p>
            <a:r>
              <a:rPr lang="en-US" sz="1600" dirty="0">
                <a:solidFill>
                  <a:srgbClr val="006699"/>
                </a:solidFill>
              </a:rPr>
              <a:t>Park et al. PRL (2009</a:t>
            </a:r>
            <a:r>
              <a:rPr lang="en-US" sz="1600" dirty="0" smtClean="0">
                <a:solidFill>
                  <a:srgbClr val="006699"/>
                </a:solidFill>
              </a:rPr>
              <a:t>), Cole </a:t>
            </a:r>
            <a:r>
              <a:rPr lang="en-US" sz="1600" dirty="0">
                <a:solidFill>
                  <a:srgbClr val="006699"/>
                </a:solidFill>
              </a:rPr>
              <a:t>et al</a:t>
            </a:r>
            <a:r>
              <a:rPr lang="en-US" sz="1600" dirty="0" smtClean="0">
                <a:solidFill>
                  <a:srgbClr val="006699"/>
                </a:solidFill>
              </a:rPr>
              <a:t>. </a:t>
            </a:r>
            <a:r>
              <a:rPr lang="en-US" sz="1600" dirty="0">
                <a:solidFill>
                  <a:srgbClr val="006699"/>
                </a:solidFill>
              </a:rPr>
              <a:t>PRL (2011</a:t>
            </a:r>
            <a:r>
              <a:rPr lang="en-US" sz="1600" dirty="0" smtClean="0">
                <a:solidFill>
                  <a:srgbClr val="006699"/>
                </a:solidFill>
              </a:rPr>
              <a:t>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76364" y="2407795"/>
            <a:ext cx="563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53735"/>
                </a:solidFill>
              </a:rPr>
              <a:t>NSTX</a:t>
            </a:r>
            <a:endParaRPr lang="en-US" sz="1400" dirty="0">
              <a:solidFill>
                <a:srgbClr val="95373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7232" y="1849708"/>
            <a:ext cx="1713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8080"/>
                </a:solidFill>
              </a:rPr>
              <a:t>Sabbagh</a:t>
            </a:r>
            <a:r>
              <a:rPr lang="en-US" sz="1400" dirty="0" smtClean="0">
                <a:solidFill>
                  <a:srgbClr val="008080"/>
                </a:solidFill>
              </a:rPr>
              <a:t> et al. (2010)   </a:t>
            </a:r>
            <a:endParaRPr lang="en-US" sz="1400" dirty="0">
              <a:solidFill>
                <a:srgbClr val="00808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2695" y="2238518"/>
            <a:ext cx="1713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2-4 mm deflection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50160" y="2577072"/>
            <a:ext cx="923352" cy="2000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47931" y="5181912"/>
            <a:ext cx="97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</a:rPr>
              <a:t>NBI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~ T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baseline="-25000" dirty="0" smtClean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83182" y="2715572"/>
            <a:ext cx="0" cy="192570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83190" y="3498273"/>
            <a:ext cx="65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~5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28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is evidence that some “intrinsic drive” exists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err="1"/>
              <a:t>tokamak</a:t>
            </a:r>
            <a:r>
              <a:rPr lang="en-US" dirty="0"/>
              <a:t>/ST </a:t>
            </a:r>
            <a:r>
              <a:rPr lang="en-US" dirty="0" smtClean="0"/>
              <a:t>plasmas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0"/>
            <a:ext cx="4145280" cy="812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Momentum evolution given 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101545"/>
              </p:ext>
            </p:extLst>
          </p:nvPr>
        </p:nvGraphicFramePr>
        <p:xfrm>
          <a:off x="1081466" y="1711409"/>
          <a:ext cx="2865078" cy="812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9" name="Equation" r:id="rId3" imgW="1612900" imgH="457200" progId="Equation.3">
                  <p:embed/>
                </p:oleObj>
              </mc:Choice>
              <mc:Fallback>
                <p:oleObj name="Equation" r:id="rId3" imgW="1612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1466" y="1711409"/>
                        <a:ext cx="2865078" cy="812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382" y="4290008"/>
            <a:ext cx="3321252" cy="245623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04954" y="3496587"/>
            <a:ext cx="4949174" cy="85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/>
              <a:t>Co-, </a:t>
            </a:r>
            <a:r>
              <a:rPr lang="en-US" sz="2000" dirty="0" err="1" smtClean="0"/>
              <a:t>ctr</a:t>
            </a:r>
            <a:r>
              <a:rPr lang="en-US" sz="2000" dirty="0" smtClean="0"/>
              <a:t>-NBI on DIII-D allows for flexibility to produce </a:t>
            </a:r>
            <a:r>
              <a:rPr lang="en-US" sz="2000" u="sng" dirty="0" smtClean="0"/>
              <a:t>non-rotating</a:t>
            </a:r>
            <a:r>
              <a:rPr lang="en-US" sz="2000" dirty="0" smtClean="0"/>
              <a:t> plasmas across profile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0318" y="4505920"/>
            <a:ext cx="2181048" cy="1850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For steady-state, can produce non-rotating plasmas when: </a:t>
            </a:r>
          </a:p>
          <a:p>
            <a:pPr marL="0" indent="0">
              <a:buFont typeface="Arial"/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sz="2000" b="1" i="1" dirty="0" smtClean="0">
                <a:solidFill>
                  <a:schemeClr val="tx1"/>
                </a:solidFill>
              </a:rPr>
              <a:t>T</a:t>
            </a:r>
            <a:r>
              <a:rPr lang="en-US" sz="2000" b="1" i="1" baseline="-25000" dirty="0" smtClean="0">
                <a:solidFill>
                  <a:schemeClr val="tx1"/>
                </a:solidFill>
              </a:rPr>
              <a:t>NBI</a:t>
            </a:r>
            <a:r>
              <a:rPr lang="en-US" sz="2000" b="1" i="1" dirty="0" smtClean="0">
                <a:solidFill>
                  <a:schemeClr val="tx1"/>
                </a:solidFill>
              </a:rPr>
              <a:t> = -</a:t>
            </a:r>
            <a:r>
              <a:rPr lang="en-US" sz="2000" b="1" i="1" dirty="0" err="1" smtClean="0">
                <a:solidFill>
                  <a:schemeClr val="tx1"/>
                </a:solidFill>
              </a:rPr>
              <a:t>T</a:t>
            </a:r>
            <a:r>
              <a:rPr lang="en-US" sz="2000" b="1" i="1" baseline="-25000" dirty="0" err="1" smtClean="0">
                <a:solidFill>
                  <a:schemeClr val="tx1"/>
                </a:solidFill>
              </a:rPr>
              <a:t>intrinsic</a:t>
            </a:r>
            <a:endParaRPr lang="en-US" sz="2000" b="1" i="1" dirty="0" smtClean="0">
              <a:solidFill>
                <a:schemeClr val="tx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022639" y="1356919"/>
            <a:ext cx="4121360" cy="7089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Can also measure intrinsic torque via evolution of angular momentum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675675" y="1742923"/>
            <a:ext cx="730514" cy="73867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595104" y="2124853"/>
            <a:ext cx="352684" cy="35662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465576" y="2419746"/>
            <a:ext cx="4115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Solve for two unknowns from time evolution of angular momentum, L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217275" y="2555070"/>
            <a:ext cx="1181195" cy="1846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08083" y="5444198"/>
            <a:ext cx="260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6699"/>
                </a:solidFill>
              </a:rPr>
              <a:t>Solomon et </a:t>
            </a:r>
            <a:r>
              <a:rPr lang="en-US" dirty="0">
                <a:solidFill>
                  <a:srgbClr val="006699"/>
                </a:solidFill>
              </a:rPr>
              <a:t>al. </a:t>
            </a:r>
            <a:r>
              <a:rPr lang="en-US" dirty="0" err="1" smtClean="0">
                <a:solidFill>
                  <a:srgbClr val="006699"/>
                </a:solidFill>
              </a:rPr>
              <a:t>PoP</a:t>
            </a:r>
            <a:r>
              <a:rPr lang="en-US" dirty="0" smtClean="0">
                <a:solidFill>
                  <a:srgbClr val="006699"/>
                </a:solidFill>
              </a:rPr>
              <a:t> (2010)</a:t>
            </a:r>
            <a:endParaRPr lang="en-US" dirty="0">
              <a:solidFill>
                <a:srgbClr val="006699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947788" y="2481477"/>
            <a:ext cx="450683" cy="2582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276" y="3086085"/>
            <a:ext cx="4043929" cy="21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6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 animBg="1"/>
      <p:bldP spid="18" grpId="0" animBg="1"/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intrinsic torques lead to edge intrinsic 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857"/>
            <a:ext cx="8229600" cy="5830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Typically use L-H transitions in OH or RF-heated (torque-free) plasmas to study change in intrinsic rotation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9560" y="1569805"/>
            <a:ext cx="3427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Self-generated flow is seen in a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number of physical systems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03551" y="2289800"/>
            <a:ext cx="4564419" cy="3653290"/>
            <a:chOff x="457200" y="2595110"/>
            <a:chExt cx="3706970" cy="296700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203"/>
            <a:stretch/>
          </p:blipFill>
          <p:spPr bwMode="auto">
            <a:xfrm>
              <a:off x="457200" y="2595110"/>
              <a:ext cx="3706970" cy="25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10"/>
            <p:cNvCxnSpPr>
              <a:cxnSpLocks noChangeShapeType="1"/>
            </p:cNvCxnSpPr>
            <p:nvPr/>
          </p:nvCxnSpPr>
          <p:spPr bwMode="auto">
            <a:xfrm rot="10800000">
              <a:off x="1428184" y="4390382"/>
              <a:ext cx="1117679" cy="0"/>
            </a:xfrm>
            <a:prstGeom prst="line">
              <a:avLst/>
            </a:prstGeom>
            <a:noFill/>
            <a:ln w="158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13"/>
            <p:cNvCxnSpPr>
              <a:cxnSpLocks noChangeShapeType="1"/>
            </p:cNvCxnSpPr>
            <p:nvPr/>
          </p:nvCxnSpPr>
          <p:spPr bwMode="auto">
            <a:xfrm rot="10800000">
              <a:off x="1875256" y="4131919"/>
              <a:ext cx="1844171" cy="0"/>
            </a:xfrm>
            <a:prstGeom prst="line">
              <a:avLst/>
            </a:prstGeom>
            <a:noFill/>
            <a:ln w="158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20"/>
            <p:cNvCxnSpPr>
              <a:cxnSpLocks noChangeShapeType="1"/>
            </p:cNvCxnSpPr>
            <p:nvPr/>
          </p:nvCxnSpPr>
          <p:spPr bwMode="auto">
            <a:xfrm>
              <a:off x="3533323" y="5513319"/>
              <a:ext cx="465524" cy="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2716924" y="5336247"/>
              <a:ext cx="624038" cy="2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/>
                <a:t>H-mode</a:t>
              </a:r>
            </a:p>
          </p:txBody>
        </p:sp>
        <p:cxnSp>
          <p:nvCxnSpPr>
            <p:cNvPr id="12" name="Straight Arrow Connector 23"/>
            <p:cNvCxnSpPr>
              <a:cxnSpLocks noChangeShapeType="1"/>
            </p:cNvCxnSpPr>
            <p:nvPr/>
          </p:nvCxnSpPr>
          <p:spPr bwMode="auto">
            <a:xfrm rot="5400000" flipH="1" flipV="1">
              <a:off x="2250726" y="4254748"/>
              <a:ext cx="258463" cy="1164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24"/>
            <p:cNvCxnSpPr>
              <a:cxnSpLocks noChangeShapeType="1"/>
            </p:cNvCxnSpPr>
            <p:nvPr/>
          </p:nvCxnSpPr>
          <p:spPr bwMode="auto">
            <a:xfrm>
              <a:off x="2378211" y="4278614"/>
              <a:ext cx="279420" cy="1165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25"/>
            <p:cNvSpPr txBox="1">
              <a:spLocks noChangeArrowheads="1"/>
            </p:cNvSpPr>
            <p:nvPr/>
          </p:nvSpPr>
          <p:spPr bwMode="auto">
            <a:xfrm>
              <a:off x="2629689" y="4145890"/>
              <a:ext cx="995434" cy="2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Intrinsic drive</a:t>
              </a:r>
            </a:p>
          </p:txBody>
        </p:sp>
        <p:cxnSp>
          <p:nvCxnSpPr>
            <p:cNvPr id="16" name="Straight Arrow Connector 20"/>
            <p:cNvCxnSpPr>
              <a:cxnSpLocks noChangeShapeType="1"/>
            </p:cNvCxnSpPr>
            <p:nvPr/>
          </p:nvCxnSpPr>
          <p:spPr bwMode="auto">
            <a:xfrm rot="10800000">
              <a:off x="2210560" y="5510991"/>
              <a:ext cx="558840" cy="1165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58"/>
            <a:stretch/>
          </p:blipFill>
          <p:spPr bwMode="auto">
            <a:xfrm>
              <a:off x="457200" y="5103091"/>
              <a:ext cx="3706970" cy="256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8"/>
            <p:cNvCxnSpPr>
              <a:cxnSpLocks noChangeShapeType="1"/>
            </p:cNvCxnSpPr>
            <p:nvPr/>
          </p:nvCxnSpPr>
          <p:spPr bwMode="auto">
            <a:xfrm flipV="1">
              <a:off x="2210560" y="2712304"/>
              <a:ext cx="0" cy="2801015"/>
            </a:xfrm>
            <a:prstGeom prst="line">
              <a:avLst/>
            </a:prstGeom>
            <a:noFill/>
            <a:ln w="15875">
              <a:solidFill>
                <a:srgbClr val="00206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8"/>
            <p:cNvCxnSpPr>
              <a:cxnSpLocks noChangeShapeType="1"/>
            </p:cNvCxnSpPr>
            <p:nvPr/>
          </p:nvCxnSpPr>
          <p:spPr bwMode="auto">
            <a:xfrm flipV="1">
              <a:off x="3998847" y="2712306"/>
              <a:ext cx="0" cy="2798685"/>
            </a:xfrm>
            <a:prstGeom prst="line">
              <a:avLst/>
            </a:prstGeom>
            <a:noFill/>
            <a:ln w="15875">
              <a:solidFill>
                <a:srgbClr val="00206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87" y="4609377"/>
            <a:ext cx="2395728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 descr="JupiterSurfaceWinds3D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87" y="2323996"/>
            <a:ext cx="23717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51362" y="2032459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NSTX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9109" y="6026849"/>
            <a:ext cx="126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Park (2011)</a:t>
            </a:r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2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2042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	Intrinsic drive and rotation appears to be controlled 					strongly by               respectively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171630"/>
            <a:ext cx="2133600" cy="365125"/>
          </a:xfrm>
        </p:spPr>
        <p:txBody>
          <a:bodyPr/>
          <a:lstStyle/>
          <a:p>
            <a:fld id="{2C6B35A4-4351-1D4A-AC8B-52A3ECC548BD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071661"/>
              </p:ext>
            </p:extLst>
          </p:nvPr>
        </p:nvGraphicFramePr>
        <p:xfrm>
          <a:off x="4129897" y="566927"/>
          <a:ext cx="1209582" cy="52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08" name="Equation" r:id="rId3" imgW="495300" imgH="215900" progId="Equation.3">
                  <p:embed/>
                </p:oleObj>
              </mc:Choice>
              <mc:Fallback>
                <p:oleObj name="Equation" r:id="rId3" imgW="495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29897" y="566927"/>
                        <a:ext cx="1209582" cy="526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249002" y="1165017"/>
            <a:ext cx="3751402" cy="887416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Intrinsic rotation </a:t>
            </a:r>
            <a:r>
              <a:rPr lang="en-US" sz="2000" dirty="0" smtClean="0"/>
              <a:t>scales with    T</a:t>
            </a:r>
            <a:endParaRPr lang="en-US" sz="2000" u="sng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7214555" y="5146339"/>
            <a:ext cx="1711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Rice et al. PRL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8542" y="1663029"/>
            <a:ext cx="1061222" cy="481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C-Mod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092962" y="1499663"/>
            <a:ext cx="3587024" cy="3763532"/>
            <a:chOff x="1554823" y="1957584"/>
            <a:chExt cx="2291243" cy="24039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53475" r="-1"/>
            <a:stretch/>
          </p:blipFill>
          <p:spPr>
            <a:xfrm>
              <a:off x="2088557" y="1957584"/>
              <a:ext cx="1757509" cy="239697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/>
            <a:srcRect l="2232" r="83639"/>
            <a:stretch/>
          </p:blipFill>
          <p:spPr>
            <a:xfrm>
              <a:off x="1554823" y="1964599"/>
              <a:ext cx="533734" cy="2396972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1209579" y="5663798"/>
            <a:ext cx="6421968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Dependences consistent with ion-scale turbulence theory: </a:t>
            </a:r>
          </a:p>
          <a:p>
            <a:r>
              <a:rPr lang="en-US" dirty="0" err="1" smtClean="0">
                <a:solidFill>
                  <a:srgbClr val="008080"/>
                </a:solidFill>
              </a:rPr>
              <a:t>Gurcan</a:t>
            </a:r>
            <a:r>
              <a:rPr lang="en-US" dirty="0" smtClean="0">
                <a:solidFill>
                  <a:srgbClr val="008080"/>
                </a:solidFill>
              </a:rPr>
              <a:t> et al. </a:t>
            </a:r>
            <a:r>
              <a:rPr lang="en-US" dirty="0" err="1" smtClean="0">
                <a:solidFill>
                  <a:srgbClr val="008080"/>
                </a:solidFill>
              </a:rPr>
              <a:t>PoP</a:t>
            </a:r>
            <a:r>
              <a:rPr lang="en-US" dirty="0" smtClean="0">
                <a:solidFill>
                  <a:srgbClr val="008080"/>
                </a:solidFill>
              </a:rPr>
              <a:t> (2007), Wang et al. </a:t>
            </a:r>
            <a:r>
              <a:rPr lang="en-US" dirty="0" err="1" smtClean="0">
                <a:solidFill>
                  <a:srgbClr val="008080"/>
                </a:solidFill>
              </a:rPr>
              <a:t>PoP</a:t>
            </a:r>
            <a:r>
              <a:rPr lang="en-US" dirty="0" smtClean="0">
                <a:solidFill>
                  <a:srgbClr val="008080"/>
                </a:solidFill>
              </a:rPr>
              <a:t> (2010), </a:t>
            </a:r>
          </a:p>
          <a:p>
            <a:r>
              <a:rPr lang="en-US" dirty="0" err="1" smtClean="0">
                <a:solidFill>
                  <a:srgbClr val="008080"/>
                </a:solidFill>
              </a:rPr>
              <a:t>Kosuga</a:t>
            </a:r>
            <a:r>
              <a:rPr lang="en-US" dirty="0" smtClean="0">
                <a:solidFill>
                  <a:srgbClr val="008080"/>
                </a:solidFill>
              </a:rPr>
              <a:t> et al. </a:t>
            </a:r>
            <a:r>
              <a:rPr lang="en-US" dirty="0" err="1" smtClean="0">
                <a:solidFill>
                  <a:srgbClr val="008080"/>
                </a:solidFill>
              </a:rPr>
              <a:t>PoP</a:t>
            </a:r>
            <a:r>
              <a:rPr lang="en-US" dirty="0" smtClean="0">
                <a:solidFill>
                  <a:srgbClr val="008080"/>
                </a:solidFill>
              </a:rPr>
              <a:t> (2010), </a:t>
            </a:r>
            <a:r>
              <a:rPr lang="en-US" dirty="0" err="1" smtClean="0">
                <a:solidFill>
                  <a:srgbClr val="008080"/>
                </a:solidFill>
              </a:rPr>
              <a:t>Gurcan</a:t>
            </a:r>
            <a:r>
              <a:rPr lang="en-US" dirty="0" smtClean="0">
                <a:solidFill>
                  <a:srgbClr val="008080"/>
                </a:solidFill>
              </a:rPr>
              <a:t> et al. </a:t>
            </a:r>
            <a:r>
              <a:rPr lang="en-US" dirty="0" err="1" smtClean="0">
                <a:solidFill>
                  <a:srgbClr val="008080"/>
                </a:solidFill>
              </a:rPr>
              <a:t>PoP</a:t>
            </a:r>
            <a:r>
              <a:rPr lang="en-US" dirty="0" smtClean="0">
                <a:solidFill>
                  <a:srgbClr val="008080"/>
                </a:solidFill>
              </a:rPr>
              <a:t> (2010)</a:t>
            </a:r>
          </a:p>
        </p:txBody>
      </p:sp>
      <p:sp>
        <p:nvSpPr>
          <p:cNvPr id="43" name="TextBox 42"/>
          <p:cNvSpPr txBox="1"/>
          <p:nvPr/>
        </p:nvSpPr>
        <p:spPr>
          <a:xfrm flipV="1">
            <a:off x="8257960" y="1211197"/>
            <a:ext cx="325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53735"/>
                </a:solidFill>
              </a:rPr>
              <a:t>Δ</a:t>
            </a:r>
            <a:endParaRPr lang="en-US" dirty="0">
              <a:solidFill>
                <a:srgbClr val="953735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32445" y="1615164"/>
            <a:ext cx="3398124" cy="3486072"/>
            <a:chOff x="6787203" y="2054405"/>
            <a:chExt cx="2414021" cy="24765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/>
            <a:srcRect l="8719"/>
            <a:stretch/>
          </p:blipFill>
          <p:spPr>
            <a:xfrm>
              <a:off x="6787203" y="2054405"/>
              <a:ext cx="2414021" cy="24765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219452" y="2131165"/>
              <a:ext cx="596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DIII-D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2538634" y="5101236"/>
            <a:ext cx="1985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Solomon et al. NF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4801" y="1188107"/>
            <a:ext cx="4304996" cy="561981"/>
            <a:chOff x="681165" y="1165017"/>
            <a:chExt cx="4304996" cy="561981"/>
          </a:xfrm>
        </p:grpSpPr>
        <p:sp>
          <p:nvSpPr>
            <p:cNvPr id="31" name="Content Placeholder 8"/>
            <p:cNvSpPr txBox="1">
              <a:spLocks/>
            </p:cNvSpPr>
            <p:nvPr/>
          </p:nvSpPr>
          <p:spPr>
            <a:xfrm>
              <a:off x="681165" y="1165017"/>
              <a:ext cx="4304996" cy="56198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00408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rgbClr val="00808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0000"/>
                </a:lnSpc>
                <a:buFont typeface="Arial"/>
                <a:buNone/>
              </a:pPr>
              <a:r>
                <a:rPr lang="en-US" sz="2000" b="1" dirty="0" smtClean="0">
                  <a:solidFill>
                    <a:srgbClr val="953735"/>
                  </a:solidFill>
                </a:rPr>
                <a:t>Intrinsic torque </a:t>
              </a:r>
              <a:r>
                <a:rPr lang="en-US" sz="2000" dirty="0" smtClean="0">
                  <a:solidFill>
                    <a:srgbClr val="953735"/>
                  </a:solidFill>
                </a:rPr>
                <a:t>scales with    p</a:t>
              </a:r>
              <a:endParaRPr lang="en-US" sz="2000" u="sng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flipV="1">
              <a:off x="3557382" y="1188107"/>
              <a:ext cx="47961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53735"/>
                  </a:solidFill>
                </a:rPr>
                <a:t>   </a:t>
              </a:r>
              <a:r>
                <a:rPr lang="en-US" dirty="0" err="1" smtClean="0">
                  <a:solidFill>
                    <a:srgbClr val="953735"/>
                  </a:solidFill>
                </a:rPr>
                <a:t>Δ</a:t>
              </a:r>
              <a:endParaRPr lang="en-US" dirty="0">
                <a:solidFill>
                  <a:srgbClr val="95373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86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6B35A4-4351-1D4A-AC8B-52A3ECC548BD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872" y="-22784"/>
            <a:ext cx="9143999" cy="102042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this talk, I will explore aspects of rotation and momentum confinement in magnetically-confined plasmas</a:t>
            </a:r>
            <a:endParaRPr lang="en-US" sz="28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6328" y="1255684"/>
            <a:ext cx="8229600" cy="5342466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Magnetically confined plasmas in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tokamaks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/spherical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tokamaks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Rotation observed in other configurations (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stellarator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RFP, linear devices), but will focus on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tokamak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/ST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Why is rotation important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Stabilization of micro-, macro-turbulence leads to higher performance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How do rotation profiles develop and evolve – how can we understand rotation?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Rotation generation (driven, self-generated)</a:t>
            </a:r>
          </a:p>
          <a:p>
            <a:pPr marL="914400" lvl="1" indent="-514350"/>
            <a:r>
              <a:rPr lang="en-US" dirty="0" smtClean="0"/>
              <a:t>Transport of momentum</a:t>
            </a:r>
          </a:p>
          <a:p>
            <a:pPr marL="800100" lvl="2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dirty="0" smtClean="0"/>
              <a:t> Find </a:t>
            </a:r>
            <a:r>
              <a:rPr lang="en-US" dirty="0" err="1" smtClean="0"/>
              <a:t>tokamak</a:t>
            </a:r>
            <a:r>
              <a:rPr lang="en-US" dirty="0" smtClean="0"/>
              <a:t>/ST results similar                  gives glimpse into underlying 			 common physics</a:t>
            </a:r>
          </a:p>
          <a:p>
            <a:pPr marL="914400" lvl="1" indent="-514350"/>
            <a:r>
              <a:rPr lang="en-US" dirty="0" smtClean="0"/>
              <a:t>Predictions for fusion power devices (ITER)</a:t>
            </a:r>
          </a:p>
          <a:p>
            <a:pPr marL="514350" indent="-514350">
              <a:buFont typeface="+mj-lt"/>
              <a:buAutoNum type="romanUcPeriod" startAt="3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Future work and summary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What else do we need to understand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791259" y="4906157"/>
            <a:ext cx="690541" cy="209727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0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Now that sources of rotation are established, need to understand what controls momentum transport &amp; development of rotation profile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324580"/>
              </p:ext>
            </p:extLst>
          </p:nvPr>
        </p:nvGraphicFramePr>
        <p:xfrm>
          <a:off x="1575488" y="1228413"/>
          <a:ext cx="5757166" cy="1070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8" name="Equation" r:id="rId3" imgW="2527300" imgH="469900" progId="Equation.3">
                  <p:embed/>
                </p:oleObj>
              </mc:Choice>
              <mc:Fallback>
                <p:oleObj name="Equation" r:id="rId3" imgW="2527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5488" y="1228413"/>
                        <a:ext cx="5757166" cy="1070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Brace 5"/>
          <p:cNvSpPr/>
          <p:nvPr/>
        </p:nvSpPr>
        <p:spPr>
          <a:xfrm rot="5400000">
            <a:off x="4671784" y="1946578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85820" y="2575838"/>
            <a:ext cx="1057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Momentum</a:t>
            </a:r>
          </a:p>
          <a:p>
            <a:r>
              <a:rPr lang="en-US" sz="1400" dirty="0" smtClean="0"/>
              <a:t>transport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4191038" y="1219334"/>
            <a:ext cx="1015670" cy="109000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25819" y="2183224"/>
            <a:ext cx="460001" cy="1081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311032"/>
              </p:ext>
            </p:extLst>
          </p:nvPr>
        </p:nvGraphicFramePr>
        <p:xfrm>
          <a:off x="981075" y="3543300"/>
          <a:ext cx="45180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9" name="Equation" r:id="rId5" imgW="1981200" imgH="317500" progId="Equation.3">
                  <p:embed/>
                </p:oleObj>
              </mc:Choice>
              <mc:Fallback>
                <p:oleObj name="Equation" r:id="rId5" imgW="19812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1075" y="3543300"/>
                        <a:ext cx="4518025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52160" y="3728720"/>
            <a:ext cx="2860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A theorist’s approach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5488" y="4776986"/>
            <a:ext cx="169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Reynold’s</a:t>
            </a:r>
            <a:r>
              <a:rPr lang="en-US" dirty="0" smtClean="0"/>
              <a:t> stress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84320" y="477698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 flux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5" idx="0"/>
            <a:endCxn id="11" idx="2"/>
          </p:cNvCxnSpPr>
          <p:nvPr/>
        </p:nvCxnSpPr>
        <p:spPr>
          <a:xfrm flipV="1">
            <a:off x="2420563" y="4267200"/>
            <a:ext cx="819524" cy="5097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399280" y="4267200"/>
            <a:ext cx="396240" cy="5097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6290" y="5709920"/>
            <a:ext cx="8302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Langmuir probes can measure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Reynold’s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stress and particle flux near the edge in lower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temperature devices (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Prager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PPCF 1999); these measurements are challenging on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 temperature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tokamaks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/STs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Momentum transport characteristics can be inferred from experimental data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3149" y="3307861"/>
            <a:ext cx="3499092" cy="12742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Steady-state momentum balance with known torques (diffusion paradigm)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425346"/>
              </p:ext>
            </p:extLst>
          </p:nvPr>
        </p:nvGraphicFramePr>
        <p:xfrm>
          <a:off x="1575488" y="1228413"/>
          <a:ext cx="5757166" cy="1070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4" name="Equation" r:id="rId3" imgW="2527300" imgH="469900" progId="Equation.3">
                  <p:embed/>
                </p:oleObj>
              </mc:Choice>
              <mc:Fallback>
                <p:oleObj name="Equation" r:id="rId3" imgW="25273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5488" y="1228413"/>
                        <a:ext cx="5757166" cy="1070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Brace 5"/>
          <p:cNvSpPr/>
          <p:nvPr/>
        </p:nvSpPr>
        <p:spPr>
          <a:xfrm rot="5400000">
            <a:off x="4671784" y="1946578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85820" y="2575838"/>
            <a:ext cx="1057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Momentum</a:t>
            </a:r>
          </a:p>
          <a:p>
            <a:r>
              <a:rPr lang="en-US" sz="1400" dirty="0" smtClean="0"/>
              <a:t>transport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4191038" y="1219334"/>
            <a:ext cx="1015670" cy="109000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25819" y="2183224"/>
            <a:ext cx="460001" cy="1081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909662"/>
              </p:ext>
            </p:extLst>
          </p:nvPr>
        </p:nvGraphicFramePr>
        <p:xfrm>
          <a:off x="1632091" y="3355637"/>
          <a:ext cx="3214116" cy="1100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5" name="Equation" r:id="rId5" imgW="1409700" imgH="482600" progId="Equation.3">
                  <p:embed/>
                </p:oleObj>
              </mc:Choice>
              <mc:Fallback>
                <p:oleObj name="Equation" r:id="rId5" imgW="1409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2091" y="3355637"/>
                        <a:ext cx="3214116" cy="1100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H="1">
            <a:off x="3525520" y="4181645"/>
            <a:ext cx="99980" cy="10018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205611"/>
              </p:ext>
            </p:extLst>
          </p:nvPr>
        </p:nvGraphicFramePr>
        <p:xfrm>
          <a:off x="1123950" y="5161110"/>
          <a:ext cx="34925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06" name="Equation" r:id="rId7" imgW="1714500" imgH="482600" progId="Equation.3">
                  <p:embed/>
                </p:oleObj>
              </mc:Choice>
              <mc:Fallback>
                <p:oleObj name="Equation" r:id="rId7" imgW="1714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3950" y="5161110"/>
                        <a:ext cx="3492500" cy="982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>
          <a:xfrm>
            <a:off x="5533148" y="5219420"/>
            <a:ext cx="3048219" cy="9833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Perturbation analysis allows separation of diffusive and pinch terms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24363" y="6356350"/>
            <a:ext cx="1382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Conduction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725819" y="6356350"/>
            <a:ext cx="135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Convection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990273" y="5945909"/>
            <a:ext cx="127000" cy="4104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087091" y="5945909"/>
            <a:ext cx="103947" cy="41044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6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9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i="1" dirty="0" smtClean="0">
                <a:effectLst>
                  <a:outerShdw blurRad="50800" dist="38100" dir="2700000" algn="tl" rotWithShape="0">
                    <a:srgbClr val="000000">
                      <a:alpha val="25000"/>
                    </a:srgbClr>
                  </a:outerShdw>
                </a:effectLst>
              </a:rPr>
              <a:t>I would like to acknowledge the direct and indirect contributions of:</a:t>
            </a:r>
            <a:endParaRPr lang="en-US" sz="3200" b="1" i="1" dirty="0">
              <a:effectLst>
                <a:outerShdw blurRad="50800" dist="38100" dir="27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53"/>
            <a:ext cx="8229600" cy="5434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C. Angioni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</a:t>
            </a:r>
            <a:r>
              <a:rPr lang="en-US" dirty="0" smtClean="0"/>
              <a:t> </a:t>
            </a:r>
            <a:r>
              <a:rPr lang="en-US" sz="2400" dirty="0" smtClean="0"/>
              <a:t>P. Diamond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S.-H. Ku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, R. McDermott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J.-K. Park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, J. Rice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, F. Ryter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</a:t>
            </a:r>
            <a:r>
              <a:rPr lang="en-US" sz="2400" b="1" dirty="0" smtClean="0"/>
              <a:t>W. Solomon</a:t>
            </a:r>
            <a:r>
              <a:rPr lang="en-US" sz="2400" b="1" baseline="30000" dirty="0" smtClean="0"/>
              <a:t>3</a:t>
            </a:r>
            <a:r>
              <a:rPr lang="en-US" sz="2400" dirty="0" smtClean="0"/>
              <a:t>, T. Tala</a:t>
            </a:r>
            <a:r>
              <a:rPr lang="en-US" sz="2400" baseline="30000" dirty="0" smtClean="0"/>
              <a:t>5</a:t>
            </a:r>
            <a:r>
              <a:rPr lang="en-US" sz="2400" dirty="0" smtClean="0"/>
              <a:t>, W. Wang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, M. Yoshida</a:t>
            </a:r>
            <a:r>
              <a:rPr lang="en-US" baseline="30000" dirty="0" smtClean="0"/>
              <a:t>6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Max-Planck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Institut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fur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Plasmaphsik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Garching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Germany</a:t>
            </a:r>
          </a:p>
          <a:p>
            <a:pPr marL="0" indent="0">
              <a:buNone/>
            </a:pP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UCSD, San Diego CA,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USA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PPPL, Princeton University, Princeton NJ, USA</a:t>
            </a:r>
          </a:p>
          <a:p>
            <a:pPr marL="0" indent="0">
              <a:buNone/>
            </a:pP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PSFC, MIT,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Cambridge MA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USA</a:t>
            </a:r>
          </a:p>
          <a:p>
            <a:pPr marL="0" indent="0">
              <a:buNone/>
            </a:pP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Association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Euratom-Tekes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VTT, Finland</a:t>
            </a:r>
          </a:p>
          <a:p>
            <a:pPr marL="0" indent="0">
              <a:buNone/>
            </a:pPr>
            <a:r>
              <a:rPr lang="en-US" sz="2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JAEA, Japan</a:t>
            </a:r>
          </a:p>
          <a:p>
            <a:pPr marL="0" indent="0">
              <a:buNone/>
            </a:pPr>
            <a:endParaRPr lang="en-US" sz="2400" baseline="30000" dirty="0" smtClean="0"/>
          </a:p>
          <a:p>
            <a:pPr marL="0" indent="0">
              <a:buNone/>
            </a:pPr>
            <a:endParaRPr lang="en-US" sz="2400" baseline="30000" dirty="0" smtClean="0"/>
          </a:p>
          <a:p>
            <a:pPr marL="0" indent="0">
              <a:buNone/>
            </a:pPr>
            <a:endParaRPr lang="en-US" sz="2400" baseline="30000" dirty="0"/>
          </a:p>
          <a:p>
            <a:pPr marL="0" indent="0">
              <a:buNone/>
            </a:pPr>
            <a:r>
              <a:rPr lang="en-US" sz="2000" dirty="0" smtClean="0"/>
              <a:t>This work was supported in part by U.S. DOE Contract # DE-AC02-09CH11466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5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Steady-state analysis shows that momentum</a:t>
            </a:r>
            <a:br>
              <a:rPr lang="en-US" dirty="0" smtClean="0"/>
            </a:br>
            <a:r>
              <a:rPr lang="en-US" dirty="0" smtClean="0"/>
              <a:t>transport is always anomalous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309" y="1301536"/>
            <a:ext cx="3857321" cy="114409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 smtClean="0"/>
              <a:t>Ion-scale turbulence theory predicts </a:t>
            </a:r>
            <a:r>
              <a:rPr lang="en-US" sz="2000" dirty="0" err="1" smtClean="0">
                <a:latin typeface="Symbol" charset="2"/>
                <a:cs typeface="Symbol" charset="2"/>
              </a:rPr>
              <a:t>c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2000" dirty="0" err="1" smtClean="0">
                <a:latin typeface="Symbol" charset="2"/>
                <a:cs typeface="Symbol" charset="2"/>
              </a:rPr>
              <a:t>~c</a:t>
            </a:r>
            <a:r>
              <a:rPr lang="en-US" sz="2000" baseline="-25000" dirty="0" err="1" smtClean="0"/>
              <a:t>i</a:t>
            </a:r>
            <a:endParaRPr lang="en-US" sz="2000" dirty="0" smtClean="0"/>
          </a:p>
          <a:p>
            <a:pPr marL="0" indent="0">
              <a:lnSpc>
                <a:spcPct val="90000"/>
              </a:lnSpc>
              <a:buNone/>
            </a:pPr>
            <a:endParaRPr lang="en-US" sz="9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/>
              <a:t>	</a:t>
            </a:r>
            <a:r>
              <a:rPr lang="en-US" sz="2000" dirty="0" err="1" smtClean="0">
                <a:solidFill>
                  <a:srgbClr val="004080"/>
                </a:solidFill>
                <a:latin typeface="Symbol" charset="2"/>
                <a:cs typeface="Symbol" charset="2"/>
              </a:rPr>
              <a:t>c</a:t>
            </a:r>
            <a:r>
              <a:rPr lang="en-US" sz="2000" baseline="-25000" dirty="0" err="1" smtClean="0">
                <a:solidFill>
                  <a:srgbClr val="004080"/>
                </a:solidFill>
                <a:latin typeface="Symbol" charset="2"/>
                <a:cs typeface="Symbol" charset="2"/>
              </a:rPr>
              <a:t>f</a:t>
            </a:r>
            <a:r>
              <a:rPr lang="en-US" sz="2000" dirty="0" smtClean="0">
                <a:solidFill>
                  <a:srgbClr val="004080"/>
                </a:solidFill>
                <a:latin typeface="Symbol" charset="2"/>
                <a:cs typeface="Symbol" charset="2"/>
              </a:rPr>
              <a:t>~ </a:t>
            </a:r>
            <a:r>
              <a:rPr lang="en-US" sz="2000" dirty="0" smtClean="0">
                <a:solidFill>
                  <a:srgbClr val="004080"/>
                </a:solidFill>
                <a:latin typeface="+mj-lt"/>
                <a:cs typeface="Symbol" charset="2"/>
              </a:rPr>
              <a:t>0.1-0.4 </a:t>
            </a:r>
            <a:r>
              <a:rPr lang="en-US" sz="2000" dirty="0" smtClean="0">
                <a:solidFill>
                  <a:srgbClr val="004080"/>
                </a:solidFill>
                <a:latin typeface="Symbol" charset="2"/>
                <a:cs typeface="Symbol" charset="2"/>
              </a:rPr>
              <a:t>c</a:t>
            </a:r>
            <a:r>
              <a:rPr lang="en-US" sz="2000" baseline="-25000" dirty="0" smtClean="0">
                <a:solidFill>
                  <a:srgbClr val="004080"/>
                </a:solidFill>
              </a:rPr>
              <a:t>i</a:t>
            </a:r>
            <a:r>
              <a:rPr lang="en-US" sz="2000" dirty="0" smtClean="0">
                <a:solidFill>
                  <a:srgbClr val="004080"/>
                </a:solidFill>
              </a:rPr>
              <a:t>  from experiment</a:t>
            </a:r>
            <a:endParaRPr lang="en-US" sz="2000" dirty="0">
              <a:solidFill>
                <a:srgbClr val="00408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20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28861" y="1471126"/>
            <a:ext cx="2821779" cy="608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en-US" sz="2000" dirty="0" err="1">
                <a:latin typeface="Symbol" charset="2"/>
                <a:cs typeface="Symbol" charset="2"/>
              </a:rPr>
              <a:t>c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neoclassical </a:t>
            </a:r>
            <a:r>
              <a:rPr lang="en-US" sz="2000" dirty="0" smtClean="0">
                <a:latin typeface="Symbol" charset="2"/>
                <a:cs typeface="Symbol" charset="2"/>
              </a:rPr>
              <a:t>≈</a:t>
            </a:r>
            <a:r>
              <a:rPr lang="en-US" sz="2000" dirty="0" smtClean="0">
                <a:cs typeface="Symbol" charset="2"/>
              </a:rPr>
              <a:t> 0</a:t>
            </a:r>
          </a:p>
          <a:p>
            <a:pPr marL="0" indent="0">
              <a:lnSpc>
                <a:spcPct val="90000"/>
              </a:lnSpc>
              <a:buFont typeface="Arial"/>
              <a:buNone/>
            </a:pPr>
            <a:r>
              <a:rPr lang="en-US" sz="2000" dirty="0" err="1" smtClean="0">
                <a:latin typeface="Symbol" charset="2"/>
                <a:cs typeface="Symbol" charset="2"/>
              </a:rPr>
              <a:t>c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2000" dirty="0" smtClean="0">
                <a:cs typeface="Symbol" charset="2"/>
              </a:rPr>
              <a:t> &gt;&gt; </a:t>
            </a:r>
            <a:r>
              <a:rPr lang="en-US" sz="2000" dirty="0" err="1" smtClean="0">
                <a:latin typeface="Symbol" charset="2"/>
                <a:cs typeface="Symbol" charset="2"/>
              </a:rPr>
              <a:t>c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2000" baseline="-25000" dirty="0" err="1" smtClean="0">
                <a:cs typeface="Symbol" charset="2"/>
              </a:rPr>
              <a:t>,neo</a:t>
            </a:r>
            <a:r>
              <a:rPr lang="en-US" sz="2000" dirty="0" smtClean="0">
                <a:cs typeface="Symbol" charset="2"/>
              </a:rPr>
              <a:t>(turbulence </a:t>
            </a:r>
            <a:r>
              <a:rPr lang="en-US" sz="2000" dirty="0" err="1" smtClean="0">
                <a:cs typeface="Symbol" charset="2"/>
              </a:rPr>
              <a:t>impt</a:t>
            </a:r>
            <a:r>
              <a:rPr lang="en-US" sz="2000" dirty="0" smtClean="0">
                <a:cs typeface="Symbol" charset="2"/>
              </a:rPr>
              <a:t>!)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28861" y="2239260"/>
            <a:ext cx="563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NSTX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2261" y="5772636"/>
            <a:ext cx="23410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Kaye et al. </a:t>
            </a:r>
            <a:r>
              <a:rPr lang="en-US" sz="1400" dirty="0" err="1" smtClean="0">
                <a:solidFill>
                  <a:srgbClr val="006699"/>
                </a:solidFill>
              </a:rPr>
              <a:t>Nuc</a:t>
            </a:r>
            <a:r>
              <a:rPr lang="en-US" sz="1400" dirty="0" smtClean="0">
                <a:solidFill>
                  <a:srgbClr val="006699"/>
                </a:solidFill>
              </a:rPr>
              <a:t>. Fusion (2009)</a:t>
            </a:r>
            <a:endParaRPr lang="en-US" sz="1400" dirty="0">
              <a:solidFill>
                <a:srgbClr val="00669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266" y="2342549"/>
            <a:ext cx="4129048" cy="34703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20863" y="5759662"/>
            <a:ext cx="1806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Tala</a:t>
            </a:r>
            <a:r>
              <a:rPr lang="en-US" sz="1400" dirty="0" smtClean="0">
                <a:solidFill>
                  <a:srgbClr val="006699"/>
                </a:solidFill>
              </a:rPr>
              <a:t> et al. PPCF (2009)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14621" y="4887875"/>
            <a:ext cx="417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JET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7309" y="3361018"/>
            <a:ext cx="13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80"/>
                </a:solidFill>
              </a:rPr>
              <a:t>Pr</a:t>
            </a:r>
            <a:r>
              <a:rPr lang="en-US" dirty="0" smtClean="0">
                <a:solidFill>
                  <a:srgbClr val="008080"/>
                </a:solidFill>
              </a:rPr>
              <a:t> = </a:t>
            </a:r>
            <a:r>
              <a:rPr lang="en-US" dirty="0" err="1" smtClean="0">
                <a:solidFill>
                  <a:srgbClr val="008080"/>
                </a:solidFill>
                <a:latin typeface="Symbol" charset="2"/>
                <a:cs typeface="Symbol" charset="2"/>
              </a:rPr>
              <a:t>c</a:t>
            </a:r>
            <a:r>
              <a:rPr lang="en-US" baseline="-25000" dirty="0" err="1" smtClean="0">
                <a:solidFill>
                  <a:srgbClr val="008080"/>
                </a:solidFill>
                <a:latin typeface="Symbol" charset="2"/>
                <a:cs typeface="Symbol" charset="2"/>
              </a:rPr>
              <a:t>f</a:t>
            </a:r>
            <a:r>
              <a:rPr lang="en-US" dirty="0" smtClean="0">
                <a:solidFill>
                  <a:srgbClr val="008080"/>
                </a:solidFill>
              </a:rPr>
              <a:t>/</a:t>
            </a:r>
            <a:r>
              <a:rPr lang="en-US" dirty="0" smtClean="0">
                <a:solidFill>
                  <a:srgbClr val="008080"/>
                </a:solidFill>
                <a:latin typeface="Symbol" charset="2"/>
                <a:cs typeface="Symbol" charset="2"/>
              </a:rPr>
              <a:t>c</a:t>
            </a:r>
            <a:r>
              <a:rPr lang="en-US" baseline="-25000" dirty="0" smtClean="0">
                <a:solidFill>
                  <a:srgbClr val="008080"/>
                </a:solidFill>
              </a:rPr>
              <a:t>i</a:t>
            </a:r>
            <a:r>
              <a:rPr lang="en-US" dirty="0" smtClean="0">
                <a:solidFill>
                  <a:srgbClr val="008080"/>
                </a:solidFill>
              </a:rPr>
              <a:t> &lt;1</a:t>
            </a:r>
            <a:endParaRPr lang="en-US" dirty="0">
              <a:solidFill>
                <a:srgbClr val="00808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2079913"/>
            <a:ext cx="3952494" cy="379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0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Perturbation techniques used to isolate </a:t>
            </a:r>
            <a:r>
              <a:rPr lang="en-US" dirty="0" err="1" smtClean="0">
                <a:latin typeface="Symbol" charset="2"/>
                <a:cs typeface="Symbol" charset="2"/>
              </a:rPr>
              <a:t>c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baseline="-25000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pinch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2081" y="4705931"/>
            <a:ext cx="3881120" cy="1111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Use forward modeling to determine </a:t>
            </a:r>
            <a:r>
              <a:rPr lang="en-US" sz="2000" dirty="0" err="1">
                <a:latin typeface="Symbol" charset="2"/>
                <a:cs typeface="Symbol" charset="2"/>
              </a:rPr>
              <a:t>c</a:t>
            </a:r>
            <a:r>
              <a:rPr lang="en-US" sz="2000" baseline="-25000" dirty="0" err="1">
                <a:latin typeface="Symbol" charset="2"/>
                <a:cs typeface="Symbol" charset="2"/>
              </a:rPr>
              <a:t>f</a:t>
            </a:r>
            <a:r>
              <a:rPr lang="en-US" sz="2000" dirty="0"/>
              <a:t>, </a:t>
            </a:r>
            <a:r>
              <a:rPr lang="en-US" sz="2000" dirty="0" err="1"/>
              <a:t>V</a:t>
            </a:r>
            <a:r>
              <a:rPr lang="en-US" sz="2000" baseline="-25000" dirty="0" err="1"/>
              <a:t>pinch</a:t>
            </a:r>
            <a:r>
              <a:rPr lang="en-US" sz="2000" baseline="-25000" dirty="0"/>
              <a:t> </a:t>
            </a:r>
            <a:r>
              <a:rPr lang="en-US" sz="2000" dirty="0"/>
              <a:t>by matching phase, </a:t>
            </a:r>
            <a:r>
              <a:rPr lang="en-US" sz="2000" dirty="0" smtClean="0"/>
              <a:t>amplitude of response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33" descr="steadybli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t="24692" r="17252" b="12140"/>
          <a:stretch>
            <a:fillRect/>
          </a:stretch>
        </p:blipFill>
        <p:spPr bwMode="auto">
          <a:xfrm>
            <a:off x="72528" y="1335976"/>
            <a:ext cx="3849232" cy="28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72470" y="4970772"/>
            <a:ext cx="2225856" cy="1887228"/>
            <a:chOff x="1693894" y="2324417"/>
            <a:chExt cx="2651713" cy="2248298"/>
          </a:xfrm>
        </p:grpSpPr>
        <p:pic>
          <p:nvPicPr>
            <p:cNvPr id="9" name="Picture 8" descr="nstx_v_vs_gradv_12772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82" b="56117"/>
            <a:stretch/>
          </p:blipFill>
          <p:spPr>
            <a:xfrm>
              <a:off x="2141035" y="2324417"/>
              <a:ext cx="2126284" cy="1811113"/>
            </a:xfrm>
            <a:prstGeom prst="rect">
              <a:avLst/>
            </a:prstGeom>
          </p:spPr>
        </p:pic>
        <p:pic>
          <p:nvPicPr>
            <p:cNvPr id="10" name="Picture 9" descr="nstx_v_vs_gradv_12772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436" b="58642"/>
            <a:stretch/>
          </p:blipFill>
          <p:spPr>
            <a:xfrm>
              <a:off x="1746369" y="2382655"/>
              <a:ext cx="310703" cy="1706881"/>
            </a:xfrm>
            <a:prstGeom prst="rect">
              <a:avLst/>
            </a:prstGeom>
          </p:spPr>
        </p:pic>
        <p:pic>
          <p:nvPicPr>
            <p:cNvPr id="11" name="Picture 10" descr="nstx_v_vs_gradv_12772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50" r="43982"/>
            <a:stretch/>
          </p:blipFill>
          <p:spPr>
            <a:xfrm>
              <a:off x="1693894" y="4240493"/>
              <a:ext cx="2651713" cy="33222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057072" y="3841635"/>
              <a:ext cx="199410" cy="398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58080" y="1740889"/>
            <a:ext cx="4528738" cy="2795788"/>
            <a:chOff x="1048962" y="3211857"/>
            <a:chExt cx="3213100" cy="19835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61137"/>
            <a:stretch/>
          </p:blipFill>
          <p:spPr>
            <a:xfrm>
              <a:off x="1048962" y="4114537"/>
              <a:ext cx="3213100" cy="108090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b="66035"/>
            <a:stretch/>
          </p:blipFill>
          <p:spPr>
            <a:xfrm>
              <a:off x="1048962" y="3211857"/>
              <a:ext cx="3213100" cy="944664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5922276" y="5954434"/>
            <a:ext cx="1708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Tala</a:t>
            </a:r>
            <a:r>
              <a:rPr lang="en-US" sz="1400" dirty="0" smtClean="0">
                <a:solidFill>
                  <a:srgbClr val="006699"/>
                </a:solidFill>
              </a:rPr>
              <a:t> et al. PRL (2009)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035" y="1110670"/>
            <a:ext cx="365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ΔB pulse modifies rotation near edge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92268" y="2533550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76092"/>
                </a:solidFill>
              </a:rPr>
              <a:t>Center</a:t>
            </a:r>
            <a:endParaRPr lang="en-US" sz="1200" dirty="0">
              <a:solidFill>
                <a:srgbClr val="37609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70791" y="1799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76092"/>
                </a:solidFill>
              </a:rPr>
              <a:t>Edge</a:t>
            </a:r>
            <a:endParaRPr lang="en-US" sz="1200" dirty="0">
              <a:solidFill>
                <a:srgbClr val="376092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68045" y="5261628"/>
            <a:ext cx="1753400" cy="1200329"/>
            <a:chOff x="3631005" y="1699487"/>
            <a:chExt cx="1753400" cy="1200329"/>
          </a:xfrm>
        </p:grpSpPr>
        <p:sp>
          <p:nvSpPr>
            <p:cNvPr id="25" name="TextBox 24"/>
            <p:cNvSpPr txBox="1"/>
            <p:nvPr/>
          </p:nvSpPr>
          <p:spPr>
            <a:xfrm>
              <a:off x="3645753" y="1699487"/>
              <a:ext cx="1738652" cy="120032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Separation of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v</a:t>
              </a:r>
              <a:r>
                <a:rPr lang="en-US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,</a:t>
              </a:r>
            </a:p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v</a:t>
              </a:r>
              <a:r>
                <a:rPr lang="en-US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essential to </a:t>
              </a:r>
            </a:p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determining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  <a:latin typeface="Symbol" charset="2"/>
                  <a:cs typeface="Symbol" charset="2"/>
                </a:rPr>
                <a:t>c</a:t>
              </a:r>
              <a:r>
                <a:rPr lang="en-US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, </a:t>
              </a:r>
            </a:p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v</a:t>
              </a:r>
              <a:r>
                <a:rPr lang="en-US" baseline="-25000" dirty="0" err="1" smtClean="0">
                  <a:solidFill>
                    <a:schemeClr val="accent2">
                      <a:lumMod val="75000"/>
                    </a:schemeClr>
                  </a:solidFill>
                </a:rPr>
                <a:t>pinch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flipV="1">
              <a:off x="3631005" y="2044468"/>
              <a:ext cx="326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 </a:t>
              </a:r>
              <a:r>
                <a:rPr lang="en-US" sz="1400" dirty="0" err="1" smtClean="0">
                  <a:solidFill>
                    <a:srgbClr val="953735"/>
                  </a:solidFill>
                </a:rPr>
                <a:t>Δ</a:t>
              </a:r>
              <a:endParaRPr lang="en-US" sz="1400" dirty="0">
                <a:solidFill>
                  <a:srgbClr val="953735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553200" y="1473552"/>
            <a:ext cx="159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NB modulation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17249" y="3286103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NSTX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44892" y="266241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JET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4266645"/>
            <a:ext cx="3192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NB pulse preferentially modifies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otation near core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102025" y="1413976"/>
            <a:ext cx="1485366" cy="2638479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7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28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Perturbative</a:t>
            </a:r>
            <a:r>
              <a:rPr lang="en-US" dirty="0" smtClean="0"/>
              <a:t> momentum transport analysis reveals significant </a:t>
            </a:r>
            <a:r>
              <a:rPr lang="en-US" u="sng" dirty="0" smtClean="0"/>
              <a:t>inward</a:t>
            </a:r>
            <a:r>
              <a:rPr lang="en-US" dirty="0" smtClean="0"/>
              <a:t> pinch in outer region of plasma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22</a:t>
            </a:fld>
            <a:endParaRPr lang="en-US"/>
          </a:p>
        </p:txBody>
      </p:sp>
      <p:pic>
        <p:nvPicPr>
          <p:cNvPr id="14" name="Picture 16" descr="pert_re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t="10440" r="9224" b="9357"/>
          <a:stretch>
            <a:fillRect/>
          </a:stretch>
        </p:blipFill>
        <p:spPr bwMode="auto">
          <a:xfrm>
            <a:off x="157951" y="1824903"/>
            <a:ext cx="3106222" cy="416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719403" y="1462238"/>
            <a:ext cx="159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99"/>
                </a:solidFill>
              </a:rPr>
              <a:t>NB modulation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75710" y="4480559"/>
            <a:ext cx="1708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Tala</a:t>
            </a:r>
            <a:r>
              <a:rPr lang="en-US" sz="1400" dirty="0" smtClean="0">
                <a:solidFill>
                  <a:srgbClr val="006699"/>
                </a:solidFill>
              </a:rPr>
              <a:t> et al. PRL (2009)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7113" y="4788336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NSTX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2837" y="183109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JET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06069" y="1831570"/>
            <a:ext cx="5857832" cy="2550752"/>
            <a:chOff x="4300054" y="1838370"/>
            <a:chExt cx="4271215" cy="185986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49513"/>
            <a:stretch/>
          </p:blipFill>
          <p:spPr>
            <a:xfrm>
              <a:off x="4300054" y="1877514"/>
              <a:ext cx="4271215" cy="18207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995920" y="1848530"/>
              <a:ext cx="101600" cy="131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07280" y="1838370"/>
              <a:ext cx="101600" cy="131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446807" y="1457745"/>
            <a:ext cx="114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ΔB pulse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0961" y="2863277"/>
            <a:ext cx="13019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Fit with </a:t>
            </a:r>
            <a:r>
              <a:rPr lang="en-US" sz="1400" dirty="0" err="1" smtClean="0">
                <a:solidFill>
                  <a:srgbClr val="FF0000"/>
                </a:solidFill>
              </a:rPr>
              <a:t>v</a:t>
            </a:r>
            <a:r>
              <a:rPr lang="en-US" sz="1400" baseline="-25000" dirty="0" err="1" smtClean="0">
                <a:solidFill>
                  <a:srgbClr val="FF0000"/>
                </a:solidFill>
              </a:rPr>
              <a:t>pinch</a:t>
            </a:r>
            <a:r>
              <a:rPr lang="en-US" sz="1400" dirty="0" smtClean="0">
                <a:solidFill>
                  <a:srgbClr val="FF0000"/>
                </a:solidFill>
              </a:rPr>
              <a:t>=0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1748" y="2239827"/>
            <a:ext cx="15421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Fit with finite </a:t>
            </a:r>
            <a:r>
              <a:rPr lang="en-US" sz="1400" dirty="0" err="1" smtClean="0"/>
              <a:t>v</a:t>
            </a:r>
            <a:r>
              <a:rPr lang="en-US" sz="1400" baseline="-25000" dirty="0" err="1" smtClean="0"/>
              <a:t>pinch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565280" y="2571008"/>
            <a:ext cx="742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c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2400" dirty="0" smtClean="0">
                <a:latin typeface="Symbol" charset="2"/>
                <a:cs typeface="Symbol" charset="2"/>
              </a:rPr>
              <a:t>/c</a:t>
            </a:r>
            <a:r>
              <a:rPr lang="en-US" sz="1600" baseline="-25000" dirty="0" smtClean="0"/>
              <a:t>i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5760" y="5231809"/>
            <a:ext cx="4998057" cy="1489666"/>
          </a:xfrm>
          <a:solidFill>
            <a:schemeClr val="bg1">
              <a:lumMod val="8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err="1">
                <a:latin typeface="Symbol" charset="2"/>
                <a:cs typeface="Symbol" charset="2"/>
              </a:rPr>
              <a:t>c</a:t>
            </a:r>
            <a:r>
              <a:rPr lang="en-US" sz="2800" baseline="-25000" dirty="0" err="1">
                <a:latin typeface="Symbol" charset="2"/>
                <a:cs typeface="Symbol" charset="2"/>
              </a:rPr>
              <a:t>f</a:t>
            </a:r>
            <a:r>
              <a:rPr lang="en-US" sz="2800" dirty="0">
                <a:latin typeface="Symbol" charset="2"/>
                <a:cs typeface="Symbol" charset="2"/>
              </a:rPr>
              <a:t> </a:t>
            </a:r>
            <a:r>
              <a:rPr lang="en-US" sz="2200" dirty="0" smtClean="0">
                <a:latin typeface="Symbol" charset="2"/>
                <a:cs typeface="Symbol" charset="2"/>
              </a:rPr>
              <a:t>(</a:t>
            </a:r>
            <a:r>
              <a:rPr lang="en-US" sz="2200" dirty="0" smtClean="0">
                <a:cs typeface="Symbol" charset="2"/>
              </a:rPr>
              <a:t>finite </a:t>
            </a:r>
            <a:r>
              <a:rPr lang="en-US" sz="2200" dirty="0" err="1" smtClean="0">
                <a:cs typeface="Symbol" charset="2"/>
              </a:rPr>
              <a:t>v</a:t>
            </a:r>
            <a:r>
              <a:rPr lang="en-US" sz="2200" baseline="-25000" dirty="0" err="1" smtClean="0">
                <a:cs typeface="Symbol" charset="2"/>
              </a:rPr>
              <a:t>pinch</a:t>
            </a:r>
            <a:r>
              <a:rPr lang="en-US" sz="2200" dirty="0" smtClean="0">
                <a:latin typeface="Symbol" charset="2"/>
                <a:cs typeface="Symbol" charset="2"/>
              </a:rPr>
              <a:t>)</a:t>
            </a:r>
            <a:r>
              <a:rPr lang="en-US" sz="2800" dirty="0" smtClean="0">
                <a:latin typeface="Symbol" charset="2"/>
                <a:cs typeface="Symbol" charset="2"/>
              </a:rPr>
              <a:t>~</a:t>
            </a:r>
            <a:r>
              <a:rPr lang="en-US" sz="2800" dirty="0" smtClean="0"/>
              <a:t> 2</a:t>
            </a:r>
            <a:r>
              <a:rPr lang="en-US" sz="2800" dirty="0" smtClean="0">
                <a:latin typeface="Symbol" charset="2"/>
                <a:cs typeface="Symbol" charset="2"/>
              </a:rPr>
              <a:t>c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f</a:t>
            </a:r>
            <a:r>
              <a:rPr lang="en-US" sz="2800" baseline="30000" dirty="0" smtClean="0"/>
              <a:t>eff</a:t>
            </a:r>
            <a:r>
              <a:rPr lang="en-US" sz="2800" dirty="0" smtClean="0"/>
              <a:t> </a:t>
            </a:r>
            <a:r>
              <a:rPr lang="en-US" sz="2200" dirty="0" smtClean="0"/>
              <a:t>(</a:t>
            </a:r>
            <a:r>
              <a:rPr lang="en-US" sz="2200" dirty="0" err="1" smtClean="0"/>
              <a:t>v</a:t>
            </a:r>
            <a:r>
              <a:rPr lang="en-US" sz="2200" baseline="-25000" dirty="0" err="1" smtClean="0"/>
              <a:t>pinch</a:t>
            </a:r>
            <a:r>
              <a:rPr lang="en-US" sz="2200" dirty="0" smtClean="0"/>
              <a:t>=0)</a:t>
            </a:r>
            <a:endParaRPr lang="en-US" sz="2200" baseline="30000" dirty="0" smtClean="0"/>
          </a:p>
          <a:p>
            <a:pPr marL="0" indent="0">
              <a:buNone/>
            </a:pPr>
            <a:endParaRPr lang="en-US" sz="1300" dirty="0">
              <a:solidFill>
                <a:srgbClr val="00408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</a:rPr>
              <a:t>Including </a:t>
            </a:r>
            <a:r>
              <a:rPr lang="en-US" sz="2600" dirty="0" err="1" smtClean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 sz="2600" baseline="-25000" dirty="0" err="1" smtClean="0">
                <a:solidFill>
                  <a:schemeClr val="accent1">
                    <a:lumMod val="75000"/>
                  </a:schemeClr>
                </a:solidFill>
              </a:rPr>
              <a:t>pinch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</a:rPr>
              <a:t> brings </a:t>
            </a:r>
            <a:r>
              <a:rPr lang="en-US" sz="2600" dirty="0" err="1" smtClean="0">
                <a:solidFill>
                  <a:schemeClr val="accent1">
                    <a:lumMod val="75000"/>
                  </a:schemeClr>
                </a:solidFill>
              </a:rPr>
              <a:t>Pr</a:t>
            </a:r>
            <a:r>
              <a:rPr lang="en-US" sz="2600" dirty="0" smtClean="0">
                <a:solidFill>
                  <a:schemeClr val="accent1">
                    <a:lumMod val="75000"/>
                  </a:schemeClr>
                </a:solidFill>
              </a:rPr>
              <a:t> closer to ion-scale turbulence theory prediction (~1)</a:t>
            </a:r>
          </a:p>
        </p:txBody>
      </p:sp>
    </p:spTree>
    <p:extLst>
      <p:ext uri="{BB962C8B-B14F-4D97-AF65-F5344CB8AC3E}">
        <p14:creationId xmlns:p14="http://schemas.microsoft.com/office/powerpoint/2010/main" val="50184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Developing a comprehensive theoretical model of momentum transport is challenging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653796"/>
          </a:xfrm>
        </p:spPr>
        <p:txBody>
          <a:bodyPr>
            <a:normAutofit/>
          </a:bodyPr>
          <a:lstStyle/>
          <a:p>
            <a:r>
              <a:rPr lang="en-US" dirty="0" smtClean="0"/>
              <a:t>Need to know</a:t>
            </a:r>
          </a:p>
          <a:p>
            <a:pPr lvl="1"/>
            <a:r>
              <a:rPr lang="en-US" dirty="0" smtClean="0"/>
              <a:t>Realistic boundary conditions</a:t>
            </a:r>
          </a:p>
          <a:p>
            <a:pPr lvl="1"/>
            <a:r>
              <a:rPr lang="en-US" dirty="0" smtClean="0"/>
              <a:t>Importance of off-diagonal terms in turbulence generation</a:t>
            </a:r>
          </a:p>
          <a:p>
            <a:pPr lvl="1"/>
            <a:r>
              <a:rPr lang="en-US" dirty="0" smtClean="0"/>
              <a:t>Nature of turbulence (strongly turbulent or near marginality)</a:t>
            </a:r>
          </a:p>
          <a:p>
            <a:r>
              <a:rPr lang="en-US" dirty="0" smtClean="0"/>
              <a:t>Fluid treatment of plasma can capture much physics, but almost always need to include kinetic effects</a:t>
            </a:r>
          </a:p>
          <a:p>
            <a:endParaRPr lang="en-US" dirty="0">
              <a:solidFill>
                <a:srgbClr val="004080"/>
              </a:solidFill>
            </a:endParaRPr>
          </a:p>
          <a:p>
            <a:r>
              <a:rPr lang="en-US" dirty="0" smtClean="0">
                <a:solidFill>
                  <a:srgbClr val="004080"/>
                </a:solidFill>
              </a:rPr>
              <a:t>           Validation of theoretical model through comparisons with experimental data</a:t>
            </a:r>
          </a:p>
          <a:p>
            <a:endParaRPr lang="en-US" dirty="0">
              <a:solidFill>
                <a:srgbClr val="00408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408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23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952092" y="4049181"/>
            <a:ext cx="579588" cy="28708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4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366732" y="5008938"/>
            <a:ext cx="6968499" cy="1323439"/>
            <a:chOff x="1492675" y="4977450"/>
            <a:chExt cx="6968499" cy="1323439"/>
          </a:xfrm>
        </p:grpSpPr>
        <p:sp>
          <p:nvSpPr>
            <p:cNvPr id="7" name="TextBox 6"/>
            <p:cNvSpPr txBox="1"/>
            <p:nvPr/>
          </p:nvSpPr>
          <p:spPr>
            <a:xfrm>
              <a:off x="1492675" y="4977450"/>
              <a:ext cx="6968499" cy="1323439"/>
            </a:xfrm>
            <a:prstGeom prst="rect">
              <a:avLst/>
            </a:prstGeom>
            <a:solidFill>
              <a:srgbClr val="006699">
                <a:alpha val="21000"/>
              </a:srgbClr>
            </a:solidFill>
            <a:ln>
              <a:solidFill>
                <a:srgbClr val="00669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6699"/>
                  </a:solidFill>
                </a:rPr>
                <a:t>Are there any dominant parametric dependence (or lack thereof)</a:t>
              </a:r>
            </a:p>
            <a:p>
              <a:r>
                <a:rPr lang="en-US" sz="2000" dirty="0" smtClean="0">
                  <a:solidFill>
                    <a:srgbClr val="006699"/>
                  </a:solidFill>
                </a:rPr>
                <a:t>predicted by theory that can be tested?</a:t>
              </a:r>
            </a:p>
            <a:p>
              <a:endParaRPr lang="en-US" sz="2000" dirty="0">
                <a:solidFill>
                  <a:srgbClr val="006699"/>
                </a:solidFill>
              </a:endParaRPr>
            </a:p>
            <a:p>
              <a:r>
                <a:rPr lang="en-US" sz="2000" dirty="0" smtClean="0">
                  <a:solidFill>
                    <a:srgbClr val="006699"/>
                  </a:solidFill>
                </a:rPr>
                <a:t>		      Some insight, but questions remain</a:t>
              </a:r>
              <a:endParaRPr lang="en-US" sz="2000" dirty="0">
                <a:solidFill>
                  <a:srgbClr val="006699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1962615" y="6108828"/>
              <a:ext cx="734668" cy="0"/>
            </a:xfrm>
            <a:prstGeom prst="straightConnector1">
              <a:avLst/>
            </a:prstGeom>
            <a:ln>
              <a:solidFill>
                <a:srgbClr val="00669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809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Ion-scale turbulence theory predicts virtually NO</a:t>
            </a:r>
            <a:r>
              <a:rPr lang="en-US" sz="2800" dirty="0"/>
              <a:t> </a:t>
            </a:r>
            <a:r>
              <a:rPr lang="en-US" sz="2800" dirty="0" smtClean="0"/>
              <a:t>dependence of pinch number </a:t>
            </a:r>
            <a:r>
              <a:rPr lang="en-US" sz="2800" dirty="0"/>
              <a:t>(</a:t>
            </a:r>
            <a:r>
              <a:rPr lang="en-US" sz="2800" dirty="0" err="1"/>
              <a:t>Rv</a:t>
            </a:r>
            <a:r>
              <a:rPr lang="en-US" sz="2800" baseline="-25000" dirty="0" err="1"/>
              <a:t>pinch</a:t>
            </a:r>
            <a:r>
              <a:rPr lang="en-US" sz="2800" dirty="0"/>
              <a:t>/</a:t>
            </a:r>
            <a:r>
              <a:rPr lang="en-US" sz="2800" dirty="0" err="1">
                <a:latin typeface="Symbol" charset="2"/>
                <a:cs typeface="Symbol" charset="2"/>
              </a:rPr>
              <a:t>c</a:t>
            </a:r>
            <a:r>
              <a:rPr lang="en-US" sz="2800" baseline="-25000" dirty="0" err="1">
                <a:latin typeface="Symbol" charset="2"/>
                <a:cs typeface="Symbol" charset="2"/>
              </a:rPr>
              <a:t>f</a:t>
            </a:r>
            <a:r>
              <a:rPr lang="en-US" sz="2800" dirty="0"/>
              <a:t>) on </a:t>
            </a:r>
            <a:r>
              <a:rPr lang="en-US" sz="2800" dirty="0" smtClean="0"/>
              <a:t>collisionality (</a:t>
            </a:r>
            <a:r>
              <a:rPr lang="en-US" sz="2800" dirty="0" smtClean="0">
                <a:latin typeface="Symbol" charset="2"/>
                <a:cs typeface="Symbol" charset="2"/>
              </a:rPr>
              <a:t>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3" y="1444250"/>
            <a:ext cx="3661716" cy="303964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61184" y="3764241"/>
            <a:ext cx="2949170" cy="104963"/>
          </a:xfrm>
          <a:custGeom>
            <a:avLst/>
            <a:gdLst>
              <a:gd name="connsiteX0" fmla="*/ 0 w 2949170"/>
              <a:gd name="connsiteY0" fmla="*/ 104963 h 104963"/>
              <a:gd name="connsiteX1" fmla="*/ 461792 w 2949170"/>
              <a:gd name="connsiteY1" fmla="*/ 83970 h 104963"/>
              <a:gd name="connsiteX2" fmla="*/ 902593 w 2949170"/>
              <a:gd name="connsiteY2" fmla="*/ 73474 h 104963"/>
              <a:gd name="connsiteX3" fmla="*/ 1301413 w 2949170"/>
              <a:gd name="connsiteY3" fmla="*/ 62978 h 104963"/>
              <a:gd name="connsiteX4" fmla="*/ 2141034 w 2949170"/>
              <a:gd name="connsiteY4" fmla="*/ 31489 h 104963"/>
              <a:gd name="connsiteX5" fmla="*/ 2623817 w 2949170"/>
              <a:gd name="connsiteY5" fmla="*/ 10497 h 104963"/>
              <a:gd name="connsiteX6" fmla="*/ 2949170 w 2949170"/>
              <a:gd name="connsiteY6" fmla="*/ 0 h 10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9170" h="104963">
                <a:moveTo>
                  <a:pt x="0" y="104963"/>
                </a:moveTo>
                <a:lnTo>
                  <a:pt x="461792" y="83970"/>
                </a:lnTo>
                <a:lnTo>
                  <a:pt x="902593" y="73474"/>
                </a:lnTo>
                <a:lnTo>
                  <a:pt x="1301413" y="62978"/>
                </a:lnTo>
                <a:lnTo>
                  <a:pt x="2141034" y="31489"/>
                </a:lnTo>
                <a:lnTo>
                  <a:pt x="2623817" y="10497"/>
                </a:lnTo>
                <a:lnTo>
                  <a:pt x="294917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4492" y="4621749"/>
            <a:ext cx="19757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Peeters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PoP</a:t>
            </a:r>
            <a:r>
              <a:rPr lang="en-US" sz="1400" dirty="0" smtClean="0">
                <a:solidFill>
                  <a:srgbClr val="006699"/>
                </a:solidFill>
              </a:rPr>
              <a:t> (2009)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34331" y="6510238"/>
            <a:ext cx="2333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Tala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Nucl</a:t>
            </a:r>
            <a:r>
              <a:rPr lang="en-US" sz="1400" dirty="0" smtClean="0">
                <a:solidFill>
                  <a:srgbClr val="006699"/>
                </a:solidFill>
              </a:rPr>
              <a:t>. Fusion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807432" y="4884115"/>
            <a:ext cx="3086100" cy="1670150"/>
            <a:chOff x="1799885" y="4810536"/>
            <a:chExt cx="3086100" cy="1670150"/>
          </a:xfrm>
        </p:grpSpPr>
        <p:grpSp>
          <p:nvGrpSpPr>
            <p:cNvPr id="9" name="Group 8"/>
            <p:cNvGrpSpPr/>
            <p:nvPr/>
          </p:nvGrpSpPr>
          <p:grpSpPr>
            <a:xfrm>
              <a:off x="1799885" y="4867786"/>
              <a:ext cx="3086100" cy="1612900"/>
              <a:chOff x="2497837" y="3667964"/>
              <a:chExt cx="3086100" cy="16129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7837" y="3667964"/>
                <a:ext cx="3086100" cy="161290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1263" y="3699452"/>
                <a:ext cx="863600" cy="330200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781245" y="3667964"/>
                <a:ext cx="52476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300609" y="4810536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JET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10715" y="118315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Theory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3508" y="1444250"/>
            <a:ext cx="129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Experiment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007" y="1552489"/>
            <a:ext cx="2628248" cy="469117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53747" y="6413698"/>
            <a:ext cx="2067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Solomon et al. </a:t>
            </a:r>
            <a:r>
              <a:rPr lang="en-US" sz="1400" dirty="0" err="1" smtClean="0">
                <a:solidFill>
                  <a:srgbClr val="006699"/>
                </a:solidFill>
              </a:rPr>
              <a:t>PoP</a:t>
            </a:r>
            <a:r>
              <a:rPr lang="en-US" sz="1400" dirty="0" smtClean="0">
                <a:solidFill>
                  <a:srgbClr val="006699"/>
                </a:solidFill>
              </a:rPr>
              <a:t>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0027" y="3251097"/>
            <a:ext cx="1621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Rv</a:t>
            </a:r>
            <a:r>
              <a:rPr lang="en-US" sz="2000" baseline="-25000" dirty="0" err="1" smtClean="0">
                <a:solidFill>
                  <a:schemeClr val="accent1">
                    <a:lumMod val="50000"/>
                  </a:schemeClr>
                </a:solidFill>
              </a:rPr>
              <a:t>pinch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c</a:t>
            </a:r>
            <a:r>
              <a:rPr lang="en-US" sz="2000" baseline="-25000" dirty="0" err="1" smtClean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Symbol" charset="2"/>
              </a:rPr>
              <a:t>vs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Symbol" charset="2"/>
              </a:rPr>
              <a:t>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Symbol" charset="2"/>
                <a:cs typeface="Symbol" charset="2"/>
              </a:rPr>
              <a:t>n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Symbol" charset="2"/>
              <a:cs typeface="Symbol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90431" y="4621810"/>
            <a:ext cx="1149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Rv</a:t>
            </a:r>
            <a:r>
              <a:rPr lang="en-US" sz="2000" baseline="-25000" dirty="0" err="1"/>
              <a:t>pinch</a:t>
            </a:r>
            <a:r>
              <a:rPr lang="en-US" sz="2000" dirty="0"/>
              <a:t>/</a:t>
            </a:r>
            <a:r>
              <a:rPr lang="en-US" sz="2000" dirty="0" err="1">
                <a:latin typeface="Symbol" charset="2"/>
                <a:cs typeface="Symbol" charset="2"/>
              </a:rPr>
              <a:t>c</a:t>
            </a:r>
            <a:r>
              <a:rPr lang="en-US" sz="2000" baseline="-25000" dirty="0" err="1">
                <a:latin typeface="Symbol" charset="2"/>
                <a:cs typeface="Symbol" charset="2"/>
              </a:rPr>
              <a:t>f</a:t>
            </a:r>
            <a:r>
              <a:rPr lang="en-US" sz="2000" dirty="0">
                <a:latin typeface="Symbol" charset="2"/>
                <a:cs typeface="Symbol" charset="2"/>
              </a:rPr>
              <a:t> 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7326238" y="6105179"/>
            <a:ext cx="3049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19339" y="2436159"/>
            <a:ext cx="681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v</a:t>
            </a:r>
            <a:r>
              <a:rPr lang="en-US" sz="2000" baseline="-25000" dirty="0" err="1">
                <a:solidFill>
                  <a:srgbClr val="000000"/>
                </a:solidFill>
              </a:rPr>
              <a:t>pinch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98903" y="3285795"/>
            <a:ext cx="415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c</a:t>
            </a:r>
            <a:r>
              <a:rPr lang="en-US" sz="2000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3177951" y="4929526"/>
            <a:ext cx="2571684" cy="1183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177951" y="6231826"/>
            <a:ext cx="2571684" cy="1183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186185" y="4949764"/>
            <a:ext cx="1" cy="129390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749634" y="4949764"/>
            <a:ext cx="1" cy="129390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851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Ion-scale turbulence theory predicts dependence of</a:t>
            </a:r>
            <a:r>
              <a:rPr lang="en-US" sz="2800" dirty="0"/>
              <a:t> </a:t>
            </a:r>
            <a:r>
              <a:rPr lang="en-US" sz="2800" dirty="0" smtClean="0"/>
              <a:t>pinch number (</a:t>
            </a:r>
            <a:r>
              <a:rPr lang="en-US" sz="2800" dirty="0" err="1" smtClean="0"/>
              <a:t>Rv</a:t>
            </a:r>
            <a:r>
              <a:rPr lang="en-US" sz="2800" baseline="-25000" dirty="0" err="1" smtClean="0"/>
              <a:t>pinch</a:t>
            </a:r>
            <a:r>
              <a:rPr lang="en-US" sz="2800" dirty="0" smtClean="0"/>
              <a:t>/</a:t>
            </a:r>
            <a:r>
              <a:rPr lang="en-US" sz="2800" dirty="0" err="1" smtClean="0">
                <a:latin typeface="Symbol" charset="2"/>
                <a:cs typeface="Symbol" charset="2"/>
              </a:rPr>
              <a:t>c</a:t>
            </a:r>
            <a:r>
              <a:rPr lang="en-US" sz="28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2800" dirty="0" smtClean="0"/>
              <a:t>) on density gradient (R/L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3" y="1636456"/>
            <a:ext cx="3937542" cy="248368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98234" y="2519105"/>
            <a:ext cx="2424406" cy="986649"/>
          </a:xfrm>
          <a:custGeom>
            <a:avLst/>
            <a:gdLst>
              <a:gd name="connsiteX0" fmla="*/ 0 w 2424406"/>
              <a:gd name="connsiteY0" fmla="*/ 0 h 986649"/>
              <a:gd name="connsiteX1" fmla="*/ 608725 w 2424406"/>
              <a:gd name="connsiteY1" fmla="*/ 157444 h 986649"/>
              <a:gd name="connsiteX2" fmla="*/ 1227946 w 2424406"/>
              <a:gd name="connsiteY2" fmla="*/ 482828 h 986649"/>
              <a:gd name="connsiteX3" fmla="*/ 1815681 w 2424406"/>
              <a:gd name="connsiteY3" fmla="*/ 692753 h 986649"/>
              <a:gd name="connsiteX4" fmla="*/ 2424406 w 2424406"/>
              <a:gd name="connsiteY4" fmla="*/ 986649 h 98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4406" h="986649">
                <a:moveTo>
                  <a:pt x="0" y="0"/>
                </a:moveTo>
                <a:lnTo>
                  <a:pt x="608725" y="157444"/>
                </a:lnTo>
                <a:lnTo>
                  <a:pt x="1227946" y="482828"/>
                </a:lnTo>
                <a:lnTo>
                  <a:pt x="1815681" y="692753"/>
                </a:lnTo>
                <a:lnTo>
                  <a:pt x="2424406" y="98664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42218" y="2552557"/>
            <a:ext cx="85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vs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R/L</a:t>
            </a:r>
            <a:r>
              <a:rPr lang="en-US" baseline="-250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</a:t>
            </a:r>
            <a:endParaRPr lang="en-US" dirty="0">
              <a:solidFill>
                <a:schemeClr val="accent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869" y="4130632"/>
            <a:ext cx="2586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Peeters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Nucl</a:t>
            </a:r>
            <a:r>
              <a:rPr lang="en-US" sz="1400" dirty="0" smtClean="0">
                <a:solidFill>
                  <a:srgbClr val="006699"/>
                </a:solidFill>
              </a:rPr>
              <a:t>. Fusion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509" y="4725737"/>
            <a:ext cx="34375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Reduced fluid models also indicate</a:t>
            </a:r>
          </a:p>
          <a:p>
            <a:r>
              <a:rPr lang="en-US" dirty="0">
                <a:solidFill>
                  <a:srgbClr val="004080"/>
                </a:solidFill>
              </a:rPr>
              <a:t>l</a:t>
            </a:r>
            <a:r>
              <a:rPr lang="en-US" dirty="0" smtClean="0">
                <a:solidFill>
                  <a:srgbClr val="004080"/>
                </a:solidFill>
              </a:rPr>
              <a:t>inear dependence on R/L</a:t>
            </a:r>
            <a:r>
              <a:rPr lang="en-US" baseline="-25000" dirty="0" smtClean="0">
                <a:solidFill>
                  <a:srgbClr val="004080"/>
                </a:solidFill>
              </a:rPr>
              <a:t>n</a:t>
            </a:r>
            <a:endParaRPr lang="en-US" dirty="0" smtClean="0">
              <a:solidFill>
                <a:srgbClr val="004080"/>
              </a:solidFill>
            </a:endParaRPr>
          </a:p>
          <a:p>
            <a:r>
              <a:rPr lang="en-US" baseline="-25000" dirty="0"/>
              <a:t>	</a:t>
            </a:r>
            <a:r>
              <a:rPr lang="en-US" dirty="0" err="1" smtClean="0">
                <a:solidFill>
                  <a:srgbClr val="008080"/>
                </a:solidFill>
              </a:rPr>
              <a:t>Peeters</a:t>
            </a:r>
            <a:r>
              <a:rPr lang="en-US" dirty="0" smtClean="0">
                <a:solidFill>
                  <a:srgbClr val="008080"/>
                </a:solidFill>
              </a:rPr>
              <a:t> et al. </a:t>
            </a:r>
            <a:r>
              <a:rPr lang="en-US" dirty="0" err="1" smtClean="0">
                <a:solidFill>
                  <a:srgbClr val="008080"/>
                </a:solidFill>
              </a:rPr>
              <a:t>PoP</a:t>
            </a:r>
            <a:r>
              <a:rPr lang="en-US" dirty="0" smtClean="0">
                <a:solidFill>
                  <a:srgbClr val="008080"/>
                </a:solidFill>
              </a:rPr>
              <a:t> (2009)</a:t>
            </a:r>
          </a:p>
          <a:p>
            <a:r>
              <a:rPr lang="en-US" dirty="0">
                <a:solidFill>
                  <a:srgbClr val="008080"/>
                </a:solidFill>
              </a:rPr>
              <a:t>	</a:t>
            </a:r>
            <a:r>
              <a:rPr lang="en-US" dirty="0" smtClean="0">
                <a:solidFill>
                  <a:srgbClr val="008080"/>
                </a:solidFill>
              </a:rPr>
              <a:t>Yoon and </a:t>
            </a:r>
            <a:r>
              <a:rPr lang="en-US" dirty="0" err="1" smtClean="0">
                <a:solidFill>
                  <a:srgbClr val="008080"/>
                </a:solidFill>
              </a:rPr>
              <a:t>Hahm</a:t>
            </a:r>
            <a:r>
              <a:rPr lang="en-US" dirty="0" smtClean="0">
                <a:solidFill>
                  <a:srgbClr val="008080"/>
                </a:solidFill>
              </a:rPr>
              <a:t> (2011)</a:t>
            </a:r>
          </a:p>
          <a:p>
            <a:endParaRPr lang="en-US" baseline="-25000" dirty="0" smtClean="0">
              <a:solidFill>
                <a:srgbClr val="00808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1991" y="1794867"/>
            <a:ext cx="1089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Gyrokinetic</a:t>
            </a:r>
            <a:r>
              <a:rPr lang="en-US" sz="1400" dirty="0" err="1"/>
              <a:t>s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4343727" y="5339677"/>
            <a:ext cx="2333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Tala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Nucl</a:t>
            </a:r>
            <a:r>
              <a:rPr lang="en-US" sz="1400" dirty="0" smtClean="0">
                <a:solidFill>
                  <a:srgbClr val="006699"/>
                </a:solidFill>
              </a:rPr>
              <a:t>. Fusion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42218" y="126712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Theory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31768" y="1395048"/>
            <a:ext cx="129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Experiment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528" y="1966373"/>
            <a:ext cx="4347904" cy="33705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91038" y="443348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JET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91038" y="5894097"/>
            <a:ext cx="328263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4080"/>
                </a:solidFill>
              </a:rPr>
              <a:t>Also, ASDEX-Upgrade, DIII-D, JT-60U, NSTX</a:t>
            </a:r>
            <a:endParaRPr lang="en-US" sz="1400" dirty="0">
              <a:solidFill>
                <a:srgbClr val="00408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29703" y="3759200"/>
            <a:ext cx="2015417" cy="6046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54539" y="2239961"/>
            <a:ext cx="1529141" cy="2390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3236288" y="3246363"/>
            <a:ext cx="25812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Pinch Number (</a:t>
            </a:r>
            <a:r>
              <a:rPr lang="en-US" dirty="0" err="1" smtClean="0"/>
              <a:t>Rv</a:t>
            </a:r>
            <a:r>
              <a:rPr lang="en-US" baseline="-25000" dirty="0" err="1" smtClean="0"/>
              <a:t>pinch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c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8480" y="1832630"/>
            <a:ext cx="203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76092"/>
                </a:solidFill>
              </a:rPr>
              <a:t>Representative discharge</a:t>
            </a:r>
            <a:endParaRPr lang="en-US" sz="14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2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ITG theory predicts dependence of pinch number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Rv</a:t>
            </a:r>
            <a:r>
              <a:rPr lang="en-US" baseline="-25000" dirty="0" err="1"/>
              <a:t>pinch</a:t>
            </a:r>
            <a:r>
              <a:rPr lang="en-US" dirty="0"/>
              <a:t>/</a:t>
            </a:r>
            <a:r>
              <a:rPr lang="en-US" dirty="0" err="1">
                <a:latin typeface="Symbol" charset="2"/>
                <a:cs typeface="Symbol" charset="2"/>
              </a:rPr>
              <a:t>c</a:t>
            </a:r>
            <a:r>
              <a:rPr lang="en-US" baseline="-25000" dirty="0" err="1">
                <a:latin typeface="Symbol" charset="2"/>
                <a:cs typeface="Symbol" charset="2"/>
              </a:rPr>
              <a:t>f</a:t>
            </a:r>
            <a:r>
              <a:rPr lang="en-US" dirty="0"/>
              <a:t>) on density gradient (R/L</a:t>
            </a:r>
            <a:r>
              <a:rPr lang="en-US" baseline="-25000" dirty="0"/>
              <a:t>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26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3" y="1636456"/>
            <a:ext cx="3937542" cy="248368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98234" y="2519105"/>
            <a:ext cx="2424406" cy="986649"/>
          </a:xfrm>
          <a:custGeom>
            <a:avLst/>
            <a:gdLst>
              <a:gd name="connsiteX0" fmla="*/ 0 w 2424406"/>
              <a:gd name="connsiteY0" fmla="*/ 0 h 986649"/>
              <a:gd name="connsiteX1" fmla="*/ 608725 w 2424406"/>
              <a:gd name="connsiteY1" fmla="*/ 157444 h 986649"/>
              <a:gd name="connsiteX2" fmla="*/ 1227946 w 2424406"/>
              <a:gd name="connsiteY2" fmla="*/ 482828 h 986649"/>
              <a:gd name="connsiteX3" fmla="*/ 1815681 w 2424406"/>
              <a:gd name="connsiteY3" fmla="*/ 692753 h 986649"/>
              <a:gd name="connsiteX4" fmla="*/ 2424406 w 2424406"/>
              <a:gd name="connsiteY4" fmla="*/ 986649 h 98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4406" h="986649">
                <a:moveTo>
                  <a:pt x="0" y="0"/>
                </a:moveTo>
                <a:lnTo>
                  <a:pt x="608725" y="157444"/>
                </a:lnTo>
                <a:lnTo>
                  <a:pt x="1227946" y="482828"/>
                </a:lnTo>
                <a:lnTo>
                  <a:pt x="1815681" y="692753"/>
                </a:lnTo>
                <a:lnTo>
                  <a:pt x="2424406" y="98664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742218" y="2552557"/>
            <a:ext cx="85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vs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R/L</a:t>
            </a:r>
            <a:r>
              <a:rPr lang="en-US" baseline="-250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</a:t>
            </a:r>
            <a:endParaRPr lang="en-US" dirty="0">
              <a:solidFill>
                <a:schemeClr val="accent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869" y="4130632"/>
            <a:ext cx="2586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Peeters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Nucl</a:t>
            </a:r>
            <a:r>
              <a:rPr lang="en-US" sz="1400" dirty="0" smtClean="0">
                <a:solidFill>
                  <a:srgbClr val="006699"/>
                </a:solidFill>
              </a:rPr>
              <a:t>. Fusion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509" y="4725737"/>
            <a:ext cx="34375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Reduced fluid models also indicate</a:t>
            </a:r>
          </a:p>
          <a:p>
            <a:r>
              <a:rPr lang="en-US" dirty="0">
                <a:solidFill>
                  <a:srgbClr val="004080"/>
                </a:solidFill>
              </a:rPr>
              <a:t>l</a:t>
            </a:r>
            <a:r>
              <a:rPr lang="en-US" dirty="0" smtClean="0">
                <a:solidFill>
                  <a:srgbClr val="004080"/>
                </a:solidFill>
              </a:rPr>
              <a:t>inear dependence on R/L</a:t>
            </a:r>
            <a:r>
              <a:rPr lang="en-US" baseline="-25000" dirty="0" smtClean="0">
                <a:solidFill>
                  <a:srgbClr val="004080"/>
                </a:solidFill>
              </a:rPr>
              <a:t>n</a:t>
            </a:r>
            <a:endParaRPr lang="en-US" dirty="0" smtClean="0">
              <a:solidFill>
                <a:srgbClr val="004080"/>
              </a:solidFill>
            </a:endParaRPr>
          </a:p>
          <a:p>
            <a:r>
              <a:rPr lang="en-US" baseline="-25000" dirty="0"/>
              <a:t>	</a:t>
            </a:r>
            <a:r>
              <a:rPr lang="en-US" dirty="0" err="1" smtClean="0">
                <a:solidFill>
                  <a:srgbClr val="008080"/>
                </a:solidFill>
              </a:rPr>
              <a:t>Peeters</a:t>
            </a:r>
            <a:r>
              <a:rPr lang="en-US" dirty="0" smtClean="0">
                <a:solidFill>
                  <a:srgbClr val="008080"/>
                </a:solidFill>
              </a:rPr>
              <a:t> et al. </a:t>
            </a:r>
            <a:r>
              <a:rPr lang="en-US" dirty="0" err="1" smtClean="0">
                <a:solidFill>
                  <a:srgbClr val="008080"/>
                </a:solidFill>
              </a:rPr>
              <a:t>PoP</a:t>
            </a:r>
            <a:r>
              <a:rPr lang="en-US" dirty="0" smtClean="0">
                <a:solidFill>
                  <a:srgbClr val="008080"/>
                </a:solidFill>
              </a:rPr>
              <a:t> (2009)</a:t>
            </a:r>
          </a:p>
          <a:p>
            <a:r>
              <a:rPr lang="en-US" dirty="0" smtClean="0">
                <a:solidFill>
                  <a:srgbClr val="008080"/>
                </a:solidFill>
              </a:rPr>
              <a:t>	Yoon </a:t>
            </a:r>
            <a:r>
              <a:rPr lang="en-US" dirty="0">
                <a:solidFill>
                  <a:srgbClr val="008080"/>
                </a:solidFill>
              </a:rPr>
              <a:t>and </a:t>
            </a:r>
            <a:r>
              <a:rPr lang="en-US" dirty="0" err="1">
                <a:solidFill>
                  <a:srgbClr val="008080"/>
                </a:solidFill>
              </a:rPr>
              <a:t>Hahm</a:t>
            </a:r>
            <a:r>
              <a:rPr lang="en-US" dirty="0">
                <a:solidFill>
                  <a:srgbClr val="008080"/>
                </a:solidFill>
              </a:rPr>
              <a:t> (2011)</a:t>
            </a:r>
          </a:p>
          <a:p>
            <a:endParaRPr lang="en-US" dirty="0" smtClean="0">
              <a:solidFill>
                <a:srgbClr val="00808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21991" y="1794867"/>
            <a:ext cx="1089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Gyrokinetic</a:t>
            </a:r>
            <a:r>
              <a:rPr lang="en-US" sz="1400" dirty="0" err="1"/>
              <a:t>s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4343727" y="5339677"/>
            <a:ext cx="2333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Tala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Nucl</a:t>
            </a:r>
            <a:r>
              <a:rPr lang="en-US" sz="1400" dirty="0" smtClean="0">
                <a:solidFill>
                  <a:srgbClr val="006699"/>
                </a:solidFill>
              </a:rPr>
              <a:t>. Fusion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42218" y="126712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Theory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31768" y="1395048"/>
            <a:ext cx="129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Experiment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528" y="1966373"/>
            <a:ext cx="4347904" cy="33705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91038" y="443348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JET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19779" y="5853820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Theory calculations predicts </a:t>
            </a:r>
            <a:r>
              <a:rPr lang="en-US" b="1" u="sng" dirty="0" smtClean="0">
                <a:solidFill>
                  <a:srgbClr val="FF0000"/>
                </a:solidFill>
              </a:rPr>
              <a:t>weaker </a:t>
            </a:r>
          </a:p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ependence than is observed in experiment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236288" y="3246363"/>
            <a:ext cx="25812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Pinch Number (</a:t>
            </a:r>
            <a:r>
              <a:rPr lang="en-US" dirty="0" err="1" smtClean="0"/>
              <a:t>Rv</a:t>
            </a:r>
            <a:r>
              <a:rPr lang="en-US" baseline="-25000" dirty="0" err="1" smtClean="0"/>
              <a:t>pinch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c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8480" y="1832630"/>
            <a:ext cx="2031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76092"/>
                </a:solidFill>
              </a:rPr>
              <a:t>Representative discharge</a:t>
            </a:r>
            <a:endParaRPr lang="en-US" sz="14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2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3999" cy="1097280"/>
          </a:xfrm>
          <a:prstGeom prst="rect">
            <a:avLst/>
          </a:prstGeom>
          <a:gradFill flip="none" rotWithShape="1">
            <a:gsLst>
              <a:gs pos="50000">
                <a:schemeClr val="accent6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i="1" kern="1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85000"/>
                      <a:lumOff val="15000"/>
                      <a:alpha val="25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/>
              <a:t>A fusion power production device is presently under construction</a:t>
            </a:r>
            <a:br>
              <a:rPr lang="en-US" sz="2400" smtClean="0"/>
            </a:br>
            <a:r>
              <a:rPr lang="en-US" sz="2400" smtClean="0">
                <a:solidFill>
                  <a:srgbClr val="953735"/>
                </a:solidFill>
              </a:rPr>
              <a:t>(</a:t>
            </a:r>
            <a:r>
              <a:rPr lang="en-US" sz="2800" smtClean="0">
                <a:solidFill>
                  <a:srgbClr val="953735"/>
                </a:solidFill>
              </a:rPr>
              <a:t>ITER)</a:t>
            </a:r>
            <a:endParaRPr lang="en-US" sz="2800" dirty="0">
              <a:solidFill>
                <a:srgbClr val="953735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97" y="2261068"/>
            <a:ext cx="358457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286927" y="2449007"/>
            <a:ext cx="2494117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tx2"/>
                </a:solidFill>
              </a:rPr>
              <a:t>Operating Parameters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a = 2.0 m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R = 6.2 m 	(R/a= 3.1)</a:t>
            </a:r>
          </a:p>
          <a:p>
            <a:r>
              <a:rPr lang="en-US" dirty="0" err="1" smtClean="0">
                <a:solidFill>
                  <a:schemeClr val="tx2"/>
                </a:solidFill>
              </a:rPr>
              <a:t>I</a:t>
            </a:r>
            <a:r>
              <a:rPr lang="en-US" baseline="-25000" dirty="0" err="1" smtClean="0">
                <a:solidFill>
                  <a:schemeClr val="tx2"/>
                </a:solidFill>
              </a:rPr>
              <a:t>p</a:t>
            </a:r>
            <a:r>
              <a:rPr lang="en-US" dirty="0" smtClean="0">
                <a:solidFill>
                  <a:schemeClr val="tx2"/>
                </a:solidFill>
              </a:rPr>
              <a:t> = 15 MA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B</a:t>
            </a:r>
            <a:r>
              <a:rPr lang="en-US" baseline="-25000" dirty="0" smtClean="0">
                <a:solidFill>
                  <a:schemeClr val="tx2"/>
                </a:solidFill>
              </a:rPr>
              <a:t>T</a:t>
            </a:r>
            <a:r>
              <a:rPr lang="en-US" baseline="30000" dirty="0" smtClean="0">
                <a:solidFill>
                  <a:schemeClr val="tx2"/>
                </a:solidFill>
              </a:rPr>
              <a:t> =</a:t>
            </a:r>
            <a:r>
              <a:rPr lang="en-US" dirty="0" smtClean="0">
                <a:solidFill>
                  <a:schemeClr val="tx2"/>
                </a:solidFill>
              </a:rPr>
              <a:t> 5.3 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927" y="4297274"/>
            <a:ext cx="258275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1F497D"/>
                </a:solidFill>
              </a:rPr>
              <a:t>Performance Parameters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Fusion Power ~ 0.5 GW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Power Amplification ~ 10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Burn Flattop &gt; 400 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400" y="1204004"/>
            <a:ext cx="1158874" cy="788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789" y="5912953"/>
            <a:ext cx="1158874" cy="776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23" y="1188508"/>
            <a:ext cx="1158874" cy="778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803" y="5921359"/>
            <a:ext cx="1152238" cy="768158"/>
          </a:xfrm>
          <a:prstGeom prst="rect">
            <a:avLst/>
          </a:prstGeom>
          <a:ln>
            <a:solidFill>
              <a:schemeClr val="tx1">
                <a:alpha val="2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938" y="1204004"/>
            <a:ext cx="1146174" cy="7627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4733" y="5923888"/>
            <a:ext cx="1154271" cy="7656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8721" y="1229482"/>
            <a:ext cx="1146174" cy="762726"/>
          </a:xfrm>
          <a:prstGeom prst="rect">
            <a:avLst/>
          </a:prstGeom>
        </p:spPr>
      </p:pic>
      <p:sp>
        <p:nvSpPr>
          <p:cNvPr id="16" name="Slide Number Placeholder 1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6B35A4-4351-1D4A-AC8B-52A3ECC548B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31945" y="1215549"/>
            <a:ext cx="1132847" cy="762726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32816" y="5921359"/>
            <a:ext cx="1132847" cy="762726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976963" y="5918803"/>
            <a:ext cx="1132847" cy="762726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206240" y="2449007"/>
            <a:ext cx="0" cy="32710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65432" y="2692400"/>
            <a:ext cx="812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24 m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" name="Picture 21" descr="elephant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16" y="3981102"/>
            <a:ext cx="799168" cy="6323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9904" y="4311919"/>
            <a:ext cx="254508" cy="26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8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20423"/>
          </a:xfrm>
        </p:spPr>
        <p:txBody>
          <a:bodyPr/>
          <a:lstStyle/>
          <a:p>
            <a:r>
              <a:rPr lang="en-US" dirty="0" smtClean="0"/>
              <a:t>Do we know enough to extrapolate to ITER?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17383"/>
            <a:ext cx="8229600" cy="863716"/>
          </a:xfrm>
        </p:spPr>
        <p:txBody>
          <a:bodyPr>
            <a:noAutofit/>
          </a:bodyPr>
          <a:lstStyle/>
          <a:p>
            <a:r>
              <a:rPr lang="en-US" dirty="0" smtClean="0"/>
              <a:t>Making progress in developing a theory-based predictive capability, but not there yet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6B35A4-4351-1D4A-AC8B-52A3ECC548BD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985" y="2019813"/>
            <a:ext cx="4301815" cy="4019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918" y="2038185"/>
            <a:ext cx="3746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4080"/>
                </a:solidFill>
              </a:rPr>
              <a:t>Predictive simulations based</a:t>
            </a:r>
          </a:p>
          <a:p>
            <a:r>
              <a:rPr lang="en-US" sz="2400" dirty="0" smtClean="0">
                <a:solidFill>
                  <a:srgbClr val="004080"/>
                </a:solidFill>
              </a:rPr>
              <a:t>JET values of </a:t>
            </a:r>
            <a:r>
              <a:rPr lang="en-US" sz="2400" dirty="0" err="1" smtClean="0">
                <a:solidFill>
                  <a:srgbClr val="004080"/>
                </a:solidFill>
              </a:rPr>
              <a:t>Pr</a:t>
            </a:r>
            <a:r>
              <a:rPr lang="en-US" sz="2400" dirty="0" smtClean="0">
                <a:solidFill>
                  <a:srgbClr val="004080"/>
                </a:solidFill>
              </a:rPr>
              <a:t>, </a:t>
            </a:r>
            <a:r>
              <a:rPr lang="en-US" sz="2400" dirty="0" err="1" smtClean="0">
                <a:solidFill>
                  <a:srgbClr val="004080"/>
                </a:solidFill>
              </a:rPr>
              <a:t>Rv</a:t>
            </a:r>
            <a:r>
              <a:rPr lang="en-US" sz="2400" baseline="-25000" dirty="0" err="1" smtClean="0">
                <a:solidFill>
                  <a:srgbClr val="004080"/>
                </a:solidFill>
              </a:rPr>
              <a:t>pinch</a:t>
            </a:r>
            <a:r>
              <a:rPr lang="en-US" sz="2400" dirty="0" smtClean="0">
                <a:solidFill>
                  <a:srgbClr val="004080"/>
                </a:solidFill>
              </a:rPr>
              <a:t>/</a:t>
            </a:r>
            <a:r>
              <a:rPr lang="en-US" sz="2400" dirty="0" err="1" smtClean="0">
                <a:solidFill>
                  <a:srgbClr val="004080"/>
                </a:solidFill>
                <a:latin typeface="Symbol" charset="2"/>
                <a:cs typeface="Symbol" charset="2"/>
              </a:rPr>
              <a:t>c</a:t>
            </a:r>
            <a:r>
              <a:rPr lang="en-US" sz="2400" baseline="-25000" dirty="0" err="1" smtClean="0">
                <a:solidFill>
                  <a:srgbClr val="004080"/>
                </a:solidFill>
                <a:latin typeface="Symbol" charset="2"/>
                <a:cs typeface="Symbol" charset="2"/>
              </a:rPr>
              <a:t>f</a:t>
            </a:r>
            <a:endParaRPr lang="en-US" sz="2400" dirty="0" smtClean="0">
              <a:solidFill>
                <a:srgbClr val="004080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6923" y="6259809"/>
            <a:ext cx="2333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Tala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Nucl</a:t>
            </a:r>
            <a:r>
              <a:rPr lang="en-US" sz="1400" dirty="0" smtClean="0">
                <a:solidFill>
                  <a:srgbClr val="006699"/>
                </a:solidFill>
              </a:rPr>
              <a:t>. Fusion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2586" y="5705812"/>
            <a:ext cx="4773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Rotation boundary condition, inward pinch</a:t>
            </a:r>
          </a:p>
          <a:p>
            <a:r>
              <a:rPr lang="en-US" sz="2000" b="1" dirty="0">
                <a:solidFill>
                  <a:srgbClr val="FF0000"/>
                </a:solidFill>
                <a:latin typeface="+mj-lt"/>
                <a:cs typeface="Symbol" charset="2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Symbol" charset="2"/>
              </a:rPr>
              <a:t>ost critical in determining core rotation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7165130" y="2211931"/>
            <a:ext cx="133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baseline="-25000" dirty="0" smtClean="0">
                <a:solidFill>
                  <a:schemeClr val="accent2">
                    <a:lumMod val="75000"/>
                  </a:schemeClr>
                </a:solidFill>
              </a:rPr>
              <a:t>NBI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=35 N-m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93450" y="4587229"/>
            <a:ext cx="146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953735"/>
                </a:solidFill>
                <a:latin typeface="Symbol" charset="2"/>
                <a:cs typeface="Symbol" charset="2"/>
              </a:rPr>
              <a:t>w</a:t>
            </a:r>
            <a:r>
              <a:rPr lang="en-US" sz="1600" baseline="-25000" dirty="0" err="1" smtClean="0">
                <a:solidFill>
                  <a:srgbClr val="953735"/>
                </a:solidFill>
              </a:rPr>
              <a:t>bound</a:t>
            </a:r>
            <a:r>
              <a:rPr lang="en-US" sz="1600" dirty="0" smtClean="0">
                <a:solidFill>
                  <a:srgbClr val="953735"/>
                </a:solidFill>
              </a:rPr>
              <a:t>=7 </a:t>
            </a:r>
            <a:r>
              <a:rPr lang="en-US" sz="1600" dirty="0" err="1" smtClean="0">
                <a:solidFill>
                  <a:srgbClr val="953735"/>
                </a:solidFill>
              </a:rPr>
              <a:t>krad</a:t>
            </a:r>
            <a:r>
              <a:rPr lang="en-US" sz="1600" dirty="0" smtClean="0">
                <a:solidFill>
                  <a:srgbClr val="953735"/>
                </a:solidFill>
              </a:rPr>
              <a:t>/s</a:t>
            </a:r>
            <a:endParaRPr lang="en-US" sz="1600" dirty="0">
              <a:solidFill>
                <a:srgbClr val="953735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10726" y="2135908"/>
            <a:ext cx="3485364" cy="34585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7930" y="3048321"/>
            <a:ext cx="3623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Fixed NB torque simulations indicate</a:t>
            </a:r>
          </a:p>
          <a:p>
            <a:r>
              <a:rPr lang="en-US" dirty="0">
                <a:solidFill>
                  <a:srgbClr val="008080"/>
                </a:solidFill>
              </a:rPr>
              <a:t>i</a:t>
            </a:r>
            <a:r>
              <a:rPr lang="en-US" dirty="0" smtClean="0">
                <a:solidFill>
                  <a:srgbClr val="008080"/>
                </a:solidFill>
              </a:rPr>
              <a:t>mportance of boundary conditions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1728" y="4279559"/>
            <a:ext cx="2990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Little change of </a:t>
            </a:r>
            <a:r>
              <a:rPr lang="en-US" dirty="0" err="1" smtClean="0">
                <a:solidFill>
                  <a:srgbClr val="008080"/>
                </a:solidFill>
              </a:rPr>
              <a:t>v</a:t>
            </a:r>
            <a:r>
              <a:rPr lang="en-US" baseline="-25000" dirty="0" err="1" smtClean="0">
                <a:solidFill>
                  <a:srgbClr val="008080"/>
                </a:solidFill>
                <a:latin typeface="Symbol" charset="2"/>
                <a:cs typeface="Symbol" charset="2"/>
              </a:rPr>
              <a:t>f</a:t>
            </a:r>
            <a:r>
              <a:rPr lang="en-US" dirty="0" smtClean="0">
                <a:solidFill>
                  <a:srgbClr val="008080"/>
                </a:solidFill>
              </a:rPr>
              <a:t> profile with </a:t>
            </a:r>
          </a:p>
          <a:p>
            <a:r>
              <a:rPr lang="en-US" dirty="0">
                <a:solidFill>
                  <a:srgbClr val="008080"/>
                </a:solidFill>
              </a:rPr>
              <a:t>d</a:t>
            </a:r>
            <a:r>
              <a:rPr lang="en-US" dirty="0" smtClean="0">
                <a:solidFill>
                  <a:srgbClr val="008080"/>
                </a:solidFill>
              </a:rPr>
              <a:t>ifferent torque profiles with </a:t>
            </a:r>
          </a:p>
          <a:p>
            <a:r>
              <a:rPr lang="en-US" dirty="0">
                <a:solidFill>
                  <a:srgbClr val="008080"/>
                </a:solidFill>
              </a:rPr>
              <a:t>f</a:t>
            </a:r>
            <a:r>
              <a:rPr lang="en-US" dirty="0" smtClean="0">
                <a:solidFill>
                  <a:srgbClr val="008080"/>
                </a:solidFill>
              </a:rPr>
              <a:t>ixed boundary condition</a:t>
            </a:r>
            <a:endParaRPr lang="en-US" dirty="0">
              <a:solidFill>
                <a:srgbClr val="00808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57592" y="3452196"/>
            <a:ext cx="684439" cy="1"/>
          </a:xfrm>
          <a:prstGeom prst="straightConnector1">
            <a:avLst/>
          </a:prstGeom>
          <a:ln>
            <a:solidFill>
              <a:srgbClr val="0080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21364" y="4925783"/>
            <a:ext cx="778448" cy="0"/>
          </a:xfrm>
          <a:prstGeom prst="straightConnector1">
            <a:avLst/>
          </a:prstGeom>
          <a:ln>
            <a:solidFill>
              <a:srgbClr val="0080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61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867399" y="2032000"/>
            <a:ext cx="3276600" cy="2259161"/>
            <a:chOff x="5867399" y="2032000"/>
            <a:chExt cx="3276600" cy="2259161"/>
          </a:xfrm>
        </p:grpSpPr>
        <p:grpSp>
          <p:nvGrpSpPr>
            <p:cNvPr id="14" name="Group 13"/>
            <p:cNvGrpSpPr/>
            <p:nvPr/>
          </p:nvGrpSpPr>
          <p:grpSpPr>
            <a:xfrm>
              <a:off x="5867399" y="2032000"/>
              <a:ext cx="3276600" cy="2259161"/>
              <a:chOff x="5867399" y="2032000"/>
              <a:chExt cx="3276600" cy="2259161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867399" y="2032000"/>
                <a:ext cx="3276600" cy="1804554"/>
                <a:chOff x="5867399" y="2032000"/>
                <a:chExt cx="3276600" cy="1804554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867399" y="2223654"/>
                  <a:ext cx="3276600" cy="1612900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6788727" y="2032000"/>
                  <a:ext cx="1745673" cy="25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93874" y="3910161"/>
                <a:ext cx="2692400" cy="381000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6507020" y="3048000"/>
              <a:ext cx="1013690" cy="311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Many open questions for “comprehensive” 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61" y="1343522"/>
            <a:ext cx="6070849" cy="5012828"/>
          </a:xfrm>
        </p:spPr>
        <p:txBody>
          <a:bodyPr>
            <a:normAutofit/>
          </a:bodyPr>
          <a:lstStyle/>
          <a:p>
            <a:r>
              <a:rPr lang="en-US" dirty="0" smtClean="0"/>
              <a:t>A strong coupling between turbulence/transport and </a:t>
            </a:r>
            <a:r>
              <a:rPr lang="en-US" dirty="0" err="1" smtClean="0"/>
              <a:t>ExB</a:t>
            </a:r>
            <a:r>
              <a:rPr lang="en-US" dirty="0" smtClean="0"/>
              <a:t> shear exists</a:t>
            </a:r>
          </a:p>
          <a:p>
            <a:pPr lvl="1"/>
            <a:r>
              <a:rPr lang="en-US" dirty="0" smtClean="0"/>
              <a:t>Can we establish causality (is it possible)?</a:t>
            </a:r>
          </a:p>
          <a:p>
            <a:r>
              <a:rPr lang="en-US" dirty="0" smtClean="0"/>
              <a:t>Boundary conditions: typically no slip has been assumed by theory (BC critical)</a:t>
            </a:r>
          </a:p>
          <a:p>
            <a:pPr lvl="1"/>
            <a:r>
              <a:rPr lang="en-US" dirty="0" smtClean="0"/>
              <a:t>Edge flows observed, however</a:t>
            </a:r>
          </a:p>
          <a:p>
            <a:r>
              <a:rPr lang="en-US" dirty="0" smtClean="0"/>
              <a:t>Effect of core MHD, energetic particle modes on rotation</a:t>
            </a:r>
          </a:p>
          <a:p>
            <a:r>
              <a:rPr lang="en-US" dirty="0" smtClean="0"/>
              <a:t>Understand and quantify RF “torques”</a:t>
            </a:r>
          </a:p>
          <a:p>
            <a:r>
              <a:rPr lang="en-US" dirty="0" smtClean="0"/>
              <a:t>Influence of high-k (electron mode) turbulence on rotation generation/momentum transport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29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01876" y="3537243"/>
            <a:ext cx="1165523" cy="0"/>
          </a:xfrm>
          <a:prstGeom prst="straightConnector1">
            <a:avLst/>
          </a:prstGeom>
          <a:ln>
            <a:solidFill>
              <a:srgbClr val="0040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129240" y="4634618"/>
            <a:ext cx="28668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LaBombard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Nucl</a:t>
            </a:r>
            <a:r>
              <a:rPr lang="en-US" sz="1400" dirty="0" smtClean="0">
                <a:solidFill>
                  <a:srgbClr val="006699"/>
                </a:solidFill>
              </a:rPr>
              <a:t>. Fusion (2004)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9363" y="1843827"/>
            <a:ext cx="81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76092"/>
                </a:solidFill>
              </a:rPr>
              <a:t>C-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Mod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8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this talk, I will explore aspects of rotation and momentum confinement in magnetically-confined plasmas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4628"/>
            <a:ext cx="8229600" cy="5342466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Background</a:t>
            </a:r>
          </a:p>
          <a:p>
            <a:pPr marL="914400" lvl="1" indent="-514350"/>
            <a:r>
              <a:rPr lang="en-US" dirty="0" smtClean="0"/>
              <a:t>Magnetically confined plasmas in </a:t>
            </a:r>
            <a:r>
              <a:rPr lang="en-US" dirty="0" err="1" smtClean="0"/>
              <a:t>tokamaks</a:t>
            </a:r>
            <a:r>
              <a:rPr lang="en-US" dirty="0" smtClean="0"/>
              <a:t>/spherical </a:t>
            </a:r>
            <a:r>
              <a:rPr lang="en-US" dirty="0" err="1" smtClean="0"/>
              <a:t>tokamaks</a:t>
            </a:r>
            <a:endParaRPr lang="en-US" dirty="0" smtClean="0"/>
          </a:p>
          <a:p>
            <a:pPr marL="914400" lvl="1" indent="-514350"/>
            <a:r>
              <a:rPr lang="en-US" dirty="0" smtClean="0"/>
              <a:t>Rotation observed in other configurations (</a:t>
            </a:r>
            <a:r>
              <a:rPr lang="en-US" dirty="0" err="1" smtClean="0"/>
              <a:t>stellarator</a:t>
            </a:r>
            <a:r>
              <a:rPr lang="en-US" dirty="0" smtClean="0"/>
              <a:t>, RFP, linear devices), but will focus on </a:t>
            </a:r>
            <a:r>
              <a:rPr lang="en-US" dirty="0" err="1" smtClean="0"/>
              <a:t>tokamak</a:t>
            </a:r>
            <a:r>
              <a:rPr lang="en-US" dirty="0" smtClean="0"/>
              <a:t>/ST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Why is rotation important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Stabilization of micro-, macro-turbulence leads to higher performance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How do rotation profiles develop and evolve – how can we understand rotation?</a:t>
            </a:r>
          </a:p>
          <a:p>
            <a:pPr marL="914400" lvl="1" indent="-514350"/>
            <a:r>
              <a:rPr lang="en-US" dirty="0" smtClean="0">
                <a:solidFill>
                  <a:srgbClr val="A6A6A6"/>
                </a:solidFill>
              </a:rPr>
              <a:t>Rotation generation (driven, self-generated)</a:t>
            </a:r>
          </a:p>
          <a:p>
            <a:pPr marL="914400" lvl="1" indent="-514350"/>
            <a:r>
              <a:rPr lang="en-US" dirty="0" smtClean="0">
                <a:solidFill>
                  <a:srgbClr val="A6A6A6"/>
                </a:solidFill>
              </a:rPr>
              <a:t>Transport of momentum</a:t>
            </a:r>
          </a:p>
          <a:p>
            <a:pPr marL="800100" lvl="2" indent="0">
              <a:buNone/>
            </a:pPr>
            <a:r>
              <a:rPr lang="en-US" dirty="0">
                <a:solidFill>
                  <a:srgbClr val="A6A6A6"/>
                </a:solidFill>
              </a:rPr>
              <a:t>	</a:t>
            </a:r>
            <a:r>
              <a:rPr lang="en-US" dirty="0" smtClean="0">
                <a:solidFill>
                  <a:srgbClr val="A6A6A6"/>
                </a:solidFill>
              </a:rPr>
              <a:t>	 Find </a:t>
            </a:r>
            <a:r>
              <a:rPr lang="en-US" dirty="0" err="1" smtClean="0">
                <a:solidFill>
                  <a:srgbClr val="A6A6A6"/>
                </a:solidFill>
              </a:rPr>
              <a:t>tokamak</a:t>
            </a:r>
            <a:r>
              <a:rPr lang="en-US" dirty="0" smtClean="0">
                <a:solidFill>
                  <a:srgbClr val="A6A6A6"/>
                </a:solidFill>
              </a:rPr>
              <a:t>/ST results similar                  gives glimpse into underlying 			 common physics</a:t>
            </a:r>
          </a:p>
          <a:p>
            <a:pPr marL="914400" lvl="1" indent="-514350"/>
            <a:r>
              <a:rPr lang="en-US" dirty="0" smtClean="0">
                <a:solidFill>
                  <a:srgbClr val="A6A6A6"/>
                </a:solidFill>
              </a:rPr>
              <a:t>Predictions for fusion power devices (ITER)</a:t>
            </a:r>
          </a:p>
          <a:p>
            <a:pPr marL="514350" indent="-514350">
              <a:buFont typeface="+mj-lt"/>
              <a:buAutoNum type="romanUcPeriod" startAt="3"/>
            </a:pPr>
            <a:r>
              <a:rPr lang="en-US" dirty="0" smtClean="0"/>
              <a:t>Future work and summary</a:t>
            </a:r>
          </a:p>
          <a:p>
            <a:pPr marL="914400" lvl="1" indent="-514350"/>
            <a:r>
              <a:rPr lang="en-US" dirty="0" smtClean="0"/>
              <a:t>What else do we need to understand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792131" y="4684012"/>
            <a:ext cx="690541" cy="209727"/>
          </a:xfrm>
          <a:prstGeom prst="rightArrow">
            <a:avLst/>
          </a:prstGeom>
          <a:solidFill>
            <a:srgbClr val="008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920" y="6429494"/>
            <a:ext cx="906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Rotation/momentum transport strongly coupled primarily to ion-</a:t>
            </a:r>
            <a:r>
              <a:rPr lang="en-US" b="1" i="1" dirty="0" err="1" smtClean="0">
                <a:solidFill>
                  <a:srgbClr val="FF0000"/>
                </a:solidFill>
              </a:rPr>
              <a:t>gyroradius</a:t>
            </a:r>
            <a:r>
              <a:rPr lang="en-US" b="1" i="1" dirty="0" smtClean="0">
                <a:solidFill>
                  <a:srgbClr val="FF0000"/>
                </a:solidFill>
              </a:rPr>
              <a:t> scale turbulence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9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4527"/>
          </a:xfrm>
        </p:spPr>
        <p:txBody>
          <a:bodyPr/>
          <a:lstStyle/>
          <a:p>
            <a:r>
              <a:rPr lang="en-US" dirty="0" smtClean="0"/>
              <a:t>Rotation in </a:t>
            </a:r>
            <a:r>
              <a:rPr lang="en-US" dirty="0" err="1" smtClean="0"/>
              <a:t>tokamaks</a:t>
            </a:r>
            <a:r>
              <a:rPr lang="en-US" dirty="0" smtClean="0"/>
              <a:t> and STs can be large and can have a profound effect on discharge performance (transport and stability)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Intrinsic rotation generation and momentum transport strongly coupled to ion-scale </a:t>
            </a:r>
            <a:r>
              <a:rPr lang="en-US" dirty="0" err="1" smtClean="0"/>
              <a:t>microturbulence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comprehensive theoretical understanding is at its early stages</a:t>
            </a:r>
          </a:p>
          <a:p>
            <a:pPr lvl="1"/>
            <a:r>
              <a:rPr lang="en-US" dirty="0"/>
              <a:t>Boundary conditions critical – theory must apply across full </a:t>
            </a:r>
            <a:r>
              <a:rPr lang="en-US" dirty="0" smtClean="0"/>
              <a:t>plasma</a:t>
            </a:r>
          </a:p>
          <a:p>
            <a:pPr lvl="1"/>
            <a:r>
              <a:rPr lang="en-US" dirty="0" smtClean="0"/>
              <a:t>Requires detailed </a:t>
            </a:r>
            <a:r>
              <a:rPr lang="en-US" dirty="0"/>
              <a:t>v</a:t>
            </a:r>
            <a:r>
              <a:rPr lang="en-US" dirty="0" smtClean="0"/>
              <a:t>alidation with existing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2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Backup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1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Fusion-grade plasmas are magnetically confined in </a:t>
            </a:r>
            <a:r>
              <a:rPr lang="en-US" dirty="0" err="1" smtClean="0"/>
              <a:t>toroidal</a:t>
            </a:r>
            <a:r>
              <a:rPr lang="en-US" dirty="0" smtClean="0"/>
              <a:t>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674" y="1163371"/>
            <a:ext cx="1737935" cy="668387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 smtClean="0"/>
              <a:t>Tokamak</a:t>
            </a:r>
            <a:endParaRPr lang="en-US" b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5968"/>
          <a:stretch/>
        </p:blipFill>
        <p:spPr>
          <a:xfrm>
            <a:off x="66622" y="2248275"/>
            <a:ext cx="5449103" cy="2542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749" y="5158644"/>
            <a:ext cx="6615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Helical magnetic field line topology described by </a:t>
            </a:r>
            <a:r>
              <a:rPr lang="en-US" sz="2000" b="1" dirty="0" smtClean="0">
                <a:solidFill>
                  <a:srgbClr val="004080"/>
                </a:solidFill>
              </a:rPr>
              <a:t>safety factor</a:t>
            </a:r>
            <a:endParaRPr lang="en-US" sz="2000" dirty="0">
              <a:solidFill>
                <a:srgbClr val="00408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4051344"/>
              </p:ext>
            </p:extLst>
          </p:nvPr>
        </p:nvGraphicFramePr>
        <p:xfrm>
          <a:off x="6824663" y="5668963"/>
          <a:ext cx="169545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1" name="Equation" r:id="rId4" imgW="977900" imgH="457200" progId="Equation.3">
                  <p:embed/>
                </p:oleObj>
              </mc:Choice>
              <mc:Fallback>
                <p:oleObj name="Equation" r:id="rId4" imgW="977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24663" y="5668963"/>
                        <a:ext cx="1695450" cy="790575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408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Bent-Up Arrow 17"/>
          <p:cNvSpPr/>
          <p:nvPr/>
        </p:nvSpPr>
        <p:spPr>
          <a:xfrm rot="16200000" flipH="1">
            <a:off x="5201170" y="5730553"/>
            <a:ext cx="731245" cy="639146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794933" y="6035951"/>
            <a:ext cx="318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Describes magnetic field “pitch”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886366" y="2075050"/>
            <a:ext cx="2771644" cy="1898650"/>
            <a:chOff x="5886366" y="2232025"/>
            <a:chExt cx="2771644" cy="1898650"/>
          </a:xfrm>
        </p:grpSpPr>
        <p:sp>
          <p:nvSpPr>
            <p:cNvPr id="20" name="Oval 19"/>
            <p:cNvSpPr/>
            <p:nvPr/>
          </p:nvSpPr>
          <p:spPr>
            <a:xfrm>
              <a:off x="7481143" y="2232025"/>
              <a:ext cx="1176867" cy="189865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Arrow Connector 21"/>
            <p:cNvCxnSpPr>
              <a:endCxn id="20" idx="6"/>
            </p:cNvCxnSpPr>
            <p:nvPr/>
          </p:nvCxnSpPr>
          <p:spPr>
            <a:xfrm>
              <a:off x="8077200" y="3181350"/>
              <a:ext cx="58081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8069577" y="2232025"/>
              <a:ext cx="7623" cy="9493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886366" y="3676650"/>
              <a:ext cx="2190834" cy="0"/>
            </a:xfrm>
            <a:prstGeom prst="straightConnector1">
              <a:avLst/>
            </a:prstGeom>
            <a:ln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527800" y="3227401"/>
              <a:ext cx="351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4080"/>
                  </a:solidFill>
                </a:rPr>
                <a:t>R</a:t>
              </a:r>
              <a:endParaRPr lang="en-US" sz="2400" dirty="0">
                <a:solidFill>
                  <a:srgbClr val="00408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97502" y="2539995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4080"/>
                  </a:solidFill>
                </a:rPr>
                <a:t>b</a:t>
              </a:r>
              <a:endParaRPr lang="en-US" dirty="0">
                <a:solidFill>
                  <a:srgbClr val="00408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03903" y="3101945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4080"/>
                  </a:solidFill>
                </a:rPr>
                <a:t>a</a:t>
              </a:r>
              <a:endParaRPr lang="en-US" dirty="0">
                <a:solidFill>
                  <a:srgbClr val="004080"/>
                </a:solidFill>
              </a:endParaRPr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5960533" y="1163371"/>
            <a:ext cx="3107267" cy="9116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Present day </a:t>
            </a:r>
            <a:r>
              <a:rPr lang="en-US" dirty="0" err="1" smtClean="0"/>
              <a:t>tokamaks</a:t>
            </a:r>
            <a:r>
              <a:rPr lang="en-US" dirty="0" smtClean="0"/>
              <a:t> have elongated cross-sections</a:t>
            </a:r>
            <a:endParaRPr lang="en-US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73113"/>
              </p:ext>
            </p:extLst>
          </p:nvPr>
        </p:nvGraphicFramePr>
        <p:xfrm>
          <a:off x="6032500" y="3830638"/>
          <a:ext cx="762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2" name="Equation" r:id="rId6" imgW="381000" imgH="393700" progId="Equation.3">
                  <p:embed/>
                </p:oleObj>
              </mc:Choice>
              <mc:Fallback>
                <p:oleObj name="Equation" r:id="rId6" imgW="381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32500" y="3830638"/>
                        <a:ext cx="762000" cy="787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408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828781"/>
              </p:ext>
            </p:extLst>
          </p:nvPr>
        </p:nvGraphicFramePr>
        <p:xfrm>
          <a:off x="7535863" y="4224338"/>
          <a:ext cx="8382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23" name="Equation" r:id="rId8" imgW="419100" imgH="393700" progId="Equation.3">
                  <p:embed/>
                </p:oleObj>
              </mc:Choice>
              <mc:Fallback>
                <p:oleObj name="Equation" r:id="rId8" imgW="419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35863" y="4224338"/>
                        <a:ext cx="838200" cy="787400"/>
                      </a:xfrm>
                      <a:prstGeom prst="rect">
                        <a:avLst/>
                      </a:prstGeom>
                      <a:ln>
                        <a:solidFill>
                          <a:srgbClr val="00408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59222" y="1227666"/>
            <a:ext cx="242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(also, </a:t>
            </a:r>
            <a:r>
              <a:rPr lang="en-US" dirty="0" err="1" smtClean="0"/>
              <a:t>stellarators</a:t>
            </a:r>
            <a:r>
              <a:rPr lang="en-US" dirty="0" smtClean="0"/>
              <a:t>, RFPs)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76345" y="4039672"/>
            <a:ext cx="118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Elongation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203525" y="4732608"/>
            <a:ext cx="135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Aspect Ratio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10745" y="5491306"/>
            <a:ext cx="375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(</a:t>
            </a:r>
            <a:r>
              <a:rPr lang="en-US" dirty="0" err="1" smtClean="0">
                <a:solidFill>
                  <a:srgbClr val="008080"/>
                </a:solidFill>
              </a:rPr>
              <a:t>Helicity</a:t>
            </a:r>
            <a:r>
              <a:rPr lang="en-US" dirty="0" smtClean="0">
                <a:solidFill>
                  <a:srgbClr val="008080"/>
                </a:solidFill>
              </a:rPr>
              <a:t> critical for confining plasmas)</a:t>
            </a:r>
            <a:endParaRPr lang="en-US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0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Poloidal</a:t>
            </a:r>
            <a:r>
              <a:rPr lang="en-US" dirty="0" smtClean="0"/>
              <a:t> rotation &lt;&lt; </a:t>
            </a:r>
            <a:r>
              <a:rPr lang="en-US" dirty="0" err="1" smtClean="0"/>
              <a:t>toroidal</a:t>
            </a:r>
            <a:r>
              <a:rPr lang="en-US" dirty="0" smtClean="0"/>
              <a:t> rotation in </a:t>
            </a:r>
            <a:r>
              <a:rPr lang="en-US" dirty="0" err="1" smtClean="0"/>
              <a:t>tokamak</a:t>
            </a:r>
            <a:r>
              <a:rPr lang="en-US" dirty="0" smtClean="0"/>
              <a:t>/STs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50" y="1166094"/>
            <a:ext cx="8229600" cy="61144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Discrepancy between STs and higher aspect ratio </a:t>
            </a:r>
            <a:r>
              <a:rPr lang="en-US" dirty="0" err="1" smtClean="0"/>
              <a:t>tokamaks</a:t>
            </a:r>
            <a:r>
              <a:rPr lang="en-US" dirty="0" smtClean="0"/>
              <a:t> seen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33</a:t>
            </a:fld>
            <a:endParaRPr lang="en-US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99281" y="2300100"/>
            <a:ext cx="4221746" cy="3331034"/>
            <a:chOff x="685800" y="3886200"/>
            <a:chExt cx="3295650" cy="260032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9"/>
            <a:stretch>
              <a:fillRect/>
            </a:stretch>
          </p:blipFill>
          <p:spPr bwMode="auto">
            <a:xfrm>
              <a:off x="1447800" y="3886200"/>
              <a:ext cx="2533650" cy="260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925"/>
            <a:stretch>
              <a:fillRect/>
            </a:stretch>
          </p:blipFill>
          <p:spPr bwMode="auto">
            <a:xfrm>
              <a:off x="685800" y="3886200"/>
              <a:ext cx="762000" cy="260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76" y="2227964"/>
            <a:ext cx="3705674" cy="34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417050" y="5631134"/>
            <a:ext cx="336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0" dirty="0">
                <a:solidFill>
                  <a:srgbClr val="006699"/>
                </a:solidFill>
              </a:rPr>
              <a:t>DIII-D </a:t>
            </a:r>
            <a:r>
              <a:rPr lang="en-US" sz="1400" b="0" i="0" dirty="0">
                <a:solidFill>
                  <a:srgbClr val="006699"/>
                </a:solidFill>
              </a:rPr>
              <a:t>(from Solomon et al., </a:t>
            </a:r>
            <a:r>
              <a:rPr lang="en-US" sz="1400" b="0" i="0" dirty="0" err="1">
                <a:solidFill>
                  <a:srgbClr val="006699"/>
                </a:solidFill>
              </a:rPr>
              <a:t>PoP</a:t>
            </a:r>
            <a:r>
              <a:rPr lang="en-US" sz="1400" b="0" i="0" dirty="0">
                <a:solidFill>
                  <a:srgbClr val="006699"/>
                </a:solidFill>
              </a:rPr>
              <a:t> 2005)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70450" y="5631134"/>
            <a:ext cx="2865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0" dirty="0" smtClean="0">
                <a:solidFill>
                  <a:srgbClr val="006699"/>
                </a:solidFill>
              </a:rPr>
              <a:t>NSTX </a:t>
            </a:r>
            <a:r>
              <a:rPr lang="en-US" sz="1400" b="0" i="0" dirty="0" smtClean="0">
                <a:solidFill>
                  <a:srgbClr val="006699"/>
                </a:solidFill>
              </a:rPr>
              <a:t>(</a:t>
            </a:r>
            <a:r>
              <a:rPr lang="en-US" sz="1400" b="0" i="0" dirty="0">
                <a:solidFill>
                  <a:srgbClr val="006699"/>
                </a:solidFill>
              </a:rPr>
              <a:t>from </a:t>
            </a:r>
            <a:r>
              <a:rPr lang="en-US" sz="1400" b="0" i="0" dirty="0" smtClean="0">
                <a:solidFill>
                  <a:srgbClr val="006699"/>
                </a:solidFill>
              </a:rPr>
              <a:t>Bell et </a:t>
            </a:r>
            <a:r>
              <a:rPr lang="en-US" sz="1400" b="0" i="0" dirty="0">
                <a:solidFill>
                  <a:srgbClr val="006699"/>
                </a:solidFill>
              </a:rPr>
              <a:t>al., </a:t>
            </a:r>
            <a:r>
              <a:rPr lang="en-US" sz="1400" b="0" i="0" dirty="0" err="1">
                <a:solidFill>
                  <a:srgbClr val="006699"/>
                </a:solidFill>
              </a:rPr>
              <a:t>PoP</a:t>
            </a:r>
            <a:r>
              <a:rPr lang="en-US" sz="1400" b="0" i="0" dirty="0">
                <a:solidFill>
                  <a:srgbClr val="006699"/>
                </a:solidFill>
              </a:rPr>
              <a:t> </a:t>
            </a:r>
            <a:r>
              <a:rPr lang="en-US" sz="1400" b="0" i="0" dirty="0" smtClean="0">
                <a:solidFill>
                  <a:srgbClr val="006699"/>
                </a:solidFill>
              </a:rPr>
              <a:t>2010)</a:t>
            </a:r>
            <a:endParaRPr lang="en-US" sz="1400" b="0" i="0" dirty="0">
              <a:solidFill>
                <a:srgbClr val="0066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334" y="1766586"/>
            <a:ext cx="3572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in STs consistent with predictions</a:t>
            </a:r>
          </a:p>
          <a:p>
            <a:r>
              <a:rPr lang="en-US" dirty="0" smtClean="0"/>
              <a:t>from neoclassical theory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08129" y="1766586"/>
            <a:ext cx="3608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Difference of </a:t>
            </a:r>
            <a:r>
              <a:rPr lang="en-US" dirty="0" err="1" smtClean="0"/>
              <a:t>V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with neoclassical </a:t>
            </a:r>
          </a:p>
          <a:p>
            <a:r>
              <a:rPr lang="en-US" dirty="0"/>
              <a:t>p</a:t>
            </a:r>
            <a:r>
              <a:rPr lang="en-US" dirty="0" smtClean="0"/>
              <a:t>redictions can be large in </a:t>
            </a:r>
            <a:r>
              <a:rPr lang="en-US" dirty="0" err="1" smtClean="0"/>
              <a:t>tokamaks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3837" y="6073143"/>
            <a:ext cx="7953845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Neoclassical transport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~ Enhanced collisional transport due to connection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length, 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6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particle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trapping effects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toroidal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geometries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44262" y="4238614"/>
            <a:ext cx="83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244262" y="3799203"/>
            <a:ext cx="306534" cy="4394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2788616" y="3733487"/>
            <a:ext cx="459800" cy="59123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03760" y="2518204"/>
            <a:ext cx="625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145734" y="2887536"/>
            <a:ext cx="197057" cy="2547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43087" y="2910896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314137" y="4486046"/>
            <a:ext cx="83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13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4751" y="2550157"/>
            <a:ext cx="2320662" cy="3154686"/>
            <a:chOff x="474751" y="1709415"/>
            <a:chExt cx="2320662" cy="3154686"/>
          </a:xfrm>
        </p:grpSpPr>
        <p:grpSp>
          <p:nvGrpSpPr>
            <p:cNvPr id="6" name="Group 5"/>
            <p:cNvGrpSpPr/>
            <p:nvPr/>
          </p:nvGrpSpPr>
          <p:grpSpPr>
            <a:xfrm>
              <a:off x="474751" y="1709415"/>
              <a:ext cx="2320662" cy="3154686"/>
              <a:chOff x="3454400" y="1285241"/>
              <a:chExt cx="2501900" cy="340105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b="68415"/>
              <a:stretch/>
            </p:blipFill>
            <p:spPr>
              <a:xfrm>
                <a:off x="3454400" y="1285241"/>
                <a:ext cx="2501900" cy="146811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t="58634"/>
              <a:stretch/>
            </p:blipFill>
            <p:spPr>
              <a:xfrm>
                <a:off x="3454400" y="2763520"/>
                <a:ext cx="2501900" cy="192278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269665" y="2059210"/>
              <a:ext cx="11977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~ </a:t>
              </a:r>
              <a:r>
                <a:rPr lang="en-US" sz="1400" dirty="0" smtClean="0">
                  <a:solidFill>
                    <a:srgbClr val="000090"/>
                  </a:solidFill>
                </a:rPr>
                <a:t>Zero torque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9189" y="3464623"/>
              <a:ext cx="133955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cs typeface="Symbol" charset="2"/>
                </a:rPr>
                <a:t>Large &gt;0</a:t>
              </a:r>
              <a:r>
                <a:rPr lang="en-US" sz="1400" dirty="0" smtClean="0">
                  <a:solidFill>
                    <a:srgbClr val="FF0000"/>
                  </a:solidFill>
                </a:rPr>
                <a:t> torque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5906" y="1730861"/>
              <a:ext cx="609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DIII-D</a:t>
              </a:r>
              <a:endParaRPr lang="en-US" sz="1400" b="1" dirty="0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2042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ExB</a:t>
            </a:r>
            <a:r>
              <a:rPr lang="en-US" dirty="0" smtClean="0"/>
              <a:t> shear facilitates transitions to enhanced </a:t>
            </a:r>
            <a:br>
              <a:rPr lang="en-US" dirty="0" smtClean="0"/>
            </a:br>
            <a:r>
              <a:rPr lang="en-US" dirty="0" smtClean="0"/>
              <a:t>confinement regimes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8438" y="1054283"/>
            <a:ext cx="3434080" cy="10321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Large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r</a:t>
            </a:r>
            <a:r>
              <a:rPr lang="en-US" dirty="0" smtClean="0"/>
              <a:t> shear leads to lower power needed for L- to H-mode transition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C6B35A4-4351-1D4A-AC8B-52A3ECC548BD}" type="slidenum">
              <a:rPr lang="en-US" smtClean="0"/>
              <a:t>34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706" y="4556628"/>
            <a:ext cx="2705314" cy="1799722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1532990" y="3313137"/>
            <a:ext cx="2651845" cy="2391706"/>
          </a:xfrm>
          <a:prstGeom prst="straightConnector1">
            <a:avLst/>
          </a:prstGeom>
          <a:ln w="12700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73131" y="4529415"/>
            <a:ext cx="3105971" cy="4030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91830" y="2176984"/>
            <a:ext cx="2491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McKee et </a:t>
            </a:r>
            <a:r>
              <a:rPr lang="en-US" sz="1400" dirty="0">
                <a:solidFill>
                  <a:srgbClr val="006699"/>
                </a:solidFill>
              </a:rPr>
              <a:t>al, </a:t>
            </a:r>
            <a:r>
              <a:rPr lang="en-US" sz="1400" dirty="0" err="1" smtClean="0">
                <a:solidFill>
                  <a:srgbClr val="006699"/>
                </a:solidFill>
              </a:rPr>
              <a:t>Nuc</a:t>
            </a:r>
            <a:r>
              <a:rPr lang="en-US" sz="1400" dirty="0" smtClean="0">
                <a:solidFill>
                  <a:srgbClr val="006699"/>
                </a:solidFill>
              </a:rPr>
              <a:t>. Fusion (</a:t>
            </a:r>
            <a:r>
              <a:rPr lang="en-US" sz="1400" dirty="0">
                <a:solidFill>
                  <a:srgbClr val="006699"/>
                </a:solidFill>
              </a:rPr>
              <a:t>2009) 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614968" y="1075759"/>
            <a:ext cx="3502852" cy="898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Strong </a:t>
            </a:r>
            <a:r>
              <a:rPr lang="en-US" dirty="0" err="1" smtClean="0"/>
              <a:t>ExB</a:t>
            </a:r>
            <a:r>
              <a:rPr lang="en-US" dirty="0" smtClean="0"/>
              <a:t> shear leads to “Internal Transport Barriers”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8104" y="2057210"/>
            <a:ext cx="2726678" cy="21882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373586" y="2189792"/>
            <a:ext cx="2413000" cy="381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13164" y="2321469"/>
            <a:ext cx="4283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ITB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568028" y="3003413"/>
            <a:ext cx="7745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n</a:t>
            </a:r>
            <a:r>
              <a:rPr lang="en-US" sz="1400" b="1" dirty="0" smtClean="0"/>
              <a:t>on-ITB</a:t>
            </a:r>
            <a:endParaRPr lang="en-US" sz="1400" b="1" dirty="0"/>
          </a:p>
        </p:txBody>
      </p:sp>
      <p:sp>
        <p:nvSpPr>
          <p:cNvPr id="24" name="Rectangle 23"/>
          <p:cNvSpPr/>
          <p:nvPr/>
        </p:nvSpPr>
        <p:spPr>
          <a:xfrm>
            <a:off x="6903357" y="2626348"/>
            <a:ext cx="426357" cy="3052364"/>
          </a:xfrm>
          <a:prstGeom prst="rect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94198" y="5773017"/>
            <a:ext cx="480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ITB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54257" y="1744012"/>
            <a:ext cx="1774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Bell et </a:t>
            </a:r>
            <a:r>
              <a:rPr lang="en-US" sz="1400" dirty="0">
                <a:solidFill>
                  <a:srgbClr val="006699"/>
                </a:solidFill>
              </a:rPr>
              <a:t>al, </a:t>
            </a:r>
            <a:r>
              <a:rPr lang="en-US" sz="1400" dirty="0" smtClean="0">
                <a:solidFill>
                  <a:srgbClr val="006699"/>
                </a:solidFill>
              </a:rPr>
              <a:t>PPCF (1999) 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85430" y="6197303"/>
            <a:ext cx="28323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Synakowski</a:t>
            </a:r>
            <a:r>
              <a:rPr lang="en-US" sz="1400" dirty="0" smtClean="0">
                <a:solidFill>
                  <a:srgbClr val="006699"/>
                </a:solidFill>
              </a:rPr>
              <a:t> et </a:t>
            </a:r>
            <a:r>
              <a:rPr lang="en-US" sz="1400" dirty="0">
                <a:solidFill>
                  <a:srgbClr val="006699"/>
                </a:solidFill>
              </a:rPr>
              <a:t>al, </a:t>
            </a:r>
            <a:r>
              <a:rPr lang="en-US" sz="1400" dirty="0" err="1" smtClean="0">
                <a:solidFill>
                  <a:srgbClr val="006699"/>
                </a:solidFill>
              </a:rPr>
              <a:t>Nuc</a:t>
            </a:r>
            <a:r>
              <a:rPr lang="en-US" sz="1400" dirty="0" smtClean="0">
                <a:solidFill>
                  <a:srgbClr val="006699"/>
                </a:solidFill>
              </a:rPr>
              <a:t>. Fusion (1999) 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58779" y="3398354"/>
            <a:ext cx="545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TFTR</a:t>
            </a:r>
            <a:endParaRPr lang="en-US" sz="1400" b="1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533571" y="2375895"/>
            <a:ext cx="1551214" cy="57848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26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68415"/>
          <a:stretch/>
        </p:blipFill>
        <p:spPr>
          <a:xfrm>
            <a:off x="4650220" y="2342163"/>
            <a:ext cx="4378325" cy="2569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8634"/>
          <a:stretch/>
        </p:blipFill>
        <p:spPr>
          <a:xfrm>
            <a:off x="175618" y="2153737"/>
            <a:ext cx="4378325" cy="33648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17012" y="1874379"/>
            <a:ext cx="73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DIII-D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dirty="0"/>
              <a:t>Large </a:t>
            </a:r>
            <a:r>
              <a:rPr lang="en-US" dirty="0" err="1"/>
              <a:t>E</a:t>
            </a:r>
            <a:r>
              <a:rPr lang="en-US" baseline="-25000" dirty="0" err="1"/>
              <a:t>r</a:t>
            </a:r>
            <a:r>
              <a:rPr lang="en-US" dirty="0"/>
              <a:t> shear leads to lower power needed for L- to H-mode transition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35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571456" y="5829401"/>
            <a:ext cx="2491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McKee et </a:t>
            </a:r>
            <a:r>
              <a:rPr lang="en-US" sz="1400" dirty="0">
                <a:solidFill>
                  <a:srgbClr val="006699"/>
                </a:solidFill>
              </a:rPr>
              <a:t>al, </a:t>
            </a:r>
            <a:r>
              <a:rPr lang="en-US" sz="1400" dirty="0" err="1" smtClean="0">
                <a:solidFill>
                  <a:srgbClr val="006699"/>
                </a:solidFill>
              </a:rPr>
              <a:t>Nuc</a:t>
            </a:r>
            <a:r>
              <a:rPr lang="en-US" sz="1400" dirty="0" smtClean="0">
                <a:solidFill>
                  <a:srgbClr val="006699"/>
                </a:solidFill>
              </a:rPr>
              <a:t>. Fusion (</a:t>
            </a:r>
            <a:r>
              <a:rPr lang="en-US" sz="1400" dirty="0">
                <a:solidFill>
                  <a:srgbClr val="006699"/>
                </a:solidFill>
              </a:rPr>
              <a:t>2009) </a:t>
            </a:r>
          </a:p>
        </p:txBody>
      </p:sp>
    </p:spTree>
    <p:extLst>
      <p:ext uri="{BB962C8B-B14F-4D97-AF65-F5344CB8AC3E}">
        <p14:creationId xmlns:p14="http://schemas.microsoft.com/office/powerpoint/2010/main" val="334048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191"/>
            <a:ext cx="8229600" cy="60401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Electrode biasing in TEXTOR drives </a:t>
            </a:r>
            <a:r>
              <a:rPr lang="en-US" dirty="0" err="1" smtClean="0"/>
              <a:t>ExB</a:t>
            </a:r>
            <a:r>
              <a:rPr lang="en-US" dirty="0" smtClean="0"/>
              <a:t> shear and associated reduction in turbulence levels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99" y="2101850"/>
            <a:ext cx="3238500" cy="42545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28732" y="2263689"/>
            <a:ext cx="2489417" cy="380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 err="1" smtClean="0">
                <a:solidFill>
                  <a:srgbClr val="006699"/>
                </a:solidFill>
              </a:rPr>
              <a:t>Boedo</a:t>
            </a:r>
            <a:r>
              <a:rPr lang="en-US" sz="1600" dirty="0" smtClean="0">
                <a:solidFill>
                  <a:srgbClr val="006699"/>
                </a:solidFill>
              </a:rPr>
              <a:t> et al, PPCF(2002) </a:t>
            </a:r>
            <a:endParaRPr lang="en-US" sz="1600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5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2173" y="1319152"/>
            <a:ext cx="3597729" cy="7039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Higher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r</a:t>
            </a:r>
            <a:r>
              <a:rPr lang="en-US" dirty="0" smtClean="0"/>
              <a:t> shear facilitates the</a:t>
            </a:r>
          </a:p>
          <a:p>
            <a:pPr marL="0" indent="0">
              <a:buNone/>
            </a:pPr>
            <a:r>
              <a:rPr lang="en-US" dirty="0" smtClean="0"/>
              <a:t>transition from L- to H-mode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73" y="2422072"/>
            <a:ext cx="3337941" cy="34562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6616" y="2023095"/>
            <a:ext cx="24311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Xu</a:t>
            </a:r>
            <a:r>
              <a:rPr lang="en-US" sz="1400" dirty="0" smtClean="0">
                <a:solidFill>
                  <a:srgbClr val="006699"/>
                </a:solidFill>
              </a:rPr>
              <a:t> et </a:t>
            </a:r>
            <a:r>
              <a:rPr lang="en-US" sz="1400" dirty="0">
                <a:solidFill>
                  <a:srgbClr val="006699"/>
                </a:solidFill>
              </a:rPr>
              <a:t>al, </a:t>
            </a:r>
            <a:r>
              <a:rPr lang="en-US" sz="1400" dirty="0" smtClean="0">
                <a:solidFill>
                  <a:srgbClr val="006699"/>
                </a:solidFill>
              </a:rPr>
              <a:t>Phys. Rev. </a:t>
            </a:r>
            <a:r>
              <a:rPr lang="en-US" sz="1400" dirty="0" err="1" smtClean="0">
                <a:solidFill>
                  <a:srgbClr val="006699"/>
                </a:solidFill>
              </a:rPr>
              <a:t>Lett</a:t>
            </a:r>
            <a:r>
              <a:rPr lang="en-US" sz="1400" dirty="0" smtClean="0">
                <a:solidFill>
                  <a:srgbClr val="006699"/>
                </a:solidFill>
              </a:rPr>
              <a:t>. (2000) 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7573" y="2513115"/>
            <a:ext cx="683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HT-6M</a:t>
            </a:r>
            <a:endParaRPr lang="en-US" sz="1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195286" y="5597071"/>
            <a:ext cx="0" cy="653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89703" y="6286500"/>
            <a:ext cx="6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L-&gt;H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8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45" y="4635283"/>
            <a:ext cx="2492375" cy="190500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5295743" y="1365930"/>
            <a:ext cx="3392805" cy="2548728"/>
            <a:chOff x="5411188" y="1444835"/>
            <a:chExt cx="3392805" cy="2548728"/>
          </a:xfrm>
          <a:noFill/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1188" y="1444835"/>
              <a:ext cx="3392805" cy="1758315"/>
            </a:xfrm>
            <a:prstGeom prst="rect">
              <a:avLst/>
            </a:prstGeom>
            <a:grpFill/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5013" y="2903903"/>
              <a:ext cx="3268980" cy="1089660"/>
            </a:xfrm>
            <a:prstGeom prst="rect">
              <a:avLst/>
            </a:prstGeom>
            <a:grp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Radio-frequency heating of plasma also provides torque</a:t>
            </a:r>
            <a:br>
              <a:rPr lang="en-US" dirty="0" smtClean="0"/>
            </a:br>
            <a:r>
              <a:rPr lang="en-US" dirty="0" smtClean="0"/>
              <a:t>- Ubiquitous, but not well understood -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95775" y="6356350"/>
            <a:ext cx="2133600" cy="365125"/>
          </a:xfrm>
        </p:spPr>
        <p:txBody>
          <a:bodyPr/>
          <a:lstStyle/>
          <a:p>
            <a:fld id="{2C6B35A4-4351-1D4A-AC8B-52A3ECC548BD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646" y="4171182"/>
            <a:ext cx="3283858" cy="23492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86622" y="4521798"/>
            <a:ext cx="2133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High Harmonic Fast Waves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63" y="1061366"/>
            <a:ext cx="3133148" cy="302985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12532" y="6520404"/>
            <a:ext cx="2039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6699"/>
                </a:solidFill>
              </a:rPr>
              <a:t>McDermott et </a:t>
            </a:r>
            <a:r>
              <a:rPr lang="en-US" sz="1200" dirty="0">
                <a:solidFill>
                  <a:srgbClr val="006699"/>
                </a:solidFill>
              </a:rPr>
              <a:t>al, </a:t>
            </a:r>
            <a:r>
              <a:rPr lang="en-US" sz="1200" dirty="0" smtClean="0">
                <a:solidFill>
                  <a:srgbClr val="006699"/>
                </a:solidFill>
              </a:rPr>
              <a:t>PPCF (2011) </a:t>
            </a:r>
            <a:endParaRPr lang="en-US" sz="1200" dirty="0">
              <a:solidFill>
                <a:srgbClr val="0066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800" y="5172466"/>
            <a:ext cx="7399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ASDEX-U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16334" y="6517044"/>
            <a:ext cx="1633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6699"/>
                </a:solidFill>
              </a:rPr>
              <a:t>Taylor et </a:t>
            </a:r>
            <a:r>
              <a:rPr lang="en-US" sz="1200" dirty="0">
                <a:solidFill>
                  <a:srgbClr val="006699"/>
                </a:solidFill>
              </a:rPr>
              <a:t>al, </a:t>
            </a:r>
            <a:r>
              <a:rPr lang="en-US" sz="1200" dirty="0" err="1" smtClean="0">
                <a:solidFill>
                  <a:srgbClr val="006699"/>
                </a:solidFill>
              </a:rPr>
              <a:t>PoP</a:t>
            </a:r>
            <a:r>
              <a:rPr lang="en-US" sz="1200" dirty="0" smtClean="0">
                <a:solidFill>
                  <a:srgbClr val="006699"/>
                </a:solidFill>
              </a:rPr>
              <a:t> (2010) </a:t>
            </a:r>
            <a:endParaRPr lang="en-US" sz="1200" dirty="0">
              <a:solidFill>
                <a:srgbClr val="006699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36569" y="1242093"/>
            <a:ext cx="6078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C-Mod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5137" y="2527007"/>
            <a:ext cx="6078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C-Mod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16334" y="3814225"/>
            <a:ext cx="1913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6699"/>
                </a:solidFill>
              </a:rPr>
              <a:t>Lin et </a:t>
            </a:r>
            <a:r>
              <a:rPr lang="en-US" sz="1200" dirty="0">
                <a:solidFill>
                  <a:srgbClr val="006699"/>
                </a:solidFill>
              </a:rPr>
              <a:t>al, </a:t>
            </a:r>
            <a:r>
              <a:rPr lang="en-US" sz="1200" dirty="0" err="1" smtClean="0">
                <a:solidFill>
                  <a:srgbClr val="006699"/>
                </a:solidFill>
              </a:rPr>
              <a:t>Nuc</a:t>
            </a:r>
            <a:r>
              <a:rPr lang="en-US" sz="1200" dirty="0" smtClean="0">
                <a:solidFill>
                  <a:srgbClr val="006699"/>
                </a:solidFill>
              </a:rPr>
              <a:t>. Fusion (2011) </a:t>
            </a:r>
            <a:endParaRPr lang="en-US" sz="1200" dirty="0">
              <a:solidFill>
                <a:srgbClr val="006699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15490" y="1292458"/>
            <a:ext cx="146957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(Fast wave         ICW)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228600" y="1462509"/>
            <a:ext cx="19941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312532" y="4091224"/>
            <a:ext cx="21222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006699"/>
                </a:solidFill>
              </a:rPr>
              <a:t>Ince</a:t>
            </a:r>
            <a:r>
              <a:rPr lang="en-US" sz="1200" dirty="0" smtClean="0">
                <a:solidFill>
                  <a:srgbClr val="006699"/>
                </a:solidFill>
              </a:rPr>
              <a:t>-Cushman et </a:t>
            </a:r>
            <a:r>
              <a:rPr lang="en-US" sz="1200" dirty="0">
                <a:solidFill>
                  <a:srgbClr val="006699"/>
                </a:solidFill>
              </a:rPr>
              <a:t>al, </a:t>
            </a:r>
            <a:r>
              <a:rPr lang="en-US" sz="1200" dirty="0" smtClean="0">
                <a:solidFill>
                  <a:srgbClr val="006699"/>
                </a:solidFill>
              </a:rPr>
              <a:t>PRL (2011) </a:t>
            </a:r>
            <a:endParaRPr lang="en-US" sz="1200" dirty="0">
              <a:solidFill>
                <a:srgbClr val="006699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87396" y="5011213"/>
            <a:ext cx="15774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RF can reduce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o-rotation </a:t>
            </a:r>
          </a:p>
          <a:p>
            <a:r>
              <a:rPr lang="en-US" sz="1600" dirty="0" smtClean="0"/>
              <a:t>and/or lead to</a:t>
            </a:r>
          </a:p>
          <a:p>
            <a:r>
              <a:rPr lang="en-US" sz="1600" dirty="0" smtClean="0"/>
              <a:t>counter-rotation</a:t>
            </a:r>
            <a:endParaRPr lang="en-US" sz="16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5214446" y="5587783"/>
            <a:ext cx="1464701" cy="1437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2592331" y="5575474"/>
            <a:ext cx="1160306" cy="1347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58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Magnetic field asymmetries are a source of viscous torque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5890"/>
            <a:ext cx="8229600" cy="11708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3D </a:t>
            </a:r>
            <a:r>
              <a:rPr lang="en-US" dirty="0" err="1" smtClean="0"/>
              <a:t>toroidal</a:t>
            </a:r>
            <a:r>
              <a:rPr lang="en-US" dirty="0" smtClean="0"/>
              <a:t> magnetic field asymmetries can result from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Magnetic field ripple (finite # TF coils)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Intrinsic error fields (coil misalignments or motion during discharge due to </a:t>
            </a:r>
            <a:r>
              <a:rPr lang="en-US" dirty="0" err="1" smtClean="0"/>
              <a:t>JxB</a:t>
            </a:r>
            <a:r>
              <a:rPr lang="en-US" dirty="0" smtClean="0"/>
              <a:t> forces)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 smtClean="0"/>
              <a:t>Applied non-axisymmetric B-field perturbations at edge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39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4814"/>
          <a:stretch/>
        </p:blipFill>
        <p:spPr>
          <a:xfrm>
            <a:off x="171142" y="5134798"/>
            <a:ext cx="3061402" cy="160308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20" y="2643261"/>
            <a:ext cx="1950720" cy="1950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27598" y="2880437"/>
            <a:ext cx="36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5447" y="5312593"/>
            <a:ext cx="36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3375" y="2458595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NSTX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9173" y="4934978"/>
            <a:ext cx="71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DIII-D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r="57531"/>
          <a:stretch/>
        </p:blipFill>
        <p:spPr>
          <a:xfrm>
            <a:off x="2806827" y="2215973"/>
            <a:ext cx="3082460" cy="336729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358535" y="2272923"/>
            <a:ext cx="262978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Non-resonant magnetic field (</a:t>
            </a:r>
            <a:r>
              <a:rPr lang="en-US" sz="1600" dirty="0" err="1" smtClean="0"/>
              <a:t>ctr</a:t>
            </a:r>
            <a:r>
              <a:rPr lang="en-US" sz="1600" dirty="0" smtClean="0"/>
              <a:t>) torque increases at low rotation; consistent with theory:</a:t>
            </a:r>
          </a:p>
          <a:p>
            <a:r>
              <a:rPr lang="en-US" sz="1600" dirty="0">
                <a:solidFill>
                  <a:srgbClr val="006699"/>
                </a:solidFill>
              </a:rPr>
              <a:t>Cole et al</a:t>
            </a:r>
            <a:r>
              <a:rPr lang="en-US" sz="1600" dirty="0" smtClean="0">
                <a:solidFill>
                  <a:srgbClr val="006699"/>
                </a:solidFill>
              </a:rPr>
              <a:t>. </a:t>
            </a:r>
            <a:r>
              <a:rPr lang="en-US" sz="1600" dirty="0">
                <a:solidFill>
                  <a:srgbClr val="006699"/>
                </a:solidFill>
              </a:rPr>
              <a:t>PRL (2011)</a:t>
            </a:r>
          </a:p>
          <a:p>
            <a:r>
              <a:rPr lang="en-US" sz="1600" dirty="0" smtClean="0">
                <a:solidFill>
                  <a:srgbClr val="006699"/>
                </a:solidFill>
              </a:rPr>
              <a:t>Park et al. PRL (2009)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14444" y="2535165"/>
            <a:ext cx="563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53735"/>
                </a:solidFill>
              </a:rPr>
              <a:t>NSTX</a:t>
            </a:r>
            <a:endParaRPr lang="en-US" sz="1400" dirty="0">
              <a:solidFill>
                <a:srgbClr val="953735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746" y="4048904"/>
            <a:ext cx="3263764" cy="2307446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605910" y="6359676"/>
            <a:ext cx="2067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Solomon et </a:t>
            </a:r>
            <a:r>
              <a:rPr lang="en-US" sz="1400" dirty="0">
                <a:solidFill>
                  <a:srgbClr val="006699"/>
                </a:solidFill>
              </a:rPr>
              <a:t>al. </a:t>
            </a:r>
            <a:r>
              <a:rPr lang="en-US" sz="1400" dirty="0" err="1" smtClean="0">
                <a:solidFill>
                  <a:srgbClr val="006699"/>
                </a:solidFill>
              </a:rPr>
              <a:t>PoP</a:t>
            </a:r>
            <a:r>
              <a:rPr lang="en-US" sz="1400" dirty="0" smtClean="0">
                <a:solidFill>
                  <a:srgbClr val="006699"/>
                </a:solidFill>
              </a:rPr>
              <a:t> (2010)</a:t>
            </a:r>
            <a:endParaRPr lang="en-US" sz="1400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2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Fusion-grade plasmas are magnetically confined in </a:t>
            </a:r>
            <a:r>
              <a:rPr lang="en-US" dirty="0" err="1"/>
              <a:t>toroidal</a:t>
            </a:r>
            <a:r>
              <a:rPr lang="en-US" dirty="0"/>
              <a:t> devices</a:t>
            </a: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0" y="2230054"/>
            <a:ext cx="6323254" cy="3271564"/>
            <a:chOff x="1148" y="696"/>
            <a:chExt cx="3336" cy="1920"/>
          </a:xfrm>
        </p:grpSpPr>
        <p:grpSp>
          <p:nvGrpSpPr>
            <p:cNvPr id="6" name="Group 14"/>
            <p:cNvGrpSpPr>
              <a:grpSpLocks noChangeAspect="1"/>
            </p:cNvGrpSpPr>
            <p:nvPr/>
          </p:nvGrpSpPr>
          <p:grpSpPr bwMode="auto">
            <a:xfrm>
              <a:off x="1148" y="730"/>
              <a:ext cx="3336" cy="1886"/>
              <a:chOff x="748" y="1483"/>
              <a:chExt cx="4169" cy="2356"/>
            </a:xfrm>
          </p:grpSpPr>
          <p:pic>
            <p:nvPicPr>
              <p:cNvPr id="8" name="Picture 1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1483"/>
                <a:ext cx="4065" cy="1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958" y="3545"/>
                <a:ext cx="1358" cy="2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0" i="0">
                    <a:solidFill>
                      <a:srgbClr val="0066FF"/>
                    </a:solidFill>
                    <a:latin typeface="Textile" charset="0"/>
                  </a:rPr>
                  <a:t>R/a~4, </a:t>
                </a:r>
                <a:r>
                  <a:rPr lang="en-US" sz="1600" b="0" i="0">
                    <a:solidFill>
                      <a:srgbClr val="0066FF"/>
                    </a:solidFill>
                    <a:latin typeface="Symbol" charset="0"/>
                  </a:rPr>
                  <a:t>k</a:t>
                </a:r>
                <a:r>
                  <a:rPr lang="en-US" sz="1600" b="0" i="0">
                    <a:solidFill>
                      <a:srgbClr val="0066FF"/>
                    </a:solidFill>
                    <a:latin typeface="Textile" charset="0"/>
                  </a:rPr>
                  <a:t>=2, q</a:t>
                </a:r>
                <a:r>
                  <a:rPr lang="en-US" sz="1600" b="0" i="0" baseline="-25000">
                    <a:solidFill>
                      <a:srgbClr val="0066FF"/>
                    </a:solidFill>
                    <a:latin typeface="Textile" charset="0"/>
                  </a:rPr>
                  <a:t>a</a:t>
                </a:r>
                <a:r>
                  <a:rPr lang="en-US" sz="1600" b="0" i="0">
                    <a:solidFill>
                      <a:srgbClr val="0066FF"/>
                    </a:solidFill>
                    <a:latin typeface="Textile" charset="0"/>
                  </a:rPr>
                  <a:t>=4</a:t>
                </a:r>
              </a:p>
            </p:txBody>
          </p:sp>
          <p:sp>
            <p:nvSpPr>
              <p:cNvPr id="10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3336" y="3543"/>
                <a:ext cx="1581" cy="2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600" b="0" i="0">
                    <a:solidFill>
                      <a:srgbClr val="0066FF"/>
                    </a:solidFill>
                    <a:latin typeface="Textile" charset="0"/>
                  </a:rPr>
                  <a:t>R/a~1.3, </a:t>
                </a:r>
                <a:r>
                  <a:rPr lang="en-US" sz="1600" b="0" i="0">
                    <a:solidFill>
                      <a:srgbClr val="0066FF"/>
                    </a:solidFill>
                    <a:latin typeface="Symbol" charset="0"/>
                  </a:rPr>
                  <a:t>k</a:t>
                </a:r>
                <a:r>
                  <a:rPr lang="en-US" sz="1600" b="0" i="0">
                    <a:solidFill>
                      <a:srgbClr val="0066FF"/>
                    </a:solidFill>
                    <a:latin typeface="Textile" charset="0"/>
                  </a:rPr>
                  <a:t>=2, q</a:t>
                </a:r>
                <a:r>
                  <a:rPr lang="en-US" sz="1600" b="0" i="0" baseline="-25000">
                    <a:solidFill>
                      <a:srgbClr val="0066FF"/>
                    </a:solidFill>
                    <a:latin typeface="Textile" charset="0"/>
                  </a:rPr>
                  <a:t>a</a:t>
                </a:r>
                <a:r>
                  <a:rPr lang="en-US" sz="1600" b="0" i="0">
                    <a:solidFill>
                      <a:srgbClr val="0066FF"/>
                    </a:solidFill>
                    <a:latin typeface="Textile" charset="0"/>
                  </a:rPr>
                  <a:t>=12</a:t>
                </a:r>
              </a:p>
            </p:txBody>
          </p:sp>
        </p:grpSp>
        <p:sp>
          <p:nvSpPr>
            <p:cNvPr id="7" name="Rectangle 18"/>
            <p:cNvSpPr>
              <a:spLocks noChangeArrowheads="1"/>
            </p:cNvSpPr>
            <p:nvPr/>
          </p:nvSpPr>
          <p:spPr bwMode="auto">
            <a:xfrm>
              <a:off x="3678" y="696"/>
              <a:ext cx="342" cy="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3248" y="5102952"/>
            <a:ext cx="2305251" cy="7288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FF"/>
                </a:solidFill>
              </a:rPr>
              <a:t>a~ 0.65 m, R~1.7 m</a:t>
            </a:r>
          </a:p>
          <a:p>
            <a:r>
              <a:rPr lang="en-US" dirty="0" err="1">
                <a:solidFill>
                  <a:srgbClr val="0080FF"/>
                </a:solidFill>
              </a:rPr>
              <a:t>I</a:t>
            </a:r>
            <a:r>
              <a:rPr lang="en-US" baseline="-25000" dirty="0" err="1">
                <a:solidFill>
                  <a:srgbClr val="0080FF"/>
                </a:solidFill>
              </a:rPr>
              <a:t>p</a:t>
            </a:r>
            <a:r>
              <a:rPr lang="en-US" dirty="0">
                <a:solidFill>
                  <a:srgbClr val="0080FF"/>
                </a:solidFill>
              </a:rPr>
              <a:t> ~ 1 </a:t>
            </a:r>
            <a:r>
              <a:rPr lang="en-US" dirty="0" smtClean="0">
                <a:solidFill>
                  <a:srgbClr val="0080FF"/>
                </a:solidFill>
              </a:rPr>
              <a:t>MA, B</a:t>
            </a:r>
            <a:r>
              <a:rPr lang="en-US" baseline="-25000" dirty="0" smtClean="0">
                <a:solidFill>
                  <a:srgbClr val="0080FF"/>
                </a:solidFill>
              </a:rPr>
              <a:t>T</a:t>
            </a:r>
            <a:r>
              <a:rPr lang="en-US" dirty="0" smtClean="0">
                <a:solidFill>
                  <a:srgbClr val="0080FF"/>
                </a:solidFill>
              </a:rPr>
              <a:t>~ few T</a:t>
            </a:r>
            <a:endParaRPr lang="en-US" dirty="0">
              <a:solidFill>
                <a:srgbClr val="008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6043" y="5097562"/>
            <a:ext cx="2372901" cy="7288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FF"/>
                </a:solidFill>
              </a:rPr>
              <a:t>a~ 0.65 m, R~0.85 m</a:t>
            </a:r>
          </a:p>
          <a:p>
            <a:r>
              <a:rPr lang="en-US" dirty="0" err="1">
                <a:solidFill>
                  <a:srgbClr val="0080FF"/>
                </a:solidFill>
              </a:rPr>
              <a:t>I</a:t>
            </a:r>
            <a:r>
              <a:rPr lang="en-US" baseline="-25000" dirty="0" err="1">
                <a:solidFill>
                  <a:srgbClr val="0080FF"/>
                </a:solidFill>
              </a:rPr>
              <a:t>p</a:t>
            </a:r>
            <a:r>
              <a:rPr lang="en-US" dirty="0">
                <a:solidFill>
                  <a:srgbClr val="0080FF"/>
                </a:solidFill>
              </a:rPr>
              <a:t> ~ 1 </a:t>
            </a:r>
            <a:r>
              <a:rPr lang="en-US" dirty="0" smtClean="0">
                <a:solidFill>
                  <a:srgbClr val="0080FF"/>
                </a:solidFill>
              </a:rPr>
              <a:t>MA, B</a:t>
            </a:r>
            <a:r>
              <a:rPr lang="en-US" baseline="-25000" dirty="0" smtClean="0">
                <a:solidFill>
                  <a:srgbClr val="0080FF"/>
                </a:solidFill>
              </a:rPr>
              <a:t>T</a:t>
            </a:r>
            <a:r>
              <a:rPr lang="en-US" dirty="0" smtClean="0">
                <a:solidFill>
                  <a:srgbClr val="0080FF"/>
                </a:solidFill>
              </a:rPr>
              <a:t>~ 0.5 T</a:t>
            </a:r>
            <a:endParaRPr lang="en-US" dirty="0">
              <a:solidFill>
                <a:srgbClr val="008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390" y="1170289"/>
            <a:ext cx="3573210" cy="9233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Most of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tokamak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research historically and presently conducted at </a:t>
            </a:r>
            <a:r>
              <a:rPr lang="en-US" dirty="0" smtClean="0">
                <a:solidFill>
                  <a:schemeClr val="tx2"/>
                </a:solidFill>
              </a:rPr>
              <a:t>conventional </a:t>
            </a:r>
            <a:r>
              <a:rPr lang="en-US" dirty="0" smtClean="0">
                <a:solidFill>
                  <a:srgbClr val="953735"/>
                </a:solidFill>
              </a:rPr>
              <a:t>aspect ratio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1165824"/>
            <a:ext cx="5317080" cy="9233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Only a decade of research on </a:t>
            </a:r>
            <a:r>
              <a:rPr lang="en-US" dirty="0" smtClean="0">
                <a:solidFill>
                  <a:srgbClr val="1F497D"/>
                </a:solidFill>
              </a:rPr>
              <a:t>Spherical </a:t>
            </a:r>
            <a:r>
              <a:rPr lang="en-US" dirty="0" err="1" smtClean="0">
                <a:solidFill>
                  <a:srgbClr val="1F497D"/>
                </a:solidFill>
              </a:rPr>
              <a:t>Tokamaks</a:t>
            </a:r>
            <a:r>
              <a:rPr lang="en-US" dirty="0" smtClean="0">
                <a:solidFill>
                  <a:srgbClr val="1F497D"/>
                </a:solidFill>
              </a:rPr>
              <a:t> (STs)</a:t>
            </a:r>
          </a:p>
          <a:p>
            <a:r>
              <a:rPr lang="en-US" dirty="0"/>
              <a:t>	</a:t>
            </a:r>
            <a:r>
              <a:rPr lang="en-US" dirty="0" smtClean="0">
                <a:solidFill>
                  <a:srgbClr val="008080"/>
                </a:solidFill>
              </a:rPr>
              <a:t>Strong </a:t>
            </a:r>
            <a:r>
              <a:rPr lang="en-US" dirty="0" err="1" smtClean="0">
                <a:solidFill>
                  <a:srgbClr val="008080"/>
                </a:solidFill>
              </a:rPr>
              <a:t>toroidicity</a:t>
            </a:r>
            <a:r>
              <a:rPr lang="en-US" dirty="0" smtClean="0">
                <a:solidFill>
                  <a:srgbClr val="008080"/>
                </a:solidFill>
              </a:rPr>
              <a:t> at low aspect ratio benefits </a:t>
            </a:r>
          </a:p>
          <a:p>
            <a:r>
              <a:rPr lang="en-US" dirty="0" smtClean="0">
                <a:solidFill>
                  <a:srgbClr val="008080"/>
                </a:solidFill>
              </a:rPr>
              <a:t>	both stability and confinement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4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152452" y="2108134"/>
            <a:ext cx="2918883" cy="2638319"/>
            <a:chOff x="5920370" y="2341970"/>
            <a:chExt cx="2918883" cy="2638319"/>
          </a:xfrm>
        </p:grpSpPr>
        <p:grpSp>
          <p:nvGrpSpPr>
            <p:cNvPr id="44" name="Group 43"/>
            <p:cNvGrpSpPr/>
            <p:nvPr/>
          </p:nvGrpSpPr>
          <p:grpSpPr>
            <a:xfrm>
              <a:off x="5920370" y="2718689"/>
              <a:ext cx="2794000" cy="2261600"/>
              <a:chOff x="6207760" y="2830449"/>
              <a:chExt cx="2164080" cy="1751711"/>
            </a:xfrm>
          </p:grpSpPr>
          <p:sp>
            <p:nvSpPr>
              <p:cNvPr id="40" name="Arc 39"/>
              <p:cNvSpPr/>
              <p:nvPr/>
            </p:nvSpPr>
            <p:spPr>
              <a:xfrm>
                <a:off x="6553200" y="2830449"/>
                <a:ext cx="1005840" cy="1751711"/>
              </a:xfrm>
              <a:prstGeom prst="arc">
                <a:avLst>
                  <a:gd name="adj1" fmla="val 16226843"/>
                  <a:gd name="adj2" fmla="val 178541"/>
                </a:avLst>
              </a:prstGeom>
              <a:ln>
                <a:head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c 40"/>
              <p:cNvSpPr/>
              <p:nvPr/>
            </p:nvSpPr>
            <p:spPr>
              <a:xfrm>
                <a:off x="6207760" y="3474720"/>
                <a:ext cx="1351280" cy="528320"/>
              </a:xfrm>
              <a:prstGeom prst="arc">
                <a:avLst/>
              </a:prstGeom>
              <a:ln>
                <a:head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>
                <a:off x="7559040" y="3749040"/>
                <a:ext cx="812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8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5409651"/>
                </p:ext>
              </p:extLst>
            </p:nvPr>
          </p:nvGraphicFramePr>
          <p:xfrm>
            <a:off x="7334041" y="2341970"/>
            <a:ext cx="277853" cy="472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4" name="Equation" r:id="rId4" imgW="127000" imgH="215900" progId="Equation.3">
                    <p:embed/>
                  </p:oleObj>
                </mc:Choice>
                <mc:Fallback>
                  <p:oleObj name="Equation" r:id="rId4" imgW="1270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34041" y="2341970"/>
                          <a:ext cx="277853" cy="472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TextBox 49"/>
            <p:cNvSpPr txBox="1"/>
            <p:nvPr/>
          </p:nvSpPr>
          <p:spPr>
            <a:xfrm>
              <a:off x="7583700" y="2397962"/>
              <a:ext cx="1080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poloidal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51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3681538"/>
                </p:ext>
              </p:extLst>
            </p:nvPr>
          </p:nvGraphicFramePr>
          <p:xfrm>
            <a:off x="6116638" y="3051175"/>
            <a:ext cx="277812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5" name="Equation" r:id="rId6" imgW="127000" imgH="241300" progId="Equation.3">
                    <p:embed/>
                  </p:oleObj>
                </mc:Choice>
                <mc:Fallback>
                  <p:oleObj name="Equation" r:id="rId6" imgW="127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116638" y="3051175"/>
                          <a:ext cx="277812" cy="527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" name="TextBox 51"/>
            <p:cNvSpPr txBox="1"/>
            <p:nvPr/>
          </p:nvSpPr>
          <p:spPr>
            <a:xfrm>
              <a:off x="6366361" y="3133992"/>
              <a:ext cx="1063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toroidal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606628"/>
                </p:ext>
              </p:extLst>
            </p:nvPr>
          </p:nvGraphicFramePr>
          <p:xfrm>
            <a:off x="7750175" y="4048125"/>
            <a:ext cx="249238" cy="360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6" name="Equation" r:id="rId8" imgW="114300" imgH="165100" progId="Equation.3">
                    <p:embed/>
                  </p:oleObj>
                </mc:Choice>
                <mc:Fallback>
                  <p:oleObj name="Equation" r:id="rId8" imgW="114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750175" y="4048125"/>
                          <a:ext cx="249238" cy="360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" name="TextBox 53"/>
            <p:cNvSpPr txBox="1"/>
            <p:nvPr/>
          </p:nvSpPr>
          <p:spPr>
            <a:xfrm>
              <a:off x="7985759" y="4047933"/>
              <a:ext cx="8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(radial)</a:t>
              </a:r>
              <a:endParaRPr lang="en-US" dirty="0"/>
            </a:p>
          </p:txBody>
        </p:sp>
      </p:grpSp>
      <p:sp>
        <p:nvSpPr>
          <p:cNvPr id="56" name="Donut 55"/>
          <p:cNvSpPr/>
          <p:nvPr/>
        </p:nvSpPr>
        <p:spPr>
          <a:xfrm>
            <a:off x="7119891" y="4609468"/>
            <a:ext cx="1656080" cy="1656080"/>
          </a:xfrm>
          <a:prstGeom prst="don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Circular Arrow 60"/>
          <p:cNvSpPr/>
          <p:nvPr/>
        </p:nvSpPr>
        <p:spPr>
          <a:xfrm flipH="1" flipV="1">
            <a:off x="7170689" y="4745762"/>
            <a:ext cx="1573298" cy="1493520"/>
          </a:xfrm>
          <a:prstGeom prst="circular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867948" y="6004975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V</a:t>
            </a:r>
            <a:r>
              <a:rPr lang="en-US" baseline="-25000" dirty="0" err="1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cs typeface="Symbol" charset="2"/>
              </a:rPr>
              <a:t>(center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)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up to 300 km/s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7961937" y="5242560"/>
            <a:ext cx="992423" cy="2170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578539"/>
              </p:ext>
            </p:extLst>
          </p:nvPr>
        </p:nvGraphicFramePr>
        <p:xfrm>
          <a:off x="8822097" y="4757578"/>
          <a:ext cx="249238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22097" y="4757578"/>
                        <a:ext cx="249238" cy="36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23636" y="6442359"/>
            <a:ext cx="634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Rotation profiles measured by Doppler shift of spectroscopic lines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3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1" grpId="0" animBg="1"/>
      <p:bldP spid="62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661" y="3551675"/>
            <a:ext cx="4043929" cy="2126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is evidence that some “intrinsic drive” exists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tokamak</a:t>
            </a:r>
            <a:r>
              <a:rPr lang="en-US" dirty="0" smtClean="0"/>
              <a:t>/ST plasmas 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self</a:t>
            </a:r>
            <a:r>
              <a:rPr lang="en-US" baseline="-25000" dirty="0" smtClean="0"/>
              <a:t>-driven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223" y="1127868"/>
            <a:ext cx="4121360" cy="70897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Can also measure intrinsic torque via evolution of angular momentum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788072"/>
              </p:ext>
            </p:extLst>
          </p:nvPr>
        </p:nvGraphicFramePr>
        <p:xfrm>
          <a:off x="5364448" y="1836847"/>
          <a:ext cx="2865078" cy="812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3" name="Equation" r:id="rId4" imgW="1612900" imgH="457200" progId="Equation.3">
                  <p:embed/>
                </p:oleObj>
              </mc:Choice>
              <mc:Fallback>
                <p:oleObj name="Equation" r:id="rId4" imgW="16129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64448" y="1836847"/>
                        <a:ext cx="2865078" cy="812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6941515" y="1899825"/>
            <a:ext cx="730514" cy="73867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860944" y="2281755"/>
            <a:ext cx="352684" cy="35662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94982" y="2886474"/>
            <a:ext cx="3103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Solve for two unknowns from time evolution of angular momentum, L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483115" y="2711971"/>
            <a:ext cx="263774" cy="2374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746889" y="2711971"/>
            <a:ext cx="208513" cy="2374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85081" y="5000495"/>
            <a:ext cx="596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DIII-D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77537" y="5987018"/>
            <a:ext cx="260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6699"/>
                </a:solidFill>
              </a:rPr>
              <a:t>Solomon et </a:t>
            </a:r>
            <a:r>
              <a:rPr lang="en-US" dirty="0">
                <a:solidFill>
                  <a:srgbClr val="006699"/>
                </a:solidFill>
              </a:rPr>
              <a:t>al. </a:t>
            </a:r>
            <a:r>
              <a:rPr lang="en-US" dirty="0" err="1" smtClean="0">
                <a:solidFill>
                  <a:srgbClr val="006699"/>
                </a:solidFill>
              </a:rPr>
              <a:t>PoP</a:t>
            </a:r>
            <a:r>
              <a:rPr lang="en-US" dirty="0" smtClean="0">
                <a:solidFill>
                  <a:srgbClr val="006699"/>
                </a:solidFill>
              </a:rPr>
              <a:t> (2010)</a:t>
            </a:r>
            <a:endParaRPr lang="en-US" dirty="0">
              <a:solidFill>
                <a:srgbClr val="006699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31001"/>
            <a:ext cx="2826684" cy="20904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176" y="4857776"/>
            <a:ext cx="2412272" cy="18092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t="6100"/>
          <a:stretch/>
        </p:blipFill>
        <p:spPr>
          <a:xfrm>
            <a:off x="1175470" y="1994289"/>
            <a:ext cx="2483798" cy="2545036"/>
          </a:xfrm>
          <a:prstGeom prst="rect">
            <a:avLst/>
          </a:prstGeom>
        </p:spPr>
      </p:pic>
      <p:cxnSp>
        <p:nvCxnSpPr>
          <p:cNvPr id="26" name="Elbow Connector 25"/>
          <p:cNvCxnSpPr/>
          <p:nvPr/>
        </p:nvCxnSpPr>
        <p:spPr>
          <a:xfrm rot="16200000" flipH="1">
            <a:off x="2252103" y="3609129"/>
            <a:ext cx="5593607" cy="631083"/>
          </a:xfrm>
          <a:prstGeom prst="bentConnector3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104952" y="1127868"/>
            <a:ext cx="4596927" cy="8559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Co-, </a:t>
            </a:r>
            <a:r>
              <a:rPr lang="en-US" dirty="0" err="1" smtClean="0"/>
              <a:t>ctr</a:t>
            </a:r>
            <a:r>
              <a:rPr lang="en-US" dirty="0" smtClean="0"/>
              <a:t>-NBI on DIII-D allows for flexibility to produce </a:t>
            </a:r>
            <a:r>
              <a:rPr lang="en-US" u="sng" dirty="0" smtClean="0"/>
              <a:t>non-rotating</a:t>
            </a:r>
            <a:r>
              <a:rPr lang="en-US" dirty="0" smtClean="0"/>
              <a:t> plasmas across profile</a:t>
            </a:r>
          </a:p>
          <a:p>
            <a:pPr marL="0" indent="0">
              <a:buFont typeface="Arial"/>
              <a:buNone/>
            </a:pPr>
            <a:r>
              <a:rPr lang="en-US" dirty="0">
                <a:solidFill>
                  <a:srgbClr val="004080"/>
                </a:solidFill>
              </a:rPr>
              <a:t> </a:t>
            </a:r>
            <a:r>
              <a:rPr lang="en-US" dirty="0" smtClean="0">
                <a:solidFill>
                  <a:srgbClr val="004080"/>
                </a:solidFill>
              </a:rPr>
              <a:t>- Counter torque required to offset intrinsic drive</a:t>
            </a:r>
            <a:endParaRPr lang="en-US" dirty="0">
              <a:solidFill>
                <a:srgbClr val="004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7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intrinsic torques lead to edge intrinsic 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857"/>
            <a:ext cx="8229600" cy="5830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Typically use L-H transitions in OH or RF-heated plasmas to study change in intrinsic rotation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215260" y="2595110"/>
            <a:ext cx="3706970" cy="3411144"/>
            <a:chOff x="450286" y="2779776"/>
            <a:chExt cx="3706970" cy="341114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86" y="2779776"/>
              <a:ext cx="3706970" cy="335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8"/>
            <p:cNvCxnSpPr>
              <a:cxnSpLocks noChangeShapeType="1"/>
            </p:cNvCxnSpPr>
            <p:nvPr/>
          </p:nvCxnSpPr>
          <p:spPr bwMode="auto">
            <a:xfrm flipV="1">
              <a:off x="2203646" y="2896970"/>
              <a:ext cx="0" cy="3245158"/>
            </a:xfrm>
            <a:prstGeom prst="line">
              <a:avLst/>
            </a:prstGeom>
            <a:noFill/>
            <a:ln w="15875">
              <a:solidFill>
                <a:srgbClr val="00206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10"/>
            <p:cNvCxnSpPr>
              <a:cxnSpLocks noChangeShapeType="1"/>
            </p:cNvCxnSpPr>
            <p:nvPr/>
          </p:nvCxnSpPr>
          <p:spPr bwMode="auto">
            <a:xfrm rot="10800000">
              <a:off x="1421270" y="4575048"/>
              <a:ext cx="1117679" cy="0"/>
            </a:xfrm>
            <a:prstGeom prst="line">
              <a:avLst/>
            </a:prstGeom>
            <a:noFill/>
            <a:ln w="158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13"/>
            <p:cNvCxnSpPr>
              <a:cxnSpLocks noChangeShapeType="1"/>
            </p:cNvCxnSpPr>
            <p:nvPr/>
          </p:nvCxnSpPr>
          <p:spPr bwMode="auto">
            <a:xfrm rot="10800000">
              <a:off x="1868342" y="4316585"/>
              <a:ext cx="1844171" cy="0"/>
            </a:xfrm>
            <a:prstGeom prst="line">
              <a:avLst/>
            </a:prstGeom>
            <a:noFill/>
            <a:ln w="158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20"/>
            <p:cNvCxnSpPr>
              <a:cxnSpLocks noChangeShapeType="1"/>
            </p:cNvCxnSpPr>
            <p:nvPr/>
          </p:nvCxnSpPr>
          <p:spPr bwMode="auto">
            <a:xfrm>
              <a:off x="3526409" y="6142128"/>
              <a:ext cx="465524" cy="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2710010" y="5965056"/>
              <a:ext cx="624038" cy="2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dirty="0"/>
                <a:t>H-mode</a:t>
              </a:r>
            </a:p>
          </p:txBody>
        </p:sp>
        <p:cxnSp>
          <p:nvCxnSpPr>
            <p:cNvPr id="12" name="Straight Arrow Connector 23"/>
            <p:cNvCxnSpPr>
              <a:cxnSpLocks noChangeShapeType="1"/>
            </p:cNvCxnSpPr>
            <p:nvPr/>
          </p:nvCxnSpPr>
          <p:spPr bwMode="auto">
            <a:xfrm rot="5400000" flipH="1" flipV="1">
              <a:off x="2243812" y="4439414"/>
              <a:ext cx="258463" cy="1164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24"/>
            <p:cNvCxnSpPr>
              <a:cxnSpLocks noChangeShapeType="1"/>
            </p:cNvCxnSpPr>
            <p:nvPr/>
          </p:nvCxnSpPr>
          <p:spPr bwMode="auto">
            <a:xfrm>
              <a:off x="2371297" y="4463280"/>
              <a:ext cx="279420" cy="1165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25"/>
            <p:cNvSpPr txBox="1">
              <a:spLocks noChangeArrowheads="1"/>
            </p:cNvSpPr>
            <p:nvPr/>
          </p:nvSpPr>
          <p:spPr bwMode="auto">
            <a:xfrm>
              <a:off x="2622775" y="4330556"/>
              <a:ext cx="995434" cy="22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Intrinsic drive</a:t>
              </a:r>
            </a:p>
          </p:txBody>
        </p:sp>
        <p:cxnSp>
          <p:nvCxnSpPr>
            <p:cNvPr id="15" name="Straight Connector 8"/>
            <p:cNvCxnSpPr>
              <a:cxnSpLocks noChangeShapeType="1"/>
            </p:cNvCxnSpPr>
            <p:nvPr/>
          </p:nvCxnSpPr>
          <p:spPr bwMode="auto">
            <a:xfrm flipV="1">
              <a:off x="3991933" y="2896970"/>
              <a:ext cx="0" cy="3235844"/>
            </a:xfrm>
            <a:prstGeom prst="line">
              <a:avLst/>
            </a:prstGeom>
            <a:noFill/>
            <a:ln w="15875">
              <a:solidFill>
                <a:srgbClr val="00206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20"/>
            <p:cNvCxnSpPr>
              <a:cxnSpLocks noChangeShapeType="1"/>
            </p:cNvCxnSpPr>
            <p:nvPr/>
          </p:nvCxnSpPr>
          <p:spPr bwMode="auto">
            <a:xfrm rot="10800000">
              <a:off x="2203646" y="6139800"/>
              <a:ext cx="558840" cy="1165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TextBox 16"/>
          <p:cNvSpPr txBox="1"/>
          <p:nvPr/>
        </p:nvSpPr>
        <p:spPr>
          <a:xfrm>
            <a:off x="1087377" y="2093025"/>
            <a:ext cx="199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NSTX OH L-H-mode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312" y="1615374"/>
            <a:ext cx="4542438" cy="487528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927457" y="2947257"/>
            <a:ext cx="1691763" cy="1793523"/>
            <a:chOff x="457200" y="2819400"/>
            <a:chExt cx="3378200" cy="3581400"/>
          </a:xfrm>
        </p:grpSpPr>
        <p:pic>
          <p:nvPicPr>
            <p:cNvPr id="2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819400"/>
              <a:ext cx="337820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Straight Connector 15"/>
            <p:cNvCxnSpPr>
              <a:cxnSpLocks noChangeShapeType="1"/>
            </p:cNvCxnSpPr>
            <p:nvPr/>
          </p:nvCxnSpPr>
          <p:spPr bwMode="auto">
            <a:xfrm>
              <a:off x="1112838" y="4379913"/>
              <a:ext cx="2468562" cy="344487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734" y="1651064"/>
            <a:ext cx="1019910" cy="88392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101687" y="6461310"/>
            <a:ext cx="2336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Rice et al. </a:t>
            </a:r>
            <a:r>
              <a:rPr lang="en-US" sz="1400" dirty="0" err="1" smtClean="0">
                <a:solidFill>
                  <a:srgbClr val="006699"/>
                </a:solidFill>
              </a:rPr>
              <a:t>Nucl</a:t>
            </a:r>
            <a:r>
              <a:rPr lang="en-US" sz="1400" dirty="0" smtClean="0">
                <a:solidFill>
                  <a:srgbClr val="006699"/>
                </a:solidFill>
              </a:rPr>
              <a:t>. Fusion (2007)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66090" y="2765898"/>
            <a:ext cx="20190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Rice scaling not universal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7220311" y="4201845"/>
            <a:ext cx="1293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J.-K. Park, 2011</a:t>
            </a:r>
            <a:endParaRPr lang="en-US" sz="1400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8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2042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	Intrinsic drive and rotation appears to be controlled 					strongly by               respectively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253237"/>
              </p:ext>
            </p:extLst>
          </p:nvPr>
        </p:nvGraphicFramePr>
        <p:xfrm>
          <a:off x="4129897" y="566927"/>
          <a:ext cx="1209582" cy="52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4" name="Equation" r:id="rId3" imgW="495300" imgH="215900" progId="Equation.3">
                  <p:embed/>
                </p:oleObj>
              </mc:Choice>
              <mc:Fallback>
                <p:oleObj name="Equation" r:id="rId3" imgW="495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29897" y="566927"/>
                        <a:ext cx="1209582" cy="526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283637" y="1104013"/>
            <a:ext cx="3751402" cy="887416"/>
          </a:xfrm>
          <a:ln>
            <a:noFill/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Correlation found between intrinsic rotation and    T</a:t>
            </a:r>
            <a:r>
              <a:rPr lang="en-US" baseline="-25000" dirty="0" smtClean="0"/>
              <a:t>i</a:t>
            </a:r>
            <a:r>
              <a:rPr lang="en-US" dirty="0" smtClean="0"/>
              <a:t> in C-Mod and NSTX (also JT-60U)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591" y="4680461"/>
            <a:ext cx="1935130" cy="216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859282" y="4124331"/>
            <a:ext cx="1711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Rice et al. PRL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16977" y="4860986"/>
            <a:ext cx="563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NSTX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39479" y="6413698"/>
            <a:ext cx="1292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J.K. Park (PPPL)</a:t>
            </a:r>
            <a:endParaRPr lang="en-US" sz="1400" dirty="0">
              <a:solidFill>
                <a:srgbClr val="006699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012272" y="1894641"/>
            <a:ext cx="2291243" cy="2403987"/>
            <a:chOff x="1554823" y="2053446"/>
            <a:chExt cx="2291243" cy="2403987"/>
          </a:xfrm>
        </p:grpSpPr>
        <p:sp>
          <p:nvSpPr>
            <p:cNvPr id="14" name="TextBox 13"/>
            <p:cNvSpPr txBox="1"/>
            <p:nvPr/>
          </p:nvSpPr>
          <p:spPr>
            <a:xfrm>
              <a:off x="2088557" y="2187301"/>
              <a:ext cx="677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C-Mod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54823" y="2053446"/>
              <a:ext cx="2291243" cy="2403987"/>
              <a:chOff x="1554823" y="2053446"/>
              <a:chExt cx="2291243" cy="2403987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53475" r="-1"/>
              <a:stretch/>
            </p:blipFill>
            <p:spPr>
              <a:xfrm>
                <a:off x="2088557" y="2053446"/>
                <a:ext cx="1757509" cy="2396972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6"/>
              <a:srcRect l="2232" r="83639"/>
              <a:stretch/>
            </p:blipFill>
            <p:spPr>
              <a:xfrm>
                <a:off x="1554823" y="2060461"/>
                <a:ext cx="533734" cy="2396972"/>
              </a:xfrm>
              <a:prstGeom prst="rect">
                <a:avLst/>
              </a:prstGeom>
            </p:spPr>
          </p:pic>
        </p:grpSp>
      </p:grpSp>
      <p:sp>
        <p:nvSpPr>
          <p:cNvPr id="39" name="TextBox 38"/>
          <p:cNvSpPr txBox="1"/>
          <p:nvPr/>
        </p:nvSpPr>
        <p:spPr>
          <a:xfrm>
            <a:off x="7139480" y="2922007"/>
            <a:ext cx="1948470" cy="1369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Wang et al.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PoP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(2010)</a:t>
            </a:r>
          </a:p>
          <a:p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Kosuga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et al.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PoP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(2010)</a:t>
            </a:r>
          </a:p>
          <a:p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Gurcan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et al.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PoP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(2010)</a:t>
            </a:r>
          </a:p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theory ---</a:t>
            </a:r>
          </a:p>
          <a:p>
            <a:endParaRPr lang="en-US" sz="900" dirty="0" smtClean="0"/>
          </a:p>
          <a:p>
            <a:r>
              <a:rPr lang="en-US" dirty="0"/>
              <a:t>	</a:t>
            </a:r>
            <a:endParaRPr lang="en-US" dirty="0" smtClean="0"/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090460"/>
              </p:ext>
            </p:extLst>
          </p:nvPr>
        </p:nvGraphicFramePr>
        <p:xfrm>
          <a:off x="7558088" y="3860602"/>
          <a:ext cx="1128712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5" name="Equation" r:id="rId7" imgW="571500" imgH="215900" progId="Equation.3">
                  <p:embed/>
                </p:oleObj>
              </mc:Choice>
              <mc:Fallback>
                <p:oleObj name="Equation" r:id="rId7" imgW="571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58088" y="3860602"/>
                        <a:ext cx="1128712" cy="427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 flipV="1">
            <a:off x="7522662" y="1347462"/>
            <a:ext cx="325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53735"/>
                </a:solidFill>
              </a:rPr>
              <a:t>Δ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1" name="Content Placeholder 8"/>
          <p:cNvSpPr txBox="1">
            <a:spLocks/>
          </p:cNvSpPr>
          <p:nvPr/>
        </p:nvSpPr>
        <p:spPr>
          <a:xfrm>
            <a:off x="525225" y="1093897"/>
            <a:ext cx="3853565" cy="8874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US" sz="2000" dirty="0" smtClean="0">
                <a:solidFill>
                  <a:srgbClr val="953735"/>
                </a:solidFill>
              </a:rPr>
              <a:t>Intrinsic torque scales strongly with      </a:t>
            </a: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US" sz="2000" dirty="0">
                <a:solidFill>
                  <a:srgbClr val="953735"/>
                </a:solidFill>
              </a:rPr>
              <a:t> </a:t>
            </a:r>
            <a:r>
              <a:rPr lang="en-US" sz="2000" dirty="0" smtClean="0">
                <a:solidFill>
                  <a:srgbClr val="953735"/>
                </a:solidFill>
              </a:rPr>
              <a:t> p, </a:t>
            </a:r>
            <a:r>
              <a:rPr lang="en-US" sz="2000" u="sng" dirty="0" smtClean="0">
                <a:solidFill>
                  <a:srgbClr val="953735"/>
                </a:solidFill>
              </a:rPr>
              <a:t>consistent with low-k turbulence</a:t>
            </a: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US" sz="2000" u="sng" dirty="0" smtClean="0">
                <a:solidFill>
                  <a:srgbClr val="953735"/>
                </a:solidFill>
              </a:rPr>
              <a:t>theory, </a:t>
            </a:r>
            <a:r>
              <a:rPr lang="en-US" sz="2000" u="sng" dirty="0" err="1" smtClean="0">
                <a:solidFill>
                  <a:schemeClr val="accent1">
                    <a:lumMod val="75000"/>
                  </a:schemeClr>
                </a:solidFill>
              </a:rPr>
              <a:t>Gurcan</a:t>
            </a:r>
            <a:r>
              <a:rPr lang="en-US" sz="2000" u="sng" dirty="0" smtClean="0">
                <a:solidFill>
                  <a:schemeClr val="accent1">
                    <a:lumMod val="75000"/>
                  </a:schemeClr>
                </a:solidFill>
              </a:rPr>
              <a:t> et al. </a:t>
            </a:r>
            <a:r>
              <a:rPr lang="en-US" sz="2000" u="sng" dirty="0" err="1" smtClean="0">
                <a:solidFill>
                  <a:schemeClr val="accent1">
                    <a:lumMod val="75000"/>
                  </a:schemeClr>
                </a:solidFill>
              </a:rPr>
              <a:t>PoP</a:t>
            </a:r>
            <a:r>
              <a:rPr lang="en-US" sz="2000" u="sng" dirty="0" smtClean="0">
                <a:solidFill>
                  <a:schemeClr val="accent1">
                    <a:lumMod val="75000"/>
                  </a:schemeClr>
                </a:solidFill>
              </a:rPr>
              <a:t> (2007)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930865" y="4193517"/>
            <a:ext cx="2447925" cy="2636227"/>
            <a:chOff x="5334000" y="2011363"/>
            <a:chExt cx="2600325" cy="2800350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011363"/>
              <a:ext cx="2600325" cy="280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Straight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5838825" y="2273300"/>
              <a:ext cx="1981200" cy="190500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Group 43"/>
          <p:cNvGrpSpPr/>
          <p:nvPr/>
        </p:nvGrpSpPr>
        <p:grpSpPr>
          <a:xfrm>
            <a:off x="92976" y="2024712"/>
            <a:ext cx="2414021" cy="2476500"/>
            <a:chOff x="6787203" y="2054405"/>
            <a:chExt cx="2414021" cy="24765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0"/>
            <a:srcRect l="8719"/>
            <a:stretch/>
          </p:blipFill>
          <p:spPr>
            <a:xfrm>
              <a:off x="6787203" y="2054405"/>
              <a:ext cx="2414021" cy="24765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219452" y="2131165"/>
              <a:ext cx="596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DIII-D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500120" y="4411788"/>
            <a:ext cx="563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NSTX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538634" y="2255360"/>
            <a:ext cx="1985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Solomon et al. NF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49400" y="5910744"/>
            <a:ext cx="1292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J.K. Park (PPPL)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flipV="1">
            <a:off x="474425" y="1358338"/>
            <a:ext cx="4796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   </a:t>
            </a:r>
            <a:r>
              <a:rPr lang="en-US" dirty="0" err="1" smtClean="0">
                <a:solidFill>
                  <a:srgbClr val="953735"/>
                </a:solidFill>
              </a:rPr>
              <a:t>Δ</a:t>
            </a:r>
            <a:endParaRPr lang="en-US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2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Perturbation techniques used to isolate </a:t>
            </a:r>
            <a:r>
              <a:rPr lang="en-US" dirty="0" err="1" smtClean="0">
                <a:latin typeface="Symbol" charset="2"/>
                <a:cs typeface="Symbol" charset="2"/>
              </a:rPr>
              <a:t>c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baseline="-25000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/>
              <a:t>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pinch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693" y="4540483"/>
            <a:ext cx="3531216" cy="20525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Can solve for </a:t>
            </a:r>
            <a:r>
              <a:rPr lang="en-US" sz="1800" dirty="0" err="1">
                <a:latin typeface="Symbol" charset="2"/>
                <a:cs typeface="Symbol" charset="2"/>
              </a:rPr>
              <a:t>c</a:t>
            </a:r>
            <a:r>
              <a:rPr lang="en-US" sz="1800" baseline="-25000" dirty="0" err="1">
                <a:latin typeface="Symbol" charset="2"/>
                <a:cs typeface="Symbol" charset="2"/>
              </a:rPr>
              <a:t>f</a:t>
            </a:r>
            <a:r>
              <a:rPr lang="en-US" sz="1800" dirty="0"/>
              <a:t>, </a:t>
            </a:r>
            <a:r>
              <a:rPr lang="en-US" sz="1800" dirty="0" err="1" smtClean="0"/>
              <a:t>V</a:t>
            </a:r>
            <a:r>
              <a:rPr lang="en-US" sz="1800" baseline="-25000" dirty="0" err="1" smtClean="0"/>
              <a:t>pinch</a:t>
            </a:r>
            <a:r>
              <a:rPr lang="en-US" sz="1800" dirty="0" smtClean="0"/>
              <a:t> in source-free region from amplitude &amp; phase of response</a:t>
            </a:r>
          </a:p>
          <a:p>
            <a:r>
              <a:rPr lang="en-US" sz="1800" dirty="0" smtClean="0">
                <a:solidFill>
                  <a:srgbClr val="004080"/>
                </a:solidFill>
              </a:rPr>
              <a:t>Usually find source region broad – technique not valid</a:t>
            </a:r>
          </a:p>
          <a:p>
            <a:r>
              <a:rPr lang="en-US" sz="1800" dirty="0" smtClean="0">
                <a:solidFill>
                  <a:srgbClr val="004080"/>
                </a:solidFill>
              </a:rPr>
              <a:t>Use forward modeling to determine </a:t>
            </a:r>
            <a:r>
              <a:rPr lang="en-US" sz="1800" dirty="0" err="1">
                <a:solidFill>
                  <a:srgbClr val="004080"/>
                </a:solidFill>
                <a:latin typeface="Symbol" charset="2"/>
                <a:cs typeface="Symbol" charset="2"/>
              </a:rPr>
              <a:t>c</a:t>
            </a:r>
            <a:r>
              <a:rPr lang="en-US" sz="1800" baseline="-25000" dirty="0" err="1">
                <a:solidFill>
                  <a:srgbClr val="00408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>
                <a:solidFill>
                  <a:srgbClr val="004080"/>
                </a:solidFill>
              </a:rPr>
              <a:t>, </a:t>
            </a:r>
            <a:r>
              <a:rPr lang="en-US" sz="1800" dirty="0" err="1">
                <a:solidFill>
                  <a:srgbClr val="004080"/>
                </a:solidFill>
              </a:rPr>
              <a:t>V</a:t>
            </a:r>
            <a:r>
              <a:rPr lang="en-US" sz="1800" baseline="-25000" dirty="0" err="1">
                <a:solidFill>
                  <a:srgbClr val="004080"/>
                </a:solidFill>
              </a:rPr>
              <a:t>pinch</a:t>
            </a:r>
            <a:r>
              <a:rPr lang="en-US" sz="1800" dirty="0">
                <a:solidFill>
                  <a:srgbClr val="004080"/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15" descr="xp820 evo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22124" r="23158" b="13828"/>
          <a:stretch>
            <a:fillRect/>
          </a:stretch>
        </p:blipFill>
        <p:spPr bwMode="auto">
          <a:xfrm>
            <a:off x="142877" y="1389637"/>
            <a:ext cx="3026647" cy="256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3" descr="steadybli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0" t="24692" r="17252" b="12140"/>
          <a:stretch>
            <a:fillRect/>
          </a:stretch>
        </p:blipFill>
        <p:spPr bwMode="auto">
          <a:xfrm>
            <a:off x="59210" y="4441613"/>
            <a:ext cx="3089324" cy="22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31998" y="3102929"/>
            <a:ext cx="2225856" cy="1887228"/>
            <a:chOff x="1693894" y="2324417"/>
            <a:chExt cx="2651713" cy="2248298"/>
          </a:xfrm>
        </p:grpSpPr>
        <p:pic>
          <p:nvPicPr>
            <p:cNvPr id="9" name="Picture 8" descr="nstx_v_vs_gradv_12772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82" b="56117"/>
            <a:stretch/>
          </p:blipFill>
          <p:spPr>
            <a:xfrm>
              <a:off x="2141035" y="2324417"/>
              <a:ext cx="2126284" cy="1811113"/>
            </a:xfrm>
            <a:prstGeom prst="rect">
              <a:avLst/>
            </a:prstGeom>
          </p:spPr>
        </p:pic>
        <p:pic>
          <p:nvPicPr>
            <p:cNvPr id="10" name="Picture 9" descr="nstx_v_vs_gradv_12772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436" b="58642"/>
            <a:stretch/>
          </p:blipFill>
          <p:spPr>
            <a:xfrm>
              <a:off x="1746369" y="2382655"/>
              <a:ext cx="310703" cy="1706881"/>
            </a:xfrm>
            <a:prstGeom prst="rect">
              <a:avLst/>
            </a:prstGeom>
          </p:spPr>
        </p:pic>
        <p:pic>
          <p:nvPicPr>
            <p:cNvPr id="11" name="Picture 10" descr="nstx_v_vs_gradv_12772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50" r="43982"/>
            <a:stretch/>
          </p:blipFill>
          <p:spPr>
            <a:xfrm>
              <a:off x="1693894" y="4240493"/>
              <a:ext cx="2651713" cy="33222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057072" y="3841635"/>
              <a:ext cx="199410" cy="398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536693" y="1449359"/>
            <a:ext cx="3859191" cy="2382445"/>
            <a:chOff x="1048962" y="3211857"/>
            <a:chExt cx="3213100" cy="198358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t="61137"/>
            <a:stretch/>
          </p:blipFill>
          <p:spPr>
            <a:xfrm>
              <a:off x="1048962" y="4114537"/>
              <a:ext cx="3213100" cy="108090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b="66035"/>
            <a:stretch/>
          </p:blipFill>
          <p:spPr>
            <a:xfrm>
              <a:off x="1048962" y="3211857"/>
              <a:ext cx="3213100" cy="944664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5922276" y="3841636"/>
            <a:ext cx="1708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Tala</a:t>
            </a:r>
            <a:r>
              <a:rPr lang="en-US" sz="1400" dirty="0" smtClean="0">
                <a:solidFill>
                  <a:srgbClr val="006699"/>
                </a:solidFill>
              </a:rPr>
              <a:t> et al. PRL (2009)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8936" y="1096086"/>
            <a:ext cx="91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NB step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5071" y="4123679"/>
            <a:ext cx="166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Applied ΔB step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6301" y="1998387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Center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37099" y="5424268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76092"/>
                </a:solidFill>
              </a:rPr>
              <a:t>Center</a:t>
            </a:r>
            <a:endParaRPr lang="en-US" sz="1200" dirty="0">
              <a:solidFill>
                <a:srgbClr val="37609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2804" y="229965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76092"/>
                </a:solidFill>
              </a:rPr>
              <a:t>Edge</a:t>
            </a:r>
            <a:endParaRPr lang="en-US" sz="1200" dirty="0">
              <a:solidFill>
                <a:srgbClr val="37609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37099" y="476354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76092"/>
                </a:solidFill>
              </a:rPr>
              <a:t>Edge</a:t>
            </a:r>
            <a:endParaRPr lang="en-US" sz="1200" dirty="0">
              <a:solidFill>
                <a:srgbClr val="376092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31005" y="1699487"/>
            <a:ext cx="1753400" cy="1200329"/>
            <a:chOff x="3631005" y="1699487"/>
            <a:chExt cx="1753400" cy="1200329"/>
          </a:xfrm>
        </p:grpSpPr>
        <p:sp>
          <p:nvSpPr>
            <p:cNvPr id="25" name="TextBox 24"/>
            <p:cNvSpPr txBox="1"/>
            <p:nvPr/>
          </p:nvSpPr>
          <p:spPr>
            <a:xfrm>
              <a:off x="3645753" y="1699487"/>
              <a:ext cx="1738652" cy="120032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Separation of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v</a:t>
              </a:r>
              <a:r>
                <a:rPr lang="en-US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,</a:t>
              </a:r>
            </a:p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v</a:t>
              </a:r>
              <a:r>
                <a:rPr lang="en-US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 essential to </a:t>
              </a:r>
            </a:p>
            <a:p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determining </a:t>
              </a:r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  <a:latin typeface="Symbol" charset="2"/>
                  <a:cs typeface="Symbol" charset="2"/>
                </a:rPr>
                <a:t>c</a:t>
              </a:r>
              <a:r>
                <a:rPr lang="en-US" baseline="-25000" dirty="0" err="1" smtClean="0">
                  <a:solidFill>
                    <a:schemeClr val="accent2">
                      <a:lumMod val="75000"/>
                    </a:schemeClr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</a:rPr>
                <a:t>, </a:t>
              </a:r>
            </a:p>
            <a:p>
              <a:r>
                <a:rPr lang="en-US" dirty="0" err="1" smtClean="0">
                  <a:solidFill>
                    <a:schemeClr val="accent2">
                      <a:lumMod val="75000"/>
                    </a:schemeClr>
                  </a:solidFill>
                </a:rPr>
                <a:t>v</a:t>
              </a:r>
              <a:r>
                <a:rPr lang="en-US" baseline="-25000" dirty="0" err="1" smtClean="0">
                  <a:solidFill>
                    <a:schemeClr val="accent2">
                      <a:lumMod val="75000"/>
                    </a:schemeClr>
                  </a:solidFill>
                </a:rPr>
                <a:t>pinch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flipV="1">
              <a:off x="3631005" y="2044468"/>
              <a:ext cx="326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 </a:t>
              </a:r>
              <a:r>
                <a:rPr lang="en-US" sz="1400" dirty="0" err="1" smtClean="0">
                  <a:solidFill>
                    <a:srgbClr val="953735"/>
                  </a:solidFill>
                </a:rPr>
                <a:t>Δ</a:t>
              </a:r>
              <a:endParaRPr lang="en-US" sz="1400" dirty="0">
                <a:solidFill>
                  <a:srgbClr val="953735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811427" y="1160017"/>
            <a:ext cx="159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NB modulation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3042" y="3845661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NSTX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44892" y="216421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JET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05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Perturbative</a:t>
            </a:r>
            <a:r>
              <a:rPr lang="en-US" dirty="0" smtClean="0"/>
              <a:t> momentum transport analysis reveals significant </a:t>
            </a:r>
            <a:r>
              <a:rPr lang="en-US" u="sng" dirty="0" smtClean="0"/>
              <a:t>inward</a:t>
            </a:r>
            <a:r>
              <a:rPr lang="en-US" dirty="0" smtClean="0"/>
              <a:t> pinch in outer region of 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879" y="1330370"/>
            <a:ext cx="4659898" cy="9165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 smtClean="0"/>
              <a:t>Including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pinch</a:t>
            </a:r>
            <a:r>
              <a:rPr lang="en-US" sz="2000" dirty="0" smtClean="0"/>
              <a:t> brings </a:t>
            </a:r>
            <a:r>
              <a:rPr lang="en-US" sz="2000" dirty="0" err="1" smtClean="0"/>
              <a:t>Pr</a:t>
            </a:r>
            <a:r>
              <a:rPr lang="en-US" sz="2000" dirty="0" smtClean="0"/>
              <a:t> closer to 1 (0.5 – 0.8)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err="1" smtClean="0">
                <a:solidFill>
                  <a:srgbClr val="004080"/>
                </a:solidFill>
                <a:latin typeface="Symbol" charset="2"/>
                <a:cs typeface="Symbol" charset="2"/>
              </a:rPr>
              <a:t>c</a:t>
            </a:r>
            <a:r>
              <a:rPr lang="en-US" sz="2000" baseline="-25000" dirty="0" err="1" smtClean="0">
                <a:solidFill>
                  <a:srgbClr val="004080"/>
                </a:solidFill>
                <a:latin typeface="Symbol" charset="2"/>
                <a:cs typeface="Symbol" charset="2"/>
              </a:rPr>
              <a:t>f</a:t>
            </a:r>
            <a:r>
              <a:rPr lang="en-US" sz="2000" dirty="0" smtClean="0">
                <a:solidFill>
                  <a:srgbClr val="004080"/>
                </a:solidFill>
                <a:latin typeface="Symbol" charset="2"/>
                <a:cs typeface="Symbol" charset="2"/>
              </a:rPr>
              <a:t> ~</a:t>
            </a:r>
            <a:r>
              <a:rPr lang="en-US" sz="2000" dirty="0" smtClean="0">
                <a:solidFill>
                  <a:srgbClr val="004080"/>
                </a:solidFill>
              </a:rPr>
              <a:t> 2</a:t>
            </a:r>
            <a:r>
              <a:rPr lang="en-US" sz="2000" dirty="0" smtClean="0">
                <a:solidFill>
                  <a:srgbClr val="004080"/>
                </a:solidFill>
                <a:latin typeface="Symbol" charset="2"/>
                <a:cs typeface="Symbol" charset="2"/>
              </a:rPr>
              <a:t>c</a:t>
            </a:r>
            <a:r>
              <a:rPr lang="en-US" sz="2000" baseline="-25000" dirty="0" smtClean="0">
                <a:solidFill>
                  <a:srgbClr val="004080"/>
                </a:solidFill>
                <a:latin typeface="Symbol" charset="2"/>
                <a:cs typeface="Symbol" charset="2"/>
              </a:rPr>
              <a:t>f</a:t>
            </a:r>
            <a:r>
              <a:rPr lang="en-US" sz="2000" baseline="30000" dirty="0" smtClean="0">
                <a:solidFill>
                  <a:srgbClr val="004080"/>
                </a:solidFill>
              </a:rPr>
              <a:t>eff</a:t>
            </a:r>
            <a:endParaRPr lang="en-US" sz="2000" dirty="0">
              <a:solidFill>
                <a:srgbClr val="00408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44</a:t>
            </a:fld>
            <a:endParaRPr lang="en-US"/>
          </a:p>
        </p:txBody>
      </p:sp>
      <p:pic>
        <p:nvPicPr>
          <p:cNvPr id="14" name="Picture 16" descr="pert_rev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t="10440" r="9224" b="9357"/>
          <a:stretch>
            <a:fillRect/>
          </a:stretch>
        </p:blipFill>
        <p:spPr bwMode="auto">
          <a:xfrm>
            <a:off x="566745" y="2631926"/>
            <a:ext cx="2704252" cy="362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310214" y="4396849"/>
            <a:ext cx="4687782" cy="1973552"/>
            <a:chOff x="4834081" y="4386186"/>
            <a:chExt cx="3827135" cy="16112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4081" y="4428170"/>
              <a:ext cx="1930400" cy="1549400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6718116" y="4386186"/>
              <a:ext cx="1943100" cy="1611220"/>
              <a:chOff x="6553200" y="4102100"/>
              <a:chExt cx="1943100" cy="161122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3200" y="4102100"/>
                <a:ext cx="1943100" cy="135890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07125" y="5408520"/>
                <a:ext cx="1536700" cy="304800"/>
              </a:xfrm>
              <a:prstGeom prst="rect">
                <a:avLst/>
              </a:prstGeom>
            </p:spPr>
          </p:pic>
        </p:grpSp>
      </p:grpSp>
      <p:sp>
        <p:nvSpPr>
          <p:cNvPr id="22" name="TextBox 21"/>
          <p:cNvSpPr txBox="1"/>
          <p:nvPr/>
        </p:nvSpPr>
        <p:spPr>
          <a:xfrm>
            <a:off x="1637261" y="2302022"/>
            <a:ext cx="95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99"/>
                </a:solidFill>
              </a:rPr>
              <a:t>MP step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9403" y="1462238"/>
            <a:ext cx="159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99"/>
                </a:solidFill>
              </a:rPr>
              <a:t>NB modulation</a:t>
            </a:r>
            <a:endParaRPr lang="en-US" dirty="0">
              <a:solidFill>
                <a:srgbClr val="006699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64990" y="3698239"/>
            <a:ext cx="1708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Tala</a:t>
            </a:r>
            <a:r>
              <a:rPr lang="en-US" sz="1400" dirty="0" smtClean="0">
                <a:solidFill>
                  <a:srgbClr val="006699"/>
                </a:solidFill>
              </a:rPr>
              <a:t> et al. PRL (2009)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45639" y="6308919"/>
            <a:ext cx="2600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Yoshida et al. </a:t>
            </a:r>
            <a:r>
              <a:rPr lang="en-US" sz="1400" dirty="0" err="1" smtClean="0">
                <a:solidFill>
                  <a:srgbClr val="006699"/>
                </a:solidFill>
              </a:rPr>
              <a:t>Nucl</a:t>
            </a:r>
            <a:r>
              <a:rPr lang="en-US" sz="1400" dirty="0" smtClean="0">
                <a:solidFill>
                  <a:srgbClr val="006699"/>
                </a:solidFill>
              </a:rPr>
              <a:t>. Fusion (2007)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9033" y="5416074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NSTX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2837" y="183109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JET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46187" y="4670841"/>
            <a:ext cx="82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JT-60U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00054" y="1838370"/>
            <a:ext cx="4271215" cy="1859869"/>
            <a:chOff x="4300054" y="1838370"/>
            <a:chExt cx="4271215" cy="185986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t="49513"/>
            <a:stretch/>
          </p:blipFill>
          <p:spPr>
            <a:xfrm>
              <a:off x="4300054" y="1877514"/>
              <a:ext cx="4271215" cy="18207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995920" y="1848530"/>
              <a:ext cx="101600" cy="131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07280" y="1838370"/>
              <a:ext cx="101600" cy="131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376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all theory predictions are seen in the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42204" y="107819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Theory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3073" y="1255299"/>
            <a:ext cx="3615182" cy="2280346"/>
            <a:chOff x="31893" y="1636456"/>
            <a:chExt cx="3937542" cy="24836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93" y="1636456"/>
              <a:ext cx="3937542" cy="24836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18356" y="1936131"/>
              <a:ext cx="55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8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vs</a:t>
              </a:r>
              <a:r>
                <a:rPr lang="en-US" dirty="0" smtClean="0">
                  <a:solidFill>
                    <a:srgbClr val="00808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q</a:t>
              </a:r>
              <a:endParaRPr lang="en-US" dirty="0">
                <a:solidFill>
                  <a:srgbClr val="00808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21991" y="1794867"/>
              <a:ext cx="1089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Gyrokinetic</a:t>
              </a:r>
              <a:r>
                <a:rPr lang="en-US" sz="1400" dirty="0" err="1"/>
                <a:t>s</a:t>
              </a:r>
              <a:endParaRPr lang="en-US" sz="14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794690" y="2424638"/>
              <a:ext cx="1227946" cy="797717"/>
            </a:xfrm>
            <a:prstGeom prst="line">
              <a:avLst/>
            </a:prstGeom>
            <a:ln>
              <a:solidFill>
                <a:srgbClr val="00808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49" y="3784251"/>
            <a:ext cx="3166098" cy="29372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82434" y="3599585"/>
            <a:ext cx="1290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Experiment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604" y="2839605"/>
            <a:ext cx="2586052" cy="231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Peeters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Nucl</a:t>
            </a:r>
            <a:r>
              <a:rPr lang="en-US" sz="1400" dirty="0" smtClean="0">
                <a:solidFill>
                  <a:srgbClr val="006699"/>
                </a:solidFill>
              </a:rPr>
              <a:t>. Fusion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3073" y="6352143"/>
            <a:ext cx="146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80"/>
                </a:solidFill>
              </a:rPr>
              <a:t>Not definitive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6030" y="1255299"/>
            <a:ext cx="4061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Theory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 indicates inward pinch should increase with increasing inverse aspect ratio (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e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1600" dirty="0" err="1" smtClean="0">
                <a:solidFill>
                  <a:srgbClr val="006699"/>
                </a:solidFill>
              </a:rPr>
              <a:t>Peeters</a:t>
            </a:r>
            <a:r>
              <a:rPr lang="en-US" sz="1600" dirty="0" smtClean="0">
                <a:solidFill>
                  <a:srgbClr val="006699"/>
                </a:solidFill>
              </a:rPr>
              <a:t> et al, </a:t>
            </a:r>
            <a:r>
              <a:rPr lang="en-US" sz="1600" dirty="0" err="1" smtClean="0">
                <a:solidFill>
                  <a:srgbClr val="006699"/>
                </a:solidFill>
              </a:rPr>
              <a:t>PoP</a:t>
            </a:r>
            <a:r>
              <a:rPr lang="en-US" sz="1600" dirty="0" smtClean="0">
                <a:solidFill>
                  <a:srgbClr val="006699"/>
                </a:solidFill>
              </a:rPr>
              <a:t> (2009)</a:t>
            </a:r>
            <a:endParaRPr lang="en-US" sz="1600" dirty="0">
              <a:solidFill>
                <a:srgbClr val="0066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94647" y="2418975"/>
            <a:ext cx="35171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Experiments 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do not show this from device-to-device</a:t>
            </a:r>
            <a:endParaRPr lang="en-US" sz="1600" dirty="0">
              <a:solidFill>
                <a:srgbClr val="006699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518" y="3070842"/>
            <a:ext cx="3961882" cy="3537394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5384800" y="4154089"/>
            <a:ext cx="2306320" cy="670674"/>
          </a:xfrm>
          <a:prstGeom prst="line">
            <a:avLst/>
          </a:prstGeom>
          <a:ln w="1270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111938" y="3928277"/>
            <a:ext cx="269094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073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Drift wave turbulence is basis for understanding dependences of intrinsic rotation/torque (stress)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839" y="1085897"/>
            <a:ext cx="8623829" cy="719460"/>
          </a:xfrm>
        </p:spPr>
        <p:txBody>
          <a:bodyPr>
            <a:noAutofit/>
          </a:bodyPr>
          <a:lstStyle/>
          <a:p>
            <a:r>
              <a:rPr lang="en-US" sz="1800" dirty="0" smtClean="0"/>
              <a:t>Conversion of turbulent energy to directed flow (leading theory)</a:t>
            </a:r>
          </a:p>
          <a:p>
            <a:r>
              <a:rPr lang="en-US" sz="1800" dirty="0" smtClean="0"/>
              <a:t>Driven by gradients in T, p, n; requires “symmetry breaking” (rotation imbalance in </a:t>
            </a:r>
            <a:r>
              <a:rPr lang="en-US" sz="1800" dirty="0" smtClean="0">
                <a:latin typeface="Symbol" charset="2"/>
                <a:cs typeface="Symbol" charset="2"/>
              </a:rPr>
              <a:t>F</a:t>
            </a:r>
            <a:r>
              <a:rPr lang="en-US" sz="180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72" y="1890092"/>
            <a:ext cx="2259106" cy="2141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200" y="2226922"/>
            <a:ext cx="2795905" cy="1845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490" y="2142954"/>
            <a:ext cx="2655570" cy="2051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7134" y="2498112"/>
            <a:ext cx="1805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80"/>
                </a:solidFill>
              </a:rPr>
              <a:t>Symmetry breaking</a:t>
            </a:r>
          </a:p>
          <a:p>
            <a:r>
              <a:rPr lang="en-US" sz="1600" dirty="0">
                <a:solidFill>
                  <a:srgbClr val="008080"/>
                </a:solidFill>
              </a:rPr>
              <a:t>a</a:t>
            </a:r>
            <a:r>
              <a:rPr lang="en-US" sz="1600" dirty="0" smtClean="0">
                <a:solidFill>
                  <a:srgbClr val="008080"/>
                </a:solidFill>
              </a:rPr>
              <a:t>ccomplished in </a:t>
            </a:r>
          </a:p>
          <a:p>
            <a:r>
              <a:rPr lang="en-US" sz="1600" dirty="0">
                <a:solidFill>
                  <a:srgbClr val="008080"/>
                </a:solidFill>
              </a:rPr>
              <a:t>s</a:t>
            </a:r>
            <a:r>
              <a:rPr lang="en-US" sz="1600" dirty="0" smtClean="0">
                <a:solidFill>
                  <a:srgbClr val="008080"/>
                </a:solidFill>
              </a:rPr>
              <a:t>everal ways</a:t>
            </a:r>
            <a:endParaRPr lang="en-US" sz="1600" dirty="0">
              <a:solidFill>
                <a:srgbClr val="00808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0455" y="1835888"/>
            <a:ext cx="991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8080"/>
                </a:solidFill>
              </a:rPr>
              <a:t>ExB</a:t>
            </a:r>
            <a:r>
              <a:rPr lang="en-US" sz="1600" dirty="0" smtClean="0">
                <a:solidFill>
                  <a:srgbClr val="008080"/>
                </a:solidFill>
              </a:rPr>
              <a:t> shear</a:t>
            </a:r>
            <a:endParaRPr lang="en-US" sz="1600" dirty="0">
              <a:solidFill>
                <a:srgbClr val="008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4205" y="1835888"/>
            <a:ext cx="2712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80"/>
                </a:solidFill>
              </a:rPr>
              <a:t>Fluctuation intensity gradient</a:t>
            </a:r>
            <a:endParaRPr lang="en-US" sz="1600" dirty="0">
              <a:solidFill>
                <a:srgbClr val="008080"/>
              </a:solidFill>
            </a:endParaRPr>
          </a:p>
        </p:txBody>
      </p:sp>
      <p:cxnSp>
        <p:nvCxnSpPr>
          <p:cNvPr id="12" name="Elbow Connector 11"/>
          <p:cNvCxnSpPr/>
          <p:nvPr/>
        </p:nvCxnSpPr>
        <p:spPr>
          <a:xfrm rot="5400000">
            <a:off x="3246879" y="3785036"/>
            <a:ext cx="1228063" cy="1162443"/>
          </a:xfrm>
          <a:prstGeom prst="bentConnector3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8915" y="5122179"/>
            <a:ext cx="45512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ExB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shearing can come from generation of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Zonal Flows/GAMS (Geodesic Acoustic Modes)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4080"/>
                </a:solidFill>
              </a:rPr>
              <a:t>Flow in </a:t>
            </a:r>
            <a:r>
              <a:rPr lang="en-US" sz="1600" dirty="0" err="1" smtClean="0">
                <a:solidFill>
                  <a:srgbClr val="004080"/>
                </a:solidFill>
              </a:rPr>
              <a:t>poloidal</a:t>
            </a:r>
            <a:r>
              <a:rPr lang="en-US" sz="1600" dirty="0" smtClean="0">
                <a:solidFill>
                  <a:srgbClr val="004080"/>
                </a:solidFill>
              </a:rPr>
              <a:t> direction with m=0/n=0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4080"/>
                </a:solidFill>
              </a:rPr>
              <a:t>Associated with radial zones of varying </a:t>
            </a:r>
            <a:r>
              <a:rPr lang="en-US" sz="1600" dirty="0" err="1" smtClean="0">
                <a:solidFill>
                  <a:srgbClr val="004080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004080"/>
                </a:solidFill>
              </a:rPr>
              <a:t>r</a:t>
            </a:r>
            <a:endParaRPr lang="en-US" sz="1600" dirty="0" smtClean="0">
              <a:solidFill>
                <a:srgbClr val="00408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4080"/>
                </a:solidFill>
                <a:latin typeface="Symbol" charset="2"/>
                <a:cs typeface="Symbol" charset="2"/>
              </a:rPr>
              <a:t>w~</a:t>
            </a:r>
            <a:r>
              <a:rPr lang="en-US" sz="1600" dirty="0" smtClean="0">
                <a:solidFill>
                  <a:srgbClr val="004080"/>
                </a:solidFill>
              </a:rPr>
              <a:t>0 (ZFs) or few kHz (GAMs)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6839" y="4087441"/>
            <a:ext cx="19484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Gurcan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PoP</a:t>
            </a:r>
            <a:r>
              <a:rPr lang="en-US" sz="1400" dirty="0" smtClean="0">
                <a:solidFill>
                  <a:srgbClr val="006699"/>
                </a:solidFill>
              </a:rPr>
              <a:t> (2007)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53727" y="4105715"/>
            <a:ext cx="2586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Ku et al. submitted to </a:t>
            </a:r>
            <a:r>
              <a:rPr lang="en-US" sz="1400" dirty="0" err="1" smtClean="0">
                <a:solidFill>
                  <a:srgbClr val="006699"/>
                </a:solidFill>
              </a:rPr>
              <a:t>PoP</a:t>
            </a:r>
            <a:r>
              <a:rPr lang="en-US" sz="1400" dirty="0" smtClean="0">
                <a:solidFill>
                  <a:srgbClr val="006699"/>
                </a:solidFill>
              </a:rPr>
              <a:t>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17" y="4735070"/>
            <a:ext cx="2127032" cy="194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JupiterSurfaceWinds3D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33" y="4733817"/>
            <a:ext cx="2056220" cy="194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3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Turbulence/flow energy coupled strongly through energy conservation (and predator-prey paradigm)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314" y="1180351"/>
            <a:ext cx="4423098" cy="111833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ZF is like predator (eats turbulence)</a:t>
            </a:r>
          </a:p>
          <a:p>
            <a:r>
              <a:rPr lang="en-US" sz="1800" dirty="0" smtClean="0"/>
              <a:t>Turbulence is like prey (eats gradients)</a:t>
            </a:r>
          </a:p>
          <a:p>
            <a:r>
              <a:rPr lang="en-US" sz="1800" dirty="0" smtClean="0"/>
              <a:t>Transport and turbulence reduced by ZFs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3467" y="2282083"/>
            <a:ext cx="19484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006699"/>
                </a:solidFill>
              </a:rPr>
              <a:t>Gurcan</a:t>
            </a:r>
            <a:r>
              <a:rPr lang="en-US" sz="1400" dirty="0" smtClean="0">
                <a:solidFill>
                  <a:srgbClr val="006699"/>
                </a:solidFill>
              </a:rPr>
              <a:t> et al. </a:t>
            </a:r>
            <a:r>
              <a:rPr lang="en-US" sz="1400" dirty="0" err="1" smtClean="0">
                <a:solidFill>
                  <a:srgbClr val="006699"/>
                </a:solidFill>
              </a:rPr>
              <a:t>PoP</a:t>
            </a:r>
            <a:r>
              <a:rPr lang="en-US" sz="1400" dirty="0" smtClean="0">
                <a:solidFill>
                  <a:srgbClr val="006699"/>
                </a:solidFill>
              </a:rPr>
              <a:t> (2007)</a:t>
            </a:r>
            <a:endParaRPr lang="en-US" sz="1400" dirty="0">
              <a:solidFill>
                <a:srgbClr val="006699"/>
              </a:solidFill>
            </a:endParaRPr>
          </a:p>
        </p:txBody>
      </p:sp>
      <p:pic>
        <p:nvPicPr>
          <p:cNvPr id="6" name="Picture 6" descr="Screen shot 2010-10-20 at 9.0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73" y="1140285"/>
            <a:ext cx="2518402" cy="214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840" y="2853022"/>
            <a:ext cx="497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Predator-Prey relation observed in </a:t>
            </a:r>
            <a:r>
              <a:rPr lang="en-US" dirty="0" err="1" smtClean="0"/>
              <a:t>toroidal</a:t>
            </a:r>
            <a:r>
              <a:rPr lang="en-US" dirty="0" smtClean="0"/>
              <a:t> devices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7840"/>
          <a:stretch/>
        </p:blipFill>
        <p:spPr>
          <a:xfrm>
            <a:off x="4628412" y="3373113"/>
            <a:ext cx="2392921" cy="34270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05294" y="5899740"/>
            <a:ext cx="1954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Estrada et al. PRL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6779" y="3761931"/>
            <a:ext cx="157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TJ-II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stellarator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14" y="3645296"/>
            <a:ext cx="3943352" cy="27110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8134" y="3373113"/>
            <a:ext cx="101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ASDEX-U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57220" y="6371068"/>
            <a:ext cx="19879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Conway et al. PRL (2011)</a:t>
            </a:r>
            <a:endParaRPr lang="en-US" sz="1400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5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Intrinsic rotation reversals may give insight into which specific drift wave modes are dominant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7775"/>
            <a:ext cx="8229600" cy="750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/>
              <a:t>Alcator</a:t>
            </a:r>
            <a:r>
              <a:rPr lang="en-US" sz="2000" dirty="0" smtClean="0"/>
              <a:t> C-Mod finds confinement regimes/rotation directions depend strongly on density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48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80258" y="4922169"/>
            <a:ext cx="3646449" cy="1441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Turbulence measurements indicate likely transition from TEM (low 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,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&gt;T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) to ITG (high n</a:t>
            </a:r>
            <a:r>
              <a:rPr lang="en-US" sz="2000" baseline="-25000" dirty="0" smtClean="0"/>
              <a:t>e</a:t>
            </a:r>
            <a:r>
              <a:rPr lang="en-US" sz="2000" dirty="0"/>
              <a:t>,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e</a:t>
            </a:r>
            <a:r>
              <a:rPr lang="en-US" sz="2000" dirty="0" err="1" smtClean="0">
                <a:latin typeface="Symbol" charset="2"/>
                <a:cs typeface="Symbol" charset="2"/>
              </a:rPr>
              <a:t>~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i</a:t>
            </a:r>
            <a:r>
              <a:rPr lang="en-US" sz="2000" dirty="0"/>
              <a:t>) </a:t>
            </a:r>
            <a:r>
              <a:rPr lang="en-US" sz="2000" dirty="0" smtClean="0"/>
              <a:t>–dominated regime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943" y="1828739"/>
            <a:ext cx="2590800" cy="269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492" y="1715431"/>
            <a:ext cx="2387600" cy="267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3122" r="-2981"/>
          <a:stretch/>
        </p:blipFill>
        <p:spPr>
          <a:xfrm>
            <a:off x="4913516" y="4746364"/>
            <a:ext cx="1897290" cy="2164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49269"/>
          <a:stretch/>
        </p:blipFill>
        <p:spPr>
          <a:xfrm>
            <a:off x="6689021" y="4746364"/>
            <a:ext cx="1930469" cy="21641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6904" y="4619279"/>
            <a:ext cx="8184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 n</a:t>
            </a:r>
            <a:r>
              <a:rPr lang="en-US" baseline="-25000" dirty="0" smtClean="0"/>
              <a:t>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75583"/>
            <a:ext cx="2262522" cy="24930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71500" y="4619279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 n</a:t>
            </a:r>
            <a:r>
              <a:rPr lang="en-US" baseline="-25000" dirty="0" smtClean="0"/>
              <a:t>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901285" y="4388242"/>
            <a:ext cx="17115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Rice et al. PRL (2011)</a:t>
            </a:r>
            <a:endParaRPr lang="en-US" sz="1400" dirty="0">
              <a:solidFill>
                <a:srgbClr val="006699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874" y="4437171"/>
            <a:ext cx="3384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6699"/>
                </a:solidFill>
              </a:rPr>
              <a:t>Rice et al. to appear in Phys. Plasmas (2012)</a:t>
            </a:r>
            <a:endParaRPr lang="en-US" sz="1400" dirty="0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1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High-k scattering shows drop in turbulence across</a:t>
            </a:r>
            <a:br>
              <a:rPr lang="en-US" dirty="0" smtClean="0"/>
            </a:br>
            <a:r>
              <a:rPr lang="en-US" dirty="0" smtClean="0"/>
              <a:t>k-spectrum with increasing </a:t>
            </a:r>
            <a:r>
              <a:rPr lang="en-US" dirty="0" err="1" smtClean="0"/>
              <a:t>ExB</a:t>
            </a:r>
            <a:r>
              <a:rPr lang="en-US" dirty="0" smtClean="0"/>
              <a:t> shear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 descr="141716_ksecp_four_tim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59" y="1670967"/>
            <a:ext cx="5684592" cy="43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8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from </a:t>
            </a:r>
            <a:r>
              <a:rPr lang="en-US" dirty="0" err="1" smtClean="0"/>
              <a:t>tokamaks</a:t>
            </a:r>
            <a:r>
              <a:rPr lang="en-US" dirty="0" smtClean="0"/>
              <a:t>/STs from around the world contribute to this talk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287" y="3773408"/>
            <a:ext cx="144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NSTX (US, ST)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828800"/>
            <a:ext cx="1910080" cy="1434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3640" y="1275109"/>
            <a:ext cx="199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Alcator</a:t>
            </a:r>
            <a:r>
              <a:rPr lang="en-US" dirty="0" smtClean="0"/>
              <a:t> C-Mod (US)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91" y="1915578"/>
            <a:ext cx="2049546" cy="1434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442" y="1291828"/>
            <a:ext cx="212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ASDEX-Upgrade (EU)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19851" y="1198909"/>
            <a:ext cx="116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DIII-D (US)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880" y="1752600"/>
            <a:ext cx="1956384" cy="14346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00" y="3677920"/>
            <a:ext cx="1862521" cy="14583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90080" y="3239561"/>
            <a:ext cx="129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(UK/EU)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560" y="5313038"/>
            <a:ext cx="1930400" cy="13351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6438" y="4844841"/>
            <a:ext cx="155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JT-60U (Japan)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341" y="5107919"/>
            <a:ext cx="1788160" cy="13709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33037" y="4490033"/>
            <a:ext cx="152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MAST (UK, ST)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" y="4305367"/>
            <a:ext cx="1790328" cy="1432262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of key parameters during a plasma discharge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80" y="1487244"/>
            <a:ext cx="1152100" cy="512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NSTX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z="1400" smtClean="0"/>
              <a:t>6</a:t>
            </a:fld>
            <a:endParaRPr lang="en-US" sz="1400"/>
          </a:p>
        </p:txBody>
      </p:sp>
      <p:sp>
        <p:nvSpPr>
          <p:cNvPr id="12" name="TextBox 11"/>
          <p:cNvSpPr txBox="1"/>
          <p:nvPr/>
        </p:nvSpPr>
        <p:spPr>
          <a:xfrm>
            <a:off x="5186133" y="1174864"/>
            <a:ext cx="382668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0188" indent="-230188"/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Plasma undergoes abrupt </a:t>
            </a:r>
          </a:p>
          <a:p>
            <a:pPr marL="230188" indent="-230188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ransition from a lower to a 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30188" indent="-230188"/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higher energy state at ~ 0.2 s</a:t>
            </a:r>
          </a:p>
          <a:p>
            <a:r>
              <a:rPr lang="en-US" sz="2000" dirty="0"/>
              <a:t>	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Low (L-)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High (H-) confinement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Wingdings"/>
              </a:rPr>
              <a:t>	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mode (observed on all devices)</a:t>
            </a:r>
          </a:p>
        </p:txBody>
      </p:sp>
      <p:grpSp>
        <p:nvGrpSpPr>
          <p:cNvPr id="36" name="Group 35"/>
          <p:cNvGrpSpPr/>
          <p:nvPr/>
        </p:nvGrpSpPr>
        <p:grpSpPr>
          <a:xfrm flipH="1">
            <a:off x="1507456" y="2863658"/>
            <a:ext cx="45719" cy="2261722"/>
            <a:chOff x="1515963" y="2668889"/>
            <a:chExt cx="0" cy="2654449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515963" y="2668889"/>
              <a:ext cx="0" cy="48434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515963" y="3208961"/>
              <a:ext cx="0" cy="48434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515963" y="3752476"/>
              <a:ext cx="0" cy="48434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515963" y="4269664"/>
              <a:ext cx="0" cy="48434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15963" y="4838997"/>
              <a:ext cx="0" cy="48434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269694" y="5898515"/>
            <a:ext cx="774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L -&gt; H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b="30831"/>
          <a:stretch/>
        </p:blipFill>
        <p:spPr>
          <a:xfrm>
            <a:off x="92167" y="1743695"/>
            <a:ext cx="4850044" cy="347387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990742" y="4710295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80"/>
                </a:solidFill>
              </a:rPr>
              <a:t>M</a:t>
            </a:r>
            <a:r>
              <a:rPr lang="en-US" sz="1200" baseline="-25000" dirty="0" smtClean="0">
                <a:solidFill>
                  <a:srgbClr val="008080"/>
                </a:solidFill>
              </a:rPr>
              <a:t>s</a:t>
            </a:r>
            <a:r>
              <a:rPr lang="en-US" sz="1200" dirty="0" smtClean="0">
                <a:solidFill>
                  <a:srgbClr val="008080"/>
                </a:solidFill>
                <a:latin typeface="Symbol" charset="2"/>
                <a:cs typeface="Symbol" charset="2"/>
              </a:rPr>
              <a:t>~</a:t>
            </a:r>
            <a:r>
              <a:rPr lang="en-US" sz="1200" dirty="0" smtClean="0">
                <a:solidFill>
                  <a:srgbClr val="008080"/>
                </a:solidFill>
              </a:rPr>
              <a:t>0.75</a:t>
            </a:r>
            <a:endParaRPr lang="en-US" sz="1200" dirty="0">
              <a:solidFill>
                <a:srgbClr val="00808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9760" y="5159739"/>
            <a:ext cx="3952240" cy="159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541630" y="5481634"/>
            <a:ext cx="0" cy="475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578" y="2865993"/>
            <a:ext cx="4193772" cy="354857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t="80173"/>
          <a:stretch/>
        </p:blipFill>
        <p:spPr>
          <a:xfrm>
            <a:off x="11352" y="5204404"/>
            <a:ext cx="4850044" cy="99572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465320" y="4972094"/>
            <a:ext cx="309880" cy="323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0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72" y="-22784"/>
            <a:ext cx="9143999" cy="102042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this talk, I will explore aspects of rotation and momentum confinement in magnetically-confined plasmas</a:t>
            </a:r>
            <a:endParaRPr lang="en-US" sz="280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6328" y="1255684"/>
            <a:ext cx="8229600" cy="5342466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Background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Magnetically confined plasmas in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tokamaks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/spherical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tokamaks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Rotation observed in other configurations (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stellarator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RFP, linear devices), but will focus on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tokamak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/ST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Why is rotation important</a:t>
            </a:r>
          </a:p>
          <a:p>
            <a:pPr marL="914400" lvl="1" indent="-514350"/>
            <a:r>
              <a:rPr lang="en-US" dirty="0" smtClean="0"/>
              <a:t>Stabilization of micro-, macro-turbulence leads to higher performance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How do rotation profiles develop and evolve – how can we understand rotation?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Rotation generation (driven, self-generated)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Transport of momentum</a:t>
            </a:r>
          </a:p>
          <a:p>
            <a:pPr marL="800100" lvl="2" indent="0"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	 Find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tokamak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/ST results similar                  gives glimpse into underlying 			 common physics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Predictions for fusion power devices (ITER)</a:t>
            </a:r>
          </a:p>
          <a:p>
            <a:pPr marL="514350" indent="-514350">
              <a:buFont typeface="+mj-lt"/>
              <a:buAutoNum type="romanUcPeriod" startAt="3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Future work and summary</a:t>
            </a:r>
          </a:p>
          <a:p>
            <a:pPr marL="914400" lvl="1" indent="-514350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What else do we need to understand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791259" y="4915228"/>
            <a:ext cx="690541" cy="209727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6552328" y="63335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6B35A4-4351-1D4A-AC8B-52A3ECC548B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are two main sources of radial transport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tokamaks</a:t>
            </a:r>
            <a:r>
              <a:rPr lang="en-US" dirty="0" smtClean="0"/>
              <a:t>/STs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9264" y="2655979"/>
            <a:ext cx="857634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Most of the transport in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</a:rPr>
              <a:t>tokamaks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/STs is anomalous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Rotation plays an important role in the suppression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microturbulence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417" y="3768437"/>
            <a:ext cx="285206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-25000" dirty="0" err="1" smtClean="0"/>
              <a:t>radial</a:t>
            </a:r>
            <a:r>
              <a:rPr lang="en-US" sz="2000" dirty="0" smtClean="0"/>
              <a:t> determined by    </a:t>
            </a:r>
            <a:r>
              <a:rPr lang="en-US" sz="2000" dirty="0" err="1" smtClean="0"/>
              <a:t>p,v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448720"/>
              </p:ext>
            </p:extLst>
          </p:nvPr>
        </p:nvGraphicFramePr>
        <p:xfrm>
          <a:off x="2449137" y="3912794"/>
          <a:ext cx="216147" cy="234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" name="Equation" r:id="rId3" imgW="152400" imgH="165100" progId="Equation.3">
                  <p:embed/>
                </p:oleObj>
              </mc:Choice>
              <mc:Fallback>
                <p:oleObj name="Equation" r:id="rId3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9137" y="3912794"/>
                        <a:ext cx="216147" cy="234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472266"/>
              </p:ext>
            </p:extLst>
          </p:nvPr>
        </p:nvGraphicFramePr>
        <p:xfrm>
          <a:off x="265814" y="4561432"/>
          <a:ext cx="2812666" cy="697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" name="Equation" r:id="rId5" imgW="1739900" imgH="431800" progId="Equation.3">
                  <p:embed/>
                </p:oleObj>
              </mc:Choice>
              <mc:Fallback>
                <p:oleObj name="Equation" r:id="rId5" imgW="1739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5814" y="4561432"/>
                        <a:ext cx="2812666" cy="69756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" name="Right Brace 139"/>
          <p:cNvSpPr/>
          <p:nvPr/>
        </p:nvSpPr>
        <p:spPr>
          <a:xfrm rot="5400000" flipV="1">
            <a:off x="1623150" y="5009759"/>
            <a:ext cx="155448" cy="914400"/>
          </a:xfrm>
          <a:prstGeom prst="rightBrac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04554" y="5563337"/>
            <a:ext cx="182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Usually dominant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405958" y="1103868"/>
            <a:ext cx="9610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Neoclassical </a:t>
            </a:r>
            <a:r>
              <a:rPr lang="en-US" sz="2000" dirty="0">
                <a:sym typeface="Wingdings"/>
              </a:rPr>
              <a:t>–</a:t>
            </a:r>
            <a:r>
              <a:rPr lang="en-US" sz="2000" dirty="0" smtClean="0"/>
              <a:t> </a:t>
            </a:r>
            <a:r>
              <a:rPr lang="en-US" sz="2000" dirty="0"/>
              <a:t>collisional processes in </a:t>
            </a:r>
            <a:r>
              <a:rPr lang="en-US" sz="2000" dirty="0" err="1"/>
              <a:t>toroidal</a:t>
            </a:r>
            <a:r>
              <a:rPr lang="en-US" sz="2000" dirty="0"/>
              <a:t> systems </a:t>
            </a:r>
            <a:endParaRPr lang="en-US" sz="2000" dirty="0" smtClean="0"/>
          </a:p>
          <a:p>
            <a:pPr lvl="6"/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		        	</a:t>
            </a:r>
            <a:r>
              <a:rPr lang="en-US" sz="2000" dirty="0" smtClean="0">
                <a:sym typeface="Wingdings"/>
              </a:rPr>
              <a:t> sets </a:t>
            </a:r>
            <a:r>
              <a:rPr lang="en-US" sz="2000" dirty="0">
                <a:sym typeface="Wingdings"/>
              </a:rPr>
              <a:t>minimum transport </a:t>
            </a:r>
            <a:r>
              <a:rPr lang="en-US" sz="2000" dirty="0" smtClean="0">
                <a:sym typeface="Wingdings"/>
              </a:rPr>
              <a:t>level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Anomalous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– turbulent </a:t>
            </a:r>
            <a:r>
              <a:rPr lang="en-US" sz="2000" dirty="0" err="1" smtClean="0">
                <a:solidFill>
                  <a:srgbClr val="000000"/>
                </a:solidFill>
                <a:sym typeface="Wingdings"/>
              </a:rPr>
              <a:t>microinstabilities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: scale lengths from the ion to the electron </a:t>
            </a:r>
            <a:r>
              <a:rPr lang="en-US" sz="2000" dirty="0" err="1" smtClean="0">
                <a:solidFill>
                  <a:srgbClr val="000000"/>
                </a:solidFill>
                <a:sym typeface="Wingdings"/>
              </a:rPr>
              <a:t>gyroradius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25444" y="3639584"/>
            <a:ext cx="5681087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E</a:t>
            </a:r>
            <a:r>
              <a:rPr lang="en-US" sz="2000" baseline="-25000" dirty="0" err="1" smtClean="0"/>
              <a:t>r</a:t>
            </a:r>
            <a:r>
              <a:rPr lang="en-US" sz="2000" dirty="0" err="1" smtClean="0"/>
              <a:t>xB</a:t>
            </a:r>
            <a:r>
              <a:rPr lang="en-US" sz="2000" dirty="0" smtClean="0"/>
              <a:t> shear can stretch and break up turbulent eddies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449137" y="6321365"/>
            <a:ext cx="6000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Rule of thumb: </a:t>
            </a:r>
            <a:r>
              <a:rPr lang="en-US" sz="2000" dirty="0" smtClean="0">
                <a:solidFill>
                  <a:srgbClr val="800000"/>
                </a:solidFill>
              </a:rPr>
              <a:t>turbulence suppression when </a:t>
            </a:r>
            <a:r>
              <a:rPr lang="en-US" sz="2000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w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ExB</a:t>
            </a:r>
            <a:r>
              <a:rPr lang="en-US" sz="2000" dirty="0" smtClean="0">
                <a:solidFill>
                  <a:srgbClr val="800000"/>
                </a:solidFill>
              </a:rPr>
              <a:t>&gt;</a:t>
            </a:r>
            <a:r>
              <a:rPr lang="en-US" sz="2000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mode</a:t>
            </a:r>
            <a:endParaRPr lang="en-US" sz="2000" dirty="0">
              <a:solidFill>
                <a:srgbClr val="8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662312" y="4147439"/>
            <a:ext cx="5113727" cy="1965408"/>
            <a:chOff x="3662312" y="4147439"/>
            <a:chExt cx="5113727" cy="1965408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45621" y="4147439"/>
              <a:ext cx="4130418" cy="164360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6141341" y="5095722"/>
              <a:ext cx="18161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>
              <a:off x="7473608" y="5095722"/>
              <a:ext cx="18161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3662312" y="4443210"/>
              <a:ext cx="1108334" cy="36933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ExB</a:t>
              </a:r>
              <a:r>
                <a:rPr lang="en-US" dirty="0" smtClean="0"/>
                <a:t> Shear</a:t>
              </a:r>
              <a:endParaRPr lang="en-US" dirty="0"/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3683068" y="5034752"/>
              <a:ext cx="761481" cy="42290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Turbulent</a:t>
              </a:r>
            </a:p>
            <a:p>
              <a:r>
                <a:rPr lang="en-US" dirty="0"/>
                <a:t>Eddies</a:t>
              </a:r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4609298" y="6112847"/>
              <a:ext cx="155669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4593146" y="5761208"/>
              <a:ext cx="1174004" cy="24907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Radial Direction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13220" y="5375151"/>
              <a:ext cx="339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20191" y="5375151"/>
              <a:ext cx="339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163781" y="5375151"/>
              <a:ext cx="339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r>
                <a:rPr lang="en-US" baseline="-25000" dirty="0" smtClean="0"/>
                <a:t>3</a:t>
              </a:r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929909" y="4283364"/>
              <a:ext cx="837241" cy="427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072941" y="4217371"/>
              <a:ext cx="538740" cy="493174"/>
              <a:chOff x="265814" y="5748003"/>
              <a:chExt cx="538740" cy="973474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V="1">
                <a:off x="265814" y="6356350"/>
                <a:ext cx="0" cy="36512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V="1">
                <a:off x="400079" y="6223000"/>
                <a:ext cx="0" cy="49847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531359" y="6112847"/>
                <a:ext cx="0" cy="60862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665624" y="5932669"/>
                <a:ext cx="0" cy="7888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endCxn id="141" idx="1"/>
              </p:cNvCxnSpPr>
              <p:nvPr/>
            </p:nvCxnSpPr>
            <p:spPr>
              <a:xfrm flipV="1">
                <a:off x="804554" y="5748003"/>
                <a:ext cx="0" cy="97347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1812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0" grpId="0" animBg="1"/>
      <p:bldP spid="141" grpId="0"/>
      <p:bldP spid="15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Larger </a:t>
            </a:r>
            <a:r>
              <a:rPr lang="en-US" dirty="0" err="1" smtClean="0"/>
              <a:t>ExB</a:t>
            </a:r>
            <a:r>
              <a:rPr lang="en-US" dirty="0" smtClean="0"/>
              <a:t> shear is correlated with reduced turbulence and reduced transport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35A4-4351-1D4A-AC8B-52A3ECC548BD}" type="slidenum">
              <a:rPr lang="en-US" smtClean="0"/>
              <a:t>9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21236" y="4329545"/>
            <a:ext cx="4794674" cy="2320638"/>
            <a:chOff x="5684520" y="1503680"/>
            <a:chExt cx="3096260" cy="14986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4520" y="1503680"/>
              <a:ext cx="3086100" cy="1155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6780" y="2659380"/>
              <a:ext cx="2794000" cy="34290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592483" y="3186714"/>
            <a:ext cx="4187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Ion thermal diffusivity (a measure of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radial transport of heat) is lower when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turbulence is lower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32081" y="5622207"/>
            <a:ext cx="2833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80"/>
                </a:solidFill>
              </a:rPr>
              <a:t>Mazzucato</a:t>
            </a:r>
            <a:r>
              <a:rPr lang="en-US" dirty="0" smtClean="0">
                <a:solidFill>
                  <a:srgbClr val="008080"/>
                </a:solidFill>
              </a:rPr>
              <a:t> et al., PRL (1996) 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2483" y="1639453"/>
            <a:ext cx="3735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Reduced ion-scale</a:t>
            </a:r>
          </a:p>
          <a:p>
            <a:r>
              <a:rPr lang="en-US" sz="2400" dirty="0">
                <a:solidFill>
                  <a:srgbClr val="953735"/>
                </a:solidFill>
              </a:rPr>
              <a:t>t</a:t>
            </a:r>
            <a:r>
              <a:rPr lang="en-US" sz="2400" dirty="0" smtClean="0">
                <a:solidFill>
                  <a:srgbClr val="953735"/>
                </a:solidFill>
              </a:rPr>
              <a:t>urbulence when </a:t>
            </a:r>
            <a:r>
              <a:rPr lang="en-US" sz="2400" dirty="0" err="1" smtClean="0">
                <a:solidFill>
                  <a:srgbClr val="953735"/>
                </a:solidFill>
                <a:latin typeface="Symbol" charset="2"/>
                <a:cs typeface="Symbol" charset="2"/>
              </a:rPr>
              <a:t>w</a:t>
            </a:r>
            <a:r>
              <a:rPr lang="en-US" sz="2400" baseline="-25000" dirty="0" err="1" smtClean="0">
                <a:solidFill>
                  <a:srgbClr val="953735"/>
                </a:solidFill>
              </a:rPr>
              <a:t>ExB</a:t>
            </a:r>
            <a:r>
              <a:rPr lang="en-US" sz="2400" dirty="0" smtClean="0">
                <a:solidFill>
                  <a:srgbClr val="953735"/>
                </a:solidFill>
              </a:rPr>
              <a:t> &gt; </a:t>
            </a:r>
            <a:r>
              <a:rPr lang="en-US" sz="2400" dirty="0" smtClean="0">
                <a:solidFill>
                  <a:srgbClr val="953735"/>
                </a:solidFill>
                <a:latin typeface="Symbol" charset="2"/>
                <a:cs typeface="Symbol" charset="2"/>
              </a:rPr>
              <a:t>g</a:t>
            </a:r>
            <a:endParaRPr lang="en-US" sz="2400" dirty="0">
              <a:solidFill>
                <a:srgbClr val="953735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37823" y="5345440"/>
            <a:ext cx="2110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Reduced turbulence</a:t>
            </a:r>
          </a:p>
          <a:p>
            <a:r>
              <a:rPr lang="en-US" b="1" dirty="0" smtClean="0">
                <a:solidFill>
                  <a:srgbClr val="953735"/>
                </a:solidFill>
              </a:rPr>
              <a:t>(</a:t>
            </a:r>
            <a:r>
              <a:rPr lang="en-US" b="1" dirty="0" err="1">
                <a:solidFill>
                  <a:srgbClr val="953735"/>
                </a:solidFill>
                <a:latin typeface="Symbol" charset="2"/>
                <a:cs typeface="Symbol" charset="2"/>
              </a:rPr>
              <a:t>w</a:t>
            </a:r>
            <a:r>
              <a:rPr lang="en-US" b="1" baseline="-25000" dirty="0" err="1">
                <a:solidFill>
                  <a:srgbClr val="953735"/>
                </a:solidFill>
              </a:rPr>
              <a:t>ExB</a:t>
            </a:r>
            <a:r>
              <a:rPr lang="en-US" b="1" dirty="0">
                <a:solidFill>
                  <a:srgbClr val="953735"/>
                </a:solidFill>
              </a:rPr>
              <a:t> &gt; </a:t>
            </a:r>
            <a:r>
              <a:rPr lang="en-US" b="1" dirty="0" smtClean="0">
                <a:solidFill>
                  <a:srgbClr val="953735"/>
                </a:solidFill>
                <a:latin typeface="Symbol" charset="2"/>
                <a:cs typeface="Symbol" charset="2"/>
              </a:rPr>
              <a:t>g)</a:t>
            </a:r>
            <a:endParaRPr lang="en-US" b="1" dirty="0">
              <a:solidFill>
                <a:srgbClr val="953735"/>
              </a:solidFill>
              <a:latin typeface="Symbol" charset="2"/>
              <a:cs typeface="Symbol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2894" y="4410360"/>
            <a:ext cx="2214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Enhanced turbulence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b="1" baseline="-25000" dirty="0" err="1">
                <a:solidFill>
                  <a:schemeClr val="accent2">
                    <a:lumMod val="75000"/>
                  </a:schemeClr>
                </a:solidFill>
              </a:rPr>
              <a:t>ExB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≤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Symbol" charset="2"/>
                <a:cs typeface="Symbol" charset="2"/>
              </a:rPr>
              <a:t>g)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Symbol" charset="2"/>
              <a:cs typeface="Symbol" charset="2"/>
            </a:endParaRPr>
          </a:p>
          <a:p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4666365" y="1095024"/>
            <a:ext cx="4458968" cy="3950340"/>
            <a:chOff x="5803899" y="1020423"/>
            <a:chExt cx="3340100" cy="295910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3899" y="1020423"/>
              <a:ext cx="3340100" cy="26924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2259" y="3712823"/>
              <a:ext cx="2743200" cy="266700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5495636" y="1468305"/>
            <a:ext cx="357909" cy="286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495636" y="3407942"/>
            <a:ext cx="357909" cy="286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052826"/>
              </p:ext>
            </p:extLst>
          </p:nvPr>
        </p:nvGraphicFramePr>
        <p:xfrm>
          <a:off x="5495636" y="1468305"/>
          <a:ext cx="387927" cy="1002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8" name="Equation" r:id="rId7" imgW="152400" imgH="393700" progId="Equation.3">
                  <p:embed/>
                </p:oleObj>
              </mc:Choice>
              <mc:Fallback>
                <p:oleObj name="Equation" r:id="rId7" imgW="152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5636" y="1468305"/>
                        <a:ext cx="387927" cy="1002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938818" y="14547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TFTR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170172" y="3825530"/>
            <a:ext cx="6964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w</a:t>
            </a:r>
            <a:r>
              <a:rPr lang="en-US" sz="2400" baseline="-25000" dirty="0" err="1" smtClean="0"/>
              <a:t>ExB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7596694" y="3267519"/>
            <a:ext cx="31120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g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6396182" y="3336972"/>
            <a:ext cx="1905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345653" y="3336971"/>
            <a:ext cx="2389802" cy="1258119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358299" y="1424135"/>
            <a:ext cx="2389802" cy="1762410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748101" y="3350314"/>
            <a:ext cx="938699" cy="1258119"/>
          </a:xfrm>
          <a:prstGeom prst="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139545" y="2955635"/>
            <a:ext cx="381000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748101" y="1424135"/>
            <a:ext cx="938699" cy="1762410"/>
          </a:xfrm>
          <a:prstGeom prst="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2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35475</TotalTime>
  <Words>3436</Words>
  <Application>Microsoft Macintosh PowerPoint</Application>
  <PresentationFormat>On-screen Show (4:3)</PresentationFormat>
  <Paragraphs>593</Paragraphs>
  <Slides>49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Equation</vt:lpstr>
      <vt:lpstr>Why Magnetically Confined Plasmas Rotate, and Why it is Important</vt:lpstr>
      <vt:lpstr>I would like to acknowledge the direct and indirect contributions of:</vt:lpstr>
      <vt:lpstr>In this talk, I will explore aspects of rotation and momentum confinement in magnetically-confined plasmas</vt:lpstr>
      <vt:lpstr>Fusion-grade plasmas are magnetically confined in toroidal devices</vt:lpstr>
      <vt:lpstr>Results from tokamaks/STs from around the world contribute to this talk</vt:lpstr>
      <vt:lpstr>Evolution of key parameters during a plasma discharge</vt:lpstr>
      <vt:lpstr>In this talk, I will explore aspects of rotation and momentum confinement in magnetically-confined plasmas</vt:lpstr>
      <vt:lpstr>There are two main sources of radial transport  in tokamaks/STs</vt:lpstr>
      <vt:lpstr>Larger ExB shear is correlated with reduced turbulence and reduced transport</vt:lpstr>
      <vt:lpstr>Rotation important for the suppression of macro-scale MHD modes that can lead to sudden plasma termination</vt:lpstr>
      <vt:lpstr>In this talk, I will explore aspects of rotation and momentum confinement in magnetically-confined plasmas</vt:lpstr>
      <vt:lpstr>Momentum balance is the basis for addressing the sources and transport of rotation and momentum</vt:lpstr>
      <vt:lpstr>Magnetic field asymmetries are a source of viscous torque</vt:lpstr>
      <vt:lpstr>There is evidence that some “intrinsic drive” exists  in tokamak/ST plasmas</vt:lpstr>
      <vt:lpstr>Edge intrinsic torques lead to edge intrinsic rotation</vt:lpstr>
      <vt:lpstr> Intrinsic drive and rotation appears to be controlled      strongly by               respectively</vt:lpstr>
      <vt:lpstr>In this talk, I will explore aspects of rotation and momentum confinement in magnetically-confined plasmas</vt:lpstr>
      <vt:lpstr>Now that sources of rotation are established, need to understand what controls momentum transport &amp; development of rotation profile</vt:lpstr>
      <vt:lpstr>Momentum transport characteristics can be inferred from experimental data</vt:lpstr>
      <vt:lpstr>Steady-state analysis shows that momentum transport is always anomalous</vt:lpstr>
      <vt:lpstr>Perturbation techniques used to isolate cf , vpinch</vt:lpstr>
      <vt:lpstr>Perturbative momentum transport analysis reveals significant inward pinch in outer region of plasma</vt:lpstr>
      <vt:lpstr>Developing a comprehensive theoretical model of momentum transport is challenging</vt:lpstr>
      <vt:lpstr>Ion-scale turbulence theory predicts virtually NO dependence of pinch number (Rvpinch/cf) on collisionality (n)</vt:lpstr>
      <vt:lpstr>Ion-scale turbulence theory predicts dependence of pinch number (Rvpinch/cf) on density gradient (R/Ln)</vt:lpstr>
      <vt:lpstr>ITG theory predicts dependence of pinch number  (Rvpinch/cf) on density gradient (R/Ln)</vt:lpstr>
      <vt:lpstr>PowerPoint Presentation</vt:lpstr>
      <vt:lpstr>Do we know enough to extrapolate to ITER?</vt:lpstr>
      <vt:lpstr>Many open questions for “comprehensive” understanding</vt:lpstr>
      <vt:lpstr>Summary</vt:lpstr>
      <vt:lpstr>Backup</vt:lpstr>
      <vt:lpstr>Fusion-grade plasmas are magnetically confined in toroidal devices</vt:lpstr>
      <vt:lpstr>Poloidal rotation &lt;&lt; toroidal rotation in tokamak/STs</vt:lpstr>
      <vt:lpstr>ExB shear facilitates transitions to enhanced  confinement regimes</vt:lpstr>
      <vt:lpstr>Large Er shear leads to lower power needed for L- to H-mode transition</vt:lpstr>
      <vt:lpstr>PowerPoint Presentation</vt:lpstr>
      <vt:lpstr>PowerPoint Presentation</vt:lpstr>
      <vt:lpstr>Radio-frequency heating of plasma also provides torque - Ubiquitous, but not well understood -</vt:lpstr>
      <vt:lpstr>Magnetic field asymmetries are a source of viscous torque</vt:lpstr>
      <vt:lpstr>There is evidence that some “intrinsic drive” exists  in tokamak/ST plasmas (Tself-driven)</vt:lpstr>
      <vt:lpstr>Edge intrinsic torques lead to edge intrinsic rotation</vt:lpstr>
      <vt:lpstr> Intrinsic drive and rotation appears to be controlled      strongly by               respectively</vt:lpstr>
      <vt:lpstr>Perturbation techniques used to isolate cf , vpinch</vt:lpstr>
      <vt:lpstr>Perturbative momentum transport analysis reveals significant inward pinch in outer region of plasma</vt:lpstr>
      <vt:lpstr>Not all theory predictions are seen in the data</vt:lpstr>
      <vt:lpstr>Drift wave turbulence is basis for understanding dependences of intrinsic rotation/torque (stress)</vt:lpstr>
      <vt:lpstr>Turbulence/flow energy coupled strongly through energy conservation (and predator-prey paradigm)</vt:lpstr>
      <vt:lpstr>Intrinsic rotation reversals may give insight into which specific drift wave modes are dominant</vt:lpstr>
      <vt:lpstr>High-k scattering shows drop in turbulence across k-spectrum with increasing ExB shear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Stanley M. Kaye</dc:creator>
  <cp:lastModifiedBy>Stanley M. Kaye</cp:lastModifiedBy>
  <cp:revision>371</cp:revision>
  <cp:lastPrinted>2012-03-08T13:53:07Z</cp:lastPrinted>
  <dcterms:created xsi:type="dcterms:W3CDTF">2012-01-20T21:11:48Z</dcterms:created>
  <dcterms:modified xsi:type="dcterms:W3CDTF">2012-03-29T18:35:28Z</dcterms:modified>
</cp:coreProperties>
</file>