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26"/>
  </p:notesMasterIdLst>
  <p:handoutMasterIdLst>
    <p:handoutMasterId r:id="rId27"/>
  </p:handoutMasterIdLst>
  <p:sldIdLst>
    <p:sldId id="1467" r:id="rId4"/>
    <p:sldId id="1617" r:id="rId5"/>
    <p:sldId id="1615" r:id="rId6"/>
    <p:sldId id="1625" r:id="rId7"/>
    <p:sldId id="1640" r:id="rId8"/>
    <p:sldId id="1632" r:id="rId9"/>
    <p:sldId id="1643" r:id="rId10"/>
    <p:sldId id="1612" r:id="rId11"/>
    <p:sldId id="1610" r:id="rId12"/>
    <p:sldId id="1602" r:id="rId13"/>
    <p:sldId id="1603" r:id="rId14"/>
    <p:sldId id="1614" r:id="rId15"/>
    <p:sldId id="1626" r:id="rId16"/>
    <p:sldId id="1627" r:id="rId17"/>
    <p:sldId id="1616" r:id="rId18"/>
    <p:sldId id="1634" r:id="rId19"/>
    <p:sldId id="1628" r:id="rId20"/>
    <p:sldId id="1605" r:id="rId21"/>
    <p:sldId id="1644" r:id="rId22"/>
    <p:sldId id="1638" r:id="rId23"/>
    <p:sldId id="1637" r:id="rId24"/>
    <p:sldId id="1641" r:id="rId2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FF66"/>
    <a:srgbClr val="E2E2E2"/>
    <a:srgbClr val="E0E0E0"/>
    <a:srgbClr val="E8E8E8"/>
    <a:srgbClr val="D9D9D9"/>
    <a:srgbClr val="EAEAEA"/>
    <a:srgbClr val="0000FF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93" d="100"/>
          <a:sy n="93" d="100"/>
        </p:scale>
        <p:origin x="-1016" y="-87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25637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55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APS DPP Meeting: JO4.07 Active RWM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and </a:t>
            </a:r>
            <a:r>
              <a:rPr lang="en-US" sz="1000" b="1" dirty="0" err="1" smtClean="0">
                <a:solidFill>
                  <a:srgbClr val="3333CC"/>
                </a:solidFill>
                <a:latin typeface="Arial" pitchFamily="34" charset="0"/>
              </a:rPr>
              <a:t>V</a:t>
            </a:r>
            <a:r>
              <a:rPr lang="en-US" sz="1000" b="1" baseline="-25000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f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control for disruption avoidance in NSTX (S.A. Sabbagh, et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al.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Nov 12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2013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0.wmf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8.emf"/><Relationship Id="rId7" Type="http://schemas.openxmlformats.org/officeDocument/2006/relationships/image" Target="../media/image35.wmf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7.w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9.emf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g"/><Relationship Id="rId7" Type="http://schemas.openxmlformats.org/officeDocument/2006/relationships/image" Target="../media/image12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13.w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82172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Active resistive wall mode and plasma rotation control for disruption avoidance in </a:t>
            </a:r>
            <a:r>
              <a:rPr 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</a:t>
            </a:r>
            <a:endParaRPr 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701114" y="1761226"/>
            <a:ext cx="5715000" cy="21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S. A. 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Sabbagh</a:t>
            </a:r>
            <a:r>
              <a:rPr lang="en-US" sz="2000" i="0" baseline="30000" dirty="0" smtClean="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J.W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Berkery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 R.E. Bell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J.M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Bialek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D.A. Gates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S.P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Gerhardt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I.R. Goumiri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Y.S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. Park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C.W. Rowley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,Y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. Sun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>
              <a:spcBef>
                <a:spcPts val="0"/>
              </a:spcBef>
              <a:buClr>
                <a:srgbClr val="F70606"/>
              </a:buClr>
              <a:buSzPct val="150000"/>
              <a:buNone/>
            </a:pPr>
            <a:endParaRPr lang="en-US" altLang="en-US" sz="1400" b="0" baseline="30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algn="ctr">
              <a:spcBef>
                <a:spcPts val="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Department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of Applied Physics, Columbia University, New York, NY</a:t>
            </a:r>
          </a:p>
          <a:p>
            <a:pPr lvl="0" algn="ctr">
              <a:spcBef>
                <a:spcPct val="1000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Princeton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Plasma Physics Laboratory, Princeton,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NJ</a:t>
            </a:r>
          </a:p>
          <a:p>
            <a:pPr lvl="0" algn="ctr">
              <a:spcBef>
                <a:spcPct val="1000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Princeton University, Princeton, NJ</a:t>
            </a:r>
          </a:p>
          <a:p>
            <a:pPr lvl="0" algn="ctr">
              <a:spcBef>
                <a:spcPct val="1000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4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ASIPP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, Hefei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Anhui, China </a:t>
            </a:r>
            <a:endParaRPr lang="en-US" altLang="en-US" sz="1400" b="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6" y="4825314"/>
            <a:ext cx="2653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706217" y="3865754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55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Meeting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of the APS Division of Plasma Physics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November 12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Denver, Colorado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6376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V2.3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5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2685701" y="1602063"/>
            <a:ext cx="2032603" cy="4120007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2201069" y="1602063"/>
            <a:ext cx="478092" cy="4120007"/>
          </a:xfrm>
          <a:prstGeom prst="rect">
            <a:avLst/>
          </a:prstGeom>
          <a:solidFill>
            <a:srgbClr val="FC8980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1893221" y="1595967"/>
            <a:ext cx="392494" cy="4120007"/>
          </a:xfrm>
          <a:prstGeom prst="rect">
            <a:avLst/>
          </a:prstGeom>
          <a:solidFill>
            <a:srgbClr val="FFCE33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903129" y="1589870"/>
            <a:ext cx="1074738" cy="4120007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" y="-76200"/>
            <a:ext cx="8978646" cy="940816"/>
          </a:xfrm>
        </p:spPr>
        <p:txBody>
          <a:bodyPr/>
          <a:lstStyle/>
          <a:p>
            <a:r>
              <a:rPr lang="en-US" sz="2800" dirty="0"/>
              <a:t>Highly </a:t>
            </a:r>
            <a:r>
              <a:rPr lang="en-US" sz="2800" dirty="0" smtClean="0"/>
              <a:t>successful disruption P&amp;A needs to exploit </a:t>
            </a:r>
            <a:r>
              <a:rPr lang="en-US" sz="2800" dirty="0"/>
              <a:t>several </a:t>
            </a:r>
            <a:r>
              <a:rPr lang="en-US" sz="2800" dirty="0" smtClean="0"/>
              <a:t>phases to </a:t>
            </a:r>
            <a:r>
              <a:rPr lang="en-US" sz="2800" dirty="0"/>
              <a:t>avoid </a:t>
            </a:r>
            <a:r>
              <a:rPr lang="en-US" sz="2800" dirty="0" smtClean="0"/>
              <a:t>mode-induced disruption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559" y="1561644"/>
            <a:ext cx="4108989" cy="518062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Pre-instability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RFA to measure stable </a:t>
            </a:r>
            <a:r>
              <a:rPr lang="en-US" sz="1800" dirty="0">
                <a:latin typeface="Symbol" pitchFamily="18" charset="2"/>
              </a:rPr>
              <a:t>g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 smtClean="0"/>
              <a:t>Profile </a:t>
            </a:r>
            <a:r>
              <a:rPr lang="en-US" sz="1800" dirty="0"/>
              <a:t>control to reduce RFA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 smtClean="0"/>
              <a:t>Real-time stability modeling for disruption prediction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Instability growth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Profile control to reduce RFA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Active instability control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Large amplitude instability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Active instability control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Instability saturation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Profile control to damp mode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28049" y="1815423"/>
            <a:ext cx="4678364" cy="4337051"/>
            <a:chOff x="197" y="919"/>
            <a:chExt cx="2947" cy="2732"/>
          </a:xfrm>
        </p:grpSpPr>
        <p:pic>
          <p:nvPicPr>
            <p:cNvPr id="5" name="Picture 3" descr="128496 RWM control WFs v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1" t="8609" b="4880"/>
            <a:stretch>
              <a:fillRect/>
            </a:stretch>
          </p:blipFill>
          <p:spPr bwMode="auto">
            <a:xfrm>
              <a:off x="658" y="919"/>
              <a:ext cx="2486" cy="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16200000">
              <a:off x="-26" y="1724"/>
              <a:ext cx="6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Arial" charset="0"/>
                </a:rPr>
                <a:t>B</a:t>
              </a:r>
              <a:r>
                <a:rPr lang="en-US" sz="1600" baseline="-25000">
                  <a:latin typeface="Arial" charset="0"/>
                </a:rPr>
                <a:t>p</a:t>
              </a:r>
              <a:r>
                <a:rPr lang="en-US" sz="1600" baseline="30000">
                  <a:latin typeface="Arial" charset="0"/>
                </a:rPr>
                <a:t>n=1</a:t>
              </a:r>
              <a:r>
                <a:rPr lang="en-US" sz="1600">
                  <a:latin typeface="Arial" charset="0"/>
                </a:rPr>
                <a:t>(G)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82" y="1120"/>
              <a:ext cx="4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Arial" charset="0"/>
                </a:rPr>
                <a:t>I</a:t>
              </a:r>
              <a:r>
                <a:rPr lang="en-US" sz="1600" baseline="-25000">
                  <a:latin typeface="Arial" charset="0"/>
                </a:rPr>
                <a:t>A</a:t>
              </a:r>
              <a:r>
                <a:rPr lang="en-US" sz="1600">
                  <a:latin typeface="Arial" charset="0"/>
                </a:rPr>
                <a:t>(kA)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-30" y="3031"/>
              <a:ext cx="7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Arial" charset="0"/>
                </a:rPr>
                <a:t>B</a:t>
              </a:r>
              <a:r>
                <a:rPr lang="en-US" sz="1600" baseline="30000">
                  <a:latin typeface="Arial" charset="0"/>
                </a:rPr>
                <a:t>n=odd</a:t>
              </a:r>
              <a:r>
                <a:rPr lang="en-US" sz="1600">
                  <a:latin typeface="Arial" charset="0"/>
                </a:rPr>
                <a:t>(G)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-64" y="2357"/>
              <a:ext cx="73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 baseline="-25000">
                  <a:latin typeface="Arial" charset="0"/>
                </a:rPr>
                <a:t>Bp</a:t>
              </a:r>
              <a:r>
                <a:rPr lang="en-US" sz="1600" baseline="30000">
                  <a:latin typeface="Arial" charset="0"/>
                </a:rPr>
                <a:t>n=1</a:t>
              </a:r>
              <a:r>
                <a:rPr lang="en-US" sz="1600">
                  <a:latin typeface="Arial" charset="0"/>
                </a:rPr>
                <a:t>(deg)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60" y="17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61" y="2150"/>
              <a:ext cx="0" cy="1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99" y="1722"/>
              <a:ext cx="36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029" y="1757"/>
              <a:ext cx="862" cy="21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RFA reduced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077" y="1974"/>
              <a:ext cx="75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02" y="2202"/>
              <a:ext cx="825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200">
                  <a:solidFill>
                    <a:srgbClr val="0000FF"/>
                  </a:solidFill>
                </a:rPr>
                <a:t>Mode rotation</a:t>
              </a:r>
            </a:p>
            <a:p>
              <a:pPr>
                <a:buNone/>
              </a:pPr>
              <a:r>
                <a:rPr lang="en-US" sz="1200">
                  <a:solidFill>
                    <a:srgbClr val="0000FF"/>
                  </a:solidFill>
                </a:rPr>
                <a:t>Co-NBI direction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536" y="2490"/>
              <a:ext cx="96" cy="8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368" y="1914"/>
              <a:ext cx="4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RWM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32" y="3168"/>
              <a:ext cx="62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dirty="0"/>
                <a:t>NSTX 128496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286" y="3438"/>
              <a:ext cx="3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/>
                <a:t>t (s)</a:t>
              </a:r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643" y="3378"/>
              <a:ext cx="2329" cy="194"/>
              <a:chOff x="811" y="3240"/>
              <a:chExt cx="2329" cy="194"/>
            </a:xfrm>
          </p:grpSpPr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11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0.606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1446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0.610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2095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0.614</a:t>
                </a:r>
              </a:p>
            </p:txBody>
          </p:sp>
          <p:sp>
            <p:nvSpPr>
              <p:cNvPr id="40" name="Text Box 22"/>
              <p:cNvSpPr txBox="1">
                <a:spLocks noChangeArrowheads="1"/>
              </p:cNvSpPr>
              <p:nvPr/>
            </p:nvSpPr>
            <p:spPr bwMode="auto">
              <a:xfrm>
                <a:off x="2742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0.618</a:t>
                </a:r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383" y="928"/>
              <a:ext cx="310" cy="2404"/>
              <a:chOff x="551" y="790"/>
              <a:chExt cx="310" cy="2404"/>
            </a:xfrm>
          </p:grpSpPr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588" y="790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0.5</a:t>
                </a: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681" y="918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551" y="1146"/>
                <a:ext cx="31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-1.0</a:t>
                </a:r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681" y="1920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619" y="1710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10</a:t>
                </a:r>
              </a:p>
            </p:txBody>
          </p:sp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619" y="1518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20</a:t>
                </a: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557" y="2052"/>
                <a:ext cx="30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300</a:t>
                </a:r>
              </a:p>
            </p:txBody>
          </p:sp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557" y="2208"/>
                <a:ext cx="30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200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557" y="2358"/>
                <a:ext cx="30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100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681" y="2532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619" y="2724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10</a:t>
                </a: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681" y="2862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582" y="3000"/>
                <a:ext cx="2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-10</a:t>
                </a:r>
              </a:p>
            </p:txBody>
          </p: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551" y="1032"/>
                <a:ext cx="31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-0.5</a:t>
                </a: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551" y="1254"/>
                <a:ext cx="31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-1.5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561628" y="6207685"/>
            <a:ext cx="4333238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9900CC"/>
                </a:solidFill>
              </a:rPr>
              <a:t>S.A. Sabbagh, et al.,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>
                <a:solidFill>
                  <a:srgbClr val="9900CC"/>
                </a:solidFill>
              </a:rPr>
              <a:t>50</a:t>
            </a:r>
            <a:r>
              <a:rPr lang="en-US" sz="1400" dirty="0">
                <a:solidFill>
                  <a:srgbClr val="9900CC"/>
                </a:solidFill>
              </a:rPr>
              <a:t> (2010) 025020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279471" y="1456505"/>
            <a:ext cx="347698" cy="378410"/>
            <a:chOff x="5361765" y="5541201"/>
            <a:chExt cx="347698" cy="378410"/>
          </a:xfrm>
        </p:grpSpPr>
        <p:sp>
          <p:nvSpPr>
            <p:cNvPr id="54" name="Oval 53"/>
            <p:cNvSpPr/>
            <p:nvPr/>
          </p:nvSpPr>
          <p:spPr bwMode="auto">
            <a:xfrm>
              <a:off x="5361765" y="5541201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70909" y="55502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A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77865" y="1456505"/>
            <a:ext cx="347698" cy="378410"/>
            <a:chOff x="4628178" y="5972368"/>
            <a:chExt cx="347698" cy="378410"/>
          </a:xfrm>
        </p:grpSpPr>
        <p:sp>
          <p:nvSpPr>
            <p:cNvPr id="55" name="Oval 54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37322" y="598144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31432" y="1456505"/>
            <a:ext cx="360522" cy="378410"/>
            <a:chOff x="4628178" y="5972368"/>
            <a:chExt cx="360522" cy="378410"/>
          </a:xfrm>
        </p:grpSpPr>
        <p:sp>
          <p:nvSpPr>
            <p:cNvPr id="60" name="Oval 59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C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07961" y="1453457"/>
            <a:ext cx="360522" cy="378410"/>
            <a:chOff x="4628178" y="5972368"/>
            <a:chExt cx="360522" cy="378410"/>
          </a:xfrm>
        </p:grpSpPr>
        <p:sp>
          <p:nvSpPr>
            <p:cNvPr id="63" name="Oval 62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66037" y="1515374"/>
            <a:ext cx="347698" cy="378410"/>
            <a:chOff x="5361765" y="5541201"/>
            <a:chExt cx="347698" cy="378410"/>
          </a:xfrm>
        </p:grpSpPr>
        <p:sp>
          <p:nvSpPr>
            <p:cNvPr id="66" name="Oval 65"/>
            <p:cNvSpPr/>
            <p:nvPr/>
          </p:nvSpPr>
          <p:spPr bwMode="auto">
            <a:xfrm>
              <a:off x="5361765" y="5541201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70909" y="55502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A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66037" y="3173215"/>
            <a:ext cx="347698" cy="378410"/>
            <a:chOff x="4628178" y="5972368"/>
            <a:chExt cx="347698" cy="378410"/>
          </a:xfrm>
        </p:grpSpPr>
        <p:sp>
          <p:nvSpPr>
            <p:cNvPr id="69" name="Oval 68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37322" y="598144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66037" y="4387686"/>
            <a:ext cx="360522" cy="378410"/>
            <a:chOff x="4628178" y="5972368"/>
            <a:chExt cx="360522" cy="378410"/>
          </a:xfrm>
        </p:grpSpPr>
        <p:sp>
          <p:nvSpPr>
            <p:cNvPr id="72" name="Oval 71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C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66037" y="5235946"/>
            <a:ext cx="360522" cy="378410"/>
            <a:chOff x="4628178" y="5972368"/>
            <a:chExt cx="360522" cy="378410"/>
          </a:xfrm>
        </p:grpSpPr>
        <p:sp>
          <p:nvSpPr>
            <p:cNvPr id="75" name="Oval 74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259995" y="1066800"/>
            <a:ext cx="313001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>
                <a:solidFill>
                  <a:schemeClr val="bg2">
                    <a:lumMod val="50000"/>
                  </a:schemeClr>
                </a:solidFill>
              </a:rPr>
              <a:t>Active RWM control in NSTX</a:t>
            </a:r>
          </a:p>
        </p:txBody>
      </p:sp>
    </p:spTree>
    <p:extLst>
      <p:ext uri="{BB962C8B-B14F-4D97-AF65-F5344CB8AC3E}">
        <p14:creationId xmlns:p14="http://schemas.microsoft.com/office/powerpoint/2010/main" val="29904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 bwMode="auto">
          <a:xfrm flipH="1">
            <a:off x="3048000" y="4106614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12192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076938" y="1506244"/>
            <a:ext cx="605217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20" name="Oval 19"/>
          <p:cNvSpPr/>
          <p:nvPr/>
        </p:nvSpPr>
        <p:spPr bwMode="auto">
          <a:xfrm>
            <a:off x="152400" y="1219200"/>
            <a:ext cx="2057400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01" y="134672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Plasma Operations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3079016"/>
            <a:ext cx="2895600" cy="1784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39" y="3048000"/>
            <a:ext cx="29482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PF coils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NBI</a:t>
            </a:r>
            <a:r>
              <a:rPr lang="en-US" sz="1600" dirty="0" smtClean="0"/>
              <a:t>: (q, p,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3D fields (upgraded + NCC):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(EF, RWM control,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        </a:t>
            </a:r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 via NTV)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gas injection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38237" y="5325374"/>
            <a:ext cx="231505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Mitigation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Early shutdown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Massive gas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njection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Pellet injection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136" y="2817995"/>
            <a:ext cx="4026414" cy="1815882"/>
          </a:xfrm>
          <a:prstGeom prst="rect">
            <a:avLst/>
          </a:prstGeom>
          <a:solidFill>
            <a:srgbClr val="CCFFCC"/>
          </a:solidFill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Control Algorithms: Steer Towards Stable Operation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smtClean="0"/>
              <a:t>control</a:t>
            </a:r>
            <a:endParaRPr lang="en-US" sz="1600" dirty="0"/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LM,</a:t>
            </a:r>
            <a:r>
              <a:rPr lang="en-US" sz="1600" dirty="0" smtClean="0"/>
              <a:t> NTM </a:t>
            </a:r>
            <a:r>
              <a:rPr lang="en-US" sz="1600" dirty="0" smtClean="0">
                <a:solidFill>
                  <a:srgbClr val="FF0000"/>
                </a:solidFill>
              </a:rPr>
              <a:t>avoidance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state-space controller (by NTV, NBI)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RWM, EF </a:t>
            </a:r>
            <a:r>
              <a:rPr lang="en-US" sz="1600" dirty="0">
                <a:solidFill>
                  <a:srgbClr val="FF0000"/>
                </a:solidFill>
              </a:rPr>
              <a:t>state-space </a:t>
            </a:r>
            <a:r>
              <a:rPr lang="en-US" sz="1600" dirty="0" smtClean="0">
                <a:solidFill>
                  <a:srgbClr val="FF0000"/>
                </a:solidFill>
              </a:rPr>
              <a:t>controller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1919500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82155" y="10101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6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155" y="990600"/>
            <a:ext cx="3616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Predictors (measurements, models)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Shape/position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Profiles </a:t>
            </a:r>
            <a:r>
              <a:rPr lang="en-US" sz="1600" dirty="0" smtClean="0"/>
              <a:t>(p(r), j(r), </a:t>
            </a:r>
            <a:r>
              <a:rPr lang="en-US" sz="16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(r)</a:t>
            </a:r>
            <a:r>
              <a:rPr lang="en-US" sz="1600" dirty="0" smtClean="0"/>
              <a:t>,…..)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Plasma response (n=0-3, RFA, 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75982"/>
            <a:ext cx="15648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7" y="1066800"/>
            <a:ext cx="221198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General framework &amp; algorithms applicable to ITER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647544" y="6010031"/>
            <a:ext cx="3201057" cy="976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8486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-49566"/>
            <a:ext cx="9144000" cy="914400"/>
          </a:xfrm>
        </p:spPr>
        <p:txBody>
          <a:bodyPr/>
          <a:lstStyle/>
          <a:p>
            <a:r>
              <a:rPr lang="en-US" dirty="0" smtClean="0"/>
              <a:t>Research shown here is part of a </a:t>
            </a:r>
            <a:r>
              <a:rPr lang="en-US" dirty="0"/>
              <a:t>s</a:t>
            </a:r>
            <a:r>
              <a:rPr lang="en-US" dirty="0" smtClean="0"/>
              <a:t>ophisticated </a:t>
            </a:r>
            <a:r>
              <a:rPr lang="en-US" dirty="0"/>
              <a:t>d</a:t>
            </a:r>
            <a:r>
              <a:rPr lang="en-US" dirty="0" smtClean="0"/>
              <a:t>isruption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prediction-avoidance-mitigation framework for 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 bwMode="auto">
          <a:xfrm flipH="1">
            <a:off x="3048000" y="4106614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12192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076938" y="1506244"/>
            <a:ext cx="605217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20" name="Oval 19"/>
          <p:cNvSpPr/>
          <p:nvPr/>
        </p:nvSpPr>
        <p:spPr bwMode="auto">
          <a:xfrm>
            <a:off x="152400" y="1219200"/>
            <a:ext cx="2057400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01" y="134672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Plasma Operations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3079016"/>
            <a:ext cx="2895600" cy="1784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39" y="3048000"/>
            <a:ext cx="29482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PF coils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NBI</a:t>
            </a:r>
            <a:r>
              <a:rPr lang="en-US" sz="1600" dirty="0" smtClean="0"/>
              <a:t>: (q, p,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3D fields (upgraded + NCC):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(EF, RWM control,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       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 via NTV)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gas injection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0" y="5289078"/>
            <a:ext cx="2362200" cy="1077218"/>
            <a:chOff x="2514600" y="5410201"/>
            <a:chExt cx="2362200" cy="107721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514600" y="5410201"/>
              <a:ext cx="2362200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5410201"/>
              <a:ext cx="23150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Mitigation</a:t>
              </a:r>
            </a:p>
            <a:p>
              <a:pPr marL="168275" indent="-168275">
                <a:spcBef>
                  <a:spcPts val="0"/>
                </a:spcBef>
              </a:pPr>
              <a:r>
                <a:rPr lang="en-US" sz="1600" dirty="0" smtClean="0"/>
                <a:t>Early shutdown</a:t>
              </a:r>
            </a:p>
            <a:p>
              <a:pPr marL="168275" indent="-168275">
                <a:spcBef>
                  <a:spcPts val="0"/>
                </a:spcBef>
              </a:pPr>
              <a:r>
                <a:rPr lang="en-US" sz="1600" dirty="0" smtClean="0"/>
                <a:t>Massive gas </a:t>
              </a:r>
              <a:r>
                <a:rPr lang="en-US" sz="1600" dirty="0"/>
                <a:t>i</a:t>
              </a:r>
              <a:r>
                <a:rPr lang="en-US" sz="1600" dirty="0" smtClean="0"/>
                <a:t>njection</a:t>
              </a:r>
            </a:p>
            <a:p>
              <a:pPr marL="168275" indent="-168275">
                <a:spcBef>
                  <a:spcPts val="0"/>
                </a:spcBef>
              </a:pPr>
              <a:r>
                <a:rPr lang="en-US" sz="1600" dirty="0" smtClean="0"/>
                <a:t>Pellet injection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15136" y="2817995"/>
            <a:ext cx="3904864" cy="1815882"/>
          </a:xfrm>
          <a:prstGeom prst="rect">
            <a:avLst/>
          </a:prstGeom>
          <a:solidFill>
            <a:srgbClr val="CCFFCC"/>
          </a:solidFill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Control Algorithms: Steer Towards Stable Operation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smtClean="0"/>
              <a:t>control</a:t>
            </a:r>
            <a:endParaRPr lang="en-US" sz="1600" dirty="0"/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LM,</a:t>
            </a:r>
            <a:r>
              <a:rPr lang="en-US" sz="1600" dirty="0" smtClean="0"/>
              <a:t> NTM </a:t>
            </a:r>
            <a:r>
              <a:rPr lang="en-US" sz="1600" dirty="0" smtClean="0">
                <a:solidFill>
                  <a:srgbClr val="FF0000"/>
                </a:solidFill>
              </a:rPr>
              <a:t>avoidance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state-space controller (by NTV, NBI)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RWM, EF </a:t>
            </a:r>
            <a:r>
              <a:rPr lang="en-US" sz="1600" dirty="0">
                <a:solidFill>
                  <a:srgbClr val="FF0000"/>
                </a:solidFill>
              </a:rPr>
              <a:t>state-space </a:t>
            </a:r>
            <a:r>
              <a:rPr lang="en-US" sz="1600" dirty="0" smtClean="0">
                <a:solidFill>
                  <a:srgbClr val="FF0000"/>
                </a:solidFill>
              </a:rPr>
              <a:t>controller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1919500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82155" y="10101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6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155" y="990600"/>
            <a:ext cx="3616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Predictors (measurements, models)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Shape/position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Profiles </a:t>
            </a:r>
            <a:r>
              <a:rPr lang="en-US" sz="1600" dirty="0" smtClean="0"/>
              <a:t>(p(r), j(r),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(r)</a:t>
            </a:r>
            <a:r>
              <a:rPr lang="en-US" sz="1600" dirty="0" smtClean="0"/>
              <a:t>,…..)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Plasma response (n=0-3, RFA, 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75982"/>
            <a:ext cx="15648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7" y="1066800"/>
            <a:ext cx="221198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General framework &amp; algorithms applicable to ITER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647544" y="6010031"/>
            <a:ext cx="3201057" cy="976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8486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-49566"/>
            <a:ext cx="9144000" cy="914400"/>
          </a:xfrm>
        </p:spPr>
        <p:txBody>
          <a:bodyPr/>
          <a:lstStyle/>
          <a:p>
            <a:r>
              <a:rPr lang="en-US" dirty="0" smtClean="0"/>
              <a:t>Research shown here is part of a </a:t>
            </a:r>
            <a:r>
              <a:rPr lang="en-US" dirty="0"/>
              <a:t>s</a:t>
            </a:r>
            <a:r>
              <a:rPr lang="en-US" dirty="0" smtClean="0"/>
              <a:t>ophisticated </a:t>
            </a:r>
            <a:r>
              <a:rPr lang="en-US" dirty="0"/>
              <a:t>d</a:t>
            </a:r>
            <a:r>
              <a:rPr lang="en-US" dirty="0" smtClean="0"/>
              <a:t>isruption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prediction-avoidance-mitigation framework for 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540868" y="4293078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40868" y="4621306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40868" y="494591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5276381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flipH="1">
            <a:off x="1030514" y="2291083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3" name="Straight Arrow Connector 92"/>
          <p:cNvCxnSpPr>
            <a:endCxn id="78" idx="1"/>
          </p:cNvCxnSpPr>
          <p:nvPr/>
        </p:nvCxnSpPr>
        <p:spPr bwMode="auto">
          <a:xfrm>
            <a:off x="2180409" y="1277024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2633930"/>
            <a:ext cx="5298255" cy="29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measured </a:t>
            </a:r>
            <a:r>
              <a:rPr lang="en-US" sz="1800" dirty="0" smtClean="0">
                <a:solidFill>
                  <a:schemeClr val="tx1"/>
                </a:solidFill>
              </a:rPr>
              <a:t>resonant field amplification (RFA) </a:t>
            </a:r>
            <a:r>
              <a:rPr lang="en-US" sz="1800" dirty="0">
                <a:solidFill>
                  <a:schemeClr val="tx1"/>
                </a:solidFill>
              </a:rPr>
              <a:t>of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plasmas </a:t>
            </a:r>
            <a:r>
              <a:rPr lang="en-US" sz="1800" dirty="0" smtClean="0">
                <a:solidFill>
                  <a:schemeClr val="tx1"/>
                </a:solidFill>
              </a:rPr>
              <a:t>at varied plasma rotation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342994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Lowest 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, highest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 (red):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B0F0"/>
                </a:solidFill>
              </a:rPr>
              <a:t>Higher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B0F0"/>
                </a:solidFill>
              </a:rPr>
              <a:t>N</a:t>
            </a:r>
            <a:r>
              <a:rPr lang="en-US" sz="1800" dirty="0">
                <a:solidFill>
                  <a:srgbClr val="00B0F0"/>
                </a:solidFill>
              </a:rPr>
              <a:t>, highest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 (cyan):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6" b="1"/>
          <a:stretch/>
        </p:blipFill>
        <p:spPr>
          <a:xfrm>
            <a:off x="5383824" y="2564095"/>
            <a:ext cx="3659783" cy="396898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2137613" y="2072906"/>
            <a:ext cx="638587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44691" y="1436501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487213" y="1563611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47084" y="1528315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Control Algorithms</a:t>
            </a:r>
            <a:endParaRPr lang="en-US" sz="1800" dirty="0" smtClean="0">
              <a:cs typeface="Helvetica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481006" y="1080724"/>
            <a:ext cx="3071583" cy="369332"/>
            <a:chOff x="6705600" y="2791361"/>
            <a:chExt cx="2343556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5" name="Rectangle 74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81800" y="2791361"/>
              <a:ext cx="2267356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12410" y="1096407"/>
            <a:ext cx="1223412" cy="369332"/>
            <a:chOff x="2667000" y="1143000"/>
            <a:chExt cx="1223412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8" name="Rectangle 77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67000" y="1143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 bwMode="auto">
          <a:xfrm>
            <a:off x="3904340" y="1712106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672111" y="1272842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2" name="Group 81"/>
          <p:cNvGrpSpPr/>
          <p:nvPr/>
        </p:nvGrpSpPr>
        <p:grpSpPr>
          <a:xfrm>
            <a:off x="7731296" y="1088441"/>
            <a:ext cx="1194451" cy="369332"/>
            <a:chOff x="1066800" y="5105400"/>
            <a:chExt cx="2362200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3" name="Rectangle 82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66800" y="5105400"/>
              <a:ext cx="2318029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Mitigation</a:t>
              </a:r>
            </a:p>
          </p:txBody>
        </p:sp>
      </p:grpSp>
      <p:cxnSp>
        <p:nvCxnSpPr>
          <p:cNvPr id="85" name="Straight Arrow Connector 84"/>
          <p:cNvCxnSpPr/>
          <p:nvPr/>
        </p:nvCxnSpPr>
        <p:spPr bwMode="auto">
          <a:xfrm>
            <a:off x="3912273" y="1272842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11153" y="1718869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6861770" y="1442119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8" name="Straight Connector 87"/>
          <p:cNvCxnSpPr>
            <a:endCxn id="83" idx="1"/>
          </p:cNvCxnSpPr>
          <p:nvPr/>
        </p:nvCxnSpPr>
        <p:spPr bwMode="auto">
          <a:xfrm>
            <a:off x="7477152" y="1258328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9" name="Straight Connector 88"/>
          <p:cNvCxnSpPr/>
          <p:nvPr/>
        </p:nvCxnSpPr>
        <p:spPr bwMode="auto">
          <a:xfrm>
            <a:off x="5512620" y="1874126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91" name="Oval 90"/>
          <p:cNvSpPr/>
          <p:nvPr/>
        </p:nvSpPr>
        <p:spPr bwMode="auto">
          <a:xfrm>
            <a:off x="54817" y="973586"/>
            <a:ext cx="2161256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087" y="109987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anose="020B0604020202020204" pitchFamily="34" charset="0"/>
              </a:rPr>
              <a:t>Plasma Operations</a:t>
            </a:r>
            <a:endParaRPr lang="en-US" sz="1800" dirty="0">
              <a:cs typeface="Helvetica" panose="020B060402020202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1027016" y="1580494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0" y="251864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Dedicated MHD spectroscopy reveal stability dependencies that are non-intuitive based on early RWM stabilization theory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198491" y="2056771"/>
            <a:ext cx="670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800000"/>
                </a:solidFill>
                <a:cs typeface="Helvetica" panose="020B0604020202020204" pitchFamily="34" charset="0"/>
              </a:rPr>
              <a:t>Avoidance actuators (</a:t>
            </a:r>
            <a:r>
              <a:rPr lang="en-US" sz="1800" dirty="0" smtClean="0">
                <a:solidFill>
                  <a:srgbClr val="0000FF"/>
                </a:solidFill>
                <a:cs typeface="Helvetica" panose="020B0604020202020204" pitchFamily="34" charset="0"/>
              </a:rPr>
              <a:t>2</a:t>
            </a:r>
            <a:r>
              <a:rPr lang="en-US" sz="1800" baseline="30000" dirty="0" smtClean="0">
                <a:solidFill>
                  <a:srgbClr val="0000FF"/>
                </a:solidFill>
                <a:cs typeface="Helvetica" panose="020B0604020202020204" pitchFamily="34" charset="0"/>
              </a:rPr>
              <a:t>nd</a:t>
            </a:r>
            <a:r>
              <a:rPr lang="en-US" sz="1800" dirty="0" smtClean="0">
                <a:solidFill>
                  <a:srgbClr val="0000FF"/>
                </a:solidFill>
                <a:cs typeface="Helvetica" panose="020B0604020202020204" pitchFamily="34" charset="0"/>
              </a:rPr>
              <a:t> NBI, 3D fields, for </a:t>
            </a:r>
            <a:r>
              <a:rPr lang="en-US" sz="1800" i="0" dirty="0" smtClean="0">
                <a:solidFill>
                  <a:srgbClr val="0000FF"/>
                </a:solidFill>
                <a:cs typeface="Helvetica" panose="020B0604020202020204" pitchFamily="34" charset="0"/>
              </a:rPr>
              <a:t>q</a:t>
            </a:r>
            <a:r>
              <a:rPr lang="en-US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, v</a:t>
            </a:r>
            <a:r>
              <a:rPr lang="el-GR" sz="1800" i="0" baseline="-25000" dirty="0">
                <a:solidFill>
                  <a:srgbClr val="0000FF"/>
                </a:solidFill>
                <a:cs typeface="Helvetica" panose="020B0604020202020204" pitchFamily="34" charset="0"/>
              </a:rPr>
              <a:t>φ</a:t>
            </a:r>
            <a:r>
              <a:rPr lang="en-US" sz="1800" i="0" baseline="-25000" dirty="0">
                <a:solidFill>
                  <a:srgbClr val="0000FF"/>
                </a:solidFill>
                <a:cs typeface="Helvetica" panose="020B0604020202020204" pitchFamily="34" charset="0"/>
              </a:rPr>
              <a:t> </a:t>
            </a:r>
            <a:r>
              <a:rPr lang="en-US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, </a:t>
            </a:r>
            <a:r>
              <a:rPr lang="el-GR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β</a:t>
            </a:r>
            <a:r>
              <a:rPr lang="en-US" sz="1800" i="0" baseline="-25000" dirty="0">
                <a:solidFill>
                  <a:srgbClr val="0000FF"/>
                </a:solidFill>
                <a:cs typeface="Helvetica" panose="020B0604020202020204" pitchFamily="34" charset="0"/>
              </a:rPr>
              <a:t>N</a:t>
            </a:r>
            <a:r>
              <a:rPr lang="en-US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 </a:t>
            </a:r>
            <a:r>
              <a:rPr lang="en-US" sz="1800" i="0" dirty="0" smtClean="0">
                <a:solidFill>
                  <a:srgbClr val="0000FF"/>
                </a:solidFill>
                <a:cs typeface="Helvetica" panose="020B0604020202020204" pitchFamily="34" charset="0"/>
              </a:rPr>
              <a:t>control</a:t>
            </a:r>
            <a:r>
              <a:rPr lang="en-US" sz="1800" dirty="0" smtClean="0">
                <a:solidFill>
                  <a:srgbClr val="800000"/>
                </a:solidFill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700303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89898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5087816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621216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10880" y="5153710"/>
            <a:ext cx="298480" cy="338554"/>
            <a:chOff x="4674576" y="6070331"/>
            <a:chExt cx="298480" cy="338554"/>
          </a:xfrm>
        </p:grpSpPr>
        <p:sp>
          <p:nvSpPr>
            <p:cNvPr id="58" name="Oval 57"/>
            <p:cNvSpPr/>
            <p:nvPr/>
          </p:nvSpPr>
          <p:spPr bwMode="auto">
            <a:xfrm>
              <a:off x="4713894" y="6087208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74576" y="607033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FF0000"/>
                  </a:solidFill>
                </a:rPr>
                <a:t>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07248" y="4992518"/>
            <a:ext cx="298480" cy="338554"/>
            <a:chOff x="4197320" y="5900347"/>
            <a:chExt cx="298480" cy="338554"/>
          </a:xfrm>
        </p:grpSpPr>
        <p:sp>
          <p:nvSpPr>
            <p:cNvPr id="65" name="Oval 64"/>
            <p:cNvSpPr/>
            <p:nvPr/>
          </p:nvSpPr>
          <p:spPr bwMode="auto">
            <a:xfrm>
              <a:off x="4239112" y="5908432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97320" y="59003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B0F0"/>
                  </a:solidFill>
                </a:rPr>
                <a:t>3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891456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4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3512" y="2627575"/>
            <a:ext cx="3614057" cy="4820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0591" y="5429316"/>
            <a:ext cx="3614057" cy="482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76534" y="4696319"/>
            <a:ext cx="3300971" cy="281542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6245" y="1354639"/>
            <a:ext cx="4702659" cy="45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Criteria to increase stability based on kinetic RWM physics</a:t>
            </a:r>
            <a:endParaRPr lang="en-US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Real-time measurement of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(and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) alone is insufficient!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recession drift stabilization criterion (</a:t>
            </a:r>
            <a:r>
              <a:rPr lang="en-US" sz="1800" dirty="0" smtClean="0">
                <a:solidFill>
                  <a:srgbClr val="0000FF"/>
                </a:solidFill>
              </a:rPr>
              <a:t>minimize |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E</a:t>
            </a:r>
            <a:r>
              <a:rPr lang="en-US" sz="1800" dirty="0">
                <a:solidFill>
                  <a:srgbClr val="0000FF"/>
                </a:solidFill>
              </a:rPr>
              <a:t> + 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D</a:t>
            </a:r>
            <a:r>
              <a:rPr lang="en-US" sz="1800" dirty="0" smtClean="0">
                <a:solidFill>
                  <a:srgbClr val="0000FF"/>
                </a:solidFill>
              </a:rPr>
              <a:t>|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provides better guidance for global mode stability</a:t>
            </a:r>
          </a:p>
          <a:p>
            <a:pPr marL="914400" lvl="2" indent="-173038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Corresponds to &lt;</a:t>
            </a:r>
            <a:r>
              <a:rPr lang="el-GR" sz="1600" dirty="0">
                <a:solidFill>
                  <a:srgbClr val="0000FF"/>
                </a:solidFill>
              </a:rPr>
              <a:t>ω</a:t>
            </a:r>
            <a:r>
              <a:rPr lang="en-US" sz="1600" baseline="-25000" dirty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~ 4 - 5 kHz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Avoid disruption by controlling plasma rotation profile toward this condition</a:t>
            </a:r>
          </a:p>
          <a:p>
            <a:pPr marL="914400" lvl="2" indent="-173038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obtain &lt;</a:t>
            </a:r>
            <a:r>
              <a:rPr lang="el-GR" sz="1600" dirty="0" smtClean="0">
                <a:solidFill>
                  <a:srgbClr val="0000FF"/>
                </a:solidFill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from real-time </a:t>
            </a:r>
            <a:r>
              <a:rPr lang="en-US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0000FF"/>
                </a:solidFill>
              </a:rPr>
              <a:t> and modeled n and T profiles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10083" y="5233348"/>
            <a:ext cx="321989" cy="52409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5764345" y="4118725"/>
            <a:ext cx="119673" cy="24376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163400" y="3733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high</a:t>
            </a:r>
            <a:endParaRPr lang="en-US" sz="18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50127" y="57574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low</a:t>
            </a:r>
            <a:endParaRPr lang="en-US" sz="18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8" b="30735"/>
          <a:stretch/>
        </p:blipFill>
        <p:spPr>
          <a:xfrm>
            <a:off x="4953000" y="4173342"/>
            <a:ext cx="4038727" cy="13285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6382086" y="3124200"/>
            <a:ext cx="475913" cy="609600"/>
          </a:xfrm>
          <a:prstGeom prst="down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40688"/>
            <a:ext cx="9144000" cy="914400"/>
          </a:xfrm>
        </p:spPr>
        <p:txBody>
          <a:bodyPr/>
          <a:lstStyle/>
          <a:p>
            <a:r>
              <a:rPr lang="en-US" dirty="0" smtClean="0"/>
              <a:t>Simple models derived from kinetic RWM physics being developed for real-time disruption prediction / avoidance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291394" y="4723753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solidFill>
                  <a:srgbClr val="00B050"/>
                </a:solidFill>
                <a:cs typeface="Helvetica" panose="020B0604020202020204" pitchFamily="34" charset="0"/>
              </a:rPr>
              <a:t>safe</a:t>
            </a:r>
            <a:endParaRPr lang="en-US" sz="1800" b="0" i="0" u="sng" dirty="0">
              <a:solidFill>
                <a:srgbClr val="00B050"/>
              </a:solidFill>
              <a:cs typeface="Helvetica" panose="020B0604020202020204" pitchFamily="34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105512" y="6172200"/>
            <a:ext cx="1951888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TI2.002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Th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8842" y="1371600"/>
            <a:ext cx="4038727" cy="1328521"/>
            <a:chOff x="4958842" y="1371600"/>
            <a:chExt cx="4038727" cy="132852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56" b="30797"/>
            <a:stretch/>
          </p:blipFill>
          <p:spPr>
            <a:xfrm>
              <a:off x="4958842" y="1371600"/>
              <a:ext cx="4038727" cy="132852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8598058" y="1524000"/>
              <a:ext cx="161265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8588797" y="4334774"/>
            <a:ext cx="161265" cy="152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5763492" y="1024729"/>
            <a:ext cx="3006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Core rotation time evolution</a:t>
            </a:r>
            <a:endParaRPr lang="en-US" sz="10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211057" y="3855602"/>
            <a:ext cx="23119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&lt;</a:t>
            </a:r>
            <a:r>
              <a:rPr lang="en-US" sz="18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cs typeface="Helvetica" panose="020B0604020202020204" pitchFamily="34" charset="0"/>
              </a:rPr>
              <a:t>E</a:t>
            </a:r>
            <a:r>
              <a:rPr lang="en-US" sz="1800" u="sng" dirty="0" smtClean="0">
                <a:solidFill>
                  <a:srgbClr val="0000FF"/>
                </a:solidFill>
              </a:rPr>
              <a:t>&gt; time evolution</a:t>
            </a:r>
            <a:endParaRPr lang="en-US" sz="10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14800" y="3918466"/>
            <a:ext cx="901925" cy="80528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3512" y="3854876"/>
            <a:ext cx="3614057" cy="4820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0591" y="5841701"/>
            <a:ext cx="3614057" cy="482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76534" y="5108704"/>
            <a:ext cx="3300971" cy="2815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1741" y="2514600"/>
            <a:ext cx="4994984" cy="36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riterion to increase stability based on kinetic RWM physics</a:t>
            </a:r>
            <a:endParaRPr lang="en-US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Real-time measurement of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(and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) alone is insufficient!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Simplified precession drift stabilization criterion (</a:t>
            </a:r>
            <a:r>
              <a:rPr lang="en-US" sz="1800" dirty="0" smtClean="0">
                <a:solidFill>
                  <a:srgbClr val="0000FF"/>
                </a:solidFill>
              </a:rPr>
              <a:t>minimize |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E</a:t>
            </a:r>
            <a:r>
              <a:rPr lang="en-US" sz="1800" dirty="0">
                <a:solidFill>
                  <a:srgbClr val="0000FF"/>
                </a:solidFill>
              </a:rPr>
              <a:t> + 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D</a:t>
            </a:r>
            <a:r>
              <a:rPr lang="en-US" sz="1800" dirty="0" smtClean="0">
                <a:solidFill>
                  <a:srgbClr val="0000FF"/>
                </a:solidFill>
              </a:rPr>
              <a:t>|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provides better guidance for global mode stability</a:t>
            </a:r>
          </a:p>
          <a:p>
            <a:pPr marL="914400" lvl="2" indent="-173038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Corresponds to &lt;</a:t>
            </a:r>
            <a:r>
              <a:rPr lang="el-GR" sz="1600" dirty="0">
                <a:solidFill>
                  <a:srgbClr val="0000FF"/>
                </a:solidFill>
              </a:rPr>
              <a:t>ω</a:t>
            </a:r>
            <a:r>
              <a:rPr lang="en-US" sz="1600" baseline="-25000" dirty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~ 5kHz in the range (0.5 &lt; </a:t>
            </a:r>
            <a:r>
              <a:rPr lang="en-US" sz="16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 &lt; 0.9)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Avoid disruption by controlling plasma rotation profile toward this condition</a:t>
            </a:r>
          </a:p>
          <a:p>
            <a:pPr marL="914400" lvl="2" indent="-173038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obtain &lt;</a:t>
            </a:r>
            <a:r>
              <a:rPr lang="el-GR" sz="1600" dirty="0" smtClean="0">
                <a:solidFill>
                  <a:srgbClr val="0000FF"/>
                </a:solidFill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from real-time </a:t>
            </a:r>
            <a:r>
              <a:rPr lang="en-US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0000FF"/>
                </a:solidFill>
              </a:rPr>
              <a:t> and modeled n and T profiles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10083" y="5645733"/>
            <a:ext cx="321989" cy="5240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5764345" y="4531110"/>
            <a:ext cx="119673" cy="2437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016725" y="4223333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too high</a:t>
            </a:r>
            <a:endParaRPr lang="en-US" sz="16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98643" y="6169831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too low</a:t>
            </a:r>
            <a:endParaRPr lang="en-US" sz="16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8" b="30735"/>
          <a:stretch/>
        </p:blipFill>
        <p:spPr>
          <a:xfrm>
            <a:off x="4953000" y="4585727"/>
            <a:ext cx="4038727" cy="1328520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 bwMode="auto">
          <a:xfrm flipV="1">
            <a:off x="0" y="251864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6" b="30797"/>
          <a:stretch/>
        </p:blipFill>
        <p:spPr>
          <a:xfrm>
            <a:off x="4958842" y="2598901"/>
            <a:ext cx="4038727" cy="132852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6382087" y="4095885"/>
            <a:ext cx="333252" cy="435225"/>
          </a:xfrm>
          <a:prstGeom prst="down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40688"/>
            <a:ext cx="9144000" cy="914400"/>
          </a:xfrm>
        </p:spPr>
        <p:txBody>
          <a:bodyPr/>
          <a:lstStyle/>
          <a:p>
            <a:r>
              <a:rPr lang="en-US" dirty="0" smtClean="0"/>
              <a:t>2. Simple models derived from kinetic RWM physics being developed for real-time </a:t>
            </a:r>
            <a:r>
              <a:rPr lang="en-US" dirty="0"/>
              <a:t>for disruption </a:t>
            </a:r>
            <a:r>
              <a:rPr lang="en-US" dirty="0" smtClean="0"/>
              <a:t>prediction / avoidance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63" idx="1"/>
          </p:cNvCxnSpPr>
          <p:nvPr/>
        </p:nvCxnSpPr>
        <p:spPr bwMode="auto">
          <a:xfrm>
            <a:off x="2215921" y="1290739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44" name="Rectangle 43"/>
          <p:cNvSpPr/>
          <p:nvPr/>
        </p:nvSpPr>
        <p:spPr bwMode="auto">
          <a:xfrm>
            <a:off x="4523337" y="2086621"/>
            <a:ext cx="419897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84215" y="2070486"/>
            <a:ext cx="435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Avoidance Actuators (</a:t>
            </a:r>
            <a:r>
              <a:rPr lang="en-US" sz="1800" i="0" dirty="0" smtClean="0">
                <a:cs typeface="Helvetica" panose="020B0604020202020204" pitchFamily="34" charset="0"/>
              </a:rPr>
              <a:t>q</a:t>
            </a:r>
            <a:r>
              <a:rPr lang="en-US" sz="1800" i="0" dirty="0">
                <a:cs typeface="Helvetica" panose="020B0604020202020204" pitchFamily="34" charset="0"/>
              </a:rPr>
              <a:t>, v</a:t>
            </a:r>
            <a:r>
              <a:rPr lang="el-GR" sz="1800" i="0" baseline="-25000" dirty="0">
                <a:cs typeface="Helvetica" panose="020B0604020202020204" pitchFamily="34" charset="0"/>
              </a:rPr>
              <a:t>φ</a:t>
            </a:r>
            <a:r>
              <a:rPr lang="en-US" sz="1800" i="0" baseline="-25000" dirty="0">
                <a:cs typeface="Helvetica" panose="020B0604020202020204" pitchFamily="34" charset="0"/>
              </a:rPr>
              <a:t> </a:t>
            </a:r>
            <a:r>
              <a:rPr lang="en-US" sz="1800" i="0" dirty="0">
                <a:cs typeface="Helvetica" panose="020B0604020202020204" pitchFamily="34" charset="0"/>
              </a:rPr>
              <a:t>, </a:t>
            </a:r>
            <a:r>
              <a:rPr lang="el-GR" sz="1800" i="0" dirty="0">
                <a:cs typeface="Helvetica" panose="020B0604020202020204" pitchFamily="34" charset="0"/>
              </a:rPr>
              <a:t>β</a:t>
            </a:r>
            <a:r>
              <a:rPr lang="en-US" sz="1800" i="0" baseline="-25000" dirty="0">
                <a:cs typeface="Helvetica" panose="020B0604020202020204" pitchFamily="34" charset="0"/>
              </a:rPr>
              <a:t>N</a:t>
            </a:r>
            <a:r>
              <a:rPr lang="en-US" sz="1800" i="0" dirty="0">
                <a:cs typeface="Helvetica" panose="020B0604020202020204" pitchFamily="34" charset="0"/>
              </a:rPr>
              <a:t> </a:t>
            </a:r>
            <a:r>
              <a:rPr lang="en-US" sz="1800" i="0" dirty="0" smtClean="0">
                <a:cs typeface="Helvetica" panose="020B0604020202020204" pitchFamily="34" charset="0"/>
              </a:rPr>
              <a:t>control</a:t>
            </a: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80203" y="1450216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522725" y="1577326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82596" y="1542030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Control Algorithms</a:t>
            </a:r>
            <a:endParaRPr lang="en-US" sz="1800" dirty="0" smtClean="0">
              <a:cs typeface="Helvetica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16518" y="1094439"/>
            <a:ext cx="3071583" cy="369332"/>
            <a:chOff x="6705600" y="2791361"/>
            <a:chExt cx="2343556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58" name="Rectangle 57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81800" y="2791361"/>
              <a:ext cx="2267356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47922" y="1110122"/>
            <a:ext cx="1223412" cy="369332"/>
            <a:chOff x="2667000" y="1143000"/>
            <a:chExt cx="1223412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3" name="Rectangle 62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67000" y="1143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 bwMode="auto">
          <a:xfrm>
            <a:off x="3939852" y="1725821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3707623" y="1286557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69" name="Group 68"/>
          <p:cNvGrpSpPr/>
          <p:nvPr/>
        </p:nvGrpSpPr>
        <p:grpSpPr>
          <a:xfrm>
            <a:off x="7766808" y="1102156"/>
            <a:ext cx="1194451" cy="369332"/>
            <a:chOff x="1066800" y="5105400"/>
            <a:chExt cx="2362200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0" name="Rectangle 69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66800" y="5105400"/>
              <a:ext cx="2318029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Mitigation</a:t>
              </a: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>
            <a:off x="3956411" y="1286557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6646665" y="1732584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6897282" y="1455834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0" name="Straight Connector 99"/>
          <p:cNvCxnSpPr>
            <a:endCxn id="70" idx="1"/>
          </p:cNvCxnSpPr>
          <p:nvPr/>
        </p:nvCxnSpPr>
        <p:spPr bwMode="auto">
          <a:xfrm>
            <a:off x="7512664" y="1272043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5548132" y="1887841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02" name="Oval 101"/>
          <p:cNvSpPr/>
          <p:nvPr/>
        </p:nvSpPr>
        <p:spPr bwMode="auto">
          <a:xfrm>
            <a:off x="90329" y="987301"/>
            <a:ext cx="2161256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2599" y="111358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anose="020B0604020202020204" pitchFamily="34" charset="0"/>
              </a:rPr>
              <a:t>Plasma Operations</a:t>
            </a:r>
            <a:endParaRPr lang="en-US" sz="1800" dirty="0">
              <a:cs typeface="Helvetica" panose="020B060402020202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H="1">
            <a:off x="1066026" y="2261668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1062528" y="1594209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54" name="TextBox 53"/>
          <p:cNvSpPr txBox="1"/>
          <p:nvPr/>
        </p:nvSpPr>
        <p:spPr>
          <a:xfrm>
            <a:off x="8315439" y="513613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u="sng" dirty="0" smtClean="0">
                <a:solidFill>
                  <a:srgbClr val="00B050"/>
                </a:solidFill>
                <a:cs typeface="Helvetica" panose="020B0604020202020204" pitchFamily="34" charset="0"/>
              </a:rPr>
              <a:t>safe</a:t>
            </a:r>
            <a:endParaRPr lang="en-US" sz="1600" b="0" i="0" u="sng" dirty="0">
              <a:solidFill>
                <a:srgbClr val="00B050"/>
              </a:solidFill>
              <a:cs typeface="Helvetica" panose="020B0604020202020204" pitchFamily="34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95780" y="6226486"/>
            <a:ext cx="1951888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TI2.002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Th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2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5159609" y="4363542"/>
            <a:ext cx="1775513" cy="33828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4453" y="4766095"/>
            <a:ext cx="1582947" cy="33828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0" y="1185844"/>
            <a:ext cx="3657600" cy="315755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directly measuring global stability (RFA) using MHD spectroscopy support kinetic RWM stability theory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876800" y="4373342"/>
            <a:ext cx="3303400" cy="189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Stability at lower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Collisional dissipation reduced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Stabilizing resonant kinetic effects 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enhanced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tabilization near </a:t>
            </a:r>
            <a:r>
              <a:rPr lang="el-GR" sz="1400" dirty="0" smtClean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400" baseline="-25000" dirty="0" smtClean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 resonances; almost no effect off-resonance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3975057" y="855452"/>
            <a:ext cx="20878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</a:rPr>
              <a:t>collisionality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94096" y="4379827"/>
            <a:ext cx="2956257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(trajectories of 20 experimental plasmas)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09024" y="4757470"/>
            <a:ext cx="3007826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400" dirty="0" smtClean="0">
                <a:cs typeface="Calibri" pitchFamily="34" charset="0"/>
              </a:rPr>
              <a:t> up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= 10, </a:t>
            </a:r>
            <a:r>
              <a:rPr lang="en-US" sz="1400" b="1" i="1" dirty="0" smtClean="0">
                <a:solidFill>
                  <a:srgbClr val="00B050"/>
                </a:solidFill>
                <a:cs typeface="Calibri" pitchFamily="34" charset="0"/>
              </a:rPr>
              <a:t>increases </a:t>
            </a:r>
            <a:r>
              <a:rPr lang="en-US" sz="1400" dirty="0" smtClean="0">
                <a:cs typeface="Calibri" pitchFamily="34" charset="0"/>
              </a:rPr>
              <a:t>at higher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/l</a:t>
            </a:r>
            <a:r>
              <a:rPr lang="en-US" sz="1400" baseline="-25000" dirty="0"/>
              <a:t>i</a:t>
            </a:r>
            <a:r>
              <a:rPr lang="en-US" sz="1400" dirty="0"/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/>
              <a:t>Consistent with kinetic resonance stabilization</a:t>
            </a:r>
            <a:endParaRPr lang="en-US" sz="1200" dirty="0" smtClean="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23009" y="855452"/>
            <a:ext cx="3534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488723" y="1396425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488722" y="1371600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085161" y="6193666"/>
            <a:ext cx="1951888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TI2.002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Th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4826" y="6210919"/>
            <a:ext cx="33570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Sabbagh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28367"/>
              </p:ext>
            </p:extLst>
          </p:nvPr>
        </p:nvGraphicFramePr>
        <p:xfrm>
          <a:off x="3686326" y="5790906"/>
          <a:ext cx="2409674" cy="74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"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326" y="5790906"/>
                        <a:ext cx="2409674" cy="7476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r="32768"/>
          <a:stretch/>
        </p:blipFill>
        <p:spPr>
          <a:xfrm>
            <a:off x="3633156" y="1185844"/>
            <a:ext cx="2519001" cy="3157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469970">
            <a:off x="4907976" y="328909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cs typeface="Calibri" pitchFamily="34" charset="0"/>
              </a:rPr>
              <a:t>on resonance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5144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6146322" y="1175780"/>
            <a:ext cx="2904720" cy="3154680"/>
          </a:xfrm>
          <a:prstGeom prst="rect">
            <a:avLst/>
          </a:prstGeom>
        </p:spPr>
      </p:pic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298722" y="855452"/>
            <a:ext cx="278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</a:rPr>
              <a:t>collisionality</a:t>
            </a:r>
            <a:r>
              <a:rPr lang="en-US" sz="1600" u="sng" dirty="0" smtClean="0">
                <a:solidFill>
                  <a:srgbClr val="0000FF"/>
                </a:solidFill>
              </a:rPr>
              <a:t> (theory)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96" y="1477273"/>
            <a:ext cx="390525" cy="16764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69842" y="3434357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  <a:cs typeface="Helvetica" panose="020B0604020202020204" pitchFamily="34" charset="0"/>
              </a:rPr>
              <a:t>MISK calculations</a:t>
            </a:r>
            <a:endParaRPr lang="en-US" sz="1600" b="0" i="0" dirty="0">
              <a:solidFill>
                <a:srgbClr val="9900FF"/>
              </a:solidFill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96824" y="1787104"/>
            <a:ext cx="2294961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 rot="19469970">
            <a:off x="7550281" y="279555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cs typeface="Calibri" pitchFamily="34" charset="0"/>
              </a:rPr>
              <a:t>on resonance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346" y="1235878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9400" y="14363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1400" y="855452"/>
            <a:ext cx="5505971" cy="5773948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2052770" y="6235011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7510340" y="5486400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46307" y="6235623"/>
            <a:ext cx="1951888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</a:t>
            </a: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#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I#.##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Th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5710791" y="6235011"/>
            <a:ext cx="33570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Sabbagh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5742708"/>
            <a:ext cx="2586438" cy="7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40868" y="297030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40868" y="3298533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40868" y="3623142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3953608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914400"/>
            <a:ext cx="529825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measured resonant field amplification (RFA) of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plasmas at varied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endParaRPr lang="en-US" sz="180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Higher RFA shows reduced mode stability 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Lowest 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, highest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 (red):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B0F0"/>
                </a:solidFill>
              </a:rPr>
              <a:t>Higher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B0F0"/>
                </a:solidFill>
              </a:rPr>
              <a:t>N</a:t>
            </a:r>
            <a:r>
              <a:rPr lang="en-US" sz="1800" dirty="0">
                <a:solidFill>
                  <a:srgbClr val="00B0F0"/>
                </a:solidFill>
              </a:rPr>
              <a:t>, highest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 (cyan):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</a:p>
          <a:p>
            <a:pPr marL="1200057" lvl="2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endParaRPr lang="en-US" sz="1000" u="sng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Physics understanding given by kinetic RWM theory </a:t>
            </a:r>
            <a:r>
              <a:rPr lang="en-US" sz="2200" dirty="0" smtClean="0">
                <a:solidFill>
                  <a:srgbClr val="9900FF"/>
                </a:solidFill>
              </a:rPr>
              <a:t>(simplified here):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" b="2"/>
          <a:stretch/>
        </p:blipFill>
        <p:spPr>
          <a:xfrm>
            <a:off x="5383824" y="1084052"/>
            <a:ext cx="3659783" cy="516147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1. MHD spectroscopy, to be used for disruption P&amp;A, reveals </a:t>
            </a:r>
            <a:r>
              <a:rPr lang="en-US" dirty="0"/>
              <a:t>non-intuitive stability 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412754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611438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480026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333667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10880" y="4866161"/>
            <a:ext cx="298480" cy="338554"/>
            <a:chOff x="4674576" y="6070331"/>
            <a:chExt cx="298480" cy="338554"/>
          </a:xfrm>
        </p:grpSpPr>
        <p:sp>
          <p:nvSpPr>
            <p:cNvPr id="58" name="Oval 57"/>
            <p:cNvSpPr/>
            <p:nvPr/>
          </p:nvSpPr>
          <p:spPr bwMode="auto">
            <a:xfrm>
              <a:off x="4713894" y="6087208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74576" y="607033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FF0000"/>
                  </a:solidFill>
                </a:rPr>
                <a:t>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07248" y="4704969"/>
            <a:ext cx="298480" cy="338554"/>
            <a:chOff x="4197320" y="5900347"/>
            <a:chExt cx="298480" cy="338554"/>
          </a:xfrm>
        </p:grpSpPr>
        <p:sp>
          <p:nvSpPr>
            <p:cNvPr id="65" name="Oval 64"/>
            <p:cNvSpPr/>
            <p:nvPr/>
          </p:nvSpPr>
          <p:spPr bwMode="auto">
            <a:xfrm>
              <a:off x="4239112" y="5908432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97320" y="59003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B0F0"/>
                  </a:solidFill>
                </a:rPr>
                <a:t>3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603907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4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627852" y="1236452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205" y="5341209"/>
            <a:ext cx="16321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Precession Drift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5000" y="5347972"/>
            <a:ext cx="18662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~ Plasma 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86200" y="5339346"/>
            <a:ext cx="13195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+mj-lt"/>
              </a:rPr>
              <a:t>Collisionality</a:t>
            </a:r>
            <a:endParaRPr lang="en-US" sz="1600" b="0" i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11383" y="5679763"/>
            <a:ext cx="142712" cy="3546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895600" y="5686526"/>
            <a:ext cx="152400" cy="3786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581400" y="5677900"/>
            <a:ext cx="381000" cy="5060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540662" y="2187625"/>
            <a:ext cx="194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400" dirty="0">
                <a:solidFill>
                  <a:srgbClr val="CC00FF"/>
                </a:solidFill>
                <a:latin typeface="Arial" pitchFamily="34" charset="0"/>
              </a:rPr>
              <a:t>RFA 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= 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plasma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/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applied</a:t>
            </a:r>
            <a:endParaRPr lang="en-US" sz="1400" dirty="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98984" y="2196417"/>
            <a:ext cx="1624392" cy="298985"/>
          </a:xfrm>
          <a:prstGeom prst="rect">
            <a:avLst/>
          </a:prstGeom>
          <a:noFill/>
          <a:ln w="127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975896" y="2415390"/>
            <a:ext cx="1998452" cy="36576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1"/>
            <a:ext cx="9144000" cy="815975"/>
          </a:xfrm>
        </p:spPr>
        <p:txBody>
          <a:bodyPr/>
          <a:lstStyle/>
          <a:p>
            <a:r>
              <a:rPr lang="en-US" dirty="0"/>
              <a:t>Near-complete disruption avoidance in </a:t>
            </a:r>
            <a:r>
              <a:rPr lang="en-US" dirty="0" smtClean="0"/>
              <a:t>long-pulse tokamak </a:t>
            </a:r>
            <a:r>
              <a:rPr lang="en-US" dirty="0"/>
              <a:t>devices is a new “grand challenge” </a:t>
            </a:r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stability </a:t>
            </a:r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14" y="2971800"/>
            <a:ext cx="6780704" cy="3528814"/>
          </a:xfrm>
        </p:spPr>
        <p:txBody>
          <a:bodyPr/>
          <a:lstStyle/>
          <a:p>
            <a:r>
              <a:rPr lang="en-US" dirty="0" smtClean="0"/>
              <a:t>Outline (</a:t>
            </a:r>
            <a:r>
              <a:rPr lang="en-US" dirty="0"/>
              <a:t>a</a:t>
            </a:r>
            <a:r>
              <a:rPr lang="en-US" dirty="0" smtClean="0"/>
              <a:t>pproaches discussed here)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MHD </a:t>
            </a:r>
            <a:r>
              <a:rPr lang="en-US" dirty="0" smtClean="0"/>
              <a:t>spectroscopy at high beta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Kinetic RWM stabilization physics criteria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Plasma rotation feedback control using NTV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Model-based active RWM control and 3D coil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69314" y="1143000"/>
            <a:ext cx="809335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</a:t>
            </a:r>
            <a:r>
              <a:rPr lang="en-US" kern="0" dirty="0" smtClean="0"/>
              <a:t>isruption avoidance is an urgent need for the spherical torus (ST), ITER, and </a:t>
            </a:r>
            <a:r>
              <a:rPr lang="en-US" kern="0" dirty="0" err="1" smtClean="0"/>
              <a:t>tokamaks</a:t>
            </a:r>
            <a:r>
              <a:rPr lang="en-US" kern="0" dirty="0" smtClean="0"/>
              <a:t> in general</a:t>
            </a:r>
          </a:p>
          <a:p>
            <a:pPr lvl="1"/>
            <a:r>
              <a:rPr lang="en-US" kern="0" dirty="0" smtClean="0">
                <a:solidFill>
                  <a:srgbClr val="9900FF"/>
                </a:solidFill>
              </a:rPr>
              <a:t>Preparing several physics-based control approaches for disruption prediction / avoidance (P&amp;A) in NSTX-U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5246" y="2507076"/>
            <a:ext cx="201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Disruption categorization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NSTX database)</a:t>
            </a:r>
          </a:p>
          <a:p>
            <a:pPr marL="285750" indent="-285750"/>
            <a:r>
              <a:rPr lang="en-US" sz="1600" dirty="0" smtClean="0">
                <a:solidFill>
                  <a:srgbClr val="0000FF"/>
                </a:solidFill>
              </a:rPr>
              <a:t>% Having strong low frequency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n = 1 magnetic precursors</a:t>
            </a:r>
          </a:p>
          <a:p>
            <a:pPr marL="517525" indent="-284163">
              <a:buFont typeface="Wingdings"/>
              <a:buChar char="è"/>
            </a:pPr>
            <a:r>
              <a:rPr lang="en-US" sz="1600" dirty="0" smtClean="0">
                <a:solidFill>
                  <a:srgbClr val="FF0000"/>
                </a:solidFill>
              </a:rPr>
              <a:t>55%</a:t>
            </a:r>
          </a:p>
          <a:p>
            <a:pPr marL="285750" indent="-285750"/>
            <a:r>
              <a:rPr lang="en-US" sz="1600" dirty="0" smtClean="0">
                <a:solidFill>
                  <a:srgbClr val="0000FF"/>
                </a:solidFill>
              </a:rPr>
              <a:t>% Associated with large core rotation evolution</a:t>
            </a:r>
          </a:p>
          <a:p>
            <a:pPr marL="517525" indent="-284163">
              <a:buFont typeface="Wingdings"/>
              <a:buChar char="è"/>
            </a:pPr>
            <a:r>
              <a:rPr lang="en-US" sz="1600" dirty="0" smtClean="0">
                <a:solidFill>
                  <a:srgbClr val="FF0000"/>
                </a:solidFill>
              </a:rPr>
              <a:t>46%</a:t>
            </a:r>
          </a:p>
          <a:p>
            <a:pPr marL="228600" indent="-228600">
              <a:buAutoNum type="arabicParenR"/>
            </a:pPr>
            <a:endParaRPr lang="en-US" sz="1600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7054194" y="3311104"/>
            <a:ext cx="184395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790426" y="6045798"/>
            <a:ext cx="23158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Gerhardt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063021</a:t>
            </a:r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0" y="3036173"/>
            <a:ext cx="3880562" cy="313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Controller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model includes</a:t>
            </a: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plasma response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plasma </a:t>
            </a:r>
            <a:r>
              <a:rPr lang="en-US" sz="1600" dirty="0">
                <a:solidFill>
                  <a:srgbClr val="3333FF"/>
                </a:solidFill>
                <a:latin typeface="Arial" pitchFamily="34" charset="0"/>
              </a:rPr>
              <a:t>mode-induced </a:t>
            </a: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current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600" dirty="0">
              <a:solidFill>
                <a:srgbClr val="3333FF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Potential to allow more flexible control coil positioning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May allow control coils to be moved further from plasma, and be shielded (e.g. for ITER)</a:t>
            </a:r>
          </a:p>
          <a:p>
            <a:pPr lvl="1" eaLnBrk="0" hangingPunct="0">
              <a:spcBef>
                <a:spcPct val="15000"/>
              </a:spcBef>
              <a:buClr>
                <a:srgbClr val="3333FF"/>
              </a:buClr>
              <a:buSzPct val="75000"/>
              <a:buNone/>
            </a:pP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67D2-C78A-4FF0-AE8E-59E1E3375AD5}" type="slidenum">
              <a:rPr lang="en-US"/>
              <a:pPr/>
              <a:t>20</a:t>
            </a:fld>
            <a:endParaRPr lang="en-US"/>
          </a:p>
        </p:txBody>
      </p:sp>
      <p:pic>
        <p:nvPicPr>
          <p:cNvPr id="1887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85" y="1155700"/>
            <a:ext cx="10064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72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73" y="1136650"/>
            <a:ext cx="1017587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72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" y="1143000"/>
            <a:ext cx="133508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72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41" y="-17092"/>
            <a:ext cx="8898118" cy="838200"/>
          </a:xfrm>
        </p:spPr>
        <p:txBody>
          <a:bodyPr/>
          <a:lstStyle/>
          <a:p>
            <a:r>
              <a:rPr lang="en-US" dirty="0" smtClean="0"/>
              <a:t>Model-based RWM </a:t>
            </a:r>
            <a:r>
              <a:rPr lang="en-US" dirty="0"/>
              <a:t>state space controller </a:t>
            </a:r>
            <a:r>
              <a:rPr lang="en-US" dirty="0" smtClean="0"/>
              <a:t>including 3D plasma response and wall currents used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1887240" name="AutoShape 6"/>
          <p:cNvSpPr>
            <a:spLocks noChangeArrowheads="1"/>
          </p:cNvSpPr>
          <p:nvPr/>
        </p:nvSpPr>
        <p:spPr bwMode="auto">
          <a:xfrm>
            <a:off x="2670048" y="1066800"/>
            <a:ext cx="1708150" cy="1600200"/>
          </a:xfrm>
          <a:prstGeom prst="rightArrow">
            <a:avLst>
              <a:gd name="adj1" fmla="val 50000"/>
              <a:gd name="adj2" fmla="val 26687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87241" name="Text Box 7"/>
          <p:cNvSpPr txBox="1">
            <a:spLocks noChangeArrowheads="1"/>
          </p:cNvSpPr>
          <p:nvPr/>
        </p:nvSpPr>
        <p:spPr bwMode="auto">
          <a:xfrm>
            <a:off x="2714498" y="1576388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Balancing</a:t>
            </a:r>
            <a:b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</a:b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transformation</a:t>
            </a:r>
          </a:p>
        </p:txBody>
      </p:sp>
      <p:sp>
        <p:nvSpPr>
          <p:cNvPr id="1887244" name="Text Box 65"/>
          <p:cNvSpPr txBox="1">
            <a:spLocks noChangeArrowheads="1"/>
          </p:cNvSpPr>
          <p:nvPr/>
        </p:nvSpPr>
        <p:spPr bwMode="auto">
          <a:xfrm>
            <a:off x="2030413" y="862013"/>
            <a:ext cx="101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~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4000 </a:t>
            </a: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states</a:t>
            </a:r>
            <a:endParaRPr lang="en-US" sz="1200" dirty="0">
              <a:solidFill>
                <a:srgbClr val="FF0000"/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1887249" name="Text Box 73"/>
          <p:cNvSpPr txBox="1">
            <a:spLocks noChangeArrowheads="1"/>
          </p:cNvSpPr>
          <p:nvPr/>
        </p:nvSpPr>
        <p:spPr bwMode="auto">
          <a:xfrm>
            <a:off x="685800" y="868363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u="sng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Full 3-D model</a:t>
            </a:r>
          </a:p>
        </p:txBody>
      </p:sp>
      <p:sp>
        <p:nvSpPr>
          <p:cNvPr id="1887251" name="Text Box 77"/>
          <p:cNvSpPr txBox="1">
            <a:spLocks noChangeArrowheads="1"/>
          </p:cNvSpPr>
          <p:nvPr/>
        </p:nvSpPr>
        <p:spPr bwMode="auto">
          <a:xfrm>
            <a:off x="7906385" y="16589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1">
                <a:latin typeface="Arial" pitchFamily="34" charset="0"/>
                <a:ea typeface="ＭＳ Ｐゴシック" pitchFamily="34" charset="-128"/>
              </a:rPr>
              <a:t>…</a:t>
            </a:r>
          </a:p>
        </p:txBody>
      </p:sp>
      <p:sp>
        <p:nvSpPr>
          <p:cNvPr id="1887252" name="Text Box 80"/>
          <p:cNvSpPr txBox="1">
            <a:spLocks noChangeArrowheads="1"/>
          </p:cNvSpPr>
          <p:nvPr/>
        </p:nvSpPr>
        <p:spPr bwMode="auto">
          <a:xfrm>
            <a:off x="4632960" y="1190625"/>
            <a:ext cx="12684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40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RWM</a:t>
            </a:r>
            <a:br>
              <a:rPr lang="en-US" sz="140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</a:br>
            <a:r>
              <a:rPr lang="en-US" sz="140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eigenfunction(2 phases,    2 states)</a:t>
            </a:r>
          </a:p>
        </p:txBody>
      </p:sp>
      <p:graphicFrame>
        <p:nvGraphicFramePr>
          <p:cNvPr id="18872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6289"/>
              </p:ext>
            </p:extLst>
          </p:nvPr>
        </p:nvGraphicFramePr>
        <p:xfrm>
          <a:off x="4861560" y="2206625"/>
          <a:ext cx="838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560" y="2206625"/>
                        <a:ext cx="838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183854"/>
              </p:ext>
            </p:extLst>
          </p:nvPr>
        </p:nvGraphicFramePr>
        <p:xfrm>
          <a:off x="6231573" y="2266950"/>
          <a:ext cx="2952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573" y="2266950"/>
                        <a:ext cx="2952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5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78888"/>
              </p:ext>
            </p:extLst>
          </p:nvPr>
        </p:nvGraphicFramePr>
        <p:xfrm>
          <a:off x="7353935" y="2262188"/>
          <a:ext cx="2936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935" y="2262188"/>
                        <a:ext cx="2936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7265" name="Rectangle 98"/>
          <p:cNvSpPr>
            <a:spLocks noChangeArrowheads="1"/>
          </p:cNvSpPr>
          <p:nvPr/>
        </p:nvSpPr>
        <p:spPr bwMode="auto">
          <a:xfrm>
            <a:off x="5228273" y="806450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buFontTx/>
              <a:buNone/>
            </a:pPr>
            <a:r>
              <a:rPr lang="en-US" sz="1600" u="sng">
                <a:solidFill>
                  <a:srgbClr val="0000FF"/>
                </a:solidFill>
                <a:ea typeface="ＭＳ Ｐゴシック" pitchFamily="34" charset="-128"/>
              </a:rPr>
              <a:t>State reduction (&lt; 20 states)</a:t>
            </a:r>
            <a:endParaRPr lang="en-US" sz="160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1887302" name="Text Box 32"/>
          <p:cNvSpPr txBox="1">
            <a:spLocks noChangeArrowheads="1"/>
          </p:cNvSpPr>
          <p:nvPr/>
        </p:nvSpPr>
        <p:spPr bwMode="auto">
          <a:xfrm>
            <a:off x="736683" y="55927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dirty="0" err="1">
                <a:solidFill>
                  <a:srgbClr val="9900CC"/>
                </a:solidFill>
                <a:latin typeface="Arial" pitchFamily="34" charset="0"/>
              </a:rPr>
              <a:t>Katsuro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-Hopkins, et al., NF </a:t>
            </a:r>
            <a:r>
              <a:rPr lang="en-US" sz="1200" b="1" dirty="0">
                <a:solidFill>
                  <a:srgbClr val="9900CC"/>
                </a:solidFill>
                <a:latin typeface="Arial" pitchFamily="34" charset="0"/>
              </a:rPr>
              <a:t>47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 (2007) 1157</a:t>
            </a: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3962400" y="2754868"/>
            <a:ext cx="512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RWM state space controller in NSTX at high </a:t>
            </a:r>
            <a:r>
              <a:rPr lang="en-US" sz="1800" u="sng" dirty="0" err="1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itchFamily="34" charset="-128"/>
              </a:rPr>
              <a:t>b</a:t>
            </a:r>
            <a:r>
              <a:rPr lang="en-US" sz="1800" u="sng" baseline="-25000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N</a:t>
            </a:r>
            <a:endParaRPr lang="en-US" sz="1800" u="sng" baseline="-25000" dirty="0">
              <a:solidFill>
                <a:srgbClr val="0000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98" y="3124200"/>
            <a:ext cx="5335402" cy="33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51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19470"/>
            <a:ext cx="4547234" cy="678387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000" dirty="0" smtClean="0"/>
              <a:t>mproved agreement with sufficient number of states (wall detail)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020"/>
            <a:ext cx="9144000" cy="8159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omparisons between sensor measurements and state space controller show importance of states and 3D effects</a:t>
            </a:r>
            <a:endParaRPr lang="en-US" dirty="0"/>
          </a:p>
        </p:txBody>
      </p:sp>
      <p:sp>
        <p:nvSpPr>
          <p:cNvPr id="115" name="Text Box 66"/>
          <p:cNvSpPr txBox="1">
            <a:spLocks noChangeArrowheads="1"/>
          </p:cNvSpPr>
          <p:nvPr/>
        </p:nvSpPr>
        <p:spPr bwMode="auto">
          <a:xfrm>
            <a:off x="228599" y="872704"/>
            <a:ext cx="4340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A) Effect of Number of States Used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1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1" t="5292" r="1136" b="68230"/>
          <a:stretch/>
        </p:blipFill>
        <p:spPr bwMode="auto">
          <a:xfrm>
            <a:off x="1354547" y="1668471"/>
            <a:ext cx="1918598" cy="12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5255" r="1879" b="68345"/>
          <a:stretch/>
        </p:blipFill>
        <p:spPr bwMode="auto">
          <a:xfrm>
            <a:off x="1371600" y="3801792"/>
            <a:ext cx="1865313" cy="12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 Box 12"/>
          <p:cNvSpPr txBox="1">
            <a:spLocks noChangeArrowheads="1"/>
          </p:cNvSpPr>
          <p:nvPr/>
        </p:nvSpPr>
        <p:spPr bwMode="auto">
          <a:xfrm>
            <a:off x="1420015" y="1701999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57"/>
          <p:cNvSpPr>
            <a:spLocks noChangeArrowheads="1"/>
          </p:cNvSpPr>
          <p:nvPr/>
        </p:nvSpPr>
        <p:spPr bwMode="auto">
          <a:xfrm>
            <a:off x="886770" y="1277233"/>
            <a:ext cx="307975" cy="13398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1096039" y="1988828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1096039" y="161055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>
            <a:off x="1264314" y="2363732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126" name="Text Box 55"/>
          <p:cNvSpPr txBox="1">
            <a:spLocks noChangeArrowheads="1"/>
          </p:cNvSpPr>
          <p:nvPr/>
        </p:nvSpPr>
        <p:spPr bwMode="auto">
          <a:xfrm>
            <a:off x="1045239" y="2738954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132" name="Text Box 7"/>
          <p:cNvSpPr txBox="1">
            <a:spLocks noChangeArrowheads="1"/>
          </p:cNvSpPr>
          <p:nvPr/>
        </p:nvSpPr>
        <p:spPr bwMode="auto">
          <a:xfrm rot="16200000">
            <a:off x="-846133" y="3194187"/>
            <a:ext cx="3000821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154" name="Picture 1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6184900" y="1661599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 Box 17"/>
          <p:cNvSpPr txBox="1">
            <a:spLocks noChangeArrowheads="1"/>
          </p:cNvSpPr>
          <p:nvPr/>
        </p:nvSpPr>
        <p:spPr bwMode="auto">
          <a:xfrm>
            <a:off x="6188075" y="2615754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6959600" y="303796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157" name="Text Box 160"/>
          <p:cNvSpPr txBox="1">
            <a:spLocks noChangeArrowheads="1"/>
          </p:cNvSpPr>
          <p:nvPr/>
        </p:nvSpPr>
        <p:spPr bwMode="auto">
          <a:xfrm>
            <a:off x="5991225" y="2085462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158" name="Text Box 161"/>
          <p:cNvSpPr txBox="1">
            <a:spLocks noChangeArrowheads="1"/>
          </p:cNvSpPr>
          <p:nvPr/>
        </p:nvSpPr>
        <p:spPr bwMode="auto">
          <a:xfrm>
            <a:off x="6075362" y="2422012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159" name="Text Box 165"/>
          <p:cNvSpPr txBox="1">
            <a:spLocks noChangeArrowheads="1"/>
          </p:cNvSpPr>
          <p:nvPr/>
        </p:nvSpPr>
        <p:spPr bwMode="auto">
          <a:xfrm>
            <a:off x="5991225" y="1758437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160" name="Group 166"/>
          <p:cNvGrpSpPr>
            <a:grpSpLocks/>
          </p:cNvGrpSpPr>
          <p:nvPr/>
        </p:nvGrpSpPr>
        <p:grpSpPr bwMode="auto">
          <a:xfrm>
            <a:off x="6037261" y="2887149"/>
            <a:ext cx="1508125" cy="182563"/>
            <a:chOff x="1546" y="2587"/>
            <a:chExt cx="950" cy="115"/>
          </a:xfrm>
        </p:grpSpPr>
        <p:sp>
          <p:nvSpPr>
            <p:cNvPr id="161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162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163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146" name="Picture 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6180137" y="3833484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Text Box 176"/>
          <p:cNvSpPr txBox="1">
            <a:spLocks noChangeArrowheads="1"/>
          </p:cNvSpPr>
          <p:nvPr/>
        </p:nvSpPr>
        <p:spPr bwMode="auto">
          <a:xfrm>
            <a:off x="6170612" y="4767001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148" name="Text Box 177"/>
          <p:cNvSpPr txBox="1">
            <a:spLocks noChangeArrowheads="1"/>
          </p:cNvSpPr>
          <p:nvPr/>
        </p:nvSpPr>
        <p:spPr bwMode="auto">
          <a:xfrm>
            <a:off x="6942137" y="520508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149" name="Group 210"/>
          <p:cNvGrpSpPr>
            <a:grpSpLocks/>
          </p:cNvGrpSpPr>
          <p:nvPr/>
        </p:nvGrpSpPr>
        <p:grpSpPr bwMode="auto">
          <a:xfrm>
            <a:off x="6019800" y="5046334"/>
            <a:ext cx="2046287" cy="182563"/>
            <a:chOff x="1546" y="2587"/>
            <a:chExt cx="1289" cy="115"/>
          </a:xfrm>
        </p:grpSpPr>
        <p:sp>
          <p:nvSpPr>
            <p:cNvPr id="150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151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152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153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454321" y="38321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6243678" y="1755365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12"/>
          <p:cNvSpPr txBox="1">
            <a:spLocks noChangeArrowheads="1"/>
          </p:cNvSpPr>
          <p:nvPr/>
        </p:nvSpPr>
        <p:spPr bwMode="auto">
          <a:xfrm>
            <a:off x="6259557" y="39178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60"/>
          <p:cNvSpPr txBox="1">
            <a:spLocks noChangeArrowheads="1"/>
          </p:cNvSpPr>
          <p:nvPr/>
        </p:nvSpPr>
        <p:spPr bwMode="auto">
          <a:xfrm>
            <a:off x="5935616" y="2739180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0" name="Text Box 169"/>
          <p:cNvSpPr txBox="1">
            <a:spLocks noChangeArrowheads="1"/>
          </p:cNvSpPr>
          <p:nvPr/>
        </p:nvSpPr>
        <p:spPr bwMode="auto">
          <a:xfrm>
            <a:off x="7772960" y="2882011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1" name="Text Box 177"/>
          <p:cNvSpPr txBox="1">
            <a:spLocks noChangeArrowheads="1"/>
          </p:cNvSpPr>
          <p:nvPr/>
        </p:nvSpPr>
        <p:spPr bwMode="auto">
          <a:xfrm>
            <a:off x="2190842" y="5188707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2" name="Group 210"/>
          <p:cNvGrpSpPr>
            <a:grpSpLocks/>
          </p:cNvGrpSpPr>
          <p:nvPr/>
        </p:nvGrpSpPr>
        <p:grpSpPr bwMode="auto">
          <a:xfrm>
            <a:off x="1268505" y="5029957"/>
            <a:ext cx="2046287" cy="182563"/>
            <a:chOff x="1546" y="2587"/>
            <a:chExt cx="1289" cy="115"/>
          </a:xfrm>
        </p:grpSpPr>
        <p:sp>
          <p:nvSpPr>
            <p:cNvPr id="63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4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5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6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67" name="Text Box 177"/>
          <p:cNvSpPr txBox="1">
            <a:spLocks noChangeArrowheads="1"/>
          </p:cNvSpPr>
          <p:nvPr/>
        </p:nvSpPr>
        <p:spPr bwMode="auto">
          <a:xfrm>
            <a:off x="2190842" y="304907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8" name="Group 210"/>
          <p:cNvGrpSpPr>
            <a:grpSpLocks/>
          </p:cNvGrpSpPr>
          <p:nvPr/>
        </p:nvGrpSpPr>
        <p:grpSpPr bwMode="auto">
          <a:xfrm>
            <a:off x="1268505" y="2890324"/>
            <a:ext cx="2046287" cy="182563"/>
            <a:chOff x="1546" y="2587"/>
            <a:chExt cx="1289" cy="115"/>
          </a:xfrm>
        </p:grpSpPr>
        <p:sp>
          <p:nvSpPr>
            <p:cNvPr id="69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70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71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72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30" y="2396704"/>
            <a:ext cx="2286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090705" y="4146573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1090705" y="3768304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76" name="Text Box 56"/>
          <p:cNvSpPr txBox="1">
            <a:spLocks noChangeArrowheads="1"/>
          </p:cNvSpPr>
          <p:nvPr/>
        </p:nvSpPr>
        <p:spPr bwMode="auto">
          <a:xfrm>
            <a:off x="1258980" y="4521477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1039905" y="4896699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78" name="Text Box 160"/>
          <p:cNvSpPr txBox="1">
            <a:spLocks noChangeArrowheads="1"/>
          </p:cNvSpPr>
          <p:nvPr/>
        </p:nvSpPr>
        <p:spPr bwMode="auto">
          <a:xfrm>
            <a:off x="5990244" y="4338035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79" name="Text Box 161"/>
          <p:cNvSpPr txBox="1">
            <a:spLocks noChangeArrowheads="1"/>
          </p:cNvSpPr>
          <p:nvPr/>
        </p:nvSpPr>
        <p:spPr bwMode="auto">
          <a:xfrm>
            <a:off x="6074381" y="4730001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80" name="Text Box 165"/>
          <p:cNvSpPr txBox="1">
            <a:spLocks noChangeArrowheads="1"/>
          </p:cNvSpPr>
          <p:nvPr/>
        </p:nvSpPr>
        <p:spPr bwMode="auto">
          <a:xfrm>
            <a:off x="5990244" y="3955594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688327" y="3425887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7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States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5512904" y="872704"/>
            <a:ext cx="3349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B) Effect of 3D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Model Used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399835" y="1303009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NBI Port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6331259" y="3426114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With NBI Port</a:t>
            </a:r>
          </a:p>
        </p:txBody>
      </p:sp>
      <p:cxnSp>
        <p:nvCxnSpPr>
          <p:cNvPr id="6" name="Straight Arrow Connector 5"/>
          <p:cNvCxnSpPr>
            <a:stCxn id="85" idx="1"/>
          </p:cNvCxnSpPr>
          <p:nvPr/>
        </p:nvCxnSpPr>
        <p:spPr bwMode="auto">
          <a:xfrm flipH="1">
            <a:off x="5356411" y="3610780"/>
            <a:ext cx="974848" cy="3528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1676400" y="1253704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 States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2205563" y="1655337"/>
            <a:ext cx="6976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RWM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263946" y="1940999"/>
            <a:ext cx="231696" cy="1444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5029200" y="5519470"/>
            <a:ext cx="4114800" cy="6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3D detail of model important to improve agreement</a:t>
            </a:r>
            <a:endParaRPr lang="en-US" sz="2000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3486790" y="1359693"/>
            <a:ext cx="1439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742539" y="1724588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 (observer)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628992" y="1655337"/>
            <a:ext cx="1028608" cy="62471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662626" y="1961933"/>
            <a:ext cx="1102549" cy="55746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1380743" y="2620378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87" name="Text Box 176"/>
          <p:cNvSpPr txBox="1">
            <a:spLocks noChangeArrowheads="1"/>
          </p:cNvSpPr>
          <p:nvPr/>
        </p:nvSpPr>
        <p:spPr bwMode="auto">
          <a:xfrm>
            <a:off x="1363280" y="4771625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57514" y="6262675"/>
            <a:ext cx="59436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J.-W. Ahn, J. Allain, et al.,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Nucl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(2013) 104007 </a:t>
            </a:r>
          </a:p>
        </p:txBody>
      </p:sp>
    </p:spTree>
    <p:extLst>
      <p:ext uri="{BB962C8B-B14F-4D97-AF65-F5344CB8AC3E}">
        <p14:creationId xmlns:p14="http://schemas.microsoft.com/office/powerpoint/2010/main" val="153009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540868" y="319890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3522452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1143000"/>
            <a:ext cx="52982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measured resonant field amplification (RFA) of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plasmas at varied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endParaRPr lang="en-US" sz="180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Higher RFA shows reduced mode stability 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</a:p>
          <a:p>
            <a:pPr marL="1200057" lvl="2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endParaRPr lang="en-US" sz="1000" u="sng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Physics understanding given by kinetic RWM theory </a:t>
            </a:r>
            <a:r>
              <a:rPr lang="en-US" sz="2200" dirty="0" smtClean="0">
                <a:solidFill>
                  <a:srgbClr val="9900FF"/>
                </a:solidFill>
              </a:rPr>
              <a:t>(simplified here):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" b="2"/>
          <a:stretch/>
        </p:blipFill>
        <p:spPr>
          <a:xfrm>
            <a:off x="5383824" y="1084052"/>
            <a:ext cx="3659783" cy="516147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MHD spectroscopy, to be used for disruption P&amp;A, reveals </a:t>
            </a:r>
            <a:r>
              <a:rPr lang="en-US" dirty="0"/>
              <a:t>non-intuitive stability 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412754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611438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480026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333667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603907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2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627852" y="1236452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91215"/>
              </p:ext>
            </p:extLst>
          </p:nvPr>
        </p:nvGraphicFramePr>
        <p:xfrm>
          <a:off x="1017327" y="5704857"/>
          <a:ext cx="2568519" cy="79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5" imgW="1434960" imgH="444240" progId="Equation.DSMT4">
                  <p:embed/>
                </p:oleObj>
              </mc:Choice>
              <mc:Fallback>
                <p:oleObj name="Equation" r:id="rId5" imgW="143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327" y="5704857"/>
                        <a:ext cx="2568519" cy="795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79205" y="5341209"/>
            <a:ext cx="16321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Precession Drift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5000" y="5347972"/>
            <a:ext cx="18662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~ Plasma 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86200" y="5339346"/>
            <a:ext cx="13195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+mj-lt"/>
              </a:rPr>
              <a:t>Collisionality</a:t>
            </a:r>
            <a:endParaRPr lang="en-US" sz="1600" b="0" i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11383" y="5679763"/>
            <a:ext cx="142712" cy="3546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895600" y="5686526"/>
            <a:ext cx="152400" cy="3786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581400" y="5677900"/>
            <a:ext cx="381000" cy="5060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540662" y="2416225"/>
            <a:ext cx="194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400" dirty="0">
                <a:solidFill>
                  <a:srgbClr val="CC00FF"/>
                </a:solidFill>
                <a:latin typeface="Arial" pitchFamily="34" charset="0"/>
              </a:rPr>
              <a:t>RFA 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= 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plasma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/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applied</a:t>
            </a:r>
            <a:endParaRPr lang="en-US" sz="1400" dirty="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81732" y="2425017"/>
            <a:ext cx="1731566" cy="298985"/>
          </a:xfrm>
          <a:prstGeom prst="rect">
            <a:avLst/>
          </a:prstGeom>
          <a:noFill/>
          <a:ln w="127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" name="Picture 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5661896"/>
            <a:ext cx="2586438" cy="7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40868" y="335252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3676072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1041404"/>
            <a:ext cx="52982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measured resonant field amplification (RFA) of applied n = 1 tracer field in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plasmas at varied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endParaRPr lang="en-US" sz="180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Higher RFA shows reduced mode stability 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</a:p>
          <a:p>
            <a:pPr marL="1200057" lvl="2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endParaRPr lang="en-US" sz="1000" u="sng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Physics understanding given by kinetic RWM theory </a:t>
            </a:r>
            <a:r>
              <a:rPr lang="en-US" sz="2200" dirty="0" smtClean="0">
                <a:solidFill>
                  <a:srgbClr val="9900FF"/>
                </a:solidFill>
              </a:rPr>
              <a:t>(simplified here):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" b="2"/>
          <a:stretch/>
        </p:blipFill>
        <p:spPr>
          <a:xfrm>
            <a:off x="5383824" y="1084052"/>
            <a:ext cx="3659783" cy="516147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MHD spectroscopy, to be used for disruption P&amp;A, reveals </a:t>
            </a:r>
            <a:r>
              <a:rPr lang="en-US" dirty="0"/>
              <a:t>non-intuitive stability </a:t>
            </a:r>
            <a:r>
              <a:rPr lang="en-US" dirty="0" smtClean="0"/>
              <a:t>dependencies at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412754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611438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480026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333667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603907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2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627852" y="1236452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205" y="5239613"/>
            <a:ext cx="16321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Precession Drift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5000" y="5246376"/>
            <a:ext cx="18662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~ Plasma 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86200" y="5237750"/>
            <a:ext cx="13195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+mj-lt"/>
              </a:rPr>
              <a:t>Collisionality</a:t>
            </a:r>
            <a:endParaRPr lang="en-US" sz="1600" b="0" i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11383" y="5578167"/>
            <a:ext cx="142712" cy="3546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895600" y="5584930"/>
            <a:ext cx="152400" cy="3786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581400" y="5576304"/>
            <a:ext cx="381000" cy="5060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531426" y="2546981"/>
            <a:ext cx="194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400" dirty="0">
                <a:solidFill>
                  <a:srgbClr val="CC00FF"/>
                </a:solidFill>
                <a:latin typeface="Arial" pitchFamily="34" charset="0"/>
              </a:rPr>
              <a:t>RFA 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= 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plasma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/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applied</a:t>
            </a:r>
            <a:endParaRPr lang="en-US" sz="1400" dirty="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72496" y="2557359"/>
            <a:ext cx="1731566" cy="298985"/>
          </a:xfrm>
          <a:prstGeom prst="rect">
            <a:avLst/>
          </a:prstGeom>
          <a:noFill/>
          <a:ln w="127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6995595" y="2286000"/>
            <a:ext cx="1955322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0653" y="4766095"/>
            <a:ext cx="1582947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76200" y="1185844"/>
            <a:ext cx="3657600" cy="315755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directly measuring global stability using MHD spectroscopy </a:t>
            </a:r>
            <a:r>
              <a:rPr lang="en-US" dirty="0"/>
              <a:t>(RFA) support </a:t>
            </a:r>
            <a:r>
              <a:rPr lang="en-US" dirty="0" smtClean="0"/>
              <a:t>kinetic RWM stability theory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70296" y="4379827"/>
            <a:ext cx="2956257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(trajectories of 20 experimental plasmas)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5224" y="4757470"/>
            <a:ext cx="3007826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400" dirty="0" smtClean="0">
                <a:cs typeface="Calibri" pitchFamily="34" charset="0"/>
              </a:rPr>
              <a:t> up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= 10, </a:t>
            </a:r>
            <a:r>
              <a:rPr lang="en-US" sz="1400" b="1" i="1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400" dirty="0" smtClean="0">
                <a:cs typeface="Calibri" pitchFamily="34" charset="0"/>
              </a:rPr>
              <a:t>at higher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/l</a:t>
            </a:r>
            <a:r>
              <a:rPr lang="en-US" sz="1400" baseline="-25000" dirty="0"/>
              <a:t>i</a:t>
            </a:r>
            <a:r>
              <a:rPr lang="en-US" sz="1400" dirty="0"/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/>
              <a:t>Consistent with kinetic resonance stabilization</a:t>
            </a:r>
            <a:endParaRPr lang="en-US" sz="1200" dirty="0" smtClean="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99209" y="855452"/>
            <a:ext cx="3534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564923" y="1396425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564922" y="1371600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085161" y="6193666"/>
            <a:ext cx="1951888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TI2.002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Th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4826" y="6210919"/>
            <a:ext cx="33570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Sabbagh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5"/>
          <a:stretch/>
        </p:blipFill>
        <p:spPr>
          <a:xfrm>
            <a:off x="3708612" y="1185844"/>
            <a:ext cx="2996988" cy="3157556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855452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vs. rotation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u="sng" baseline="-25000" dirty="0" err="1" smtClean="0">
                <a:solidFill>
                  <a:srgbClr val="0000FF"/>
                </a:solidFill>
                <a:cs typeface="Helvetica" panose="020B0604020202020204" pitchFamily="34" charset="0"/>
              </a:rPr>
              <a:t>E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16613" y="4419599"/>
            <a:ext cx="2150854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05200" y="4412408"/>
            <a:ext cx="3435039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 rotation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cs typeface="Calibri" pitchFamily="34" charset="0"/>
              </a:rPr>
              <a:t>Largest stabilizing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effect from ion precession drift resonance with </a:t>
            </a:r>
            <a:r>
              <a:rPr lang="en-US" sz="1400" dirty="0" err="1" smtClean="0"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1400" baseline="-25000" dirty="0" err="1" smtClean="0">
                <a:latin typeface="Symbol" panose="05050102010706020507" pitchFamily="18" charset="2"/>
                <a:cs typeface="Calibri" pitchFamily="34" charset="0"/>
              </a:rPr>
              <a:t>f</a:t>
            </a:r>
            <a:endParaRPr lang="en-US" sz="1400" baseline="-25000" dirty="0" smtClean="0">
              <a:latin typeface="Symbol" panose="05050102010706020507" pitchFamily="18" charset="2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819" y="1338691"/>
            <a:ext cx="66236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Most</a:t>
            </a:r>
          </a:p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stable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334000" y="1905000"/>
            <a:ext cx="0" cy="609600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4929557" y="5291010"/>
            <a:ext cx="2157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Minimize |&lt;</a:t>
            </a:r>
            <a:r>
              <a:rPr lang="el-GR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&gt; + </a:t>
            </a:r>
            <a:r>
              <a:rPr lang="el-GR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E</a:t>
            </a:r>
            <a:r>
              <a:rPr lang="en-US" sz="1600" dirty="0">
                <a:solidFill>
                  <a:srgbClr val="0000FF"/>
                </a:solidFill>
                <a:cs typeface="Calibri" pitchFamily="34" charset="0"/>
              </a:rPr>
              <a:t>|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266590" y="5676926"/>
            <a:ext cx="355494" cy="38550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934128" y="2290294"/>
            <a:ext cx="2133672" cy="327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Stability at lower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Collisional dissipation is reduced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Stabilizing resonant kinetic effects are 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enhanced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tabilization when near broad </a:t>
            </a:r>
            <a:r>
              <a:rPr lang="el-GR" sz="1400" dirty="0" smtClean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400" baseline="-25000" dirty="0" smtClean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 resonances; almost no effect off-resonance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98944" y="1326659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19595" y="1317423"/>
            <a:ext cx="234461" cy="139613"/>
          </a:xfrm>
          <a:prstGeom prst="rect">
            <a:avLst/>
          </a:prstGeom>
          <a:solidFill>
            <a:srgbClr val="E2E2E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2" name="Picture 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2" y="5751944"/>
            <a:ext cx="2586438" cy="786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8061105" y="5272538"/>
            <a:ext cx="0" cy="77142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8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ideo-v3-fixed-Yaxi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7.4027" end="4312.98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3174877"/>
            <a:ext cx="4341590" cy="3255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"/>
            <a:ext cx="9144000" cy="815975"/>
          </a:xfrm>
        </p:spPr>
        <p:txBody>
          <a:bodyPr/>
          <a:lstStyle/>
          <a:p>
            <a:r>
              <a:rPr lang="en-US" dirty="0" smtClean="0"/>
              <a:t>Model-based, state-space rotation controller designed to use Neoclassical Toroidal Viscosity (NTV) profile as an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5</a:t>
            </a:fld>
            <a:endParaRPr lang="en-US">
              <a:solidFill>
                <a:srgbClr val="33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198393"/>
              </p:ext>
            </p:extLst>
          </p:nvPr>
        </p:nvGraphicFramePr>
        <p:xfrm>
          <a:off x="914400" y="1150627"/>
          <a:ext cx="7696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" name="Equation" r:id="rId6" imgW="4343400" imgH="495000" progId="Equation.DSMT4">
                  <p:embed/>
                </p:oleObj>
              </mc:Choice>
              <mc:Fallback>
                <p:oleObj name="Equation" r:id="rId6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50627"/>
                        <a:ext cx="7696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2000" dirty="0"/>
              <a:t>Momentum force </a:t>
            </a:r>
            <a:r>
              <a:rPr lang="en-US" sz="2000" dirty="0" smtClean="0"/>
              <a:t>balance – </a:t>
            </a:r>
            <a:r>
              <a:rPr lang="en-US" sz="200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200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2000" i="1" kern="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dirty="0"/>
          </a:p>
          <a:p>
            <a:pPr marL="1146175" lvl="2" indent="-346075">
              <a:spcBef>
                <a:spcPts val="0"/>
              </a:spcBef>
            </a:pPr>
            <a:endParaRPr lang="en-US" sz="80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800" dirty="0"/>
          </a:p>
          <a:p>
            <a:r>
              <a:rPr lang="en-US" sz="2000" kern="0" dirty="0" smtClean="0"/>
              <a:t>NTV torque:</a:t>
            </a:r>
            <a:endParaRPr lang="en-US" sz="2000" kern="0" dirty="0" smtClean="0">
              <a:solidFill>
                <a:srgbClr val="9900FF"/>
              </a:solidFill>
            </a:endParaRPr>
          </a:p>
          <a:p>
            <a:endParaRPr lang="en-US" sz="2000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097" r="6076"/>
          <a:stretch/>
        </p:blipFill>
        <p:spPr>
          <a:xfrm>
            <a:off x="493223" y="3356534"/>
            <a:ext cx="3380117" cy="27784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28600" y="3032248"/>
            <a:ext cx="3921512" cy="306219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0155" y="3385847"/>
            <a:ext cx="934347" cy="2616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0000FF"/>
                </a:solidFill>
              </a:rPr>
              <a:t>133743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24693" y="6206435"/>
            <a:ext cx="2209799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Goumiri NP8.040 (We)</a:t>
            </a:r>
          </a:p>
        </p:txBody>
      </p:sp>
      <p:sp>
        <p:nvSpPr>
          <p:cNvPr id="25" name="TextBox 24"/>
          <p:cNvSpPr txBox="1"/>
          <p:nvPr/>
        </p:nvSpPr>
        <p:spPr>
          <a:xfrm rot="3162102">
            <a:off x="284904" y="554474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radius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5599" y="580923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87706" y="4293298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Plasma rotation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9865" y="581220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0729" y="3338062"/>
            <a:ext cx="475672" cy="16011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77128" y="3318168"/>
            <a:ext cx="475672" cy="16011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84" y="3086700"/>
            <a:ext cx="1677052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State-space model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9456" y="3086700"/>
            <a:ext cx="121852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TRANSP run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64248" y="2175057"/>
            <a:ext cx="2556296" cy="5334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39924"/>
              </p:ext>
            </p:extLst>
          </p:nvPr>
        </p:nvGraphicFramePr>
        <p:xfrm>
          <a:off x="1143000" y="2193529"/>
          <a:ext cx="5388048" cy="52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" name="Equation" r:id="rId9" imgW="2705040" imgH="279360" progId="Equation.DSMT4">
                  <p:embed/>
                </p:oleObj>
              </mc:Choice>
              <mc:Fallback>
                <p:oleObj name="Equation" r:id="rId9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3000" y="2193529"/>
                        <a:ext cx="5388048" cy="52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648943" y="2251257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(non-linear)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352636" y="2810665"/>
            <a:ext cx="463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u="sng" kern="0" dirty="0" smtClean="0">
                <a:solidFill>
                  <a:srgbClr val="FF0000"/>
                </a:solidFill>
              </a:rPr>
              <a:t>Feedback using NTV: </a:t>
            </a:r>
            <a:r>
              <a:rPr lang="en-US" sz="1800" u="sng" kern="0" dirty="0">
                <a:solidFill>
                  <a:srgbClr val="FF0000"/>
                </a:solidFill>
              </a:rPr>
              <a:t>“n=3” </a:t>
            </a:r>
            <a:r>
              <a:rPr lang="en-US" sz="1800" i="1" u="sng" kern="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800" i="1" u="sng" kern="0" dirty="0">
                <a:solidFill>
                  <a:srgbClr val="FF0000"/>
                </a:solidFill>
              </a:rPr>
              <a:t>B(</a:t>
            </a:r>
            <a:r>
              <a:rPr lang="en-US" sz="1800" i="1" u="sng" kern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800" i="1" u="sng" kern="0" dirty="0">
                <a:solidFill>
                  <a:srgbClr val="FF0000"/>
                </a:solidFill>
              </a:rPr>
              <a:t>)</a:t>
            </a:r>
            <a:r>
              <a:rPr lang="en-US" sz="1800" u="sng" kern="0" dirty="0">
                <a:solidFill>
                  <a:srgbClr val="FF0000"/>
                </a:solidFill>
              </a:rPr>
              <a:t> </a:t>
            </a:r>
            <a:r>
              <a:rPr lang="en-US" sz="1800" u="sng" kern="0" dirty="0" smtClean="0">
                <a:solidFill>
                  <a:srgbClr val="FF0000"/>
                </a:solidFill>
              </a:rPr>
              <a:t>spectrum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086600" y="3468611"/>
            <a:ext cx="1342977" cy="62685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79982" y="3477237"/>
            <a:ext cx="1632343" cy="923330"/>
            <a:chOff x="2161520" y="3451158"/>
            <a:chExt cx="1632343" cy="923330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2334374" y="3451158"/>
              <a:ext cx="145948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B050"/>
                  </a:solidFill>
                </a:rPr>
                <a:t>Desired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Plant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w/ Observer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161520" y="3917486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161520" y="418896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161520" y="363959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Rectangle 40"/>
          <p:cNvSpPr/>
          <p:nvPr/>
        </p:nvSpPr>
        <p:spPr bwMode="auto">
          <a:xfrm>
            <a:off x="6176648" y="3174480"/>
            <a:ext cx="457200" cy="2487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507020" y="4856531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region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77000" y="5318858"/>
            <a:ext cx="914400" cy="313018"/>
            <a:chOff x="6477000" y="5101291"/>
            <a:chExt cx="914400" cy="313018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6477000" y="5101291"/>
              <a:ext cx="0" cy="308909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391400" y="5105400"/>
              <a:ext cx="0" cy="308909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477000" y="5255745"/>
              <a:ext cx="914400" cy="0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47"/>
          <p:cNvSpPr/>
          <p:nvPr/>
        </p:nvSpPr>
        <p:spPr bwMode="auto">
          <a:xfrm>
            <a:off x="6685887" y="3520722"/>
            <a:ext cx="1656857" cy="833665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5" name="Picture 7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-1133" b="4908"/>
          <a:stretch/>
        </p:blipFill>
        <p:spPr bwMode="auto">
          <a:xfrm>
            <a:off x="5218544" y="1191492"/>
            <a:ext cx="3315856" cy="2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7" name="Picture 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b="4546"/>
          <a:stretch/>
        </p:blipFill>
        <p:spPr bwMode="auto">
          <a:xfrm>
            <a:off x="5184578" y="3869491"/>
            <a:ext cx="3349822" cy="269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24130" y="3336360"/>
            <a:ext cx="3429000" cy="38881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49"/>
            <a:ext cx="9144000" cy="815975"/>
          </a:xfrm>
        </p:spPr>
        <p:txBody>
          <a:bodyPr/>
          <a:lstStyle/>
          <a:p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Expanded NTV torque profile model for control being developed from theory/comparison to experimental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6981" r="7036" b="16194"/>
          <a:stretch/>
        </p:blipFill>
        <p:spPr>
          <a:xfrm>
            <a:off x="915834" y="1267387"/>
            <a:ext cx="3193285" cy="2052343"/>
          </a:xfr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04898" y="895446"/>
            <a:ext cx="440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NSTX 3D coils used for rotation control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918496" y="833106"/>
            <a:ext cx="42672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torque profile (n = 3 configuration)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8297" y="4022048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>130723</a:t>
            </a:r>
          </a:p>
          <a:p>
            <a:pPr algn="r">
              <a:buNone/>
            </a:pPr>
            <a:r>
              <a:rPr lang="en-US" sz="1000" dirty="0">
                <a:solidFill>
                  <a:srgbClr val="0000FF"/>
                </a:solidFill>
              </a:rPr>
              <a:t>(</a:t>
            </a:r>
            <a:r>
              <a:rPr lang="en-US" sz="1000" dirty="0" smtClean="0">
                <a:solidFill>
                  <a:srgbClr val="0000FF"/>
                </a:solidFill>
              </a:rPr>
              <a:t>t=0.583s)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3130" y="3344986"/>
            <a:ext cx="4605070" cy="32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/>
            <a:r>
              <a:rPr lang="en-US" sz="2000" u="sng" kern="0" dirty="0" smtClean="0"/>
              <a:t>New analysis: NTVTOK code</a:t>
            </a:r>
          </a:p>
          <a:p>
            <a:pPr marL="517525" lvl="1" indent="-233363"/>
            <a:endParaRPr lang="en-US" sz="1600" kern="0" dirty="0" smtClean="0"/>
          </a:p>
          <a:p>
            <a:pPr marL="284162" lvl="2" indent="0">
              <a:buNone/>
            </a:pPr>
            <a:endParaRPr lang="en-US" sz="800" kern="0" dirty="0" smtClean="0"/>
          </a:p>
          <a:p>
            <a:pPr marL="517525" lvl="1" indent="-233363"/>
            <a:r>
              <a:rPr lang="en-US" sz="1600" kern="0" dirty="0" err="1" smtClean="0"/>
              <a:t>Shaing’s</a:t>
            </a:r>
            <a:r>
              <a:rPr lang="en-US" sz="1600" kern="0" dirty="0" smtClean="0"/>
              <a:t> connected NTV model, covers all </a:t>
            </a:r>
            <a:r>
              <a:rPr lang="en-US" sz="1600" kern="0" dirty="0" smtClean="0">
                <a:latin typeface="Symbol" panose="05050102010706020507" pitchFamily="18" charset="2"/>
              </a:rPr>
              <a:t>n</a:t>
            </a:r>
            <a:r>
              <a:rPr lang="en-US" sz="1600" kern="0" dirty="0" smtClean="0"/>
              <a:t>, and </a:t>
            </a:r>
            <a:r>
              <a:rPr lang="en-US" sz="1600" kern="0" dirty="0" err="1" smtClean="0"/>
              <a:t>superbanana</a:t>
            </a:r>
            <a:r>
              <a:rPr lang="en-US" sz="1600" kern="0" dirty="0" smtClean="0"/>
              <a:t> plateau regimes </a:t>
            </a:r>
          </a:p>
          <a:p>
            <a:pPr marL="517525" lvl="1" indent="-233363"/>
            <a:endParaRPr lang="en-US" sz="1600" kern="0" dirty="0" smtClean="0"/>
          </a:p>
          <a:p>
            <a:pPr marL="517525" lvl="2" indent="-233363"/>
            <a:endParaRPr lang="en-US" sz="800" kern="0" dirty="0" smtClean="0"/>
          </a:p>
          <a:p>
            <a:pPr marL="517525" lvl="1" indent="-233363"/>
            <a:r>
              <a:rPr lang="en-US" sz="1600" kern="0" dirty="0" smtClean="0"/>
              <a:t>Past quantitative agreement with theory found in NSTX for plateau, “1/</a:t>
            </a:r>
            <a:r>
              <a:rPr lang="en-US" sz="1600" kern="0" dirty="0" smtClean="0">
                <a:latin typeface="Symbol" panose="05050102010706020507" pitchFamily="18" charset="2"/>
              </a:rPr>
              <a:t>n</a:t>
            </a:r>
            <a:r>
              <a:rPr lang="en-US" sz="1600" kern="0" dirty="0" smtClean="0"/>
              <a:t> </a:t>
            </a:r>
            <a:r>
              <a:rPr lang="en-US" sz="1600" kern="0" dirty="0"/>
              <a:t>” </a:t>
            </a:r>
            <a:r>
              <a:rPr lang="en-US" sz="1600" kern="0" dirty="0" smtClean="0"/>
              <a:t>regimes</a:t>
            </a:r>
          </a:p>
          <a:p>
            <a:pPr marL="517525" lvl="1" indent="-233363"/>
            <a:endParaRPr lang="en-US" sz="1600" kern="0" dirty="0"/>
          </a:p>
          <a:p>
            <a:pPr marL="517525" lvl="1" indent="-233363"/>
            <a:r>
              <a:rPr lang="en-US" sz="1600" kern="0" dirty="0" smtClean="0"/>
              <a:t>Full 3D coil specification, ion and electron components considered, no A assumptions</a:t>
            </a:r>
          </a:p>
          <a:p>
            <a:endParaRPr lang="en-US" sz="2000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901244" y="3558568"/>
            <a:ext cx="42672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torque profile (n = 2 configuration)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66470" y="4631760"/>
            <a:ext cx="44958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Shaing, Sabbagh, Chu, NF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50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2010) 025022)</a:t>
            </a:r>
            <a:endParaRPr lang="en-US" sz="13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66470" y="3651709"/>
            <a:ext cx="41910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Sun, Liang, Shaing, et </a:t>
            </a: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al., 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NF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51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(2011) 053015) 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6470" y="5624472"/>
            <a:ext cx="44958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(Zhu, Sabbagh, Bell, et al., PRL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96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(2006) 225002)</a:t>
            </a:r>
            <a:endParaRPr lang="en-US" sz="13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352800" y="2892623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(m) 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219200" y="2819400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y(m) 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2150" y="1965436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z(m)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11419"/>
              </p:ext>
            </p:extLst>
          </p:nvPr>
        </p:nvGraphicFramePr>
        <p:xfrm>
          <a:off x="8510476" y="3124200"/>
          <a:ext cx="499939" cy="37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2" name="Equation" r:id="rId6" imgW="355320" imgH="266400" progId="Equation.DSMT4">
                  <p:embed/>
                </p:oleObj>
              </mc:Choice>
              <mc:Fallback>
                <p:oleObj name="Equation" r:id="rId6" imgW="355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0476" y="3124200"/>
                        <a:ext cx="499939" cy="37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4744"/>
              </p:ext>
            </p:extLst>
          </p:nvPr>
        </p:nvGraphicFramePr>
        <p:xfrm>
          <a:off x="8482644" y="6096000"/>
          <a:ext cx="500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3" name="Equation" r:id="rId8" imgW="355320" imgH="266400" progId="Equation.DSMT4">
                  <p:embed/>
                </p:oleObj>
              </mc:Choice>
              <mc:Fallback>
                <p:oleObj name="Equation" r:id="rId8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644" y="6096000"/>
                        <a:ext cx="5000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8176" y="4572000"/>
            <a:ext cx="122982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9900"/>
                </a:solidFill>
              </a:rPr>
              <a:t>E</a:t>
            </a:r>
            <a:r>
              <a:rPr lang="en-US" sz="1400" dirty="0" smtClean="0">
                <a:solidFill>
                  <a:srgbClr val="009900"/>
                </a:solidFill>
              </a:rPr>
              <a:t>xperimental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-</a:t>
            </a:r>
            <a:r>
              <a:rPr lang="en-US" sz="1400" dirty="0" err="1" smtClean="0">
                <a:solidFill>
                  <a:srgbClr val="009900"/>
                </a:solidFill>
              </a:rPr>
              <a:t>dL</a:t>
            </a:r>
            <a:r>
              <a:rPr lang="en-US" sz="1400" dirty="0" smtClean="0">
                <a:solidFill>
                  <a:srgbClr val="009900"/>
                </a:solidFill>
              </a:rPr>
              <a:t>/</a:t>
            </a:r>
            <a:r>
              <a:rPr lang="en-US" sz="1400" dirty="0" err="1" smtClean="0">
                <a:solidFill>
                  <a:srgbClr val="009900"/>
                </a:solidFill>
              </a:rPr>
              <a:t>dt</a:t>
            </a:r>
            <a:endParaRPr lang="en-US" sz="1400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(scaled)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721819" y="4867089"/>
            <a:ext cx="469009" cy="169971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562600" y="3142007"/>
            <a:ext cx="9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NTVTOK</a:t>
            </a:r>
            <a:endParaRPr lang="en-US" sz="1400" dirty="0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528096" y="6096000"/>
            <a:ext cx="9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NTVTOK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142465" y="5159743"/>
            <a:ext cx="1776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-NTV torque density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201413" y="2133795"/>
            <a:ext cx="1776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-NTV torque density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1325420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>133726</a:t>
            </a:r>
          </a:p>
          <a:p>
            <a:pPr algn="r">
              <a:buNone/>
            </a:pPr>
            <a:r>
              <a:rPr lang="en-US" sz="1000" dirty="0">
                <a:solidFill>
                  <a:srgbClr val="0000FF"/>
                </a:solidFill>
              </a:rPr>
              <a:t>(</a:t>
            </a:r>
            <a:r>
              <a:rPr lang="en-US" sz="1000" dirty="0" smtClean="0">
                <a:solidFill>
                  <a:srgbClr val="0000FF"/>
                </a:solidFill>
              </a:rPr>
              <a:t>t=0.555s)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9564" y="1918359"/>
            <a:ext cx="122982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9900"/>
                </a:solidFill>
              </a:rPr>
              <a:t>E</a:t>
            </a:r>
            <a:r>
              <a:rPr lang="en-US" sz="1400" dirty="0" smtClean="0">
                <a:solidFill>
                  <a:srgbClr val="009900"/>
                </a:solidFill>
              </a:rPr>
              <a:t>xperimental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-</a:t>
            </a:r>
            <a:r>
              <a:rPr lang="en-US" sz="1400" dirty="0" err="1" smtClean="0">
                <a:solidFill>
                  <a:srgbClr val="009900"/>
                </a:solidFill>
              </a:rPr>
              <a:t>dL</a:t>
            </a:r>
            <a:r>
              <a:rPr lang="en-US" sz="1400" dirty="0" smtClean="0">
                <a:solidFill>
                  <a:srgbClr val="009900"/>
                </a:solidFill>
              </a:rPr>
              <a:t>/</a:t>
            </a:r>
            <a:r>
              <a:rPr lang="en-US" sz="1400" dirty="0" err="1" smtClean="0">
                <a:solidFill>
                  <a:srgbClr val="009900"/>
                </a:solidFill>
              </a:rPr>
              <a:t>dt</a:t>
            </a:r>
            <a:endParaRPr lang="en-US" sz="1400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(scaled)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760151" y="2213448"/>
            <a:ext cx="515793" cy="301152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51" y="4557542"/>
            <a:ext cx="1685619" cy="1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18472" y="4572000"/>
            <a:ext cx="3880562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Potential to allow more flexible control coil positioning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May allow control coils to be moved further from plasma, and be shielded (e.g. for ITER)</a:t>
            </a:r>
          </a:p>
          <a:p>
            <a:pPr lvl="1" eaLnBrk="0" hangingPunct="0">
              <a:spcBef>
                <a:spcPct val="15000"/>
              </a:spcBef>
              <a:buClr>
                <a:srgbClr val="3333FF"/>
              </a:buClr>
              <a:buSzPct val="75000"/>
              <a:buNone/>
            </a:pP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67D2-C78A-4FF0-AE8E-59E1E3375AD5}" type="slidenum">
              <a:rPr lang="en-US"/>
              <a:pPr/>
              <a:t>7</a:t>
            </a:fld>
            <a:endParaRPr lang="en-US"/>
          </a:p>
        </p:txBody>
      </p:sp>
      <p:sp>
        <p:nvSpPr>
          <p:cNvPr id="18872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41" y="-17092"/>
            <a:ext cx="8898118" cy="838200"/>
          </a:xfrm>
        </p:spPr>
        <p:txBody>
          <a:bodyPr/>
          <a:lstStyle/>
          <a:p>
            <a:r>
              <a:rPr lang="en-US" dirty="0" smtClean="0"/>
              <a:t>Model-based RWM </a:t>
            </a:r>
            <a:r>
              <a:rPr lang="en-US" dirty="0"/>
              <a:t>state space controller </a:t>
            </a:r>
            <a:r>
              <a:rPr lang="en-US" dirty="0" smtClean="0"/>
              <a:t>including 3D plasma response and wall currents used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in NSTX </a:t>
            </a:r>
          </a:p>
        </p:txBody>
      </p:sp>
      <p:sp>
        <p:nvSpPr>
          <p:cNvPr id="1887302" name="Text Box 32"/>
          <p:cNvSpPr txBox="1">
            <a:spLocks noChangeArrowheads="1"/>
          </p:cNvSpPr>
          <p:nvPr/>
        </p:nvSpPr>
        <p:spPr bwMode="auto">
          <a:xfrm>
            <a:off x="755155" y="5897420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dirty="0" err="1">
                <a:solidFill>
                  <a:srgbClr val="9900CC"/>
                </a:solidFill>
                <a:latin typeface="Arial" pitchFamily="34" charset="0"/>
              </a:rPr>
              <a:t>Katsuro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-Hopkins, et al., NF </a:t>
            </a:r>
            <a:r>
              <a:rPr lang="en-US" sz="1200" b="1" dirty="0">
                <a:solidFill>
                  <a:srgbClr val="9900CC"/>
                </a:solidFill>
                <a:latin typeface="Arial" pitchFamily="34" charset="0"/>
              </a:rPr>
              <a:t>47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 (2007) 1157</a:t>
            </a: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190747" y="877456"/>
            <a:ext cx="512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  <a:latin typeface="Arial" pitchFamily="34" charset="0"/>
                <a:ea typeface="ＭＳ Ｐゴシック" pitchFamily="34" charset="-128"/>
              </a:rPr>
              <a:t>RWM state space controller in NSTX at high </a:t>
            </a:r>
            <a:r>
              <a:rPr lang="en-US" sz="1800" u="sng" dirty="0" err="1" smtClean="0">
                <a:solidFill>
                  <a:srgbClr val="9900FF"/>
                </a:solidFill>
                <a:latin typeface="Symbol" panose="05050102010706020507" pitchFamily="18" charset="2"/>
                <a:ea typeface="ＭＳ Ｐゴシック" pitchFamily="34" charset="-128"/>
              </a:rPr>
              <a:t>b</a:t>
            </a:r>
            <a:r>
              <a:rPr lang="en-US" sz="1800" u="sng" baseline="-25000" dirty="0" err="1" smtClean="0">
                <a:solidFill>
                  <a:srgbClr val="9900FF"/>
                </a:solidFill>
                <a:latin typeface="Arial" pitchFamily="34" charset="0"/>
                <a:ea typeface="ＭＳ Ｐゴシック" pitchFamily="34" charset="-128"/>
              </a:rPr>
              <a:t>N</a:t>
            </a:r>
            <a:endParaRPr lang="en-US" sz="1800" u="sng" baseline="-25000" dirty="0">
              <a:solidFill>
                <a:srgbClr val="9900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1246788"/>
            <a:ext cx="5335402" cy="33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6277260" y="1661599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280435" y="2615754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7051960" y="303796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24" name="Text Box 160"/>
          <p:cNvSpPr txBox="1">
            <a:spLocks noChangeArrowheads="1"/>
          </p:cNvSpPr>
          <p:nvPr/>
        </p:nvSpPr>
        <p:spPr bwMode="auto">
          <a:xfrm>
            <a:off x="6083585" y="2085462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25" name="Text Box 161"/>
          <p:cNvSpPr txBox="1">
            <a:spLocks noChangeArrowheads="1"/>
          </p:cNvSpPr>
          <p:nvPr/>
        </p:nvSpPr>
        <p:spPr bwMode="auto">
          <a:xfrm>
            <a:off x="6167722" y="2422012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26" name="Text Box 165"/>
          <p:cNvSpPr txBox="1">
            <a:spLocks noChangeArrowheads="1"/>
          </p:cNvSpPr>
          <p:nvPr/>
        </p:nvSpPr>
        <p:spPr bwMode="auto">
          <a:xfrm>
            <a:off x="6083585" y="1758437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6129621" y="2887149"/>
            <a:ext cx="1508125" cy="182563"/>
            <a:chOff x="1546" y="2587"/>
            <a:chExt cx="950" cy="115"/>
          </a:xfrm>
        </p:grpSpPr>
        <p:sp>
          <p:nvSpPr>
            <p:cNvPr id="29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30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32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33" name="Picture 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6272497" y="3833484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176"/>
          <p:cNvSpPr txBox="1">
            <a:spLocks noChangeArrowheads="1"/>
          </p:cNvSpPr>
          <p:nvPr/>
        </p:nvSpPr>
        <p:spPr bwMode="auto">
          <a:xfrm>
            <a:off x="6262972" y="4767001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35" name="Text Box 177"/>
          <p:cNvSpPr txBox="1">
            <a:spLocks noChangeArrowheads="1"/>
          </p:cNvSpPr>
          <p:nvPr/>
        </p:nvSpPr>
        <p:spPr bwMode="auto">
          <a:xfrm>
            <a:off x="7034497" y="520508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36" name="Group 210"/>
          <p:cNvGrpSpPr>
            <a:grpSpLocks/>
          </p:cNvGrpSpPr>
          <p:nvPr/>
        </p:nvGrpSpPr>
        <p:grpSpPr bwMode="auto">
          <a:xfrm>
            <a:off x="6112160" y="5046334"/>
            <a:ext cx="2046287" cy="182563"/>
            <a:chOff x="1546" y="2587"/>
            <a:chExt cx="1289" cy="115"/>
          </a:xfrm>
        </p:grpSpPr>
        <p:sp>
          <p:nvSpPr>
            <p:cNvPr id="37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38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39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40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336038" y="1755365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351917" y="39178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60"/>
          <p:cNvSpPr txBox="1">
            <a:spLocks noChangeArrowheads="1"/>
          </p:cNvSpPr>
          <p:nvPr/>
        </p:nvSpPr>
        <p:spPr bwMode="auto">
          <a:xfrm>
            <a:off x="6027976" y="2739180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44" name="Text Box 169"/>
          <p:cNvSpPr txBox="1">
            <a:spLocks noChangeArrowheads="1"/>
          </p:cNvSpPr>
          <p:nvPr/>
        </p:nvSpPr>
        <p:spPr bwMode="auto">
          <a:xfrm>
            <a:off x="7865320" y="2882011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45" name="Text Box 160"/>
          <p:cNvSpPr txBox="1">
            <a:spLocks noChangeArrowheads="1"/>
          </p:cNvSpPr>
          <p:nvPr/>
        </p:nvSpPr>
        <p:spPr bwMode="auto">
          <a:xfrm>
            <a:off x="6082604" y="4338035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46" name="Text Box 161"/>
          <p:cNvSpPr txBox="1">
            <a:spLocks noChangeArrowheads="1"/>
          </p:cNvSpPr>
          <p:nvPr/>
        </p:nvSpPr>
        <p:spPr bwMode="auto">
          <a:xfrm>
            <a:off x="6166741" y="4730001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47" name="Text Box 165"/>
          <p:cNvSpPr txBox="1">
            <a:spLocks noChangeArrowheads="1"/>
          </p:cNvSpPr>
          <p:nvPr/>
        </p:nvSpPr>
        <p:spPr bwMode="auto">
          <a:xfrm>
            <a:off x="6082604" y="3955594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5843835" y="872704"/>
            <a:ext cx="3018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</a:rPr>
              <a:t>Effect of 3D</a:t>
            </a:r>
            <a:r>
              <a:rPr kumimoji="0" lang="en-US" sz="1800" b="0" i="0" u="sng" strike="noStrike" kern="0" cap="none" spc="0" normalizeH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</a:rPr>
              <a:t> Model Used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492195" y="1303009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NBI Port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423619" y="3426114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With NBI Port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5569529" y="3426114"/>
            <a:ext cx="640262" cy="119208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172200" y="5519470"/>
            <a:ext cx="2874754" cy="95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3D detail of model is important to improve sensor agreement</a:t>
            </a:r>
            <a:endParaRPr lang="en-US" sz="1800" dirty="0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94672" y="6225731"/>
            <a:ext cx="441750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et al.,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Nucl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(2013) 104007 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144164" y="2284609"/>
            <a:ext cx="998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(observer)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7683647" y="2043010"/>
            <a:ext cx="259625" cy="10763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7943272" y="2586104"/>
            <a:ext cx="244758" cy="673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781636" y="1735233"/>
            <a:ext cx="127791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43306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 active control capability will increase significantly when Non-axisymmetric Control Coils (NCC) are added to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1" y="4586691"/>
            <a:ext cx="3748579" cy="1670335"/>
          </a:xfrm>
        </p:spPr>
        <p:txBody>
          <a:bodyPr/>
          <a:lstStyle/>
          <a:p>
            <a:pPr marL="284163" indent="-284163"/>
            <a:r>
              <a:rPr lang="en-US" sz="1800" dirty="0"/>
              <a:t>P</a:t>
            </a:r>
            <a:r>
              <a:rPr lang="en-US" sz="1800" dirty="0" smtClean="0"/>
              <a:t>erformance enhancement</a:t>
            </a:r>
          </a:p>
          <a:p>
            <a:pPr marL="517525" lvl="1" indent="-233363"/>
            <a:r>
              <a:rPr lang="en-US" sz="1400" dirty="0" smtClean="0"/>
              <a:t>Present RWM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1.25</a:t>
            </a:r>
          </a:p>
          <a:p>
            <a:pPr marL="517525" lvl="1" indent="-233363"/>
            <a:r>
              <a:rPr lang="en-US" sz="1400" dirty="0" smtClean="0"/>
              <a:t>Add NCC </a:t>
            </a:r>
            <a:r>
              <a:rPr lang="en-US" sz="1400" dirty="0"/>
              <a:t>2x12 coils, optimal sensors: active 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= </a:t>
            </a:r>
            <a:r>
              <a:rPr lang="en-US" sz="1400" dirty="0" smtClean="0"/>
              <a:t>1.67</a:t>
            </a:r>
          </a:p>
          <a:p>
            <a:pPr marL="517525" lvl="1" indent="-233363"/>
            <a:r>
              <a:rPr lang="en-US" sz="1400" dirty="0" smtClean="0"/>
              <a:t>Partial NCC options also viable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5995356" y="5074973"/>
            <a:ext cx="90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coils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3870" y="4397529"/>
            <a:ext cx="1824930" cy="2073406"/>
            <a:chOff x="3592645" y="4397529"/>
            <a:chExt cx="1824930" cy="2073406"/>
          </a:xfrm>
        </p:grpSpPr>
        <p:pic>
          <p:nvPicPr>
            <p:cNvPr id="115" name="Picture 114" descr="plot2NSTX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1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32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" y="1169987"/>
            <a:ext cx="3604693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6781800" y="5498224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Full NCC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x12 coils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2862" y="4838129"/>
            <a:ext cx="221499" cy="1428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820077" y="898239"/>
            <a:ext cx="337092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Using present </a:t>
            </a:r>
            <a:r>
              <a:rPr lang="en-US" sz="1600" u="sng" dirty="0" err="1" smtClean="0">
                <a:solidFill>
                  <a:srgbClr val="9900FF"/>
                </a:solidFill>
                <a:latin typeface="Arial" pitchFamily="34" charset="0"/>
              </a:rPr>
              <a:t>midplane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 RWM coils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H="1">
            <a:off x="5688857" y="5495921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75997" y="6225474"/>
            <a:ext cx="2362403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J.-K. Park NP8.003 (We)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427"/>
            <a:ext cx="4140296" cy="3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648200" y="898239"/>
            <a:ext cx="4447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176001" y="4419600"/>
            <a:ext cx="1824930" cy="2073406"/>
            <a:chOff x="6240837" y="1371600"/>
            <a:chExt cx="1824930" cy="2073406"/>
          </a:xfrm>
        </p:grpSpPr>
        <p:pic>
          <p:nvPicPr>
            <p:cNvPr id="57" name="Picture 56" descr="plot2NSTX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5562600" y="6245423"/>
            <a:ext cx="17588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VALEN (J. Bialek)</a:t>
            </a:r>
          </a:p>
        </p:txBody>
      </p:sp>
    </p:spTree>
    <p:extLst>
      <p:ext uri="{BB962C8B-B14F-4D97-AF65-F5344CB8AC3E}">
        <p14:creationId xmlns:p14="http://schemas.microsoft.com/office/powerpoint/2010/main" val="210271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49"/>
            <a:ext cx="9144000" cy="815975"/>
          </a:xfrm>
        </p:spPr>
        <p:txBody>
          <a:bodyPr/>
          <a:lstStyle/>
          <a:p>
            <a:r>
              <a:rPr lang="en-US" dirty="0" smtClean="0"/>
              <a:t>NSTX-U is addressing disruption prediction and avoidance of global modes with a multi-faceted physics and control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514" y="930218"/>
            <a:ext cx="9136808" cy="548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MHD spectroscopy at high beta</a:t>
            </a:r>
          </a:p>
          <a:p>
            <a:pPr lvl="1"/>
            <a:r>
              <a:rPr lang="en-US" dirty="0" smtClean="0"/>
              <a:t>Resonant field amplification shows an </a:t>
            </a:r>
            <a:r>
              <a:rPr lang="en-US" i="1" dirty="0" smtClean="0"/>
              <a:t>increase </a:t>
            </a:r>
            <a:r>
              <a:rPr lang="en-US" dirty="0" smtClean="0"/>
              <a:t>in stability at very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r>
              <a:rPr lang="en-US" dirty="0" smtClean="0"/>
              <a:t> &gt; 10 in NSTX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Stability dependence on </a:t>
            </a:r>
            <a:r>
              <a:rPr lang="en-US" dirty="0" err="1" smtClean="0"/>
              <a:t>collisionality</a:t>
            </a:r>
            <a:r>
              <a:rPr lang="en-US" dirty="0" smtClean="0"/>
              <a:t> supports kinetic stabilization theory: </a:t>
            </a:r>
            <a:r>
              <a:rPr lang="en-US" dirty="0" smtClean="0">
                <a:solidFill>
                  <a:srgbClr val="9900FF"/>
                </a:solidFill>
              </a:rPr>
              <a:t>lower </a:t>
            </a:r>
            <a:r>
              <a:rPr lang="en-US" dirty="0" smtClean="0">
                <a:solidFill>
                  <a:srgbClr val="9900FF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rgbClr val="9900FF"/>
                </a:solidFill>
              </a:rPr>
              <a:t> can </a:t>
            </a:r>
            <a:r>
              <a:rPr lang="en-US" i="1" dirty="0" smtClean="0">
                <a:solidFill>
                  <a:srgbClr val="9900FF"/>
                </a:solidFill>
              </a:rPr>
              <a:t>improve</a:t>
            </a:r>
            <a:r>
              <a:rPr lang="en-US" dirty="0" smtClean="0">
                <a:solidFill>
                  <a:srgbClr val="9900FF"/>
                </a:solidFill>
              </a:rPr>
              <a:t> stability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contrasts early theory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Kinetic RWM stability physics models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Broad precession drift resonance condition to </a:t>
            </a:r>
            <a:r>
              <a:rPr lang="en-US" dirty="0">
                <a:solidFill>
                  <a:srgbClr val="0000FF"/>
                </a:solidFill>
              </a:rPr>
              <a:t>minimize |</a:t>
            </a:r>
            <a:r>
              <a:rPr lang="el-GR" dirty="0">
                <a:solidFill>
                  <a:srgbClr val="0000FF"/>
                </a:solidFill>
              </a:rPr>
              <a:t>ω</a:t>
            </a:r>
            <a:r>
              <a:rPr lang="en-US" baseline="-25000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l-GR" dirty="0">
                <a:solidFill>
                  <a:srgbClr val="0000FF"/>
                </a:solidFill>
              </a:rPr>
              <a:t>ω</a:t>
            </a:r>
            <a:r>
              <a:rPr lang="en-US" baseline="-25000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| </a:t>
            </a:r>
            <a:r>
              <a:rPr lang="en-US" dirty="0" smtClean="0"/>
              <a:t>yields increased stability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Plasma rotation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 </a:t>
            </a:r>
            <a:r>
              <a:rPr lang="en-US" dirty="0"/>
              <a:t>closed-loop feedback </a:t>
            </a:r>
            <a:r>
              <a:rPr lang="en-US" dirty="0" smtClean="0"/>
              <a:t>of </a:t>
            </a:r>
            <a:r>
              <a:rPr lang="en-US" dirty="0" smtClean="0"/>
              <a:t>model-based state-space controller </a:t>
            </a:r>
            <a:r>
              <a:rPr lang="en-US" dirty="0"/>
              <a:t>successful using NTV as </a:t>
            </a:r>
            <a:r>
              <a:rPr lang="en-US" dirty="0" smtClean="0"/>
              <a:t>sole </a:t>
            </a:r>
            <a:r>
              <a:rPr lang="en-US" dirty="0"/>
              <a:t>actuator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Expanded NTV profile quantitative modeling underway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Active RWM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Demonstrated model-based RWM state space control at 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 smtClean="0"/>
              <a:t> &gt; 6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Planned expansion of 3D coil set on NSTX-U computed to significantly enhance control performance</a:t>
            </a:r>
          </a:p>
        </p:txBody>
      </p:sp>
    </p:spTree>
    <p:extLst>
      <p:ext uri="{BB962C8B-B14F-4D97-AF65-F5344CB8AC3E}">
        <p14:creationId xmlns:p14="http://schemas.microsoft.com/office/powerpoint/2010/main" val="588992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87026</TotalTime>
  <Words>2615</Words>
  <Application>Microsoft Office PowerPoint</Application>
  <PresentationFormat>On-screen Show (4:3)</PresentationFormat>
  <Paragraphs>584</Paragraphs>
  <Slides>22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Blank Presentation</vt:lpstr>
      <vt:lpstr>1_Blank Presentation</vt:lpstr>
      <vt:lpstr>2_Blank Presentation</vt:lpstr>
      <vt:lpstr>Equation</vt:lpstr>
      <vt:lpstr>PowerPoint Presentation</vt:lpstr>
      <vt:lpstr>Near-complete disruption avoidance in long-pulse tokamak devices is a new “grand challenge” for stability research</vt:lpstr>
      <vt:lpstr>MHD spectroscopy, to be used for disruption P&amp;A, reveals non-intuitive stability dependencies at high bN</vt:lpstr>
      <vt:lpstr>Experiments directly measuring global stability using MHD spectroscopy (RFA) support kinetic RWM stability theory</vt:lpstr>
      <vt:lpstr>Model-based, state-space rotation controller designed to use Neoclassical Toroidal Viscosity (NTV) profile as an actuator</vt:lpstr>
      <vt:lpstr>Expanded NTV torque profile model for control being developed from theory/comparison to experimental data</vt:lpstr>
      <vt:lpstr>Model-based RWM state space controller including 3D plasma response and wall currents used at high bN in NSTX </vt:lpstr>
      <vt:lpstr>RWM active control capability will increase significantly when Non-axisymmetric Control Coils (NCC) are added to NSTX-U</vt:lpstr>
      <vt:lpstr>NSTX-U is addressing disruption prediction and avoidance of global modes with a multi-faceted physics and control plan</vt:lpstr>
      <vt:lpstr>Supporting Slides Follow</vt:lpstr>
      <vt:lpstr>Highly successful disruption P&amp;A needs to exploit several phases to avoid mode-induced disruption</vt:lpstr>
      <vt:lpstr>Research shown here is part of a sophisticated disruption  prediction-avoidance-mitigation framework for NSTX-U</vt:lpstr>
      <vt:lpstr>Research shown here is part of a sophisticated disruption  prediction-avoidance-mitigation framework for NSTX-U</vt:lpstr>
      <vt:lpstr>Dedicated MHD spectroscopy reveal stability dependencies that are non-intuitive based on early RWM stabilization theory</vt:lpstr>
      <vt:lpstr>Simple models derived from kinetic RWM physics being developed for real-time disruption prediction / avoidance</vt:lpstr>
      <vt:lpstr>2. Simple models derived from kinetic RWM physics being developed for real-time for disruption prediction / avoidance</vt:lpstr>
      <vt:lpstr>Experiments directly measuring global stability (RFA) using MHD spectroscopy support kinetic RWM stability theory</vt:lpstr>
      <vt:lpstr>Experiments measuring global stability vs. n further support kinetic RWM stability theory, provide guidance for NSTX-U</vt:lpstr>
      <vt:lpstr>1. MHD spectroscopy, to be used for disruption P&amp;A, reveals non-intuitive stability dependencies</vt:lpstr>
      <vt:lpstr>Model-based RWM state space controller including 3D plasma response and wall currents used at high bN</vt:lpstr>
      <vt:lpstr>Comparisons between sensor measurements and state space controller show importance of states and 3D effects</vt:lpstr>
      <vt:lpstr>MHD spectroscopy, to be used for disruption P&amp;A, reveals non-intuitive stability dependencies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Reviewer</cp:lastModifiedBy>
  <cp:revision>15683</cp:revision>
  <cp:lastPrinted>2012-10-25T20:05:22Z</cp:lastPrinted>
  <dcterms:created xsi:type="dcterms:W3CDTF">2003-10-01T16:23:57Z</dcterms:created>
  <dcterms:modified xsi:type="dcterms:W3CDTF">2013-11-12T18:51:51Z</dcterms:modified>
</cp:coreProperties>
</file>