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1576" r:id="rId2"/>
    <p:sldId id="1646" r:id="rId3"/>
    <p:sldId id="1680" r:id="rId4"/>
    <p:sldId id="1611" r:id="rId5"/>
    <p:sldId id="1612" r:id="rId6"/>
    <p:sldId id="1590" r:id="rId7"/>
    <p:sldId id="1620" r:id="rId8"/>
    <p:sldId id="1621" r:id="rId9"/>
    <p:sldId id="1634" r:id="rId10"/>
    <p:sldId id="1635" r:id="rId11"/>
    <p:sldId id="1677" r:id="rId12"/>
    <p:sldId id="1608" r:id="rId13"/>
    <p:sldId id="1579" r:id="rId14"/>
    <p:sldId id="1613" r:id="rId15"/>
    <p:sldId id="1615" r:id="rId16"/>
    <p:sldId id="1616" r:id="rId17"/>
    <p:sldId id="1586" r:id="rId18"/>
    <p:sldId id="1587" r:id="rId19"/>
    <p:sldId id="1623" r:id="rId20"/>
    <p:sldId id="1588" r:id="rId21"/>
    <p:sldId id="1685" r:id="rId22"/>
    <p:sldId id="1618" r:id="rId23"/>
    <p:sldId id="1581" r:id="rId24"/>
    <p:sldId id="1666" r:id="rId25"/>
    <p:sldId id="1672" r:id="rId26"/>
    <p:sldId id="1643" r:id="rId27"/>
    <p:sldId id="1644" r:id="rId28"/>
    <p:sldId id="1645" r:id="rId29"/>
    <p:sldId id="1583" r:id="rId30"/>
    <p:sldId id="1637" r:id="rId31"/>
    <p:sldId id="1667" r:id="rId32"/>
    <p:sldId id="1628" r:id="rId33"/>
    <p:sldId id="1678" r:id="rId34"/>
    <p:sldId id="1679" r:id="rId35"/>
    <p:sldId id="1683" r:id="rId36"/>
    <p:sldId id="1682" r:id="rId37"/>
    <p:sldId id="1681" r:id="rId38"/>
  </p:sldIdLst>
  <p:sldSz cx="9144000" cy="6858000" type="screen4x3"/>
  <p:notesSz cx="6950075" cy="9236075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1pPr>
    <a:lvl2pPr marL="457092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2pPr>
    <a:lvl3pPr marL="9141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3pPr>
    <a:lvl4pPr marL="1371279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4pPr>
    <a:lvl5pPr marL="182837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5pPr>
    <a:lvl6pPr marL="2285466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6pPr>
    <a:lvl7pPr marL="2742558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7pPr>
    <a:lvl8pPr marL="3199652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8pPr>
    <a:lvl9pPr marL="3656744" algn="l" defTabSz="914186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FF99"/>
    <a:srgbClr val="66FFFF"/>
    <a:srgbClr val="FFFFCC"/>
    <a:srgbClr val="CC99FF"/>
    <a:srgbClr val="CCFF99"/>
    <a:srgbClr val="339933"/>
    <a:srgbClr val="CC00FF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294" autoAdjust="0"/>
  </p:normalViewPr>
  <p:slideViewPr>
    <p:cSldViewPr snapToGrid="0">
      <p:cViewPr varScale="1">
        <p:scale>
          <a:sx n="69" d="100"/>
          <a:sy n="69" d="100"/>
        </p:scale>
        <p:origin x="-1500" y="-10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-3432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12018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t" anchorCtr="0" compatLnSpc="1">
            <a:prstTxWarp prst="textNoShape">
              <a:avLst/>
            </a:prstTxWarp>
          </a:bodyPr>
          <a:lstStyle>
            <a:lvl1pPr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062" y="4"/>
            <a:ext cx="3012017" cy="4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t" anchorCtr="0" compatLnSpc="1">
            <a:prstTxWarp prst="textNoShape">
              <a:avLst/>
            </a:prstTxWarp>
          </a:bodyPr>
          <a:lstStyle>
            <a:lvl1pPr algn="r"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21"/>
            <a:ext cx="3012018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b" anchorCtr="0" compatLnSpc="1">
            <a:prstTxWarp prst="textNoShape">
              <a:avLst/>
            </a:prstTxWarp>
          </a:bodyPr>
          <a:lstStyle>
            <a:lvl1pPr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062" y="8773321"/>
            <a:ext cx="3012017" cy="4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6" tIns="46254" rIns="92506" bIns="46254" numCol="1" anchor="b" anchorCtr="0" compatLnSpc="1">
            <a:prstTxWarp prst="textNoShape">
              <a:avLst/>
            </a:prstTxWarp>
          </a:bodyPr>
          <a:lstStyle>
            <a:lvl1pPr algn="r" defTabSz="92539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F98E86E-3874-46EC-BEEE-36752E0D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71" y="0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676775" cy="350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89" y="4420848"/>
            <a:ext cx="5113906" cy="41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71" y="8765366"/>
            <a:ext cx="2978604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2" rIns="91566" bIns="4578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12EACA-6CC7-4CC4-86F7-9AC9FF739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95905" indent="-37537933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975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594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3922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31894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/>
            <a:fld id="{8E9B0B96-E0C9-4F99-ADDE-3EAC13A03F3B}" type="slidenum">
              <a:rPr lang="en-US" b="0" i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b="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19625" cy="34639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7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9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7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6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7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4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9A4D0A-6B10-4134-BED8-3DEB266C25E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681"/>
            <a:ext cx="762000" cy="152680"/>
          </a:xfrm>
          <a:prstGeom prst="rect">
            <a:avLst/>
          </a:prstGeom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4564B1-3526-48DE-B3DE-F2535F7EF5EA}" type="slidenum">
              <a:rPr lang="en-US" smtClean="0">
                <a:latin typeface="Helvetica" charset="0"/>
              </a:rPr>
              <a:pPr/>
              <a:t>‹#›</a:t>
            </a:fld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0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03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4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4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2799" y="6580188"/>
            <a:ext cx="772628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i="0" kern="12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55</a:t>
            </a:r>
            <a:r>
              <a:rPr lang="en-US" sz="1100" b="1" i="0" kern="1200" baseline="300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lang="en-US" sz="1100" b="1" i="0" kern="12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 APS DPP Meeting TI2.02:</a:t>
            </a:r>
            <a:r>
              <a:rPr lang="en-US" sz="1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i="0" kern="1200" dirty="0" smtClean="0">
                <a:solidFill>
                  <a:srgbClr val="1822CD"/>
                </a:solidFill>
                <a:effectLst/>
                <a:latin typeface="Calibri" panose="020F0502020204030204" pitchFamily="34" charset="0"/>
                <a:ea typeface="+mn-ea"/>
                <a:cs typeface="Arial" pitchFamily="34" charset="0"/>
              </a:rPr>
              <a:t>Measured Improvement of Global MHD Mode Stability in ST Plasmas </a:t>
            </a:r>
            <a:r>
              <a:rPr lang="en-US" sz="1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(J.W. Berkery)</a:t>
            </a:r>
            <a:endParaRPr lang="en-US" sz="1100" b="1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2"/>
            <a:ext cx="539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NSTX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194433" y="6588531"/>
            <a:ext cx="949569" cy="261610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r"/>
            <a:fld id="{244AB052-E20D-46FE-A583-9F6DD0086CCC}" type="slidenum">
              <a:rPr lang="en-US" sz="1100" i="0" smtClean="0">
                <a:latin typeface="Calibri" pitchFamily="34" charset="0"/>
                <a:cs typeface="Calibri" pitchFamily="34" charset="0"/>
              </a:rPr>
              <a:pPr algn="r"/>
              <a:t>‹#›</a:t>
            </a:fld>
            <a:endParaRPr lang="en-US" sz="1100" i="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4.xml"/><Relationship Id="rId7" Type="http://schemas.openxmlformats.org/officeDocument/2006/relationships/image" Target="../media/image4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2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7.xml"/><Relationship Id="rId7" Type="http://schemas.openxmlformats.org/officeDocument/2006/relationships/image" Target="../media/image4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.png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8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.xml"/><Relationship Id="rId7" Type="http://schemas.openxmlformats.org/officeDocument/2006/relationships/image" Target="../media/image5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2.xml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6" Type="http://schemas.openxmlformats.org/officeDocument/2006/relationships/image" Target="../media/image2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5.png"/><Relationship Id="rId5" Type="http://schemas.openxmlformats.org/officeDocument/2006/relationships/tags" Target="../tags/tag24.xml"/><Relationship Id="rId15" Type="http://schemas.openxmlformats.org/officeDocument/2006/relationships/image" Target="../media/image23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"/>
            <a:ext cx="9144000" cy="83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489" y="109257"/>
            <a:ext cx="1905000" cy="55469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NSTX-U</a:t>
            </a:r>
          </a:p>
        </p:txBody>
      </p:sp>
      <p:sp>
        <p:nvSpPr>
          <p:cNvPr id="5127" name="Rectangle 129"/>
          <p:cNvSpPr>
            <a:spLocks noChangeArrowheads="1"/>
          </p:cNvSpPr>
          <p:nvPr/>
        </p:nvSpPr>
        <p:spPr bwMode="auto">
          <a:xfrm>
            <a:off x="3651251" y="228320"/>
            <a:ext cx="152977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rgbClr val="3333CC"/>
                </a:solidFill>
                <a:latin typeface="Arial" pitchFamily="34" charset="0"/>
              </a:rPr>
              <a:t>Supported by   </a:t>
            </a:r>
          </a:p>
        </p:txBody>
      </p:sp>
      <p:pic>
        <p:nvPicPr>
          <p:cNvPr id="5128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89" y="2286001"/>
            <a:ext cx="1294534" cy="44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53"/>
          <p:cNvSpPr txBox="1">
            <a:spLocks noChangeArrowheads="1"/>
          </p:cNvSpPr>
          <p:nvPr/>
        </p:nvSpPr>
        <p:spPr bwMode="auto">
          <a:xfrm>
            <a:off x="7696489" y="2317626"/>
            <a:ext cx="1294534" cy="43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b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pitchFamily="34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</p:txBody>
      </p:sp>
      <p:pic>
        <p:nvPicPr>
          <p:cNvPr id="513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83" y="4496360"/>
            <a:ext cx="3078307" cy="22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8" y="2210360"/>
            <a:ext cx="1294535" cy="44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52"/>
          <p:cNvSpPr txBox="1">
            <a:spLocks noChangeArrowheads="1"/>
          </p:cNvSpPr>
          <p:nvPr/>
        </p:nvSpPr>
        <p:spPr bwMode="auto">
          <a:xfrm>
            <a:off x="152979" y="2210362"/>
            <a:ext cx="1257012" cy="45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X Science LLC</a:t>
            </a:r>
          </a:p>
        </p:txBody>
      </p:sp>
      <p:pic>
        <p:nvPicPr>
          <p:cNvPr id="513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9" y="4343682"/>
            <a:ext cx="2274455" cy="24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"/>
            <a:ext cx="9144000" cy="81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815359" y="119324"/>
            <a:ext cx="1666875" cy="48885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NSTX-U</a:t>
            </a:r>
          </a:p>
        </p:txBody>
      </p:sp>
      <p:sp>
        <p:nvSpPr>
          <p:cNvPr id="5136" name="Rectangle 129"/>
          <p:cNvSpPr>
            <a:spLocks noChangeArrowheads="1"/>
          </p:cNvSpPr>
          <p:nvPr/>
        </p:nvSpPr>
        <p:spPr bwMode="auto">
          <a:xfrm>
            <a:off x="3319319" y="201706"/>
            <a:ext cx="1339273" cy="33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600">
                <a:solidFill>
                  <a:srgbClr val="3333CC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08494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Measured Improvement of Global MHD Mode Stability at High-beta, and in Reduced </a:t>
            </a:r>
            <a:r>
              <a:rPr lang="en-US" sz="30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Collisionality</a:t>
            </a:r>
            <a:r>
              <a:rPr lang="en-US" sz="3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Spherical Torus </a:t>
            </a:r>
            <a:r>
              <a:rPr lang="en-US" sz="30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Plasmas</a:t>
            </a:r>
            <a:endParaRPr lang="en-US" sz="3000" i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47800" y="2170757"/>
            <a:ext cx="6248400" cy="159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Arial" charset="0"/>
              </a:rPr>
              <a:t>J.W. Berkery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S.A. Sabbagh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A. Balbaky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R.E. Bell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</a:t>
            </a:r>
            <a:endParaRPr lang="en-GB" sz="1800" b="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. Betti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J.M. Bialek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A. Diallo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D.A. Gates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</a:t>
            </a:r>
            <a:endParaRPr lang="en-GB" sz="1800" b="0" dirty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S.P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Gerhardt</a:t>
            </a:r>
            <a:r>
              <a:rPr lang="en-GB" sz="1800" b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B.P. LeBlanc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J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. Manickam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>
                <a:solidFill>
                  <a:schemeClr val="tx1"/>
                </a:solidFill>
                <a:latin typeface="+mn-lt"/>
              </a:rPr>
              <a:t>, </a:t>
            </a:r>
            <a:endParaRPr lang="en-GB" sz="1800" b="0" smtClean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800" b="0" smtClean="0">
                <a:solidFill>
                  <a:schemeClr val="tx1"/>
                </a:solidFill>
                <a:latin typeface="+mn-lt"/>
              </a:rPr>
              <a:t>J.E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Menard</a:t>
            </a:r>
            <a:r>
              <a:rPr lang="en-GB" sz="1800" b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M. Podestà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H. Yuh</a:t>
            </a:r>
            <a:r>
              <a:rPr lang="en-GB" sz="1800" b="0" baseline="30000" dirty="0">
                <a:solidFill>
                  <a:schemeClr val="tx1"/>
                </a:solidFill>
                <a:latin typeface="+mn-lt"/>
              </a:rPr>
              <a:t>4</a:t>
            </a:r>
          </a:p>
          <a:p>
            <a:pPr algn="ctr" eaLnBrk="1" hangingPunct="1"/>
            <a:endParaRPr lang="en-GB" sz="800" b="0" baseline="30000" dirty="0">
              <a:solidFill>
                <a:schemeClr val="tx1"/>
              </a:solidFill>
              <a:latin typeface="+mn-lt"/>
            </a:endParaRPr>
          </a:p>
          <a:p>
            <a:pPr algn="ctr" eaLnBrk="1" hangingPunct="1"/>
            <a:r>
              <a:rPr lang="en-GB" sz="1800" b="0" i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GB" sz="1800" b="0" i="0" dirty="0">
                <a:solidFill>
                  <a:schemeClr val="tx1"/>
                </a:solidFill>
                <a:latin typeface="+mn-lt"/>
              </a:rPr>
              <a:t>Columbia U., </a:t>
            </a:r>
            <a:r>
              <a:rPr lang="en-GB" sz="1800" b="0" i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1800" b="0" i="0" dirty="0">
                <a:solidFill>
                  <a:schemeClr val="tx1"/>
                </a:solidFill>
                <a:latin typeface="+mn-lt"/>
              </a:rPr>
              <a:t>PPPL, </a:t>
            </a:r>
            <a:r>
              <a:rPr lang="en-GB" sz="1800" b="0" i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sz="1800" b="0" i="0" dirty="0">
                <a:solidFill>
                  <a:schemeClr val="tx1"/>
                </a:solidFill>
                <a:latin typeface="+mn-lt"/>
              </a:rPr>
              <a:t>U. Rochester, </a:t>
            </a:r>
            <a:r>
              <a:rPr lang="en-GB" sz="1800" b="0" i="0" baseline="30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1800" b="0" i="0" dirty="0">
                <a:solidFill>
                  <a:schemeClr val="tx1"/>
                </a:solidFill>
                <a:latin typeface="+mn-lt"/>
              </a:rPr>
              <a:t>Nova Photonics</a:t>
            </a:r>
            <a:endParaRPr lang="en-US" sz="16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76400" y="3769569"/>
            <a:ext cx="5715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55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i="0" dirty="0" smtClean="0">
                <a:solidFill>
                  <a:srgbClr val="FF0000"/>
                </a:solidFill>
              </a:rPr>
              <a:t> </a:t>
            </a:r>
            <a:r>
              <a:rPr lang="en-US" sz="1600" i="0" dirty="0">
                <a:solidFill>
                  <a:srgbClr val="FF0000"/>
                </a:solidFill>
              </a:rPr>
              <a:t>Annual Meeting of the APS Division of Plasma Physics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Denver, CO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November 14,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4886197" y="1143661"/>
            <a:ext cx="4178567" cy="2923329"/>
            <a:chOff x="1862700" y="3371869"/>
            <a:chExt cx="4178567" cy="2923329"/>
          </a:xfrm>
        </p:grpSpPr>
        <p:pic>
          <p:nvPicPr>
            <p:cNvPr id="144" name="Picture 143"/>
            <p:cNvPicPr>
              <a:picLocks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b="14747"/>
            <a:stretch/>
          </p:blipFill>
          <p:spPr bwMode="auto">
            <a:xfrm>
              <a:off x="1862700" y="3371869"/>
              <a:ext cx="4178567" cy="2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" name="Rectangle 144"/>
            <p:cNvSpPr/>
            <p:nvPr/>
          </p:nvSpPr>
          <p:spPr bwMode="auto">
            <a:xfrm>
              <a:off x="1959429" y="5827486"/>
              <a:ext cx="2474685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392056" y="3526973"/>
              <a:ext cx="289980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875782" y="6014356"/>
              <a:ext cx="97972" cy="15602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802348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794634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NSTX reaches high </a:t>
            </a: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, low l</a:t>
            </a:r>
            <a:r>
              <a:rPr lang="en-US" sz="2800" baseline="-25000" dirty="0">
                <a:latin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</a:rPr>
              <a:t>range of next-step STs</a:t>
            </a:r>
            <a:r>
              <a:rPr lang="en-US" sz="2800" baseline="-25000" dirty="0">
                <a:latin typeface="Calibri" pitchFamily="34" charset="0"/>
              </a:rPr>
              <a:t/>
            </a:r>
            <a:br>
              <a:rPr lang="en-US" sz="2800" baseline="-25000" dirty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dirty="0">
                <a:latin typeface="Calibri" pitchFamily="34" charset="0"/>
              </a:rPr>
              <a:t>the highest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the least stable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6718"/>
          <a:stretch>
            <a:fillRect/>
          </a:stretch>
        </p:blipFill>
        <p:spPr bwMode="auto">
          <a:xfrm>
            <a:off x="179164" y="1143463"/>
            <a:ext cx="4286665" cy="30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279303" y="1107268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294987" y="1091584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510" y="2065464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675394" y="4066792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62382" y="923181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50891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49460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98639" y="950425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92702" y="95163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595948" y="2473017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358270" y="2466984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120409" y="3176401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2274" y="4528457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104007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4" y="1311724"/>
            <a:ext cx="2029911" cy="4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621538" y="4526280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Gerhardt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043020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51234" y="1098129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56032" y="177046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56032" y="2450592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56032" y="312724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56032" y="380390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70549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243584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82112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151376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" name="Text Box 16"/>
          <p:cNvSpPr txBox="1">
            <a:spLocks noChangeArrowheads="1"/>
          </p:cNvSpPr>
          <p:nvPr/>
        </p:nvSpPr>
        <p:spPr bwMode="auto">
          <a:xfrm>
            <a:off x="413766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2212848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18908" y="4838562"/>
            <a:ext cx="8947204" cy="1594523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NSTX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can reach high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low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range where next-step STs aim to operate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is not the least stable in NSTX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the overall database of NSTX disruptions,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disruptivity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deceases as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increases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8" name="TextBox 10"/>
          <p:cNvSpPr txBox="1">
            <a:spLocks noChangeArrowheads="1"/>
          </p:cNvSpPr>
          <p:nvPr/>
        </p:nvSpPr>
        <p:spPr bwMode="auto">
          <a:xfrm>
            <a:off x="2824634" y="3176401"/>
            <a:ext cx="14526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000" i="0" dirty="0" smtClean="0">
                <a:latin typeface="Calibri" panose="020F0502020204030204" pitchFamily="34" charset="0"/>
              </a:rPr>
              <a:t>β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N</a:t>
            </a:r>
            <a:r>
              <a:rPr lang="en-US" sz="1000" i="0" dirty="0" smtClean="0">
                <a:latin typeface="Calibri" panose="020F0502020204030204" pitchFamily="34" charset="0"/>
              </a:rPr>
              <a:t>/l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i</a:t>
            </a:r>
            <a:r>
              <a:rPr lang="en-US" sz="1000" i="0" dirty="0" smtClean="0">
                <a:latin typeface="Calibri" panose="020F0502020204030204" pitchFamily="34" charset="0"/>
              </a:rPr>
              <a:t> </a:t>
            </a:r>
            <a:r>
              <a:rPr lang="en-US" sz="1000" i="0" dirty="0">
                <a:latin typeface="Calibri" panose="020F0502020204030204" pitchFamily="34" charset="0"/>
              </a:rPr>
              <a:t>= </a:t>
            </a:r>
            <a:r>
              <a:rPr lang="en-US" sz="1000" i="0" dirty="0" smtClean="0">
                <a:latin typeface="Calibri" panose="020F0502020204030204" pitchFamily="34" charset="0"/>
              </a:rPr>
              <a:t>6.7 : computed</a:t>
            </a:r>
            <a:endParaRPr lang="en-US" sz="1000" i="0" baseline="-25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000" i="0" dirty="0" smtClean="0">
                <a:latin typeface="Calibri" panose="020F0502020204030204" pitchFamily="34" charset="0"/>
              </a:rPr>
              <a:t>NSTX n </a:t>
            </a:r>
            <a:r>
              <a:rPr lang="en-US" sz="1000" i="0" dirty="0">
                <a:latin typeface="Calibri" panose="020F0502020204030204" pitchFamily="34" charset="0"/>
              </a:rPr>
              <a:t>= 1 no-wall limit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 flipV="1">
            <a:off x="2824634" y="2852057"/>
            <a:ext cx="242688" cy="3243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61444575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6718"/>
          <a:stretch>
            <a:fillRect/>
          </a:stretch>
        </p:blipFill>
        <p:spPr bwMode="auto">
          <a:xfrm>
            <a:off x="179164" y="1143463"/>
            <a:ext cx="4286665" cy="30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279303" y="1107268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294987" y="1091584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2938" r="21961" b="16069"/>
          <a:stretch/>
        </p:blipFill>
        <p:spPr bwMode="auto">
          <a:xfrm>
            <a:off x="291475" y="1153856"/>
            <a:ext cx="4114800" cy="29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4886197" y="1143661"/>
            <a:ext cx="4178567" cy="2923329"/>
            <a:chOff x="1862700" y="3371869"/>
            <a:chExt cx="4178567" cy="2923329"/>
          </a:xfrm>
        </p:grpSpPr>
        <p:pic>
          <p:nvPicPr>
            <p:cNvPr id="144" name="Picture 143"/>
            <p:cNvPicPr>
              <a:picLocks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1" b="14747"/>
            <a:stretch/>
          </p:blipFill>
          <p:spPr bwMode="auto">
            <a:xfrm>
              <a:off x="1862700" y="3371869"/>
              <a:ext cx="4178567" cy="2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" name="Rectangle 144"/>
            <p:cNvSpPr/>
            <p:nvPr/>
          </p:nvSpPr>
          <p:spPr bwMode="auto">
            <a:xfrm>
              <a:off x="1959429" y="5827486"/>
              <a:ext cx="2474685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392056" y="3526973"/>
              <a:ext cx="289980" cy="3120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875782" y="6014356"/>
              <a:ext cx="97972" cy="156029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795091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01891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NSTX reaches high </a:t>
            </a: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, low </a:t>
            </a:r>
            <a:r>
              <a:rPr lang="en-US" sz="2800" dirty="0" smtClean="0">
                <a:latin typeface="Calibri" pitchFamily="34" charset="0"/>
              </a:rPr>
              <a:t>l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baseline="-250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range of next-step STs</a:t>
            </a:r>
            <a:r>
              <a:rPr lang="en-US" sz="2800" baseline="-25000" dirty="0" smtClean="0">
                <a:latin typeface="Calibri" pitchFamily="34" charset="0"/>
              </a:rPr>
              <a:t/>
            </a:r>
            <a:br>
              <a:rPr lang="en-US" sz="2800" baseline="-250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and the highest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the least stable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510" y="2065464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675394" y="4066792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62382" y="923181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50891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49460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98639" y="950425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92702" y="95163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595948" y="2473017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358270" y="2466984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120409" y="3176401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2274" y="4528457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104007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94" y="1311724"/>
            <a:ext cx="2029911" cy="4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4621538" y="4526280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Gerhardt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043020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51234" y="1098129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56032" y="177046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56032" y="2450592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56032" y="312724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56032" y="380390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70549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243584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82112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151376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" name="Text Box 16"/>
          <p:cNvSpPr txBox="1">
            <a:spLocks noChangeArrowheads="1"/>
          </p:cNvSpPr>
          <p:nvPr/>
        </p:nvSpPr>
        <p:spPr bwMode="auto">
          <a:xfrm>
            <a:off x="413766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2212848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18908" y="4838562"/>
            <a:ext cx="8947204" cy="1594523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NSTX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can reach high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low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range where next-step STs aim to operate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is not the least stable in NSTX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 the overall database of NSTX disruptions,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disruptivity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deceases as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increases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Active control experiments reduced disruption probability from 48% to 14%, but mostly in high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i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788066" y="1332445"/>
            <a:ext cx="1615868" cy="40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latin typeface="Calibri" panose="020F0502020204030204" pitchFamily="34" charset="0"/>
              </a:rPr>
              <a:t>Unstable RWM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200" i="0" dirty="0" smtClean="0">
                <a:latin typeface="Calibri" panose="020F0502020204030204" pitchFamily="34" charset="0"/>
              </a:rPr>
              <a:t>Stable/Controlled RWM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611353" y="1369134"/>
            <a:ext cx="118872" cy="118872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614528" y="1593878"/>
            <a:ext cx="118872" cy="118872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28637" y="1311725"/>
            <a:ext cx="1835593" cy="45874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TextBox 10"/>
          <p:cNvSpPr txBox="1">
            <a:spLocks noChangeArrowheads="1"/>
          </p:cNvSpPr>
          <p:nvPr/>
        </p:nvSpPr>
        <p:spPr bwMode="auto">
          <a:xfrm>
            <a:off x="2824634" y="3176401"/>
            <a:ext cx="14526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000" i="0" dirty="0" smtClean="0">
                <a:latin typeface="Calibri" panose="020F0502020204030204" pitchFamily="34" charset="0"/>
              </a:rPr>
              <a:t>β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N</a:t>
            </a:r>
            <a:r>
              <a:rPr lang="en-US" sz="1000" i="0" dirty="0" smtClean="0">
                <a:latin typeface="Calibri" panose="020F0502020204030204" pitchFamily="34" charset="0"/>
              </a:rPr>
              <a:t>/l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i</a:t>
            </a:r>
            <a:r>
              <a:rPr lang="en-US" sz="1000" i="0" dirty="0" smtClean="0">
                <a:latin typeface="Calibri" panose="020F0502020204030204" pitchFamily="34" charset="0"/>
              </a:rPr>
              <a:t> </a:t>
            </a:r>
            <a:r>
              <a:rPr lang="en-US" sz="1000" i="0" dirty="0">
                <a:latin typeface="Calibri" panose="020F0502020204030204" pitchFamily="34" charset="0"/>
              </a:rPr>
              <a:t>= </a:t>
            </a:r>
            <a:r>
              <a:rPr lang="en-US" sz="1000" i="0" dirty="0" smtClean="0">
                <a:latin typeface="Calibri" panose="020F0502020204030204" pitchFamily="34" charset="0"/>
              </a:rPr>
              <a:t>6.7 : computed</a:t>
            </a:r>
            <a:endParaRPr lang="en-US" sz="1000" i="0" baseline="-25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000" i="0" dirty="0" smtClean="0">
                <a:latin typeface="Calibri" panose="020F0502020204030204" pitchFamily="34" charset="0"/>
              </a:rPr>
              <a:t>NSTX n </a:t>
            </a:r>
            <a:r>
              <a:rPr lang="en-US" sz="1000" i="0" dirty="0">
                <a:latin typeface="Calibri" panose="020F0502020204030204" pitchFamily="34" charset="0"/>
              </a:rPr>
              <a:t>= 1 no-wall limit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824634" y="2852057"/>
            <a:ext cx="242688" cy="3243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7579969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281921" y="2139314"/>
            <a:ext cx="2012993" cy="43015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High beta plasma stability is directly measured to test experimental trend of </a:t>
            </a:r>
            <a:r>
              <a:rPr lang="en-US" sz="2800" dirty="0" err="1" smtClean="0">
                <a:latin typeface="Calibri" pitchFamily="34" charset="0"/>
              </a:rPr>
              <a:t>disruptivity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0" y="1041545"/>
            <a:ext cx="9144000" cy="2268432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Active MHD spectroscopy is used to measure RWM stability when modes are stable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Resonant field amplification of n=1 applied AC field is measured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Increased RFA indicates decreased stability</a:t>
            </a:r>
          </a:p>
          <a:p>
            <a:pPr lvl="1"/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2234538" y="1417072"/>
            <a:ext cx="478188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[H.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Reimerdes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135002 (2004)]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1369" y="2689114"/>
            <a:ext cx="3851754" cy="3715691"/>
            <a:chOff x="5234738" y="997527"/>
            <a:chExt cx="3851754" cy="371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26"/>
            <a:stretch/>
          </p:blipFill>
          <p:spPr>
            <a:xfrm>
              <a:off x="5234738" y="997527"/>
              <a:ext cx="3851754" cy="3422073"/>
            </a:xfrm>
            <a:prstGeom prst="rect">
              <a:avLst/>
            </a:prstGeom>
          </p:spPr>
        </p:pic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6951110" y="1301366"/>
              <a:ext cx="20115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40 Hz n=1 tracer field</a:t>
              </a:r>
            </a:p>
          </p:txBody>
        </p:sp>
        <p:sp>
          <p:nvSpPr>
            <p:cNvPr id="62" name="Text Box 71"/>
            <p:cNvSpPr txBox="1">
              <a:spLocks noChangeArrowheads="1"/>
            </p:cNvSpPr>
            <p:nvPr/>
          </p:nvSpPr>
          <p:spPr bwMode="auto">
            <a:xfrm>
              <a:off x="5715421" y="2279660"/>
              <a:ext cx="11614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n=3 braking</a:t>
              </a:r>
            </a:p>
          </p:txBody>
        </p:sp>
        <p:sp>
          <p:nvSpPr>
            <p:cNvPr id="63" name="Line 74"/>
            <p:cNvSpPr>
              <a:spLocks noChangeShapeType="1"/>
            </p:cNvSpPr>
            <p:nvPr/>
          </p:nvSpPr>
          <p:spPr bwMode="auto">
            <a:xfrm flipV="1">
              <a:off x="5937103" y="1783458"/>
              <a:ext cx="78290" cy="49620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 b="0" i="0" smtClean="0"/>
            </a:p>
          </p:txBody>
        </p:sp>
        <p:sp>
          <p:nvSpPr>
            <p:cNvPr id="93" name="Text Box 71"/>
            <p:cNvSpPr txBox="1">
              <a:spLocks noChangeArrowheads="1"/>
            </p:cNvSpPr>
            <p:nvPr/>
          </p:nvSpPr>
          <p:spPr bwMode="auto">
            <a:xfrm>
              <a:off x="6912696" y="2846471"/>
              <a:ext cx="201152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sz="1600" b="0" i="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Resonant field amplification (RFA)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3"/>
            <a:stretch/>
          </p:blipFill>
          <p:spPr>
            <a:xfrm>
              <a:off x="5234738" y="4380381"/>
              <a:ext cx="3851754" cy="332837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2" y="2722563"/>
            <a:ext cx="3303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9178" y="2153829"/>
            <a:ext cx="206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RFA = </a:t>
            </a:r>
            <a:r>
              <a:rPr lang="en-US" sz="1800" b="0" i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="0" i="0" kern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plasma</a:t>
            </a:r>
            <a:r>
              <a:rPr lang="en-US" sz="18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b="0" i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="0" i="0" kern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applied</a:t>
            </a:r>
            <a:r>
              <a:rPr lang="en-US" sz="1800" b="0" i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5516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NSTX experiments reveal stability dependencies that can not be explained by early theories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19855"/>
            <a:ext cx="5063207" cy="554062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Experiments in NSTX measured RFA of high beta plasmas with rotation slowed by n=3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magnetic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braking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Blue: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unstable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at 0.9 s</a:t>
            </a:r>
          </a:p>
          <a:p>
            <a:pPr lvl="1"/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Green: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higher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lower</a:t>
            </a:r>
            <a:r>
              <a:rPr lang="en-US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 rotation:    </a:t>
            </a:r>
            <a:r>
              <a:rPr lang="en-US" u="sng" dirty="0" smtClean="0">
                <a:solidFill>
                  <a:srgbClr val="339933"/>
                </a:solidFill>
                <a:latin typeface="Calibri" pitchFamily="34" charset="0"/>
                <a:cs typeface="Calibri" pitchFamily="34" charset="0"/>
              </a:rPr>
              <a:t>stable</a:t>
            </a:r>
          </a:p>
          <a:p>
            <a:pPr lvl="1"/>
            <a:endParaRPr lang="en-US" u="sng" dirty="0">
              <a:solidFill>
                <a:srgbClr val="339933"/>
              </a:solidFill>
              <a:latin typeface="Calibri" pitchFamily="34" charset="0"/>
              <a:cs typeface="Calibri" pitchFamily="34" charset="0"/>
            </a:endParaRPr>
          </a:p>
          <a:p>
            <a:pPr marL="457092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Counter-intuitive without invoking kinetic effects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3" y="936171"/>
            <a:ext cx="4038727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3" y="936171"/>
            <a:ext cx="4038727" cy="564184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NSTX experiments reveal stability dependencies that can not be explained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theories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2872" y="4090244"/>
            <a:ext cx="4262815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A series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of 20 discharges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was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generated in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Trajectories of RFA amplitude vs. key parameters for this database shows the stability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4009" y="1717231"/>
            <a:ext cx="165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RFA vs. </a:t>
            </a:r>
            <a:r>
              <a:rPr lang="el-GR" sz="24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4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="0" i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sz="24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NSTX experiments reveal stability dependencies that can not be explained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9"/>
          <a:stretch/>
        </p:blipFill>
        <p:spPr>
          <a:xfrm>
            <a:off x="0" y="932688"/>
            <a:ext cx="3643086" cy="31575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872" y="4090244"/>
            <a:ext cx="4262815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A series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of 20 discharges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was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generated in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Trajectories of RFA amplitude vs. key parameters for this database shows the stability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3" y="936171"/>
            <a:ext cx="4038727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NSTX experiments reveal stability dependencies that can not be explained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5"/>
          <a:stretch/>
        </p:blipFill>
        <p:spPr>
          <a:xfrm>
            <a:off x="0" y="932688"/>
            <a:ext cx="3599543" cy="31575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872" y="4090244"/>
            <a:ext cx="4262815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A series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of 20 discharges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was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generated in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Trajectories of RFA amplitude vs. key parameters for this database shows the stability 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3" y="936171"/>
            <a:ext cx="4038727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Dedicated NSTX experiments reveal stability dependencies that can not be explained by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theories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872" y="4090244"/>
            <a:ext cx="4262815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A series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of 20 discharges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was </a:t>
            </a:r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generated in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Trajectories of RFA amplitude vs. key parameters for this database shows the stability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1029" y="3109989"/>
            <a:ext cx="4141635" cy="249299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1800" b="0" i="0" u="sng" dirty="0">
                <a:latin typeface="Calibri" panose="020F0502020204030204" pitchFamily="34" charset="0"/>
              </a:rPr>
              <a:t>H</a:t>
            </a:r>
            <a:r>
              <a:rPr lang="en-US" sz="1800" b="0" i="0" u="sng" dirty="0" smtClean="0">
                <a:latin typeface="Calibri" panose="020F0502020204030204" pitchFamily="34" charset="0"/>
              </a:rPr>
              <a:t>ow can we explain this behavior?</a:t>
            </a:r>
          </a:p>
          <a:p>
            <a:endParaRPr lang="en-US" sz="1800" b="0" i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sz="1800" b="0" i="0" dirty="0" smtClean="0">
                <a:latin typeface="Calibri" panose="020F0502020204030204" pitchFamily="34" charset="0"/>
              </a:rPr>
              <a:t>Evaluate simplified kinetic stability</a:t>
            </a:r>
            <a:r>
              <a:rPr lang="en-US" sz="1800" b="0" i="0" dirty="0">
                <a:latin typeface="Calibri" panose="020F0502020204030204" pitchFamily="34" charset="0"/>
              </a:rPr>
              <a:t> </a:t>
            </a:r>
            <a:r>
              <a:rPr lang="en-US" sz="1800" b="0" i="0" dirty="0" smtClean="0">
                <a:latin typeface="Calibri" panose="020F0502020204030204" pitchFamily="34" charset="0"/>
              </a:rPr>
              <a:t>theory expectations (guided by MISK) and compare experimental results</a:t>
            </a:r>
          </a:p>
          <a:p>
            <a:pPr marL="228600" indent="-228600">
              <a:buAutoNum type="arabicPeriod"/>
            </a:pPr>
            <a:endParaRPr lang="en-US" sz="1800" b="0" i="0" dirty="0" smtClean="0"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sz="1800" b="0" i="0" dirty="0" smtClean="0">
                <a:latin typeface="Calibri" panose="020F0502020204030204" pitchFamily="34" charset="0"/>
              </a:rPr>
              <a:t>Use the full kinetic calculation of the MISK code for greater insight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9657" y="1180130"/>
            <a:ext cx="5087258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 </a:t>
            </a:r>
            <a:r>
              <a:rPr lang="en-US" sz="2200" b="0" i="0" u="sng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increases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at the highest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b="0" i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="0" i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endParaRPr lang="en-US" sz="2200" b="0" i="0" kern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Stability is weakest, and unstable plasmas are found, at intermediate </a:t>
            </a:r>
            <a:r>
              <a:rPr lang="el-GR" sz="2200" b="0" i="0" kern="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i</a:t>
            </a:r>
            <a:endParaRPr lang="en-US" sz="2200" b="0" i="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8" r="32778"/>
          <a:stretch/>
        </p:blipFill>
        <p:spPr>
          <a:xfrm>
            <a:off x="3672054" y="932688"/>
            <a:ext cx="2474745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resonances, experimental results consistent with theoretical expectation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3040683" y="932688"/>
            <a:ext cx="631371" cy="2695883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088743" y="1023257"/>
            <a:ext cx="3055257" cy="1618343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Early theory predicted RWM stability to decrease at low </a:t>
            </a:r>
            <a:r>
              <a:rPr lang="el-GR" sz="2000" i="1" dirty="0">
                <a:latin typeface="Calibri" pitchFamily="34" charset="0"/>
                <a:cs typeface="Calibri" pitchFamily="34" charset="0"/>
              </a:rPr>
              <a:t>ν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Kinetic RWM stability theory at low </a:t>
            </a:r>
            <a:r>
              <a:rPr lang="el-GR" sz="2000" i="1" dirty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48640"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theory)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991427" y="1393371"/>
            <a:ext cx="1865087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4136570" y="2641600"/>
            <a:ext cx="1719944" cy="835066"/>
          </a:xfrm>
          <a:custGeom>
            <a:avLst/>
            <a:gdLst>
              <a:gd name="connsiteX0" fmla="*/ 1836057 w 1836057"/>
              <a:gd name="connsiteY0" fmla="*/ 0 h 965200"/>
              <a:gd name="connsiteX1" fmla="*/ 740228 w 1836057"/>
              <a:gd name="connsiteY1" fmla="*/ 812800 h 965200"/>
              <a:gd name="connsiteX2" fmla="*/ 0 w 1836057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6057" h="965200">
                <a:moveTo>
                  <a:pt x="1836057" y="0"/>
                </a:moveTo>
                <a:cubicBezTo>
                  <a:pt x="1441147" y="325966"/>
                  <a:pt x="1046237" y="651933"/>
                  <a:pt x="740228" y="812800"/>
                </a:cubicBezTo>
                <a:cubicBezTo>
                  <a:pt x="434219" y="973667"/>
                  <a:pt x="127000" y="943429"/>
                  <a:pt x="0" y="965200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Helvetic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36455" y="935564"/>
            <a:ext cx="2904720" cy="31546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103085"/>
            <a:ext cx="390525" cy="1676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 bwMode="auto">
          <a:xfrm>
            <a:off x="5591629" y="3051876"/>
            <a:ext cx="384629" cy="46666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6875" y="325119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" y="5115930"/>
            <a:ext cx="2286000" cy="89596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30635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80865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807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1.3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33265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1.5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689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743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0.6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679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0.8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71594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1.0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195949" y="5021943"/>
            <a:ext cx="1480458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1748976" y="5021943"/>
            <a:ext cx="66765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11133" y="4252686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on-resonance</a:t>
            </a:r>
          </a:p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more stable</a:t>
            </a:r>
          </a:p>
          <a:p>
            <a:r>
              <a:rPr lang="el-GR" sz="1400" i="0" dirty="0" smtClean="0">
                <a:solidFill>
                  <a:schemeClr val="accent2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-1/</a:t>
            </a:r>
            <a:r>
              <a:rPr lang="el-GR" sz="1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ν</a:t>
            </a:r>
            <a:endParaRPr lang="en-US" sz="1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34840" y="4251960"/>
            <a:ext cx="1196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off-resonance</a:t>
            </a:r>
          </a:p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stable</a:t>
            </a:r>
          </a:p>
          <a:p>
            <a:r>
              <a:rPr lang="el-GR" sz="1400" i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constant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6293038" y="3667911"/>
            <a:ext cx="285096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106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075004 (2011)]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2915" y="1031462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33979" y="26898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8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r="32778"/>
          <a:stretch/>
        </p:blipFill>
        <p:spPr>
          <a:xfrm>
            <a:off x="3577770" y="932688"/>
            <a:ext cx="2569029" cy="315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3040683" y="932688"/>
            <a:ext cx="631371" cy="2695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36455" y="935564"/>
            <a:ext cx="2904720" cy="3154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103085"/>
            <a:ext cx="390525" cy="167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16875" y="325119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" y="5115930"/>
            <a:ext cx="2286000" cy="8959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30635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1.2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0865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8807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1.3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3265" y="566928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1.5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689" y="553212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0.4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4743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0.6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797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0.8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1594" y="553212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1.0</a:t>
            </a:r>
            <a:endParaRPr lang="en-US" sz="1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95949" y="5021943"/>
            <a:ext cx="1480458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1748976" y="5021943"/>
            <a:ext cx="66765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539702" y="6147101"/>
            <a:ext cx="82481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41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4514" y="5915501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2915" y="1031462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3979" y="26898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stable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1133" y="4252686"/>
            <a:ext cx="11841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on-resonance</a:t>
            </a:r>
          </a:p>
          <a:p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more stable</a:t>
            </a:r>
          </a:p>
          <a:p>
            <a:r>
              <a:rPr lang="el-GR" sz="1400" i="0" dirty="0" smtClean="0">
                <a:solidFill>
                  <a:schemeClr val="accent2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-1/</a:t>
            </a:r>
            <a:r>
              <a:rPr lang="el-GR" sz="14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ν</a:t>
            </a:r>
            <a:endParaRPr lang="en-US" sz="14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34840" y="4251960"/>
            <a:ext cx="11968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off-resonance</a:t>
            </a:r>
          </a:p>
          <a:p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stable</a:t>
            </a:r>
          </a:p>
          <a:p>
            <a:r>
              <a:rPr lang="el-GR" sz="1400" i="0" dirty="0" smtClean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2000" b="0" i="0" baseline="-1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en-US" sz="14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constant</a:t>
            </a:r>
            <a:endParaRPr lang="en-US" sz="14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088743" y="1023257"/>
            <a:ext cx="3055257" cy="16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Early theory predicted RWM stability to decrease at low </a:t>
            </a:r>
            <a:r>
              <a:rPr lang="el-GR" sz="2000" b="0" i="1" kern="0" smtClean="0">
                <a:latin typeface="Calibri" pitchFamily="34" charset="0"/>
                <a:cs typeface="Calibri" pitchFamily="34" charset="0"/>
              </a:rPr>
              <a:t>ν</a:t>
            </a:r>
            <a:endParaRPr lang="en-US" sz="2000" b="0" i="0" kern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Kinetic RWM stability theory at low </a:t>
            </a:r>
            <a:r>
              <a:rPr lang="el-GR" sz="2000" b="0" i="1" kern="0" smtClean="0">
                <a:latin typeface="Calibri" pitchFamily="34" charset="0"/>
                <a:cs typeface="Calibri" pitchFamily="34" charset="0"/>
              </a:rPr>
              <a:t>ν</a:t>
            </a:r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48640"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Stabilizing resonant kinetic effects enhanced </a:t>
            </a:r>
            <a:r>
              <a:rPr lang="en-US" sz="1800" b="0" i="0" kern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(contrasts early theory)</a:t>
            </a:r>
          </a:p>
          <a:p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Expectations for lower </a:t>
            </a:r>
            <a:r>
              <a:rPr lang="el-GR" sz="2000" b="0" i="0" kern="0" smtClean="0">
                <a:latin typeface="Calibri"/>
                <a:cs typeface="Calibri"/>
              </a:rPr>
              <a:t>ν</a:t>
            </a:r>
            <a:r>
              <a:rPr lang="en-US" sz="2000" b="0" i="0" kern="0" smtClean="0">
                <a:latin typeface="Calibri"/>
                <a:cs typeface="Calibri"/>
              </a:rPr>
              <a:t> </a:t>
            </a:r>
            <a:r>
              <a:rPr lang="en-US" sz="2000" b="0" i="0" kern="0" smtClean="0">
                <a:latin typeface="Calibri" pitchFamily="34" charset="0"/>
                <a:cs typeface="Calibri" pitchFamily="34" charset="0"/>
              </a:rPr>
              <a:t>tokamaks </a:t>
            </a:r>
            <a:r>
              <a:rPr lang="en-US" sz="2000" b="0" i="0" kern="0" smtClean="0">
                <a:latin typeface="Calibri"/>
                <a:cs typeface="Calibri"/>
              </a:rPr>
              <a:t>(ITER):</a:t>
            </a:r>
            <a:endParaRPr lang="en-US" sz="2000" b="0" i="0" kern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Stronger stabilization near resonances 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Almost no effect off-resonance </a:t>
            </a:r>
            <a:endParaRPr lang="en-US" sz="1800" b="0" i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affects the strength of kinetic resonances, experimental results consistent with theoretical expectation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7543" y="1558427"/>
            <a:ext cx="8846456" cy="3826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Outline: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Resistive wall mode (RWM) and kinetic effects introduction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Highest β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is not the least stable – why?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Measured stability in experiments using active MHD spectroscopy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vs. </a:t>
            </a:r>
            <a:r>
              <a:rPr lang="el-GR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b="0" i="0" baseline="-25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vs. 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collisionality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buClrTx/>
              <a:buSzPct val="100000"/>
              <a:buFont typeface="+mj-lt"/>
              <a:buAutoNum type="alphaLcParenR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Stability vs.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rotation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MISK kinetic RWM stabilization code analysis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Kinetic effects in a disruption prediction algorithm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The highest performance plasmas are not the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least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stable in NSTX</a:t>
            </a:r>
            <a:br>
              <a:rPr lang="en-US" sz="2500" dirty="0" smtClean="0"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latin typeface="Calibri" pitchFamily="34" charset="0"/>
                <a:cs typeface="Calibri" pitchFamily="34" charset="0"/>
              </a:rPr>
              <a:t>Kinetic stabilization can explain this favorable result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170432"/>
            <a:ext cx="3657600" cy="2013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5"/>
          <a:stretch/>
        </p:blipFill>
        <p:spPr>
          <a:xfrm>
            <a:off x="6230256" y="932688"/>
            <a:ext cx="2913743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stability boundary vs.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ExB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frequency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can be explained by kinetic resonances, favorable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5624175" y="932688"/>
            <a:ext cx="631371" cy="26958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0045" y="1251964"/>
            <a:ext cx="915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sng" dirty="0" smtClean="0">
                <a:latin typeface="Calibri" pitchFamily="34" charset="0"/>
                <a:cs typeface="Calibri" pitchFamily="34" charset="0"/>
              </a:rPr>
              <a:t>low rotation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 stable RWMs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97370" y="1251964"/>
            <a:ext cx="113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sng" dirty="0" smtClean="0">
                <a:latin typeface="Calibri" pitchFamily="34" charset="0"/>
                <a:cs typeface="Calibri" pitchFamily="34" charset="0"/>
              </a:rPr>
              <a:t>intermediate rotation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less </a:t>
            </a:r>
          </a:p>
          <a:p>
            <a:pPr algn="ctr"/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stable RWMs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182112" y="4215230"/>
            <a:ext cx="297542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104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035003 (2010)]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8569" y="1249060"/>
            <a:ext cx="1227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latin typeface="Calibri" pitchFamily="34" charset="0"/>
              </a:rPr>
              <a:t>Average range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50513" y="3062314"/>
            <a:ext cx="384629" cy="46666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576" y="2772230"/>
            <a:ext cx="461665" cy="8838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Pedestal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312435"/>
            <a:ext cx="1375410" cy="198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100" y="944187"/>
            <a:ext cx="21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itchFamily="34" charset="0"/>
              </a:rPr>
              <a:t>ExB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frequency radial profile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40694" y="2922447"/>
            <a:ext cx="185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latin typeface="Calibri" pitchFamily="34" charset="0"/>
                <a:cs typeface="Calibri" pitchFamily="34" charset="0"/>
              </a:rPr>
              <a:t>precession drift </a:t>
            </a:r>
          </a:p>
          <a:p>
            <a:pPr algn="ctr"/>
            <a:r>
              <a:rPr lang="en-US" sz="1400" b="0" i="0" dirty="0" smtClean="0">
                <a:latin typeface="Calibri" pitchFamily="34" charset="0"/>
                <a:cs typeface="Calibri" pitchFamily="34" charset="0"/>
              </a:rPr>
              <a:t>resonance stabilization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1" y="3947886"/>
            <a:ext cx="6176451" cy="1408219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Evaluate &lt;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inside the pedestal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Quantity can be evaluated in future real-time systems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28657" y="3590746"/>
            <a:ext cx="22781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1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5"/>
          <a:stretch/>
        </p:blipFill>
        <p:spPr>
          <a:xfrm>
            <a:off x="6176368" y="932688"/>
            <a:ext cx="2967631" cy="315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170432"/>
            <a:ext cx="3657600" cy="201362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stability boundary vs.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ExB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frequency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can be explained by kinetic resonances, favorable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range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95" b="14622"/>
          <a:stretch/>
        </p:blipFill>
        <p:spPr>
          <a:xfrm>
            <a:off x="5624175" y="932688"/>
            <a:ext cx="631371" cy="26958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28569" y="1249060"/>
            <a:ext cx="1227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latin typeface="Calibri" pitchFamily="34" charset="0"/>
              </a:rPr>
              <a:t>Average range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576" y="2772230"/>
            <a:ext cx="461665" cy="8838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Pedestal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" y="3312435"/>
            <a:ext cx="1375410" cy="198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7100" y="944187"/>
            <a:ext cx="219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Calibri" pitchFamily="34" charset="0"/>
              </a:rPr>
              <a:t>ExB</a:t>
            </a: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frequency radial profile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61" y="3947886"/>
            <a:ext cx="6176451" cy="1408219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Evaluate &lt;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inside the pedestal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Quantity can be evaluated in future real-time systems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Favorable range, &lt;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&gt; ≈ 4-5 kHz, found experimentally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28657" y="3590746"/>
            <a:ext cx="22781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31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688"/>
            <a:ext cx="9144000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Stability boundaries in NSTX from MHD spectroscopy are explained by kinetic theory, have favorable dependencies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2" y="4198720"/>
            <a:ext cx="3638240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Discharge trajectories for 20 plasmas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42" y="4720451"/>
            <a:ext cx="2924629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a) Stability vs. </a:t>
            </a:r>
            <a:r>
              <a:rPr lang="el-GR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="0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="0" i="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Stability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increases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 at </a:t>
            </a: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l-GR" sz="1800" b="0" i="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="0" i="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1800" b="0" i="0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due to kinetic effects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0515" y="4720451"/>
            <a:ext cx="2721428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b) Stability 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vs. </a:t>
            </a:r>
            <a:r>
              <a:rPr lang="en-US" sz="1800" b="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collisionality</a:t>
            </a:r>
            <a:endParaRPr lang="en-US" sz="1800" b="0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Stable plasmas appear to benefit further from reduced </a:t>
            </a:r>
            <a:r>
              <a:rPr lang="en-US" sz="1800" b="0" i="0" dirty="0" err="1" smtClean="0">
                <a:latin typeface="Calibri" pitchFamily="34" charset="0"/>
                <a:cs typeface="Calibri" pitchFamily="34" charset="0"/>
              </a:rPr>
              <a:t>collisionality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314" y="4720451"/>
            <a:ext cx="266337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c) Stability </a:t>
            </a:r>
            <a:r>
              <a:rPr lang="en-US" sz="18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vs. rotation</a:t>
            </a:r>
            <a:endParaRPr lang="en-US" sz="1800" b="0" i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800" b="0" i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Precession drift resonance is stabilizing, useful for disruption avoidance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MISK calculations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precession drift resonance of many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are consistent with the measured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trend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3760" y="4198720"/>
            <a:ext cx="3831326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MISK code calculation for 44 </a:t>
            </a:r>
            <a:r>
              <a:rPr lang="en-US" sz="1800" b="0" i="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 from the 20 discharge database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7315200" y="1182914"/>
            <a:ext cx="0" cy="11611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315200" y="2481943"/>
            <a:ext cx="0" cy="1161288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61005" y="1288868"/>
            <a:ext cx="119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Less stable</a:t>
            </a:r>
          </a:p>
          <a:p>
            <a:pPr>
              <a:buNone/>
            </a:pPr>
            <a:r>
              <a:rPr lang="el-GR" sz="1800" b="0" i="0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 small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1005" y="2885440"/>
            <a:ext cx="131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More stable</a:t>
            </a:r>
          </a:p>
          <a:p>
            <a:pPr>
              <a:buNone/>
            </a:pP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large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05" y="932688"/>
            <a:ext cx="3569049" cy="31546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39138" y="5564222"/>
            <a:ext cx="7489241" cy="81987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25956" y="5623264"/>
            <a:ext cx="2157834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5727530"/>
            <a:ext cx="7312042" cy="57167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6" idx="3"/>
          </p:cNvCxnSpPr>
          <p:nvPr/>
        </p:nvCxnSpPr>
        <p:spPr bwMode="auto">
          <a:xfrm>
            <a:off x="2055255" y="5305306"/>
            <a:ext cx="1670701" cy="67230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464630" y="5431082"/>
            <a:ext cx="899884" cy="62137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403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984171" y="5431082"/>
            <a:ext cx="322357" cy="5710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890605" y="511781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bounce harmonic l =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4094" y="100812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148"/>
            <a:ext cx="4572000" cy="4774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6"/>
          <a:stretch/>
        </p:blipFill>
        <p:spPr>
          <a:xfrm>
            <a:off x="5105273" y="3497943"/>
            <a:ext cx="4038727" cy="308007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MISK calculations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of kinetic RWM growth rate for individual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compares well with marginal stability point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51829" y="1040601"/>
            <a:ext cx="4492171" cy="9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MISK calculations with scaled experimental rotation profiles show: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Stable discharges calculated as stable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Marginally stable discharge predicted unstable with 20% reduction in rotation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547562" y="3541485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453388" y="5827484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79818" y="4165598"/>
            <a:ext cx="91440" cy="91440"/>
          </a:xfrm>
          <a:prstGeom prst="ellipse">
            <a:avLst/>
          </a:prstGeom>
          <a:solidFill>
            <a:schemeClr val="accent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2475" y="4963885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-2872" y="2714733"/>
            <a:ext cx="4886929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MHD Spectroscopy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Experiments in NSTX-U: Use </a:t>
            </a:r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real-time MHD spectroscopy while varying 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rotation and </a:t>
            </a:r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="0" i="0" kern="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 to predict 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disruptions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Apply as a </a:t>
            </a:r>
            <a:r>
              <a:rPr lang="en-US" sz="1800" u="sng" dirty="0">
                <a:solidFill>
                  <a:srgbClr val="800000"/>
                </a:solidFill>
                <a:latin typeface="Calibri" panose="020F0502020204030204" pitchFamily="34" charset="0"/>
              </a:rPr>
              <a:t>Predictor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 in control scheme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Disadvantage: plasma stability can suddenly change when kinetic profiles change, but MHD spectroscopy is limited in frequency.</a:t>
            </a:r>
          </a:p>
          <a:p>
            <a:pPr lvl="2"/>
            <a:r>
              <a:rPr lang="en-US" sz="1600" b="0" i="0" kern="0" dirty="0" smtClean="0">
                <a:latin typeface="Calibri" pitchFamily="34" charset="0"/>
                <a:cs typeface="Calibri" pitchFamily="34" charset="0"/>
              </a:rPr>
              <a:t>Active control still necessary</a:t>
            </a:r>
          </a:p>
          <a:p>
            <a:pPr lvl="2"/>
            <a:r>
              <a:rPr lang="en-US" sz="1600" b="0" i="0" kern="0" dirty="0" smtClean="0">
                <a:latin typeface="Calibri" pitchFamily="34" charset="0"/>
                <a:cs typeface="Calibri" pitchFamily="34" charset="0"/>
              </a:rPr>
              <a:t>Need a predictor informed by kinetic theory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51919" y="3785190"/>
            <a:ext cx="298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Need to maximize warning time, minimize false positives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6219372" y="3219606"/>
            <a:ext cx="292462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Gerhardt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063021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7"/>
          <a:stretch/>
        </p:blipFill>
        <p:spPr>
          <a:xfrm>
            <a:off x="5105273" y="4818743"/>
            <a:ext cx="4038727" cy="1759276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 bwMode="auto">
          <a:xfrm rot="17242420">
            <a:off x="7844618" y="4965203"/>
            <a:ext cx="799348" cy="246743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7301" y="427585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?</a:t>
            </a:r>
            <a:endParaRPr lang="en-US" sz="2400" i="0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155015" y="2750314"/>
            <a:ext cx="2996147" cy="369332"/>
            <a:chOff x="6705600" y="2791361"/>
            <a:chExt cx="2286000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50" name="Rectangle 49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81800" y="2791361"/>
              <a:ext cx="2132428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4487825" y="2116036"/>
            <a:ext cx="39329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08114" y="2108779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Avoidance Actuators </a:t>
            </a:r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(</a:t>
            </a:r>
            <a:r>
              <a:rPr lang="el-GR" sz="1800" i="0" dirty="0">
                <a:latin typeface="Calibri" panose="020F0502020204030204" pitchFamily="34" charset="0"/>
              </a:rPr>
              <a:t>ω</a:t>
            </a:r>
            <a:r>
              <a:rPr lang="el-GR" sz="1800" i="0" baseline="-25000" dirty="0">
                <a:latin typeface="Calibri" panose="020F0502020204030204" pitchFamily="34" charset="0"/>
                <a:cs typeface="Symbol" charset="2"/>
              </a:rPr>
              <a:t>φ</a:t>
            </a:r>
            <a:r>
              <a:rPr lang="en-US" sz="1800" i="0" baseline="-25000" dirty="0">
                <a:latin typeface="Calibri" panose="020F0502020204030204" pitchFamily="34" charset="0"/>
                <a:cs typeface="Symbol" charset="2"/>
              </a:rPr>
              <a:t> </a:t>
            </a:r>
            <a:r>
              <a:rPr lang="en-US" sz="1800" i="0" dirty="0">
                <a:latin typeface="Calibri" panose="020F0502020204030204" pitchFamily="34" charset="0"/>
              </a:rPr>
              <a:t>, </a:t>
            </a:r>
            <a:r>
              <a:rPr lang="el-GR" sz="1800" i="0" dirty="0">
                <a:latin typeface="Calibri" panose="020F0502020204030204" pitchFamily="34" charset="0"/>
              </a:rPr>
              <a:t>β</a:t>
            </a:r>
            <a:r>
              <a:rPr lang="en-US" sz="1800" i="0" baseline="-25000" dirty="0">
                <a:latin typeface="Calibri" panose="020F0502020204030204" pitchFamily="34" charset="0"/>
              </a:rPr>
              <a:t>N</a:t>
            </a:r>
            <a:r>
              <a:rPr lang="en-US" sz="1800" i="0" dirty="0">
                <a:latin typeface="Calibri" panose="020F0502020204030204" pitchFamily="34" charset="0"/>
              </a:rPr>
              <a:t> control</a:t>
            </a:r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44691" y="1479631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487213" y="1606741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47084" y="1571445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481005" y="1123854"/>
            <a:ext cx="2996147" cy="369332"/>
            <a:chOff x="6705600" y="2791361"/>
            <a:chExt cx="2286000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Rectangle 74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81800" y="2791361"/>
              <a:ext cx="2132428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12410" y="1139537"/>
            <a:ext cx="1199367" cy="369332"/>
            <a:chOff x="2667000" y="1143000"/>
            <a:chExt cx="1199367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8" name="Rectangle 77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67000" y="1143000"/>
              <a:ext cx="114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 bwMode="auto">
          <a:xfrm>
            <a:off x="3904340" y="1755236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672111" y="1315972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2" name="Group 81"/>
          <p:cNvGrpSpPr/>
          <p:nvPr/>
        </p:nvGrpSpPr>
        <p:grpSpPr>
          <a:xfrm>
            <a:off x="7731296" y="1131571"/>
            <a:ext cx="1252728" cy="369332"/>
            <a:chOff x="1066800" y="5105400"/>
            <a:chExt cx="2477452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3" name="Rectangle 82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6800" y="5105400"/>
              <a:ext cx="2477452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Mitigation</a:t>
              </a:r>
            </a:p>
          </p:txBody>
        </p:sp>
      </p:grpSp>
      <p:cxnSp>
        <p:nvCxnSpPr>
          <p:cNvPr id="85" name="Straight Arrow Connector 84"/>
          <p:cNvCxnSpPr/>
          <p:nvPr/>
        </p:nvCxnSpPr>
        <p:spPr bwMode="auto">
          <a:xfrm>
            <a:off x="3920899" y="1315972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11153" y="1761999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6861770" y="1485249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8" name="Straight Connector 87"/>
          <p:cNvCxnSpPr>
            <a:endCxn id="83" idx="1"/>
          </p:cNvCxnSpPr>
          <p:nvPr/>
        </p:nvCxnSpPr>
        <p:spPr bwMode="auto">
          <a:xfrm>
            <a:off x="7477152" y="1301458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512620" y="1917256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90" name="Group 89"/>
          <p:cNvGrpSpPr/>
          <p:nvPr/>
        </p:nvGrpSpPr>
        <p:grpSpPr>
          <a:xfrm>
            <a:off x="72573" y="1007838"/>
            <a:ext cx="2057400" cy="609600"/>
            <a:chOff x="72573" y="1007838"/>
            <a:chExt cx="205740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91" name="Oval 90"/>
            <p:cNvSpPr/>
            <p:nvPr/>
          </p:nvSpPr>
          <p:spPr bwMode="auto">
            <a:xfrm>
              <a:off x="72573" y="1007838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7087" y="1143003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Plasma Operations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3" name="Straight Arrow Connector 92"/>
          <p:cNvCxnSpPr>
            <a:endCxn id="78" idx="1"/>
          </p:cNvCxnSpPr>
          <p:nvPr/>
        </p:nvCxnSpPr>
        <p:spPr bwMode="auto">
          <a:xfrm>
            <a:off x="2180409" y="1320154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1030514" y="2291083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5" name="Straight Arrow Connector 94"/>
          <p:cNvCxnSpPr/>
          <p:nvPr/>
        </p:nvCxnSpPr>
        <p:spPr bwMode="auto">
          <a:xfrm flipV="1">
            <a:off x="1027016" y="1623624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0" y="256177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ight Arrow 40"/>
          <p:cNvSpPr/>
          <p:nvPr/>
        </p:nvSpPr>
        <p:spPr bwMode="auto">
          <a:xfrm rot="20822898">
            <a:off x="6306763" y="4965203"/>
            <a:ext cx="1487714" cy="246743"/>
          </a:xfrm>
          <a:prstGeom prst="rightArrow">
            <a:avLst/>
          </a:prstGeom>
          <a:solidFill>
            <a:srgbClr val="66FF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89949" y="4476754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9820" y="4441458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6450387">
            <a:off x="7017670" y="4965204"/>
            <a:ext cx="986506" cy="24674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147593" y="4818743"/>
            <a:ext cx="380925" cy="26983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NSTX-U is planning a disruption avoidance system, in which real-time MHD spectroscopy or kinetic physics can be used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6" b="30797"/>
          <a:stretch/>
        </p:blipFill>
        <p:spPr>
          <a:xfrm>
            <a:off x="5105273" y="3511993"/>
            <a:ext cx="4038727" cy="13285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529943" y="4767968"/>
            <a:ext cx="3614057" cy="4820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6279327" y="2992846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39198" y="2957550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487825" y="2116036"/>
            <a:ext cx="39329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08114" y="2108779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Avoidance Actuators (</a:t>
            </a:r>
            <a:r>
              <a:rPr lang="el-GR" sz="1800" i="0" dirty="0" smtClean="0">
                <a:latin typeface="Calibri" panose="020F0502020204030204" pitchFamily="34" charset="0"/>
              </a:rPr>
              <a:t>ω</a:t>
            </a:r>
            <a:r>
              <a:rPr lang="el-GR" sz="1800" i="0" baseline="-25000" dirty="0" smtClean="0">
                <a:latin typeface="Calibri" panose="020F0502020204030204" pitchFamily="34" charset="0"/>
                <a:cs typeface="Symbol" charset="2"/>
              </a:rPr>
              <a:t>φ</a:t>
            </a:r>
            <a:r>
              <a:rPr lang="en-US" sz="1800" i="0" baseline="-25000" dirty="0" smtClean="0">
                <a:latin typeface="Calibri" panose="020F0502020204030204" pitchFamily="34" charset="0"/>
                <a:cs typeface="Symbol" charset="2"/>
              </a:rPr>
              <a:t> </a:t>
            </a:r>
            <a:r>
              <a:rPr lang="en-US" sz="1800" i="0" dirty="0">
                <a:latin typeface="Calibri" panose="020F0502020204030204" pitchFamily="34" charset="0"/>
              </a:rPr>
              <a:t>, </a:t>
            </a:r>
            <a:r>
              <a:rPr lang="el-GR" sz="1800" i="0" dirty="0">
                <a:latin typeface="Calibri" panose="020F0502020204030204" pitchFamily="34" charset="0"/>
              </a:rPr>
              <a:t>β</a:t>
            </a:r>
            <a:r>
              <a:rPr lang="en-US" sz="1800" i="0" baseline="-25000" dirty="0">
                <a:latin typeface="Calibri" panose="020F0502020204030204" pitchFamily="34" charset="0"/>
              </a:rPr>
              <a:t>N</a:t>
            </a:r>
            <a:r>
              <a:rPr lang="en-US" sz="1800" i="0" dirty="0">
                <a:latin typeface="Calibri" panose="020F0502020204030204" pitchFamily="34" charset="0"/>
              </a:rPr>
              <a:t> </a:t>
            </a:r>
            <a:r>
              <a:rPr lang="en-US" sz="1800" i="0" dirty="0" smtClean="0">
                <a:latin typeface="Calibri" panose="020F0502020204030204" pitchFamily="34" charset="0"/>
              </a:rPr>
              <a:t>control</a:t>
            </a:r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44691" y="1479631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87213" y="1606741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47084" y="1571445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481005" y="1123854"/>
            <a:ext cx="2996147" cy="369332"/>
            <a:chOff x="6705600" y="2791361"/>
            <a:chExt cx="2286000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1" name="Rectangle 70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81800" y="2791361"/>
              <a:ext cx="2132428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12410" y="1139537"/>
            <a:ext cx="1199367" cy="369332"/>
            <a:chOff x="2667000" y="1143000"/>
            <a:chExt cx="1199367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4" name="Rectangle 73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667000" y="1143000"/>
              <a:ext cx="114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 bwMode="auto">
          <a:xfrm>
            <a:off x="3904340" y="1755236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3672111" y="1315972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78" name="Group 77"/>
          <p:cNvGrpSpPr/>
          <p:nvPr/>
        </p:nvGrpSpPr>
        <p:grpSpPr>
          <a:xfrm>
            <a:off x="7731296" y="1131571"/>
            <a:ext cx="1252728" cy="369332"/>
            <a:chOff x="1066800" y="5105400"/>
            <a:chExt cx="2477452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9" name="Rectangle 78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6800" y="5105400"/>
              <a:ext cx="2477452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Mitigation</a:t>
              </a: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>
            <a:off x="3920899" y="1315972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6611153" y="1761999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6861770" y="1485249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4" name="Straight Connector 83"/>
          <p:cNvCxnSpPr>
            <a:endCxn id="79" idx="1"/>
          </p:cNvCxnSpPr>
          <p:nvPr/>
        </p:nvCxnSpPr>
        <p:spPr bwMode="auto">
          <a:xfrm>
            <a:off x="7477152" y="1301458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512620" y="1917256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6" name="Group 85"/>
          <p:cNvGrpSpPr/>
          <p:nvPr/>
        </p:nvGrpSpPr>
        <p:grpSpPr>
          <a:xfrm>
            <a:off x="72573" y="1007838"/>
            <a:ext cx="2057400" cy="609600"/>
            <a:chOff x="72573" y="1007838"/>
            <a:chExt cx="205740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 bwMode="auto">
            <a:xfrm>
              <a:off x="72573" y="1007838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087" y="1143003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Plasma Operations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89" name="Straight Arrow Connector 88"/>
          <p:cNvCxnSpPr>
            <a:endCxn id="74" idx="1"/>
          </p:cNvCxnSpPr>
          <p:nvPr/>
        </p:nvCxnSpPr>
        <p:spPr bwMode="auto">
          <a:xfrm>
            <a:off x="2180409" y="1320154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1030514" y="2291083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1027016" y="1623624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0" y="256177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-2872" y="2714733"/>
            <a:ext cx="4793713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Kinetic Physics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Real-time measurement of plasma rotation not good enough!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NSTX-U is planning a disruption avoidance system, in which real-time MHD spectroscopy or kinetic physics can be used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529943" y="4767968"/>
            <a:ext cx="3614057" cy="482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25886" y="4034971"/>
            <a:ext cx="3300971" cy="2815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-2872" y="2714733"/>
            <a:ext cx="4793713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Kinetic Physics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Real-time measurement of plasma rotation not good enough!</a:t>
            </a: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Evaluate </a:t>
            </a:r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simple physics criteria for global mode marginal stability in 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real-time</a:t>
            </a:r>
          </a:p>
          <a:p>
            <a:pPr lvl="1"/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Can obtain &lt;</a:t>
            </a:r>
            <a:r>
              <a:rPr lang="el-GR" sz="1800" b="0" i="0" dirty="0">
                <a:latin typeface="Calibri" pitchFamily="34" charset="0"/>
                <a:cs typeface="Calibri" pitchFamily="34" charset="0"/>
              </a:rPr>
              <a:t>ω</a:t>
            </a:r>
            <a:r>
              <a:rPr lang="en-US" sz="1800" b="0" i="0" baseline="-250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b="0" i="0" dirty="0">
                <a:latin typeface="Calibri" pitchFamily="34" charset="0"/>
                <a:cs typeface="Calibri" pitchFamily="34" charset="0"/>
              </a:rPr>
              <a:t>&gt; inside the pedestal from real-time </a:t>
            </a:r>
            <a:r>
              <a:rPr lang="el-GR" sz="1800" b="0" i="0" dirty="0">
                <a:latin typeface="Calibri" pitchFamily="34" charset="0"/>
                <a:cs typeface="Calibri" pitchFamily="34" charset="0"/>
              </a:rPr>
              <a:t>ω</a:t>
            </a:r>
            <a:r>
              <a:rPr lang="el-GR" sz="1800" b="0" i="0" baseline="-25000" dirty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800" b="0" i="0" dirty="0">
                <a:latin typeface="Calibri" pitchFamily="34" charset="0"/>
                <a:cs typeface="Calibri" pitchFamily="34" charset="0"/>
              </a:rPr>
              <a:t> and modeled density and temperature 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profiles (future work)</a:t>
            </a:r>
            <a:endParaRPr lang="en-US" sz="1800" b="0" i="0" kern="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Apply as a </a:t>
            </a:r>
            <a:r>
              <a:rPr lang="en-US" sz="1800" u="sng" dirty="0">
                <a:solidFill>
                  <a:srgbClr val="800000"/>
                </a:solidFill>
                <a:latin typeface="Calibri" panose="020F0502020204030204" pitchFamily="34" charset="0"/>
              </a:rPr>
              <a:t>Predictor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 in control scheme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645970" y="4572000"/>
            <a:ext cx="535454" cy="76929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546341" y="4071283"/>
            <a:ext cx="480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safe</a:t>
            </a:r>
            <a:endParaRPr lang="en-US" sz="1400" b="0" i="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5520802" y="3149600"/>
            <a:ext cx="512568" cy="55154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790841" y="2853689"/>
            <a:ext cx="78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 high</a:t>
            </a:r>
            <a:endParaRPr lang="en-US" sz="1400" b="0" i="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9102" y="5226764"/>
            <a:ext cx="73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 low</a:t>
            </a:r>
            <a:endParaRPr lang="en-US" sz="1400" b="0" i="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5102352" y="3511994"/>
            <a:ext cx="4038727" cy="132852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6279327" y="2992846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39198" y="2957550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487825" y="2116036"/>
            <a:ext cx="39329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8114" y="2108779"/>
            <a:ext cx="404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Avoidance Actuators (</a:t>
            </a:r>
            <a:r>
              <a:rPr lang="el-GR" sz="1800" i="0" dirty="0">
                <a:latin typeface="Calibri" panose="020F0502020204030204" pitchFamily="34" charset="0"/>
              </a:rPr>
              <a:t>ω</a:t>
            </a:r>
            <a:r>
              <a:rPr lang="el-GR" sz="1800" i="0" baseline="-25000" dirty="0">
                <a:latin typeface="Calibri" panose="020F0502020204030204" pitchFamily="34" charset="0"/>
                <a:cs typeface="Symbol" charset="2"/>
              </a:rPr>
              <a:t>φ</a:t>
            </a:r>
            <a:r>
              <a:rPr lang="en-US" sz="1800" i="0" baseline="-25000" dirty="0">
                <a:latin typeface="Calibri" panose="020F0502020204030204" pitchFamily="34" charset="0"/>
                <a:cs typeface="Symbol" charset="2"/>
              </a:rPr>
              <a:t> </a:t>
            </a:r>
            <a:r>
              <a:rPr lang="en-US" sz="1800" i="0" dirty="0" smtClean="0">
                <a:latin typeface="Calibri" panose="020F0502020204030204" pitchFamily="34" charset="0"/>
              </a:rPr>
              <a:t>, </a:t>
            </a:r>
            <a:r>
              <a:rPr lang="el-GR" sz="1800" i="0" dirty="0">
                <a:latin typeface="Calibri" panose="020F0502020204030204" pitchFamily="34" charset="0"/>
              </a:rPr>
              <a:t>β</a:t>
            </a:r>
            <a:r>
              <a:rPr lang="en-US" sz="1800" i="0" baseline="-25000" dirty="0">
                <a:latin typeface="Calibri" panose="020F0502020204030204" pitchFamily="34" charset="0"/>
              </a:rPr>
              <a:t>N</a:t>
            </a:r>
            <a:r>
              <a:rPr lang="en-US" sz="1800" i="0" dirty="0">
                <a:latin typeface="Calibri" panose="020F0502020204030204" pitchFamily="34" charset="0"/>
              </a:rPr>
              <a:t> </a:t>
            </a:r>
            <a:r>
              <a:rPr lang="en-US" sz="1800" i="0" dirty="0" smtClean="0">
                <a:latin typeface="Calibri" panose="020F0502020204030204" pitchFamily="34" charset="0"/>
              </a:rPr>
              <a:t>control</a:t>
            </a:r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44691" y="1479631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487213" y="1606741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47084" y="1571445"/>
            <a:ext cx="19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 Algorithms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481005" y="1123854"/>
            <a:ext cx="2996147" cy="369332"/>
            <a:chOff x="6705600" y="2791361"/>
            <a:chExt cx="2286000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4" name="Rectangle 73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81800" y="2791361"/>
              <a:ext cx="2132428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412410" y="1139537"/>
            <a:ext cx="1199367" cy="369332"/>
            <a:chOff x="2667000" y="1143000"/>
            <a:chExt cx="1199367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7" name="Rectangle 76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67000" y="1143000"/>
              <a:ext cx="114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9" name="Straight Arrow Connector 78"/>
          <p:cNvCxnSpPr/>
          <p:nvPr/>
        </p:nvCxnSpPr>
        <p:spPr bwMode="auto">
          <a:xfrm>
            <a:off x="3904340" y="1755236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672111" y="1315972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1" name="Group 80"/>
          <p:cNvGrpSpPr/>
          <p:nvPr/>
        </p:nvGrpSpPr>
        <p:grpSpPr>
          <a:xfrm>
            <a:off x="7731296" y="1131571"/>
            <a:ext cx="1252728" cy="369332"/>
            <a:chOff x="1066800" y="5105400"/>
            <a:chExt cx="2477452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2" name="Rectangle 81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66800" y="5105400"/>
              <a:ext cx="2477452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u="sng" dirty="0" smtClean="0">
                  <a:solidFill>
                    <a:srgbClr val="800000"/>
                  </a:solidFill>
                  <a:latin typeface="Calibri" panose="020F0502020204030204" pitchFamily="34" charset="0"/>
                </a:rPr>
                <a:t>Mitigation</a:t>
              </a:r>
            </a:p>
          </p:txBody>
        </p:sp>
      </p:grpSp>
      <p:cxnSp>
        <p:nvCxnSpPr>
          <p:cNvPr id="84" name="Straight Arrow Connector 83"/>
          <p:cNvCxnSpPr/>
          <p:nvPr/>
        </p:nvCxnSpPr>
        <p:spPr bwMode="auto">
          <a:xfrm>
            <a:off x="3920899" y="1315972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6611153" y="1761999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6861770" y="1485249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7" name="Straight Connector 86"/>
          <p:cNvCxnSpPr>
            <a:endCxn id="82" idx="1"/>
          </p:cNvCxnSpPr>
          <p:nvPr/>
        </p:nvCxnSpPr>
        <p:spPr bwMode="auto">
          <a:xfrm>
            <a:off x="7477152" y="1301458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5512620" y="1917256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9" name="Group 88"/>
          <p:cNvGrpSpPr/>
          <p:nvPr/>
        </p:nvGrpSpPr>
        <p:grpSpPr>
          <a:xfrm>
            <a:off x="72573" y="1007838"/>
            <a:ext cx="2057400" cy="609600"/>
            <a:chOff x="72573" y="1007838"/>
            <a:chExt cx="205740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 bwMode="auto">
            <a:xfrm>
              <a:off x="72573" y="1007838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087" y="1143003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</a:rPr>
                <a:t>Plasma Operations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2" name="Straight Arrow Connector 91"/>
          <p:cNvCxnSpPr>
            <a:endCxn id="77" idx="1"/>
          </p:cNvCxnSpPr>
          <p:nvPr/>
        </p:nvCxnSpPr>
        <p:spPr bwMode="auto">
          <a:xfrm>
            <a:off x="2180409" y="1320154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1030514" y="2291083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027016" y="1623624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0" y="256177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NSTX-U is planning a disruption avoidance system, in which real-time MHD spectroscopy or kinetic physics can be used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Experimentally determined stability trends in NSTX can be explained by kinetic theory, are favorable for future devices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5797" y="1303525"/>
            <a:ext cx="8947519" cy="479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8" tIns="44440" rIns="90468" bIns="44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NSTX operates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 very high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beta –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long-sought goal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b="0" i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tokamaks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NSTX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reaches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high β</a:t>
            </a:r>
            <a:r>
              <a:rPr lang="en-US" b="0" i="0" baseline="-25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, low l</a:t>
            </a:r>
            <a:r>
              <a:rPr lang="en-US" b="0" i="0" baseline="-25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range of next-step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STs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Disruptions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 occur, but for the first time it has been found that disruption probability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decreases at the highest β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/l</a:t>
            </a:r>
            <a:r>
              <a:rPr lang="en-US" b="0" i="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Kinetic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stability of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resistive wall modes, specifically rotational resonances, can explain this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and highly-favorable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hereas past theory showed low </a:t>
            </a:r>
            <a:r>
              <a:rPr lang="el-GR" b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ν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to be destabilizing, here stable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plasmas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appear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to benefit further from reduced 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collisionality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(good for future devices)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Stabilizing precession resonance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useful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disruption avoidance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 initial, simplified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kinetic stability physics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criterion has been found and will be used in a disruption avoidance algorithm in NSTX-U</a:t>
            </a:r>
          </a:p>
        </p:txBody>
      </p:sp>
    </p:spTree>
    <p:extLst>
      <p:ext uri="{BB962C8B-B14F-4D97-AF65-F5344CB8AC3E}">
        <p14:creationId xmlns:p14="http://schemas.microsoft.com/office/powerpoint/2010/main" val="5520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backup slides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6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r="59875" b="37848"/>
          <a:stretch/>
        </p:blipFill>
        <p:spPr>
          <a:xfrm>
            <a:off x="6172200" y="1872706"/>
            <a:ext cx="2743200" cy="14667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118104" y="4586274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0400000" lon="2700000" rev="19800000"/>
            </a:camera>
            <a:lightRig rig="threePt" dir="t"/>
          </a:scene3d>
          <a:sp3d extrusionH="76200" contourW="127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20571" y="2025989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546642" y="2606067"/>
            <a:ext cx="459301" cy="3338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06" y="2504054"/>
            <a:ext cx="234791" cy="20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8" y="3538550"/>
            <a:ext cx="801529" cy="225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91" y="4160548"/>
            <a:ext cx="731901" cy="234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41478" y="378859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where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66343" y="3419856"/>
            <a:ext cx="948932" cy="1052286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550233" y="2853799"/>
            <a:ext cx="1465938" cy="33234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628305" y="4643590"/>
            <a:ext cx="1456121" cy="31688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be studied with a linear model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2" r="59875"/>
          <a:stretch/>
        </p:blipFill>
        <p:spPr>
          <a:xfrm>
            <a:off x="6168571" y="4032619"/>
            <a:ext cx="2743200" cy="18557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6455" y="3390665"/>
            <a:ext cx="201034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Linear, </a:t>
            </a:r>
            <a:r>
              <a:rPr lang="en-US" sz="1800" b="0" i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perturbative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model is justified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7939314" y="3099800"/>
            <a:ext cx="79829" cy="2910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816167" y="3064255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33373" y="4521700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51598" y="2993458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94913" y="32157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endParaRPr lang="en-US" sz="1800" b="0" i="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0" y="6045620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in NSTX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  <p:pic>
        <p:nvPicPr>
          <p:cNvPr id="32" name="Picture 4" descr="114147-1014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441597" y="2243394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 bwMode="auto">
          <a:xfrm rot="1264835">
            <a:off x="2377599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8" y="1575753"/>
            <a:ext cx="3657600" cy="39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0724" name="Text Box 5652"/>
          <p:cNvSpPr txBox="1">
            <a:spLocks noChangeArrowheads="1"/>
          </p:cNvSpPr>
          <p:nvPr/>
        </p:nvSpPr>
        <p:spPr bwMode="auto">
          <a:xfrm>
            <a:off x="4272573" y="5920863"/>
            <a:ext cx="3651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 active stabilization coils</a:t>
            </a:r>
          </a:p>
        </p:txBody>
      </p:sp>
      <p:sp>
        <p:nvSpPr>
          <p:cNvPr id="1800753" name="Text Box 5681"/>
          <p:cNvSpPr txBox="1">
            <a:spLocks noChangeArrowheads="1"/>
          </p:cNvSpPr>
          <p:nvPr/>
        </p:nvSpPr>
        <p:spPr bwMode="auto">
          <a:xfrm>
            <a:off x="5740190" y="980439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RWM </a:t>
            </a:r>
            <a:r>
              <a:rPr lang="en-US" sz="2000" b="0" i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poloidal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sensors (</a:t>
            </a:r>
            <a:r>
              <a:rPr lang="en-US" sz="2000" b="0" i="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0" baseline="-25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800754" name="Line 5682"/>
          <p:cNvSpPr>
            <a:spLocks noChangeShapeType="1"/>
          </p:cNvSpPr>
          <p:nvPr/>
        </p:nvSpPr>
        <p:spPr bwMode="auto">
          <a:xfrm flipH="1">
            <a:off x="4717931" y="4317970"/>
            <a:ext cx="376238" cy="148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5" name="Line 5683"/>
          <p:cNvSpPr>
            <a:spLocks noChangeShapeType="1"/>
          </p:cNvSpPr>
          <p:nvPr/>
        </p:nvSpPr>
        <p:spPr bwMode="auto">
          <a:xfrm flipH="1">
            <a:off x="6424613" y="4209264"/>
            <a:ext cx="920815" cy="1364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6" name="Text Box 5684"/>
          <p:cNvSpPr txBox="1">
            <a:spLocks noChangeArrowheads="1"/>
          </p:cNvSpPr>
          <p:nvPr/>
        </p:nvSpPr>
        <p:spPr bwMode="auto">
          <a:xfrm>
            <a:off x="4989512" y="5602228"/>
            <a:ext cx="2674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RWM radial sensors (B</a:t>
            </a:r>
            <a:r>
              <a:rPr lang="en-US" sz="2000" b="0" i="0" baseline="-25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800757" name="Line 5685"/>
          <p:cNvSpPr>
            <a:spLocks noChangeShapeType="1"/>
          </p:cNvSpPr>
          <p:nvPr/>
        </p:nvSpPr>
        <p:spPr bwMode="auto">
          <a:xfrm flipV="1">
            <a:off x="7694246" y="1376362"/>
            <a:ext cx="459154" cy="190967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58" name="Text Box 5686"/>
          <p:cNvSpPr txBox="1">
            <a:spLocks noChangeArrowheads="1"/>
          </p:cNvSpPr>
          <p:nvPr/>
        </p:nvSpPr>
        <p:spPr bwMode="auto">
          <a:xfrm>
            <a:off x="4421536" y="1376363"/>
            <a:ext cx="1135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1C342"/>
                </a:solidFill>
                <a:latin typeface="Calibri" pitchFamily="34" charset="0"/>
                <a:cs typeface="Calibri" pitchFamily="34" charset="0"/>
              </a:rPr>
              <a:t>Stabilizer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31C342"/>
                </a:solidFill>
                <a:latin typeface="Calibri" pitchFamily="34" charset="0"/>
                <a:cs typeface="Calibri" pitchFamily="34" charset="0"/>
              </a:rPr>
              <a:t>plates</a:t>
            </a:r>
          </a:p>
        </p:txBody>
      </p:sp>
      <p:sp>
        <p:nvSpPr>
          <p:cNvPr id="1800759" name="Line 5687"/>
          <p:cNvSpPr>
            <a:spLocks noChangeShapeType="1"/>
          </p:cNvSpPr>
          <p:nvPr/>
        </p:nvSpPr>
        <p:spPr bwMode="auto">
          <a:xfrm flipH="1" flipV="1">
            <a:off x="5102224" y="2028824"/>
            <a:ext cx="1765300" cy="1054441"/>
          </a:xfrm>
          <a:prstGeom prst="line">
            <a:avLst/>
          </a:prstGeom>
          <a:noFill/>
          <a:ln w="38100">
            <a:solidFill>
              <a:srgbClr val="31C34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0760" name="Rectangle 5688"/>
          <p:cNvSpPr>
            <a:spLocks noGrp="1" noChangeArrowheads="1"/>
          </p:cNvSpPr>
          <p:nvPr>
            <p:ph type="body" idx="1"/>
          </p:nvPr>
        </p:nvSpPr>
        <p:spPr>
          <a:xfrm>
            <a:off x="304800" y="1022350"/>
            <a:ext cx="4343400" cy="5410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High beta, low aspect ratio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R = 0.86 m, A &gt; 1.27</a:t>
            </a:r>
          </a:p>
          <a:p>
            <a:pPr lvl="1"/>
            <a:r>
              <a:rPr lang="en-US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&lt; 1.5 MA,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5.5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&lt; 40%,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 7</a:t>
            </a:r>
          </a:p>
          <a:p>
            <a:pPr lvl="1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Copper </a:t>
            </a:r>
            <a:r>
              <a:rPr lang="en-US" dirty="0">
                <a:solidFill>
                  <a:srgbClr val="00CC00"/>
                </a:solidFill>
                <a:latin typeface="Calibri" pitchFamily="34" charset="0"/>
                <a:cs typeface="Calibri" pitchFamily="34" charset="0"/>
              </a:rPr>
              <a:t>stabilizer plates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for kink mode stabilization</a:t>
            </a:r>
          </a:p>
          <a:p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Midplane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70606"/>
                </a:solidFill>
                <a:latin typeface="Calibri" pitchFamily="34" charset="0"/>
                <a:cs typeface="Calibri" pitchFamily="34" charset="0"/>
              </a:rPr>
              <a:t>control coils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n = 1 – 3 field correction, magnetic braking of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l-GR" baseline="-250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by NTV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n = 1 RWM control</a:t>
            </a:r>
          </a:p>
          <a:p>
            <a:pPr lvl="1"/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Combined sensor sets now used for RWM feedback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48 upper/lower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B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r</a:t>
            </a:r>
          </a:p>
        </p:txBody>
      </p:sp>
      <p:sp>
        <p:nvSpPr>
          <p:cNvPr id="1800761" name="Rectangle 5689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9773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bg1">
                        <a:alpha val="86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NSTX is a spherical torus equipped to study passive and active global MHD control, rotation variation by 3D fields </a:t>
            </a:r>
          </a:p>
        </p:txBody>
      </p:sp>
      <p:sp>
        <p:nvSpPr>
          <p:cNvPr id="5691" name="Line 5683"/>
          <p:cNvSpPr>
            <a:spLocks noChangeShapeType="1"/>
          </p:cNvSpPr>
          <p:nvPr/>
        </p:nvSpPr>
        <p:spPr bwMode="auto">
          <a:xfrm>
            <a:off x="7923822" y="3635744"/>
            <a:ext cx="509817" cy="18204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2" name="Text Box 5684"/>
          <p:cNvSpPr txBox="1">
            <a:spLocks noChangeArrowheads="1"/>
          </p:cNvSpPr>
          <p:nvPr/>
        </p:nvSpPr>
        <p:spPr bwMode="auto">
          <a:xfrm>
            <a:off x="8050056" y="5456171"/>
            <a:ext cx="1093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NBI port hole</a:t>
            </a:r>
            <a:endParaRPr lang="en-US" sz="2000" b="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Benchmarking of RWM stability codes through the ITPA was successful; codes agree and support present understanding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>
          <a:xfrm>
            <a:off x="0" y="1192818"/>
            <a:ext cx="4689043" cy="2848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5343" y="1528386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fluid growth rates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0386" y="2478513"/>
            <a:ext cx="1879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fluid plus kinetic growth rates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2" y="2148959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unstable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47" y="236719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stable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16947" y="4096512"/>
            <a:ext cx="93877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10386" y="4096512"/>
            <a:ext cx="1902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4778" y="3881068"/>
            <a:ext cx="9060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low rotation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precession 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resonance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0730" y="3876546"/>
            <a:ext cx="11079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 smtClean="0">
                <a:latin typeface="Calibri" panose="020F0502020204030204" pitchFamily="34" charset="0"/>
              </a:rPr>
              <a:t>high rotation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bounce/transit </a:t>
            </a:r>
          </a:p>
          <a:p>
            <a:r>
              <a:rPr lang="en-US" sz="1100" b="0" i="0" dirty="0" smtClean="0">
                <a:latin typeface="Calibri" panose="020F0502020204030204" pitchFamily="34" charset="0"/>
              </a:rPr>
              <a:t>resonance</a:t>
            </a:r>
            <a:endParaRPr lang="en-US" sz="1100" b="0" i="0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21101" y="1227531"/>
            <a:ext cx="4545011" cy="1594523"/>
          </a:xfrm>
        </p:spPr>
        <p:txBody>
          <a:bodyPr/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codes support the present understanding that RWM stability can be increased by kinetic effects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low rotation through precession drift resonance 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At high rotation by bounce and transit resonances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Intermediate rotation can remain susceptible to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instability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2872" y="4743591"/>
            <a:ext cx="9144000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>
                <a:latin typeface="Calibri" pitchFamily="34" charset="0"/>
                <a:cs typeface="Calibri" pitchFamily="34" charset="0"/>
              </a:rPr>
              <a:t>The successful benchmarking gives great confidence that these codes are correctly calculating kinetic effects of RWM 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stability</a:t>
            </a:r>
            <a:endParaRPr lang="en-US" sz="2200" b="0" i="0" kern="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b="0" i="0" kern="0" dirty="0">
                <a:latin typeface="Calibri" pitchFamily="34" charset="0"/>
                <a:cs typeface="Calibri" pitchFamily="34" charset="0"/>
              </a:rPr>
              <a:t>To the extent that this model is validated against experimental evidence of RWM stability, one can then project the stability of future devices with greater </a:t>
            </a:r>
            <a:r>
              <a:rPr lang="en-US" sz="1800" b="0" i="0" kern="0" dirty="0" smtClean="0">
                <a:latin typeface="Calibri" pitchFamily="34" charset="0"/>
                <a:cs typeface="Calibri" pitchFamily="34" charset="0"/>
              </a:rPr>
              <a:t>confidence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5343" y="1886091"/>
            <a:ext cx="1172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 panose="020F0502020204030204" pitchFamily="34" charset="0"/>
              </a:rPr>
              <a:t>ITER case</a:t>
            </a:r>
            <a:endParaRPr lang="en-US" sz="2000" i="0" dirty="0">
              <a:latin typeface="Calibri" panose="020F0502020204030204" pitchFamily="34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86961" y="6228185"/>
            <a:ext cx="8964185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[J. Berkery </a:t>
            </a:r>
            <a:r>
              <a:rPr lang="en-US" sz="15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“Benchmarking </a:t>
            </a:r>
            <a:r>
              <a:rPr lang="en-US" sz="1500" b="0" i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Kinetic Calculations of Resistive Wall Mode </a:t>
            </a:r>
            <a:r>
              <a:rPr lang="en-US" sz="15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Stability”, Report to the ITPA (2013)]</a:t>
            </a:r>
            <a:endParaRPr lang="en-US" sz="15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2400" y="1196520"/>
            <a:ext cx="2087030" cy="609600"/>
            <a:chOff x="152400" y="1196520"/>
            <a:chExt cx="208703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0" name="Oval 19"/>
            <p:cNvSpPr/>
            <p:nvPr/>
          </p:nvSpPr>
          <p:spPr bwMode="auto">
            <a:xfrm>
              <a:off x="152400" y="1196520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1295400"/>
              <a:ext cx="2087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Plasma Operations</a:t>
              </a:r>
              <a:endParaRPr lang="en-US" sz="1600" dirty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04800" y="3429000"/>
            <a:ext cx="2667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39" y="3401645"/>
            <a:ext cx="2621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r>
              <a:rPr lang="en-US" sz="1400" dirty="0"/>
              <a:t>PF coils</a:t>
            </a:r>
          </a:p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NBI: q,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, p control</a:t>
            </a:r>
          </a:p>
          <a:p>
            <a:r>
              <a:rPr lang="en-US" sz="1400" dirty="0" smtClean="0"/>
              <a:t>3D fields (upgraded + NCC):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EF,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 control</a:t>
            </a:r>
          </a:p>
          <a:p>
            <a:r>
              <a:rPr lang="en-US" sz="1400" dirty="0" smtClean="0"/>
              <a:t>n=1-3 feedback</a:t>
            </a:r>
          </a:p>
          <a:p>
            <a:r>
              <a:rPr lang="en-US" sz="1400" dirty="0" err="1" smtClean="0"/>
              <a:t>Divertor</a:t>
            </a:r>
            <a:r>
              <a:rPr lang="en-US" sz="1400" dirty="0" smtClean="0"/>
              <a:t> gas injection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66800" y="5323582"/>
            <a:ext cx="2372164" cy="1077218"/>
            <a:chOff x="1066800" y="5105400"/>
            <a:chExt cx="2372164" cy="107721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5105400"/>
              <a:ext cx="23721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  <a:p>
              <a:r>
                <a:rPr lang="en-US" sz="1600" dirty="0" smtClean="0"/>
                <a:t>Early shutdown</a:t>
              </a:r>
            </a:p>
            <a:p>
              <a:r>
                <a:rPr lang="en-US" sz="1600" dirty="0" smtClean="0"/>
                <a:t>Massive Gas Injection</a:t>
              </a:r>
            </a:p>
            <a:p>
              <a:r>
                <a:rPr lang="en-US" sz="1600" dirty="0" smtClean="0"/>
                <a:t>EPI (</a:t>
              </a:r>
              <a:r>
                <a:rPr lang="en-US" sz="1600" dirty="0" err="1" smtClean="0"/>
                <a:t>tbp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267200" y="2819400"/>
            <a:ext cx="3200400" cy="1828800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738" y="2791361"/>
            <a:ext cx="3238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Control Algorithms: Steer</a:t>
            </a:r>
          </a:p>
          <a:p>
            <a:r>
              <a:rPr lang="en-US" sz="1600" u="sng" dirty="0" smtClean="0">
                <a:solidFill>
                  <a:srgbClr val="800000"/>
                </a:solidFill>
              </a:rPr>
              <a:t>Towards Stable Operation</a:t>
            </a:r>
          </a:p>
          <a:p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err="1"/>
              <a:t>ctl</a:t>
            </a:r>
            <a:endParaRPr lang="en-US" sz="1600" dirty="0"/>
          </a:p>
          <a:p>
            <a:r>
              <a:rPr lang="en-US" sz="1600" dirty="0" smtClean="0"/>
              <a:t>LM, NTM avoidance</a:t>
            </a:r>
          </a:p>
          <a:p>
            <a:r>
              <a:rPr lang="en-US" sz="1600" dirty="0"/>
              <a:t>RWM and dynamic EF control</a:t>
            </a:r>
          </a:p>
          <a:p>
            <a:r>
              <a:rPr lang="en-US" sz="1600" dirty="0" smtClean="0"/>
              <a:t>RWMSC (plasma response)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2124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67000" y="10863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66800"/>
            <a:ext cx="350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Predictors (Measurements)</a:t>
            </a:r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sz="1600" dirty="0"/>
              <a:t>Shape/position</a:t>
            </a:r>
          </a:p>
          <a:p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r>
              <a:rPr lang="en-US" sz="1600" dirty="0" smtClean="0"/>
              <a:t>Profiles (p(r), j(r),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(r),…..)</a:t>
            </a:r>
          </a:p>
          <a:p>
            <a:r>
              <a:rPr lang="en-US" sz="1600" dirty="0" smtClean="0"/>
              <a:t>Plasma response (n=0-3, RFA, …)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076938" y="175260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>
            <a:endCxn id="9" idx="0"/>
          </p:cNvCxnSpPr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9906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59572"/>
            <a:ext cx="170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7" y="1066800"/>
            <a:ext cx="221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General framework &amp; algorithms applicable to ITER</a:t>
            </a:r>
            <a:endParaRPr lang="en-US" sz="1600" dirty="0">
              <a:solidFill>
                <a:srgbClr val="8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2971800" y="41148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429000" y="6010031"/>
            <a:ext cx="4267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6962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sz="2400" dirty="0" smtClean="0"/>
              <a:t>isruption prediction by multiple means will enable avoidance via profile or mode control or mitigation by MGI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4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01891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b="15539"/>
          <a:stretch/>
        </p:blipFill>
        <p:spPr>
          <a:xfrm>
            <a:off x="4839193" y="1092754"/>
            <a:ext cx="4137366" cy="295246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780577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dirty="0" smtClean="0">
                <a:latin typeface="Calibri" pitchFamily="34" charset="0"/>
              </a:rPr>
              <a:t>β</a:t>
            </a:r>
            <a:r>
              <a:rPr lang="en-US" sz="2800" baseline="-25000" dirty="0" smtClean="0">
                <a:latin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</a:rPr>
              <a:t> vs. l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09086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43167"/>
            <a:ext cx="3614057" cy="315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b="16722"/>
          <a:stretch/>
        </p:blipFill>
        <p:spPr>
          <a:xfrm>
            <a:off x="4846450" y="1092965"/>
            <a:ext cx="4142030" cy="2911090"/>
          </a:xfrm>
          <a:prstGeom prst="rect">
            <a:avLst/>
          </a:prstGeom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795091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16405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 vs. l</a:t>
            </a:r>
            <a:r>
              <a:rPr lang="en-US" sz="2800" baseline="-25000" dirty="0">
                <a:latin typeface="Calibri" pitchFamily="34" charset="0"/>
              </a:rPr>
              <a:t>i</a:t>
            </a:r>
            <a:r>
              <a:rPr lang="en-US" sz="2800" dirty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10894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4795091" y="1093223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4816405" y="1077069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167"/>
            <a:ext cx="3569049" cy="3154680"/>
          </a:xfrm>
          <a:prstGeom prst="rect">
            <a:avLst/>
          </a:prstGeom>
        </p:spPr>
      </p:pic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738095" y="379899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7170311" y="4065774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765466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5738501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6707765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7677029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6627732" y="3141762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 vs. l</a:t>
            </a:r>
            <a:r>
              <a:rPr lang="en-US" sz="2800" baseline="-25000" dirty="0">
                <a:latin typeface="Calibri" pitchFamily="34" charset="0"/>
              </a:rPr>
              <a:t>i</a:t>
            </a:r>
            <a:r>
              <a:rPr lang="en-US" sz="2800" dirty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502573" y="2060558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733297" y="1093223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738095" y="176555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738095" y="2445686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8646293" y="4004054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7076543" y="91592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7765052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8008764" y="943167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8312800" y="943167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7506863" y="944373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8108907" y="2459353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V="1">
            <a:off x="7863972" y="2453320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8622945" y="951362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36592" y="314802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b="15505"/>
          <a:stretch/>
        </p:blipFill>
        <p:spPr>
          <a:xfrm>
            <a:off x="4846449" y="1091582"/>
            <a:ext cx="4145419" cy="29536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949514" y="2677393"/>
            <a:ext cx="138847" cy="9483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19274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76"/>
          <a:stretch/>
        </p:blipFill>
        <p:spPr>
          <a:xfrm>
            <a:off x="0" y="932688"/>
            <a:ext cx="3614057" cy="315755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MISK calculations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precession drift resonance of many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are consistent with the measured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trend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3760" y="4198720"/>
            <a:ext cx="3831326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MISK code calculation for 44 </a:t>
            </a:r>
            <a:r>
              <a:rPr lang="en-US" sz="1800" b="0" i="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800" b="0" i="0" dirty="0" smtClean="0">
                <a:latin typeface="Calibri" pitchFamily="34" charset="0"/>
                <a:cs typeface="Calibri" pitchFamily="34" charset="0"/>
              </a:rPr>
              <a:t> from the 20 discharge database</a:t>
            </a:r>
            <a:endParaRPr lang="en-US" sz="1800" b="0" i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7315200" y="1182914"/>
            <a:ext cx="0" cy="116114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315200" y="2481943"/>
            <a:ext cx="0" cy="1161288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461005" y="1288868"/>
            <a:ext cx="119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Less stable</a:t>
            </a:r>
          </a:p>
          <a:p>
            <a:pPr>
              <a:buNone/>
            </a:pPr>
            <a:r>
              <a:rPr lang="el-GR" sz="1800" b="0" i="0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 small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1005" y="2885440"/>
            <a:ext cx="131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latin typeface="Calibri" pitchFamily="34" charset="0"/>
              </a:rPr>
              <a:t>More stable</a:t>
            </a:r>
          </a:p>
          <a:p>
            <a:pPr>
              <a:buNone/>
            </a:pPr>
            <a:r>
              <a:rPr lang="el-GR" sz="1800" b="0" i="0" dirty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800" b="0" i="0" baseline="-25000" dirty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 large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05" y="932688"/>
            <a:ext cx="3569049" cy="31546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39138" y="5564222"/>
            <a:ext cx="7489241" cy="81987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25956" y="5623264"/>
            <a:ext cx="2157834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5727530"/>
            <a:ext cx="7312042" cy="57167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6" idx="3"/>
          </p:cNvCxnSpPr>
          <p:nvPr/>
        </p:nvCxnSpPr>
        <p:spPr bwMode="auto">
          <a:xfrm>
            <a:off x="2055255" y="5305306"/>
            <a:ext cx="1670701" cy="67230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464630" y="5431082"/>
            <a:ext cx="899884" cy="62137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403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984171" y="5431082"/>
            <a:ext cx="322357" cy="57108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890605" y="511781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bounce harmonic l =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4094" y="1008129"/>
            <a:ext cx="1276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MISK calculations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038846"/>
            <a:ext cx="9144000" cy="873081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The resistive wall mode (RWM) is a kinking of magnetic field lines slowed by penetration through vessel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structures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 r="59875" b="37848"/>
          <a:stretch/>
        </p:blipFill>
        <p:spPr>
          <a:xfrm>
            <a:off x="6172200" y="1872706"/>
            <a:ext cx="2743200" cy="14667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118104" y="4586274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0400000" lon="2700000" rev="19800000"/>
            </a:camera>
            <a:lightRig rig="threePt" dir="t"/>
          </a:scene3d>
          <a:sp3d extrusionH="76200" contourW="127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20571" y="2025989"/>
            <a:ext cx="1770743" cy="11601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isometricLeftDown">
              <a:rot lat="2100000" lon="2700000" rev="1200000"/>
            </a:camera>
            <a:lightRig rig="threePt" dir="t"/>
          </a:scene3d>
          <a:sp3d extrusionH="76200">
            <a:bevelT/>
            <a:extrusionClr>
              <a:schemeClr val="bg2">
                <a:lumMod val="60000"/>
                <a:lumOff val="40000"/>
              </a:schemeClr>
            </a:extrusionClr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6" y="2103491"/>
            <a:ext cx="3715811" cy="3657600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 bwMode="auto">
          <a:xfrm rot="1264835">
            <a:off x="2377599" y="2292517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546642" y="2606067"/>
            <a:ext cx="459301" cy="3338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06" y="2504054"/>
            <a:ext cx="234791" cy="20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78" y="3538550"/>
            <a:ext cx="801529" cy="2250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91" y="4160548"/>
            <a:ext cx="731901" cy="2347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41478" y="378859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where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66343" y="3419856"/>
            <a:ext cx="948932" cy="1052286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550233" y="2853799"/>
            <a:ext cx="1465938" cy="33234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628305" y="4643590"/>
            <a:ext cx="1456121" cy="31688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An unstable RWM is an exponential growth of magnetic field line kinking that can be studied with a linear model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2" r="59875"/>
          <a:stretch/>
        </p:blipFill>
        <p:spPr>
          <a:xfrm>
            <a:off x="6168571" y="4032619"/>
            <a:ext cx="2743200" cy="18557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6455" y="3390665"/>
            <a:ext cx="201034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Linear, </a:t>
            </a:r>
            <a:r>
              <a:rPr lang="en-US" sz="1800" b="0" i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perturbative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model is justified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7939314" y="3099800"/>
            <a:ext cx="79829" cy="2910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3816167" y="3064255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33373" y="4521700"/>
            <a:ext cx="653144" cy="114631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20999999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51598" y="2993458"/>
            <a:ext cx="0" cy="38537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94913" y="32157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sz="18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endParaRPr lang="en-US" sz="1800" b="0" i="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0" y="6045620"/>
            <a:ext cx="9143999" cy="46853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RWMs in NSTX cause a collapse in </a:t>
            </a:r>
            <a:r>
              <a:rPr lang="el-GR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disruption, and termination of the plasma</a:t>
            </a:r>
          </a:p>
        </p:txBody>
      </p:sp>
    </p:spTree>
    <p:extLst>
      <p:ext uri="{BB962C8B-B14F-4D97-AF65-F5344CB8AC3E}">
        <p14:creationId xmlns:p14="http://schemas.microsoft.com/office/powerpoint/2010/main" val="2589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5396101" y="2778647"/>
            <a:ext cx="2302669" cy="261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Kinetic effects in the RWM dispersion relation allows for passive stabilization of the RWM, can explain experiments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4606556" y="1409281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606556" y="32380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606556" y="25522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422908" y="1610448"/>
            <a:ext cx="643738" cy="162397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Multiply 8"/>
          <p:cNvSpPr/>
          <p:nvPr/>
        </p:nvSpPr>
        <p:spPr bwMode="auto">
          <a:xfrm>
            <a:off x="7607331" y="2460841"/>
            <a:ext cx="182880" cy="182880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06556" y="1610448"/>
            <a:ext cx="2307771" cy="1444828"/>
            <a:chOff x="4606556" y="1610448"/>
            <a:chExt cx="2307771" cy="144482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4606556" y="1610448"/>
              <a:ext cx="2307771" cy="1444828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Multiply 10"/>
            <p:cNvSpPr/>
            <p:nvPr/>
          </p:nvSpPr>
          <p:spPr bwMode="auto">
            <a:xfrm>
              <a:off x="5304662" y="2457201"/>
              <a:ext cx="182880" cy="182880"/>
            </a:xfrm>
            <a:prstGeom prst="mathMultiply">
              <a:avLst/>
            </a:prstGeom>
            <a:solidFill>
              <a:schemeClr val="accent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 flipV="1">
            <a:off x="5396102" y="305710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702504" y="305527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99488" y="3297612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2797" y="3284572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9631" y="2312963"/>
            <a:ext cx="7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6891" y="2501648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8331" y="23492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1999" y="107933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ink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ode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6583" y="1224615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0441" y="164121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baseline="-1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~</a:t>
            </a:r>
            <a:r>
              <a:rPr lang="el-GR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-1</a:t>
            </a:r>
            <a:endParaRPr lang="en-US" sz="1800" b="0" i="0" baseline="30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43" y="1072082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Resistive Wall Mode (RWM) fluid dispersion relation: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13950" y="1795427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9982" y="2509519"/>
            <a:ext cx="350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-1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is slow enough that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active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stabilization (feedback) can keep the plasma stable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6053951" y="2909480"/>
            <a:ext cx="458504" cy="9440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32954" y="4374103"/>
            <a:ext cx="4433937" cy="1594523"/>
          </a:xfrm>
        </p:spPr>
        <p:txBody>
          <a:bodyPr/>
          <a:lstStyle/>
          <a:p>
            <a:r>
              <a:rPr lang="en-US" sz="2200" u="sng" dirty="0" smtClean="0">
                <a:latin typeface="Calibri" pitchFamily="34" charset="0"/>
                <a:cs typeface="Calibri" pitchFamily="34" charset="0"/>
              </a:rPr>
              <a:t>Passive stabilization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Collisional dissipation</a:t>
            </a: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Rotational stabilization</a:t>
            </a:r>
          </a:p>
          <a:p>
            <a:pPr lvl="2"/>
            <a:r>
              <a:rPr lang="en-US" sz="1600" dirty="0" smtClean="0">
                <a:latin typeface="Calibri" pitchFamily="34" charset="0"/>
                <a:cs typeface="Calibri" pitchFamily="34" charset="0"/>
              </a:rPr>
              <a:t>Simple models with a scalar “critical rotation” level for stability could not explain experiments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4" y="1876312"/>
            <a:ext cx="1423321" cy="4825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48020" y="1610437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43" y="376298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However, NSTX experiments have often operated in this range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without active control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!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561819" y="6201457"/>
            <a:ext cx="38337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025020 (2010)]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882159" y="4810650"/>
            <a:ext cx="2302669" cy="63221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4606556" y="1409281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606556" y="32380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606556" y="2552281"/>
            <a:ext cx="3657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422908" y="1610448"/>
            <a:ext cx="643738" cy="162397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Multiply 8"/>
          <p:cNvSpPr/>
          <p:nvPr/>
        </p:nvSpPr>
        <p:spPr bwMode="auto">
          <a:xfrm>
            <a:off x="7607331" y="2460841"/>
            <a:ext cx="182880" cy="182880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96102" y="305710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702504" y="3055276"/>
            <a:ext cx="0" cy="17731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99488" y="3297612"/>
            <a:ext cx="94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2797" y="3284572"/>
            <a:ext cx="107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sz="2000" b="0" i="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US" sz="2000" b="0" i="0" baseline="30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n-US" sz="2000" b="0" i="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-wall</a:t>
            </a:r>
            <a:endParaRPr lang="en-US" sz="2000" b="0" i="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9631" y="2312963"/>
            <a:ext cx="7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6891" y="2501648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stable</a:t>
            </a:r>
            <a:endParaRPr lang="en-US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8331" y="23492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en-US" sz="2000" b="0" i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1999" y="107933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deal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ink </a:t>
            </a:r>
            <a:r>
              <a:rPr lang="en-US" sz="1800" b="0" i="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lang="en-US" sz="1800" b="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ode</a:t>
            </a:r>
            <a:endParaRPr lang="en-US" sz="1800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6583" y="1224615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Resistive Wall Mode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43" y="1072082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Calibri" panose="020F0502020204030204" pitchFamily="34" charset="0"/>
              </a:rPr>
              <a:t>Resistive Wall Mode (RWM) fluid dispersion relation:</a:t>
            </a:r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13950" y="1795427"/>
            <a:ext cx="1726949" cy="62006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9982" y="2509519"/>
            <a:ext cx="350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τ</a:t>
            </a:r>
            <a:r>
              <a:rPr lang="en-US" sz="1800" b="0" i="0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-1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is slow enough that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active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stabilization (feedback) can keep the plasma stable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3345542" y="4968702"/>
            <a:ext cx="1683658" cy="3161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5153465" y="4886687"/>
            <a:ext cx="2387991" cy="5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Kinetic Effects</a:t>
            </a:r>
            <a:endParaRPr lang="en-US" sz="1600" b="0" i="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747657" y="2104569"/>
            <a:ext cx="1625600" cy="791031"/>
          </a:xfrm>
          <a:custGeom>
            <a:avLst/>
            <a:gdLst>
              <a:gd name="connsiteX0" fmla="*/ 0 w 1625600"/>
              <a:gd name="connsiteY0" fmla="*/ 783774 h 791031"/>
              <a:gd name="connsiteX1" fmla="*/ 1117600 w 1625600"/>
              <a:gd name="connsiteY1" fmla="*/ 2 h 791031"/>
              <a:gd name="connsiteX2" fmla="*/ 1625600 w 1625600"/>
              <a:gd name="connsiteY2" fmla="*/ 791031 h 791031"/>
              <a:gd name="connsiteX3" fmla="*/ 1625600 w 1625600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791031">
                <a:moveTo>
                  <a:pt x="0" y="783774"/>
                </a:moveTo>
                <a:cubicBezTo>
                  <a:pt x="423333" y="391283"/>
                  <a:pt x="846667" y="-1208"/>
                  <a:pt x="1117600" y="2"/>
                </a:cubicBezTo>
                <a:cubicBezTo>
                  <a:pt x="1388533" y="1211"/>
                  <a:pt x="1625600" y="791031"/>
                  <a:pt x="1625600" y="791031"/>
                </a:cubicBezTo>
                <a:lnTo>
                  <a:pt x="1625600" y="791031"/>
                </a:lnTo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6026" y="5388522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706613" y="5490963"/>
            <a:ext cx="2811018" cy="480917"/>
          </a:xfrm>
          <a:prstGeom prst="rect">
            <a:avLst/>
          </a:prstGeom>
        </p:spPr>
      </p:pic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5359971" y="6199632"/>
            <a:ext cx="36268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105002 (2004)]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4" y="1876312"/>
            <a:ext cx="1423321" cy="4825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48020" y="1610437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0" dirty="0" smtClean="0">
                <a:solidFill>
                  <a:schemeClr val="tx1"/>
                </a:solidFill>
                <a:latin typeface="Calibri" panose="020F0502020204030204" pitchFamily="34" charset="0"/>
                <a:sym typeface="Symbol"/>
              </a:rPr>
              <a:t></a:t>
            </a:r>
            <a:endParaRPr lang="en-US" sz="2400" i="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487543" y="2830286"/>
            <a:ext cx="1935366" cy="113410"/>
          </a:xfrm>
          <a:custGeom>
            <a:avLst/>
            <a:gdLst>
              <a:gd name="connsiteX0" fmla="*/ 0 w 1625600"/>
              <a:gd name="connsiteY0" fmla="*/ 783774 h 791031"/>
              <a:gd name="connsiteX1" fmla="*/ 1117600 w 1625600"/>
              <a:gd name="connsiteY1" fmla="*/ 2 h 791031"/>
              <a:gd name="connsiteX2" fmla="*/ 1625600 w 1625600"/>
              <a:gd name="connsiteY2" fmla="*/ 791031 h 791031"/>
              <a:gd name="connsiteX3" fmla="*/ 1625600 w 1625600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791031">
                <a:moveTo>
                  <a:pt x="0" y="783774"/>
                </a:moveTo>
                <a:cubicBezTo>
                  <a:pt x="423333" y="391283"/>
                  <a:pt x="846667" y="-1208"/>
                  <a:pt x="1117600" y="2"/>
                </a:cubicBezTo>
                <a:cubicBezTo>
                  <a:pt x="1388533" y="1211"/>
                  <a:pt x="1625600" y="791031"/>
                  <a:pt x="1625600" y="791031"/>
                </a:cubicBezTo>
                <a:lnTo>
                  <a:pt x="1625600" y="791031"/>
                </a:lnTo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43" y="376298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However, NSTX experiments have often operated in this range </a:t>
            </a:r>
            <a:r>
              <a:rPr lang="en-US" sz="1800" b="0" i="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without active control</a:t>
            </a:r>
            <a:r>
              <a:rPr lang="en-US" sz="1800" b="0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!</a:t>
            </a:r>
            <a:endParaRPr lang="en-US" sz="1800" b="0" i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32954" y="4374103"/>
            <a:ext cx="4433937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u="sng" kern="0" smtClean="0">
                <a:latin typeface="Calibri" pitchFamily="34" charset="0"/>
                <a:cs typeface="Calibri" pitchFamily="34" charset="0"/>
              </a:rPr>
              <a:t>Passive stabilization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Collisional dissipation</a:t>
            </a:r>
          </a:p>
          <a:p>
            <a:pPr lvl="1"/>
            <a:r>
              <a:rPr lang="en-US" sz="1800" b="0" i="0" kern="0" smtClean="0">
                <a:latin typeface="Calibri" pitchFamily="34" charset="0"/>
                <a:cs typeface="Calibri" pitchFamily="34" charset="0"/>
              </a:rPr>
              <a:t>Rotational stabilization</a:t>
            </a:r>
          </a:p>
          <a:p>
            <a:pPr lvl="2"/>
            <a:r>
              <a:rPr lang="en-US" sz="1600" b="0" i="0" kern="0" smtClean="0">
                <a:latin typeface="Calibri" pitchFamily="34" charset="0"/>
                <a:cs typeface="Calibri" pitchFamily="34" charset="0"/>
              </a:rPr>
              <a:t>Simple models with a scalar “critical rotation” level for stability could not explain experiments</a:t>
            </a:r>
            <a:endParaRPr lang="en-US" sz="1600" b="0" i="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61819" y="6201457"/>
            <a:ext cx="38337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50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025020 (2010)]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Kinetic effects in the RWM dispersion relation allows for passive stabilization of the RWM, can explain experiments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114147-1014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r="11320" b="10318"/>
          <a:stretch>
            <a:fillRect/>
          </a:stretch>
        </p:blipFill>
        <p:spPr bwMode="auto">
          <a:xfrm>
            <a:off x="441597" y="2925552"/>
            <a:ext cx="3657600" cy="3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5539702" y="4134744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2" y="4287145"/>
            <a:ext cx="2848356" cy="4511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Kinetic effects arise from the perturbed pressure, are calculated in MISK from the perturbed distribution function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153465" y="4886687"/>
            <a:ext cx="2387991" cy="5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Kinetic Effects</a:t>
            </a:r>
            <a:endParaRPr lang="en-US" sz="1600" b="0" i="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6026" y="5388522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706613" y="5490963"/>
            <a:ext cx="2811018" cy="480917"/>
          </a:xfrm>
          <a:prstGeom prst="rect">
            <a:avLst/>
          </a:prstGeom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359971" y="6141001"/>
            <a:ext cx="362689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[B. Hu 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Phys. Rev. </a:t>
            </a:r>
            <a:r>
              <a:rPr lang="en-US" sz="14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Lett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14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</a:t>
            </a:r>
            <a:r>
              <a:rPr lang="en-US" sz="14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105002 (2004)]</a:t>
            </a:r>
            <a:endParaRPr lang="en-US" sz="14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rot="1264835">
            <a:off x="2377599" y="2980204"/>
            <a:ext cx="1669143" cy="2868088"/>
          </a:xfrm>
          <a:prstGeom prst="arc">
            <a:avLst>
              <a:gd name="adj1" fmla="val 16200000"/>
              <a:gd name="adj2" fmla="val 46700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6830" y="1505278"/>
            <a:ext cx="63246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9743" y="1574800"/>
            <a:ext cx="2209800" cy="609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541" y="1013497"/>
            <a:ext cx="1993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Force balance:</a:t>
            </a:r>
            <a:endParaRPr lang="en-US" sz="2400" b="0" i="0" dirty="0">
              <a:latin typeface="Calibri" pitchFamily="34" charset="0"/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7541" y="1654630"/>
            <a:ext cx="1842516" cy="41910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823030" y="1663775"/>
            <a:ext cx="6172200" cy="45110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71257" y="1007074"/>
            <a:ext cx="359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leads to an energy balance: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3526971" y="1480459"/>
            <a:ext cx="275773" cy="1683657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87410" y="2421369"/>
            <a:ext cx="195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solidFill>
                  <a:schemeClr val="accent2"/>
                </a:solidFill>
                <a:latin typeface="Calibri" pitchFamily="34" charset="0"/>
              </a:rPr>
              <a:t>Kinetic Energy</a:t>
            </a:r>
            <a:endParaRPr lang="en-US" sz="2400" b="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546642" y="3293754"/>
            <a:ext cx="459301" cy="33383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06" y="3191741"/>
            <a:ext cx="234791" cy="204026"/>
          </a:xfrm>
          <a:prstGeom prst="rect">
            <a:avLst/>
          </a:prstGeom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869544" y="3232454"/>
            <a:ext cx="4264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0" i="0" dirty="0">
                <a:latin typeface="Calibri" pitchFamily="34" charset="0"/>
              </a:rPr>
              <a:t>C</a:t>
            </a:r>
            <a:r>
              <a:rPr lang="en-US" sz="2400" b="0" i="0" dirty="0" smtClean="0">
                <a:latin typeface="Calibri" pitchFamily="34" charset="0"/>
              </a:rPr>
              <a:t>hange in potential energy due to perturbed kinetic pressure is: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6538684" y="1316063"/>
            <a:ext cx="275773" cy="2119085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83789" y="2423160"/>
            <a:ext cx="1585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solidFill>
                  <a:schemeClr val="accent2"/>
                </a:solidFill>
                <a:latin typeface="Calibri" pitchFamily="34" charset="0"/>
              </a:rPr>
              <a:t>Fluid terms</a:t>
            </a:r>
            <a:endParaRPr lang="en-US" sz="2400" b="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323943" y="2322287"/>
            <a:ext cx="0" cy="8127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08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94031" y="3135086"/>
            <a:ext cx="4112655" cy="13776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39702" y="4134744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2" y="4287145"/>
            <a:ext cx="2848356" cy="4511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Kinetic effects arise from the perturbed pressure, are calculated in MISK from the perturbed distribution function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6830" y="1505278"/>
            <a:ext cx="63246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9743" y="1574800"/>
            <a:ext cx="2209800" cy="609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541" y="1013497"/>
            <a:ext cx="1993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Force balance:</a:t>
            </a:r>
            <a:endParaRPr lang="en-US" sz="2400" b="0" i="0" dirty="0">
              <a:latin typeface="Calibri" pitchFamily="34" charset="0"/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7541" y="1654630"/>
            <a:ext cx="1842516" cy="41910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823030" y="1663775"/>
            <a:ext cx="6172200" cy="45110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71257" y="1007074"/>
            <a:ext cx="359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leads to an energy balance: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3526971" y="1480459"/>
            <a:ext cx="275773" cy="1683657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87410" y="2421369"/>
            <a:ext cx="195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Kinetic Energy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869544" y="3232454"/>
            <a:ext cx="4264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0" i="0" dirty="0">
                <a:latin typeface="Calibri" pitchFamily="34" charset="0"/>
              </a:rPr>
              <a:t>C</a:t>
            </a:r>
            <a:r>
              <a:rPr lang="en-US" sz="2400" b="0" i="0" dirty="0" smtClean="0">
                <a:latin typeface="Calibri" pitchFamily="34" charset="0"/>
              </a:rPr>
              <a:t>hange in potential energy due to perturbed kinetic pressure is: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6538684" y="1316063"/>
            <a:ext cx="275773" cy="2119085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83789" y="2423160"/>
            <a:ext cx="1585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Fluid terms</a:t>
            </a:r>
            <a:endParaRPr lang="en-US" sz="2400" b="0" i="0" dirty="0"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323943" y="2322287"/>
            <a:ext cx="0" cy="8127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639138" y="5564222"/>
            <a:ext cx="7489241" cy="81987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5956" y="5623264"/>
            <a:ext cx="2157834" cy="708696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5727530"/>
            <a:ext cx="7312042" cy="5716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29934" y="3236976"/>
            <a:ext cx="38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Calibri" panose="020F0502020204030204" pitchFamily="34" charset="0"/>
              </a:rPr>
              <a:t>        is solved for in the </a:t>
            </a:r>
            <a:r>
              <a:rPr lang="en-US" sz="2400" b="0" i="0" dirty="0" smtClean="0">
                <a:latin typeface="Times New Roman" panose="02020603050405020304" pitchFamily="18" charset="0"/>
              </a:rPr>
              <a:t>MISK</a:t>
            </a:r>
            <a:r>
              <a:rPr lang="en-US" sz="2400" b="0" i="0" dirty="0" smtClean="0">
                <a:latin typeface="Calibri" panose="020F0502020204030204" pitchFamily="34" charset="0"/>
              </a:rPr>
              <a:t> code by using    from the drift kinetic equation to solve for</a:t>
            </a:r>
            <a:endParaRPr lang="en-US" sz="2400" b="0" i="0" dirty="0">
              <a:latin typeface="Calibri" panose="020F05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8" y="3385568"/>
            <a:ext cx="445294" cy="1878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1" y="3720185"/>
            <a:ext cx="126302" cy="2461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41" y="4085222"/>
            <a:ext cx="275273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94031" y="3135086"/>
            <a:ext cx="4112655" cy="13776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127829" y="5638799"/>
            <a:ext cx="25898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5539702" y="4134744"/>
            <a:ext cx="30480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02" y="4287145"/>
            <a:ext cx="2848356" cy="4511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Kinetic effects arise from the perturbed pressure, are calculated in MISK from the perturbed distribution function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46830" y="1505278"/>
            <a:ext cx="6324600" cy="685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9743" y="1574800"/>
            <a:ext cx="2209800" cy="609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541" y="1013497"/>
            <a:ext cx="1993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Force balance:</a:t>
            </a:r>
            <a:endParaRPr lang="en-US" sz="2400" b="0" i="0" dirty="0">
              <a:latin typeface="Calibri" pitchFamily="34" charset="0"/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47541" y="1654630"/>
            <a:ext cx="1842516" cy="41910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823030" y="1663775"/>
            <a:ext cx="6172200" cy="45110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071257" y="1007074"/>
            <a:ext cx="359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leads to an energy balance: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3526971" y="1480459"/>
            <a:ext cx="275773" cy="1683657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87410" y="2421369"/>
            <a:ext cx="195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Kinetic Energy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4869544" y="3232454"/>
            <a:ext cx="4264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0" i="0" dirty="0">
                <a:latin typeface="Calibri" pitchFamily="34" charset="0"/>
              </a:rPr>
              <a:t>C</a:t>
            </a:r>
            <a:r>
              <a:rPr lang="en-US" sz="2400" b="0" i="0" dirty="0" smtClean="0">
                <a:latin typeface="Calibri" pitchFamily="34" charset="0"/>
              </a:rPr>
              <a:t>hange in potential energy due to perturbed kinetic pressure is: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6538684" y="1316063"/>
            <a:ext cx="275773" cy="2119085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83789" y="2423160"/>
            <a:ext cx="1585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0" i="0" dirty="0" smtClean="0">
                <a:latin typeface="Calibri" pitchFamily="34" charset="0"/>
              </a:rPr>
              <a:t>Fluid terms</a:t>
            </a:r>
            <a:endParaRPr lang="en-US" sz="2400" b="0" i="0" dirty="0"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323943" y="2322287"/>
            <a:ext cx="0" cy="8127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817257" y="5489972"/>
            <a:ext cx="391636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539702" y="5431082"/>
            <a:ext cx="824812" cy="56487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46" idx="2"/>
          </p:cNvCxnSpPr>
          <p:nvPr/>
        </p:nvCxnSpPr>
        <p:spPr bwMode="auto">
          <a:xfrm flipH="1">
            <a:off x="4869544" y="5489972"/>
            <a:ext cx="161938" cy="5059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3933372" y="5677104"/>
            <a:ext cx="1748622" cy="628343"/>
          </a:xfrm>
          <a:prstGeom prst="rect">
            <a:avLst/>
          </a:prstGeom>
          <a:solidFill>
            <a:srgbClr val="FFFF99">
              <a:alpha val="34000"/>
            </a:srgbClr>
          </a:solidFill>
          <a:ln w="3175"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4" y="5772879"/>
            <a:ext cx="2279904" cy="4632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578971" y="5120640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6369" y="5120640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~ Plasma Rotation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45236" y="51206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502289" y="5489972"/>
            <a:ext cx="1854455" cy="395898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604289"/>
            <a:ext cx="1588770" cy="1981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9934" y="3236976"/>
            <a:ext cx="38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latin typeface="Calibri" panose="020F0502020204030204" pitchFamily="34" charset="0"/>
              </a:rPr>
              <a:t>        is solved for in the </a:t>
            </a:r>
            <a:r>
              <a:rPr lang="en-US" sz="2400" b="0" i="0" dirty="0" smtClean="0">
                <a:latin typeface="Times New Roman" panose="02020603050405020304" pitchFamily="18" charset="0"/>
              </a:rPr>
              <a:t>MISK</a:t>
            </a:r>
            <a:r>
              <a:rPr lang="en-US" sz="2400" b="0" i="0" dirty="0" smtClean="0">
                <a:latin typeface="Calibri" panose="020F0502020204030204" pitchFamily="34" charset="0"/>
              </a:rPr>
              <a:t> code by using    from the drift kinetic equation to solve for</a:t>
            </a:r>
            <a:endParaRPr lang="en-US" sz="2400" b="0" i="0" dirty="0"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8" y="3385568"/>
            <a:ext cx="445294" cy="1878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1" y="3720185"/>
            <a:ext cx="126302" cy="2461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41" y="4085222"/>
            <a:ext cx="275273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NSTX reaches high </a:t>
            </a:r>
            <a:r>
              <a:rPr lang="el-GR" sz="2800" dirty="0">
                <a:latin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</a:rPr>
              <a:t>, low l</a:t>
            </a:r>
            <a:r>
              <a:rPr lang="en-US" sz="2800" baseline="-25000" dirty="0">
                <a:latin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</a:rPr>
              <a:t>range of next-step STs</a:t>
            </a:r>
            <a:r>
              <a:rPr lang="en-US" sz="2800" baseline="-25000" dirty="0">
                <a:latin typeface="Calibri" pitchFamily="34" charset="0"/>
              </a:rPr>
              <a:t/>
            </a:r>
            <a:br>
              <a:rPr lang="en-US" sz="2800" baseline="-25000" dirty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and </a:t>
            </a:r>
            <a:r>
              <a:rPr lang="en-US" sz="2800" dirty="0">
                <a:latin typeface="Calibri" pitchFamily="34" charset="0"/>
              </a:rPr>
              <a:t>the highest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/l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the least stable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b="6718"/>
          <a:stretch>
            <a:fillRect/>
          </a:stretch>
        </p:blipFill>
        <p:spPr bwMode="auto">
          <a:xfrm>
            <a:off x="179164" y="1143463"/>
            <a:ext cx="4286665" cy="30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1937" r="22771" b="14781"/>
          <a:stretch>
            <a:fillRect/>
          </a:stretch>
        </p:blipFill>
        <p:spPr bwMode="auto">
          <a:xfrm>
            <a:off x="279303" y="1107268"/>
            <a:ext cx="4146711" cy="30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11559" r="23296" b="16359"/>
          <a:stretch>
            <a:fillRect/>
          </a:stretch>
        </p:blipFill>
        <p:spPr bwMode="auto">
          <a:xfrm>
            <a:off x="294987" y="1091584"/>
            <a:ext cx="421789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0510" y="2065464"/>
            <a:ext cx="31730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i="0" dirty="0" err="1">
                <a:latin typeface="Symbol" pitchFamily="18" charset="2"/>
              </a:rPr>
              <a:t>b</a:t>
            </a:r>
            <a:r>
              <a:rPr lang="en-US" sz="2000" i="0" baseline="-25000" dirty="0" err="1">
                <a:latin typeface="Helvetica" charset="0"/>
              </a:rPr>
              <a:t>N</a:t>
            </a:r>
            <a:endParaRPr lang="en-US" sz="2000" i="0" dirty="0">
              <a:latin typeface="Helvetica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675394" y="4066792"/>
            <a:ext cx="2984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l</a:t>
            </a:r>
            <a:r>
              <a:rPr lang="en-US" sz="2400" b="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62382" y="923181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400" i="0" baseline="-25000" dirty="0" err="1">
                <a:solidFill>
                  <a:schemeClr val="tx1"/>
                </a:solidFill>
                <a:latin typeface="Arial" pitchFamily="34" charset="0"/>
              </a:rPr>
              <a:t>N</a:t>
            </a: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/l</a:t>
            </a:r>
            <a:r>
              <a:rPr lang="en-US" sz="1400" i="0" baseline="-25000" dirty="0">
                <a:solidFill>
                  <a:schemeClr val="tx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250891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13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49460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12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98639" y="950425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11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137663" y="9504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10</a:t>
            </a:r>
            <a:endParaRPr lang="en-US" sz="1400" i="0" baseline="-25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92702" y="95163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pitchFamily="34" charset="0"/>
              </a:rPr>
              <a:t>14</a:t>
            </a:r>
            <a:endParaRPr lang="en-US" sz="1400" i="0" baseline="-25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595948" y="2473017"/>
            <a:ext cx="719069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358270" y="2466984"/>
            <a:ext cx="231646" cy="115823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120409" y="3176401"/>
            <a:ext cx="0" cy="8107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684866" y="1924063"/>
            <a:ext cx="1100320" cy="632202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67184" y="1652603"/>
            <a:ext cx="880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rgbClr val="0000FF"/>
                </a:solidFill>
                <a:latin typeface="Arial" pitchFamily="34" charset="0"/>
              </a:rPr>
              <a:t>ST-CTF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1274658" y="1905966"/>
            <a:ext cx="360741" cy="27146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405473" y="1495812"/>
            <a:ext cx="8512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  <a:latin typeface="Arial" pitchFamily="34" charset="0"/>
              </a:rPr>
              <a:t>ST-Pilot</a:t>
            </a:r>
          </a:p>
        </p:txBody>
      </p:sp>
      <p:sp>
        <p:nvSpPr>
          <p:cNvPr id="47" name="Oval 34"/>
          <p:cNvSpPr>
            <a:spLocks noChangeArrowheads="1"/>
          </p:cNvSpPr>
          <p:nvPr/>
        </p:nvSpPr>
        <p:spPr bwMode="auto">
          <a:xfrm>
            <a:off x="2485975" y="1918031"/>
            <a:ext cx="357121" cy="46329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2191591" y="1733436"/>
            <a:ext cx="355915" cy="17252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21101" y="1227531"/>
            <a:ext cx="4545011" cy="1594523"/>
          </a:xfrm>
        </p:spPr>
        <p:txBody>
          <a:bodyPr/>
          <a:lstStyle/>
          <a:p>
            <a:r>
              <a:rPr lang="en-US" sz="2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ext-step STs aim to operate at: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igh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for fusion performance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 non-inductive fraction for continuous operation</a:t>
            </a:r>
          </a:p>
          <a:p>
            <a:pPr lvl="2"/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bootstrap current fraction -&gt; Broad current profile -&gt; Low internal inductance,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&lt;B</a:t>
            </a:r>
            <a:r>
              <a:rPr lang="en-US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&gt;/&lt;</a:t>
            </a:r>
            <a:r>
              <a:rPr lang="en-US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aseline="-25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</a:t>
            </a:r>
            <a:r>
              <a:rPr lang="el-GR" sz="1600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ψ</a:t>
            </a:r>
            <a:r>
              <a:rPr lang="en-US" sz="1600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</a:rPr>
              <a:t>This is generally </a:t>
            </a:r>
            <a:r>
              <a:rPr lang="en-US" sz="2200" u="sng" dirty="0">
                <a:latin typeface="Calibri" panose="020F0502020204030204" pitchFamily="34" charset="0"/>
              </a:rPr>
              <a:t>unfavorable</a:t>
            </a:r>
            <a:r>
              <a:rPr lang="en-US" sz="2200" dirty="0">
                <a:latin typeface="Calibri" panose="020F0502020204030204" pitchFamily="34" charset="0"/>
              </a:rPr>
              <a:t> for </a:t>
            </a:r>
            <a:r>
              <a:rPr lang="en-US" sz="2200" dirty="0" smtClean="0">
                <a:latin typeface="Calibri" panose="020F0502020204030204" pitchFamily="34" charset="0"/>
              </a:rPr>
              <a:t>ideal global </a:t>
            </a:r>
            <a:r>
              <a:rPr lang="en-US" sz="2200" dirty="0">
                <a:latin typeface="Calibri" panose="020F0502020204030204" pitchFamily="34" charset="0"/>
              </a:rPr>
              <a:t>MHD mode </a:t>
            </a:r>
            <a:r>
              <a:rPr lang="en-US" sz="2200" dirty="0" smtClean="0">
                <a:latin typeface="Calibri" panose="020F0502020204030204" pitchFamily="34" charset="0"/>
              </a:rPr>
              <a:t>stability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Low l</a:t>
            </a:r>
            <a:r>
              <a:rPr lang="en-US" sz="1800" baseline="-25000" dirty="0" smtClean="0">
                <a:latin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</a:rPr>
              <a:t> reduces </a:t>
            </a:r>
            <a:r>
              <a:rPr lang="en-US" sz="1800" dirty="0">
                <a:latin typeface="Calibri" panose="020F0502020204030204" pitchFamily="34" charset="0"/>
              </a:rPr>
              <a:t>the ideal n = 1 no-wall beta </a:t>
            </a:r>
            <a:r>
              <a:rPr lang="en-US" sz="1800" dirty="0" smtClean="0">
                <a:latin typeface="Calibri" panose="020F0502020204030204" pitchFamily="34" charset="0"/>
              </a:rPr>
              <a:t>limit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2274" y="4528457"/>
            <a:ext cx="44055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[S. Sabbagh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600" b="0" i="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Nucl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Fusion </a:t>
            </a:r>
            <a:r>
              <a:rPr lang="en-US" sz="160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53</a:t>
            </a:r>
            <a:r>
              <a:rPr lang="en-US" sz="1600" b="0" i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104007 (2013)]</a:t>
            </a:r>
            <a:endParaRPr lang="en-US" sz="1600" b="0" i="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251234" y="1098129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56032" y="177046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56032" y="2450592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56032" y="3127248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56032" y="3803904"/>
            <a:ext cx="108355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270549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0.0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1243584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0.2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3182112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0.6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151376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0.8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212848" y="4005072"/>
            <a:ext cx="30276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i="0" dirty="0" smtClean="0">
                <a:latin typeface="Calibri" panose="020F0502020204030204" pitchFamily="34" charset="0"/>
              </a:rPr>
              <a:t>0.4</a:t>
            </a:r>
            <a:endParaRPr lang="en-US" sz="1600" i="0" dirty="0">
              <a:latin typeface="Calibri" panose="020F0502020204030204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118908" y="4838562"/>
            <a:ext cx="8947204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NSTX can reach high </a:t>
            </a:r>
            <a:r>
              <a:rPr lang="el-GR" sz="2200" b="0" i="0" kern="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, low l</a:t>
            </a:r>
            <a:r>
              <a:rPr lang="en-US" sz="2200" b="0" i="0" kern="0" baseline="-25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b="0" i="0" kern="0" dirty="0" smtClean="0">
                <a:latin typeface="Calibri" pitchFamily="34" charset="0"/>
                <a:cs typeface="Calibri" pitchFamily="34" charset="0"/>
              </a:rPr>
              <a:t> range where next-step STs aim to operate</a:t>
            </a: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448360" y="2016685"/>
            <a:ext cx="102118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Recent years with n = 1 RWM feedback </a:t>
            </a:r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4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405473" y="2535207"/>
            <a:ext cx="786118" cy="22736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508000" y="2041696"/>
            <a:ext cx="897473" cy="114454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2824634" y="3176401"/>
            <a:ext cx="145264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000" i="0" dirty="0" smtClean="0">
                <a:latin typeface="Calibri" panose="020F0502020204030204" pitchFamily="34" charset="0"/>
              </a:rPr>
              <a:t>β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N</a:t>
            </a:r>
            <a:r>
              <a:rPr lang="en-US" sz="1000" i="0" dirty="0" smtClean="0">
                <a:latin typeface="Calibri" panose="020F0502020204030204" pitchFamily="34" charset="0"/>
              </a:rPr>
              <a:t>/l</a:t>
            </a:r>
            <a:r>
              <a:rPr lang="en-US" sz="1000" i="0" baseline="-25000" dirty="0" smtClean="0">
                <a:latin typeface="Calibri" panose="020F0502020204030204" pitchFamily="34" charset="0"/>
              </a:rPr>
              <a:t>i</a:t>
            </a:r>
            <a:r>
              <a:rPr lang="en-US" sz="1000" i="0" dirty="0" smtClean="0">
                <a:latin typeface="Calibri" panose="020F0502020204030204" pitchFamily="34" charset="0"/>
              </a:rPr>
              <a:t> </a:t>
            </a:r>
            <a:r>
              <a:rPr lang="en-US" sz="1000" i="0" dirty="0">
                <a:latin typeface="Calibri" panose="020F0502020204030204" pitchFamily="34" charset="0"/>
              </a:rPr>
              <a:t>= </a:t>
            </a:r>
            <a:r>
              <a:rPr lang="en-US" sz="1000" i="0" dirty="0" smtClean="0">
                <a:latin typeface="Calibri" panose="020F0502020204030204" pitchFamily="34" charset="0"/>
              </a:rPr>
              <a:t>6.7 : computed</a:t>
            </a:r>
            <a:endParaRPr lang="en-US" sz="1000" i="0" baseline="-250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sz="1000" i="0" dirty="0" smtClean="0">
                <a:latin typeface="Calibri" panose="020F0502020204030204" pitchFamily="34" charset="0"/>
              </a:rPr>
              <a:t>NSTX n </a:t>
            </a:r>
            <a:r>
              <a:rPr lang="en-US" sz="1000" i="0" dirty="0">
                <a:latin typeface="Calibri" panose="020F0502020204030204" pitchFamily="34" charset="0"/>
              </a:rPr>
              <a:t>= 1 no-wall limit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2824634" y="2852057"/>
            <a:ext cx="242688" cy="3243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6187607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ERKERY@TCHOKNNFUVWZY5H8" val="50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\begin{eqnarray}\nonumber&#10; \rho\frac{d\mathbf{v}}{dt} = \mathbf{j}\times\mathbf{B} - \boldsymbol{\nabla}\cdot\mathbb{P}&#10;\end{eqnarray}&#10;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\begin{eqnarray}\nonumber&#10; -\frac{1}{2}\int \rho\omega^{2}|\boldsymbol{\xi}_{\perp}|^{2}d\mathbf{V} = \frac{1}{2}\int \boldsymbol{\xi}_{\perp}^{*}\cdot\left[\mathbf{\tilde{j}}\times\mathbf{B_{0}} + \mathbf{j_{0}}\times\mathbf{\tilde{B}} - \boldsymbol{\nabla}\tilde{p}_{F} - \boldsymbol{\nabla}\cdot\tilde{\mathbb{P}}_{K}\right]d\mathbf{V}&#10;\end{eqnarray}&#10;&#10;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&#10;\begin{eqnarray}\nonumber&#10; \delta W_{K} = -\frac{1}{2}\int \boldsymbol{\xi}_{\perp}^{*}\cdot\left(\boldsymbol{\nabla}\cdot\tilde{\mathbb{P}}_{K}\right) d\mathbf{V}&#10;\end{eqnarray}&#10;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\begin{eqnarray}\nonumber&#10; \rho\frac{d\mathbf{v}}{dt} = \mathbf{j}\times\mathbf{B} - \boldsymbol{\nabla}\cdot\mathbb{P}&#10;\end{eqnarray}&#10;&#10;\end{document}"/>
  <p:tag name="IGUANATEXSIZ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\begin{eqnarray}\nonumber&#10; -\frac{1}{2}\int \rho\omega^{2}|\boldsymbol{\xi}_{\perp}|^{2}d\mathbf{V} = \frac{1}{2}\int \boldsymbol{\xi}_{\perp}^{*}\cdot\left[\mathbf{\tilde{j}}\times\mathbf{B_{0}} + \mathbf{j_{0}}\times\mathbf{\tilde{B}} - \boldsymbol{\nabla}\tilde{p}_{F} - \boldsymbol{\nabla}\cdot\tilde{\mathbb{P}}_{K}\right]d\mathbf{V}&#10;\end{eqnarray}&#10;&#10;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l=-\infty}^{\infty} 2\sqrt{2}\pi^{2}\int\int\int\left[\left|\left\langle H/\hat{\varepsilon}\right\rangle\right|^{2}&#10; \frac{\left(\omega-\omega_{E}\right)\frac{\partial f}{\partial\varepsilon}-\frac{n}{Ze}\frac{\partial f}{\partial \Psi}}{\langle\omega_{D}\rangle+l\omega_{b}-i\nu_{\mathrm{eff}}+\omega_{E}-\omega}\right]&#10; \frac{\hat{\tau}}{m_{j}^{\frac{3}{2}}B}\left|\frac{v_{\parallel}}{v}\right|\hat{\varepsilon}^{\frac{5}{2}}d\hat{\varepsilon} d(v_{\parallel}/v) d\boldsymbol{\Psi}&#10; \nonumber&#10;\end{equation}&#10;&#10;&#10;&#10;&#10;\end{document}"/>
  <p:tag name="IGUANATEXSIZE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W_{K}$&#10;&#10;&#10;\end{document}"/>
  <p:tag name="IGUANATEXSIZE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f}$&#10;&#10;&#10;\end{document}"/>
  <p:tag name="IGUANATEXSIZE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\tilde{\mathbb{P}}_{K}$&#10;&#10;&#10;\end{document}"/>
  <p:tag name="IGUANATEX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&#10;\begin{eqnarray}\nonumber&#10; \delta W_{K} = -\frac{1}{2}\int \boldsymbol{\xi}_{\perp}^{*}\cdot\left(\boldsymbol{\nabla}\cdot\tilde{\mathbb{P}}_{K}\right) d\mathbf{V}&#10;\end{eqnarray}&#10;&#10;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\begin{eqnarray}\nonumber&#10; \rho\frac{d\mathbf{v}}{dt} = \mathbf{j}\times\mathbf{B} - \boldsymbol{\nabla}\cdot\mathbb{P}&#10;\end{eqnarray}&#10;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\begin{eqnarray}\nonumber&#10; -\frac{1}{2}\int \rho\omega^{2}|\boldsymbol{\xi}_{\perp}|^{2}d\mathbf{V} = \frac{1}{2}\int \boldsymbol{\xi}_{\perp}^{*}\cdot\left[\mathbf{\tilde{j}}\times\mathbf{B_{0}} + \mathbf{j_{0}}\times\mathbf{\tilde{B}} - \boldsymbol{\nabla}\tilde{p}_{F} - \boldsymbol{\nabla}\cdot\tilde{\mathbb{P}}_{K}\right]d\mathbf{V}&#10;\end{eqnarray}&#10;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delta W_{K}$&#10;&#10;&#10;\end{document}"/>
  <p:tag name="IGUANATEXSIZE" val="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f}$&#10;&#10;&#10;\end{document}"/>
  <p:tag name="IGUANATEXSIZE" val="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\tilde{\mathbb{P}}_{K}$&#10;&#10;&#10;\end{document}"/>
  <p:tag name="IGUANATEXSIZE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-c \nonumber&#10;\end{equation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 - \omega_{*i} \nonumber&#10;\end{equation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omega_{E} \approx \omega_{\phi}-c \nonumber&#10;\end{equation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\sim&#10; \frac{1}{\langle\omega_{D}\rangle-i\nu_{\mathrm{eff}}+\omega_{E}}&#10; \nonumber&#10;\end{equation}&#10;&#10;&#10;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l=-\infty}^{\infty} 2\sqrt{2}\pi^{2}\int\int\int\left[\left|\left\langle H/\hat{\varepsilon}\right\rangle\right|^{2}&#10; \frac{\left(\omega-\omega_{E}\right)\frac{\partial f}{\partial\varepsilon}-\frac{n}{Ze}\frac{\partial f}{\partial \Psi}}{\langle\omega_{D}\rangle+l\omega_{b}-i\nu_{\mathrm{eff}}+\omega_{E}-\omega}\right]&#10; \frac{\hat{\tau}}{m_{j}^{\frac{3}{2}}B}\left|\frac{v_{\parallel}}{v}\right|\hat{\varepsilon}^{\frac{5}{2}}d\hat{\varepsilon} d(v_{\parallel}/v) d\boldsymbol{\Psi}&#10; \nonumber&#10;\end{equation}&#10;&#10;&#10;&#10;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 \delta W_{K} = \sum_{l=-\infty}^{\infty} 2\sqrt{2}\pi^{2}\int\int\int\left[\left|\left\langle H/\hat{\varepsilon}\right\rangle\right|^{2}&#10; \frac{\left(\omega-\omega_{E}\right)\frac{\partial f}{\partial\varepsilon}-\frac{n}{Ze}\frac{\partial f}{\partial \Psi}}{\langle\omega_{D}\rangle+l\omega_{b}-i\nu_{\mathrm{eff}}+\omega_{E}-\omega}\right]&#10; \frac{\hat{\tau}}{m_{j}^{\frac{3}{2}}B}\left|\frac{v_{\parallel}}{v}\right|\hat{\varepsilon}^{\frac{5}{2}}d\hat{\varepsilon} d(v_{\parallel}/v) d\boldsymbol{\Psi}&#10; \nonumber&#10;\end{equation}&#10;&#10;&#10;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$&#10;&#10;&#10;\end{document}"/>
  <p:tag name="IGUANATEXSIZE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oldsymbol{\xi}_{\perp} \sim e^{\gamma t}$&#10;&#10;&#10;\end{document}"/>
  <p:tag name="IGUANATEXSIZE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 \sim \tau_{w}^{-1}$&#10;&#10;&#10;\end{document}"/>
  <p:tag name="IGUANATEXSIZE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gamma_{f}\tau_{w} = -\frac{\delta W_{\infty}}{\delta W_{b}}&#10;\nonumber&#10;\end{equation}&#10;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fonts}&#10;\pagestyle{empty}&#10;\begin{document}&#10;&#10;&#10;&#10;&#10;\begin{eqnarray}\nonumber&#10; \delta W_{K} = -\frac{1}{2}\int \boldsymbol{\xi}_{\perp}^{*}\cdot\left(\boldsymbol{\nabla}\cdot\tilde{\mathbb{P}}_{K}\right) d\mathbf{V}&#10;\end{eqnarray}&#10;&#10;&#10;\end{document}"/>
  <p:tag name="IGUANATEX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left(\gamma-i\omega_{r}\right)\tau_{w} = -\frac{\delta W_{\infty}+\delta W_{K}}{\delta W_{b} + \delta W_{K}}&#10;\end{equation}&#10;&#10;&#10;\end{document}"/>
  <p:tag name="IGUANATEXSIZE" val="17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89097</TotalTime>
  <Words>3069</Words>
  <Application>Microsoft Office PowerPoint</Application>
  <PresentationFormat>On-screen Show (4:3)</PresentationFormat>
  <Paragraphs>651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PowerPoint Presentation</vt:lpstr>
      <vt:lpstr>The highest performance plasmas are not the least stable in NSTX Kinetic stabilization can explain this favorable result</vt:lpstr>
      <vt:lpstr>An unstable RWM is an exponential growth of magnetic field line kinking that can be studied with a linear model</vt:lpstr>
      <vt:lpstr>Kinetic effects in the RWM dispersion relation allows for passive stabilization of the RWM, can explain experiments</vt:lpstr>
      <vt:lpstr>Kinetic effects in the RWM dispersion relation allows for passive stabilization of the RWM, can explain experiments</vt:lpstr>
      <vt:lpstr>Kinetic effects arise from the perturbed pressure, are calculated in MISK from the perturbed distribution function</vt:lpstr>
      <vt:lpstr>Kinetic effects arise from the perturbed pressure, are calculated in MISK from the perturbed distribution function</vt:lpstr>
      <vt:lpstr>Kinetic effects arise from the perturbed pressure, are calculated in MISK from the perturbed distribution function</vt:lpstr>
      <vt:lpstr>NSTX reaches high βN, low li range of next-step STs and the highest βN/li is not the least stable</vt:lpstr>
      <vt:lpstr>NSTX reaches high βN, low li range of next-step STs and the highest βN/li is not the least stable</vt:lpstr>
      <vt:lpstr>NSTX reaches high βN, low li range of next-step STs and the highest βN/li is not the least stable</vt:lpstr>
      <vt:lpstr>High beta plasma stability is directly measured to test experimental trend of disruptivity</vt:lpstr>
      <vt:lpstr>Dedicated NSTX experiments reveal stability dependencies that can not be explained by early theories</vt:lpstr>
      <vt:lpstr>Dedicated NSTX experiments reveal stability dependencies that can not be explained by early theories</vt:lpstr>
      <vt:lpstr>Dedicated NSTX experiments reveal stability dependencies that can not be explained by early theories</vt:lpstr>
      <vt:lpstr>Dedicated NSTX experiments reveal stability dependencies that can not be explained by early theories</vt:lpstr>
      <vt:lpstr>Dedicated NSTX experiments reveal stability dependencies that can not be explained by early theories</vt:lpstr>
      <vt:lpstr>Collisionality affects the strength of kinetic resonances, experimental results consistent with theoretical expectation</vt:lpstr>
      <vt:lpstr>Collisionality affects the strength of kinetic resonances, experimental results consistent with theoretical expectation</vt:lpstr>
      <vt:lpstr>The stability boundary vs. ExB frequency can be explained by kinetic resonances, favorable range found</vt:lpstr>
      <vt:lpstr>The stability boundary vs. ExB frequency can be explained by kinetic resonances, favorable range found</vt:lpstr>
      <vt:lpstr>Stability boundaries in NSTX from MHD spectroscopy are explained by kinetic theory, have favorable dependencies </vt:lpstr>
      <vt:lpstr>MISK calculations of precession drift resonance of many equilibria are consistent with the measured βN/li trend</vt:lpstr>
      <vt:lpstr>MISK calculations of kinetic RWM growth rate for individual equilibria compares well with marginal stability point</vt:lpstr>
      <vt:lpstr>NSTX-U is planning a disruption avoidance system, in which real-time MHD spectroscopy or kinetic physics can be used</vt:lpstr>
      <vt:lpstr>NSTX-U is planning a disruption avoidance system, in which real-time MHD spectroscopy or kinetic physics can be used</vt:lpstr>
      <vt:lpstr>NSTX-U is planning a disruption avoidance system, in which real-time MHD spectroscopy or kinetic physics can be used</vt:lpstr>
      <vt:lpstr>Experimentally determined stability trends in NSTX can be explained by kinetic theory, are favorable for future devices</vt:lpstr>
      <vt:lpstr>backup slides</vt:lpstr>
      <vt:lpstr>NSTX is a spherical torus equipped to study passive and active global MHD control, rotation variation by 3D fields </vt:lpstr>
      <vt:lpstr>Benchmarking of RWM stability codes through the ITPA was successful; codes agree and support present understanding</vt:lpstr>
      <vt:lpstr>Disruption prediction by multiple means will enable avoidance via profile or mode control or mitigation by MGI</vt:lpstr>
      <vt:lpstr>βN vs. li </vt:lpstr>
      <vt:lpstr>βN vs. li </vt:lpstr>
      <vt:lpstr>βN vs. li </vt:lpstr>
      <vt:lpstr>MISK calculations of precession drift resonance of many equilibria are consistent with the measured βN/li trend</vt:lpstr>
      <vt:lpstr>An unstable RWM is an exponential growth of magnetic field line kinking that can be studied with a linear model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jberkery</cp:lastModifiedBy>
  <cp:revision>13563</cp:revision>
  <cp:lastPrinted>2013-10-29T15:16:34Z</cp:lastPrinted>
  <dcterms:created xsi:type="dcterms:W3CDTF">2003-10-01T16:23:57Z</dcterms:created>
  <dcterms:modified xsi:type="dcterms:W3CDTF">2013-11-14T00:45:14Z</dcterms:modified>
</cp:coreProperties>
</file>