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1"/>
    <p:sldMasterId id="2147483709" r:id="rId2"/>
  </p:sldMasterIdLst>
  <p:notesMasterIdLst>
    <p:notesMasterId r:id="rId38"/>
  </p:notesMasterIdLst>
  <p:handoutMasterIdLst>
    <p:handoutMasterId r:id="rId39"/>
  </p:handoutMasterIdLst>
  <p:sldIdLst>
    <p:sldId id="493" r:id="rId3"/>
    <p:sldId id="521" r:id="rId4"/>
    <p:sldId id="608" r:id="rId5"/>
    <p:sldId id="600" r:id="rId6"/>
    <p:sldId id="539" r:id="rId7"/>
    <p:sldId id="614" r:id="rId8"/>
    <p:sldId id="563" r:id="rId9"/>
    <p:sldId id="543" r:id="rId10"/>
    <p:sldId id="540" r:id="rId11"/>
    <p:sldId id="544" r:id="rId12"/>
    <p:sldId id="570" r:id="rId13"/>
    <p:sldId id="545" r:id="rId14"/>
    <p:sldId id="587" r:id="rId15"/>
    <p:sldId id="612" r:id="rId16"/>
    <p:sldId id="592" r:id="rId17"/>
    <p:sldId id="601" r:id="rId18"/>
    <p:sldId id="590" r:id="rId19"/>
    <p:sldId id="599" r:id="rId20"/>
    <p:sldId id="598" r:id="rId21"/>
    <p:sldId id="604" r:id="rId22"/>
    <p:sldId id="578" r:id="rId23"/>
    <p:sldId id="605" r:id="rId24"/>
    <p:sldId id="579" r:id="rId25"/>
    <p:sldId id="580" r:id="rId26"/>
    <p:sldId id="607" r:id="rId27"/>
    <p:sldId id="613" r:id="rId28"/>
    <p:sldId id="585" r:id="rId29"/>
    <p:sldId id="603" r:id="rId30"/>
    <p:sldId id="562" r:id="rId31"/>
    <p:sldId id="609" r:id="rId32"/>
    <p:sldId id="582" r:id="rId33"/>
    <p:sldId id="610" r:id="rId34"/>
    <p:sldId id="538" r:id="rId35"/>
    <p:sldId id="568" r:id="rId36"/>
    <p:sldId id="588" r:id="rId37"/>
  </p:sldIdLst>
  <p:sldSz cx="9144000" cy="6858000" type="screen4x3"/>
  <p:notesSz cx="6934200" cy="9232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F4F97"/>
    <a:srgbClr val="F6CE86"/>
    <a:srgbClr val="AEF8E5"/>
    <a:srgbClr val="0A8464"/>
    <a:srgbClr val="0DB78A"/>
    <a:srgbClr val="D68F10"/>
    <a:srgbClr val="F1B13D"/>
    <a:srgbClr val="10D6A2"/>
    <a:srgbClr val="2DEFBC"/>
    <a:srgbClr val="11D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7" autoAdjust="0"/>
    <p:restoredTop sz="89064" autoAdjust="0"/>
  </p:normalViewPr>
  <p:slideViewPr>
    <p:cSldViewPr snapToGrid="0">
      <p:cViewPr varScale="1">
        <p:scale>
          <a:sx n="137" d="100"/>
          <a:sy n="137" d="100"/>
        </p:scale>
        <p:origin x="-1608" y="-112"/>
      </p:cViewPr>
      <p:guideLst>
        <p:guide orient="horz" pos="993"/>
        <p:guide orient="horz" pos="3999"/>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90" d="100"/>
        <a:sy n="90" d="100"/>
      </p:scale>
      <p:origin x="0" y="432"/>
    </p:cViewPr>
  </p:sorterViewPr>
  <p:notesViewPr>
    <p:cSldViewPr snapToObjects="1">
      <p:cViewPr varScale="1">
        <p:scale>
          <a:sx n="165" d="100"/>
          <a:sy n="165" d="100"/>
        </p:scale>
        <p:origin x="-5256" y="-11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71" tIns="46186" rIns="92371" bIns="46186"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27775" y="0"/>
            <a:ext cx="3004820" cy="461645"/>
          </a:xfrm>
          <a:prstGeom prst="rect">
            <a:avLst/>
          </a:prstGeom>
        </p:spPr>
        <p:txBody>
          <a:bodyPr vert="horz" lIns="92371" tIns="46186" rIns="92371" bIns="46186" rtlCol="0"/>
          <a:lstStyle>
            <a:lvl1pPr algn="r">
              <a:defRPr sz="1100"/>
            </a:lvl1pPr>
          </a:lstStyle>
          <a:p>
            <a:fld id="{7A1D2F2F-8618-2143-A89B-2D6D3F007EBC}" type="datetimeFigureOut">
              <a:rPr lang="en-US" smtClean="0">
                <a:latin typeface="Arial"/>
              </a:rPr>
              <a:pPr/>
              <a:t>11/10/14</a:t>
            </a:fld>
            <a:endParaRPr lang="en-US" dirty="0">
              <a:latin typeface="Arial"/>
            </a:endParaRPr>
          </a:p>
        </p:txBody>
      </p:sp>
      <p:sp>
        <p:nvSpPr>
          <p:cNvPr id="4" name="Footer Placeholder 3"/>
          <p:cNvSpPr>
            <a:spLocks noGrp="1"/>
          </p:cNvSpPr>
          <p:nvPr>
            <p:ph type="ftr" sz="quarter" idx="2"/>
          </p:nvPr>
        </p:nvSpPr>
        <p:spPr>
          <a:xfrm>
            <a:off x="0" y="8769653"/>
            <a:ext cx="3004820" cy="461645"/>
          </a:xfrm>
          <a:prstGeom prst="rect">
            <a:avLst/>
          </a:prstGeom>
        </p:spPr>
        <p:txBody>
          <a:bodyPr vert="horz" lIns="92371" tIns="46186" rIns="92371" bIns="46186"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71" tIns="46186" rIns="92371" bIns="46186"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71" tIns="46186" rIns="92371" bIns="46186" rtlCol="0"/>
          <a:lstStyle>
            <a:lvl1pPr algn="l">
              <a:defRPr sz="1100">
                <a:latin typeface="Arial"/>
              </a:defRPr>
            </a:lvl1pPr>
          </a:lstStyle>
          <a:p>
            <a:endParaRPr lang="en-US" dirty="0"/>
          </a:p>
        </p:txBody>
      </p:sp>
      <p:sp>
        <p:nvSpPr>
          <p:cNvPr id="3" name="Date Placeholder 2"/>
          <p:cNvSpPr>
            <a:spLocks noGrp="1"/>
          </p:cNvSpPr>
          <p:nvPr>
            <p:ph type="dt" idx="1"/>
          </p:nvPr>
        </p:nvSpPr>
        <p:spPr>
          <a:xfrm>
            <a:off x="3927775" y="0"/>
            <a:ext cx="3004820" cy="461645"/>
          </a:xfrm>
          <a:prstGeom prst="rect">
            <a:avLst/>
          </a:prstGeom>
        </p:spPr>
        <p:txBody>
          <a:bodyPr vert="horz" lIns="92371" tIns="46186" rIns="92371" bIns="46186" rtlCol="0"/>
          <a:lstStyle>
            <a:lvl1pPr algn="r">
              <a:defRPr sz="1100">
                <a:latin typeface="Arial"/>
              </a:defRPr>
            </a:lvl1pPr>
          </a:lstStyle>
          <a:p>
            <a:fld id="{D8B0A143-2353-BE4A-A6C4-57C9AE3FBC68}" type="datetimeFigureOut">
              <a:rPr lang="en-US" smtClean="0"/>
              <a:pPr/>
              <a:t>11/10/14</a:t>
            </a:fld>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71" tIns="46186" rIns="92371" bIns="46186" rtlCol="0" anchor="ctr"/>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71" tIns="46186" rIns="92371" bIns="4618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769653"/>
            <a:ext cx="3004820" cy="461645"/>
          </a:xfrm>
          <a:prstGeom prst="rect">
            <a:avLst/>
          </a:prstGeom>
        </p:spPr>
        <p:txBody>
          <a:bodyPr vert="horz" lIns="92371" tIns="46186" rIns="92371" bIns="46186"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71" tIns="46186" rIns="92371" bIns="46186"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4DA97A16-477F-384C-9CA5-78E25EE2BDCC}" type="slidenum">
              <a:rPr lang="en-US"/>
              <a:pPr/>
              <a:t>7</a:t>
            </a:fld>
            <a:endParaRPr lang="en-US"/>
          </a:p>
        </p:txBody>
      </p:sp>
      <p:sp>
        <p:nvSpPr>
          <p:cNvPr id="18435" name="Rectangle 2"/>
          <p:cNvSpPr>
            <a:spLocks noGrp="1" noRot="1" noChangeAspect="1" noChangeArrowheads="1"/>
          </p:cNvSpPr>
          <p:nvPr>
            <p:ph type="sldImg"/>
          </p:nvPr>
        </p:nvSpPr>
        <p:spPr>
          <a:xfrm>
            <a:off x="1130300" y="685800"/>
            <a:ext cx="4673600" cy="3505200"/>
          </a:xfrm>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Rectangle 14"/>
          <p:cNvSpPr/>
          <p:nvPr/>
        </p:nvSpPr>
        <p:spPr>
          <a:xfrm>
            <a:off x="0" y="3065028"/>
            <a:ext cx="3417506" cy="3792972"/>
          </a:xfrm>
          <a:prstGeom prst="rect">
            <a:avLst/>
          </a:prstGeom>
          <a:solidFill>
            <a:srgbClr val="0F4F9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sp>
        <p:nvSpPr>
          <p:cNvPr id="10" name="Title 9"/>
          <p:cNvSpPr>
            <a:spLocks noGrp="1"/>
          </p:cNvSpPr>
          <p:nvPr>
            <p:ph type="title"/>
          </p:nvPr>
        </p:nvSpPr>
        <p:spPr>
          <a:xfrm>
            <a:off x="457200" y="743918"/>
            <a:ext cx="8229600" cy="986725"/>
          </a:xfrm>
        </p:spPr>
        <p:txBody>
          <a:bodyPr/>
          <a:lstStyle>
            <a:lvl1pPr>
              <a:lnSpc>
                <a:spcPts val="3800"/>
              </a:lnSpc>
              <a:defRPr b="0" i="1">
                <a:solidFill>
                  <a:srgbClr val="0F4F97"/>
                </a:solidFill>
                <a:effectLst/>
                <a:latin typeface="Arial"/>
                <a:cs typeface="Arial"/>
              </a:defRPr>
            </a:lvl1pPr>
          </a:lstStyle>
          <a:p>
            <a:r>
              <a:rPr lang="en-US" dirty="0" smtClean="0"/>
              <a:t>Click to edit Master title style</a:t>
            </a:r>
            <a:endParaRPr lang="en-US" dirty="0"/>
          </a:p>
        </p:txBody>
      </p:sp>
      <p:sp>
        <p:nvSpPr>
          <p:cNvPr id="12" name="Text Placeholder 11"/>
          <p:cNvSpPr>
            <a:spLocks noGrp="1"/>
          </p:cNvSpPr>
          <p:nvPr>
            <p:ph type="body" sz="quarter" idx="13"/>
          </p:nvPr>
        </p:nvSpPr>
        <p:spPr>
          <a:xfrm>
            <a:off x="652275" y="1733685"/>
            <a:ext cx="5434199" cy="369888"/>
          </a:xfrm>
        </p:spPr>
        <p:txBody>
          <a:bodyPr>
            <a:noAutofit/>
          </a:bodyPr>
          <a:lstStyle>
            <a:lvl1pPr>
              <a:lnSpc>
                <a:spcPts val="2200"/>
              </a:lnSpc>
              <a:buNone/>
              <a:defRPr sz="2000">
                <a:latin typeface="Arial"/>
                <a:cs typeface="Arial"/>
              </a:defRPr>
            </a:lvl1pPr>
            <a:lvl2pPr>
              <a:buNone/>
              <a:defRPr/>
            </a:lvl2pPr>
            <a:lvl3pPr>
              <a:buNone/>
              <a:defRPr/>
            </a:lvl3pPr>
            <a:lvl4pPr>
              <a:buNone/>
              <a:defRPr/>
            </a:lvl4pPr>
            <a:lvl5pPr>
              <a:buNone/>
              <a:defRPr/>
            </a:lvl5pPr>
          </a:lstStyle>
          <a:p>
            <a:pPr lvl="0"/>
            <a:r>
              <a:rPr lang="en-US" dirty="0" smtClean="0"/>
              <a:t>Click to edit Master text styles</a:t>
            </a:r>
          </a:p>
        </p:txBody>
      </p:sp>
      <p:pic>
        <p:nvPicPr>
          <p:cNvPr id="7" name="Picture 2"/>
          <p:cNvPicPr>
            <a:picLocks noChangeAspect="1" noChangeArrowheads="1"/>
          </p:cNvPicPr>
          <p:nvPr userDrawn="1"/>
        </p:nvPicPr>
        <p:blipFill rotWithShape="1">
          <a:blip r:embed="rId2"/>
          <a:srcRect l="949"/>
          <a:stretch/>
        </p:blipFill>
        <p:spPr bwMode="auto">
          <a:xfrm>
            <a:off x="3497385" y="3062287"/>
            <a:ext cx="5646615" cy="3795713"/>
          </a:xfrm>
          <a:prstGeom prst="rect">
            <a:avLst/>
          </a:prstGeom>
          <a:noFill/>
          <a:ln w="9525">
            <a:noFill/>
            <a:miter lim="800000"/>
            <a:headEnd/>
            <a:tailEnd/>
          </a:ln>
        </p:spPr>
      </p:pic>
      <p:sp>
        <p:nvSpPr>
          <p:cNvPr id="11" name="TextBox 10"/>
          <p:cNvSpPr txBox="1"/>
          <p:nvPr userDrawn="1"/>
        </p:nvSpPr>
        <p:spPr>
          <a:xfrm>
            <a:off x="44879" y="5974520"/>
            <a:ext cx="3351463" cy="82535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1000" b="1" kern="1200" dirty="0" smtClean="0">
                <a:solidFill>
                  <a:schemeClr val="bg1"/>
                </a:solidFill>
                <a:latin typeface="+mn-lt"/>
                <a:ea typeface="+mn-ea"/>
                <a:cs typeface="+mn-cs"/>
              </a:rPr>
              <a:t>LLNL-PRES-663440</a:t>
            </a:r>
          </a:p>
          <a:p>
            <a:pPr marL="0" algn="l" defTabSz="457200" rtl="0" eaLnBrk="1" latinLnBrk="0" hangingPunct="1">
              <a:lnSpc>
                <a:spcPct val="90000"/>
              </a:lnSpc>
              <a:spcAft>
                <a:spcPts val="300"/>
              </a:spcAft>
            </a:pPr>
            <a:r>
              <a:rPr lang="en-US" sz="800" kern="1200" dirty="0" smtClean="0">
                <a:solidFill>
                  <a:schemeClr val="bg1"/>
                </a:solidFill>
                <a:effectLst/>
                <a:latin typeface="Arial"/>
                <a:ea typeface="+mn-ea"/>
                <a:cs typeface="Arial"/>
              </a:rPr>
              <a:t>This work was performed under the auspices of the</a:t>
            </a:r>
            <a:r>
              <a:rPr lang="en-US" sz="800" kern="1200" baseline="0" dirty="0" smtClean="0">
                <a:solidFill>
                  <a:schemeClr val="bg1"/>
                </a:solidFill>
                <a:effectLst/>
                <a:latin typeface="Arial"/>
                <a:ea typeface="+mn-ea"/>
                <a:cs typeface="Arial"/>
              </a:rPr>
              <a:t> </a:t>
            </a:r>
            <a:r>
              <a:rPr lang="en-US" sz="800" kern="1200" dirty="0" smtClean="0">
                <a:solidFill>
                  <a:schemeClr val="bg1"/>
                </a:solidFill>
                <a:effectLst/>
                <a:latin typeface="Arial"/>
                <a:ea typeface="+mn-ea"/>
                <a:cs typeface="Arial"/>
              </a:rPr>
              <a:t>U.S. Department </a:t>
            </a:r>
            <a:br>
              <a:rPr lang="en-US" sz="800" kern="1200" dirty="0" smtClean="0">
                <a:solidFill>
                  <a:schemeClr val="bg1"/>
                </a:solidFill>
                <a:effectLst/>
                <a:latin typeface="Arial"/>
                <a:ea typeface="+mn-ea"/>
                <a:cs typeface="Arial"/>
              </a:rPr>
            </a:br>
            <a:r>
              <a:rPr lang="en-US" sz="800" kern="1200" dirty="0" smtClean="0">
                <a:solidFill>
                  <a:schemeClr val="bg1"/>
                </a:solidFill>
                <a:effectLst/>
                <a:latin typeface="Arial"/>
                <a:ea typeface="+mn-ea"/>
                <a:cs typeface="Arial"/>
              </a:rPr>
              <a:t>of Energy by Lawrence Livermore National Laboratory under Contract </a:t>
            </a:r>
            <a:br>
              <a:rPr lang="en-US" sz="800" kern="1200" dirty="0" smtClean="0">
                <a:solidFill>
                  <a:schemeClr val="bg1"/>
                </a:solidFill>
                <a:effectLst/>
                <a:latin typeface="Arial"/>
                <a:ea typeface="+mn-ea"/>
                <a:cs typeface="Arial"/>
              </a:rPr>
            </a:br>
            <a:r>
              <a:rPr lang="en-US" sz="800" kern="1200" dirty="0" smtClean="0">
                <a:solidFill>
                  <a:schemeClr val="bg1"/>
                </a:solidFill>
                <a:effectLst/>
                <a:latin typeface="Arial"/>
                <a:ea typeface="+mn-ea"/>
                <a:cs typeface="Arial"/>
              </a:rPr>
              <a:t>DE-AC52-07NA27344.</a:t>
            </a:r>
            <a:r>
              <a:rPr lang="en-US" sz="800" kern="1200" baseline="0" dirty="0" smtClean="0">
                <a:solidFill>
                  <a:schemeClr val="bg1"/>
                </a:solidFill>
                <a:effectLst/>
                <a:latin typeface="Arial"/>
                <a:ea typeface="+mn-ea"/>
                <a:cs typeface="Arial"/>
              </a:rPr>
              <a:t> </a:t>
            </a:r>
            <a:r>
              <a:rPr lang="en-US" sz="800" kern="1200" dirty="0" smtClean="0">
                <a:solidFill>
                  <a:schemeClr val="bg1"/>
                </a:solidFill>
                <a:effectLst/>
                <a:latin typeface="Arial"/>
                <a:ea typeface="+mn-ea"/>
                <a:cs typeface="Arial"/>
              </a:rPr>
              <a:t>Lawrence Livermore National Security, LLC</a:t>
            </a:r>
            <a:r>
              <a:rPr lang="en-US" sz="800" kern="1200" baseline="0" dirty="0" smtClean="0">
                <a:solidFill>
                  <a:schemeClr val="bg1"/>
                </a:solidFill>
                <a:effectLst/>
                <a:latin typeface="Arial"/>
                <a:ea typeface="+mn-ea"/>
                <a:cs typeface="Arial"/>
              </a:rPr>
              <a:t> </a:t>
            </a:r>
            <a:r>
              <a:rPr lang="en-US" sz="800" b="0" kern="1200" dirty="0" smtClean="0">
                <a:solidFill>
                  <a:schemeClr val="bg1"/>
                </a:solidFill>
                <a:latin typeface="+mn-lt"/>
                <a:ea typeface="+mn-ea"/>
                <a:cs typeface="+mn-cs"/>
              </a:rPr>
              <a:t>This material is based upon work supported by the U.S. Department of Energy, Office of Science, Office of Fusion Energy Sciences</a:t>
            </a:r>
            <a:endParaRPr lang="en-US" sz="800" b="0" kern="1200" dirty="0">
              <a:solidFill>
                <a:schemeClr val="bg1"/>
              </a:solidFill>
              <a:effectLst/>
              <a:latin typeface="Arial"/>
              <a:ea typeface="+mn-ea"/>
              <a:cs typeface="Arial"/>
            </a:endParaRPr>
          </a:p>
        </p:txBody>
      </p:sp>
      <p:pic>
        <p:nvPicPr>
          <p:cNvPr id="16" name="Picture 15" descr="LLNL_Logo_WHT-LRG.png"/>
          <p:cNvPicPr>
            <a:picLocks noChangeAspect="1"/>
          </p:cNvPicPr>
          <p:nvPr userDrawn="1"/>
        </p:nvPicPr>
        <p:blipFill>
          <a:blip r:embed="rId3"/>
          <a:stretch>
            <a:fillRect/>
          </a:stretch>
        </p:blipFill>
        <p:spPr>
          <a:xfrm>
            <a:off x="159876" y="3220532"/>
            <a:ext cx="2240285" cy="377953"/>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end page">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498" cy="60776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a:lvl1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Tree>
    <p:extLst>
      <p:ext uri="{BB962C8B-B14F-4D97-AF65-F5344CB8AC3E}">
        <p14:creationId xmlns:p14="http://schemas.microsoft.com/office/powerpoint/2010/main" val="3341205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382002" y="6653213"/>
            <a:ext cx="762000" cy="152400"/>
          </a:xfrm>
          <a:prstGeom prst="rect">
            <a:avLst/>
          </a:prstGeom>
        </p:spPr>
        <p:txBody>
          <a:bodyPr lIns="91428" tIns="45714" rIns="91428" bIns="45714"/>
          <a:lstStyle>
            <a:lvl1pPr>
              <a:defRPr smtClean="0"/>
            </a:lvl1pPr>
          </a:lstStyle>
          <a:p>
            <a:fld id="{7A5BC9D7-C66C-704A-AD0D-8707F75BA86E}" type="slidenum">
              <a:rPr lang="en-US"/>
              <a:pPr/>
              <a:t>‹#›</a:t>
            </a:fld>
            <a:endParaRPr lang="en-US"/>
          </a:p>
        </p:txBody>
      </p:sp>
    </p:spTree>
    <p:extLst>
      <p:ext uri="{BB962C8B-B14F-4D97-AF65-F5344CB8AC3E}">
        <p14:creationId xmlns:p14="http://schemas.microsoft.com/office/powerpoint/2010/main" val="3419215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Rectangle 14"/>
          <p:cNvSpPr/>
          <p:nvPr/>
        </p:nvSpPr>
        <p:spPr>
          <a:xfrm>
            <a:off x="0" y="3065028"/>
            <a:ext cx="3417506" cy="3792972"/>
          </a:xfrm>
          <a:prstGeom prst="rect">
            <a:avLst/>
          </a:prstGeom>
          <a:solidFill>
            <a:srgbClr val="0F4F9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sp>
        <p:nvSpPr>
          <p:cNvPr id="10" name="Title 9"/>
          <p:cNvSpPr>
            <a:spLocks noGrp="1"/>
          </p:cNvSpPr>
          <p:nvPr>
            <p:ph type="title"/>
          </p:nvPr>
        </p:nvSpPr>
        <p:spPr>
          <a:xfrm>
            <a:off x="457200" y="743918"/>
            <a:ext cx="8229600" cy="986725"/>
          </a:xfrm>
        </p:spPr>
        <p:txBody>
          <a:bodyPr/>
          <a:lstStyle>
            <a:lvl1pPr>
              <a:lnSpc>
                <a:spcPts val="3800"/>
              </a:lnSpc>
              <a:defRPr b="0" i="1">
                <a:solidFill>
                  <a:srgbClr val="0F4F97"/>
                </a:solidFill>
                <a:effectLst/>
                <a:latin typeface="Arial"/>
                <a:cs typeface="Arial"/>
              </a:defRPr>
            </a:lvl1pPr>
          </a:lstStyle>
          <a:p>
            <a:r>
              <a:rPr lang="en-US" dirty="0" smtClean="0"/>
              <a:t>Click to edit Master title style</a:t>
            </a:r>
            <a:endParaRPr lang="en-US" dirty="0"/>
          </a:p>
        </p:txBody>
      </p:sp>
      <p:sp>
        <p:nvSpPr>
          <p:cNvPr id="12" name="Text Placeholder 11"/>
          <p:cNvSpPr>
            <a:spLocks noGrp="1"/>
          </p:cNvSpPr>
          <p:nvPr>
            <p:ph type="body" sz="quarter" idx="13"/>
          </p:nvPr>
        </p:nvSpPr>
        <p:spPr>
          <a:xfrm>
            <a:off x="652275" y="1733685"/>
            <a:ext cx="5434199" cy="369888"/>
          </a:xfrm>
        </p:spPr>
        <p:txBody>
          <a:bodyPr>
            <a:noAutofit/>
          </a:bodyPr>
          <a:lstStyle>
            <a:lvl1pPr>
              <a:lnSpc>
                <a:spcPts val="2200"/>
              </a:lnSpc>
              <a:buNone/>
              <a:defRPr sz="2000">
                <a:latin typeface="Arial"/>
                <a:cs typeface="Arial"/>
              </a:defRPr>
            </a:lvl1pPr>
            <a:lvl2pPr>
              <a:buNone/>
              <a:defRPr/>
            </a:lvl2pPr>
            <a:lvl3pPr>
              <a:buNone/>
              <a:defRPr/>
            </a:lvl3pPr>
            <a:lvl4pPr>
              <a:buNone/>
              <a:defRPr/>
            </a:lvl4pPr>
            <a:lvl5pPr>
              <a:buNone/>
              <a:defRPr/>
            </a:lvl5pPr>
          </a:lstStyle>
          <a:p>
            <a:pPr lvl="0"/>
            <a:r>
              <a:rPr lang="en-US" dirty="0" smtClean="0"/>
              <a:t>Click to edit Master text styles</a:t>
            </a:r>
          </a:p>
        </p:txBody>
      </p:sp>
      <p:pic>
        <p:nvPicPr>
          <p:cNvPr id="7" name="Picture 2"/>
          <p:cNvPicPr>
            <a:picLocks noChangeAspect="1" noChangeArrowheads="1"/>
          </p:cNvPicPr>
          <p:nvPr userDrawn="1"/>
        </p:nvPicPr>
        <p:blipFill rotWithShape="1">
          <a:blip r:embed="rId2"/>
          <a:srcRect l="949"/>
          <a:stretch/>
        </p:blipFill>
        <p:spPr bwMode="auto">
          <a:xfrm>
            <a:off x="3497385" y="3062287"/>
            <a:ext cx="5646615" cy="3795713"/>
          </a:xfrm>
          <a:prstGeom prst="rect">
            <a:avLst/>
          </a:prstGeom>
          <a:noFill/>
          <a:ln w="9525">
            <a:noFill/>
            <a:miter lim="800000"/>
            <a:headEnd/>
            <a:tailEnd/>
          </a:ln>
        </p:spPr>
      </p:pic>
      <p:sp>
        <p:nvSpPr>
          <p:cNvPr id="11" name="TextBox 10"/>
          <p:cNvSpPr txBox="1"/>
          <p:nvPr userDrawn="1"/>
        </p:nvSpPr>
        <p:spPr>
          <a:xfrm>
            <a:off x="68385" y="5974520"/>
            <a:ext cx="3327957" cy="603755"/>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1000" kern="1200" dirty="0" smtClean="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800" kern="1200" dirty="0" smtClean="0">
                <a:solidFill>
                  <a:schemeClr val="bg1"/>
                </a:solidFill>
                <a:effectLst/>
                <a:latin typeface="Arial"/>
                <a:ea typeface="+mn-ea"/>
                <a:cs typeface="Arial"/>
              </a:rPr>
              <a:t>This work was performed under the auspices of the</a:t>
            </a:r>
            <a:r>
              <a:rPr lang="en-US" sz="800" kern="1200" baseline="0" dirty="0" smtClean="0">
                <a:solidFill>
                  <a:schemeClr val="bg1"/>
                </a:solidFill>
                <a:effectLst/>
                <a:latin typeface="Arial"/>
                <a:ea typeface="+mn-ea"/>
                <a:cs typeface="Arial"/>
              </a:rPr>
              <a:t> </a:t>
            </a:r>
            <a:r>
              <a:rPr lang="en-US" sz="800" kern="1200" dirty="0" smtClean="0">
                <a:solidFill>
                  <a:schemeClr val="bg1"/>
                </a:solidFill>
                <a:effectLst/>
                <a:latin typeface="Arial"/>
                <a:ea typeface="+mn-ea"/>
                <a:cs typeface="Arial"/>
              </a:rPr>
              <a:t>U.S. Department </a:t>
            </a:r>
            <a:br>
              <a:rPr lang="en-US" sz="800" kern="1200" dirty="0" smtClean="0">
                <a:solidFill>
                  <a:schemeClr val="bg1"/>
                </a:solidFill>
                <a:effectLst/>
                <a:latin typeface="Arial"/>
                <a:ea typeface="+mn-ea"/>
                <a:cs typeface="Arial"/>
              </a:rPr>
            </a:br>
            <a:r>
              <a:rPr lang="en-US" sz="800" kern="1200" dirty="0" smtClean="0">
                <a:solidFill>
                  <a:schemeClr val="bg1"/>
                </a:solidFill>
                <a:effectLst/>
                <a:latin typeface="Arial"/>
                <a:ea typeface="+mn-ea"/>
                <a:cs typeface="Arial"/>
              </a:rPr>
              <a:t>of Energy by Lawrence Livermore National Laboratory under contract </a:t>
            </a:r>
            <a:br>
              <a:rPr lang="en-US" sz="800" kern="1200" dirty="0" smtClean="0">
                <a:solidFill>
                  <a:schemeClr val="bg1"/>
                </a:solidFill>
                <a:effectLst/>
                <a:latin typeface="Arial"/>
                <a:ea typeface="+mn-ea"/>
                <a:cs typeface="Arial"/>
              </a:rPr>
            </a:br>
            <a:r>
              <a:rPr lang="en-US" sz="800" kern="1200" dirty="0" smtClean="0">
                <a:solidFill>
                  <a:schemeClr val="bg1"/>
                </a:solidFill>
                <a:effectLst/>
                <a:latin typeface="Arial"/>
                <a:ea typeface="+mn-ea"/>
                <a:cs typeface="Arial"/>
              </a:rPr>
              <a:t>DE-AC52-07NA27344.</a:t>
            </a:r>
            <a:r>
              <a:rPr lang="en-US" sz="800" kern="1200" baseline="0" dirty="0" smtClean="0">
                <a:solidFill>
                  <a:schemeClr val="bg1"/>
                </a:solidFill>
                <a:effectLst/>
                <a:latin typeface="Arial"/>
                <a:ea typeface="+mn-ea"/>
                <a:cs typeface="Arial"/>
              </a:rPr>
              <a:t> </a:t>
            </a:r>
            <a:r>
              <a:rPr lang="en-US" sz="800" kern="1200" dirty="0" smtClean="0">
                <a:solidFill>
                  <a:schemeClr val="bg1"/>
                </a:solidFill>
                <a:effectLst/>
                <a:latin typeface="Arial"/>
                <a:ea typeface="+mn-ea"/>
                <a:cs typeface="Arial"/>
              </a:rPr>
              <a:t>Lawrence Livermore National Security, LLC</a:t>
            </a:r>
            <a:endParaRPr lang="en-US" sz="800" kern="1200" dirty="0">
              <a:solidFill>
                <a:schemeClr val="bg1"/>
              </a:solidFill>
              <a:effectLst/>
              <a:latin typeface="Arial"/>
              <a:ea typeface="+mn-ea"/>
              <a:cs typeface="Arial"/>
            </a:endParaRPr>
          </a:p>
        </p:txBody>
      </p:sp>
      <p:pic>
        <p:nvPicPr>
          <p:cNvPr id="16" name="Picture 15" descr="LLNL_Logo_WHT-LRG.png"/>
          <p:cNvPicPr>
            <a:picLocks noChangeAspect="1"/>
          </p:cNvPicPr>
          <p:nvPr userDrawn="1"/>
        </p:nvPicPr>
        <p:blipFill>
          <a:blip r:embed="rId3"/>
          <a:stretch>
            <a:fillRect/>
          </a:stretch>
        </p:blipFill>
        <p:spPr>
          <a:xfrm>
            <a:off x="159876" y="3220532"/>
            <a:ext cx="2240285" cy="377953"/>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dirty="0" smtClean="0"/>
              <a:t>Click to edit Master title style</a:t>
            </a:r>
            <a:endParaRPr kumimoji="0"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odyPr>
          <a:lstStyle/>
          <a:p>
            <a:r>
              <a:rPr kumimoji="0" lang="en-US" dirty="0" smtClean="0"/>
              <a:t>Click to edit Master title style</a:t>
            </a:r>
            <a:endParaRPr kumimoji="0"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with lef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57200"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with righ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727275"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65826"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Content Placeholder 2"/>
          <p:cNvSpPr>
            <a:spLocks noGrp="1"/>
          </p:cNvSpPr>
          <p:nvPr>
            <p:ph idx="10"/>
          </p:nvPr>
        </p:nvSpPr>
        <p:spPr>
          <a:xfrm>
            <a:off x="4718649"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with Quad Text">
    <p:spTree>
      <p:nvGrpSpPr>
        <p:cNvPr id="1" name=""/>
        <p:cNvGrpSpPr/>
        <p:nvPr/>
      </p:nvGrpSpPr>
      <p:grpSpPr>
        <a:xfrm>
          <a:off x="0" y="0"/>
          <a:ext cx="0" cy="0"/>
          <a:chOff x="0" y="0"/>
          <a:chExt cx="0" cy="0"/>
        </a:xfrm>
      </p:grpSpPr>
      <p:sp>
        <p:nvSpPr>
          <p:cNvPr id="14" name="Text Placeholder 12"/>
          <p:cNvSpPr>
            <a:spLocks noGrp="1"/>
          </p:cNvSpPr>
          <p:nvPr>
            <p:ph type="body" sz="quarter" idx="15"/>
          </p:nvPr>
        </p:nvSpPr>
        <p:spPr>
          <a:xfrm>
            <a:off x="4575089" y="1653591"/>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5" name="Straight Connector 4"/>
          <p:cNvCxnSpPr/>
          <p:nvPr userDrawn="1"/>
        </p:nvCxnSpPr>
        <p:spPr bwMode="auto">
          <a:xfrm rot="5400000">
            <a:off x="2153528" y="3920602"/>
            <a:ext cx="4722647"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cxnSp>
        <p:nvCxnSpPr>
          <p:cNvPr id="6" name="Straight Connector 5"/>
          <p:cNvCxnSpPr/>
          <p:nvPr userDrawn="1"/>
        </p:nvCxnSpPr>
        <p:spPr bwMode="auto">
          <a:xfrm>
            <a:off x="469900" y="3873981"/>
            <a:ext cx="8229600"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sp>
        <p:nvSpPr>
          <p:cNvPr id="7" name="Text Placeholder 12"/>
          <p:cNvSpPr>
            <a:spLocks noGrp="1"/>
          </p:cNvSpPr>
          <p:nvPr>
            <p:ph type="body" sz="quarter" idx="11"/>
          </p:nvPr>
        </p:nvSpPr>
        <p:spPr>
          <a:xfrm>
            <a:off x="469900" y="1653591"/>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2"/>
          <p:cNvSpPr>
            <a:spLocks noGrp="1"/>
          </p:cNvSpPr>
          <p:nvPr>
            <p:ph type="body" sz="quarter" idx="16"/>
          </p:nvPr>
        </p:nvSpPr>
        <p:spPr>
          <a:xfrm>
            <a:off x="4575089" y="4021969"/>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2"/>
          <p:cNvSpPr>
            <a:spLocks noGrp="1"/>
          </p:cNvSpPr>
          <p:nvPr>
            <p:ph type="body" sz="quarter" idx="17"/>
          </p:nvPr>
        </p:nvSpPr>
        <p:spPr>
          <a:xfrm>
            <a:off x="469900" y="4021969"/>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endParaRPr lang="en-US" dirty="0" smtClean="0"/>
          </a:p>
          <a:p>
            <a:endParaRPr lang="en-US" dirty="0" smtClean="0"/>
          </a:p>
          <a:p>
            <a:endParaRPr lang="en-US" dirty="0" smtClean="0"/>
          </a:p>
          <a:p>
            <a:endParaRPr lang="en-US" dirty="0"/>
          </a:p>
        </p:txBody>
      </p:sp>
      <p:sp>
        <p:nvSpPr>
          <p:cNvPr id="6" name="Title 5"/>
          <p:cNvSpPr>
            <a:spLocks noGrp="1"/>
          </p:cNvSpPr>
          <p:nvPr>
            <p:ph type="title"/>
          </p:nvPr>
        </p:nvSpPr>
        <p:spPr>
          <a:xfrm>
            <a:off x="0" y="220136"/>
            <a:ext cx="9143999" cy="1251062"/>
          </a:xfrm>
          <a:gradFill flip="none" rotWithShape="1">
            <a:gsLst>
              <a:gs pos="0">
                <a:srgbClr val="FFFFFF">
                  <a:alpha val="80000"/>
                </a:srgbClr>
              </a:gs>
              <a:gs pos="100000">
                <a:srgbClr val="000000">
                  <a:alpha val="0"/>
                </a:srgbClr>
              </a:gs>
              <a:gs pos="78000">
                <a:srgbClr val="FFFFFF">
                  <a:alpha val="59000"/>
                </a:srgbClr>
              </a:gs>
            </a:gsLst>
            <a:lin ang="0" scaled="1"/>
            <a:tileRect/>
          </a:gradFill>
          <a:effectLst/>
        </p:spPr>
        <p:txBody>
          <a:bodyPr vert="horz" lIns="457200" rIns="45720" rtlCol="0" anchor="b" anchorCtr="0">
            <a:noAutofit/>
            <a:scene3d>
              <a:camera prst="orthographicFront"/>
              <a:lightRig rig="threePt" dir="t">
                <a:rot lat="0" lon="0" rev="4800000"/>
              </a:lightRig>
            </a:scene3d>
            <a:sp3d prstMaterial="matte"/>
          </a:bodyPr>
          <a:lstStyle>
            <a:lvl1pPr marL="233363" indent="0">
              <a:lnSpc>
                <a:spcPts val="3800"/>
              </a:lnSpc>
              <a:defRPr kumimoji="0" lang="en-US" sz="3600" b="1" i="0" u="none" strike="noStrike" kern="1200" cap="none" spc="0" normalizeH="0" baseline="0" noProof="0" dirty="0" smtClean="0">
                <a:ln>
                  <a:noFill/>
                </a:ln>
                <a:solidFill>
                  <a:srgbClr val="214A8F"/>
                </a:solidFill>
                <a:effectLst/>
                <a:uLnTx/>
                <a:uFillTx/>
                <a:latin typeface="Arial"/>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endParaRPr lang="en-US" dirty="0" smtClean="0"/>
          </a:p>
          <a:p>
            <a:endParaRPr lang="en-US" dirty="0" smtClean="0"/>
          </a:p>
          <a:p>
            <a:endParaRPr lang="en-US" dirty="0" smtClean="0"/>
          </a:p>
          <a:p>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end page">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498" cy="60776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odyPr>
          <a:lstStyle/>
          <a:p>
            <a:r>
              <a:rPr kumimoji="0" lang="en-US" dirty="0" smtClean="0"/>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lef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57200"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righ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727275"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65826"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Content Placeholder 2"/>
          <p:cNvSpPr>
            <a:spLocks noGrp="1"/>
          </p:cNvSpPr>
          <p:nvPr>
            <p:ph idx="10"/>
          </p:nvPr>
        </p:nvSpPr>
        <p:spPr>
          <a:xfrm>
            <a:off x="4718649"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with Quad Text">
    <p:spTree>
      <p:nvGrpSpPr>
        <p:cNvPr id="1" name=""/>
        <p:cNvGrpSpPr/>
        <p:nvPr/>
      </p:nvGrpSpPr>
      <p:grpSpPr>
        <a:xfrm>
          <a:off x="0" y="0"/>
          <a:ext cx="0" cy="0"/>
          <a:chOff x="0" y="0"/>
          <a:chExt cx="0" cy="0"/>
        </a:xfrm>
      </p:grpSpPr>
      <p:sp>
        <p:nvSpPr>
          <p:cNvPr id="14" name="Text Placeholder 12"/>
          <p:cNvSpPr>
            <a:spLocks noGrp="1"/>
          </p:cNvSpPr>
          <p:nvPr>
            <p:ph type="body" sz="quarter" idx="15"/>
          </p:nvPr>
        </p:nvSpPr>
        <p:spPr>
          <a:xfrm>
            <a:off x="4575089" y="1653591"/>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5" name="Straight Connector 4"/>
          <p:cNvCxnSpPr/>
          <p:nvPr userDrawn="1"/>
        </p:nvCxnSpPr>
        <p:spPr bwMode="auto">
          <a:xfrm rot="5400000">
            <a:off x="2153528" y="3920602"/>
            <a:ext cx="4722647"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cxnSp>
        <p:nvCxnSpPr>
          <p:cNvPr id="6" name="Straight Connector 5"/>
          <p:cNvCxnSpPr/>
          <p:nvPr userDrawn="1"/>
        </p:nvCxnSpPr>
        <p:spPr bwMode="auto">
          <a:xfrm>
            <a:off x="469900" y="3873981"/>
            <a:ext cx="8229600"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sp>
        <p:nvSpPr>
          <p:cNvPr id="7" name="Text Placeholder 12"/>
          <p:cNvSpPr>
            <a:spLocks noGrp="1"/>
          </p:cNvSpPr>
          <p:nvPr>
            <p:ph type="body" sz="quarter" idx="11"/>
          </p:nvPr>
        </p:nvSpPr>
        <p:spPr>
          <a:xfrm>
            <a:off x="469900" y="1653591"/>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2"/>
          <p:cNvSpPr>
            <a:spLocks noGrp="1"/>
          </p:cNvSpPr>
          <p:nvPr>
            <p:ph type="body" sz="quarter" idx="16"/>
          </p:nvPr>
        </p:nvSpPr>
        <p:spPr>
          <a:xfrm>
            <a:off x="4575089" y="4021969"/>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2"/>
          <p:cNvSpPr>
            <a:spLocks noGrp="1"/>
          </p:cNvSpPr>
          <p:nvPr>
            <p:ph type="body" sz="quarter" idx="17"/>
          </p:nvPr>
        </p:nvSpPr>
        <p:spPr>
          <a:xfrm>
            <a:off x="469900" y="4021969"/>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endParaRPr lang="en-US" dirty="0" smtClean="0"/>
          </a:p>
          <a:p>
            <a:endParaRPr lang="en-US" dirty="0" smtClean="0"/>
          </a:p>
          <a:p>
            <a:endParaRPr lang="en-US" dirty="0" smtClean="0"/>
          </a:p>
          <a:p>
            <a:endParaRPr lang="en-US" dirty="0"/>
          </a:p>
        </p:txBody>
      </p:sp>
      <p:sp>
        <p:nvSpPr>
          <p:cNvPr id="6" name="Title 5"/>
          <p:cNvSpPr>
            <a:spLocks noGrp="1"/>
          </p:cNvSpPr>
          <p:nvPr>
            <p:ph type="title"/>
          </p:nvPr>
        </p:nvSpPr>
        <p:spPr>
          <a:xfrm>
            <a:off x="0" y="220136"/>
            <a:ext cx="9143999" cy="1251062"/>
          </a:xfrm>
          <a:gradFill flip="none" rotWithShape="1">
            <a:gsLst>
              <a:gs pos="0">
                <a:srgbClr val="FFFFFF">
                  <a:alpha val="80000"/>
                </a:srgbClr>
              </a:gs>
              <a:gs pos="100000">
                <a:srgbClr val="000000">
                  <a:alpha val="0"/>
                </a:srgbClr>
              </a:gs>
              <a:gs pos="78000">
                <a:srgbClr val="FFFFFF">
                  <a:alpha val="59000"/>
                </a:srgbClr>
              </a:gs>
            </a:gsLst>
            <a:lin ang="0" scaled="1"/>
            <a:tileRect/>
          </a:gradFill>
          <a:effectLst/>
        </p:spPr>
        <p:txBody>
          <a:bodyPr vert="horz" lIns="457200" rIns="45720" rtlCol="0" anchor="b" anchorCtr="0">
            <a:noAutofit/>
            <a:scene3d>
              <a:camera prst="orthographicFront"/>
              <a:lightRig rig="threePt" dir="t">
                <a:rot lat="0" lon="0" rev="4800000"/>
              </a:lightRig>
            </a:scene3d>
            <a:sp3d prstMaterial="matte"/>
          </a:bodyPr>
          <a:lstStyle>
            <a:lvl1pPr marL="233363" indent="0">
              <a:lnSpc>
                <a:spcPts val="3800"/>
              </a:lnSpc>
              <a:defRPr kumimoji="0" lang="en-US" sz="3600" b="1" i="0" u="none" strike="noStrike" kern="1200" cap="none" spc="0" normalizeH="0" baseline="0" noProof="0" dirty="0" smtClean="0">
                <a:ln>
                  <a:noFill/>
                </a:ln>
                <a:solidFill>
                  <a:srgbClr val="214A8F"/>
                </a:solidFill>
                <a:effectLst/>
                <a:uLnTx/>
                <a:uFillTx/>
                <a:latin typeface="Arial"/>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endParaRPr lang="en-US" dirty="0" smtClean="0"/>
          </a:p>
          <a:p>
            <a:endParaRPr lang="en-US" dirty="0" smtClean="0"/>
          </a:p>
          <a:p>
            <a:endParaRPr lang="en-US" dirty="0" smtClean="0"/>
          </a:p>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dirty="0">
              <a:latin typeface="Aria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ody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Arial"/>
            </a:endParaRPr>
          </a:p>
        </p:txBody>
      </p:sp>
      <p:sp>
        <p:nvSpPr>
          <p:cNvPr id="19" name="Slide Number Placeholder 7"/>
          <p:cNvSpPr txBox="1">
            <a:spLocks/>
          </p:cNvSpPr>
          <p:nvPr userDrawn="1"/>
        </p:nvSpPr>
        <p:spPr>
          <a:xfrm>
            <a:off x="8000325" y="6493078"/>
            <a:ext cx="978023" cy="280681"/>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r>
              <a:rPr kumimoji="0" lang="en-US" sz="1400" b="0" i="0" u="none" strike="noStrike" kern="1200" cap="none" spc="0" normalizeH="0" baseline="0" noProof="0" dirty="0" smtClean="0">
                <a:ln>
                  <a:noFill/>
                </a:ln>
                <a:solidFill>
                  <a:schemeClr val="tx1"/>
                </a:solidFill>
                <a:effectLst/>
                <a:uLnTx/>
                <a:uFillTx/>
                <a:latin typeface="+mn-lt"/>
                <a:ea typeface="+mn-ea"/>
                <a:cs typeface="+mn-cs"/>
              </a:rPr>
              <a:t> of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32</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lab_logo_blue_rgb_.gi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8347" y="6453650"/>
            <a:ext cx="1925709" cy="371221"/>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2" r:id="rId2"/>
    <p:sldLayoutId id="2147483691" r:id="rId3"/>
    <p:sldLayoutId id="2147483703" r:id="rId4"/>
    <p:sldLayoutId id="2147483705" r:id="rId5"/>
    <p:sldLayoutId id="2147483706" r:id="rId6"/>
    <p:sldLayoutId id="2147483702" r:id="rId7"/>
    <p:sldLayoutId id="2147483698" r:id="rId8"/>
    <p:sldLayoutId id="2147483707" r:id="rId9"/>
    <p:sldLayoutId id="2147483699" r:id="rId10"/>
    <p:sldLayoutId id="2147483708" r:id="rId11"/>
    <p:sldLayoutId id="2147483721" r:id="rId12"/>
    <p:sldLayoutId id="2147483723" r:id="rId13"/>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dirty="0">
              <a:latin typeface="Aria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ody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Aria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1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808114" y="6591164"/>
            <a:ext cx="772006" cy="138499"/>
          </a:xfrm>
          <a:prstGeom prst="rect">
            <a:avLst/>
          </a:prstGeom>
          <a:noFill/>
        </p:spPr>
        <p:txBody>
          <a:bodyPr wrap="none" lIns="0" bIns="0" rtlCol="0" anchor="b" anchorCtr="0">
            <a:spAutoFit/>
          </a:bodyPr>
          <a:lstStyle/>
          <a:p>
            <a:pPr algn="r"/>
            <a:r>
              <a:rPr lang="en-US" sz="600" dirty="0" smtClean="0">
                <a:latin typeface="Arial"/>
                <a:cs typeface="Arial"/>
              </a:rPr>
              <a:t>LLNL-PRES-</a:t>
            </a:r>
            <a:r>
              <a:rPr lang="en-US" sz="600" dirty="0" err="1" smtClean="0">
                <a:latin typeface="Arial"/>
                <a:cs typeface="Arial"/>
              </a:rPr>
              <a:t>xxxxxx</a:t>
            </a:r>
            <a:endParaRPr lang="en-US" sz="600" dirty="0" smtClean="0">
              <a:latin typeface="Arial"/>
              <a:cs typeface="Arial"/>
            </a:endParaRPr>
          </a:p>
        </p:txBody>
      </p:sp>
      <p:sp>
        <p:nvSpPr>
          <p:cNvPr id="19" name="Slide Number Placeholder 7"/>
          <p:cNvSpPr txBox="1">
            <a:spLocks/>
          </p:cNvSpPr>
          <p:nvPr userDrawn="1"/>
        </p:nvSpPr>
        <p:spPr>
          <a:xfrm>
            <a:off x="8212821" y="6493079"/>
            <a:ext cx="360727" cy="159392"/>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7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1.png"/><Relationship Id="rId6"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jpg"/><Relationship Id="rId8"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 Id="rId3"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63467" y="255960"/>
            <a:ext cx="8023333" cy="1474683"/>
          </a:xfrm>
        </p:spPr>
        <p:txBody>
          <a:bodyPr/>
          <a:lstStyle/>
          <a:p>
            <a:r>
              <a:rPr lang="en-US" sz="4000" b="1" i="0" dirty="0" smtClean="0"/>
              <a:t>Advanced divertor magnetic configurations for tokamaks: concepts, status, future.</a:t>
            </a:r>
            <a:endParaRPr lang="en-US" sz="4000" i="0" dirty="0"/>
          </a:p>
        </p:txBody>
      </p:sp>
      <p:sp>
        <p:nvSpPr>
          <p:cNvPr id="11" name="Text Placeholder 10"/>
          <p:cNvSpPr>
            <a:spLocks noGrp="1"/>
          </p:cNvSpPr>
          <p:nvPr>
            <p:ph type="body" sz="quarter" idx="13"/>
          </p:nvPr>
        </p:nvSpPr>
        <p:spPr/>
        <p:txBody>
          <a:bodyPr/>
          <a:lstStyle/>
          <a:p>
            <a:pPr marL="0" lvl="0" indent="4763"/>
            <a:r>
              <a:rPr lang="en-US" b="1" dirty="0" smtClean="0">
                <a:cs typeface="Lucida Handwriting"/>
              </a:rPr>
              <a:t>Vlad Soukhanovskii</a:t>
            </a:r>
          </a:p>
        </p:txBody>
      </p:sp>
      <p:sp>
        <p:nvSpPr>
          <p:cNvPr id="9" name="Text Placeholder 10"/>
          <p:cNvSpPr txBox="1">
            <a:spLocks/>
          </p:cNvSpPr>
          <p:nvPr/>
        </p:nvSpPr>
        <p:spPr>
          <a:xfrm>
            <a:off x="618043" y="2144449"/>
            <a:ext cx="6518969" cy="850373"/>
          </a:xfrm>
          <a:prstGeom prst="rect">
            <a:avLst/>
          </a:prstGeom>
        </p:spPr>
        <p:txBody>
          <a:bodyPr vert="horz" lIns="54864" tIns="91440" rtlCol="0">
            <a:noAutofit/>
          </a:bodyPr>
          <a:lstStyle/>
          <a:p>
            <a:r>
              <a:rPr lang="en-US" sz="1600" dirty="0" smtClean="0"/>
              <a:t>Edge Coordinating</a:t>
            </a:r>
            <a:r>
              <a:rPr lang="en-US" sz="1600" dirty="0"/>
              <a:t> </a:t>
            </a:r>
            <a:r>
              <a:rPr lang="en-US" sz="1600" dirty="0" smtClean="0"/>
              <a:t>Committee</a:t>
            </a:r>
            <a:r>
              <a:rPr lang="en-US" sz="1600" dirty="0"/>
              <a:t> </a:t>
            </a:r>
            <a:r>
              <a:rPr lang="en-US" sz="1600" dirty="0" smtClean="0"/>
              <a:t>Fall</a:t>
            </a:r>
            <a:r>
              <a:rPr lang="en-US" sz="1600" dirty="0"/>
              <a:t> </a:t>
            </a:r>
            <a:r>
              <a:rPr lang="en-US" sz="1600" dirty="0" smtClean="0"/>
              <a:t>2014</a:t>
            </a:r>
            <a:r>
              <a:rPr lang="en-US" sz="1600" dirty="0"/>
              <a:t> </a:t>
            </a:r>
            <a:r>
              <a:rPr lang="en-US" sz="1600" dirty="0" smtClean="0"/>
              <a:t>Technical</a:t>
            </a:r>
            <a:r>
              <a:rPr lang="en-US" sz="1600" dirty="0"/>
              <a:t> </a:t>
            </a:r>
            <a:r>
              <a:rPr lang="en-US" sz="1600" dirty="0" smtClean="0"/>
              <a:t>Meeting</a:t>
            </a:r>
          </a:p>
          <a:p>
            <a:pPr lvl="0"/>
            <a:r>
              <a:rPr lang="en-US" sz="1600" dirty="0">
                <a:cs typeface="Lucida Handwriting"/>
              </a:rPr>
              <a:t>29 October </a:t>
            </a:r>
            <a:r>
              <a:rPr lang="en-US" sz="1600" dirty="0" smtClean="0">
                <a:cs typeface="Lucida Handwriting"/>
              </a:rPr>
              <a:t>2014</a:t>
            </a:r>
            <a:endParaRPr lang="en-US" sz="1600" dirty="0"/>
          </a:p>
          <a:p>
            <a:r>
              <a:rPr lang="en-US" sz="1600" dirty="0" smtClean="0">
                <a:latin typeface="Arial"/>
                <a:cs typeface="Lucida Handwriting"/>
              </a:rPr>
              <a:t>New Orleans, Louisiana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858714"/>
          </a:xfrm>
        </p:spPr>
        <p:txBody>
          <a:bodyPr/>
          <a:lstStyle/>
          <a:p>
            <a:r>
              <a:rPr lang="en-US" sz="3100" dirty="0" smtClean="0"/>
              <a:t>1. Multiple divertors: triple-null, quadruple-null to share heat and particle fluxes</a:t>
            </a:r>
            <a:endParaRPr lang="en-US" sz="3100" dirty="0"/>
          </a:p>
        </p:txBody>
      </p:sp>
      <p:sp>
        <p:nvSpPr>
          <p:cNvPr id="3" name="Content Placeholder 2"/>
          <p:cNvSpPr>
            <a:spLocks noGrp="1"/>
          </p:cNvSpPr>
          <p:nvPr>
            <p:ph idx="1"/>
          </p:nvPr>
        </p:nvSpPr>
        <p:spPr>
          <a:xfrm>
            <a:off x="263529" y="4919933"/>
            <a:ext cx="3793603" cy="1047455"/>
          </a:xfrm>
        </p:spPr>
        <p:txBody>
          <a:bodyPr>
            <a:noAutofit/>
          </a:bodyPr>
          <a:lstStyle/>
          <a:p>
            <a:pPr>
              <a:lnSpc>
                <a:spcPct val="50000"/>
              </a:lnSpc>
            </a:pPr>
            <a:r>
              <a:rPr lang="en-US" sz="1600" dirty="0" smtClean="0"/>
              <a:t>D-shaped plasma, high </a:t>
            </a:r>
            <a:r>
              <a:rPr lang="en-US" sz="1600" dirty="0" err="1" smtClean="0"/>
              <a:t>triangularity</a:t>
            </a:r>
            <a:endParaRPr lang="en-US" sz="1600" dirty="0" smtClean="0"/>
          </a:p>
          <a:p>
            <a:pPr>
              <a:lnSpc>
                <a:spcPct val="50000"/>
              </a:lnSpc>
            </a:pPr>
            <a:r>
              <a:rPr lang="en-US" sz="1600" dirty="0" smtClean="0"/>
              <a:t>Increased local shear</a:t>
            </a:r>
          </a:p>
          <a:p>
            <a:pPr>
              <a:lnSpc>
                <a:spcPct val="50000"/>
              </a:lnSpc>
            </a:pPr>
            <a:r>
              <a:rPr lang="en-US" sz="1600" dirty="0" smtClean="0"/>
              <a:t>Enhanced kink </a:t>
            </a:r>
            <a:r>
              <a:rPr lang="en-US" sz="1600" dirty="0" err="1" smtClean="0"/>
              <a:t>stbility</a:t>
            </a:r>
            <a:endParaRPr lang="en-US" sz="1600" dirty="0"/>
          </a:p>
        </p:txBody>
      </p:sp>
      <p:pic>
        <p:nvPicPr>
          <p:cNvPr id="5" name="Picture 4" descr="Screen Shot 2014-10-21 at 6.27.2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81" y="1115738"/>
            <a:ext cx="3016413" cy="3726515"/>
          </a:xfrm>
          <a:prstGeom prst="rect">
            <a:avLst/>
          </a:prstGeom>
        </p:spPr>
      </p:pic>
      <p:sp>
        <p:nvSpPr>
          <p:cNvPr id="6" name="Rectangle 5"/>
          <p:cNvSpPr/>
          <p:nvPr/>
        </p:nvSpPr>
        <p:spPr>
          <a:xfrm>
            <a:off x="373815" y="5985401"/>
            <a:ext cx="2921668" cy="276999"/>
          </a:xfrm>
          <a:prstGeom prst="rect">
            <a:avLst/>
          </a:prstGeom>
        </p:spPr>
        <p:txBody>
          <a:bodyPr wrap="none">
            <a:spAutoFit/>
          </a:bodyPr>
          <a:lstStyle/>
          <a:p>
            <a:r>
              <a:rPr lang="en-US" sz="1200" b="1" dirty="0" smtClean="0">
                <a:solidFill>
                  <a:srgbClr val="0000FF"/>
                </a:solidFill>
              </a:rPr>
              <a:t>J. </a:t>
            </a:r>
            <a:r>
              <a:rPr lang="en-US" sz="1200" b="1" dirty="0" err="1" smtClean="0">
                <a:solidFill>
                  <a:srgbClr val="0000FF"/>
                </a:solidFill>
              </a:rPr>
              <a:t>Kesner</a:t>
            </a:r>
            <a:r>
              <a:rPr lang="en-US" sz="1200" b="1" dirty="0" smtClean="0">
                <a:solidFill>
                  <a:srgbClr val="0000FF"/>
                </a:solidFill>
              </a:rPr>
              <a:t>, Nucl. Fusion 30, 548 (1990) </a:t>
            </a:r>
            <a:endParaRPr lang="en-US" sz="1200" b="1" dirty="0">
              <a:solidFill>
                <a:srgbClr val="0000FF"/>
              </a:solidFill>
            </a:endParaRPr>
          </a:p>
        </p:txBody>
      </p:sp>
      <p:sp>
        <p:nvSpPr>
          <p:cNvPr id="8" name="Rectangle 7"/>
          <p:cNvSpPr/>
          <p:nvPr/>
        </p:nvSpPr>
        <p:spPr>
          <a:xfrm>
            <a:off x="5925628" y="5809600"/>
            <a:ext cx="3109595" cy="276999"/>
          </a:xfrm>
          <a:prstGeom prst="rect">
            <a:avLst/>
          </a:prstGeom>
        </p:spPr>
        <p:txBody>
          <a:bodyPr wrap="none">
            <a:spAutoFit/>
          </a:bodyPr>
          <a:lstStyle/>
          <a:p>
            <a:r>
              <a:rPr lang="en-US" sz="1200" b="1" dirty="0" smtClean="0">
                <a:solidFill>
                  <a:srgbClr val="0000FF"/>
                </a:solidFill>
              </a:rPr>
              <a:t>K. </a:t>
            </a:r>
            <a:r>
              <a:rPr lang="en-US" sz="1200" b="1" dirty="0" err="1" smtClean="0">
                <a:solidFill>
                  <a:srgbClr val="0000FF"/>
                </a:solidFill>
              </a:rPr>
              <a:t>Bol</a:t>
            </a:r>
            <a:r>
              <a:rPr lang="en-US" sz="1200" b="1" dirty="0" smtClean="0">
                <a:solidFill>
                  <a:srgbClr val="0000FF"/>
                </a:solidFill>
              </a:rPr>
              <a:t> </a:t>
            </a:r>
            <a:r>
              <a:rPr lang="en-US" sz="1200" b="1" dirty="0" err="1" smtClean="0">
                <a:solidFill>
                  <a:srgbClr val="0000FF"/>
                </a:solidFill>
              </a:rPr>
              <a:t>et.al</a:t>
            </a:r>
            <a:r>
              <a:rPr lang="en-US" sz="1200" b="1" dirty="0" smtClean="0">
                <a:solidFill>
                  <a:srgbClr val="0000FF"/>
                </a:solidFill>
              </a:rPr>
              <a:t>, Nucl. Fusion 25, 1149 (1985) </a:t>
            </a:r>
            <a:endParaRPr lang="en-US" sz="1200" b="1" dirty="0">
              <a:solidFill>
                <a:srgbClr val="0000FF"/>
              </a:solidFill>
            </a:endParaRPr>
          </a:p>
        </p:txBody>
      </p:sp>
      <p:pic>
        <p:nvPicPr>
          <p:cNvPr id="7" name="Picture 6" descr="Screen Shot 2014-10-23 at 11.49.04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079" y="1169787"/>
            <a:ext cx="2964561" cy="2951055"/>
          </a:xfrm>
          <a:prstGeom prst="rect">
            <a:avLst/>
          </a:prstGeom>
        </p:spPr>
      </p:pic>
      <p:sp>
        <p:nvSpPr>
          <p:cNvPr id="12" name="Content Placeholder 2"/>
          <p:cNvSpPr>
            <a:spLocks noGrp="1"/>
          </p:cNvSpPr>
          <p:nvPr>
            <p:ph idx="1"/>
          </p:nvPr>
        </p:nvSpPr>
        <p:spPr>
          <a:xfrm>
            <a:off x="4034655" y="4269115"/>
            <a:ext cx="4956219" cy="1552177"/>
          </a:xfrm>
        </p:spPr>
        <p:txBody>
          <a:bodyPr>
            <a:normAutofit fontScale="70000" lnSpcReduction="20000"/>
          </a:bodyPr>
          <a:lstStyle/>
          <a:p>
            <a:r>
              <a:rPr lang="en-US" dirty="0" err="1" smtClean="0"/>
              <a:t>Poloidal</a:t>
            </a:r>
            <a:r>
              <a:rPr lang="en-US" dirty="0" smtClean="0"/>
              <a:t> Divertor Experiment tokamak at PPPL (1979 – 1983)</a:t>
            </a:r>
          </a:p>
          <a:p>
            <a:r>
              <a:rPr lang="en-US" dirty="0" smtClean="0"/>
              <a:t>Significant contribution to divertor physics with double-null configuration</a:t>
            </a:r>
            <a:endParaRPr lang="en-US" dirty="0"/>
          </a:p>
        </p:txBody>
      </p:sp>
      <p:pic>
        <p:nvPicPr>
          <p:cNvPr id="11" name="Picture 10" descr="Screen Shot 2014-10-23 at 11.48.53 A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4144" y="1173698"/>
            <a:ext cx="3037433" cy="2989761"/>
          </a:xfrm>
          <a:prstGeom prst="rect">
            <a:avLst/>
          </a:prstGeom>
        </p:spPr>
      </p:pic>
    </p:spTree>
    <p:extLst>
      <p:ext uri="{BB962C8B-B14F-4D97-AF65-F5344CB8AC3E}">
        <p14:creationId xmlns:p14="http://schemas.microsoft.com/office/powerpoint/2010/main" val="737956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yutov-sfd1.png"/>
          <p:cNvPicPr>
            <a:picLocks noChangeAspect="1"/>
          </p:cNvPicPr>
          <p:nvPr/>
        </p:nvPicPr>
        <p:blipFill>
          <a:blip r:embed="rId2"/>
          <a:stretch>
            <a:fillRect/>
          </a:stretch>
        </p:blipFill>
        <p:spPr>
          <a:xfrm>
            <a:off x="6514630" y="539790"/>
            <a:ext cx="2036703" cy="2816775"/>
          </a:xfrm>
          <a:prstGeom prst="rect">
            <a:avLst/>
          </a:prstGeom>
        </p:spPr>
      </p:pic>
      <p:sp>
        <p:nvSpPr>
          <p:cNvPr id="2" name="Title 1"/>
          <p:cNvSpPr>
            <a:spLocks noGrp="1"/>
          </p:cNvSpPr>
          <p:nvPr>
            <p:ph type="title"/>
          </p:nvPr>
        </p:nvSpPr>
        <p:spPr>
          <a:xfrm>
            <a:off x="457200" y="220135"/>
            <a:ext cx="8229600" cy="847893"/>
          </a:xfrm>
          <a:solidFill>
            <a:schemeClr val="bg1"/>
          </a:solidFill>
        </p:spPr>
        <p:txBody>
          <a:bodyPr/>
          <a:lstStyle/>
          <a:p>
            <a:r>
              <a:rPr lang="en-US" sz="2800" dirty="0" smtClean="0"/>
              <a:t>2. Higher order null divertors : larger region of very low </a:t>
            </a:r>
            <a:r>
              <a:rPr lang="en-US" sz="2800" dirty="0" err="1" smtClean="0"/>
              <a:t>B</a:t>
            </a:r>
            <a:r>
              <a:rPr lang="en-US" sz="2800" baseline="-25000" dirty="0" err="1" smtClean="0"/>
              <a:t>p</a:t>
            </a:r>
            <a:r>
              <a:rPr lang="en-US" sz="2800" dirty="0" smtClean="0"/>
              <a:t> to affect geometry and transport</a:t>
            </a:r>
            <a:endParaRPr lang="en-US" sz="2800" dirty="0"/>
          </a:p>
        </p:txBody>
      </p:sp>
      <p:sp>
        <p:nvSpPr>
          <p:cNvPr id="3" name="Content Placeholder 2"/>
          <p:cNvSpPr>
            <a:spLocks noGrp="1"/>
          </p:cNvSpPr>
          <p:nvPr>
            <p:ph idx="1"/>
          </p:nvPr>
        </p:nvSpPr>
        <p:spPr>
          <a:xfrm>
            <a:off x="308484" y="1263437"/>
            <a:ext cx="5587841" cy="4751357"/>
          </a:xfrm>
        </p:spPr>
        <p:txBody>
          <a:bodyPr>
            <a:normAutofit lnSpcReduction="10000"/>
          </a:bodyPr>
          <a:lstStyle/>
          <a:p>
            <a:r>
              <a:rPr lang="en-US" dirty="0" smtClean="0"/>
              <a:t>Snowflake, 2</a:t>
            </a:r>
            <a:r>
              <a:rPr lang="en-US" baseline="30000" dirty="0" smtClean="0"/>
              <a:t>nd</a:t>
            </a:r>
            <a:r>
              <a:rPr lang="en-US" dirty="0" smtClean="0"/>
              <a:t> order null</a:t>
            </a:r>
          </a:p>
          <a:p>
            <a:pPr lvl="1"/>
            <a:r>
              <a:rPr lang="en-US" i="1" dirty="0" err="1"/>
              <a:t>B</a:t>
            </a:r>
            <a:r>
              <a:rPr lang="en-US" i="1" baseline="-25000" dirty="0" err="1"/>
              <a:t>p</a:t>
            </a:r>
            <a:r>
              <a:rPr lang="en-US" dirty="0"/>
              <a:t> ~ 0, </a:t>
            </a:r>
            <a:r>
              <a:rPr lang="en-US" i="1" dirty="0"/>
              <a:t>grad </a:t>
            </a:r>
            <a:r>
              <a:rPr lang="en-US" i="1" dirty="0" err="1"/>
              <a:t>B</a:t>
            </a:r>
            <a:r>
              <a:rPr lang="en-US" i="1" baseline="-25000" dirty="0" err="1"/>
              <a:t>p</a:t>
            </a:r>
            <a:r>
              <a:rPr lang="en-US" dirty="0"/>
              <a:t> ~ 0 (Cf. first-order null: </a:t>
            </a:r>
            <a:r>
              <a:rPr lang="en-US" i="1" dirty="0" err="1"/>
              <a:t>B</a:t>
            </a:r>
            <a:r>
              <a:rPr lang="en-US" i="1" baseline="-25000" dirty="0" err="1"/>
              <a:t>p</a:t>
            </a:r>
            <a:r>
              <a:rPr lang="en-US" dirty="0"/>
              <a:t> ~ 0</a:t>
            </a:r>
            <a:r>
              <a:rPr lang="en-US" i="1" dirty="0"/>
              <a:t>)</a:t>
            </a:r>
          </a:p>
          <a:p>
            <a:pPr lvl="1"/>
            <a:r>
              <a:rPr lang="en-US" i="1" dirty="0" err="1"/>
              <a:t>B</a:t>
            </a:r>
            <a:r>
              <a:rPr lang="en-US" i="1" baseline="-25000" dirty="0" err="1"/>
              <a:t>p</a:t>
            </a:r>
            <a:r>
              <a:rPr lang="en-US" i="1" dirty="0"/>
              <a:t>(r)~r</a:t>
            </a:r>
            <a:r>
              <a:rPr lang="en-US" i="1" baseline="30000" dirty="0"/>
              <a:t>2   </a:t>
            </a:r>
            <a:r>
              <a:rPr lang="en-US" dirty="0"/>
              <a:t>(Cf. first-order null: </a:t>
            </a:r>
            <a:r>
              <a:rPr lang="en-US" i="1" dirty="0" err="1"/>
              <a:t>B</a:t>
            </a:r>
            <a:r>
              <a:rPr lang="en-US" i="1" baseline="-25000" dirty="0" err="1"/>
              <a:t>p</a:t>
            </a:r>
            <a:r>
              <a:rPr lang="en-US" dirty="0"/>
              <a:t> ~ </a:t>
            </a:r>
            <a:r>
              <a:rPr lang="en-US" i="1" dirty="0"/>
              <a:t>r </a:t>
            </a:r>
            <a:r>
              <a:rPr lang="en-US" i="1" dirty="0" smtClean="0"/>
              <a:t>)</a:t>
            </a:r>
          </a:p>
          <a:p>
            <a:pPr lvl="1"/>
            <a:r>
              <a:rPr lang="en-US" dirty="0" smtClean="0"/>
              <a:t>Four divertor legs</a:t>
            </a:r>
          </a:p>
          <a:p>
            <a:r>
              <a:rPr lang="en-US" dirty="0" smtClean="0"/>
              <a:t>Cloverleaf, 3</a:t>
            </a:r>
            <a:r>
              <a:rPr lang="en-US" baseline="30000" dirty="0" smtClean="0"/>
              <a:t>rd</a:t>
            </a:r>
            <a:r>
              <a:rPr lang="en-US" dirty="0" smtClean="0"/>
              <a:t> order null</a:t>
            </a:r>
          </a:p>
          <a:p>
            <a:pPr lvl="1"/>
            <a:r>
              <a:rPr lang="en-US" i="1" dirty="0" err="1"/>
              <a:t>B</a:t>
            </a:r>
            <a:r>
              <a:rPr lang="en-US" i="1" baseline="-25000" dirty="0" err="1"/>
              <a:t>p</a:t>
            </a:r>
            <a:r>
              <a:rPr lang="en-US" i="1" dirty="0"/>
              <a:t>(r)</a:t>
            </a:r>
            <a:r>
              <a:rPr lang="en-US" i="1" dirty="0" smtClean="0"/>
              <a:t>~r</a:t>
            </a:r>
            <a:r>
              <a:rPr lang="en-US" i="1" baseline="30000" dirty="0" smtClean="0"/>
              <a:t>3</a:t>
            </a:r>
          </a:p>
          <a:p>
            <a:pPr lvl="1"/>
            <a:r>
              <a:rPr lang="en-US" dirty="0" smtClean="0"/>
              <a:t>Six divertor legs</a:t>
            </a:r>
          </a:p>
          <a:p>
            <a:pPr lvl="1"/>
            <a:endParaRPr lang="en-US" dirty="0"/>
          </a:p>
          <a:p>
            <a:r>
              <a:rPr lang="en-US" dirty="0" smtClean="0"/>
              <a:t>Strong plasma convection</a:t>
            </a:r>
          </a:p>
        </p:txBody>
      </p:sp>
      <p:pic>
        <p:nvPicPr>
          <p:cNvPr id="4" name="Picture 3"/>
          <p:cNvPicPr>
            <a:picLocks noChangeAspect="1"/>
          </p:cNvPicPr>
          <p:nvPr/>
        </p:nvPicPr>
        <p:blipFill>
          <a:blip r:embed="rId3"/>
          <a:stretch>
            <a:fillRect/>
          </a:stretch>
        </p:blipFill>
        <p:spPr>
          <a:xfrm>
            <a:off x="6128906" y="3659483"/>
            <a:ext cx="2618102" cy="2472266"/>
          </a:xfrm>
          <a:prstGeom prst="rect">
            <a:avLst/>
          </a:prstGeom>
        </p:spPr>
      </p:pic>
      <p:sp>
        <p:nvSpPr>
          <p:cNvPr id="6" name="Rectangle 5"/>
          <p:cNvSpPr/>
          <p:nvPr/>
        </p:nvSpPr>
        <p:spPr>
          <a:xfrm>
            <a:off x="4970963" y="3388784"/>
            <a:ext cx="4173037" cy="307777"/>
          </a:xfrm>
          <a:prstGeom prst="rect">
            <a:avLst/>
          </a:prstGeom>
        </p:spPr>
        <p:txBody>
          <a:bodyPr wrap="none">
            <a:spAutoFit/>
          </a:bodyPr>
          <a:lstStyle/>
          <a:p>
            <a:pPr>
              <a:buNone/>
              <a:defRPr/>
            </a:pPr>
            <a:r>
              <a:rPr lang="en-US" sz="1400" b="1" i="0" u="none" dirty="0">
                <a:solidFill>
                  <a:srgbClr val="3366FF"/>
                </a:solidFill>
                <a:latin typeface="+mj-lt"/>
              </a:rPr>
              <a:t>D. D. Ryutov, </a:t>
            </a:r>
            <a:r>
              <a:rPr lang="en-US" sz="1400" b="1" i="0" u="none" dirty="0" smtClean="0">
                <a:solidFill>
                  <a:srgbClr val="3366FF"/>
                </a:solidFill>
                <a:latin typeface="+mj-lt"/>
              </a:rPr>
              <a:t>Phys. Plasmas 14 (</a:t>
            </a:r>
            <a:r>
              <a:rPr lang="en-US" sz="1400" b="1" i="0" dirty="0" smtClean="0">
                <a:solidFill>
                  <a:srgbClr val="3366FF"/>
                </a:solidFill>
                <a:latin typeface="+mj-lt"/>
              </a:rPr>
              <a:t>2007)</a:t>
            </a:r>
            <a:r>
              <a:rPr lang="en-US" sz="1400" b="1" i="0" u="none" dirty="0" smtClean="0">
                <a:solidFill>
                  <a:srgbClr val="3366FF"/>
                </a:solidFill>
                <a:latin typeface="+mj-lt"/>
              </a:rPr>
              <a:t>, 064502</a:t>
            </a:r>
          </a:p>
        </p:txBody>
      </p:sp>
      <p:sp>
        <p:nvSpPr>
          <p:cNvPr id="7" name="Rectangle 6"/>
          <p:cNvSpPr/>
          <p:nvPr/>
        </p:nvSpPr>
        <p:spPr>
          <a:xfrm>
            <a:off x="4583320" y="5985933"/>
            <a:ext cx="4585585" cy="307777"/>
          </a:xfrm>
          <a:prstGeom prst="rect">
            <a:avLst/>
          </a:prstGeom>
        </p:spPr>
        <p:txBody>
          <a:bodyPr wrap="none">
            <a:spAutoFit/>
          </a:bodyPr>
          <a:lstStyle/>
          <a:p>
            <a:pPr>
              <a:buNone/>
              <a:defRPr/>
            </a:pPr>
            <a:r>
              <a:rPr lang="en-US" sz="1400" b="1" i="0" u="none" dirty="0">
                <a:solidFill>
                  <a:srgbClr val="3366FF"/>
                </a:solidFill>
                <a:latin typeface="+mj-lt"/>
              </a:rPr>
              <a:t>D. D. </a:t>
            </a:r>
            <a:r>
              <a:rPr lang="en-US" sz="1400" b="1" i="0" u="none" dirty="0" smtClean="0">
                <a:solidFill>
                  <a:srgbClr val="3366FF"/>
                </a:solidFill>
                <a:latin typeface="+mj-lt"/>
              </a:rPr>
              <a:t>Ryutov et. al, Phys. Plasmas 20 (</a:t>
            </a:r>
            <a:r>
              <a:rPr lang="en-US" sz="1400" b="1" i="0" dirty="0" smtClean="0">
                <a:solidFill>
                  <a:srgbClr val="3366FF"/>
                </a:solidFill>
                <a:latin typeface="+mj-lt"/>
              </a:rPr>
              <a:t>2013)</a:t>
            </a:r>
            <a:r>
              <a:rPr lang="en-US" sz="1400" b="1" i="0" u="none" dirty="0" smtClean="0">
                <a:solidFill>
                  <a:srgbClr val="3366FF"/>
                </a:solidFill>
                <a:latin typeface="+mj-lt"/>
              </a:rPr>
              <a:t>, 092509</a:t>
            </a:r>
          </a:p>
        </p:txBody>
      </p:sp>
    </p:spTree>
    <p:extLst>
      <p:ext uri="{BB962C8B-B14F-4D97-AF65-F5344CB8AC3E}">
        <p14:creationId xmlns:p14="http://schemas.microsoft.com/office/powerpoint/2010/main" val="3804029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799784"/>
          </a:xfrm>
        </p:spPr>
        <p:txBody>
          <a:bodyPr/>
          <a:lstStyle/>
          <a:p>
            <a:r>
              <a:rPr lang="en-US" dirty="0" smtClean="0"/>
              <a:t>3. Divertor with multiple X-points: expand SOL in the divertor region</a:t>
            </a:r>
            <a:endParaRPr lang="en-US" dirty="0"/>
          </a:p>
        </p:txBody>
      </p:sp>
      <p:sp>
        <p:nvSpPr>
          <p:cNvPr id="3" name="Content Placeholder 2"/>
          <p:cNvSpPr>
            <a:spLocks noGrp="1"/>
          </p:cNvSpPr>
          <p:nvPr>
            <p:ph idx="1"/>
          </p:nvPr>
        </p:nvSpPr>
        <p:spPr>
          <a:xfrm>
            <a:off x="4567911" y="4421835"/>
            <a:ext cx="4296390" cy="1840196"/>
          </a:xfrm>
        </p:spPr>
        <p:txBody>
          <a:bodyPr>
            <a:normAutofit fontScale="77500" lnSpcReduction="20000"/>
          </a:bodyPr>
          <a:lstStyle/>
          <a:p>
            <a:r>
              <a:rPr lang="en-US" dirty="0" err="1" smtClean="0"/>
              <a:t>Poloidal</a:t>
            </a:r>
            <a:r>
              <a:rPr lang="en-US" dirty="0" smtClean="0"/>
              <a:t> Bundle + Expanded Boundary</a:t>
            </a:r>
          </a:p>
          <a:p>
            <a:r>
              <a:rPr lang="en-US" dirty="0" smtClean="0"/>
              <a:t>Analysis of radiation, H-mode compatibility, neutron shielding, coil currents</a:t>
            </a:r>
          </a:p>
          <a:p>
            <a:endParaRPr lang="en-US" dirty="0"/>
          </a:p>
        </p:txBody>
      </p:sp>
      <p:pic>
        <p:nvPicPr>
          <p:cNvPr id="7" name="Picture 6" descr="Screen Shot 2014-10-21 at 1.50.33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507" y="1107724"/>
            <a:ext cx="3568924" cy="2908482"/>
          </a:xfrm>
          <a:prstGeom prst="rect">
            <a:avLst/>
          </a:prstGeom>
        </p:spPr>
      </p:pic>
      <p:sp>
        <p:nvSpPr>
          <p:cNvPr id="9" name="Rectangle 8"/>
          <p:cNvSpPr/>
          <p:nvPr/>
        </p:nvSpPr>
        <p:spPr>
          <a:xfrm>
            <a:off x="4994019" y="4100827"/>
            <a:ext cx="3392125" cy="276999"/>
          </a:xfrm>
          <a:prstGeom prst="rect">
            <a:avLst/>
          </a:prstGeom>
        </p:spPr>
        <p:txBody>
          <a:bodyPr wrap="none">
            <a:spAutoFit/>
          </a:bodyPr>
          <a:lstStyle/>
          <a:p>
            <a:r>
              <a:rPr lang="en-US" sz="1200" b="1" dirty="0" smtClean="0">
                <a:solidFill>
                  <a:srgbClr val="0000FF"/>
                </a:solidFill>
              </a:rPr>
              <a:t>N. </a:t>
            </a:r>
            <a:r>
              <a:rPr lang="en-US" sz="1200" b="1" dirty="0" err="1" smtClean="0">
                <a:solidFill>
                  <a:srgbClr val="0000FF"/>
                </a:solidFill>
              </a:rPr>
              <a:t>Ohyabu</a:t>
            </a:r>
            <a:r>
              <a:rPr lang="en-US" sz="1200" b="1" dirty="0" smtClean="0">
                <a:solidFill>
                  <a:srgbClr val="0000FF"/>
                </a:solidFill>
              </a:rPr>
              <a:t>, J. Plasma </a:t>
            </a:r>
            <a:r>
              <a:rPr lang="en-US" sz="1200" b="1" dirty="0" err="1" smtClean="0">
                <a:solidFill>
                  <a:srgbClr val="0000FF"/>
                </a:solidFill>
              </a:rPr>
              <a:t>Fus</a:t>
            </a:r>
            <a:r>
              <a:rPr lang="en-US" sz="1200" b="1" dirty="0" smtClean="0">
                <a:solidFill>
                  <a:srgbClr val="0000FF"/>
                </a:solidFill>
              </a:rPr>
              <a:t>. Res. 5 525 (1991)</a:t>
            </a:r>
            <a:endParaRPr lang="en-US" sz="1200" b="1" dirty="0">
              <a:solidFill>
                <a:srgbClr val="0000FF"/>
              </a:solidFill>
            </a:endParaRPr>
          </a:p>
        </p:txBody>
      </p:sp>
      <p:pic>
        <p:nvPicPr>
          <p:cNvPr id="5" name="Picture 4" descr="Screen Shot 2014-10-22 at 4.14.07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05" y="1233841"/>
            <a:ext cx="1273405" cy="2878667"/>
          </a:xfrm>
          <a:prstGeom prst="rect">
            <a:avLst/>
          </a:prstGeom>
        </p:spPr>
      </p:pic>
      <p:sp>
        <p:nvSpPr>
          <p:cNvPr id="8" name="Rectangle 7"/>
          <p:cNvSpPr/>
          <p:nvPr/>
        </p:nvSpPr>
        <p:spPr>
          <a:xfrm>
            <a:off x="362553" y="4113511"/>
            <a:ext cx="3314654" cy="276999"/>
          </a:xfrm>
          <a:prstGeom prst="rect">
            <a:avLst/>
          </a:prstGeom>
        </p:spPr>
        <p:txBody>
          <a:bodyPr wrap="none">
            <a:spAutoFit/>
          </a:bodyPr>
          <a:lstStyle/>
          <a:p>
            <a:r>
              <a:rPr lang="en-US" sz="1200" b="1" dirty="0" smtClean="0">
                <a:solidFill>
                  <a:srgbClr val="0000FF"/>
                </a:solidFill>
              </a:rPr>
              <a:t>N. </a:t>
            </a:r>
            <a:r>
              <a:rPr lang="en-US" sz="1200" b="1" dirty="0" err="1" smtClean="0">
                <a:solidFill>
                  <a:srgbClr val="0000FF"/>
                </a:solidFill>
              </a:rPr>
              <a:t>Ohyabu</a:t>
            </a:r>
            <a:r>
              <a:rPr lang="en-US" sz="1200" b="1" dirty="0" smtClean="0">
                <a:solidFill>
                  <a:srgbClr val="0000FF"/>
                </a:solidFill>
              </a:rPr>
              <a:t> et. al, Nucl. Fusion 5 519 (1981)</a:t>
            </a:r>
            <a:endParaRPr lang="en-US" sz="1200" b="1" dirty="0">
              <a:solidFill>
                <a:srgbClr val="0000FF"/>
              </a:solidFill>
            </a:endParaRPr>
          </a:p>
        </p:txBody>
      </p:sp>
      <p:sp>
        <p:nvSpPr>
          <p:cNvPr id="12" name="Content Placeholder 2"/>
          <p:cNvSpPr>
            <a:spLocks noGrp="1"/>
          </p:cNvSpPr>
          <p:nvPr>
            <p:ph idx="1"/>
          </p:nvPr>
        </p:nvSpPr>
        <p:spPr>
          <a:xfrm>
            <a:off x="377670" y="4433637"/>
            <a:ext cx="2829409" cy="1840196"/>
          </a:xfrm>
        </p:spPr>
        <p:txBody>
          <a:bodyPr>
            <a:normAutofit/>
          </a:bodyPr>
          <a:lstStyle/>
          <a:p>
            <a:r>
              <a:rPr lang="en-US" dirty="0" smtClean="0"/>
              <a:t>Doublet III Expanded Boundary</a:t>
            </a:r>
            <a:endParaRPr lang="en-US" dirty="0"/>
          </a:p>
        </p:txBody>
      </p:sp>
      <p:pic>
        <p:nvPicPr>
          <p:cNvPr id="6" name="Picture 5" descr="Screen Shot 2014-10-27 at 10.09.33 P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698" y="1126272"/>
            <a:ext cx="2638586" cy="2912357"/>
          </a:xfrm>
          <a:prstGeom prst="rect">
            <a:avLst/>
          </a:prstGeom>
        </p:spPr>
      </p:pic>
    </p:spTree>
    <p:extLst>
      <p:ext uri="{BB962C8B-B14F-4D97-AF65-F5344CB8AC3E}">
        <p14:creationId xmlns:p14="http://schemas.microsoft.com/office/powerpoint/2010/main" val="4053594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953734"/>
          </a:xfrm>
        </p:spPr>
        <p:txBody>
          <a:bodyPr/>
          <a:lstStyle/>
          <a:p>
            <a:r>
              <a:rPr lang="en-US" dirty="0" smtClean="0"/>
              <a:t>3. Divertor </a:t>
            </a:r>
            <a:r>
              <a:rPr lang="en-US" dirty="0"/>
              <a:t>with multiple X-</a:t>
            </a:r>
            <a:r>
              <a:rPr lang="en-US" dirty="0" smtClean="0"/>
              <a:t>points: expand </a:t>
            </a:r>
            <a:r>
              <a:rPr lang="en-US" dirty="0"/>
              <a:t>SOL in the divertor region</a:t>
            </a:r>
          </a:p>
        </p:txBody>
      </p:sp>
      <p:sp>
        <p:nvSpPr>
          <p:cNvPr id="3" name="Content Placeholder 2"/>
          <p:cNvSpPr>
            <a:spLocks noGrp="1"/>
          </p:cNvSpPr>
          <p:nvPr>
            <p:ph idx="1"/>
          </p:nvPr>
        </p:nvSpPr>
        <p:spPr>
          <a:xfrm>
            <a:off x="454878" y="4942004"/>
            <a:ext cx="4230703" cy="1266729"/>
          </a:xfrm>
        </p:spPr>
        <p:txBody>
          <a:bodyPr>
            <a:noAutofit/>
          </a:bodyPr>
          <a:lstStyle/>
          <a:p>
            <a:r>
              <a:rPr lang="en-US" sz="2000" dirty="0" smtClean="0"/>
              <a:t>Cusp-like divertor configuration</a:t>
            </a:r>
          </a:p>
          <a:p>
            <a:pPr lvl="1"/>
            <a:r>
              <a:rPr lang="en-US" sz="1800" dirty="0" smtClean="0"/>
              <a:t>Coil currents acceptable for ITER-like parameters</a:t>
            </a:r>
          </a:p>
        </p:txBody>
      </p:sp>
      <p:pic>
        <p:nvPicPr>
          <p:cNvPr id="5" name="Picture 4"/>
          <p:cNvPicPr>
            <a:picLocks noChangeAspect="1"/>
          </p:cNvPicPr>
          <p:nvPr/>
        </p:nvPicPr>
        <p:blipFill>
          <a:blip r:embed="rId2"/>
          <a:stretch>
            <a:fillRect/>
          </a:stretch>
        </p:blipFill>
        <p:spPr>
          <a:xfrm>
            <a:off x="4516629" y="1380117"/>
            <a:ext cx="2656746" cy="2579207"/>
          </a:xfrm>
          <a:prstGeom prst="rect">
            <a:avLst/>
          </a:prstGeom>
        </p:spPr>
      </p:pic>
      <p:pic>
        <p:nvPicPr>
          <p:cNvPr id="6" name="Picture 5"/>
          <p:cNvPicPr>
            <a:picLocks noChangeAspect="1"/>
          </p:cNvPicPr>
          <p:nvPr/>
        </p:nvPicPr>
        <p:blipFill>
          <a:blip r:embed="rId3"/>
          <a:stretch>
            <a:fillRect/>
          </a:stretch>
        </p:blipFill>
        <p:spPr>
          <a:xfrm>
            <a:off x="7050977" y="2303706"/>
            <a:ext cx="2093023" cy="1604985"/>
          </a:xfrm>
          <a:prstGeom prst="rect">
            <a:avLst/>
          </a:prstGeom>
        </p:spPr>
      </p:pic>
      <p:pic>
        <p:nvPicPr>
          <p:cNvPr id="4" name="Picture 3"/>
          <p:cNvPicPr>
            <a:picLocks noChangeAspect="1"/>
          </p:cNvPicPr>
          <p:nvPr/>
        </p:nvPicPr>
        <p:blipFill>
          <a:blip r:embed="rId4"/>
          <a:stretch>
            <a:fillRect/>
          </a:stretch>
        </p:blipFill>
        <p:spPr>
          <a:xfrm>
            <a:off x="1864069" y="1518150"/>
            <a:ext cx="2657298" cy="2208680"/>
          </a:xfrm>
          <a:prstGeom prst="rect">
            <a:avLst/>
          </a:prstGeom>
        </p:spPr>
      </p:pic>
      <p:pic>
        <p:nvPicPr>
          <p:cNvPr id="7" name="Picture 6"/>
          <p:cNvPicPr>
            <a:picLocks noChangeAspect="1"/>
          </p:cNvPicPr>
          <p:nvPr/>
        </p:nvPicPr>
        <p:blipFill>
          <a:blip r:embed="rId5"/>
          <a:stretch>
            <a:fillRect/>
          </a:stretch>
        </p:blipFill>
        <p:spPr>
          <a:xfrm>
            <a:off x="38486" y="1519582"/>
            <a:ext cx="2107587" cy="1859006"/>
          </a:xfrm>
          <a:prstGeom prst="rect">
            <a:avLst/>
          </a:prstGeom>
        </p:spPr>
      </p:pic>
      <p:sp>
        <p:nvSpPr>
          <p:cNvPr id="8" name="Rectangle 7"/>
          <p:cNvSpPr/>
          <p:nvPr/>
        </p:nvSpPr>
        <p:spPr>
          <a:xfrm>
            <a:off x="339441" y="4385987"/>
            <a:ext cx="3053914" cy="276999"/>
          </a:xfrm>
          <a:prstGeom prst="rect">
            <a:avLst/>
          </a:prstGeom>
        </p:spPr>
        <p:txBody>
          <a:bodyPr wrap="square">
            <a:spAutoFit/>
          </a:bodyPr>
          <a:lstStyle/>
          <a:p>
            <a:r>
              <a:rPr lang="en-US" sz="1200" b="1" dirty="0" smtClean="0">
                <a:solidFill>
                  <a:srgbClr val="0000FF"/>
                </a:solidFill>
              </a:rPr>
              <a:t>H. </a:t>
            </a:r>
            <a:r>
              <a:rPr lang="en-US" sz="1200" b="1" dirty="0" err="1" smtClean="0">
                <a:solidFill>
                  <a:srgbClr val="0000FF"/>
                </a:solidFill>
              </a:rPr>
              <a:t>Takase</a:t>
            </a:r>
            <a:r>
              <a:rPr lang="en-US" sz="1200" b="1" dirty="0" smtClean="0">
                <a:solidFill>
                  <a:srgbClr val="0000FF"/>
                </a:solidFill>
              </a:rPr>
              <a:t>, J. Phys. Soc. J. </a:t>
            </a:r>
            <a:r>
              <a:rPr lang="en-US" sz="1200" b="1" dirty="0">
                <a:solidFill>
                  <a:srgbClr val="0000FF"/>
                </a:solidFill>
              </a:rPr>
              <a:t>70, </a:t>
            </a:r>
            <a:r>
              <a:rPr lang="en-US" sz="1200" b="1" dirty="0" smtClean="0">
                <a:solidFill>
                  <a:srgbClr val="0000FF"/>
                </a:solidFill>
              </a:rPr>
              <a:t>609, 2001</a:t>
            </a:r>
            <a:endParaRPr lang="en-US" sz="1200" b="1" dirty="0">
              <a:solidFill>
                <a:srgbClr val="0000FF"/>
              </a:solidFill>
            </a:endParaRPr>
          </a:p>
        </p:txBody>
      </p:sp>
      <p:sp>
        <p:nvSpPr>
          <p:cNvPr id="9" name="Rectangle 8"/>
          <p:cNvSpPr/>
          <p:nvPr/>
        </p:nvSpPr>
        <p:spPr>
          <a:xfrm>
            <a:off x="5664252" y="4385987"/>
            <a:ext cx="3303610" cy="461665"/>
          </a:xfrm>
          <a:prstGeom prst="rect">
            <a:avLst/>
          </a:prstGeom>
        </p:spPr>
        <p:txBody>
          <a:bodyPr wrap="square">
            <a:spAutoFit/>
          </a:bodyPr>
          <a:lstStyle/>
          <a:p>
            <a:r>
              <a:rPr lang="en-US" sz="1200" b="1" dirty="0">
                <a:solidFill>
                  <a:srgbClr val="0000FF"/>
                </a:solidFill>
              </a:rPr>
              <a:t>M. </a:t>
            </a:r>
            <a:r>
              <a:rPr lang="en-US" sz="1200" b="1" dirty="0" err="1" smtClean="0">
                <a:solidFill>
                  <a:srgbClr val="0000FF"/>
                </a:solidFill>
              </a:rPr>
              <a:t>Kotschenreuther</a:t>
            </a:r>
            <a:r>
              <a:rPr lang="en-US" sz="1200" b="1" dirty="0" smtClean="0">
                <a:solidFill>
                  <a:srgbClr val="0000FF"/>
                </a:solidFill>
              </a:rPr>
              <a:t> et. al, IAEA </a:t>
            </a:r>
            <a:r>
              <a:rPr lang="en-US" sz="1200" b="1" dirty="0">
                <a:solidFill>
                  <a:srgbClr val="0000FF"/>
                </a:solidFill>
              </a:rPr>
              <a:t>FEC </a:t>
            </a:r>
            <a:r>
              <a:rPr lang="en-US" sz="1200" b="1" dirty="0" smtClean="0">
                <a:solidFill>
                  <a:srgbClr val="0000FF"/>
                </a:solidFill>
              </a:rPr>
              <a:t>2004;</a:t>
            </a:r>
          </a:p>
          <a:p>
            <a:r>
              <a:rPr lang="en-US" sz="1200" b="1" dirty="0" smtClean="0">
                <a:solidFill>
                  <a:srgbClr val="0000FF"/>
                </a:solidFill>
              </a:rPr>
              <a:t>Phys. Plasmas 14, 072502 (2007)</a:t>
            </a:r>
            <a:endParaRPr lang="en-US" sz="1200" b="1" dirty="0">
              <a:solidFill>
                <a:srgbClr val="0000FF"/>
              </a:solidFill>
            </a:endParaRPr>
          </a:p>
        </p:txBody>
      </p:sp>
      <p:sp>
        <p:nvSpPr>
          <p:cNvPr id="10" name="Content Placeholder 2"/>
          <p:cNvSpPr>
            <a:spLocks noGrp="1"/>
          </p:cNvSpPr>
          <p:nvPr>
            <p:ph idx="1"/>
          </p:nvPr>
        </p:nvSpPr>
        <p:spPr>
          <a:xfrm>
            <a:off x="4922504" y="4886378"/>
            <a:ext cx="4043597" cy="1395674"/>
          </a:xfrm>
        </p:spPr>
        <p:txBody>
          <a:bodyPr>
            <a:noAutofit/>
          </a:bodyPr>
          <a:lstStyle/>
          <a:p>
            <a:r>
              <a:rPr lang="en-US" sz="2000" dirty="0" smtClean="0"/>
              <a:t>X-Divertor</a:t>
            </a:r>
          </a:p>
          <a:p>
            <a:pPr lvl="1"/>
            <a:r>
              <a:rPr lang="en-US" sz="1800" dirty="0" smtClean="0"/>
              <a:t>Small dipole coils under each divertor leg, inside the TF</a:t>
            </a:r>
          </a:p>
          <a:p>
            <a:pPr lvl="1"/>
            <a:r>
              <a:rPr lang="en-US" sz="1800" dirty="0" smtClean="0"/>
              <a:t>Potential to stabilize rad. front</a:t>
            </a:r>
            <a:endParaRPr lang="en-US" sz="1800" dirty="0"/>
          </a:p>
        </p:txBody>
      </p:sp>
    </p:spTree>
    <p:extLst>
      <p:ext uri="{BB962C8B-B14F-4D97-AF65-F5344CB8AC3E}">
        <p14:creationId xmlns:p14="http://schemas.microsoft.com/office/powerpoint/2010/main" val="4266295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4-10-27 at 11.24.06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343" y="685519"/>
            <a:ext cx="3739320" cy="3922069"/>
          </a:xfrm>
          <a:prstGeom prst="rect">
            <a:avLst/>
          </a:prstGeom>
        </p:spPr>
      </p:pic>
      <p:sp>
        <p:nvSpPr>
          <p:cNvPr id="2" name="Title 1"/>
          <p:cNvSpPr>
            <a:spLocks noGrp="1"/>
          </p:cNvSpPr>
          <p:nvPr>
            <p:ph type="title"/>
          </p:nvPr>
        </p:nvSpPr>
        <p:spPr>
          <a:xfrm>
            <a:off x="175161" y="220136"/>
            <a:ext cx="8968839" cy="754299"/>
          </a:xfrm>
        </p:spPr>
        <p:txBody>
          <a:bodyPr/>
          <a:lstStyle/>
          <a:p>
            <a:r>
              <a:rPr lang="en-US" sz="3000" dirty="0" smtClean="0"/>
              <a:t>4. Long-legged divertors with multiple X-points: increase connection length, expand SOL</a:t>
            </a:r>
            <a:endParaRPr lang="en-US" sz="3000" dirty="0"/>
          </a:p>
        </p:txBody>
      </p:sp>
      <p:sp>
        <p:nvSpPr>
          <p:cNvPr id="13" name="Rectangle 12"/>
          <p:cNvSpPr/>
          <p:nvPr/>
        </p:nvSpPr>
        <p:spPr>
          <a:xfrm>
            <a:off x="149526" y="4503849"/>
            <a:ext cx="3304071" cy="461665"/>
          </a:xfrm>
          <a:prstGeom prst="rect">
            <a:avLst/>
          </a:prstGeom>
        </p:spPr>
        <p:txBody>
          <a:bodyPr wrap="square">
            <a:spAutoFit/>
          </a:bodyPr>
          <a:lstStyle/>
          <a:p>
            <a:r>
              <a:rPr lang="en-US" sz="1200" b="1" dirty="0" smtClean="0">
                <a:solidFill>
                  <a:srgbClr val="0000FF"/>
                </a:solidFill>
              </a:rPr>
              <a:t>F. H. </a:t>
            </a:r>
            <a:r>
              <a:rPr lang="en-US" sz="1200" b="1" dirty="0" err="1" smtClean="0">
                <a:solidFill>
                  <a:srgbClr val="0000FF"/>
                </a:solidFill>
              </a:rPr>
              <a:t>Tenney</a:t>
            </a:r>
            <a:r>
              <a:rPr lang="en-US" sz="1200" b="1" dirty="0" smtClean="0">
                <a:solidFill>
                  <a:srgbClr val="0000FF"/>
                </a:solidFill>
              </a:rPr>
              <a:t> </a:t>
            </a:r>
            <a:r>
              <a:rPr lang="en-US" sz="1200" b="1" dirty="0" err="1" smtClean="0">
                <a:solidFill>
                  <a:srgbClr val="0000FF"/>
                </a:solidFill>
              </a:rPr>
              <a:t>et.al</a:t>
            </a:r>
            <a:r>
              <a:rPr lang="en-US" sz="1200" b="1" dirty="0" smtClean="0">
                <a:solidFill>
                  <a:srgbClr val="0000FF"/>
                </a:solidFill>
              </a:rPr>
              <a:t>, </a:t>
            </a:r>
            <a:endParaRPr lang="en-US" sz="1200" b="1" dirty="0">
              <a:solidFill>
                <a:srgbClr val="0000FF"/>
              </a:solidFill>
            </a:endParaRPr>
          </a:p>
          <a:p>
            <a:r>
              <a:rPr lang="en-US" sz="1200" b="1" dirty="0" smtClean="0">
                <a:solidFill>
                  <a:srgbClr val="0000FF"/>
                </a:solidFill>
              </a:rPr>
              <a:t>J. Nucl. Mater. 53 43 (1974)</a:t>
            </a:r>
            <a:endParaRPr lang="en-US" sz="1200" b="1" dirty="0">
              <a:solidFill>
                <a:srgbClr val="0000FF"/>
              </a:solidFill>
            </a:endParaRPr>
          </a:p>
        </p:txBody>
      </p:sp>
      <p:pic>
        <p:nvPicPr>
          <p:cNvPr id="5" name="Picture 4" descr="Screen Shot 2014-10-21 at 6.29.59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51" y="1153705"/>
            <a:ext cx="2470050" cy="3144815"/>
          </a:xfrm>
          <a:prstGeom prst="rect">
            <a:avLst/>
          </a:prstGeom>
        </p:spPr>
      </p:pic>
      <p:sp>
        <p:nvSpPr>
          <p:cNvPr id="6" name="Rectangle 5"/>
          <p:cNvSpPr/>
          <p:nvPr/>
        </p:nvSpPr>
        <p:spPr>
          <a:xfrm>
            <a:off x="192066" y="5078781"/>
            <a:ext cx="2638624" cy="1200329"/>
          </a:xfrm>
          <a:prstGeom prst="rect">
            <a:avLst/>
          </a:prstGeom>
        </p:spPr>
        <p:txBody>
          <a:bodyPr wrap="square">
            <a:spAutoFit/>
          </a:bodyPr>
          <a:lstStyle/>
          <a:p>
            <a:r>
              <a:rPr lang="en-US" dirty="0" smtClean="0"/>
              <a:t>Conceptual divertor design for Princeton </a:t>
            </a:r>
            <a:r>
              <a:rPr lang="en-US" dirty="0"/>
              <a:t>Reference Design </a:t>
            </a:r>
            <a:r>
              <a:rPr lang="en-US" dirty="0" smtClean="0"/>
              <a:t>Reactor</a:t>
            </a:r>
            <a:r>
              <a:rPr lang="en-US" dirty="0"/>
              <a:t>.</a:t>
            </a:r>
          </a:p>
        </p:txBody>
      </p:sp>
      <p:grpSp>
        <p:nvGrpSpPr>
          <p:cNvPr id="15" name="Group 15"/>
          <p:cNvGrpSpPr>
            <a:grpSpLocks noChangeAspect="1"/>
          </p:cNvGrpSpPr>
          <p:nvPr/>
        </p:nvGrpSpPr>
        <p:grpSpPr bwMode="auto">
          <a:xfrm>
            <a:off x="2450013" y="1413423"/>
            <a:ext cx="3781427" cy="3085325"/>
            <a:chOff x="1440" y="576"/>
            <a:chExt cx="2928" cy="2389"/>
          </a:xfrm>
        </p:grpSpPr>
        <p:pic>
          <p:nvPicPr>
            <p:cNvPr id="16" name="Picture 6" descr="&#10;Picture 5.png                                                  000AA619Macintosh HD                   C3E30EB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 y="576"/>
              <a:ext cx="2928" cy="238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a:spLocks noChangeArrowheads="1"/>
            </p:cNvSpPr>
            <p:nvPr/>
          </p:nvSpPr>
          <p:spPr bwMode="auto">
            <a:xfrm>
              <a:off x="1536" y="2510"/>
              <a:ext cx="2736" cy="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8" name="Rectangle 17"/>
          <p:cNvSpPr/>
          <p:nvPr/>
        </p:nvSpPr>
        <p:spPr>
          <a:xfrm>
            <a:off x="2856112" y="4503849"/>
            <a:ext cx="3304071" cy="646331"/>
          </a:xfrm>
          <a:prstGeom prst="rect">
            <a:avLst/>
          </a:prstGeom>
        </p:spPr>
        <p:txBody>
          <a:bodyPr wrap="square">
            <a:spAutoFit/>
          </a:bodyPr>
          <a:lstStyle/>
          <a:p>
            <a:r>
              <a:rPr lang="en-US" sz="1200" b="1" dirty="0" smtClean="0">
                <a:solidFill>
                  <a:srgbClr val="0000FF"/>
                </a:solidFill>
              </a:rPr>
              <a:t>A.V. </a:t>
            </a:r>
            <a:r>
              <a:rPr lang="en-US" sz="1200" b="1" dirty="0" err="1" smtClean="0">
                <a:solidFill>
                  <a:srgbClr val="0000FF"/>
                </a:solidFill>
              </a:rPr>
              <a:t>Georgievsky</a:t>
            </a:r>
            <a:r>
              <a:rPr lang="en-US" sz="1200" b="1" dirty="0" smtClean="0">
                <a:solidFill>
                  <a:srgbClr val="0000FF"/>
                </a:solidFill>
              </a:rPr>
              <a:t> </a:t>
            </a:r>
            <a:r>
              <a:rPr lang="en-US" sz="1200" b="1" dirty="0" err="1" smtClean="0">
                <a:solidFill>
                  <a:srgbClr val="0000FF"/>
                </a:solidFill>
              </a:rPr>
              <a:t>et.al</a:t>
            </a:r>
            <a:r>
              <a:rPr lang="en-US" sz="1200" b="1" dirty="0" smtClean="0">
                <a:solidFill>
                  <a:srgbClr val="0000FF"/>
                </a:solidFill>
              </a:rPr>
              <a:t>, 6th </a:t>
            </a:r>
            <a:r>
              <a:rPr lang="en-US" sz="1200" b="1" dirty="0" err="1" smtClean="0">
                <a:solidFill>
                  <a:srgbClr val="0000FF"/>
                </a:solidFill>
              </a:rPr>
              <a:t>Symp</a:t>
            </a:r>
            <a:r>
              <a:rPr lang="en-US" sz="1200" b="1" dirty="0" smtClean="0">
                <a:solidFill>
                  <a:srgbClr val="0000FF"/>
                </a:solidFill>
              </a:rPr>
              <a:t> </a:t>
            </a:r>
            <a:r>
              <a:rPr lang="en-US" sz="1200" b="1" dirty="0" err="1" smtClean="0">
                <a:solidFill>
                  <a:srgbClr val="0000FF"/>
                </a:solidFill>
              </a:rPr>
              <a:t>Eng</a:t>
            </a:r>
            <a:r>
              <a:rPr lang="en-US" sz="1200" b="1" dirty="0" smtClean="0">
                <a:solidFill>
                  <a:srgbClr val="0000FF"/>
                </a:solidFill>
              </a:rPr>
              <a:t> </a:t>
            </a:r>
            <a:r>
              <a:rPr lang="en-US" sz="1200" b="1" dirty="0" err="1" smtClean="0">
                <a:solidFill>
                  <a:srgbClr val="0000FF"/>
                </a:solidFill>
              </a:rPr>
              <a:t>Prob</a:t>
            </a:r>
            <a:r>
              <a:rPr lang="en-US" sz="1200" b="1" dirty="0" smtClean="0">
                <a:solidFill>
                  <a:srgbClr val="0000FF"/>
                </a:solidFill>
              </a:rPr>
              <a:t> of </a:t>
            </a:r>
            <a:r>
              <a:rPr lang="en-US" sz="1200" b="1" dirty="0" err="1" smtClean="0">
                <a:solidFill>
                  <a:srgbClr val="0000FF"/>
                </a:solidFill>
              </a:rPr>
              <a:t>Fus</a:t>
            </a:r>
            <a:r>
              <a:rPr lang="en-US" sz="1200" b="1" dirty="0" smtClean="0">
                <a:solidFill>
                  <a:srgbClr val="0000FF"/>
                </a:solidFill>
              </a:rPr>
              <a:t> Energy, p 583, 1975, IEEE 75CH1097-5-NPS, Copyright 1976</a:t>
            </a:r>
            <a:endParaRPr lang="en-US" sz="1200" b="1" dirty="0">
              <a:solidFill>
                <a:srgbClr val="0000FF"/>
              </a:solidFill>
            </a:endParaRPr>
          </a:p>
        </p:txBody>
      </p:sp>
      <p:sp>
        <p:nvSpPr>
          <p:cNvPr id="20" name="Rectangle 19"/>
          <p:cNvSpPr/>
          <p:nvPr/>
        </p:nvSpPr>
        <p:spPr>
          <a:xfrm>
            <a:off x="6426959" y="4503849"/>
            <a:ext cx="3304071" cy="461665"/>
          </a:xfrm>
          <a:prstGeom prst="rect">
            <a:avLst/>
          </a:prstGeom>
        </p:spPr>
        <p:txBody>
          <a:bodyPr wrap="square">
            <a:spAutoFit/>
          </a:bodyPr>
          <a:lstStyle/>
          <a:p>
            <a:r>
              <a:rPr lang="en-US" sz="1200" b="1" dirty="0" smtClean="0">
                <a:solidFill>
                  <a:srgbClr val="0000FF"/>
                </a:solidFill>
              </a:rPr>
              <a:t>F. H. </a:t>
            </a:r>
            <a:r>
              <a:rPr lang="en-US" sz="1200" b="1" dirty="0" err="1" smtClean="0">
                <a:solidFill>
                  <a:srgbClr val="0000FF"/>
                </a:solidFill>
              </a:rPr>
              <a:t>Tenney</a:t>
            </a:r>
            <a:r>
              <a:rPr lang="en-US" sz="1200" b="1" dirty="0" smtClean="0">
                <a:solidFill>
                  <a:srgbClr val="0000FF"/>
                </a:solidFill>
              </a:rPr>
              <a:t>, </a:t>
            </a:r>
            <a:endParaRPr lang="en-US" sz="1200" b="1" dirty="0">
              <a:solidFill>
                <a:srgbClr val="0000FF"/>
              </a:solidFill>
            </a:endParaRPr>
          </a:p>
          <a:p>
            <a:r>
              <a:rPr lang="en-US" sz="1200" b="1" dirty="0" smtClean="0">
                <a:solidFill>
                  <a:srgbClr val="0000FF"/>
                </a:solidFill>
              </a:rPr>
              <a:t>PPPL Report 1284, 1976 </a:t>
            </a:r>
            <a:endParaRPr lang="en-US" sz="1200" b="1" dirty="0">
              <a:solidFill>
                <a:srgbClr val="0000FF"/>
              </a:solidFill>
            </a:endParaRPr>
          </a:p>
        </p:txBody>
      </p:sp>
      <p:sp>
        <p:nvSpPr>
          <p:cNvPr id="21" name="Rectangle 20"/>
          <p:cNvSpPr/>
          <p:nvPr/>
        </p:nvSpPr>
        <p:spPr>
          <a:xfrm>
            <a:off x="6604362" y="5078781"/>
            <a:ext cx="2638624" cy="646331"/>
          </a:xfrm>
          <a:prstGeom prst="rect">
            <a:avLst/>
          </a:prstGeom>
        </p:spPr>
        <p:txBody>
          <a:bodyPr wrap="square">
            <a:spAutoFit/>
          </a:bodyPr>
          <a:lstStyle/>
          <a:p>
            <a:r>
              <a:rPr lang="en-US" dirty="0" smtClean="0"/>
              <a:t>Long-legged double null </a:t>
            </a:r>
            <a:r>
              <a:rPr lang="en-US" dirty="0" err="1" smtClean="0"/>
              <a:t>poloidal</a:t>
            </a:r>
            <a:r>
              <a:rPr lang="en-US" dirty="0" smtClean="0"/>
              <a:t> divertor</a:t>
            </a:r>
            <a:endParaRPr lang="en-US" dirty="0"/>
          </a:p>
        </p:txBody>
      </p:sp>
      <p:sp>
        <p:nvSpPr>
          <p:cNvPr id="22" name="Rectangle 21"/>
          <p:cNvSpPr/>
          <p:nvPr/>
        </p:nvSpPr>
        <p:spPr>
          <a:xfrm>
            <a:off x="2890687" y="5078781"/>
            <a:ext cx="2638624" cy="923330"/>
          </a:xfrm>
          <a:prstGeom prst="rect">
            <a:avLst/>
          </a:prstGeom>
        </p:spPr>
        <p:txBody>
          <a:bodyPr wrap="square">
            <a:spAutoFit/>
          </a:bodyPr>
          <a:lstStyle/>
          <a:p>
            <a:r>
              <a:rPr lang="en-US" dirty="0" smtClean="0"/>
              <a:t>Long-legged high flux expansion </a:t>
            </a:r>
            <a:r>
              <a:rPr lang="en-US" dirty="0" err="1" smtClean="0"/>
              <a:t>poloidal</a:t>
            </a:r>
            <a:r>
              <a:rPr lang="en-US" dirty="0" smtClean="0"/>
              <a:t> divertor</a:t>
            </a:r>
            <a:endParaRPr lang="en-US" dirty="0"/>
          </a:p>
        </p:txBody>
      </p:sp>
    </p:spTree>
    <p:extLst>
      <p:ext uri="{BB962C8B-B14F-4D97-AF65-F5344CB8AC3E}">
        <p14:creationId xmlns:p14="http://schemas.microsoft.com/office/powerpoint/2010/main" val="769630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Screen Shot 2014-10-22 at 5.13.55 PM.pdf"/>
          <p:cNvPicPr>
            <a:picLocks noGrp="1" noChangeAspect="1"/>
          </p:cNvPicPr>
          <p:nvPr>
            <p:ph idx="10"/>
          </p:nvPr>
        </p:nvPicPr>
        <p:blipFill>
          <a:blip r:embed="rId2">
            <a:extLst>
              <a:ext uri="{28A0092B-C50C-407E-A947-70E740481C1C}">
                <a14:useLocalDpi xmlns:a14="http://schemas.microsoft.com/office/drawing/2010/main" val="0"/>
              </a:ext>
            </a:extLst>
          </a:blip>
          <a:srcRect t="7072" b="7072"/>
          <a:stretch>
            <a:fillRect/>
          </a:stretch>
        </p:blipFill>
        <p:spPr>
          <a:xfrm rot="5400000">
            <a:off x="4808157" y="830754"/>
            <a:ext cx="3875752" cy="4640318"/>
          </a:xfrm>
        </p:spPr>
      </p:pic>
      <p:sp>
        <p:nvSpPr>
          <p:cNvPr id="2" name="Title 1"/>
          <p:cNvSpPr>
            <a:spLocks noGrp="1"/>
          </p:cNvSpPr>
          <p:nvPr>
            <p:ph type="title"/>
          </p:nvPr>
        </p:nvSpPr>
        <p:spPr>
          <a:xfrm>
            <a:off x="457200" y="220136"/>
            <a:ext cx="8229600" cy="1001844"/>
          </a:xfrm>
        </p:spPr>
        <p:txBody>
          <a:bodyPr/>
          <a:lstStyle/>
          <a:p>
            <a:r>
              <a:rPr lang="en-US" dirty="0"/>
              <a:t>Long-legged divertors </a:t>
            </a:r>
            <a:r>
              <a:rPr lang="en-US" dirty="0" smtClean="0"/>
              <a:t>with multiple X-points </a:t>
            </a:r>
            <a:endParaRPr lang="en-US" dirty="0"/>
          </a:p>
        </p:txBody>
      </p:sp>
      <p:pic>
        <p:nvPicPr>
          <p:cNvPr id="7" name="Content Placeholder 6" descr="Screen Shot 2014-10-22 at 5.08.46 PM.pdf"/>
          <p:cNvPicPr>
            <a:picLocks noGrp="1" noChangeAspect="1"/>
          </p:cNvPicPr>
          <p:nvPr>
            <p:ph idx="1"/>
          </p:nvPr>
        </p:nvPicPr>
        <p:blipFill>
          <a:blip r:embed="rId3">
            <a:extLst>
              <a:ext uri="{28A0092B-C50C-407E-A947-70E740481C1C}">
                <a14:useLocalDpi xmlns:a14="http://schemas.microsoft.com/office/drawing/2010/main" val="0"/>
              </a:ext>
            </a:extLst>
          </a:blip>
          <a:srcRect l="2725" r="2725"/>
          <a:stretch>
            <a:fillRect/>
          </a:stretch>
        </p:blipFill>
        <p:spPr>
          <a:xfrm>
            <a:off x="53514" y="1264992"/>
            <a:ext cx="3116782" cy="3731626"/>
          </a:xfrm>
        </p:spPr>
      </p:pic>
      <p:sp>
        <p:nvSpPr>
          <p:cNvPr id="6" name="Rectangle 5"/>
          <p:cNvSpPr/>
          <p:nvPr/>
        </p:nvSpPr>
        <p:spPr>
          <a:xfrm>
            <a:off x="227632" y="5010752"/>
            <a:ext cx="3027546" cy="461665"/>
          </a:xfrm>
          <a:prstGeom prst="rect">
            <a:avLst/>
          </a:prstGeom>
        </p:spPr>
        <p:txBody>
          <a:bodyPr wrap="square">
            <a:spAutoFit/>
          </a:bodyPr>
          <a:lstStyle/>
          <a:p>
            <a:r>
              <a:rPr lang="en-US" sz="1200" b="1" dirty="0" smtClean="0">
                <a:solidFill>
                  <a:srgbClr val="0000FF"/>
                </a:solidFill>
              </a:rPr>
              <a:t>R. W. Conn </a:t>
            </a:r>
            <a:r>
              <a:rPr lang="en-US" sz="1200" b="1" dirty="0" err="1" smtClean="0">
                <a:solidFill>
                  <a:srgbClr val="0000FF"/>
                </a:solidFill>
              </a:rPr>
              <a:t>et.al</a:t>
            </a:r>
            <a:r>
              <a:rPr lang="en-US" sz="1200" b="1" dirty="0" smtClean="0">
                <a:solidFill>
                  <a:srgbClr val="0000FF"/>
                </a:solidFill>
              </a:rPr>
              <a:t>, U. </a:t>
            </a:r>
            <a:r>
              <a:rPr lang="en-US" sz="1200" b="1" dirty="0" err="1" smtClean="0">
                <a:solidFill>
                  <a:srgbClr val="0000FF"/>
                </a:solidFill>
              </a:rPr>
              <a:t>Wisc</a:t>
            </a:r>
            <a:r>
              <a:rPr lang="en-US" sz="1200" b="1" dirty="0" smtClean="0">
                <a:solidFill>
                  <a:srgbClr val="0000FF"/>
                </a:solidFill>
              </a:rPr>
              <a:t>. Report UWFDM-114, 1974</a:t>
            </a:r>
          </a:p>
        </p:txBody>
      </p:sp>
      <p:sp>
        <p:nvSpPr>
          <p:cNvPr id="11" name="Rectangle 10"/>
          <p:cNvSpPr/>
          <p:nvPr/>
        </p:nvSpPr>
        <p:spPr>
          <a:xfrm>
            <a:off x="3672410" y="5010752"/>
            <a:ext cx="2320109" cy="461665"/>
          </a:xfrm>
          <a:prstGeom prst="rect">
            <a:avLst/>
          </a:prstGeom>
        </p:spPr>
        <p:txBody>
          <a:bodyPr wrap="square">
            <a:spAutoFit/>
          </a:bodyPr>
          <a:lstStyle/>
          <a:p>
            <a:r>
              <a:rPr lang="en-US" sz="1200" b="1" dirty="0" smtClean="0">
                <a:solidFill>
                  <a:srgbClr val="0000FF"/>
                </a:solidFill>
              </a:rPr>
              <a:t>B. Badger </a:t>
            </a:r>
            <a:r>
              <a:rPr lang="en-US" sz="1200" b="1" dirty="0" err="1" smtClean="0">
                <a:solidFill>
                  <a:srgbClr val="0000FF"/>
                </a:solidFill>
              </a:rPr>
              <a:t>et.al</a:t>
            </a:r>
            <a:r>
              <a:rPr lang="en-US" sz="1200" b="1" dirty="0" smtClean="0">
                <a:solidFill>
                  <a:srgbClr val="0000FF"/>
                </a:solidFill>
              </a:rPr>
              <a:t>, U. </a:t>
            </a:r>
            <a:r>
              <a:rPr lang="en-US" sz="1200" b="1" dirty="0" err="1" smtClean="0">
                <a:solidFill>
                  <a:srgbClr val="0000FF"/>
                </a:solidFill>
              </a:rPr>
              <a:t>Wisc</a:t>
            </a:r>
            <a:r>
              <a:rPr lang="en-US" sz="1200" b="1" dirty="0" smtClean="0">
                <a:solidFill>
                  <a:srgbClr val="0000FF"/>
                </a:solidFill>
              </a:rPr>
              <a:t>. Report UWFDM-150, 1975</a:t>
            </a:r>
          </a:p>
        </p:txBody>
      </p:sp>
      <p:sp>
        <p:nvSpPr>
          <p:cNvPr id="13" name="Rectangle 12"/>
          <p:cNvSpPr/>
          <p:nvPr/>
        </p:nvSpPr>
        <p:spPr bwMode="auto">
          <a:xfrm>
            <a:off x="5898444" y="1576225"/>
            <a:ext cx="404519" cy="2916296"/>
          </a:xfrm>
          <a:prstGeom prst="rect">
            <a:avLst/>
          </a:prstGeom>
          <a:solidFill>
            <a:schemeClr val="bg1"/>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sp>
        <p:nvSpPr>
          <p:cNvPr id="14" name="Rectangle 13"/>
          <p:cNvSpPr/>
          <p:nvPr/>
        </p:nvSpPr>
        <p:spPr>
          <a:xfrm>
            <a:off x="6090114" y="5010752"/>
            <a:ext cx="3176183" cy="461665"/>
          </a:xfrm>
          <a:prstGeom prst="rect">
            <a:avLst/>
          </a:prstGeom>
        </p:spPr>
        <p:txBody>
          <a:bodyPr wrap="square">
            <a:spAutoFit/>
          </a:bodyPr>
          <a:lstStyle/>
          <a:p>
            <a:r>
              <a:rPr lang="en-US" sz="1200" b="1" dirty="0" smtClean="0">
                <a:solidFill>
                  <a:srgbClr val="0000FF"/>
                </a:solidFill>
              </a:rPr>
              <a:t>G. L. </a:t>
            </a:r>
            <a:r>
              <a:rPr lang="en-US" sz="1200" b="1" dirty="0" err="1" smtClean="0">
                <a:solidFill>
                  <a:srgbClr val="0000FF"/>
                </a:solidFill>
              </a:rPr>
              <a:t>Kulcinski</a:t>
            </a:r>
            <a:r>
              <a:rPr lang="en-US" sz="1200" b="1" dirty="0" smtClean="0">
                <a:solidFill>
                  <a:srgbClr val="0000FF"/>
                </a:solidFill>
              </a:rPr>
              <a:t> </a:t>
            </a:r>
            <a:r>
              <a:rPr lang="en-US" sz="1200" b="1" dirty="0" err="1" smtClean="0">
                <a:solidFill>
                  <a:srgbClr val="0000FF"/>
                </a:solidFill>
              </a:rPr>
              <a:t>et.al</a:t>
            </a:r>
            <a:r>
              <a:rPr lang="en-US" sz="1200" b="1" dirty="0" smtClean="0">
                <a:solidFill>
                  <a:srgbClr val="0000FF"/>
                </a:solidFill>
              </a:rPr>
              <a:t>, U. </a:t>
            </a:r>
            <a:r>
              <a:rPr lang="en-US" sz="1200" b="1" dirty="0" err="1" smtClean="0">
                <a:solidFill>
                  <a:srgbClr val="0000FF"/>
                </a:solidFill>
              </a:rPr>
              <a:t>Wisc</a:t>
            </a:r>
            <a:r>
              <a:rPr lang="en-US" sz="1200" b="1" dirty="0" smtClean="0">
                <a:solidFill>
                  <a:srgbClr val="0000FF"/>
                </a:solidFill>
              </a:rPr>
              <a:t>. Report UWFDM-173, 1976</a:t>
            </a:r>
          </a:p>
        </p:txBody>
      </p:sp>
      <p:sp>
        <p:nvSpPr>
          <p:cNvPr id="3" name="Rectangle 2"/>
          <p:cNvSpPr/>
          <p:nvPr/>
        </p:nvSpPr>
        <p:spPr>
          <a:xfrm>
            <a:off x="271230" y="5649270"/>
            <a:ext cx="1300055" cy="369332"/>
          </a:xfrm>
          <a:prstGeom prst="rect">
            <a:avLst/>
          </a:prstGeom>
        </p:spPr>
        <p:txBody>
          <a:bodyPr wrap="none">
            <a:spAutoFit/>
          </a:bodyPr>
          <a:lstStyle/>
          <a:p>
            <a:r>
              <a:rPr lang="en-US" dirty="0"/>
              <a:t>U</a:t>
            </a:r>
            <a:r>
              <a:rPr lang="en-US" dirty="0" smtClean="0"/>
              <a:t>WMAK</a:t>
            </a:r>
            <a:r>
              <a:rPr lang="en-US" dirty="0"/>
              <a:t>-</a:t>
            </a:r>
            <a:r>
              <a:rPr lang="en-US" dirty="0" smtClean="0"/>
              <a:t>II </a:t>
            </a:r>
            <a:endParaRPr lang="en-US" dirty="0"/>
          </a:p>
        </p:txBody>
      </p:sp>
      <p:sp>
        <p:nvSpPr>
          <p:cNvPr id="4" name="Rectangle 3"/>
          <p:cNvSpPr/>
          <p:nvPr/>
        </p:nvSpPr>
        <p:spPr>
          <a:xfrm>
            <a:off x="3700651" y="5649270"/>
            <a:ext cx="1338715" cy="369332"/>
          </a:xfrm>
          <a:prstGeom prst="rect">
            <a:avLst/>
          </a:prstGeom>
        </p:spPr>
        <p:txBody>
          <a:bodyPr wrap="none">
            <a:spAutoFit/>
          </a:bodyPr>
          <a:lstStyle/>
          <a:p>
            <a:r>
              <a:rPr lang="en-US" dirty="0" smtClean="0">
                <a:solidFill>
                  <a:srgbClr val="000000"/>
                </a:solidFill>
              </a:rPr>
              <a:t>UWMAK</a:t>
            </a:r>
            <a:r>
              <a:rPr lang="en-US" dirty="0">
                <a:solidFill>
                  <a:srgbClr val="000000"/>
                </a:solidFill>
              </a:rPr>
              <a:t>-</a:t>
            </a:r>
            <a:r>
              <a:rPr lang="en-US" dirty="0" smtClean="0">
                <a:solidFill>
                  <a:srgbClr val="000000"/>
                </a:solidFill>
              </a:rPr>
              <a:t>III</a:t>
            </a:r>
            <a:endParaRPr lang="en-US" dirty="0">
              <a:solidFill>
                <a:srgbClr val="000000"/>
              </a:solidFill>
            </a:endParaRPr>
          </a:p>
        </p:txBody>
      </p:sp>
      <p:sp>
        <p:nvSpPr>
          <p:cNvPr id="15" name="Rectangle 14"/>
          <p:cNvSpPr/>
          <p:nvPr/>
        </p:nvSpPr>
        <p:spPr>
          <a:xfrm>
            <a:off x="5583771" y="5649270"/>
            <a:ext cx="3762568" cy="369332"/>
          </a:xfrm>
          <a:prstGeom prst="rect">
            <a:avLst/>
          </a:prstGeom>
        </p:spPr>
        <p:txBody>
          <a:bodyPr wrap="none">
            <a:spAutoFit/>
          </a:bodyPr>
          <a:lstStyle/>
          <a:p>
            <a:r>
              <a:rPr lang="en-US" dirty="0" smtClean="0">
                <a:solidFill>
                  <a:srgbClr val="000000"/>
                </a:solidFill>
              </a:rPr>
              <a:t>Tokamak </a:t>
            </a:r>
            <a:r>
              <a:rPr lang="en-US" dirty="0" err="1" smtClean="0">
                <a:solidFill>
                  <a:srgbClr val="000000"/>
                </a:solidFill>
              </a:rPr>
              <a:t>Enginering</a:t>
            </a:r>
            <a:r>
              <a:rPr lang="en-US" dirty="0" smtClean="0">
                <a:solidFill>
                  <a:srgbClr val="000000"/>
                </a:solidFill>
              </a:rPr>
              <a:t> Test Reactor</a:t>
            </a:r>
            <a:endParaRPr lang="en-US" dirty="0">
              <a:solidFill>
                <a:srgbClr val="000000"/>
              </a:solidFill>
            </a:endParaRPr>
          </a:p>
        </p:txBody>
      </p:sp>
      <p:sp>
        <p:nvSpPr>
          <p:cNvPr id="16" name="Rectangle 15"/>
          <p:cNvSpPr/>
          <p:nvPr/>
        </p:nvSpPr>
        <p:spPr>
          <a:xfrm>
            <a:off x="290418" y="5981479"/>
            <a:ext cx="7275437" cy="369332"/>
          </a:xfrm>
          <a:prstGeom prst="rect">
            <a:avLst/>
          </a:prstGeom>
        </p:spPr>
        <p:txBody>
          <a:bodyPr wrap="none">
            <a:spAutoFit/>
          </a:bodyPr>
          <a:lstStyle/>
          <a:p>
            <a:r>
              <a:rPr lang="en-US" dirty="0" smtClean="0">
                <a:solidFill>
                  <a:srgbClr val="FF0000"/>
                </a:solidFill>
              </a:rPr>
              <a:t>UW Fusion Technology Institute conceptual </a:t>
            </a:r>
            <a:r>
              <a:rPr lang="en-US" dirty="0">
                <a:solidFill>
                  <a:srgbClr val="FF0000"/>
                </a:solidFill>
              </a:rPr>
              <a:t>r</a:t>
            </a:r>
            <a:r>
              <a:rPr lang="en-US" dirty="0" smtClean="0">
                <a:solidFill>
                  <a:srgbClr val="FF0000"/>
                </a:solidFill>
              </a:rPr>
              <a:t>eactor </a:t>
            </a:r>
            <a:r>
              <a:rPr lang="en-US" dirty="0">
                <a:solidFill>
                  <a:srgbClr val="FF0000"/>
                </a:solidFill>
              </a:rPr>
              <a:t>s</a:t>
            </a:r>
            <a:r>
              <a:rPr lang="en-US" dirty="0" smtClean="0">
                <a:solidFill>
                  <a:srgbClr val="FF0000"/>
                </a:solidFill>
              </a:rPr>
              <a:t>ystems studies</a:t>
            </a:r>
            <a:endParaRPr lang="en-US" dirty="0">
              <a:solidFill>
                <a:srgbClr val="FF0000"/>
              </a:solidFill>
            </a:endParaRPr>
          </a:p>
        </p:txBody>
      </p:sp>
      <p:sp>
        <p:nvSpPr>
          <p:cNvPr id="8" name="Rectangle 7"/>
          <p:cNvSpPr/>
          <p:nvPr/>
        </p:nvSpPr>
        <p:spPr bwMode="auto">
          <a:xfrm>
            <a:off x="3011943" y="1584560"/>
            <a:ext cx="3394055" cy="3405119"/>
          </a:xfrm>
          <a:prstGeom prst="rect">
            <a:avLst/>
          </a:prstGeom>
          <a:solidFill>
            <a:schemeClr val="bg1"/>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5" name="Picture 4" descr="Screen Shot 2014-10-27 at 11.46.48 P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109" y="1827487"/>
            <a:ext cx="2960853" cy="3150956"/>
          </a:xfrm>
          <a:prstGeom prst="rect">
            <a:avLst/>
          </a:prstGeom>
        </p:spPr>
      </p:pic>
    </p:spTree>
    <p:extLst>
      <p:ext uri="{BB962C8B-B14F-4D97-AF65-F5344CB8AC3E}">
        <p14:creationId xmlns:p14="http://schemas.microsoft.com/office/powerpoint/2010/main" val="1514659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911994"/>
          </a:xfrm>
        </p:spPr>
        <p:txBody>
          <a:bodyPr/>
          <a:lstStyle/>
          <a:p>
            <a:r>
              <a:rPr lang="en-US" dirty="0" smtClean="0"/>
              <a:t>4. Long-legged divertors with multiple X-points</a:t>
            </a:r>
            <a:endParaRPr lang="en-US" dirty="0"/>
          </a:p>
        </p:txBody>
      </p:sp>
      <p:sp>
        <p:nvSpPr>
          <p:cNvPr id="8" name="Rectangle 7"/>
          <p:cNvSpPr/>
          <p:nvPr/>
        </p:nvSpPr>
        <p:spPr>
          <a:xfrm>
            <a:off x="5340258" y="5414962"/>
            <a:ext cx="2668644" cy="276999"/>
          </a:xfrm>
          <a:prstGeom prst="rect">
            <a:avLst/>
          </a:prstGeom>
        </p:spPr>
        <p:txBody>
          <a:bodyPr wrap="square">
            <a:spAutoFit/>
          </a:bodyPr>
          <a:lstStyle/>
          <a:p>
            <a:r>
              <a:rPr lang="en-US" sz="1200" b="1" dirty="0" smtClean="0">
                <a:solidFill>
                  <a:srgbClr val="0000FF"/>
                </a:solidFill>
              </a:rPr>
              <a:t>D. Meade, Private Communication</a:t>
            </a:r>
            <a:endParaRPr lang="en-US" sz="1200" b="1" dirty="0">
              <a:solidFill>
                <a:srgbClr val="0000FF"/>
              </a:solidFill>
            </a:endParaRPr>
          </a:p>
        </p:txBody>
      </p:sp>
      <p:pic>
        <p:nvPicPr>
          <p:cNvPr id="7" name="Picture 6" descr="Screen Shot 2014-10-22 at 5.02.46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1" y="1809321"/>
            <a:ext cx="4578916" cy="2697123"/>
          </a:xfrm>
          <a:prstGeom prst="rect">
            <a:avLst/>
          </a:prstGeom>
        </p:spPr>
      </p:pic>
      <p:sp>
        <p:nvSpPr>
          <p:cNvPr id="12" name="Rectangle 11"/>
          <p:cNvSpPr/>
          <p:nvPr/>
        </p:nvSpPr>
        <p:spPr>
          <a:xfrm>
            <a:off x="282799" y="4504354"/>
            <a:ext cx="4360539" cy="276999"/>
          </a:xfrm>
          <a:prstGeom prst="rect">
            <a:avLst/>
          </a:prstGeom>
        </p:spPr>
        <p:txBody>
          <a:bodyPr wrap="none">
            <a:spAutoFit/>
          </a:bodyPr>
          <a:lstStyle/>
          <a:p>
            <a:r>
              <a:rPr lang="en-US" sz="1200" b="1" dirty="0" smtClean="0">
                <a:solidFill>
                  <a:srgbClr val="0000FF"/>
                </a:solidFill>
              </a:rPr>
              <a:t>T. F. Yang </a:t>
            </a:r>
            <a:r>
              <a:rPr lang="en-US" sz="1200" b="1" dirty="0" err="1" smtClean="0">
                <a:solidFill>
                  <a:srgbClr val="0000FF"/>
                </a:solidFill>
              </a:rPr>
              <a:t>et.al</a:t>
            </a:r>
            <a:r>
              <a:rPr lang="en-US" sz="1200" b="1" dirty="0" smtClean="0">
                <a:solidFill>
                  <a:srgbClr val="0000FF"/>
                </a:solidFill>
              </a:rPr>
              <a:t>, Westinghouse Corp. </a:t>
            </a:r>
            <a:r>
              <a:rPr lang="en-US" sz="1200" b="1" dirty="0">
                <a:solidFill>
                  <a:srgbClr val="0000FF"/>
                </a:solidFill>
              </a:rPr>
              <a:t>WFPS-TME-</a:t>
            </a:r>
            <a:r>
              <a:rPr lang="en-US" sz="1200" b="1" dirty="0" smtClean="0">
                <a:solidFill>
                  <a:srgbClr val="0000FF"/>
                </a:solidFill>
              </a:rPr>
              <a:t>055 1977</a:t>
            </a:r>
            <a:endParaRPr lang="en-US" sz="1200" b="1" dirty="0">
              <a:solidFill>
                <a:srgbClr val="0000FF"/>
              </a:solidFill>
            </a:endParaRPr>
          </a:p>
        </p:txBody>
      </p:sp>
      <p:pic>
        <p:nvPicPr>
          <p:cNvPr id="14" name="Picture 13" descr="Screen Shot 2014-10-21 at 6.43.50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562" y="1060257"/>
            <a:ext cx="4412438" cy="3992872"/>
          </a:xfrm>
          <a:prstGeom prst="rect">
            <a:avLst/>
          </a:prstGeom>
        </p:spPr>
      </p:pic>
      <p:sp>
        <p:nvSpPr>
          <p:cNvPr id="3" name="Rectangle 2"/>
          <p:cNvSpPr/>
          <p:nvPr/>
        </p:nvSpPr>
        <p:spPr>
          <a:xfrm>
            <a:off x="371505" y="4930036"/>
            <a:ext cx="4404897" cy="1323439"/>
          </a:xfrm>
          <a:prstGeom prst="rect">
            <a:avLst/>
          </a:prstGeom>
        </p:spPr>
        <p:txBody>
          <a:bodyPr wrap="square">
            <a:spAutoFit/>
          </a:bodyPr>
          <a:lstStyle/>
          <a:p>
            <a:r>
              <a:rPr lang="en-US" sz="2000" dirty="0" smtClean="0">
                <a:solidFill>
                  <a:srgbClr val="000000"/>
                </a:solidFill>
              </a:rPr>
              <a:t>TNS reactor (w/ ORNL)</a:t>
            </a:r>
          </a:p>
          <a:p>
            <a:pPr marL="285750" indent="-285750">
              <a:buFont typeface="Arial"/>
              <a:buChar char="•"/>
            </a:pPr>
            <a:r>
              <a:rPr lang="en-US" sz="2000" dirty="0" smtClean="0">
                <a:solidFill>
                  <a:srgbClr val="000000"/>
                </a:solidFill>
              </a:rPr>
              <a:t>Divertor heat flux 1-3 MW/m</a:t>
            </a:r>
            <a:r>
              <a:rPr lang="en-US" sz="2000" baseline="30000" dirty="0" smtClean="0">
                <a:solidFill>
                  <a:srgbClr val="000000"/>
                </a:solidFill>
              </a:rPr>
              <a:t>2</a:t>
            </a:r>
          </a:p>
          <a:p>
            <a:pPr marL="285750" indent="-285750">
              <a:buFont typeface="Arial"/>
              <a:buChar char="•"/>
            </a:pPr>
            <a:r>
              <a:rPr lang="en-US" sz="2000" dirty="0" smtClean="0">
                <a:solidFill>
                  <a:srgbClr val="000000"/>
                </a:solidFill>
              </a:rPr>
              <a:t>Flowing liquid lithium targets for heat and particle removal</a:t>
            </a:r>
            <a:endParaRPr lang="en-US" sz="2000" dirty="0">
              <a:solidFill>
                <a:srgbClr val="000000"/>
              </a:solidFill>
            </a:endParaRPr>
          </a:p>
        </p:txBody>
      </p:sp>
      <p:sp>
        <p:nvSpPr>
          <p:cNvPr id="9" name="Rectangle 8"/>
          <p:cNvSpPr/>
          <p:nvPr/>
        </p:nvSpPr>
        <p:spPr>
          <a:xfrm>
            <a:off x="5415810" y="5885269"/>
            <a:ext cx="2904724" cy="369332"/>
          </a:xfrm>
          <a:prstGeom prst="rect">
            <a:avLst/>
          </a:prstGeom>
        </p:spPr>
        <p:txBody>
          <a:bodyPr wrap="none">
            <a:spAutoFit/>
          </a:bodyPr>
          <a:lstStyle/>
          <a:p>
            <a:r>
              <a:rPr lang="en-US" dirty="0" smtClean="0">
                <a:solidFill>
                  <a:srgbClr val="000000"/>
                </a:solidFill>
              </a:rPr>
              <a:t>PDX Modification proposal</a:t>
            </a:r>
            <a:endParaRPr lang="en-US" dirty="0">
              <a:solidFill>
                <a:srgbClr val="000000"/>
              </a:solidFill>
            </a:endParaRPr>
          </a:p>
        </p:txBody>
      </p:sp>
    </p:spTree>
    <p:extLst>
      <p:ext uri="{BB962C8B-B14F-4D97-AF65-F5344CB8AC3E}">
        <p14:creationId xmlns:p14="http://schemas.microsoft.com/office/powerpoint/2010/main" val="3989920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924869"/>
          </a:xfrm>
        </p:spPr>
        <p:txBody>
          <a:bodyPr/>
          <a:lstStyle/>
          <a:p>
            <a:r>
              <a:rPr lang="en-US" dirty="0" smtClean="0"/>
              <a:t>4. Long-legged divertors remove interaction zone away from plasma</a:t>
            </a:r>
            <a:endParaRPr lang="en-US" dirty="0"/>
          </a:p>
        </p:txBody>
      </p:sp>
      <p:sp>
        <p:nvSpPr>
          <p:cNvPr id="3" name="Content Placeholder 2"/>
          <p:cNvSpPr>
            <a:spLocks noGrp="1"/>
          </p:cNvSpPr>
          <p:nvPr>
            <p:ph idx="1"/>
          </p:nvPr>
        </p:nvSpPr>
        <p:spPr>
          <a:xfrm>
            <a:off x="350324" y="1555914"/>
            <a:ext cx="2835434" cy="4751357"/>
          </a:xfrm>
        </p:spPr>
        <p:txBody>
          <a:bodyPr>
            <a:normAutofit fontScale="70000" lnSpcReduction="20000"/>
          </a:bodyPr>
          <a:lstStyle/>
          <a:p>
            <a:r>
              <a:rPr lang="en-US" dirty="0" smtClean="0"/>
              <a:t>Conceptual design Engineering Test Facility</a:t>
            </a:r>
          </a:p>
          <a:p>
            <a:r>
              <a:rPr lang="en-US" dirty="0" smtClean="0"/>
              <a:t>R=5.6 m</a:t>
            </a:r>
          </a:p>
          <a:p>
            <a:r>
              <a:rPr lang="en-US" dirty="0" smtClean="0"/>
              <a:t>a=1.3 m</a:t>
            </a:r>
          </a:p>
          <a:p>
            <a:r>
              <a:rPr lang="en-US" dirty="0" err="1" smtClean="0"/>
              <a:t>B</a:t>
            </a:r>
            <a:r>
              <a:rPr lang="en-US" baseline="-25000" dirty="0" err="1" smtClean="0"/>
              <a:t>t</a:t>
            </a:r>
            <a:r>
              <a:rPr lang="en-US" dirty="0" smtClean="0"/>
              <a:t>=5.5 T</a:t>
            </a:r>
          </a:p>
          <a:p>
            <a:r>
              <a:rPr lang="en-US" dirty="0" err="1" smtClean="0"/>
              <a:t>I</a:t>
            </a:r>
            <a:r>
              <a:rPr lang="en-US" baseline="-25000" dirty="0" err="1" smtClean="0"/>
              <a:t>p</a:t>
            </a:r>
            <a:r>
              <a:rPr lang="en-US" dirty="0" smtClean="0"/>
              <a:t>=6.1 MA</a:t>
            </a:r>
          </a:p>
          <a:p>
            <a:r>
              <a:rPr lang="en-US" dirty="0" smtClean="0"/>
              <a:t>P</a:t>
            </a:r>
            <a:r>
              <a:rPr lang="en-US" baseline="-25000" dirty="0" smtClean="0"/>
              <a:t>NBI</a:t>
            </a:r>
            <a:r>
              <a:rPr lang="en-US" dirty="0" smtClean="0"/>
              <a:t>=60 MW</a:t>
            </a:r>
          </a:p>
          <a:p>
            <a:r>
              <a:rPr lang="en-US" dirty="0" err="1" smtClean="0"/>
              <a:t>Poloidal</a:t>
            </a:r>
            <a:r>
              <a:rPr lang="en-US" dirty="0" smtClean="0"/>
              <a:t> divertor </a:t>
            </a:r>
          </a:p>
          <a:p>
            <a:pPr lvl="1"/>
            <a:r>
              <a:rPr lang="en-US" dirty="0" smtClean="0"/>
              <a:t>W target plates</a:t>
            </a:r>
          </a:p>
          <a:p>
            <a:pPr lvl="1"/>
            <a:r>
              <a:rPr lang="en-US" dirty="0" err="1" smtClean="0"/>
              <a:t>Cryo</a:t>
            </a:r>
            <a:r>
              <a:rPr lang="en-US" dirty="0" smtClean="0"/>
              <a:t>-panels for particle control</a:t>
            </a:r>
            <a:endParaRPr lang="en-US" dirty="0"/>
          </a:p>
        </p:txBody>
      </p:sp>
      <p:pic>
        <p:nvPicPr>
          <p:cNvPr id="5" name="Picture 4" descr="Screen Shot 2014-10-22 at 4.09.1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2554" y="1627481"/>
            <a:ext cx="5719742" cy="3956363"/>
          </a:xfrm>
          <a:prstGeom prst="rect">
            <a:avLst/>
          </a:prstGeom>
        </p:spPr>
      </p:pic>
      <p:sp>
        <p:nvSpPr>
          <p:cNvPr id="6" name="Rectangle 5"/>
          <p:cNvSpPr/>
          <p:nvPr/>
        </p:nvSpPr>
        <p:spPr>
          <a:xfrm>
            <a:off x="3833703" y="5897298"/>
            <a:ext cx="4482856" cy="276999"/>
          </a:xfrm>
          <a:prstGeom prst="rect">
            <a:avLst/>
          </a:prstGeom>
        </p:spPr>
        <p:txBody>
          <a:bodyPr wrap="square">
            <a:spAutoFit/>
          </a:bodyPr>
          <a:lstStyle/>
          <a:p>
            <a:r>
              <a:rPr lang="en-US" sz="1200" b="1" dirty="0" smtClean="0">
                <a:solidFill>
                  <a:srgbClr val="0000FF"/>
                </a:solidFill>
              </a:rPr>
              <a:t>P. H. Sager et. al, </a:t>
            </a:r>
            <a:r>
              <a:rPr lang="en-US" sz="1200" b="1" dirty="0">
                <a:solidFill>
                  <a:srgbClr val="0000FF"/>
                </a:solidFill>
              </a:rPr>
              <a:t>J. Vac. Sci. Tech. 18, 1081 (</a:t>
            </a:r>
            <a:r>
              <a:rPr lang="en-US" sz="1200" b="1" dirty="0" smtClean="0">
                <a:solidFill>
                  <a:srgbClr val="0000FF"/>
                </a:solidFill>
              </a:rPr>
              <a:t>1981)</a:t>
            </a:r>
            <a:endParaRPr lang="en-US" sz="1200" b="1" dirty="0">
              <a:solidFill>
                <a:srgbClr val="0000FF"/>
              </a:solidFill>
            </a:endParaRPr>
          </a:p>
        </p:txBody>
      </p:sp>
      <p:cxnSp>
        <p:nvCxnSpPr>
          <p:cNvPr id="7" name="Straight Arrow Connector 6"/>
          <p:cNvCxnSpPr/>
          <p:nvPr/>
        </p:nvCxnSpPr>
        <p:spPr>
          <a:xfrm flipV="1">
            <a:off x="2730978" y="4023210"/>
            <a:ext cx="977758" cy="1022660"/>
          </a:xfrm>
          <a:prstGeom prst="straightConnector1">
            <a:avLst/>
          </a:prstGeom>
          <a:ln w="317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955750" y="4051992"/>
            <a:ext cx="3849898" cy="1050068"/>
          </a:xfrm>
          <a:prstGeom prst="straightConnector1">
            <a:avLst/>
          </a:prstGeom>
          <a:ln w="317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503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1020285"/>
          </a:xfrm>
        </p:spPr>
        <p:txBody>
          <a:bodyPr/>
          <a:lstStyle/>
          <a:p>
            <a:r>
              <a:rPr lang="en-US" dirty="0" smtClean="0"/>
              <a:t>4. Long</a:t>
            </a:r>
            <a:r>
              <a:rPr lang="en-US" dirty="0"/>
              <a:t>-legged divertors with multiple X-points</a:t>
            </a:r>
          </a:p>
        </p:txBody>
      </p:sp>
      <p:pic>
        <p:nvPicPr>
          <p:cNvPr id="7" name="Picture 6" descr="Screen Shot 2014-10-21 at 1.32.22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307" y="1598399"/>
            <a:ext cx="3191022" cy="3332635"/>
          </a:xfrm>
          <a:prstGeom prst="rect">
            <a:avLst/>
          </a:prstGeom>
        </p:spPr>
      </p:pic>
      <p:pic>
        <p:nvPicPr>
          <p:cNvPr id="9" name="Picture 8"/>
          <p:cNvPicPr>
            <a:picLocks noChangeAspect="1"/>
          </p:cNvPicPr>
          <p:nvPr/>
        </p:nvPicPr>
        <p:blipFill>
          <a:blip r:embed="rId3"/>
          <a:stretch>
            <a:fillRect/>
          </a:stretch>
        </p:blipFill>
        <p:spPr>
          <a:xfrm>
            <a:off x="6638880" y="1710715"/>
            <a:ext cx="2392925" cy="2583017"/>
          </a:xfrm>
          <a:prstGeom prst="rect">
            <a:avLst/>
          </a:prstGeom>
        </p:spPr>
      </p:pic>
      <p:pic>
        <p:nvPicPr>
          <p:cNvPr id="10" name="Picture 9" descr="Screen Shot 2014-10-21 at 1.17.11 P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7266"/>
            <a:ext cx="3180673" cy="4271539"/>
          </a:xfrm>
          <a:prstGeom prst="rect">
            <a:avLst/>
          </a:prstGeom>
        </p:spPr>
      </p:pic>
      <p:sp>
        <p:nvSpPr>
          <p:cNvPr id="11" name="Rectangle 10"/>
          <p:cNvSpPr/>
          <p:nvPr/>
        </p:nvSpPr>
        <p:spPr>
          <a:xfrm>
            <a:off x="102904" y="5475586"/>
            <a:ext cx="2668644" cy="830997"/>
          </a:xfrm>
          <a:prstGeom prst="rect">
            <a:avLst/>
          </a:prstGeom>
        </p:spPr>
        <p:txBody>
          <a:bodyPr wrap="square">
            <a:spAutoFit/>
          </a:bodyPr>
          <a:lstStyle/>
          <a:p>
            <a:r>
              <a:rPr lang="en-US" sz="1200" b="1" dirty="0" smtClean="0">
                <a:solidFill>
                  <a:srgbClr val="0000FF"/>
                </a:solidFill>
              </a:rPr>
              <a:t>M. </a:t>
            </a:r>
            <a:r>
              <a:rPr lang="en-US" sz="1200" b="1" dirty="0" err="1" smtClean="0">
                <a:solidFill>
                  <a:srgbClr val="0000FF"/>
                </a:solidFill>
              </a:rPr>
              <a:t>Peng</a:t>
            </a:r>
            <a:r>
              <a:rPr lang="en-US" sz="1200" b="1" dirty="0" smtClean="0">
                <a:solidFill>
                  <a:srgbClr val="0000FF"/>
                </a:solidFill>
              </a:rPr>
              <a:t>, Steady-state Spherical tokamak TST,</a:t>
            </a:r>
          </a:p>
          <a:p>
            <a:r>
              <a:rPr lang="en-US" sz="1200" b="1" dirty="0" smtClean="0">
                <a:solidFill>
                  <a:srgbClr val="0000FF"/>
                </a:solidFill>
              </a:rPr>
              <a:t>Workshop on Edge Plasma for BPX and ITER, 1991 </a:t>
            </a:r>
            <a:endParaRPr lang="en-US" sz="1200" b="1" dirty="0">
              <a:solidFill>
                <a:srgbClr val="0000FF"/>
              </a:solidFill>
            </a:endParaRPr>
          </a:p>
        </p:txBody>
      </p:sp>
      <p:sp>
        <p:nvSpPr>
          <p:cNvPr id="12" name="Rectangle 11"/>
          <p:cNvSpPr/>
          <p:nvPr/>
        </p:nvSpPr>
        <p:spPr>
          <a:xfrm>
            <a:off x="6654557" y="5083074"/>
            <a:ext cx="2411087" cy="461665"/>
          </a:xfrm>
          <a:prstGeom prst="rect">
            <a:avLst/>
          </a:prstGeom>
        </p:spPr>
        <p:txBody>
          <a:bodyPr wrap="none">
            <a:spAutoFit/>
          </a:bodyPr>
          <a:lstStyle/>
          <a:p>
            <a:r>
              <a:rPr lang="en-US" sz="1200" b="1" dirty="0" smtClean="0">
                <a:solidFill>
                  <a:srgbClr val="0000FF"/>
                </a:solidFill>
              </a:rPr>
              <a:t>B. </a:t>
            </a:r>
            <a:r>
              <a:rPr lang="en-US" sz="1200" b="1" dirty="0" err="1" smtClean="0">
                <a:solidFill>
                  <a:srgbClr val="0000FF"/>
                </a:solidFill>
              </a:rPr>
              <a:t>LaBombard</a:t>
            </a:r>
            <a:r>
              <a:rPr lang="en-US" sz="1200" b="1" dirty="0" smtClean="0">
                <a:solidFill>
                  <a:srgbClr val="0000FF"/>
                </a:solidFill>
              </a:rPr>
              <a:t> </a:t>
            </a:r>
            <a:r>
              <a:rPr lang="en-US" sz="1200" b="1" dirty="0" err="1" smtClean="0">
                <a:solidFill>
                  <a:srgbClr val="0000FF"/>
                </a:solidFill>
              </a:rPr>
              <a:t>et.al</a:t>
            </a:r>
            <a:r>
              <a:rPr lang="en-US" sz="1200" b="1" dirty="0" smtClean="0">
                <a:solidFill>
                  <a:srgbClr val="0000FF"/>
                </a:solidFill>
              </a:rPr>
              <a:t>, APS 2013, </a:t>
            </a:r>
          </a:p>
          <a:p>
            <a:r>
              <a:rPr lang="en-US" sz="1200" b="1" dirty="0" smtClean="0">
                <a:solidFill>
                  <a:srgbClr val="0000FF"/>
                </a:solidFill>
              </a:rPr>
              <a:t>IAEA 2014</a:t>
            </a:r>
            <a:endParaRPr lang="en-US" sz="1200" b="1" dirty="0">
              <a:solidFill>
                <a:srgbClr val="0000FF"/>
              </a:solidFill>
            </a:endParaRPr>
          </a:p>
        </p:txBody>
      </p:sp>
      <p:sp>
        <p:nvSpPr>
          <p:cNvPr id="6" name="Rectangle 5"/>
          <p:cNvSpPr/>
          <p:nvPr/>
        </p:nvSpPr>
        <p:spPr>
          <a:xfrm>
            <a:off x="3001239" y="5083074"/>
            <a:ext cx="2101281" cy="461665"/>
          </a:xfrm>
          <a:prstGeom prst="rect">
            <a:avLst/>
          </a:prstGeom>
        </p:spPr>
        <p:txBody>
          <a:bodyPr wrap="none">
            <a:spAutoFit/>
          </a:bodyPr>
          <a:lstStyle/>
          <a:p>
            <a:r>
              <a:rPr lang="en-US" sz="1200" b="1" dirty="0">
                <a:solidFill>
                  <a:srgbClr val="0000FF"/>
                </a:solidFill>
              </a:rPr>
              <a:t> P. M. </a:t>
            </a:r>
            <a:r>
              <a:rPr lang="en-US" sz="1200" b="1" dirty="0" err="1" smtClean="0">
                <a:solidFill>
                  <a:srgbClr val="0000FF"/>
                </a:solidFill>
              </a:rPr>
              <a:t>Valanju</a:t>
            </a:r>
            <a:r>
              <a:rPr lang="en-US" sz="1200" b="1" dirty="0" smtClean="0">
                <a:solidFill>
                  <a:srgbClr val="0000FF"/>
                </a:solidFill>
              </a:rPr>
              <a:t> </a:t>
            </a:r>
            <a:r>
              <a:rPr lang="en-US" sz="1200" b="1" dirty="0" err="1" smtClean="0">
                <a:solidFill>
                  <a:srgbClr val="0000FF"/>
                </a:solidFill>
              </a:rPr>
              <a:t>et.al</a:t>
            </a:r>
            <a:r>
              <a:rPr lang="en-US" sz="1200" b="1" dirty="0" smtClean="0">
                <a:solidFill>
                  <a:srgbClr val="0000FF"/>
                </a:solidFill>
              </a:rPr>
              <a:t>, Phys. </a:t>
            </a:r>
          </a:p>
          <a:p>
            <a:r>
              <a:rPr lang="en-US" sz="1200" b="1" dirty="0" smtClean="0">
                <a:solidFill>
                  <a:srgbClr val="0000FF"/>
                </a:solidFill>
              </a:rPr>
              <a:t>Plasmas 16</a:t>
            </a:r>
            <a:r>
              <a:rPr lang="en-US" sz="1200" b="1" dirty="0">
                <a:solidFill>
                  <a:srgbClr val="0000FF"/>
                </a:solidFill>
              </a:rPr>
              <a:t>, 056110 </a:t>
            </a:r>
            <a:r>
              <a:rPr lang="en-US" sz="1200" b="1" dirty="0" smtClean="0">
                <a:solidFill>
                  <a:srgbClr val="0000FF"/>
                </a:solidFill>
              </a:rPr>
              <a:t>(2009)</a:t>
            </a:r>
            <a:endParaRPr lang="en-US" sz="1200" b="1" dirty="0">
              <a:solidFill>
                <a:srgbClr val="0000FF"/>
              </a:solidFill>
            </a:endParaRPr>
          </a:p>
        </p:txBody>
      </p:sp>
      <p:sp>
        <p:nvSpPr>
          <p:cNvPr id="3" name="Rectangle 2"/>
          <p:cNvSpPr/>
          <p:nvPr/>
        </p:nvSpPr>
        <p:spPr>
          <a:xfrm>
            <a:off x="3156562" y="5731941"/>
            <a:ext cx="2056973" cy="400110"/>
          </a:xfrm>
          <a:prstGeom prst="rect">
            <a:avLst/>
          </a:prstGeom>
        </p:spPr>
        <p:txBody>
          <a:bodyPr wrap="none">
            <a:spAutoFit/>
          </a:bodyPr>
          <a:lstStyle/>
          <a:p>
            <a:r>
              <a:rPr lang="en-US" sz="2000" dirty="0" smtClean="0">
                <a:solidFill>
                  <a:srgbClr val="000000"/>
                </a:solidFill>
              </a:rPr>
              <a:t>Super-X divertor</a:t>
            </a:r>
            <a:endParaRPr lang="en-US" sz="2000" dirty="0">
              <a:solidFill>
                <a:srgbClr val="000000"/>
              </a:solidFill>
            </a:endParaRPr>
          </a:p>
        </p:txBody>
      </p:sp>
      <p:sp>
        <p:nvSpPr>
          <p:cNvPr id="13" name="Rectangle 12"/>
          <p:cNvSpPr/>
          <p:nvPr/>
        </p:nvSpPr>
        <p:spPr>
          <a:xfrm>
            <a:off x="6279188" y="5480699"/>
            <a:ext cx="2864812" cy="707886"/>
          </a:xfrm>
          <a:prstGeom prst="rect">
            <a:avLst/>
          </a:prstGeom>
        </p:spPr>
        <p:txBody>
          <a:bodyPr wrap="none">
            <a:spAutoFit/>
          </a:bodyPr>
          <a:lstStyle/>
          <a:p>
            <a:r>
              <a:rPr lang="en-US" sz="2000" dirty="0" smtClean="0">
                <a:solidFill>
                  <a:srgbClr val="000000"/>
                </a:solidFill>
              </a:rPr>
              <a:t>X-point target divertor</a:t>
            </a:r>
          </a:p>
          <a:p>
            <a:r>
              <a:rPr lang="en-US" sz="2000" dirty="0" smtClean="0">
                <a:solidFill>
                  <a:srgbClr val="000000"/>
                </a:solidFill>
              </a:rPr>
              <a:t>ADX tokamak proposal</a:t>
            </a:r>
          </a:p>
        </p:txBody>
      </p:sp>
    </p:spTree>
    <p:extLst>
      <p:ext uri="{BB962C8B-B14F-4D97-AF65-F5344CB8AC3E}">
        <p14:creationId xmlns:p14="http://schemas.microsoft.com/office/powerpoint/2010/main" val="236369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962325"/>
          </a:xfrm>
        </p:spPr>
        <p:txBody>
          <a:bodyPr/>
          <a:lstStyle/>
          <a:p>
            <a:r>
              <a:rPr lang="en-US" sz="3500" dirty="0"/>
              <a:t>A</a:t>
            </a:r>
            <a:r>
              <a:rPr lang="en-US" sz="3500" dirty="0" smtClean="0"/>
              <a:t>dvanced magnetic divertor configurations: status of experiments</a:t>
            </a:r>
            <a:endParaRPr lang="en-US" sz="3500" dirty="0"/>
          </a:p>
        </p:txBody>
      </p:sp>
      <p:sp>
        <p:nvSpPr>
          <p:cNvPr id="3" name="Content Placeholder 2"/>
          <p:cNvSpPr>
            <a:spLocks noGrp="1"/>
          </p:cNvSpPr>
          <p:nvPr>
            <p:ph idx="1"/>
          </p:nvPr>
        </p:nvSpPr>
        <p:spPr>
          <a:xfrm>
            <a:off x="465825" y="1566863"/>
            <a:ext cx="8423643" cy="4751357"/>
          </a:xfrm>
        </p:spPr>
        <p:txBody>
          <a:bodyPr>
            <a:normAutofit/>
          </a:bodyPr>
          <a:lstStyle/>
          <a:p>
            <a:pPr marL="633412" indent="-514350">
              <a:buFont typeface="+mj-lt"/>
              <a:buAutoNum type="arabicPeriod"/>
            </a:pPr>
            <a:r>
              <a:rPr lang="en-US" sz="2400" b="1" dirty="0" smtClean="0"/>
              <a:t>Dedicated experimental devices (</a:t>
            </a:r>
            <a:r>
              <a:rPr lang="en-US" sz="2400" b="1" dirty="0" smtClean="0">
                <a:solidFill>
                  <a:srgbClr val="FF0000"/>
                </a:solidFill>
              </a:rPr>
              <a:t>1979-1986</a:t>
            </a:r>
            <a:r>
              <a:rPr lang="en-US" sz="2400" b="1" dirty="0" smtClean="0"/>
              <a:t>)</a:t>
            </a:r>
          </a:p>
          <a:p>
            <a:pPr lvl="2"/>
            <a:r>
              <a:rPr lang="en-US" dirty="0" smtClean="0"/>
              <a:t>PDX</a:t>
            </a:r>
          </a:p>
          <a:p>
            <a:pPr lvl="2"/>
            <a:r>
              <a:rPr lang="en-US" dirty="0" smtClean="0"/>
              <a:t>Doublet III Expanded boundary</a:t>
            </a:r>
          </a:p>
          <a:p>
            <a:pPr marL="633412" indent="-514350">
              <a:buFont typeface="+mj-lt"/>
              <a:buAutoNum type="arabicPeriod"/>
            </a:pPr>
            <a:r>
              <a:rPr lang="en-US" sz="2400" b="1" dirty="0" smtClean="0"/>
              <a:t>Snowflake divertor configuration (existing devices with existing coils, </a:t>
            </a:r>
            <a:r>
              <a:rPr lang="en-US" sz="2400" b="1" dirty="0" smtClean="0">
                <a:solidFill>
                  <a:srgbClr val="FF0000"/>
                </a:solidFill>
              </a:rPr>
              <a:t>2008-present</a:t>
            </a:r>
            <a:r>
              <a:rPr lang="en-US" sz="2400" b="1" dirty="0" smtClean="0"/>
              <a:t>)</a:t>
            </a:r>
          </a:p>
          <a:p>
            <a:pPr lvl="2"/>
            <a:r>
              <a:rPr lang="en-US" dirty="0" smtClean="0"/>
              <a:t>TCV, 2008</a:t>
            </a:r>
          </a:p>
          <a:p>
            <a:pPr lvl="2"/>
            <a:r>
              <a:rPr lang="en-US" dirty="0" smtClean="0"/>
              <a:t>NSTX, 2009</a:t>
            </a:r>
          </a:p>
          <a:p>
            <a:pPr lvl="2"/>
            <a:r>
              <a:rPr lang="en-US" dirty="0" smtClean="0"/>
              <a:t>DIII-D, 2012</a:t>
            </a:r>
          </a:p>
          <a:p>
            <a:pPr lvl="2"/>
            <a:r>
              <a:rPr lang="en-US" dirty="0" smtClean="0"/>
              <a:t>EAST, 2014</a:t>
            </a:r>
          </a:p>
          <a:p>
            <a:pPr marL="633412" indent="-514350">
              <a:buFont typeface="+mj-lt"/>
              <a:buAutoNum type="arabicPeriod"/>
            </a:pPr>
            <a:r>
              <a:rPr lang="en-US" sz="2400" b="1" dirty="0"/>
              <a:t>L</a:t>
            </a:r>
            <a:r>
              <a:rPr lang="en-US" sz="2400" b="1" dirty="0" smtClean="0"/>
              <a:t>ong leg divertor physics (</a:t>
            </a:r>
            <a:r>
              <a:rPr lang="en-US" sz="2400" b="1" dirty="0" smtClean="0">
                <a:solidFill>
                  <a:srgbClr val="FF0000"/>
                </a:solidFill>
              </a:rPr>
              <a:t>2010-present</a:t>
            </a:r>
            <a:r>
              <a:rPr lang="en-US" sz="2400" b="1" dirty="0" smtClean="0"/>
              <a:t>)</a:t>
            </a:r>
            <a:endParaRPr lang="en-US" sz="2400" b="1" dirty="0"/>
          </a:p>
          <a:p>
            <a:pPr marL="633412" indent="-514350">
              <a:buFont typeface="+mj-lt"/>
              <a:buAutoNum type="arabicPeriod"/>
            </a:pPr>
            <a:endParaRPr lang="en-US" sz="2400" b="1" dirty="0" smtClean="0"/>
          </a:p>
        </p:txBody>
      </p:sp>
    </p:spTree>
    <p:extLst>
      <p:ext uri="{BB962C8B-B14F-4D97-AF65-F5344CB8AC3E}">
        <p14:creationId xmlns:p14="http://schemas.microsoft.com/office/powerpoint/2010/main" val="2900699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66863"/>
            <a:ext cx="8229600" cy="4133165"/>
          </a:xfrm>
        </p:spPr>
        <p:txBody>
          <a:bodyPr>
            <a:normAutofit/>
          </a:bodyPr>
          <a:lstStyle/>
          <a:p>
            <a:r>
              <a:rPr lang="en-US" dirty="0" smtClean="0"/>
              <a:t>Dmitri Ryutov, LLNL</a:t>
            </a:r>
          </a:p>
          <a:p>
            <a:r>
              <a:rPr lang="en-US" dirty="0" smtClean="0"/>
              <a:t>Dale Meade, Princeton, NJ</a:t>
            </a:r>
          </a:p>
        </p:txBody>
      </p:sp>
      <p:sp>
        <p:nvSpPr>
          <p:cNvPr id="6" name="Title 5"/>
          <p:cNvSpPr>
            <a:spLocks noGrp="1"/>
          </p:cNvSpPr>
          <p:nvPr>
            <p:ph type="title"/>
          </p:nvPr>
        </p:nvSpPr>
        <p:spPr/>
        <p:txBody>
          <a:bodyPr/>
          <a:lstStyle/>
          <a:p>
            <a:r>
              <a:rPr lang="en-US" dirty="0" smtClean="0"/>
              <a:t>Acknowledgements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sz="3000" dirty="0" smtClean="0"/>
              <a:t>1. Doublet III Expanded Boundary was the first advanced magnetic divertor configuration experiment</a:t>
            </a:r>
            <a:endParaRPr lang="en-US" sz="3000" dirty="0"/>
          </a:p>
        </p:txBody>
      </p:sp>
      <p:sp>
        <p:nvSpPr>
          <p:cNvPr id="4" name="Content Placeholder 3"/>
          <p:cNvSpPr>
            <a:spLocks noGrp="1"/>
          </p:cNvSpPr>
          <p:nvPr>
            <p:ph idx="10"/>
          </p:nvPr>
        </p:nvSpPr>
        <p:spPr>
          <a:xfrm>
            <a:off x="5298647" y="1555915"/>
            <a:ext cx="3684083" cy="4751357"/>
          </a:xfrm>
        </p:spPr>
        <p:txBody>
          <a:bodyPr>
            <a:normAutofit fontScale="85000" lnSpcReduction="20000"/>
          </a:bodyPr>
          <a:lstStyle/>
          <a:p>
            <a:r>
              <a:rPr lang="en-US" dirty="0" smtClean="0"/>
              <a:t>Stability of divertor configuration with outside PF coils</a:t>
            </a:r>
          </a:p>
          <a:p>
            <a:r>
              <a:rPr lang="en-US" dirty="0" smtClean="0"/>
              <a:t>Integrated power and particle exhaust</a:t>
            </a:r>
          </a:p>
          <a:p>
            <a:pPr lvl="1"/>
            <a:r>
              <a:rPr lang="en-US" dirty="0" smtClean="0"/>
              <a:t>Reduction of intrinsic impurities in the core</a:t>
            </a:r>
          </a:p>
          <a:p>
            <a:pPr lvl="1"/>
            <a:r>
              <a:rPr lang="en-US" dirty="0" smtClean="0"/>
              <a:t>Radiative divertor plasma cooling with seeded argon</a:t>
            </a:r>
          </a:p>
          <a:p>
            <a:pPr lvl="1"/>
            <a:r>
              <a:rPr lang="en-US" dirty="0"/>
              <a:t>A</a:t>
            </a:r>
            <a:r>
              <a:rPr lang="en-US" dirty="0" smtClean="0"/>
              <a:t>rgon screening from main plasma</a:t>
            </a:r>
          </a:p>
          <a:p>
            <a:r>
              <a:rPr lang="en-US" dirty="0" smtClean="0"/>
              <a:t>Compatibility with core confinement</a:t>
            </a:r>
          </a:p>
          <a:p>
            <a:endParaRPr lang="en-US" dirty="0"/>
          </a:p>
        </p:txBody>
      </p:sp>
      <p:pic>
        <p:nvPicPr>
          <p:cNvPr id="5" name="Picture 4" descr="Screen Shot 2014-10-28 at 12.04.12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16" y="1548643"/>
            <a:ext cx="3339595" cy="4713742"/>
          </a:xfrm>
          <a:prstGeom prst="rect">
            <a:avLst/>
          </a:prstGeom>
        </p:spPr>
      </p:pic>
      <p:sp>
        <p:nvSpPr>
          <p:cNvPr id="6" name="Rectangle 5"/>
          <p:cNvSpPr/>
          <p:nvPr/>
        </p:nvSpPr>
        <p:spPr>
          <a:xfrm>
            <a:off x="1465582" y="6095148"/>
            <a:ext cx="6334000" cy="276999"/>
          </a:xfrm>
          <a:prstGeom prst="rect">
            <a:avLst/>
          </a:prstGeom>
        </p:spPr>
        <p:txBody>
          <a:bodyPr wrap="square">
            <a:spAutoFit/>
          </a:bodyPr>
          <a:lstStyle/>
          <a:p>
            <a:r>
              <a:rPr lang="en-US" sz="1200" b="1" dirty="0" smtClean="0">
                <a:solidFill>
                  <a:srgbClr val="0000FF"/>
                </a:solidFill>
              </a:rPr>
              <a:t>A. </a:t>
            </a:r>
            <a:r>
              <a:rPr lang="en-US" sz="1200" b="1" dirty="0" err="1" smtClean="0">
                <a:solidFill>
                  <a:srgbClr val="0000FF"/>
                </a:solidFill>
              </a:rPr>
              <a:t>Mahdavi</a:t>
            </a:r>
            <a:r>
              <a:rPr lang="en-US" sz="1200" b="1" dirty="0" smtClean="0">
                <a:solidFill>
                  <a:srgbClr val="0000FF"/>
                </a:solidFill>
              </a:rPr>
              <a:t> et. al, J. </a:t>
            </a:r>
            <a:r>
              <a:rPr lang="en-US" sz="1200" b="1" dirty="0" err="1" smtClean="0">
                <a:solidFill>
                  <a:srgbClr val="0000FF"/>
                </a:solidFill>
              </a:rPr>
              <a:t>Nuc</a:t>
            </a:r>
            <a:r>
              <a:rPr lang="en-US" sz="1200" b="1" dirty="0" smtClean="0">
                <a:solidFill>
                  <a:srgbClr val="0000FF"/>
                </a:solidFill>
              </a:rPr>
              <a:t>. Mater. 111 (</a:t>
            </a:r>
            <a:r>
              <a:rPr lang="en-US" sz="1200" b="1" dirty="0">
                <a:solidFill>
                  <a:srgbClr val="0000FF"/>
                </a:solidFill>
              </a:rPr>
              <a:t>1982) </a:t>
            </a:r>
            <a:r>
              <a:rPr lang="en-US" sz="1200" b="1" dirty="0" smtClean="0">
                <a:solidFill>
                  <a:srgbClr val="0000FF"/>
                </a:solidFill>
              </a:rPr>
              <a:t>355</a:t>
            </a:r>
            <a:endParaRPr lang="en-US" sz="1200" b="1" dirty="0">
              <a:solidFill>
                <a:srgbClr val="0000FF"/>
              </a:solidFill>
            </a:endParaRPr>
          </a:p>
        </p:txBody>
      </p:sp>
      <p:pic>
        <p:nvPicPr>
          <p:cNvPr id="8" name="Picture 7" descr="Screen Shot 2014-10-22 at 4.14.07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311" y="2022149"/>
            <a:ext cx="1794401" cy="4056434"/>
          </a:xfrm>
          <a:prstGeom prst="rect">
            <a:avLst/>
          </a:prstGeom>
        </p:spPr>
      </p:pic>
      <p:sp>
        <p:nvSpPr>
          <p:cNvPr id="7" name="Rectangle 6"/>
          <p:cNvSpPr/>
          <p:nvPr/>
        </p:nvSpPr>
        <p:spPr>
          <a:xfrm>
            <a:off x="1497653" y="5889117"/>
            <a:ext cx="3314654" cy="276999"/>
          </a:xfrm>
          <a:prstGeom prst="rect">
            <a:avLst/>
          </a:prstGeom>
        </p:spPr>
        <p:txBody>
          <a:bodyPr wrap="none">
            <a:spAutoFit/>
          </a:bodyPr>
          <a:lstStyle/>
          <a:p>
            <a:r>
              <a:rPr lang="en-US" sz="1200" b="1" dirty="0" smtClean="0">
                <a:solidFill>
                  <a:srgbClr val="0000FF"/>
                </a:solidFill>
              </a:rPr>
              <a:t>N. </a:t>
            </a:r>
            <a:r>
              <a:rPr lang="en-US" sz="1200" b="1" dirty="0" err="1" smtClean="0">
                <a:solidFill>
                  <a:srgbClr val="0000FF"/>
                </a:solidFill>
              </a:rPr>
              <a:t>Ohyabu</a:t>
            </a:r>
            <a:r>
              <a:rPr lang="en-US" sz="1200" b="1" dirty="0" smtClean="0">
                <a:solidFill>
                  <a:srgbClr val="0000FF"/>
                </a:solidFill>
              </a:rPr>
              <a:t> et. al, Nucl. Fusion 5 519 (1981)</a:t>
            </a:r>
            <a:endParaRPr lang="en-US" sz="1200" b="1" dirty="0">
              <a:solidFill>
                <a:srgbClr val="0000FF"/>
              </a:solidFill>
            </a:endParaRPr>
          </a:p>
        </p:txBody>
      </p:sp>
    </p:spTree>
    <p:extLst>
      <p:ext uri="{BB962C8B-B14F-4D97-AF65-F5344CB8AC3E}">
        <p14:creationId xmlns:p14="http://schemas.microsoft.com/office/powerpoint/2010/main" val="4176925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454163" cy="935238"/>
          </a:xfrm>
        </p:spPr>
        <p:txBody>
          <a:bodyPr/>
          <a:lstStyle/>
          <a:p>
            <a:r>
              <a:rPr lang="en-US" sz="3000" dirty="0" smtClean="0"/>
              <a:t>2. Snowflake configuration has been realized in several devices using existing PF coils</a:t>
            </a:r>
            <a:endParaRPr lang="en-US" sz="3000" dirty="0"/>
          </a:p>
        </p:txBody>
      </p:sp>
      <p:sp>
        <p:nvSpPr>
          <p:cNvPr id="3" name="Content Placeholder 2"/>
          <p:cNvSpPr>
            <a:spLocks noGrp="1"/>
          </p:cNvSpPr>
          <p:nvPr>
            <p:ph idx="1"/>
          </p:nvPr>
        </p:nvSpPr>
        <p:spPr>
          <a:xfrm>
            <a:off x="219688" y="4695879"/>
            <a:ext cx="3147470" cy="1632186"/>
          </a:xfrm>
        </p:spPr>
        <p:txBody>
          <a:bodyPr>
            <a:normAutofit fontScale="77500" lnSpcReduction="20000"/>
          </a:bodyPr>
          <a:lstStyle/>
          <a:p>
            <a:r>
              <a:rPr lang="en-US" sz="2600" dirty="0" smtClean="0"/>
              <a:t>TCV</a:t>
            </a:r>
          </a:p>
          <a:p>
            <a:pPr lvl="1"/>
            <a:r>
              <a:rPr lang="en-US" sz="2300" dirty="0" smtClean="0"/>
              <a:t>Ip≤1 MA</a:t>
            </a:r>
          </a:p>
          <a:p>
            <a:pPr lvl="1"/>
            <a:r>
              <a:rPr lang="en-US" sz="2300" dirty="0" smtClean="0"/>
              <a:t>B</a:t>
            </a:r>
            <a:r>
              <a:rPr lang="en-US" sz="2300" baseline="-25000" dirty="0" smtClean="0"/>
              <a:t>t</a:t>
            </a:r>
            <a:r>
              <a:rPr lang="en-US" sz="2300" dirty="0" smtClean="0"/>
              <a:t>≤1.5 T</a:t>
            </a:r>
          </a:p>
          <a:p>
            <a:pPr lvl="1"/>
            <a:r>
              <a:rPr lang="en-US" sz="2300" dirty="0"/>
              <a:t>16 PF </a:t>
            </a:r>
            <a:r>
              <a:rPr lang="en-US" sz="2300" dirty="0" smtClean="0"/>
              <a:t>coils, Pre</a:t>
            </a:r>
            <a:r>
              <a:rPr lang="en-US" sz="2300" dirty="0"/>
              <a:t>-</a:t>
            </a:r>
            <a:r>
              <a:rPr lang="en-US" sz="2300" dirty="0" smtClean="0"/>
              <a:t>programmed</a:t>
            </a:r>
            <a:r>
              <a:rPr lang="en-US" sz="2300" dirty="0"/>
              <a:t> </a:t>
            </a:r>
            <a:r>
              <a:rPr lang="en-US" sz="2300" dirty="0" smtClean="0"/>
              <a:t>currents</a:t>
            </a:r>
            <a:endParaRPr lang="en-US" sz="2300" dirty="0"/>
          </a:p>
        </p:txBody>
      </p:sp>
      <p:pic>
        <p:nvPicPr>
          <p:cNvPr id="5" name="Picture 4" descr="eps13-sfde-eq-low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768" y="1406505"/>
            <a:ext cx="3162232" cy="2186777"/>
          </a:xfrm>
          <a:prstGeom prst="rect">
            <a:avLst/>
          </a:prstGeom>
        </p:spPr>
      </p:pic>
      <p:sp>
        <p:nvSpPr>
          <p:cNvPr id="6" name="Content Placeholder 2"/>
          <p:cNvSpPr>
            <a:spLocks noGrp="1"/>
          </p:cNvSpPr>
          <p:nvPr>
            <p:ph idx="1"/>
          </p:nvPr>
        </p:nvSpPr>
        <p:spPr>
          <a:xfrm>
            <a:off x="3230273" y="4705721"/>
            <a:ext cx="3316979" cy="1545605"/>
          </a:xfrm>
        </p:spPr>
        <p:txBody>
          <a:bodyPr>
            <a:normAutofit fontScale="62500" lnSpcReduction="20000"/>
          </a:bodyPr>
          <a:lstStyle/>
          <a:p>
            <a:r>
              <a:rPr lang="en-US" dirty="0" smtClean="0"/>
              <a:t>NSTX</a:t>
            </a:r>
          </a:p>
          <a:p>
            <a:pPr lvl="1"/>
            <a:r>
              <a:rPr lang="en-US" sz="2900" dirty="0" err="1" smtClean="0"/>
              <a:t>I</a:t>
            </a:r>
            <a:r>
              <a:rPr lang="en-US" sz="2900" baseline="-25000" dirty="0" err="1" smtClean="0"/>
              <a:t>p</a:t>
            </a:r>
            <a:r>
              <a:rPr lang="en-US" sz="2900" dirty="0" smtClean="0"/>
              <a:t>=0.8-1.0 MA</a:t>
            </a:r>
          </a:p>
          <a:p>
            <a:pPr lvl="1"/>
            <a:r>
              <a:rPr lang="en-US" sz="2900" dirty="0" smtClean="0"/>
              <a:t>B</a:t>
            </a:r>
            <a:r>
              <a:rPr lang="en-US" sz="2900" baseline="-25000" dirty="0" smtClean="0"/>
              <a:t>t</a:t>
            </a:r>
            <a:r>
              <a:rPr lang="en-US" sz="2900" dirty="0" smtClean="0"/>
              <a:t>≤0.45 T</a:t>
            </a:r>
          </a:p>
          <a:p>
            <a:pPr lvl="1"/>
            <a:r>
              <a:rPr lang="en-US" sz="2900" dirty="0" smtClean="0"/>
              <a:t>3 divertor </a:t>
            </a:r>
            <a:r>
              <a:rPr lang="en-US" sz="2900" dirty="0"/>
              <a:t>coils, pre-</a:t>
            </a:r>
            <a:r>
              <a:rPr lang="en-US" sz="2900" dirty="0" smtClean="0"/>
              <a:t>programmed currents</a:t>
            </a:r>
            <a:endParaRPr lang="en-US" sz="2900" dirty="0"/>
          </a:p>
          <a:p>
            <a:pPr lvl="1"/>
            <a:endParaRPr lang="en-US" sz="2900" dirty="0"/>
          </a:p>
        </p:txBody>
      </p:sp>
      <p:pic>
        <p:nvPicPr>
          <p:cNvPr id="7" name="Picture 6" descr="Screen Shot 2014-10-23 at 12.05.11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049" y="1301445"/>
            <a:ext cx="3086945" cy="2548284"/>
          </a:xfrm>
          <a:prstGeom prst="rect">
            <a:avLst/>
          </a:prstGeom>
        </p:spPr>
      </p:pic>
      <p:pic>
        <p:nvPicPr>
          <p:cNvPr id="8" name="Picture 7" descr="Screen Shot 2014-10-23 at 12.04.32 P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9871"/>
            <a:ext cx="2566295" cy="3814763"/>
          </a:xfrm>
          <a:prstGeom prst="rect">
            <a:avLst/>
          </a:prstGeom>
        </p:spPr>
      </p:pic>
      <p:sp>
        <p:nvSpPr>
          <p:cNvPr id="9" name="Content Placeholder 2"/>
          <p:cNvSpPr>
            <a:spLocks noGrp="1"/>
          </p:cNvSpPr>
          <p:nvPr>
            <p:ph idx="1"/>
          </p:nvPr>
        </p:nvSpPr>
        <p:spPr>
          <a:xfrm>
            <a:off x="6198489" y="4700608"/>
            <a:ext cx="3203960" cy="1545605"/>
          </a:xfrm>
        </p:spPr>
        <p:txBody>
          <a:bodyPr>
            <a:noAutofit/>
          </a:bodyPr>
          <a:lstStyle/>
          <a:p>
            <a:r>
              <a:rPr lang="en-US" sz="2000" dirty="0" smtClean="0"/>
              <a:t>DIII-D</a:t>
            </a:r>
          </a:p>
          <a:p>
            <a:pPr lvl="1"/>
            <a:r>
              <a:rPr lang="en-US" sz="1800" dirty="0" err="1" smtClean="0"/>
              <a:t>I</a:t>
            </a:r>
            <a:r>
              <a:rPr lang="en-US" sz="1800" baseline="-25000" dirty="0" err="1" smtClean="0"/>
              <a:t>p</a:t>
            </a:r>
            <a:r>
              <a:rPr lang="en-US" sz="1800" dirty="0" smtClean="0"/>
              <a:t>=0.8-1.0 MA</a:t>
            </a:r>
          </a:p>
          <a:p>
            <a:pPr lvl="1"/>
            <a:r>
              <a:rPr lang="en-US" sz="1800" dirty="0" err="1" smtClean="0"/>
              <a:t>B</a:t>
            </a:r>
            <a:r>
              <a:rPr lang="en-US" sz="1800" baseline="-25000" dirty="0" err="1" smtClean="0"/>
              <a:t>t</a:t>
            </a:r>
            <a:r>
              <a:rPr lang="en-US" sz="1800" dirty="0" smtClean="0"/>
              <a:t>=2 T</a:t>
            </a:r>
          </a:p>
          <a:p>
            <a:pPr lvl="1"/>
            <a:r>
              <a:rPr lang="en-US" sz="1800" dirty="0" smtClean="0"/>
              <a:t>3 divertor </a:t>
            </a:r>
            <a:r>
              <a:rPr lang="en-US" sz="1800" dirty="0"/>
              <a:t>coils w/control</a:t>
            </a:r>
          </a:p>
          <a:p>
            <a:pPr lvl="1"/>
            <a:endParaRPr lang="en-US" dirty="0"/>
          </a:p>
        </p:txBody>
      </p:sp>
    </p:spTree>
    <p:extLst>
      <p:ext uri="{BB962C8B-B14F-4D97-AF65-F5344CB8AC3E}">
        <p14:creationId xmlns:p14="http://schemas.microsoft.com/office/powerpoint/2010/main" val="3710966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672_Color_IR_200_max_Image_v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63672" y="3653845"/>
            <a:ext cx="3271779" cy="2157982"/>
          </a:xfrm>
          <a:prstGeom prst="rect">
            <a:avLst/>
          </a:prstGeom>
        </p:spPr>
      </p:pic>
      <p:sp>
        <p:nvSpPr>
          <p:cNvPr id="2" name="Title 1"/>
          <p:cNvSpPr>
            <a:spLocks noGrp="1"/>
          </p:cNvSpPr>
          <p:nvPr>
            <p:ph type="title"/>
          </p:nvPr>
        </p:nvSpPr>
        <p:spPr>
          <a:xfrm>
            <a:off x="457200" y="220136"/>
            <a:ext cx="8229600" cy="852926"/>
          </a:xfrm>
        </p:spPr>
        <p:txBody>
          <a:bodyPr/>
          <a:lstStyle/>
          <a:p>
            <a:pPr>
              <a:lnSpc>
                <a:spcPct val="90000"/>
              </a:lnSpc>
            </a:pPr>
            <a:r>
              <a:rPr lang="en-US" sz="2800" dirty="0" smtClean="0"/>
              <a:t>Divertor heat flux significantly reduced due to snowflake divertor geometry effects</a:t>
            </a:r>
            <a:endParaRPr lang="en-US" sz="2800" dirty="0"/>
          </a:p>
        </p:txBody>
      </p:sp>
      <p:sp>
        <p:nvSpPr>
          <p:cNvPr id="3" name="Content Placeholder 2"/>
          <p:cNvSpPr>
            <a:spLocks noGrp="1"/>
          </p:cNvSpPr>
          <p:nvPr>
            <p:ph idx="1"/>
          </p:nvPr>
        </p:nvSpPr>
        <p:spPr>
          <a:xfrm>
            <a:off x="465826" y="5818162"/>
            <a:ext cx="3968496" cy="500057"/>
          </a:xfrm>
        </p:spPr>
        <p:txBody>
          <a:bodyPr>
            <a:normAutofit fontScale="92500" lnSpcReduction="10000"/>
          </a:bodyPr>
          <a:lstStyle/>
          <a:p>
            <a:r>
              <a:rPr lang="en-US" dirty="0" smtClean="0"/>
              <a:t>NSTX</a:t>
            </a:r>
            <a:endParaRPr lang="en-US" dirty="0"/>
          </a:p>
        </p:txBody>
      </p:sp>
      <p:sp>
        <p:nvSpPr>
          <p:cNvPr id="4" name="Content Placeholder 3"/>
          <p:cNvSpPr>
            <a:spLocks noGrp="1"/>
          </p:cNvSpPr>
          <p:nvPr>
            <p:ph idx="10"/>
          </p:nvPr>
        </p:nvSpPr>
        <p:spPr>
          <a:xfrm>
            <a:off x="4718649" y="5788629"/>
            <a:ext cx="3968496" cy="529591"/>
          </a:xfrm>
        </p:spPr>
        <p:txBody>
          <a:bodyPr>
            <a:normAutofit lnSpcReduction="10000"/>
          </a:bodyPr>
          <a:lstStyle/>
          <a:p>
            <a:r>
              <a:rPr lang="en-US" dirty="0" smtClean="0"/>
              <a:t>DIII-D</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265317" y="3926467"/>
            <a:ext cx="3182913" cy="2007683"/>
          </a:xfrm>
          <a:prstGeom prst="rect">
            <a:avLst/>
          </a:prstGeom>
          <a:noFill/>
          <a:ln w="9525">
            <a:noFill/>
            <a:miter lim="800000"/>
            <a:headEnd/>
            <a:tailEnd/>
          </a:ln>
        </p:spPr>
      </p:pic>
      <p:pic>
        <p:nvPicPr>
          <p:cNvPr id="7" name="Picture 6" descr="Screen Shot 2014-10-23 at 12.37.09 P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477" y="1634847"/>
            <a:ext cx="2925569" cy="2253772"/>
          </a:xfrm>
          <a:prstGeom prst="rect">
            <a:avLst/>
          </a:prstGeom>
        </p:spPr>
      </p:pic>
      <p:pic>
        <p:nvPicPr>
          <p:cNvPr id="8" name="Picture 7" descr="sfdm-l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385" y="1233728"/>
            <a:ext cx="2396820" cy="2319145"/>
          </a:xfrm>
          <a:prstGeom prst="rect">
            <a:avLst/>
          </a:prstGeom>
        </p:spPr>
      </p:pic>
      <p:pic>
        <p:nvPicPr>
          <p:cNvPr id="9" name="Picture 8" descr="sfdm-fex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3723" y="1204531"/>
            <a:ext cx="2384418" cy="2319144"/>
          </a:xfrm>
          <a:prstGeom prst="rect">
            <a:avLst/>
          </a:prstGeom>
        </p:spPr>
      </p:pic>
      <p:sp>
        <p:nvSpPr>
          <p:cNvPr id="10" name="TextBox 9"/>
          <p:cNvSpPr txBox="1"/>
          <p:nvPr/>
        </p:nvSpPr>
        <p:spPr>
          <a:xfrm flipH="1">
            <a:off x="7686725" y="2175836"/>
            <a:ext cx="694268" cy="369332"/>
          </a:xfrm>
          <a:prstGeom prst="rect">
            <a:avLst/>
          </a:prstGeom>
          <a:noFill/>
        </p:spPr>
        <p:txBody>
          <a:bodyPr wrap="square" rtlCol="0">
            <a:spAutoFit/>
          </a:bodyPr>
          <a:lstStyle/>
          <a:p>
            <a:r>
              <a:rPr lang="en-US" dirty="0" smtClean="0"/>
              <a:t>SOL</a:t>
            </a:r>
            <a:endParaRPr lang="en-US" dirty="0"/>
          </a:p>
        </p:txBody>
      </p:sp>
      <p:sp>
        <p:nvSpPr>
          <p:cNvPr id="11" name="Rectangle 10"/>
          <p:cNvSpPr/>
          <p:nvPr/>
        </p:nvSpPr>
        <p:spPr>
          <a:xfrm>
            <a:off x="4202273" y="2004386"/>
            <a:ext cx="720090" cy="861356"/>
          </a:xfrm>
          <a:prstGeom prst="rect">
            <a:avLst/>
          </a:prstGeom>
          <a:solidFill>
            <a:schemeClr val="bg1">
              <a:alpha val="88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97833" y="1600966"/>
            <a:ext cx="2216150" cy="338138"/>
          </a:xfrm>
          <a:prstGeom prst="rect">
            <a:avLst/>
          </a:prstGeom>
        </p:spPr>
        <p:txBody>
          <a:bodyPr wrap="none">
            <a:spAutoFit/>
          </a:bodyPr>
          <a:lstStyle/>
          <a:p>
            <a:pPr>
              <a:defRPr/>
            </a:pPr>
            <a:r>
              <a:rPr lang="en-US" sz="1600" b="1" dirty="0">
                <a:latin typeface="+mn-lt"/>
              </a:rPr>
              <a:t>Standard  </a:t>
            </a:r>
            <a:r>
              <a:rPr lang="en-US" sz="1600" b="1" dirty="0">
                <a:solidFill>
                  <a:srgbClr val="FF0000"/>
                </a:solidFill>
                <a:latin typeface="+mn-lt"/>
              </a:rPr>
              <a:t>Snowflake</a:t>
            </a:r>
          </a:p>
        </p:txBody>
      </p:sp>
      <p:sp>
        <p:nvSpPr>
          <p:cNvPr id="13" name="Rectangle 12"/>
          <p:cNvSpPr/>
          <p:nvPr/>
        </p:nvSpPr>
        <p:spPr>
          <a:xfrm>
            <a:off x="6843540" y="931533"/>
            <a:ext cx="2216150" cy="338138"/>
          </a:xfrm>
          <a:prstGeom prst="rect">
            <a:avLst/>
          </a:prstGeom>
        </p:spPr>
        <p:txBody>
          <a:bodyPr wrap="none">
            <a:spAutoFit/>
          </a:bodyPr>
          <a:lstStyle/>
          <a:p>
            <a:pPr>
              <a:defRPr/>
            </a:pPr>
            <a:r>
              <a:rPr lang="en-US" sz="1600" b="1" dirty="0">
                <a:latin typeface="+mn-lt"/>
              </a:rPr>
              <a:t>Standard  </a:t>
            </a:r>
            <a:r>
              <a:rPr lang="en-US" sz="1600" b="1" dirty="0">
                <a:solidFill>
                  <a:srgbClr val="FF0000"/>
                </a:solidFill>
                <a:latin typeface="+mn-lt"/>
              </a:rPr>
              <a:t>Snowflake</a:t>
            </a:r>
          </a:p>
        </p:txBody>
      </p:sp>
      <p:pic>
        <p:nvPicPr>
          <p:cNvPr id="14" name="Picture 16"/>
          <p:cNvPicPr>
            <a:picLocks noChangeAspect="1" noChangeArrowheads="1"/>
          </p:cNvPicPr>
          <p:nvPr/>
        </p:nvPicPr>
        <p:blipFill>
          <a:blip r:embed="rId7">
            <a:clrChange>
              <a:clrFrom>
                <a:srgbClr val="072F6F"/>
              </a:clrFrom>
              <a:clrTo>
                <a:srgbClr val="072F6F">
                  <a:alpha val="0"/>
                </a:srgbClr>
              </a:clrTo>
            </a:clrChange>
            <a:extLst>
              <a:ext uri="{28A0092B-C50C-407E-A947-70E740481C1C}">
                <a14:useLocalDpi xmlns:a14="http://schemas.microsoft.com/office/drawing/2010/main" val="0"/>
              </a:ext>
            </a:extLst>
          </a:blip>
          <a:srcRect/>
          <a:stretch>
            <a:fillRect/>
          </a:stretch>
        </p:blipFill>
        <p:spPr bwMode="auto">
          <a:xfrm>
            <a:off x="4153411" y="3631895"/>
            <a:ext cx="63888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a:off x="7252746" y="4556949"/>
            <a:ext cx="9846" cy="551298"/>
          </a:xfrm>
          <a:prstGeom prst="straightConnector1">
            <a:avLst/>
          </a:prstGeom>
          <a:ln w="38100" cmpd="sng">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7291847" y="4676218"/>
            <a:ext cx="868973" cy="276999"/>
          </a:xfrm>
          <a:prstGeom prst="rect">
            <a:avLst/>
          </a:prstGeom>
        </p:spPr>
        <p:txBody>
          <a:bodyPr wrap="none">
            <a:spAutoFit/>
          </a:bodyPr>
          <a:lstStyle/>
          <a:p>
            <a:r>
              <a:rPr lang="en-US" sz="1200" dirty="0" smtClean="0">
                <a:solidFill>
                  <a:schemeClr val="bg1"/>
                </a:solidFill>
              </a:rPr>
              <a:t>snowflake</a:t>
            </a:r>
            <a:endParaRPr lang="en-US" sz="1200" dirty="0">
              <a:solidFill>
                <a:schemeClr val="bg1"/>
              </a:solidFill>
            </a:endParaRPr>
          </a:p>
        </p:txBody>
      </p:sp>
    </p:spTree>
    <p:extLst>
      <p:ext uri="{BB962C8B-B14F-4D97-AF65-F5344CB8AC3E}">
        <p14:creationId xmlns:p14="http://schemas.microsoft.com/office/powerpoint/2010/main" val="203876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creen Shot 2014-10-23 at 12.20.46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563" y="4361160"/>
            <a:ext cx="945163" cy="1945541"/>
          </a:xfrm>
          <a:prstGeom prst="rect">
            <a:avLst/>
          </a:prstGeom>
        </p:spPr>
      </p:pic>
      <p:sp>
        <p:nvSpPr>
          <p:cNvPr id="2" name="Title 1"/>
          <p:cNvSpPr>
            <a:spLocks noGrp="1"/>
          </p:cNvSpPr>
          <p:nvPr>
            <p:ph type="title"/>
          </p:nvPr>
        </p:nvSpPr>
        <p:spPr>
          <a:xfrm>
            <a:off x="457199" y="220136"/>
            <a:ext cx="8512043" cy="931683"/>
          </a:xfrm>
        </p:spPr>
        <p:txBody>
          <a:bodyPr/>
          <a:lstStyle/>
          <a:p>
            <a:r>
              <a:rPr lang="en-US" sz="3200" dirty="0" smtClean="0"/>
              <a:t>Snowflake divertor enables power and particle sharing over multiple strike points</a:t>
            </a:r>
            <a:endParaRPr lang="en-US" sz="32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336250" y="3957532"/>
            <a:ext cx="3706905" cy="2348937"/>
          </a:xfrm>
          <a:prstGeom prst="rect">
            <a:avLst/>
          </a:prstGeom>
          <a:extLst>
            <a:ext uri="{FAA26D3D-D897-4be2-8F04-BA451C77F1D7}">
              <ma14:placeholderFlag xmlns:ma14="http://schemas.microsoft.com/office/mac/drawingml/2011/main"/>
            </a:ext>
          </a:extLst>
        </p:spPr>
      </p:pic>
      <p:pic>
        <p:nvPicPr>
          <p:cNvPr id="8" name="Picture 7" descr="CRPP-Logo_mod.png"/>
          <p:cNvPicPr>
            <a:picLocks noChangeAspect="1"/>
          </p:cNvPicPr>
          <p:nvPr/>
        </p:nvPicPr>
        <p:blipFill>
          <a:blip r:embed="rId4"/>
          <a:stretch>
            <a:fillRect/>
          </a:stretch>
        </p:blipFill>
        <p:spPr>
          <a:xfrm>
            <a:off x="8748118" y="3555737"/>
            <a:ext cx="395882" cy="395882"/>
          </a:xfrm>
          <a:prstGeom prst="rect">
            <a:avLst/>
          </a:prstGeom>
        </p:spPr>
      </p:pic>
      <p:pic>
        <p:nvPicPr>
          <p:cNvPr id="10" name="Picture 10" descr="iaea14-talk-sharing-tt.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909" y="1369746"/>
            <a:ext cx="3541460" cy="478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iaea14-talk-eq-sfd-dim-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86844" y="1231602"/>
            <a:ext cx="3646488"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aea14-talk-qprof-2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93876" y="1187443"/>
            <a:ext cx="920929" cy="96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flipH="1">
            <a:off x="3935428" y="3091207"/>
            <a:ext cx="2720124" cy="1785593"/>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886200" y="2815558"/>
            <a:ext cx="1952176" cy="1070642"/>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3962400" y="2687577"/>
            <a:ext cx="1797212" cy="329972"/>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264637" y="2396847"/>
            <a:ext cx="708025" cy="461963"/>
          </a:xfrm>
          <a:prstGeom prst="rect">
            <a:avLst/>
          </a:prstGeom>
        </p:spPr>
        <p:txBody>
          <a:bodyPr wrap="none">
            <a:spAutoFit/>
          </a:bodyPr>
          <a:lstStyle/>
          <a:p>
            <a:pPr>
              <a:defRPr/>
            </a:pPr>
            <a:r>
              <a:rPr lang="en-US" dirty="0">
                <a:latin typeface="Symbol" charset="2"/>
                <a:cs typeface="Symbol" charset="2"/>
              </a:rPr>
              <a:t>G</a:t>
            </a:r>
            <a:r>
              <a:rPr lang="en-US" baseline="-25000" dirty="0">
                <a:latin typeface="+mn-lt"/>
              </a:rPr>
              <a:t>SP3</a:t>
            </a:r>
          </a:p>
        </p:txBody>
      </p:sp>
      <p:sp>
        <p:nvSpPr>
          <p:cNvPr id="18" name="Rectangle 17"/>
          <p:cNvSpPr/>
          <p:nvPr/>
        </p:nvSpPr>
        <p:spPr>
          <a:xfrm>
            <a:off x="3806616" y="3192729"/>
            <a:ext cx="731838" cy="461963"/>
          </a:xfrm>
          <a:prstGeom prst="rect">
            <a:avLst/>
          </a:prstGeom>
        </p:spPr>
        <p:txBody>
          <a:bodyPr wrap="none">
            <a:spAutoFit/>
          </a:bodyPr>
          <a:lstStyle/>
          <a:p>
            <a:pPr>
              <a:defRPr/>
            </a:pPr>
            <a:r>
              <a:rPr lang="en-US" dirty="0">
                <a:latin typeface="+mn-lt"/>
                <a:cs typeface="Symbol" charset="2"/>
              </a:rPr>
              <a:t>q</a:t>
            </a:r>
            <a:r>
              <a:rPr lang="en-US" baseline="-25000" dirty="0">
                <a:latin typeface="+mn-lt"/>
              </a:rPr>
              <a:t>SP3</a:t>
            </a:r>
          </a:p>
        </p:txBody>
      </p:sp>
      <p:sp>
        <p:nvSpPr>
          <p:cNvPr id="19" name="Rectangle 18"/>
          <p:cNvSpPr/>
          <p:nvPr/>
        </p:nvSpPr>
        <p:spPr>
          <a:xfrm>
            <a:off x="3884148" y="4115183"/>
            <a:ext cx="731838" cy="461963"/>
          </a:xfrm>
          <a:prstGeom prst="rect">
            <a:avLst/>
          </a:prstGeom>
        </p:spPr>
        <p:txBody>
          <a:bodyPr wrap="none">
            <a:spAutoFit/>
          </a:bodyPr>
          <a:lstStyle/>
          <a:p>
            <a:pPr>
              <a:defRPr/>
            </a:pPr>
            <a:r>
              <a:rPr lang="en-US" dirty="0">
                <a:latin typeface="+mn-lt"/>
                <a:cs typeface="Symbol" charset="2"/>
              </a:rPr>
              <a:t>q</a:t>
            </a:r>
            <a:r>
              <a:rPr lang="en-US" baseline="-25000" dirty="0">
                <a:latin typeface="+mn-lt"/>
              </a:rPr>
              <a:t>SP1</a:t>
            </a:r>
          </a:p>
        </p:txBody>
      </p:sp>
      <p:pic>
        <p:nvPicPr>
          <p:cNvPr id="9" name="Picture 16"/>
          <p:cNvPicPr>
            <a:picLocks noChangeAspect="1" noChangeArrowheads="1"/>
          </p:cNvPicPr>
          <p:nvPr/>
        </p:nvPicPr>
        <p:blipFill>
          <a:blip r:embed="rId8">
            <a:clrChange>
              <a:clrFrom>
                <a:srgbClr val="072F6F"/>
              </a:clrFrom>
              <a:clrTo>
                <a:srgbClr val="072F6F">
                  <a:alpha val="0"/>
                </a:srgbClr>
              </a:clrTo>
            </a:clrChange>
            <a:extLst>
              <a:ext uri="{28A0092B-C50C-407E-A947-70E740481C1C}">
                <a14:useLocalDpi xmlns:a14="http://schemas.microsoft.com/office/drawing/2010/main" val="0"/>
              </a:ext>
            </a:extLst>
          </a:blip>
          <a:srcRect/>
          <a:stretch>
            <a:fillRect/>
          </a:stretch>
        </p:blipFill>
        <p:spPr bwMode="auto">
          <a:xfrm>
            <a:off x="3092407" y="1249500"/>
            <a:ext cx="63888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p:cNvPicPr>
            <a:picLocks noChangeAspect="1" noChangeArrowheads="1"/>
          </p:cNvPicPr>
          <p:nvPr/>
        </p:nvPicPr>
        <p:blipFill>
          <a:blip r:embed="rId8">
            <a:clrChange>
              <a:clrFrom>
                <a:srgbClr val="072F6F"/>
              </a:clrFrom>
              <a:clrTo>
                <a:srgbClr val="072F6F">
                  <a:alpha val="0"/>
                </a:srgbClr>
              </a:clrTo>
            </a:clrChange>
            <a:extLst>
              <a:ext uri="{28A0092B-C50C-407E-A947-70E740481C1C}">
                <a14:useLocalDpi xmlns:a14="http://schemas.microsoft.com/office/drawing/2010/main" val="0"/>
              </a:ext>
            </a:extLst>
          </a:blip>
          <a:srcRect/>
          <a:stretch>
            <a:fillRect/>
          </a:stretch>
        </p:blipFill>
        <p:spPr bwMode="auto">
          <a:xfrm>
            <a:off x="8404435" y="2643334"/>
            <a:ext cx="63888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106" y="1118580"/>
            <a:ext cx="2216150" cy="338138"/>
          </a:xfrm>
          <a:prstGeom prst="rect">
            <a:avLst/>
          </a:prstGeom>
        </p:spPr>
        <p:txBody>
          <a:bodyPr wrap="none">
            <a:spAutoFit/>
          </a:bodyPr>
          <a:lstStyle/>
          <a:p>
            <a:pPr>
              <a:defRPr/>
            </a:pPr>
            <a:r>
              <a:rPr lang="en-US" sz="1600" b="1" dirty="0">
                <a:latin typeface="+mn-lt"/>
              </a:rPr>
              <a:t>Standard  </a:t>
            </a:r>
            <a:r>
              <a:rPr lang="en-US" sz="1600" b="1" dirty="0">
                <a:solidFill>
                  <a:srgbClr val="FF0000"/>
                </a:solidFill>
                <a:latin typeface="+mn-lt"/>
              </a:rPr>
              <a:t>Snowflake</a:t>
            </a:r>
          </a:p>
        </p:txBody>
      </p:sp>
      <p:sp>
        <p:nvSpPr>
          <p:cNvPr id="23" name="Rectangle 22"/>
          <p:cNvSpPr/>
          <p:nvPr/>
        </p:nvSpPr>
        <p:spPr>
          <a:xfrm>
            <a:off x="4795058" y="6127681"/>
            <a:ext cx="2528901" cy="276999"/>
          </a:xfrm>
          <a:prstGeom prst="rect">
            <a:avLst/>
          </a:prstGeom>
        </p:spPr>
        <p:txBody>
          <a:bodyPr wrap="square">
            <a:spAutoFit/>
          </a:bodyPr>
          <a:lstStyle/>
          <a:p>
            <a:r>
              <a:rPr lang="en-US" sz="1200" b="1" dirty="0" smtClean="0">
                <a:solidFill>
                  <a:srgbClr val="0000FF"/>
                </a:solidFill>
              </a:rPr>
              <a:t>W. </a:t>
            </a:r>
            <a:r>
              <a:rPr lang="en-US" sz="1200" b="1" dirty="0" err="1" smtClean="0">
                <a:solidFill>
                  <a:srgbClr val="0000FF"/>
                </a:solidFill>
              </a:rPr>
              <a:t>Vijvers</a:t>
            </a:r>
            <a:r>
              <a:rPr lang="en-US" sz="1200" b="1" dirty="0" smtClean="0">
                <a:solidFill>
                  <a:srgbClr val="0000FF"/>
                </a:solidFill>
              </a:rPr>
              <a:t> </a:t>
            </a:r>
            <a:r>
              <a:rPr lang="en-US" sz="1200" b="1" dirty="0" err="1" smtClean="0">
                <a:solidFill>
                  <a:srgbClr val="0000FF"/>
                </a:solidFill>
              </a:rPr>
              <a:t>et.al</a:t>
            </a:r>
            <a:r>
              <a:rPr lang="en-US" sz="1200" b="1" dirty="0" smtClean="0">
                <a:solidFill>
                  <a:srgbClr val="0000FF"/>
                </a:solidFill>
              </a:rPr>
              <a:t>, IAEA FEC 2012</a:t>
            </a:r>
            <a:endParaRPr lang="en-US" sz="1200" b="1" dirty="0">
              <a:solidFill>
                <a:srgbClr val="0000FF"/>
              </a:solidFill>
            </a:endParaRPr>
          </a:p>
        </p:txBody>
      </p:sp>
      <p:sp>
        <p:nvSpPr>
          <p:cNvPr id="24" name="Rectangle 23"/>
          <p:cNvSpPr/>
          <p:nvPr/>
        </p:nvSpPr>
        <p:spPr>
          <a:xfrm>
            <a:off x="1105710" y="6115852"/>
            <a:ext cx="3344681" cy="276999"/>
          </a:xfrm>
          <a:prstGeom prst="rect">
            <a:avLst/>
          </a:prstGeom>
        </p:spPr>
        <p:txBody>
          <a:bodyPr wrap="square">
            <a:spAutoFit/>
          </a:bodyPr>
          <a:lstStyle/>
          <a:p>
            <a:r>
              <a:rPr lang="en-US" sz="1200" b="1" dirty="0" smtClean="0">
                <a:solidFill>
                  <a:srgbClr val="0000FF"/>
                </a:solidFill>
              </a:rPr>
              <a:t>V. A. Soukhanovskii </a:t>
            </a:r>
            <a:r>
              <a:rPr lang="en-US" sz="1200" b="1" dirty="0" err="1" smtClean="0">
                <a:solidFill>
                  <a:srgbClr val="0000FF"/>
                </a:solidFill>
              </a:rPr>
              <a:t>et.al</a:t>
            </a:r>
            <a:r>
              <a:rPr lang="en-US" sz="1200" b="1" dirty="0" smtClean="0">
                <a:solidFill>
                  <a:srgbClr val="0000FF"/>
                </a:solidFill>
              </a:rPr>
              <a:t>, IAEA FEC 2014</a:t>
            </a:r>
            <a:endParaRPr lang="en-US" sz="1200" b="1" dirty="0">
              <a:solidFill>
                <a:srgbClr val="0000FF"/>
              </a:solidFill>
            </a:endParaRPr>
          </a:p>
        </p:txBody>
      </p:sp>
    </p:spTree>
    <p:extLst>
      <p:ext uri="{BB962C8B-B14F-4D97-AF65-F5344CB8AC3E}">
        <p14:creationId xmlns:p14="http://schemas.microsoft.com/office/powerpoint/2010/main" val="973270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990751"/>
          </a:xfrm>
        </p:spPr>
        <p:txBody>
          <a:bodyPr/>
          <a:lstStyle/>
          <a:p>
            <a:r>
              <a:rPr lang="en-US" dirty="0" smtClean="0"/>
              <a:t>Divertor heat transport affected by snowflake geometry</a:t>
            </a:r>
            <a:endParaRPr lang="en-US" dirty="0"/>
          </a:p>
        </p:txBody>
      </p:sp>
      <p:sp>
        <p:nvSpPr>
          <p:cNvPr id="3" name="Content Placeholder 2"/>
          <p:cNvSpPr>
            <a:spLocks noGrp="1"/>
          </p:cNvSpPr>
          <p:nvPr>
            <p:ph idx="1"/>
          </p:nvPr>
        </p:nvSpPr>
        <p:spPr>
          <a:xfrm>
            <a:off x="78764" y="3890643"/>
            <a:ext cx="3948042" cy="2252397"/>
          </a:xfrm>
        </p:spPr>
        <p:txBody>
          <a:bodyPr>
            <a:noAutofit/>
          </a:bodyPr>
          <a:lstStyle/>
          <a:p>
            <a:r>
              <a:rPr lang="en-US" sz="2100" dirty="0" smtClean="0"/>
              <a:t>EMC3-IRENE modeling under-predicts power in additional strike points</a:t>
            </a:r>
          </a:p>
          <a:p>
            <a:r>
              <a:rPr lang="en-US" sz="2100" dirty="0"/>
              <a:t>S</a:t>
            </a:r>
            <a:r>
              <a:rPr lang="en-US" sz="2100" dirty="0" smtClean="0"/>
              <a:t>uggests additional transport channel in the null region</a:t>
            </a:r>
            <a:endParaRPr lang="en-US" sz="2100" dirty="0"/>
          </a:p>
        </p:txBody>
      </p:sp>
      <p:pic>
        <p:nvPicPr>
          <p:cNvPr id="7" name="Picture 6" descr="Screen Shot 2014-10-23 at 12.25.27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055" y="1505261"/>
            <a:ext cx="2413861" cy="2038798"/>
          </a:xfrm>
          <a:prstGeom prst="rect">
            <a:avLst/>
          </a:prstGeom>
        </p:spPr>
      </p:pic>
      <p:pic>
        <p:nvPicPr>
          <p:cNvPr id="8" name="Picture 7" descr="Screen Shot 2014-10-23 at 12.25.03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6224"/>
            <a:ext cx="2616741" cy="2067370"/>
          </a:xfrm>
          <a:prstGeom prst="rect">
            <a:avLst/>
          </a:prstGeom>
        </p:spPr>
      </p:pic>
      <p:sp>
        <p:nvSpPr>
          <p:cNvPr id="9" name="Content Placeholder 1"/>
          <p:cNvSpPr txBox="1">
            <a:spLocks/>
          </p:cNvSpPr>
          <p:nvPr/>
        </p:nvSpPr>
        <p:spPr>
          <a:xfrm>
            <a:off x="4125261" y="4335690"/>
            <a:ext cx="5278745" cy="2003615"/>
          </a:xfrm>
          <a:prstGeom prst="rect">
            <a:avLst/>
          </a:prstGeom>
        </p:spPr>
        <p:txBody>
          <a:bodyPr vert="horz" lIns="54864" tIns="91440" rtlCol="0">
            <a:noAutofit/>
          </a:bodyPr>
          <a:lst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a:defRPr/>
            </a:pPr>
            <a:r>
              <a:rPr lang="en-US" sz="2400" dirty="0" smtClean="0"/>
              <a:t>Increased </a:t>
            </a:r>
            <a:r>
              <a:rPr lang="en-US" sz="2400" dirty="0" err="1" smtClean="0">
                <a:latin typeface="Symbol" charset="2"/>
                <a:cs typeface="Symbol" charset="2"/>
              </a:rPr>
              <a:t>l</a:t>
            </a:r>
            <a:r>
              <a:rPr lang="en-US" sz="2400" baseline="-25000" dirty="0" err="1" smtClean="0"/>
              <a:t>q</a:t>
            </a:r>
            <a:r>
              <a:rPr lang="en-US" sz="2400" dirty="0" smtClean="0"/>
              <a:t> may</a:t>
            </a:r>
            <a:r>
              <a:rPr lang="en-US" sz="2400" baseline="-25000" dirty="0" smtClean="0"/>
              <a:t> </a:t>
            </a:r>
            <a:r>
              <a:rPr lang="en-US" sz="2400" dirty="0" smtClean="0"/>
              <a:t>imply increased transport</a:t>
            </a:r>
          </a:p>
          <a:p>
            <a:pPr lvl="1">
              <a:defRPr/>
            </a:pPr>
            <a:r>
              <a:rPr lang="en-US" sz="2000" dirty="0" smtClean="0"/>
              <a:t>Increased radial spreading due to L</a:t>
            </a:r>
            <a:r>
              <a:rPr lang="en-US" sz="2000" baseline="-25000" dirty="0" smtClean="0"/>
              <a:t>||</a:t>
            </a:r>
          </a:p>
          <a:p>
            <a:pPr lvl="1">
              <a:defRPr/>
            </a:pPr>
            <a:r>
              <a:rPr lang="en-US" sz="2000" dirty="0" smtClean="0"/>
              <a:t>SOL transport affected by null-region mixing</a:t>
            </a:r>
          </a:p>
          <a:p>
            <a:pPr lvl="1">
              <a:defRPr/>
            </a:pPr>
            <a:endParaRPr lang="en-US" sz="1600" b="1" dirty="0" smtClean="0"/>
          </a:p>
          <a:p>
            <a:pPr marL="342900" lvl="1" indent="-342900">
              <a:spcAft>
                <a:spcPts val="0"/>
              </a:spcAft>
              <a:defRPr/>
            </a:pPr>
            <a:endParaRPr lang="en-US" sz="1600" dirty="0" smtClean="0"/>
          </a:p>
          <a:p>
            <a:pPr>
              <a:defRPr/>
            </a:pPr>
            <a:endParaRPr lang="en-US" sz="1600" dirty="0"/>
          </a:p>
        </p:txBody>
      </p:sp>
      <p:pic>
        <p:nvPicPr>
          <p:cNvPr id="10" name="Picture 29" descr="eps14-sfde-qpar.png"/>
          <p:cNvPicPr>
            <a:picLocks noChangeAspect="1"/>
          </p:cNvPicPr>
          <p:nvPr/>
        </p:nvPicPr>
        <p:blipFill>
          <a:blip r:embed="rId4">
            <a:extLst>
              <a:ext uri="{28A0092B-C50C-407E-A947-70E740481C1C}">
                <a14:useLocalDpi xmlns:a14="http://schemas.microsoft.com/office/drawing/2010/main" val="0"/>
              </a:ext>
            </a:extLst>
          </a:blip>
          <a:srcRect t="6407"/>
          <a:stretch>
            <a:fillRect/>
          </a:stretch>
        </p:blipFill>
        <p:spPr bwMode="auto">
          <a:xfrm>
            <a:off x="5985238" y="1449430"/>
            <a:ext cx="2817813"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6869476" y="2316205"/>
            <a:ext cx="276225" cy="0"/>
          </a:xfrm>
          <a:prstGeom prst="straightConnector1">
            <a:avLst/>
          </a:prstGeom>
          <a:ln w="38100" cmpd="sng">
            <a:solidFill>
              <a:srgbClr val="0008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850105" y="3772240"/>
            <a:ext cx="355600" cy="0"/>
          </a:xfrm>
          <a:prstGeom prst="straightConnector1">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ectangle 34"/>
          <p:cNvSpPr>
            <a:spLocks noChangeArrowheads="1"/>
          </p:cNvSpPr>
          <p:nvPr/>
        </p:nvSpPr>
        <p:spPr bwMode="auto">
          <a:xfrm>
            <a:off x="7218726" y="2133642"/>
            <a:ext cx="1222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0000FF"/>
                </a:solidFill>
                <a:latin typeface="Symbol" charset="0"/>
                <a:cs typeface="Symbol" charset="0"/>
              </a:rPr>
              <a:t>l</a:t>
            </a:r>
            <a:r>
              <a:rPr lang="en-US" sz="1400" b="1" baseline="-25000">
                <a:solidFill>
                  <a:srgbClr val="0000FF"/>
                </a:solidFill>
              </a:rPr>
              <a:t>q</a:t>
            </a:r>
            <a:r>
              <a:rPr lang="en-US" sz="1400" b="1">
                <a:solidFill>
                  <a:srgbClr val="0000FF"/>
                </a:solidFill>
              </a:rPr>
              <a:t> = 2.40 mm</a:t>
            </a:r>
          </a:p>
        </p:txBody>
      </p:sp>
      <p:sp>
        <p:nvSpPr>
          <p:cNvPr id="14" name="Rectangle 35"/>
          <p:cNvSpPr>
            <a:spLocks noChangeArrowheads="1"/>
          </p:cNvSpPr>
          <p:nvPr/>
        </p:nvSpPr>
        <p:spPr bwMode="auto">
          <a:xfrm>
            <a:off x="6312263" y="3025817"/>
            <a:ext cx="1222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FF0000"/>
                </a:solidFill>
                <a:latin typeface="Symbol" charset="0"/>
                <a:cs typeface="Symbol" charset="0"/>
              </a:rPr>
              <a:t>l</a:t>
            </a:r>
            <a:r>
              <a:rPr lang="en-US" sz="1400" b="1" baseline="-25000">
                <a:solidFill>
                  <a:srgbClr val="FF0000"/>
                </a:solidFill>
              </a:rPr>
              <a:t>q</a:t>
            </a:r>
            <a:r>
              <a:rPr lang="en-US" sz="1400" b="1">
                <a:solidFill>
                  <a:srgbClr val="FF0000"/>
                </a:solidFill>
              </a:rPr>
              <a:t> = 3.20 mm</a:t>
            </a:r>
          </a:p>
        </p:txBody>
      </p:sp>
      <p:sp>
        <p:nvSpPr>
          <p:cNvPr id="15" name="Rectangle 2"/>
          <p:cNvSpPr>
            <a:spLocks noChangeArrowheads="1"/>
          </p:cNvSpPr>
          <p:nvPr/>
        </p:nvSpPr>
        <p:spPr bwMode="auto">
          <a:xfrm>
            <a:off x="6288451" y="1150980"/>
            <a:ext cx="2478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Parallel heat flux (MW/m</a:t>
            </a:r>
            <a:r>
              <a:rPr lang="en-US" sz="1400" baseline="30000"/>
              <a:t>2</a:t>
            </a:r>
            <a:r>
              <a:rPr lang="en-US" sz="1400"/>
              <a:t>)</a:t>
            </a:r>
          </a:p>
        </p:txBody>
      </p:sp>
      <p:pic>
        <p:nvPicPr>
          <p:cNvPr id="20" name="Picture 16"/>
          <p:cNvPicPr>
            <a:picLocks noChangeAspect="1" noChangeArrowheads="1"/>
          </p:cNvPicPr>
          <p:nvPr/>
        </p:nvPicPr>
        <p:blipFill>
          <a:blip r:embed="rId5">
            <a:clrChange>
              <a:clrFrom>
                <a:srgbClr val="072F6F"/>
              </a:clrFrom>
              <a:clrTo>
                <a:srgbClr val="072F6F">
                  <a:alpha val="0"/>
                </a:srgbClr>
              </a:clrTo>
            </a:clrChange>
            <a:extLst>
              <a:ext uri="{28A0092B-C50C-407E-A947-70E740481C1C}">
                <a14:useLocalDpi xmlns:a14="http://schemas.microsoft.com/office/drawing/2010/main" val="0"/>
              </a:ext>
            </a:extLst>
          </a:blip>
          <a:srcRect/>
          <a:stretch>
            <a:fillRect/>
          </a:stretch>
        </p:blipFill>
        <p:spPr bwMode="auto">
          <a:xfrm>
            <a:off x="8505118" y="934473"/>
            <a:ext cx="63888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RPP-Logo_mod.png"/>
          <p:cNvPicPr>
            <a:picLocks noChangeAspect="1"/>
          </p:cNvPicPr>
          <p:nvPr/>
        </p:nvPicPr>
        <p:blipFill>
          <a:blip r:embed="rId6"/>
          <a:stretch>
            <a:fillRect/>
          </a:stretch>
        </p:blipFill>
        <p:spPr>
          <a:xfrm>
            <a:off x="0" y="1199193"/>
            <a:ext cx="395882" cy="395882"/>
          </a:xfrm>
          <a:prstGeom prst="rect">
            <a:avLst/>
          </a:prstGeom>
        </p:spPr>
      </p:pic>
      <p:sp>
        <p:nvSpPr>
          <p:cNvPr id="4" name="Rectangle 3"/>
          <p:cNvSpPr/>
          <p:nvPr/>
        </p:nvSpPr>
        <p:spPr>
          <a:xfrm>
            <a:off x="227848" y="6116732"/>
            <a:ext cx="4572000" cy="276999"/>
          </a:xfrm>
          <a:prstGeom prst="rect">
            <a:avLst/>
          </a:prstGeom>
        </p:spPr>
        <p:txBody>
          <a:bodyPr>
            <a:spAutoFit/>
          </a:bodyPr>
          <a:lstStyle/>
          <a:p>
            <a:r>
              <a:rPr lang="en-US" sz="1200" b="1" dirty="0">
                <a:solidFill>
                  <a:srgbClr val="0000FF"/>
                </a:solidFill>
              </a:rPr>
              <a:t>H. </a:t>
            </a:r>
            <a:r>
              <a:rPr lang="en-US" sz="1200" b="1" dirty="0" err="1">
                <a:solidFill>
                  <a:srgbClr val="0000FF"/>
                </a:solidFill>
              </a:rPr>
              <a:t>Reimerdes</a:t>
            </a:r>
            <a:r>
              <a:rPr lang="en-US" sz="1200" b="1" dirty="0">
                <a:solidFill>
                  <a:srgbClr val="0000FF"/>
                </a:solidFill>
              </a:rPr>
              <a:t> et al. PPCF </a:t>
            </a:r>
            <a:r>
              <a:rPr lang="en-US" sz="1200" b="1" dirty="0" smtClean="0">
                <a:solidFill>
                  <a:srgbClr val="0000FF"/>
                </a:solidFill>
              </a:rPr>
              <a:t>2013, </a:t>
            </a:r>
            <a:r>
              <a:rPr lang="en-US" sz="1200" b="1" dirty="0">
                <a:solidFill>
                  <a:srgbClr val="0000FF"/>
                </a:solidFill>
              </a:rPr>
              <a:t>T. Lunt et al. PPCF 2014</a:t>
            </a:r>
          </a:p>
        </p:txBody>
      </p:sp>
      <p:sp>
        <p:nvSpPr>
          <p:cNvPr id="16" name="Rectangle 15"/>
          <p:cNvSpPr/>
          <p:nvPr/>
        </p:nvSpPr>
        <p:spPr>
          <a:xfrm>
            <a:off x="5799319" y="6083004"/>
            <a:ext cx="3344681" cy="276999"/>
          </a:xfrm>
          <a:prstGeom prst="rect">
            <a:avLst/>
          </a:prstGeom>
        </p:spPr>
        <p:txBody>
          <a:bodyPr wrap="square">
            <a:spAutoFit/>
          </a:bodyPr>
          <a:lstStyle/>
          <a:p>
            <a:r>
              <a:rPr lang="en-US" sz="1200" b="1" dirty="0" smtClean="0">
                <a:solidFill>
                  <a:srgbClr val="0000FF"/>
                </a:solidFill>
              </a:rPr>
              <a:t>V. A. Soukhanovskii </a:t>
            </a:r>
            <a:r>
              <a:rPr lang="en-US" sz="1200" b="1" dirty="0" err="1" smtClean="0">
                <a:solidFill>
                  <a:srgbClr val="0000FF"/>
                </a:solidFill>
              </a:rPr>
              <a:t>et.al</a:t>
            </a:r>
            <a:r>
              <a:rPr lang="en-US" sz="1200" b="1" dirty="0" smtClean="0">
                <a:solidFill>
                  <a:srgbClr val="0000FF"/>
                </a:solidFill>
              </a:rPr>
              <a:t>, IAEA FEC 2014</a:t>
            </a:r>
            <a:endParaRPr lang="en-US" sz="1200" b="1" dirty="0">
              <a:solidFill>
                <a:srgbClr val="0000FF"/>
              </a:solidFill>
            </a:endParaRPr>
          </a:p>
        </p:txBody>
      </p:sp>
    </p:spTree>
    <p:extLst>
      <p:ext uri="{BB962C8B-B14F-4D97-AF65-F5344CB8AC3E}">
        <p14:creationId xmlns:p14="http://schemas.microsoft.com/office/powerpoint/2010/main" val="2260400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a:xfrm>
            <a:off x="304800" y="33338"/>
            <a:ext cx="8686800" cy="842832"/>
          </a:xfrm>
        </p:spPr>
        <p:txBody>
          <a:bodyPr/>
          <a:lstStyle/>
          <a:p>
            <a:r>
              <a:rPr lang="en-US" sz="2800" dirty="0" smtClean="0">
                <a:latin typeface="Century Gothic" charset="0"/>
              </a:rPr>
              <a:t>Snowflake configuration favorably affects radiative divertor and detachment</a:t>
            </a:r>
            <a:endParaRPr lang="en-US" sz="2800" dirty="0">
              <a:latin typeface="Century Gothic" charset="0"/>
            </a:endParaRPr>
          </a:p>
        </p:txBody>
      </p:sp>
      <p:sp>
        <p:nvSpPr>
          <p:cNvPr id="16" name="Rectangle 15"/>
          <p:cNvSpPr/>
          <p:nvPr/>
        </p:nvSpPr>
        <p:spPr>
          <a:xfrm>
            <a:off x="6715548" y="655884"/>
            <a:ext cx="2216150" cy="338138"/>
          </a:xfrm>
          <a:prstGeom prst="rect">
            <a:avLst/>
          </a:prstGeom>
        </p:spPr>
        <p:txBody>
          <a:bodyPr wrap="none">
            <a:spAutoFit/>
          </a:bodyPr>
          <a:lstStyle/>
          <a:p>
            <a:pPr>
              <a:defRPr/>
            </a:pPr>
            <a:r>
              <a:rPr lang="en-US" sz="1600" b="1" dirty="0">
                <a:latin typeface="+mn-lt"/>
              </a:rPr>
              <a:t>Standard  </a:t>
            </a:r>
            <a:r>
              <a:rPr lang="en-US" sz="1600" b="1" dirty="0">
                <a:solidFill>
                  <a:srgbClr val="FF0000"/>
                </a:solidFill>
                <a:latin typeface="+mn-lt"/>
              </a:rPr>
              <a:t>Snowflake</a:t>
            </a:r>
          </a:p>
        </p:txBody>
      </p:sp>
      <p:sp>
        <p:nvSpPr>
          <p:cNvPr id="14" name="Rectangle 13"/>
          <p:cNvSpPr/>
          <p:nvPr/>
        </p:nvSpPr>
        <p:spPr>
          <a:xfrm>
            <a:off x="5153576" y="3044294"/>
            <a:ext cx="3076575" cy="338138"/>
          </a:xfrm>
          <a:prstGeom prst="rect">
            <a:avLst/>
          </a:prstGeom>
        </p:spPr>
        <p:txBody>
          <a:bodyPr wrap="none">
            <a:spAutoFit/>
          </a:bodyPr>
          <a:lstStyle/>
          <a:p>
            <a:pPr>
              <a:defRPr/>
            </a:pPr>
            <a:r>
              <a:rPr lang="en-US" sz="1600" b="1" dirty="0">
                <a:latin typeface="+mn-lt"/>
              </a:rPr>
              <a:t>Standard                 </a:t>
            </a:r>
            <a:r>
              <a:rPr lang="en-US" sz="1600" b="1" dirty="0">
                <a:solidFill>
                  <a:srgbClr val="FF0000"/>
                </a:solidFill>
                <a:latin typeface="+mn-lt"/>
              </a:rPr>
              <a:t>Snowflake</a:t>
            </a:r>
          </a:p>
        </p:txBody>
      </p:sp>
      <p:pic>
        <p:nvPicPr>
          <p:cNvPr id="18437" name="Picture 12" descr="Screen Shot 2014-10-02 at 11.10.55 AM.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4976" y="3304644"/>
            <a:ext cx="16002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4" descr="Screen Shot 2014-10-02 at 11.07.14 AM.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5176" y="3349094"/>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1" descr="iaea14-talk-q-raddiv-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7869" y="938820"/>
            <a:ext cx="2384353" cy="207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6" descr="Screen Shot 2014-10-02 at 11.14.17 AM.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963451" y="4120619"/>
            <a:ext cx="1447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815040" y="2639257"/>
            <a:ext cx="1700213" cy="369888"/>
          </a:xfrm>
          <a:prstGeom prst="rect">
            <a:avLst/>
          </a:prstGeom>
        </p:spPr>
        <p:txBody>
          <a:bodyPr wrap="none">
            <a:spAutoFit/>
          </a:bodyPr>
          <a:lstStyle/>
          <a:p>
            <a:pPr>
              <a:defRPr/>
            </a:pPr>
            <a:r>
              <a:rPr lang="en-US" b="1" dirty="0">
                <a:latin typeface="+mn-lt"/>
              </a:rPr>
              <a:t>P</a:t>
            </a:r>
            <a:r>
              <a:rPr lang="en-US" b="1" baseline="-25000" dirty="0">
                <a:latin typeface="+mn-lt"/>
              </a:rPr>
              <a:t>SOL</a:t>
            </a:r>
            <a:r>
              <a:rPr lang="en-US" b="1" dirty="0">
                <a:latin typeface="+mn-lt"/>
              </a:rPr>
              <a:t> = 3-4 MW</a:t>
            </a:r>
          </a:p>
        </p:txBody>
      </p:sp>
      <p:pic>
        <p:nvPicPr>
          <p:cNvPr id="15" name="Picture 14" descr="psi20-div-tt-poster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45" y="960683"/>
            <a:ext cx="4101406" cy="4191000"/>
          </a:xfrm>
          <a:prstGeom prst="rect">
            <a:avLst/>
          </a:prstGeom>
        </p:spPr>
      </p:pic>
      <p:sp>
        <p:nvSpPr>
          <p:cNvPr id="17" name="Content Placeholder 2"/>
          <p:cNvSpPr>
            <a:spLocks noGrp="1"/>
          </p:cNvSpPr>
          <p:nvPr>
            <p:ph idx="1"/>
          </p:nvPr>
        </p:nvSpPr>
        <p:spPr>
          <a:xfrm>
            <a:off x="78763" y="5325933"/>
            <a:ext cx="4696299" cy="1132130"/>
          </a:xfrm>
        </p:spPr>
        <p:txBody>
          <a:bodyPr>
            <a:normAutofit fontScale="70000" lnSpcReduction="20000"/>
          </a:bodyPr>
          <a:lstStyle/>
          <a:p>
            <a:r>
              <a:rPr lang="en-US" dirty="0" smtClean="0"/>
              <a:t>Natural partial detachment in NSTX snowflake otherwise  inaccessible with standard divertor</a:t>
            </a:r>
            <a:endParaRPr lang="en-US" dirty="0"/>
          </a:p>
        </p:txBody>
      </p:sp>
      <p:sp>
        <p:nvSpPr>
          <p:cNvPr id="18" name="Content Placeholder 2"/>
          <p:cNvSpPr txBox="1">
            <a:spLocks/>
          </p:cNvSpPr>
          <p:nvPr/>
        </p:nvSpPr>
        <p:spPr>
          <a:xfrm>
            <a:off x="5045610" y="5261750"/>
            <a:ext cx="3948042" cy="992287"/>
          </a:xfrm>
          <a:prstGeom prst="rect">
            <a:avLst/>
          </a:prstGeom>
        </p:spPr>
        <p:txBody>
          <a:bodyPr vert="horz" lIns="54864" tIns="91440" rtlCol="0">
            <a:normAutofit fontScale="70000" lnSpcReduction="20000"/>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
                <a:schemeClr val="tx2"/>
              </a:buClr>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
                <a:schemeClr val="tx2"/>
              </a:buClr>
              <a:buFont typeface="Arial"/>
              <a:buChar char="•"/>
              <a:defRPr kumimoji="0" lang="en-US" sz="1800" kern="120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smtClean="0"/>
              <a:t>Broader radiated power distribution, nearly complete power detachment in DIII-D</a:t>
            </a:r>
            <a:endParaRPr lang="en-US" dirty="0"/>
          </a:p>
        </p:txBody>
      </p:sp>
      <p:pic>
        <p:nvPicPr>
          <p:cNvPr id="13" name="Picture 12" descr="NSTX_logo_mediu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5785" y="845104"/>
            <a:ext cx="1391623" cy="457200"/>
          </a:xfrm>
          <a:prstGeom prst="rect">
            <a:avLst/>
          </a:prstGeom>
        </p:spPr>
      </p:pic>
      <p:pic>
        <p:nvPicPr>
          <p:cNvPr id="19" name="Picture 16"/>
          <p:cNvPicPr>
            <a:picLocks noChangeAspect="1" noChangeArrowheads="1"/>
          </p:cNvPicPr>
          <p:nvPr/>
        </p:nvPicPr>
        <p:blipFill>
          <a:blip r:embed="rId8">
            <a:clrChange>
              <a:clrFrom>
                <a:srgbClr val="072F6F"/>
              </a:clrFrom>
              <a:clrTo>
                <a:srgbClr val="072F6F">
                  <a:alpha val="0"/>
                </a:srgbClr>
              </a:clrTo>
            </a:clrChange>
            <a:extLst>
              <a:ext uri="{28A0092B-C50C-407E-A947-70E740481C1C}">
                <a14:useLocalDpi xmlns:a14="http://schemas.microsoft.com/office/drawing/2010/main" val="0"/>
              </a:ext>
            </a:extLst>
          </a:blip>
          <a:srcRect/>
          <a:stretch>
            <a:fillRect/>
          </a:stretch>
        </p:blipFill>
        <p:spPr bwMode="auto">
          <a:xfrm>
            <a:off x="4862286" y="964007"/>
            <a:ext cx="63888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5799319" y="6083004"/>
            <a:ext cx="3344681" cy="276999"/>
          </a:xfrm>
          <a:prstGeom prst="rect">
            <a:avLst/>
          </a:prstGeom>
        </p:spPr>
        <p:txBody>
          <a:bodyPr wrap="square">
            <a:spAutoFit/>
          </a:bodyPr>
          <a:lstStyle/>
          <a:p>
            <a:r>
              <a:rPr lang="en-US" sz="1200" b="1" dirty="0" smtClean="0">
                <a:solidFill>
                  <a:srgbClr val="0000FF"/>
                </a:solidFill>
              </a:rPr>
              <a:t>V. A. Soukhanovskii </a:t>
            </a:r>
            <a:r>
              <a:rPr lang="en-US" sz="1200" b="1" dirty="0" err="1" smtClean="0">
                <a:solidFill>
                  <a:srgbClr val="0000FF"/>
                </a:solidFill>
              </a:rPr>
              <a:t>et.al</a:t>
            </a:r>
            <a:r>
              <a:rPr lang="en-US" sz="1200" b="1" dirty="0" smtClean="0">
                <a:solidFill>
                  <a:srgbClr val="0000FF"/>
                </a:solidFill>
              </a:rPr>
              <a:t>, IAEA FEC 2014</a:t>
            </a:r>
            <a:endParaRPr lang="en-US" sz="1200" b="1" dirty="0">
              <a:solidFill>
                <a:srgbClr val="0000FF"/>
              </a:solidFill>
            </a:endParaRPr>
          </a:p>
        </p:txBody>
      </p:sp>
      <p:sp>
        <p:nvSpPr>
          <p:cNvPr id="21" name="Rectangle 20"/>
          <p:cNvSpPr/>
          <p:nvPr/>
        </p:nvSpPr>
        <p:spPr>
          <a:xfrm>
            <a:off x="226114" y="6093071"/>
            <a:ext cx="3747872" cy="276999"/>
          </a:xfrm>
          <a:prstGeom prst="rect">
            <a:avLst/>
          </a:prstGeom>
        </p:spPr>
        <p:txBody>
          <a:bodyPr wrap="square">
            <a:spAutoFit/>
          </a:bodyPr>
          <a:lstStyle/>
          <a:p>
            <a:r>
              <a:rPr lang="en-US" sz="1200" b="1" dirty="0" smtClean="0">
                <a:solidFill>
                  <a:srgbClr val="0000FF"/>
                </a:solidFill>
              </a:rPr>
              <a:t>V. A. Soukhanovskii </a:t>
            </a:r>
            <a:r>
              <a:rPr lang="en-US" sz="1200" b="1" dirty="0" err="1" smtClean="0">
                <a:solidFill>
                  <a:srgbClr val="0000FF"/>
                </a:solidFill>
              </a:rPr>
              <a:t>et.al</a:t>
            </a:r>
            <a:r>
              <a:rPr lang="en-US" sz="1200" b="1" dirty="0" smtClean="0">
                <a:solidFill>
                  <a:srgbClr val="0000FF"/>
                </a:solidFill>
              </a:rPr>
              <a:t>, NF 2011; POP 2011</a:t>
            </a:r>
            <a:endParaRPr lang="en-US" sz="1200" b="1" dirty="0">
              <a:solidFill>
                <a:srgbClr val="0000FF"/>
              </a:solidFill>
            </a:endParaRPr>
          </a:p>
        </p:txBody>
      </p:sp>
    </p:spTree>
    <p:extLst>
      <p:ext uri="{BB962C8B-B14F-4D97-AF65-F5344CB8AC3E}">
        <p14:creationId xmlns:p14="http://schemas.microsoft.com/office/powerpoint/2010/main" val="3819001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710505"/>
          </a:xfrm>
        </p:spPr>
        <p:txBody>
          <a:bodyPr/>
          <a:lstStyle/>
          <a:p>
            <a:pPr>
              <a:lnSpc>
                <a:spcPct val="80000"/>
              </a:lnSpc>
            </a:pPr>
            <a:r>
              <a:rPr lang="en-US" sz="2800" dirty="0" smtClean="0"/>
              <a:t>3. Recent DIII-D experiments demonstrated benefits of the increased connection length</a:t>
            </a:r>
            <a:endParaRPr lang="en-US" sz="2800" dirty="0"/>
          </a:p>
        </p:txBody>
      </p:sp>
      <p:sp>
        <p:nvSpPr>
          <p:cNvPr id="3" name="Content Placeholder 2"/>
          <p:cNvSpPr>
            <a:spLocks noGrp="1"/>
          </p:cNvSpPr>
          <p:nvPr>
            <p:ph idx="1"/>
          </p:nvPr>
        </p:nvSpPr>
        <p:spPr>
          <a:xfrm>
            <a:off x="115502" y="1380735"/>
            <a:ext cx="3968496" cy="4751357"/>
          </a:xfrm>
        </p:spPr>
        <p:txBody>
          <a:bodyPr/>
          <a:lstStyle/>
          <a:p>
            <a:r>
              <a:rPr lang="en-US" dirty="0" smtClean="0"/>
              <a:t>Longer connection length </a:t>
            </a:r>
            <a:r>
              <a:rPr lang="en-US" dirty="0" err="1" smtClean="0"/>
              <a:t>vs</a:t>
            </a:r>
            <a:r>
              <a:rPr lang="en-US" dirty="0" smtClean="0"/>
              <a:t> shorter connection length</a:t>
            </a:r>
          </a:p>
          <a:p>
            <a:pPr lvl="1"/>
            <a:r>
              <a:rPr lang="en-US" dirty="0" smtClean="0"/>
              <a:t>Divertor peak </a:t>
            </a:r>
            <a:r>
              <a:rPr lang="en-US" dirty="0"/>
              <a:t>heat </a:t>
            </a:r>
            <a:r>
              <a:rPr lang="en-US" dirty="0" smtClean="0"/>
              <a:t>flux reduced</a:t>
            </a:r>
          </a:p>
          <a:p>
            <a:pPr lvl="1"/>
            <a:r>
              <a:rPr lang="en-US" dirty="0"/>
              <a:t>D</a:t>
            </a:r>
            <a:r>
              <a:rPr lang="en-US" dirty="0" smtClean="0"/>
              <a:t>ivertor </a:t>
            </a:r>
            <a:r>
              <a:rPr lang="en-US" dirty="0" err="1"/>
              <a:t>T</a:t>
            </a:r>
            <a:r>
              <a:rPr lang="en-US" baseline="-25000" dirty="0" err="1"/>
              <a:t>e</a:t>
            </a:r>
            <a:r>
              <a:rPr lang="en-US" dirty="0"/>
              <a:t> </a:t>
            </a:r>
            <a:r>
              <a:rPr lang="en-US" dirty="0" smtClean="0"/>
              <a:t>reduced</a:t>
            </a:r>
          </a:p>
          <a:p>
            <a:pPr lvl="1"/>
            <a:r>
              <a:rPr lang="en-US" dirty="0"/>
              <a:t>D</a:t>
            </a:r>
            <a:r>
              <a:rPr lang="en-US" dirty="0" smtClean="0"/>
              <a:t>ivertor </a:t>
            </a:r>
            <a:r>
              <a:rPr lang="en-US" dirty="0"/>
              <a:t>radiation </a:t>
            </a:r>
            <a:r>
              <a:rPr lang="en-US" dirty="0" smtClean="0"/>
              <a:t>increased </a:t>
            </a:r>
            <a:endParaRPr lang="en-US" dirty="0"/>
          </a:p>
        </p:txBody>
      </p:sp>
      <p:sp>
        <p:nvSpPr>
          <p:cNvPr id="7" name="Rectangle 6"/>
          <p:cNvSpPr/>
          <p:nvPr/>
        </p:nvSpPr>
        <p:spPr>
          <a:xfrm>
            <a:off x="5167278" y="5919969"/>
            <a:ext cx="3853562" cy="461665"/>
          </a:xfrm>
          <a:prstGeom prst="rect">
            <a:avLst/>
          </a:prstGeom>
        </p:spPr>
        <p:txBody>
          <a:bodyPr wrap="square">
            <a:spAutoFit/>
          </a:bodyPr>
          <a:lstStyle/>
          <a:p>
            <a:r>
              <a:rPr lang="en-US" sz="1200" b="1" dirty="0" smtClean="0">
                <a:solidFill>
                  <a:srgbClr val="0000FF"/>
                </a:solidFill>
              </a:rPr>
              <a:t>T. Petrie </a:t>
            </a:r>
            <a:r>
              <a:rPr lang="en-US" sz="1200" b="1" dirty="0" err="1" smtClean="0">
                <a:solidFill>
                  <a:srgbClr val="0000FF"/>
                </a:solidFill>
              </a:rPr>
              <a:t>et.al</a:t>
            </a:r>
            <a:r>
              <a:rPr lang="en-US" sz="1200" b="1" dirty="0" smtClean="0">
                <a:solidFill>
                  <a:srgbClr val="0000FF"/>
                </a:solidFill>
              </a:rPr>
              <a:t>, APS 2013, PSI2014, IAEA FEC 2014, APS 2014</a:t>
            </a:r>
            <a:endParaRPr lang="en-US" sz="1200" b="1" dirty="0">
              <a:solidFill>
                <a:srgbClr val="0000FF"/>
              </a:solidFill>
            </a:endParaRPr>
          </a:p>
        </p:txBody>
      </p:sp>
      <p:sp>
        <p:nvSpPr>
          <p:cNvPr id="11" name="Rectangle 10"/>
          <p:cNvSpPr/>
          <p:nvPr/>
        </p:nvSpPr>
        <p:spPr bwMode="auto">
          <a:xfrm>
            <a:off x="4696529" y="952538"/>
            <a:ext cx="2255209" cy="2572948"/>
          </a:xfrm>
          <a:prstGeom prst="rect">
            <a:avLst/>
          </a:prstGeom>
          <a:solidFill>
            <a:schemeClr val="bg1"/>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12" name="Picture 11" descr="Screen Shot 2014-10-29 at 10.10.41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307" y="3810151"/>
            <a:ext cx="3809425" cy="2087940"/>
          </a:xfrm>
          <a:prstGeom prst="rect">
            <a:avLst/>
          </a:prstGeom>
        </p:spPr>
      </p:pic>
      <p:pic>
        <p:nvPicPr>
          <p:cNvPr id="15" name="Picture 14" descr="Screen Shot 2014-10-29 at 11.20.05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724" y="1083922"/>
            <a:ext cx="2691075" cy="2640163"/>
          </a:xfrm>
          <a:prstGeom prst="rect">
            <a:avLst/>
          </a:prstGeom>
        </p:spPr>
      </p:pic>
    </p:spTree>
    <p:extLst>
      <p:ext uri="{BB962C8B-B14F-4D97-AF65-F5344CB8AC3E}">
        <p14:creationId xmlns:p14="http://schemas.microsoft.com/office/powerpoint/2010/main" val="606364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magnetic divertor configuration development </a:t>
            </a:r>
            <a:endParaRPr lang="en-US" dirty="0"/>
          </a:p>
        </p:txBody>
      </p:sp>
      <p:sp>
        <p:nvSpPr>
          <p:cNvPr id="3" name="Content Placeholder 2"/>
          <p:cNvSpPr>
            <a:spLocks noGrp="1"/>
          </p:cNvSpPr>
          <p:nvPr>
            <p:ph idx="1"/>
          </p:nvPr>
        </p:nvSpPr>
        <p:spPr>
          <a:xfrm>
            <a:off x="465826" y="1566863"/>
            <a:ext cx="7818256" cy="4751357"/>
          </a:xfrm>
        </p:spPr>
        <p:txBody>
          <a:bodyPr>
            <a:normAutofit/>
          </a:bodyPr>
          <a:lstStyle/>
          <a:p>
            <a:r>
              <a:rPr lang="en-US" dirty="0" smtClean="0"/>
              <a:t>Near-term plans (5 years)</a:t>
            </a:r>
          </a:p>
          <a:p>
            <a:pPr lvl="1"/>
            <a:r>
              <a:rPr lang="en-US" dirty="0" smtClean="0"/>
              <a:t>Clarify effects of 2</a:t>
            </a:r>
            <a:r>
              <a:rPr lang="en-US" baseline="30000" dirty="0" smtClean="0"/>
              <a:t>nd</a:t>
            </a:r>
            <a:r>
              <a:rPr lang="en-US" dirty="0" smtClean="0"/>
              <a:t> order null, extra X-points and long legs on </a:t>
            </a:r>
          </a:p>
          <a:p>
            <a:pPr lvl="2"/>
            <a:r>
              <a:rPr lang="en-US" dirty="0" smtClean="0"/>
              <a:t>Pedestal stability</a:t>
            </a:r>
          </a:p>
          <a:p>
            <a:pPr lvl="2"/>
            <a:r>
              <a:rPr lang="en-US" dirty="0" smtClean="0"/>
              <a:t>Steady-state and transient transport (heat, ion, impurity)</a:t>
            </a:r>
          </a:p>
          <a:p>
            <a:pPr lvl="2"/>
            <a:r>
              <a:rPr lang="en-US" dirty="0" smtClean="0"/>
              <a:t>Impurity radiation limits</a:t>
            </a:r>
          </a:p>
          <a:p>
            <a:r>
              <a:rPr lang="en-US" dirty="0"/>
              <a:t>T</a:t>
            </a:r>
            <a:r>
              <a:rPr lang="en-US" dirty="0" smtClean="0"/>
              <a:t>okamaks</a:t>
            </a:r>
          </a:p>
          <a:p>
            <a:pPr lvl="1"/>
            <a:r>
              <a:rPr lang="en-US" dirty="0" smtClean="0"/>
              <a:t>Upgraded: TCV</a:t>
            </a:r>
            <a:r>
              <a:rPr lang="en-US" dirty="0"/>
              <a:t>, NSTX-U, </a:t>
            </a:r>
            <a:r>
              <a:rPr lang="en-US" dirty="0" smtClean="0"/>
              <a:t>HL-2M, MAST</a:t>
            </a:r>
            <a:r>
              <a:rPr lang="en-US" dirty="0"/>
              <a:t>-</a:t>
            </a:r>
            <a:r>
              <a:rPr lang="en-US" dirty="0" smtClean="0"/>
              <a:t>U</a:t>
            </a:r>
          </a:p>
          <a:p>
            <a:pPr lvl="1"/>
            <a:r>
              <a:rPr lang="en-US" dirty="0" smtClean="0"/>
              <a:t>Existing: </a:t>
            </a:r>
            <a:r>
              <a:rPr lang="en-US" dirty="0"/>
              <a:t>DIII-D, </a:t>
            </a:r>
            <a:r>
              <a:rPr lang="en-US" dirty="0" smtClean="0"/>
              <a:t>EAST</a:t>
            </a:r>
          </a:p>
          <a:p>
            <a:r>
              <a:rPr lang="en-US" dirty="0" smtClean="0"/>
              <a:t>Long-term plans (5-15 years) ?</a:t>
            </a:r>
          </a:p>
        </p:txBody>
      </p:sp>
    </p:spTree>
    <p:extLst>
      <p:ext uri="{BB962C8B-B14F-4D97-AF65-F5344CB8AC3E}">
        <p14:creationId xmlns:p14="http://schemas.microsoft.com/office/powerpoint/2010/main" val="3985502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1020285"/>
          </a:xfrm>
        </p:spPr>
        <p:txBody>
          <a:bodyPr/>
          <a:lstStyle/>
          <a:p>
            <a:r>
              <a:rPr lang="en-US" dirty="0" smtClean="0"/>
              <a:t>MAST Upgrade to test advanced divertor configurations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B</a:t>
            </a:r>
            <a:r>
              <a:rPr lang="en-US" baseline="-25000" dirty="0" err="1" smtClean="0"/>
              <a:t>t</a:t>
            </a:r>
            <a:r>
              <a:rPr lang="en-US" dirty="0" smtClean="0"/>
              <a:t>=0.8 T</a:t>
            </a:r>
            <a:endParaRPr lang="en-US" dirty="0"/>
          </a:p>
          <a:p>
            <a:r>
              <a:rPr lang="en-US" dirty="0" err="1" smtClean="0"/>
              <a:t>I</a:t>
            </a:r>
            <a:r>
              <a:rPr lang="en-US" baseline="-25000" dirty="0" err="1" smtClean="0"/>
              <a:t>p</a:t>
            </a:r>
            <a:r>
              <a:rPr lang="en-US" baseline="-25000" dirty="0" smtClean="0"/>
              <a:t> </a:t>
            </a:r>
            <a:r>
              <a:rPr lang="en-US" dirty="0" smtClean="0"/>
              <a:t>≤ 2 MA</a:t>
            </a:r>
            <a:endParaRPr lang="en-US" dirty="0"/>
          </a:p>
          <a:p>
            <a:r>
              <a:rPr lang="en-US" dirty="0" smtClean="0"/>
              <a:t>P</a:t>
            </a:r>
            <a:r>
              <a:rPr lang="en-US" baseline="-25000" dirty="0" smtClean="0"/>
              <a:t>NBI </a:t>
            </a:r>
            <a:r>
              <a:rPr lang="en-US" dirty="0" smtClean="0"/>
              <a:t>≤ 7.5 MW</a:t>
            </a:r>
          </a:p>
          <a:p>
            <a:r>
              <a:rPr lang="en-US" dirty="0" smtClean="0"/>
              <a:t>8 divertor PF coils</a:t>
            </a:r>
          </a:p>
          <a:p>
            <a:r>
              <a:rPr lang="en-US" dirty="0" smtClean="0"/>
              <a:t>Extensive diagnostic set</a:t>
            </a:r>
          </a:p>
          <a:p>
            <a:r>
              <a:rPr lang="en-US" dirty="0"/>
              <a:t>Radial and parallel transport, stability of detachment </a:t>
            </a:r>
          </a:p>
          <a:p>
            <a:r>
              <a:rPr lang="en-US" dirty="0"/>
              <a:t>Pedestal formation, structure, 3D fields</a:t>
            </a:r>
          </a:p>
          <a:p>
            <a:endParaRPr lang="en-US" dirty="0" smtClean="0"/>
          </a:p>
          <a:p>
            <a:endParaRPr lang="en-US" dirty="0" smtClean="0"/>
          </a:p>
          <a:p>
            <a:endParaRPr lang="en-US" dirty="0"/>
          </a:p>
        </p:txBody>
      </p:sp>
      <p:pic>
        <p:nvPicPr>
          <p:cNvPr id="5" name="Picture 4"/>
          <p:cNvPicPr>
            <a:picLocks noChangeAspect="1"/>
          </p:cNvPicPr>
          <p:nvPr/>
        </p:nvPicPr>
        <p:blipFill>
          <a:blip r:embed="rId2"/>
          <a:stretch>
            <a:fillRect/>
          </a:stretch>
        </p:blipFill>
        <p:spPr>
          <a:xfrm>
            <a:off x="4229081" y="1442490"/>
            <a:ext cx="2536341" cy="4828679"/>
          </a:xfrm>
          <a:prstGeom prst="rect">
            <a:avLst/>
          </a:prstGeom>
        </p:spPr>
      </p:pic>
      <p:pic>
        <p:nvPicPr>
          <p:cNvPr id="6" name="Picture 5"/>
          <p:cNvPicPr>
            <a:picLocks noChangeAspect="1"/>
          </p:cNvPicPr>
          <p:nvPr/>
        </p:nvPicPr>
        <p:blipFill>
          <a:blip r:embed="rId3"/>
          <a:stretch>
            <a:fillRect/>
          </a:stretch>
        </p:blipFill>
        <p:spPr>
          <a:xfrm>
            <a:off x="6632890" y="1417833"/>
            <a:ext cx="2511110" cy="4848375"/>
          </a:xfrm>
          <a:prstGeom prst="rect">
            <a:avLst/>
          </a:prstGeom>
        </p:spPr>
      </p:pic>
      <p:sp>
        <p:nvSpPr>
          <p:cNvPr id="4" name="Rectangle 3"/>
          <p:cNvSpPr/>
          <p:nvPr/>
        </p:nvSpPr>
        <p:spPr>
          <a:xfrm>
            <a:off x="4720024" y="1109332"/>
            <a:ext cx="4146713" cy="400110"/>
          </a:xfrm>
          <a:prstGeom prst="rect">
            <a:avLst/>
          </a:prstGeom>
        </p:spPr>
        <p:txBody>
          <a:bodyPr wrap="none">
            <a:spAutoFit/>
          </a:bodyPr>
          <a:lstStyle/>
          <a:p>
            <a:pPr>
              <a:defRPr/>
            </a:pPr>
            <a:r>
              <a:rPr lang="en-US" sz="2000" b="1" dirty="0" smtClean="0">
                <a:solidFill>
                  <a:srgbClr val="FF0000"/>
                </a:solidFill>
              </a:rPr>
              <a:t>Super-X                        Snowflake</a:t>
            </a:r>
            <a:endParaRPr lang="en-US" sz="2000" b="1" dirty="0">
              <a:solidFill>
                <a:srgbClr val="FF0000"/>
              </a:solidFill>
            </a:endParaRPr>
          </a:p>
        </p:txBody>
      </p:sp>
      <p:sp>
        <p:nvSpPr>
          <p:cNvPr id="7" name="Rectangle 6"/>
          <p:cNvSpPr/>
          <p:nvPr/>
        </p:nvSpPr>
        <p:spPr>
          <a:xfrm>
            <a:off x="151214" y="6051039"/>
            <a:ext cx="3800877" cy="276999"/>
          </a:xfrm>
          <a:prstGeom prst="rect">
            <a:avLst/>
          </a:prstGeom>
        </p:spPr>
        <p:txBody>
          <a:bodyPr wrap="square">
            <a:spAutoFit/>
          </a:bodyPr>
          <a:lstStyle/>
          <a:p>
            <a:r>
              <a:rPr lang="fr-FR" sz="1200" b="1" dirty="0">
                <a:solidFill>
                  <a:srgbClr val="0000FF"/>
                </a:solidFill>
              </a:rPr>
              <a:t> </a:t>
            </a:r>
            <a:r>
              <a:rPr lang="fr-FR" sz="1200" b="1" dirty="0" smtClean="0">
                <a:solidFill>
                  <a:srgbClr val="0000FF"/>
                </a:solidFill>
              </a:rPr>
              <a:t>G. </a:t>
            </a:r>
            <a:r>
              <a:rPr lang="fr-FR" sz="1200" b="1" dirty="0" err="1" smtClean="0">
                <a:solidFill>
                  <a:srgbClr val="0000FF"/>
                </a:solidFill>
              </a:rPr>
              <a:t>Fishpool</a:t>
            </a:r>
            <a:r>
              <a:rPr lang="fr-FR" sz="1200" b="1" dirty="0" smtClean="0">
                <a:solidFill>
                  <a:srgbClr val="0000FF"/>
                </a:solidFill>
              </a:rPr>
              <a:t> </a:t>
            </a:r>
            <a:r>
              <a:rPr lang="fr-FR" sz="1200" b="1" dirty="0" err="1" smtClean="0">
                <a:solidFill>
                  <a:srgbClr val="0000FF"/>
                </a:solidFill>
              </a:rPr>
              <a:t>et.al</a:t>
            </a:r>
            <a:r>
              <a:rPr lang="fr-FR" sz="1200" b="1" dirty="0" smtClean="0">
                <a:solidFill>
                  <a:srgbClr val="0000FF"/>
                </a:solidFill>
              </a:rPr>
              <a:t>, J. Nucl. </a:t>
            </a:r>
            <a:r>
              <a:rPr lang="fr-FR" sz="1200" b="1" dirty="0" smtClean="0">
                <a:solidFill>
                  <a:srgbClr val="0000FF"/>
                </a:solidFill>
              </a:rPr>
              <a:t>Mater. </a:t>
            </a:r>
            <a:r>
              <a:rPr lang="fr-FR" sz="1200" b="1" dirty="0" smtClean="0">
                <a:solidFill>
                  <a:srgbClr val="0000FF"/>
                </a:solidFill>
              </a:rPr>
              <a:t>2013</a:t>
            </a:r>
            <a:endParaRPr lang="en-US" sz="1200" b="1" dirty="0">
              <a:solidFill>
                <a:srgbClr val="0000FF"/>
              </a:solidFill>
            </a:endParaRPr>
          </a:p>
        </p:txBody>
      </p:sp>
    </p:spTree>
    <p:extLst>
      <p:ext uri="{BB962C8B-B14F-4D97-AF65-F5344CB8AC3E}">
        <p14:creationId xmlns:p14="http://schemas.microsoft.com/office/powerpoint/2010/main" val="1553002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bwMode="auto">
          <a:xfrm>
            <a:off x="304800" y="152400"/>
            <a:ext cx="8001000" cy="809625"/>
          </a:xfrm>
          <a:prstGeom prst="rect">
            <a:avLst/>
          </a:prstGeom>
          <a:noFill/>
          <a:ln w="9525">
            <a:noFill/>
            <a:miter lim="800000"/>
            <a:headEnd/>
            <a:tailEnd/>
          </a:ln>
          <a:effectLst/>
        </p:spPr>
        <p:txBody>
          <a:bodyPr vert="horz" wrap="square" lIns="0" tIns="45714" rIns="91428" bIns="45714" numCol="1" anchor="b" anchorCtr="0" compatLnSpc="1">
            <a:prstTxWarp prst="textNoShape">
              <a:avLst/>
            </a:prstTxWarp>
          </a:bodyPr>
          <a:lstStyle>
            <a:lvl1pPr algn="l" rtl="0" fontAlgn="base">
              <a:spcBef>
                <a:spcPct val="0"/>
              </a:spcBef>
              <a:spcAft>
                <a:spcPct val="0"/>
              </a:spcAft>
              <a:defRPr sz="3200" b="1">
                <a:solidFill>
                  <a:srgbClr val="015CAB"/>
                </a:solidFill>
                <a:latin typeface="+mj-lt"/>
                <a:ea typeface="+mj-ea"/>
                <a:cs typeface="+mj-cs"/>
              </a:defRPr>
            </a:lvl1pPr>
            <a:lvl2pPr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2pPr>
            <a:lvl3pPr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3pPr>
            <a:lvl4pPr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4pPr>
            <a:lvl5pPr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5pPr>
            <a:lvl6pPr marL="457144"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6pPr>
            <a:lvl7pPr marL="914290"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7pPr>
            <a:lvl8pPr marL="1371434"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8pPr>
            <a:lvl9pPr marL="1828578"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9pPr>
          </a:lstStyle>
          <a:p>
            <a:pPr>
              <a:buNone/>
            </a:pPr>
            <a:r>
              <a:rPr lang="en-US" sz="3000" i="0" dirty="0" smtClean="0"/>
              <a:t>Snowflake divertor is a leading heat flux mitigation candidate for NSTX-Upgrade</a:t>
            </a:r>
            <a:endParaRPr lang="en-US" sz="3000" i="0" dirty="0"/>
          </a:p>
        </p:txBody>
      </p:sp>
      <p:pic>
        <p:nvPicPr>
          <p:cNvPr id="21" name="Picture 75"/>
          <p:cNvPicPr>
            <a:picLocks noChangeAspect="1" noChangeArrowheads="1"/>
          </p:cNvPicPr>
          <p:nvPr/>
        </p:nvPicPr>
        <p:blipFill>
          <a:blip r:embed="rId2">
            <a:extLst>
              <a:ext uri="{28A0092B-C50C-407E-A947-70E740481C1C}">
                <a14:useLocalDpi xmlns:a14="http://schemas.microsoft.com/office/drawing/2010/main" val="0"/>
              </a:ext>
            </a:extLst>
          </a:blip>
          <a:srcRect l="12645" r="7295"/>
          <a:stretch>
            <a:fillRect/>
          </a:stretch>
        </p:blipFill>
        <p:spPr bwMode="auto">
          <a:xfrm>
            <a:off x="457200" y="1143000"/>
            <a:ext cx="1835439" cy="244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22" name="Text Box 81"/>
          <p:cNvSpPr txBox="1">
            <a:spLocks noChangeArrowheads="1"/>
          </p:cNvSpPr>
          <p:nvPr/>
        </p:nvSpPr>
        <p:spPr bwMode="auto">
          <a:xfrm>
            <a:off x="609600" y="3505200"/>
            <a:ext cx="15503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pitchFamily="34" charset="-128"/>
              </a:defRPr>
            </a:lvl1pPr>
            <a:lvl2pPr marL="37931725" indent="-37474525" defTabSz="860425" eaLnBrk="0" hangingPunct="0">
              <a:defRPr sz="1200" b="1" i="1">
                <a:solidFill>
                  <a:srgbClr val="1822CD"/>
                </a:solidFill>
                <a:latin typeface="Helvetica" charset="0"/>
                <a:ea typeface="ＭＳ Ｐゴシック" pitchFamily="34" charset="-128"/>
              </a:defRPr>
            </a:lvl2pPr>
            <a:lvl3pPr eaLnBrk="0" hangingPunct="0">
              <a:defRPr sz="1200" b="1" i="1">
                <a:solidFill>
                  <a:srgbClr val="1822CD"/>
                </a:solidFill>
                <a:latin typeface="Helvetica" charset="0"/>
                <a:ea typeface="ＭＳ Ｐゴシック" pitchFamily="34" charset="-128"/>
              </a:defRPr>
            </a:lvl3pPr>
            <a:lvl4pPr eaLnBrk="0" hangingPunct="0">
              <a:defRPr sz="1200" b="1" i="1">
                <a:solidFill>
                  <a:srgbClr val="1822CD"/>
                </a:solidFill>
                <a:latin typeface="Helvetica" charset="0"/>
                <a:ea typeface="ＭＳ Ｐゴシック" pitchFamily="34" charset="-128"/>
              </a:defRPr>
            </a:lvl4pPr>
            <a:lvl5pPr eaLnBrk="0" hangingPunct="0">
              <a:defRPr sz="1200" b="1" i="1">
                <a:solidFill>
                  <a:srgbClr val="1822CD"/>
                </a:solidFill>
                <a:latin typeface="Helvetica" charset="0"/>
                <a:ea typeface="ＭＳ Ｐゴシック" pitchFamily="34" charset="-128"/>
              </a:defRPr>
            </a:lvl5pPr>
            <a:lvl6pPr marL="457200" eaLnBrk="0" fontAlgn="base" hangingPunct="0">
              <a:spcBef>
                <a:spcPct val="0"/>
              </a:spcBef>
              <a:spcAft>
                <a:spcPct val="0"/>
              </a:spcAft>
              <a:defRPr sz="1200" b="1" i="1">
                <a:solidFill>
                  <a:srgbClr val="1822CD"/>
                </a:solidFill>
                <a:latin typeface="Helvetica" charset="0"/>
                <a:ea typeface="ＭＳ Ｐゴシック" pitchFamily="34" charset="-128"/>
              </a:defRPr>
            </a:lvl6pPr>
            <a:lvl7pPr marL="914400" eaLnBrk="0" fontAlgn="base" hangingPunct="0">
              <a:spcBef>
                <a:spcPct val="0"/>
              </a:spcBef>
              <a:spcAft>
                <a:spcPct val="0"/>
              </a:spcAft>
              <a:defRPr sz="1200" b="1" i="1">
                <a:solidFill>
                  <a:srgbClr val="1822CD"/>
                </a:solidFill>
                <a:latin typeface="Helvetica" charset="0"/>
                <a:ea typeface="ＭＳ Ｐゴシック" pitchFamily="34" charset="-128"/>
              </a:defRPr>
            </a:lvl7pPr>
            <a:lvl8pPr marL="1371600" eaLnBrk="0" fontAlgn="base" hangingPunct="0">
              <a:spcBef>
                <a:spcPct val="0"/>
              </a:spcBef>
              <a:spcAft>
                <a:spcPct val="0"/>
              </a:spcAft>
              <a:defRPr sz="1200" b="1" i="1">
                <a:solidFill>
                  <a:srgbClr val="1822CD"/>
                </a:solidFill>
                <a:latin typeface="Helvetica" charset="0"/>
                <a:ea typeface="ＭＳ Ｐゴシック" pitchFamily="34" charset="-128"/>
              </a:defRPr>
            </a:lvl8pPr>
            <a:lvl9pPr marL="1828800" eaLnBrk="0" fontAlgn="base" hangingPunct="0">
              <a:spcBef>
                <a:spcPct val="0"/>
              </a:spcBef>
              <a:spcAft>
                <a:spcPct val="0"/>
              </a:spcAft>
              <a:defRPr sz="1200" b="1" i="1">
                <a:solidFill>
                  <a:srgbClr val="1822CD"/>
                </a:solidFill>
                <a:latin typeface="Helvetica" charset="0"/>
                <a:ea typeface="ＭＳ Ｐゴシック" pitchFamily="34" charset="-128"/>
              </a:defRPr>
            </a:lvl9pPr>
          </a:lstStyle>
          <a:p>
            <a:pPr>
              <a:buFontTx/>
              <a:buNone/>
            </a:pPr>
            <a:r>
              <a:rPr lang="en-US" sz="1400" i="0" dirty="0">
                <a:solidFill>
                  <a:srgbClr val="090CFF"/>
                </a:solidFill>
              </a:rPr>
              <a:t>New </a:t>
            </a:r>
            <a:r>
              <a:rPr lang="en-US" sz="1400" i="0" dirty="0" smtClean="0">
                <a:solidFill>
                  <a:srgbClr val="090CFF"/>
                </a:solidFill>
              </a:rPr>
              <a:t>center-stack</a:t>
            </a:r>
            <a:endParaRPr lang="en-US" sz="1400" i="0" dirty="0">
              <a:solidFill>
                <a:srgbClr val="090CFF"/>
              </a:solidFill>
            </a:endParaRPr>
          </a:p>
        </p:txBody>
      </p:sp>
      <p:pic>
        <p:nvPicPr>
          <p:cNvPr id="24" name="Picture 79" descr="NB2 is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78" r="5555"/>
          <a:stretch/>
        </p:blipFill>
        <p:spPr bwMode="auto">
          <a:xfrm>
            <a:off x="2400181" y="1200338"/>
            <a:ext cx="251548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81"/>
          <p:cNvSpPr txBox="1">
            <a:spLocks noChangeArrowheads="1"/>
          </p:cNvSpPr>
          <p:nvPr/>
        </p:nvSpPr>
        <p:spPr bwMode="auto">
          <a:xfrm>
            <a:off x="2271283" y="3505200"/>
            <a:ext cx="15503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pitchFamily="34" charset="-128"/>
              </a:defRPr>
            </a:lvl1pPr>
            <a:lvl2pPr marL="37931725" indent="-37474525" defTabSz="860425" eaLnBrk="0" hangingPunct="0">
              <a:defRPr sz="1200" b="1" i="1">
                <a:solidFill>
                  <a:srgbClr val="1822CD"/>
                </a:solidFill>
                <a:latin typeface="Helvetica" charset="0"/>
                <a:ea typeface="ＭＳ Ｐゴシック" pitchFamily="34" charset="-128"/>
              </a:defRPr>
            </a:lvl2pPr>
            <a:lvl3pPr eaLnBrk="0" hangingPunct="0">
              <a:defRPr sz="1200" b="1" i="1">
                <a:solidFill>
                  <a:srgbClr val="1822CD"/>
                </a:solidFill>
                <a:latin typeface="Helvetica" charset="0"/>
                <a:ea typeface="ＭＳ Ｐゴシック" pitchFamily="34" charset="-128"/>
              </a:defRPr>
            </a:lvl3pPr>
            <a:lvl4pPr eaLnBrk="0" hangingPunct="0">
              <a:defRPr sz="1200" b="1" i="1">
                <a:solidFill>
                  <a:srgbClr val="1822CD"/>
                </a:solidFill>
                <a:latin typeface="Helvetica" charset="0"/>
                <a:ea typeface="ＭＳ Ｐゴシック" pitchFamily="34" charset="-128"/>
              </a:defRPr>
            </a:lvl4pPr>
            <a:lvl5pPr eaLnBrk="0" hangingPunct="0">
              <a:defRPr sz="1200" b="1" i="1">
                <a:solidFill>
                  <a:srgbClr val="1822CD"/>
                </a:solidFill>
                <a:latin typeface="Helvetica" charset="0"/>
                <a:ea typeface="ＭＳ Ｐゴシック" pitchFamily="34" charset="-128"/>
              </a:defRPr>
            </a:lvl5pPr>
            <a:lvl6pPr marL="457200" eaLnBrk="0" fontAlgn="base" hangingPunct="0">
              <a:spcBef>
                <a:spcPct val="0"/>
              </a:spcBef>
              <a:spcAft>
                <a:spcPct val="0"/>
              </a:spcAft>
              <a:defRPr sz="1200" b="1" i="1">
                <a:solidFill>
                  <a:srgbClr val="1822CD"/>
                </a:solidFill>
                <a:latin typeface="Helvetica" charset="0"/>
                <a:ea typeface="ＭＳ Ｐゴシック" pitchFamily="34" charset="-128"/>
              </a:defRPr>
            </a:lvl6pPr>
            <a:lvl7pPr marL="914400" eaLnBrk="0" fontAlgn="base" hangingPunct="0">
              <a:spcBef>
                <a:spcPct val="0"/>
              </a:spcBef>
              <a:spcAft>
                <a:spcPct val="0"/>
              </a:spcAft>
              <a:defRPr sz="1200" b="1" i="1">
                <a:solidFill>
                  <a:srgbClr val="1822CD"/>
                </a:solidFill>
                <a:latin typeface="Helvetica" charset="0"/>
                <a:ea typeface="ＭＳ Ｐゴシック" pitchFamily="34" charset="-128"/>
              </a:defRPr>
            </a:lvl7pPr>
            <a:lvl8pPr marL="1371600" eaLnBrk="0" fontAlgn="base" hangingPunct="0">
              <a:spcBef>
                <a:spcPct val="0"/>
              </a:spcBef>
              <a:spcAft>
                <a:spcPct val="0"/>
              </a:spcAft>
              <a:defRPr sz="1200" b="1" i="1">
                <a:solidFill>
                  <a:srgbClr val="1822CD"/>
                </a:solidFill>
                <a:latin typeface="Helvetica" charset="0"/>
                <a:ea typeface="ＭＳ Ｐゴシック" pitchFamily="34" charset="-128"/>
              </a:defRPr>
            </a:lvl8pPr>
            <a:lvl9pPr marL="1828800" eaLnBrk="0" fontAlgn="base" hangingPunct="0">
              <a:spcBef>
                <a:spcPct val="0"/>
              </a:spcBef>
              <a:spcAft>
                <a:spcPct val="0"/>
              </a:spcAft>
              <a:defRPr sz="1200" b="1" i="1">
                <a:solidFill>
                  <a:srgbClr val="1822CD"/>
                </a:solidFill>
                <a:latin typeface="Helvetica" charset="0"/>
                <a:ea typeface="ＭＳ Ｐゴシック" pitchFamily="34" charset="-128"/>
              </a:defRPr>
            </a:lvl9pPr>
          </a:lstStyle>
          <a:p>
            <a:pPr>
              <a:buFontTx/>
              <a:buNone/>
            </a:pPr>
            <a:r>
              <a:rPr lang="en-US" sz="1400" i="0" dirty="0" smtClean="0">
                <a:solidFill>
                  <a:srgbClr val="090CFF"/>
                </a:solidFill>
              </a:rPr>
              <a:t>2</a:t>
            </a:r>
            <a:r>
              <a:rPr lang="en-US" sz="1400" i="0" baseline="30000" dirty="0" smtClean="0">
                <a:solidFill>
                  <a:srgbClr val="090CFF"/>
                </a:solidFill>
              </a:rPr>
              <a:t>nd</a:t>
            </a:r>
            <a:r>
              <a:rPr lang="en-US" sz="1400" i="0" dirty="0" smtClean="0">
                <a:solidFill>
                  <a:srgbClr val="090CFF"/>
                </a:solidFill>
              </a:rPr>
              <a:t> neutral </a:t>
            </a:r>
            <a:r>
              <a:rPr lang="en-US" sz="1400" i="0" dirty="0">
                <a:solidFill>
                  <a:srgbClr val="090CFF"/>
                </a:solidFill>
              </a:rPr>
              <a:t>b</a:t>
            </a:r>
            <a:r>
              <a:rPr lang="en-US" sz="1400" i="0" dirty="0" smtClean="0">
                <a:solidFill>
                  <a:srgbClr val="090CFF"/>
                </a:solidFill>
              </a:rPr>
              <a:t>eam</a:t>
            </a:r>
            <a:endParaRPr lang="en-US" sz="1400" i="0" dirty="0">
              <a:solidFill>
                <a:srgbClr val="090CFF"/>
              </a:solidFill>
            </a:endParaRPr>
          </a:p>
        </p:txBody>
      </p:sp>
      <p:cxnSp>
        <p:nvCxnSpPr>
          <p:cNvPr id="27" name="Straight Arrow Connector 26"/>
          <p:cNvCxnSpPr/>
          <p:nvPr/>
        </p:nvCxnSpPr>
        <p:spPr bwMode="auto">
          <a:xfrm flipV="1">
            <a:off x="838200" y="2419538"/>
            <a:ext cx="533400" cy="1066800"/>
          </a:xfrm>
          <a:prstGeom prst="straightConnector1">
            <a:avLst/>
          </a:prstGeom>
          <a:noFill/>
          <a:ln w="38100" cap="flat" cmpd="sng" algn="ctr">
            <a:solidFill>
              <a:srgbClr val="80FF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18"/>
          <p:cNvSpPr>
            <a:spLocks noChangeArrowheads="1"/>
          </p:cNvSpPr>
          <p:nvPr/>
        </p:nvSpPr>
        <p:spPr bwMode="auto">
          <a:xfrm>
            <a:off x="789847" y="3773141"/>
            <a:ext cx="4207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90000"/>
              </a:lnSpc>
              <a:buFontTx/>
              <a:buNone/>
            </a:pPr>
            <a:r>
              <a:rPr lang="en-US" sz="1400" b="1" dirty="0" smtClean="0">
                <a:solidFill>
                  <a:srgbClr val="FF0000"/>
                </a:solidFill>
              </a:rPr>
              <a:t>B</a:t>
            </a:r>
            <a:r>
              <a:rPr lang="en-US" sz="1400" b="1" baseline="-25000" dirty="0" smtClean="0">
                <a:solidFill>
                  <a:srgbClr val="FF0000"/>
                </a:solidFill>
              </a:rPr>
              <a:t>T</a:t>
            </a:r>
            <a:r>
              <a:rPr lang="en-US" sz="1400" b="1" dirty="0" smtClean="0">
                <a:solidFill>
                  <a:srgbClr val="FF0000"/>
                </a:solidFill>
              </a:rPr>
              <a:t> </a:t>
            </a:r>
          </a:p>
          <a:p>
            <a:pPr algn="r">
              <a:lnSpc>
                <a:spcPct val="90000"/>
              </a:lnSpc>
              <a:buFontTx/>
              <a:buNone/>
            </a:pPr>
            <a:r>
              <a:rPr lang="en-US" sz="1400" b="1" dirty="0" err="1" smtClean="0">
                <a:solidFill>
                  <a:srgbClr val="FF0000"/>
                </a:solidFill>
              </a:rPr>
              <a:t>I</a:t>
            </a:r>
            <a:r>
              <a:rPr lang="en-US" sz="1400" b="1" baseline="-25000" dirty="0" err="1" smtClean="0">
                <a:solidFill>
                  <a:srgbClr val="FF0000"/>
                </a:solidFill>
              </a:rPr>
              <a:t>p</a:t>
            </a:r>
            <a:endParaRPr lang="en-US" sz="1400" b="1" baseline="-25000" dirty="0" smtClean="0">
              <a:solidFill>
                <a:srgbClr val="FF0000"/>
              </a:solidFill>
            </a:endParaRPr>
          </a:p>
        </p:txBody>
      </p:sp>
      <p:cxnSp>
        <p:nvCxnSpPr>
          <p:cNvPr id="29" name="Straight Arrow Connector 28"/>
          <p:cNvCxnSpPr/>
          <p:nvPr/>
        </p:nvCxnSpPr>
        <p:spPr bwMode="auto">
          <a:xfrm>
            <a:off x="1188228" y="3888637"/>
            <a:ext cx="351028" cy="0"/>
          </a:xfrm>
          <a:prstGeom prst="straightConnector1">
            <a:avLst/>
          </a:prstGeom>
          <a:noFill/>
          <a:ln w="1587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18"/>
          <p:cNvSpPr>
            <a:spLocks noChangeArrowheads="1"/>
          </p:cNvSpPr>
          <p:nvPr/>
        </p:nvSpPr>
        <p:spPr bwMode="auto">
          <a:xfrm>
            <a:off x="1958532" y="3773141"/>
            <a:ext cx="7601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90000"/>
              </a:lnSpc>
              <a:buFontTx/>
              <a:buNone/>
            </a:pPr>
            <a:r>
              <a:rPr lang="en-US" sz="1400" b="1" dirty="0" smtClean="0">
                <a:solidFill>
                  <a:srgbClr val="FF0000"/>
                </a:solidFill>
              </a:rPr>
              <a:t>P</a:t>
            </a:r>
            <a:r>
              <a:rPr lang="en-US" sz="1400" b="1" baseline="-25000" dirty="0" smtClean="0">
                <a:solidFill>
                  <a:srgbClr val="FF0000"/>
                </a:solidFill>
              </a:rPr>
              <a:t>NBI</a:t>
            </a:r>
            <a:r>
              <a:rPr lang="en-US" sz="1400" b="1" dirty="0" smtClean="0">
                <a:solidFill>
                  <a:srgbClr val="FF0000"/>
                </a:solidFill>
              </a:rPr>
              <a:t> </a:t>
            </a:r>
          </a:p>
          <a:p>
            <a:pPr algn="r">
              <a:lnSpc>
                <a:spcPct val="90000"/>
              </a:lnSpc>
              <a:buFontTx/>
              <a:buNone/>
            </a:pPr>
            <a:r>
              <a:rPr lang="en-US" sz="1400" b="1" dirty="0" smtClean="0">
                <a:solidFill>
                  <a:srgbClr val="FF0000"/>
                </a:solidFill>
              </a:rPr>
              <a:t>pulse</a:t>
            </a:r>
            <a:endParaRPr lang="en-US" sz="1400" b="1" baseline="-25000" dirty="0" smtClean="0">
              <a:solidFill>
                <a:srgbClr val="FF0000"/>
              </a:solidFill>
            </a:endParaRPr>
          </a:p>
        </p:txBody>
      </p:sp>
      <p:cxnSp>
        <p:nvCxnSpPr>
          <p:cNvPr id="31" name="Straight Arrow Connector 30"/>
          <p:cNvCxnSpPr/>
          <p:nvPr/>
        </p:nvCxnSpPr>
        <p:spPr bwMode="auto">
          <a:xfrm>
            <a:off x="1194700" y="4177994"/>
            <a:ext cx="351028" cy="0"/>
          </a:xfrm>
          <a:prstGeom prst="straightConnector1">
            <a:avLst/>
          </a:prstGeom>
          <a:noFill/>
          <a:ln w="1587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p:cNvCxnSpPr/>
          <p:nvPr/>
        </p:nvCxnSpPr>
        <p:spPr bwMode="auto">
          <a:xfrm>
            <a:off x="2712228" y="3888637"/>
            <a:ext cx="351028" cy="0"/>
          </a:xfrm>
          <a:prstGeom prst="straightConnector1">
            <a:avLst/>
          </a:prstGeom>
          <a:noFill/>
          <a:ln w="1587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p:cNvCxnSpPr/>
          <p:nvPr/>
        </p:nvCxnSpPr>
        <p:spPr bwMode="auto">
          <a:xfrm>
            <a:off x="2718700" y="4177994"/>
            <a:ext cx="351028" cy="0"/>
          </a:xfrm>
          <a:prstGeom prst="straightConnector1">
            <a:avLst/>
          </a:prstGeom>
          <a:noFill/>
          <a:ln w="1587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ectangle 18"/>
          <p:cNvSpPr>
            <a:spLocks noChangeArrowheads="1"/>
          </p:cNvSpPr>
          <p:nvPr/>
        </p:nvSpPr>
        <p:spPr bwMode="auto">
          <a:xfrm>
            <a:off x="1490071" y="3752865"/>
            <a:ext cx="467005"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90000"/>
              </a:lnSpc>
              <a:buFontTx/>
              <a:buNone/>
            </a:pPr>
            <a:r>
              <a:rPr lang="en-US" sz="1400" b="1" dirty="0" smtClean="0">
                <a:solidFill>
                  <a:schemeClr val="tx1"/>
                </a:solidFill>
              </a:rPr>
              <a:t>1 T</a:t>
            </a:r>
          </a:p>
        </p:txBody>
      </p:sp>
      <p:sp>
        <p:nvSpPr>
          <p:cNvPr id="35" name="Rectangle 18"/>
          <p:cNvSpPr>
            <a:spLocks noChangeArrowheads="1"/>
          </p:cNvSpPr>
          <p:nvPr/>
        </p:nvSpPr>
        <p:spPr bwMode="auto">
          <a:xfrm>
            <a:off x="1477480" y="4036211"/>
            <a:ext cx="63095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90000"/>
              </a:lnSpc>
              <a:buFontTx/>
              <a:buNone/>
            </a:pPr>
            <a:r>
              <a:rPr lang="en-US" sz="1400" b="1" dirty="0" smtClean="0">
                <a:solidFill>
                  <a:schemeClr val="tx1"/>
                </a:solidFill>
              </a:rPr>
              <a:t>2 MA</a:t>
            </a:r>
          </a:p>
        </p:txBody>
      </p:sp>
      <p:sp>
        <p:nvSpPr>
          <p:cNvPr id="36" name="Rectangle 18"/>
          <p:cNvSpPr>
            <a:spLocks noChangeArrowheads="1"/>
          </p:cNvSpPr>
          <p:nvPr/>
        </p:nvSpPr>
        <p:spPr bwMode="auto">
          <a:xfrm>
            <a:off x="2978365" y="3752865"/>
            <a:ext cx="785114"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90000"/>
              </a:lnSpc>
              <a:buFontTx/>
              <a:buNone/>
            </a:pPr>
            <a:r>
              <a:rPr lang="en-US" sz="1400" b="1" dirty="0" smtClean="0">
                <a:solidFill>
                  <a:schemeClr val="tx1"/>
                </a:solidFill>
              </a:rPr>
              <a:t>12 MW</a:t>
            </a:r>
          </a:p>
        </p:txBody>
      </p:sp>
      <p:sp>
        <p:nvSpPr>
          <p:cNvPr id="37" name="Rectangle 18"/>
          <p:cNvSpPr>
            <a:spLocks noChangeArrowheads="1"/>
          </p:cNvSpPr>
          <p:nvPr/>
        </p:nvSpPr>
        <p:spPr bwMode="auto">
          <a:xfrm>
            <a:off x="3009430" y="4036211"/>
            <a:ext cx="553405"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90000"/>
              </a:lnSpc>
              <a:buFontTx/>
              <a:buNone/>
            </a:pPr>
            <a:r>
              <a:rPr lang="en-US" sz="1400" b="1" dirty="0" smtClean="0">
                <a:solidFill>
                  <a:schemeClr val="tx1"/>
                </a:solidFill>
              </a:rPr>
              <a:t>5 s</a:t>
            </a:r>
          </a:p>
        </p:txBody>
      </p:sp>
      <p:sp>
        <p:nvSpPr>
          <p:cNvPr id="38" name="Rectangle 37"/>
          <p:cNvSpPr/>
          <p:nvPr/>
        </p:nvSpPr>
        <p:spPr bwMode="auto">
          <a:xfrm>
            <a:off x="781896" y="3757239"/>
            <a:ext cx="2973632" cy="557253"/>
          </a:xfrm>
          <a:prstGeom prst="rect">
            <a:avLst/>
          </a:prstGeom>
          <a:noFill/>
          <a:ln w="158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Helvetica" pitchFamily="34" charset="0"/>
            </a:endParaRPr>
          </a:p>
        </p:txBody>
      </p:sp>
      <p:sp>
        <p:nvSpPr>
          <p:cNvPr id="39" name="Rectangle 38"/>
          <p:cNvSpPr/>
          <p:nvPr/>
        </p:nvSpPr>
        <p:spPr bwMode="auto">
          <a:xfrm>
            <a:off x="228600" y="1295400"/>
            <a:ext cx="3733800" cy="2743200"/>
          </a:xfrm>
          <a:prstGeom prst="rect">
            <a:avLst/>
          </a:prstGeom>
          <a:noFill/>
          <a:ln w="571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cxnSp>
        <p:nvCxnSpPr>
          <p:cNvPr id="41" name="Straight Arrow Connector 40"/>
          <p:cNvCxnSpPr/>
          <p:nvPr/>
        </p:nvCxnSpPr>
        <p:spPr bwMode="auto">
          <a:xfrm flipV="1">
            <a:off x="2362200" y="2495738"/>
            <a:ext cx="533400" cy="1066800"/>
          </a:xfrm>
          <a:prstGeom prst="straightConnector1">
            <a:avLst/>
          </a:prstGeom>
          <a:noFill/>
          <a:ln w="38100" cap="flat" cmpd="sng" algn="ctr">
            <a:solidFill>
              <a:srgbClr val="80FF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Rectangle 3"/>
          <p:cNvSpPr txBox="1">
            <a:spLocks noChangeArrowheads="1"/>
          </p:cNvSpPr>
          <p:nvPr/>
        </p:nvSpPr>
        <p:spPr bwMode="auto">
          <a:xfrm>
            <a:off x="371784" y="4686049"/>
            <a:ext cx="8189253" cy="15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64A90"/>
              </a:buClr>
              <a:buFont typeface="Wingdings" charset="0"/>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064A90"/>
              </a:buClr>
              <a:buFont typeface="Times" charset="0"/>
              <a:buChar char="•"/>
              <a:defRPr sz="2000">
                <a:solidFill>
                  <a:schemeClr val="tx1"/>
                </a:solidFill>
                <a:latin typeface="+mn-lt"/>
                <a:ea typeface="+mn-ea"/>
              </a:defRPr>
            </a:lvl2pPr>
            <a:lvl3pPr marL="1143000" indent="-228600" algn="l" rtl="0" eaLnBrk="0" fontAlgn="base" hangingPunct="0">
              <a:spcBef>
                <a:spcPct val="20000"/>
              </a:spcBef>
              <a:spcAft>
                <a:spcPct val="0"/>
              </a:spcAft>
              <a:buClr>
                <a:srgbClr val="064A90"/>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064A9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64A90"/>
              </a:buClr>
              <a:buChar char="»"/>
              <a:defRPr sz="2000">
                <a:solidFill>
                  <a:schemeClr val="tx1"/>
                </a:solidFill>
                <a:latin typeface="+mn-lt"/>
                <a:ea typeface="+mn-ea"/>
              </a:defRPr>
            </a:lvl5pPr>
            <a:lvl6pPr marL="2514600" indent="-228600" algn="l" rtl="0" fontAlgn="base">
              <a:spcBef>
                <a:spcPct val="20000"/>
              </a:spcBef>
              <a:spcAft>
                <a:spcPct val="0"/>
              </a:spcAft>
              <a:buClr>
                <a:srgbClr val="064A90"/>
              </a:buClr>
              <a:buChar char="»"/>
              <a:defRPr sz="2000">
                <a:solidFill>
                  <a:schemeClr val="tx1"/>
                </a:solidFill>
                <a:latin typeface="+mn-lt"/>
                <a:ea typeface="+mn-ea"/>
              </a:defRPr>
            </a:lvl6pPr>
            <a:lvl7pPr marL="2971800" indent="-228600" algn="l" rtl="0" fontAlgn="base">
              <a:spcBef>
                <a:spcPct val="20000"/>
              </a:spcBef>
              <a:spcAft>
                <a:spcPct val="0"/>
              </a:spcAft>
              <a:buClr>
                <a:srgbClr val="064A90"/>
              </a:buClr>
              <a:buChar char="»"/>
              <a:defRPr sz="2000">
                <a:solidFill>
                  <a:schemeClr val="tx1"/>
                </a:solidFill>
                <a:latin typeface="+mn-lt"/>
                <a:ea typeface="+mn-ea"/>
              </a:defRPr>
            </a:lvl7pPr>
            <a:lvl8pPr marL="3429000" indent="-228600" algn="l" rtl="0" fontAlgn="base">
              <a:spcBef>
                <a:spcPct val="20000"/>
              </a:spcBef>
              <a:spcAft>
                <a:spcPct val="0"/>
              </a:spcAft>
              <a:buClr>
                <a:srgbClr val="064A90"/>
              </a:buClr>
              <a:buChar char="»"/>
              <a:defRPr sz="2000">
                <a:solidFill>
                  <a:schemeClr val="tx1"/>
                </a:solidFill>
                <a:latin typeface="+mn-lt"/>
                <a:ea typeface="+mn-ea"/>
              </a:defRPr>
            </a:lvl8pPr>
            <a:lvl9pPr marL="3886200" indent="-228600" algn="l" rtl="0" fontAlgn="base">
              <a:spcBef>
                <a:spcPct val="20000"/>
              </a:spcBef>
              <a:spcAft>
                <a:spcPct val="0"/>
              </a:spcAft>
              <a:buClr>
                <a:srgbClr val="064A90"/>
              </a:buClr>
              <a:buChar char="»"/>
              <a:defRPr sz="2000">
                <a:solidFill>
                  <a:schemeClr val="tx1"/>
                </a:solidFill>
                <a:latin typeface="+mn-lt"/>
                <a:ea typeface="+mn-ea"/>
              </a:defRPr>
            </a:lvl9pPr>
          </a:lstStyle>
          <a:p>
            <a:pPr>
              <a:lnSpc>
                <a:spcPct val="90000"/>
              </a:lnSpc>
            </a:pPr>
            <a:r>
              <a:rPr lang="en-US" sz="1800" i="0" dirty="0" smtClean="0"/>
              <a:t>NSTX-U Mission elements:</a:t>
            </a:r>
          </a:p>
          <a:p>
            <a:pPr marL="569893" lvl="1" indent="-169843" defTabSz="804769">
              <a:lnSpc>
                <a:spcPct val="90000"/>
              </a:lnSpc>
              <a:defRPr/>
            </a:pPr>
            <a:r>
              <a:rPr lang="en-US" sz="1600" b="0" i="0" kern="0" dirty="0"/>
              <a:t>Advance ST as candidate for Fusion Nuclear Science Facility </a:t>
            </a:r>
          </a:p>
          <a:p>
            <a:pPr marL="569893" lvl="1" indent="-169843" defTabSz="804769">
              <a:lnSpc>
                <a:spcPct val="90000"/>
              </a:lnSpc>
              <a:defRPr/>
            </a:pPr>
            <a:r>
              <a:rPr lang="en-US" sz="1600" b="1" i="0" kern="0" dirty="0">
                <a:solidFill>
                  <a:srgbClr val="FF0000"/>
                </a:solidFill>
              </a:rPr>
              <a:t>Develop solutions for the plasma-material interface challenge</a:t>
            </a:r>
          </a:p>
          <a:p>
            <a:pPr marL="569893" lvl="1" indent="-169843" defTabSz="804769">
              <a:lnSpc>
                <a:spcPct val="90000"/>
              </a:lnSpc>
              <a:defRPr/>
            </a:pPr>
            <a:r>
              <a:rPr lang="en-US" sz="1600" b="0" i="0" kern="0" dirty="0"/>
              <a:t>Explore unique ST parameter regimes to advance predictive capability for ITER</a:t>
            </a:r>
          </a:p>
          <a:p>
            <a:pPr marL="569893" lvl="1" indent="-169843" defTabSz="804769">
              <a:lnSpc>
                <a:spcPct val="90000"/>
              </a:lnSpc>
              <a:defRPr/>
            </a:pPr>
            <a:r>
              <a:rPr lang="en-US" sz="1600" b="0" i="0" kern="0" dirty="0"/>
              <a:t>Develop ST as fusion energy system</a:t>
            </a:r>
            <a:endParaRPr lang="en-US" sz="1600" b="0" i="0" kern="0" dirty="0">
              <a:solidFill>
                <a:srgbClr val="0000FF"/>
              </a:solidFill>
            </a:endParaRPr>
          </a:p>
          <a:p>
            <a:pPr marL="0" indent="0">
              <a:lnSpc>
                <a:spcPct val="90000"/>
              </a:lnSpc>
              <a:buNone/>
            </a:pPr>
            <a:endParaRPr kumimoji="1" lang="en-US" sz="1800" b="0" i="0" dirty="0" smtClean="0"/>
          </a:p>
          <a:p>
            <a:pPr>
              <a:lnSpc>
                <a:spcPct val="90000"/>
              </a:lnSpc>
            </a:pPr>
            <a:endParaRPr kumimoji="1" lang="en-US" sz="1800" b="0" i="0" dirty="0" smtClean="0"/>
          </a:p>
          <a:p>
            <a:pPr>
              <a:lnSpc>
                <a:spcPct val="90000"/>
              </a:lnSpc>
            </a:pPr>
            <a:endParaRPr kumimoji="1" lang="en-US" b="0" i="0" dirty="0"/>
          </a:p>
        </p:txBody>
      </p:sp>
      <p:pic>
        <p:nvPicPr>
          <p:cNvPr id="26" name="Picture 25" descr="NSTX-U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39" y="904774"/>
            <a:ext cx="1209829" cy="310896"/>
          </a:xfrm>
          <a:prstGeom prst="rect">
            <a:avLst/>
          </a:prstGeom>
        </p:spPr>
      </p:pic>
      <p:pic>
        <p:nvPicPr>
          <p:cNvPr id="3" name="Picture 2" descr="Screen Shot 2014-10-27 at 7.10.31 PM.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4275" y="1160563"/>
            <a:ext cx="4350829" cy="3251768"/>
          </a:xfrm>
          <a:prstGeom prst="rect">
            <a:avLst/>
          </a:prstGeom>
        </p:spPr>
      </p:pic>
      <p:sp>
        <p:nvSpPr>
          <p:cNvPr id="4" name="Rectangle 3"/>
          <p:cNvSpPr/>
          <p:nvPr/>
        </p:nvSpPr>
        <p:spPr bwMode="auto">
          <a:xfrm>
            <a:off x="8552828" y="3273665"/>
            <a:ext cx="591172" cy="514590"/>
          </a:xfrm>
          <a:prstGeom prst="rect">
            <a:avLst/>
          </a:prstGeom>
          <a:solidFill>
            <a:schemeClr val="bg1"/>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sp>
        <p:nvSpPr>
          <p:cNvPr id="49" name="Rectangle 48"/>
          <p:cNvSpPr/>
          <p:nvPr/>
        </p:nvSpPr>
        <p:spPr bwMode="auto">
          <a:xfrm>
            <a:off x="7074031" y="1225374"/>
            <a:ext cx="1092893" cy="514590"/>
          </a:xfrm>
          <a:prstGeom prst="rect">
            <a:avLst/>
          </a:prstGeom>
          <a:solidFill>
            <a:schemeClr val="bg1"/>
          </a:solidFill>
          <a:ln w="9525">
            <a:noFill/>
            <a:miter lim="800000"/>
            <a:headEnd/>
            <a:tailEnd/>
          </a:ln>
          <a:effectLst/>
        </p:spPr>
        <p:txBody>
          <a:bodyPr rtlCol="0" anchor="b">
            <a:prstTxWarp prst="textNoShape">
              <a:avLst/>
            </a:prstTxWarp>
          </a:bodyPr>
          <a:lstStyle/>
          <a:p>
            <a:pPr algn="ctr">
              <a:spcBef>
                <a:spcPct val="0"/>
              </a:spcBef>
            </a:pPr>
            <a:endParaRPr lang="en-US" sz="1600" dirty="0">
              <a:solidFill>
                <a:srgbClr val="000000"/>
              </a:solidFill>
            </a:endParaRPr>
          </a:p>
        </p:txBody>
      </p:sp>
      <p:sp>
        <p:nvSpPr>
          <p:cNvPr id="5" name="Rectangle 4"/>
          <p:cNvSpPr/>
          <p:nvPr/>
        </p:nvSpPr>
        <p:spPr>
          <a:xfrm>
            <a:off x="5263753" y="5952501"/>
            <a:ext cx="3800877" cy="276999"/>
          </a:xfrm>
          <a:prstGeom prst="rect">
            <a:avLst/>
          </a:prstGeom>
        </p:spPr>
        <p:txBody>
          <a:bodyPr wrap="square">
            <a:spAutoFit/>
          </a:bodyPr>
          <a:lstStyle/>
          <a:p>
            <a:r>
              <a:rPr lang="fr-FR" sz="1200" b="1" dirty="0">
                <a:solidFill>
                  <a:srgbClr val="0000FF"/>
                </a:solidFill>
              </a:rPr>
              <a:t> J. E. </a:t>
            </a:r>
            <a:r>
              <a:rPr lang="fr-FR" sz="1200" b="1" dirty="0" smtClean="0">
                <a:solidFill>
                  <a:srgbClr val="0000FF"/>
                </a:solidFill>
              </a:rPr>
              <a:t>Menard</a:t>
            </a:r>
            <a:r>
              <a:rPr lang="fr-FR" sz="1200" b="1" dirty="0">
                <a:solidFill>
                  <a:srgbClr val="0000FF"/>
                </a:solidFill>
              </a:rPr>
              <a:t> </a:t>
            </a:r>
            <a:r>
              <a:rPr lang="fr-FR" sz="1200" b="1" dirty="0" smtClean="0">
                <a:solidFill>
                  <a:srgbClr val="0000FF"/>
                </a:solidFill>
              </a:rPr>
              <a:t>et. al, </a:t>
            </a:r>
            <a:r>
              <a:rPr lang="fr-FR" sz="1200" b="1" dirty="0">
                <a:solidFill>
                  <a:srgbClr val="0000FF"/>
                </a:solidFill>
              </a:rPr>
              <a:t>Nucl. Fusion 52 (2012) 083015</a:t>
            </a:r>
            <a:endParaRPr lang="en-US" sz="1200" b="1" dirty="0">
              <a:solidFill>
                <a:srgbClr val="0000FF"/>
              </a:solidFill>
            </a:endParaRPr>
          </a:p>
        </p:txBody>
      </p:sp>
    </p:spTree>
    <p:extLst>
      <p:ext uri="{BB962C8B-B14F-4D97-AF65-F5344CB8AC3E}">
        <p14:creationId xmlns:p14="http://schemas.microsoft.com/office/powerpoint/2010/main" val="2407234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52" y="220136"/>
            <a:ext cx="8351432" cy="799784"/>
          </a:xfrm>
        </p:spPr>
        <p:txBody>
          <a:bodyPr/>
          <a:lstStyle/>
          <a:p>
            <a:pPr>
              <a:lnSpc>
                <a:spcPct val="100000"/>
              </a:lnSpc>
            </a:pPr>
            <a:r>
              <a:rPr lang="en-US" sz="3200" dirty="0"/>
              <a:t>This talk to </a:t>
            </a:r>
            <a:r>
              <a:rPr lang="en-US" sz="3200" dirty="0" smtClean="0"/>
              <a:t>discuss </a:t>
            </a:r>
            <a:r>
              <a:rPr lang="en-US" sz="3200" dirty="0" err="1" smtClean="0"/>
              <a:t>poloidal</a:t>
            </a:r>
            <a:r>
              <a:rPr lang="en-US" sz="3200" dirty="0" smtClean="0"/>
              <a:t> </a:t>
            </a:r>
            <a:r>
              <a:rPr lang="en-US" sz="3200" dirty="0"/>
              <a:t>magnetic divertor </a:t>
            </a:r>
            <a:r>
              <a:rPr lang="en-US" sz="3200" dirty="0" smtClean="0"/>
              <a:t>configurations for tokamaks</a:t>
            </a:r>
            <a:endParaRPr lang="en-US" sz="3200" dirty="0"/>
          </a:p>
        </p:txBody>
      </p:sp>
      <p:sp>
        <p:nvSpPr>
          <p:cNvPr id="4" name="Content Placeholder 3"/>
          <p:cNvSpPr>
            <a:spLocks noGrp="1"/>
          </p:cNvSpPr>
          <p:nvPr>
            <p:ph idx="10"/>
          </p:nvPr>
        </p:nvSpPr>
        <p:spPr>
          <a:xfrm>
            <a:off x="235549" y="1516063"/>
            <a:ext cx="7811361" cy="4751357"/>
          </a:xfrm>
        </p:spPr>
        <p:txBody>
          <a:bodyPr>
            <a:normAutofit/>
          </a:bodyPr>
          <a:lstStyle/>
          <a:p>
            <a:pPr marL="184150" indent="0">
              <a:buNone/>
            </a:pPr>
            <a:r>
              <a:rPr lang="en-US" dirty="0"/>
              <a:t>Outline</a:t>
            </a:r>
          </a:p>
          <a:p>
            <a:r>
              <a:rPr lang="en-US" dirty="0"/>
              <a:t>Introduction</a:t>
            </a:r>
          </a:p>
          <a:p>
            <a:pPr marL="862012" lvl="1" indent="-514350"/>
            <a:r>
              <a:rPr lang="en-US" dirty="0" err="1" smtClean="0"/>
              <a:t>Poloidal</a:t>
            </a:r>
            <a:r>
              <a:rPr lang="en-US" dirty="0" smtClean="0"/>
              <a:t> magnetic divertor configuration</a:t>
            </a:r>
            <a:endParaRPr lang="en-US" dirty="0"/>
          </a:p>
          <a:p>
            <a:pPr marL="862012" lvl="1" indent="-514350"/>
            <a:r>
              <a:rPr lang="en-US" dirty="0"/>
              <a:t>Perspectives on </a:t>
            </a:r>
            <a:r>
              <a:rPr lang="en-US" dirty="0" smtClean="0"/>
              <a:t>advanced magnetic </a:t>
            </a:r>
            <a:r>
              <a:rPr lang="en-US" dirty="0"/>
              <a:t>divertor configurations: physics, engineering, history</a:t>
            </a:r>
          </a:p>
          <a:p>
            <a:r>
              <a:rPr lang="en-US" dirty="0" smtClean="0"/>
              <a:t>Status of experiments</a:t>
            </a:r>
          </a:p>
          <a:p>
            <a:pPr marL="404813" indent="-287338"/>
            <a:r>
              <a:rPr lang="en-US" dirty="0" smtClean="0"/>
              <a:t>Research plans</a:t>
            </a:r>
            <a:endParaRPr lang="en-US" dirty="0"/>
          </a:p>
          <a:p>
            <a:endParaRPr lang="en-US" dirty="0"/>
          </a:p>
        </p:txBody>
      </p:sp>
    </p:spTree>
    <p:extLst>
      <p:ext uri="{BB962C8B-B14F-4D97-AF65-F5344CB8AC3E}">
        <p14:creationId xmlns:p14="http://schemas.microsoft.com/office/powerpoint/2010/main" val="676783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940428"/>
          </a:xfrm>
        </p:spPr>
        <p:txBody>
          <a:bodyPr/>
          <a:lstStyle/>
          <a:p>
            <a:r>
              <a:rPr lang="en-US" dirty="0" smtClean="0"/>
              <a:t>HL-2M tokamak enables a number of advanced magnetic configurations</a:t>
            </a:r>
            <a:endParaRPr lang="en-US" dirty="0"/>
          </a:p>
        </p:txBody>
      </p:sp>
      <p:sp>
        <p:nvSpPr>
          <p:cNvPr id="3" name="Content Placeholder 2"/>
          <p:cNvSpPr>
            <a:spLocks noGrp="1"/>
          </p:cNvSpPr>
          <p:nvPr>
            <p:ph idx="1"/>
          </p:nvPr>
        </p:nvSpPr>
        <p:spPr>
          <a:xfrm>
            <a:off x="457200" y="1566863"/>
            <a:ext cx="3604367" cy="4751357"/>
          </a:xfrm>
        </p:spPr>
        <p:txBody>
          <a:bodyPr/>
          <a:lstStyle/>
          <a:p>
            <a:r>
              <a:rPr lang="en-US" dirty="0" err="1" smtClean="0"/>
              <a:t>jj</a:t>
            </a:r>
            <a:endParaRPr lang="en-US" dirty="0"/>
          </a:p>
        </p:txBody>
      </p:sp>
      <p:sp>
        <p:nvSpPr>
          <p:cNvPr id="6" name="Rectangle 5"/>
          <p:cNvSpPr/>
          <p:nvPr/>
        </p:nvSpPr>
        <p:spPr>
          <a:xfrm>
            <a:off x="227849" y="4781541"/>
            <a:ext cx="4572000" cy="1477328"/>
          </a:xfrm>
          <a:prstGeom prst="rect">
            <a:avLst/>
          </a:prstGeom>
        </p:spPr>
        <p:txBody>
          <a:bodyPr>
            <a:spAutoFit/>
          </a:bodyPr>
          <a:lstStyle/>
          <a:p>
            <a:pPr marL="285750" indent="-285750">
              <a:buFont typeface="Wingdings" charset="2"/>
              <a:buChar char="§"/>
            </a:pPr>
            <a:r>
              <a:rPr lang="en-US" dirty="0" smtClean="0"/>
              <a:t>Major </a:t>
            </a:r>
            <a:r>
              <a:rPr lang="en-US" dirty="0"/>
              <a:t>radius R </a:t>
            </a:r>
            <a:r>
              <a:rPr lang="en-US" dirty="0" smtClean="0"/>
              <a:t>= 1.78 m</a:t>
            </a:r>
          </a:p>
          <a:p>
            <a:pPr marL="285750" indent="-285750">
              <a:buFont typeface="Wingdings" charset="2"/>
              <a:buChar char="§"/>
            </a:pPr>
            <a:r>
              <a:rPr lang="en-US" dirty="0" smtClean="0"/>
              <a:t>Minor </a:t>
            </a:r>
            <a:r>
              <a:rPr lang="en-US" dirty="0"/>
              <a:t>radius a </a:t>
            </a:r>
            <a:r>
              <a:rPr lang="en-US" dirty="0" smtClean="0"/>
              <a:t>= 0.65 m</a:t>
            </a:r>
          </a:p>
          <a:p>
            <a:pPr marL="285750" indent="-285750">
              <a:buFont typeface="Wingdings" charset="2"/>
              <a:buChar char="§"/>
            </a:pPr>
            <a:r>
              <a:rPr lang="en-US" dirty="0" smtClean="0"/>
              <a:t>Toroidal </a:t>
            </a:r>
            <a:r>
              <a:rPr lang="en-US" dirty="0"/>
              <a:t>field </a:t>
            </a:r>
            <a:r>
              <a:rPr lang="en-US" dirty="0" err="1"/>
              <a:t>B</a:t>
            </a:r>
            <a:r>
              <a:rPr lang="en-US" baseline="-25000" dirty="0" err="1"/>
              <a:t>t</a:t>
            </a:r>
            <a:r>
              <a:rPr lang="en-US" dirty="0"/>
              <a:t> </a:t>
            </a:r>
            <a:r>
              <a:rPr lang="en-US" dirty="0" smtClean="0"/>
              <a:t>= 2.2 T</a:t>
            </a:r>
          </a:p>
          <a:p>
            <a:pPr marL="285750" indent="-285750">
              <a:buFont typeface="Wingdings" charset="2"/>
              <a:buChar char="§"/>
            </a:pPr>
            <a:r>
              <a:rPr lang="en-US" dirty="0" smtClean="0"/>
              <a:t>Plasma </a:t>
            </a:r>
            <a:r>
              <a:rPr lang="en-US" dirty="0"/>
              <a:t>current I</a:t>
            </a:r>
            <a:r>
              <a:rPr lang="en-US" baseline="-25000" dirty="0"/>
              <a:t>P</a:t>
            </a:r>
            <a:r>
              <a:rPr lang="en-US" dirty="0"/>
              <a:t> </a:t>
            </a:r>
            <a:r>
              <a:rPr lang="en-US" dirty="0" smtClean="0"/>
              <a:t>= 2.5 MA </a:t>
            </a:r>
          </a:p>
          <a:p>
            <a:pPr marL="285750" indent="-285750">
              <a:buFont typeface="Wingdings" charset="2"/>
              <a:buChar char="§"/>
            </a:pPr>
            <a:r>
              <a:rPr lang="en-US" dirty="0" smtClean="0"/>
              <a:t>P</a:t>
            </a:r>
            <a:r>
              <a:rPr lang="en-US" baseline="-25000" dirty="0" smtClean="0"/>
              <a:t>in</a:t>
            </a:r>
            <a:r>
              <a:rPr lang="en-US" dirty="0" smtClean="0"/>
              <a:t>=32 MW (Design)</a:t>
            </a:r>
          </a:p>
        </p:txBody>
      </p:sp>
      <p:pic>
        <p:nvPicPr>
          <p:cNvPr id="7" name="Picture 6" descr="Screen Shot 2014-10-27 at 8.07.4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416" y="1270051"/>
            <a:ext cx="2230106" cy="3217648"/>
          </a:xfrm>
          <a:prstGeom prst="rect">
            <a:avLst/>
          </a:prstGeom>
        </p:spPr>
      </p:pic>
      <p:pic>
        <p:nvPicPr>
          <p:cNvPr id="8" name="Picture 7" descr="Screen Shot 2014-10-27 at 8.06.04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4" y="1280999"/>
            <a:ext cx="6618487" cy="3175127"/>
          </a:xfrm>
          <a:prstGeom prst="rect">
            <a:avLst/>
          </a:prstGeom>
        </p:spPr>
      </p:pic>
      <p:sp>
        <p:nvSpPr>
          <p:cNvPr id="9" name="Rectangle 8"/>
          <p:cNvSpPr/>
          <p:nvPr/>
        </p:nvSpPr>
        <p:spPr>
          <a:xfrm>
            <a:off x="284638" y="4393945"/>
            <a:ext cx="8859361" cy="400110"/>
          </a:xfrm>
          <a:prstGeom prst="rect">
            <a:avLst/>
          </a:prstGeom>
        </p:spPr>
        <p:txBody>
          <a:bodyPr wrap="square">
            <a:spAutoFit/>
          </a:bodyPr>
          <a:lstStyle/>
          <a:p>
            <a:pPr>
              <a:defRPr/>
            </a:pPr>
            <a:r>
              <a:rPr lang="en-US" sz="2000" b="1" dirty="0" smtClean="0">
                <a:solidFill>
                  <a:srgbClr val="FF0000"/>
                </a:solidFill>
              </a:rPr>
              <a:t>Snowflake          Snowflake-plus      Snowflake-minus      Tripod</a:t>
            </a:r>
            <a:endParaRPr lang="en-US" sz="2000" b="1" dirty="0">
              <a:solidFill>
                <a:srgbClr val="FF0000"/>
              </a:solidFill>
            </a:endParaRPr>
          </a:p>
        </p:txBody>
      </p:sp>
      <p:sp>
        <p:nvSpPr>
          <p:cNvPr id="11" name="Rectangle 10"/>
          <p:cNvSpPr/>
          <p:nvPr/>
        </p:nvSpPr>
        <p:spPr>
          <a:xfrm>
            <a:off x="5191460" y="5995933"/>
            <a:ext cx="3750922" cy="276999"/>
          </a:xfrm>
          <a:prstGeom prst="rect">
            <a:avLst/>
          </a:prstGeom>
        </p:spPr>
        <p:txBody>
          <a:bodyPr wrap="none">
            <a:spAutoFit/>
          </a:bodyPr>
          <a:lstStyle/>
          <a:p>
            <a:pPr>
              <a:defRPr/>
            </a:pPr>
            <a:r>
              <a:rPr lang="en-US" sz="1200" b="1" dirty="0" smtClean="0">
                <a:solidFill>
                  <a:srgbClr val="0000FF"/>
                </a:solidFill>
              </a:rPr>
              <a:t>G.Y</a:t>
            </a:r>
            <a:r>
              <a:rPr lang="en-US" sz="1200" b="1" dirty="0">
                <a:solidFill>
                  <a:srgbClr val="0000FF"/>
                </a:solidFill>
              </a:rPr>
              <a:t>. </a:t>
            </a:r>
            <a:r>
              <a:rPr lang="en-US" sz="1200" b="1" dirty="0" err="1" smtClean="0">
                <a:solidFill>
                  <a:srgbClr val="0000FF"/>
                </a:solidFill>
              </a:rPr>
              <a:t>Zheng</a:t>
            </a:r>
            <a:r>
              <a:rPr lang="en-US" sz="1200" b="1" dirty="0" smtClean="0">
                <a:solidFill>
                  <a:srgbClr val="0000FF"/>
                </a:solidFill>
              </a:rPr>
              <a:t> </a:t>
            </a:r>
            <a:r>
              <a:rPr lang="en-US" sz="1200" b="1" dirty="0" err="1" smtClean="0">
                <a:solidFill>
                  <a:srgbClr val="0000FF"/>
                </a:solidFill>
              </a:rPr>
              <a:t>et.al</a:t>
            </a:r>
            <a:r>
              <a:rPr lang="en-US" sz="1200" b="1" dirty="0" smtClean="0">
                <a:solidFill>
                  <a:srgbClr val="0000FF"/>
                </a:solidFill>
              </a:rPr>
              <a:t>, </a:t>
            </a:r>
            <a:r>
              <a:rPr lang="en-US" sz="1200" b="1" dirty="0" err="1" smtClean="0">
                <a:solidFill>
                  <a:srgbClr val="0000FF"/>
                </a:solidFill>
              </a:rPr>
              <a:t>Fus</a:t>
            </a:r>
            <a:r>
              <a:rPr lang="en-US" sz="1200" b="1" dirty="0" smtClean="0">
                <a:solidFill>
                  <a:srgbClr val="0000FF"/>
                </a:solidFill>
              </a:rPr>
              <a:t>. Eng. Design </a:t>
            </a:r>
            <a:r>
              <a:rPr lang="en-US" sz="1200" b="1" dirty="0">
                <a:solidFill>
                  <a:srgbClr val="0000FF"/>
                </a:solidFill>
              </a:rPr>
              <a:t>89 (2014) </a:t>
            </a:r>
            <a:r>
              <a:rPr lang="en-US" sz="1200" b="1" dirty="0" smtClean="0">
                <a:solidFill>
                  <a:srgbClr val="0000FF"/>
                </a:solidFill>
              </a:rPr>
              <a:t>2621</a:t>
            </a:r>
            <a:endParaRPr lang="en-US" sz="1200" b="1" dirty="0">
              <a:solidFill>
                <a:srgbClr val="0000FF"/>
              </a:solidFill>
            </a:endParaRPr>
          </a:p>
        </p:txBody>
      </p:sp>
    </p:spTree>
    <p:extLst>
      <p:ext uri="{BB962C8B-B14F-4D97-AF65-F5344CB8AC3E}">
        <p14:creationId xmlns:p14="http://schemas.microsoft.com/office/powerpoint/2010/main" val="3385971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334"/>
            <a:ext cx="8229600" cy="886846"/>
          </a:xfrm>
        </p:spPr>
        <p:txBody>
          <a:bodyPr/>
          <a:lstStyle/>
          <a:p>
            <a:r>
              <a:rPr lang="en-US" sz="3000" dirty="0" smtClean="0"/>
              <a:t>Many pre-DEMO and DEMO designs include snowflake and Super-X configurations</a:t>
            </a:r>
            <a:endParaRPr lang="en-US" sz="3000" dirty="0"/>
          </a:p>
        </p:txBody>
      </p:sp>
      <p:pic>
        <p:nvPicPr>
          <p:cNvPr id="11" name="Picture 10"/>
          <p:cNvPicPr>
            <a:picLocks noChangeAspect="1"/>
          </p:cNvPicPr>
          <p:nvPr/>
        </p:nvPicPr>
        <p:blipFill>
          <a:blip r:embed="rId2"/>
          <a:stretch>
            <a:fillRect/>
          </a:stretch>
        </p:blipFill>
        <p:spPr>
          <a:xfrm>
            <a:off x="305161" y="3919257"/>
            <a:ext cx="1838098" cy="2389528"/>
          </a:xfrm>
          <a:prstGeom prst="rect">
            <a:avLst/>
          </a:prstGeom>
        </p:spPr>
      </p:pic>
      <p:pic>
        <p:nvPicPr>
          <p:cNvPr id="12" name="Picture 11"/>
          <p:cNvPicPr>
            <a:picLocks noChangeAspect="1"/>
          </p:cNvPicPr>
          <p:nvPr/>
        </p:nvPicPr>
        <p:blipFill>
          <a:blip r:embed="rId3"/>
          <a:stretch>
            <a:fillRect/>
          </a:stretch>
        </p:blipFill>
        <p:spPr>
          <a:xfrm>
            <a:off x="2447193" y="3947688"/>
            <a:ext cx="1833868" cy="2398392"/>
          </a:xfrm>
          <a:prstGeom prst="rect">
            <a:avLst/>
          </a:prstGeom>
        </p:spPr>
      </p:pic>
      <p:pic>
        <p:nvPicPr>
          <p:cNvPr id="13" name="Picture 12"/>
          <p:cNvPicPr>
            <a:picLocks noChangeAspect="1"/>
          </p:cNvPicPr>
          <p:nvPr/>
        </p:nvPicPr>
        <p:blipFill>
          <a:blip r:embed="rId4"/>
          <a:stretch>
            <a:fillRect/>
          </a:stretch>
        </p:blipFill>
        <p:spPr>
          <a:xfrm>
            <a:off x="3124619" y="1222035"/>
            <a:ext cx="2056925" cy="2396712"/>
          </a:xfrm>
          <a:prstGeom prst="rect">
            <a:avLst/>
          </a:prstGeom>
        </p:spPr>
      </p:pic>
      <p:pic>
        <p:nvPicPr>
          <p:cNvPr id="3" name="Picture 2" descr="Screen Shot 2014-10-27 at 8.21.49 PM.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6736" y="1018229"/>
            <a:ext cx="3927264" cy="2934256"/>
          </a:xfrm>
          <a:prstGeom prst="rect">
            <a:avLst/>
          </a:prstGeom>
        </p:spPr>
      </p:pic>
      <p:sp>
        <p:nvSpPr>
          <p:cNvPr id="10" name="Rectangle 9"/>
          <p:cNvSpPr/>
          <p:nvPr/>
        </p:nvSpPr>
        <p:spPr>
          <a:xfrm>
            <a:off x="6965424" y="4266400"/>
            <a:ext cx="2069100" cy="276999"/>
          </a:xfrm>
          <a:prstGeom prst="rect">
            <a:avLst/>
          </a:prstGeom>
        </p:spPr>
        <p:txBody>
          <a:bodyPr wrap="square">
            <a:spAutoFit/>
          </a:bodyPr>
          <a:lstStyle/>
          <a:p>
            <a:r>
              <a:rPr lang="fr-FR" sz="1200" b="1" dirty="0" smtClean="0">
                <a:solidFill>
                  <a:srgbClr val="0000FF"/>
                </a:solidFill>
              </a:rPr>
              <a:t>Y. Wan, SOFE 2013</a:t>
            </a:r>
            <a:endParaRPr lang="en-US" sz="1200" b="1" dirty="0">
              <a:solidFill>
                <a:srgbClr val="0000FF"/>
              </a:solidFill>
            </a:endParaRPr>
          </a:p>
        </p:txBody>
      </p:sp>
      <p:sp>
        <p:nvSpPr>
          <p:cNvPr id="4" name="Rectangle 3"/>
          <p:cNvSpPr/>
          <p:nvPr/>
        </p:nvSpPr>
        <p:spPr>
          <a:xfrm>
            <a:off x="5315608" y="3824615"/>
            <a:ext cx="3828392" cy="369332"/>
          </a:xfrm>
          <a:prstGeom prst="rect">
            <a:avLst/>
          </a:prstGeom>
        </p:spPr>
        <p:txBody>
          <a:bodyPr wrap="none">
            <a:spAutoFit/>
          </a:bodyPr>
          <a:lstStyle/>
          <a:p>
            <a:r>
              <a:rPr lang="en-US" dirty="0" smtClean="0">
                <a:solidFill>
                  <a:srgbClr val="FF0000"/>
                </a:solidFill>
              </a:rPr>
              <a:t>China Fusion Experimental Reactor</a:t>
            </a:r>
            <a:endParaRPr lang="en-US" dirty="0">
              <a:solidFill>
                <a:srgbClr val="FF0000"/>
              </a:solidFill>
            </a:endParaRPr>
          </a:p>
        </p:txBody>
      </p:sp>
      <p:sp>
        <p:nvSpPr>
          <p:cNvPr id="5" name="Rectangle 4"/>
          <p:cNvSpPr/>
          <p:nvPr/>
        </p:nvSpPr>
        <p:spPr>
          <a:xfrm>
            <a:off x="5758448" y="4529167"/>
            <a:ext cx="3385552" cy="461665"/>
          </a:xfrm>
          <a:prstGeom prst="rect">
            <a:avLst/>
          </a:prstGeom>
        </p:spPr>
        <p:txBody>
          <a:bodyPr wrap="square">
            <a:spAutoFit/>
          </a:bodyPr>
          <a:lstStyle/>
          <a:p>
            <a:r>
              <a:rPr lang="en-US" sz="1200" b="1" dirty="0" smtClean="0">
                <a:solidFill>
                  <a:srgbClr val="0000FF"/>
                </a:solidFill>
              </a:rPr>
              <a:t>Z. </a:t>
            </a:r>
            <a:r>
              <a:rPr lang="en-US" sz="1200" b="1" dirty="0" err="1" smtClean="0">
                <a:solidFill>
                  <a:srgbClr val="0000FF"/>
                </a:solidFill>
              </a:rPr>
              <a:t>Luo</a:t>
            </a:r>
            <a:r>
              <a:rPr lang="en-US" sz="1200" b="1" dirty="0" smtClean="0">
                <a:solidFill>
                  <a:srgbClr val="0000FF"/>
                </a:solidFill>
              </a:rPr>
              <a:t> </a:t>
            </a:r>
            <a:r>
              <a:rPr lang="en-US" sz="1200" b="1" dirty="0" err="1" smtClean="0">
                <a:solidFill>
                  <a:srgbClr val="0000FF"/>
                </a:solidFill>
              </a:rPr>
              <a:t>et.al</a:t>
            </a:r>
            <a:r>
              <a:rPr lang="en-US" sz="1200" b="1" dirty="0" smtClean="0">
                <a:solidFill>
                  <a:srgbClr val="0000FF"/>
                </a:solidFill>
              </a:rPr>
              <a:t>, IEEE </a:t>
            </a:r>
            <a:r>
              <a:rPr lang="en-US" sz="1200" b="1" dirty="0">
                <a:solidFill>
                  <a:srgbClr val="0000FF"/>
                </a:solidFill>
              </a:rPr>
              <a:t>TRANSACTIONS ON PLASMA SCIENCE, </a:t>
            </a:r>
            <a:r>
              <a:rPr lang="en-US" sz="1200" b="1" dirty="0" smtClean="0">
                <a:solidFill>
                  <a:srgbClr val="0000FF"/>
                </a:solidFill>
              </a:rPr>
              <a:t>V42</a:t>
            </a:r>
            <a:r>
              <a:rPr lang="en-US" sz="1200" b="1" dirty="0">
                <a:solidFill>
                  <a:srgbClr val="0000FF"/>
                </a:solidFill>
              </a:rPr>
              <a:t>, </a:t>
            </a:r>
            <a:r>
              <a:rPr lang="en-US" sz="1200" b="1" dirty="0" smtClean="0">
                <a:solidFill>
                  <a:srgbClr val="0000FF"/>
                </a:solidFill>
              </a:rPr>
              <a:t>2014, 1021</a:t>
            </a:r>
            <a:endParaRPr lang="en-US" sz="1200" b="1" dirty="0">
              <a:solidFill>
                <a:srgbClr val="0000FF"/>
              </a:solidFill>
            </a:endParaRPr>
          </a:p>
        </p:txBody>
      </p:sp>
      <p:sp>
        <p:nvSpPr>
          <p:cNvPr id="7" name="Rectangle 6"/>
          <p:cNvSpPr/>
          <p:nvPr/>
        </p:nvSpPr>
        <p:spPr>
          <a:xfrm>
            <a:off x="3179323" y="3747975"/>
            <a:ext cx="1878564" cy="461665"/>
          </a:xfrm>
          <a:prstGeom prst="rect">
            <a:avLst/>
          </a:prstGeom>
        </p:spPr>
        <p:txBody>
          <a:bodyPr wrap="none">
            <a:spAutoFit/>
          </a:bodyPr>
          <a:lstStyle/>
          <a:p>
            <a:r>
              <a:rPr lang="en-US" sz="1200" b="1" dirty="0">
                <a:solidFill>
                  <a:srgbClr val="0000FF"/>
                </a:solidFill>
              </a:rPr>
              <a:t>R Albanese </a:t>
            </a:r>
            <a:r>
              <a:rPr lang="en-US" sz="1200" b="1" dirty="0" smtClean="0">
                <a:solidFill>
                  <a:srgbClr val="0000FF"/>
                </a:solidFill>
              </a:rPr>
              <a:t>et. al,</a:t>
            </a:r>
          </a:p>
          <a:p>
            <a:r>
              <a:rPr lang="en-US" sz="1200" b="1" dirty="0" smtClean="0">
                <a:solidFill>
                  <a:srgbClr val="0000FF"/>
                </a:solidFill>
              </a:rPr>
              <a:t>PPCF, </a:t>
            </a:r>
            <a:r>
              <a:rPr lang="en-US" sz="1200" b="1" dirty="0">
                <a:solidFill>
                  <a:srgbClr val="0000FF"/>
                </a:solidFill>
              </a:rPr>
              <a:t>56 (2014) 035008</a:t>
            </a:r>
            <a:r>
              <a:rPr lang="en-US" sz="1200" b="1" dirty="0" smtClean="0">
                <a:solidFill>
                  <a:srgbClr val="0000FF"/>
                </a:solidFill>
              </a:rPr>
              <a:t> </a:t>
            </a:r>
            <a:endParaRPr lang="en-US" sz="1200" b="1" dirty="0">
              <a:solidFill>
                <a:srgbClr val="0000FF"/>
              </a:solidFill>
            </a:endParaRPr>
          </a:p>
        </p:txBody>
      </p:sp>
      <p:sp>
        <p:nvSpPr>
          <p:cNvPr id="14" name="Rectangle 13"/>
          <p:cNvSpPr/>
          <p:nvPr/>
        </p:nvSpPr>
        <p:spPr>
          <a:xfrm>
            <a:off x="3070478" y="3495271"/>
            <a:ext cx="2339816" cy="369332"/>
          </a:xfrm>
          <a:prstGeom prst="rect">
            <a:avLst/>
          </a:prstGeom>
        </p:spPr>
        <p:txBody>
          <a:bodyPr wrap="none">
            <a:spAutoFit/>
          </a:bodyPr>
          <a:lstStyle/>
          <a:p>
            <a:r>
              <a:rPr lang="en-US" dirty="0" smtClean="0">
                <a:solidFill>
                  <a:srgbClr val="FF0000"/>
                </a:solidFill>
              </a:rPr>
              <a:t>Snowflake for DEMO</a:t>
            </a:r>
            <a:endParaRPr lang="en-US" dirty="0">
              <a:solidFill>
                <a:srgbClr val="FF0000"/>
              </a:solidFill>
            </a:endParaRPr>
          </a:p>
        </p:txBody>
      </p:sp>
      <p:sp>
        <p:nvSpPr>
          <p:cNvPr id="8" name="Rectangle 7"/>
          <p:cNvSpPr/>
          <p:nvPr/>
        </p:nvSpPr>
        <p:spPr>
          <a:xfrm>
            <a:off x="4453629" y="5974398"/>
            <a:ext cx="4572000" cy="276999"/>
          </a:xfrm>
          <a:prstGeom prst="rect">
            <a:avLst/>
          </a:prstGeom>
        </p:spPr>
        <p:txBody>
          <a:bodyPr>
            <a:spAutoFit/>
          </a:bodyPr>
          <a:lstStyle/>
          <a:p>
            <a:r>
              <a:rPr lang="en-US" sz="1200" b="1" dirty="0" smtClean="0">
                <a:solidFill>
                  <a:srgbClr val="0000FF"/>
                </a:solidFill>
              </a:rPr>
              <a:t>N. </a:t>
            </a:r>
            <a:r>
              <a:rPr lang="en-US" sz="1200" b="1" dirty="0" err="1" smtClean="0">
                <a:solidFill>
                  <a:srgbClr val="0000FF"/>
                </a:solidFill>
              </a:rPr>
              <a:t>Asakura</a:t>
            </a:r>
            <a:r>
              <a:rPr lang="en-US" sz="1200" b="1" dirty="0">
                <a:solidFill>
                  <a:srgbClr val="0000FF"/>
                </a:solidFill>
              </a:rPr>
              <a:t> </a:t>
            </a:r>
            <a:r>
              <a:rPr lang="en-US" sz="1200" b="1" dirty="0" err="1" smtClean="0">
                <a:solidFill>
                  <a:srgbClr val="0000FF"/>
                </a:solidFill>
              </a:rPr>
              <a:t>et.al</a:t>
            </a:r>
            <a:r>
              <a:rPr lang="en-US" sz="1200" b="1" dirty="0" smtClean="0">
                <a:solidFill>
                  <a:srgbClr val="0000FF"/>
                </a:solidFill>
              </a:rPr>
              <a:t>, Trans. </a:t>
            </a:r>
            <a:r>
              <a:rPr lang="en-US" sz="1200" b="1" dirty="0" err="1" smtClean="0">
                <a:solidFill>
                  <a:srgbClr val="0000FF"/>
                </a:solidFill>
              </a:rPr>
              <a:t>Fus</a:t>
            </a:r>
            <a:r>
              <a:rPr lang="en-US" sz="1200" b="1" dirty="0" smtClean="0">
                <a:solidFill>
                  <a:srgbClr val="0000FF"/>
                </a:solidFill>
              </a:rPr>
              <a:t>. Sci. Tech. 63,  2013, 70.</a:t>
            </a:r>
            <a:endParaRPr lang="en-US" sz="1200" b="1" dirty="0">
              <a:solidFill>
                <a:srgbClr val="0000FF"/>
              </a:solidFill>
            </a:endParaRPr>
          </a:p>
        </p:txBody>
      </p:sp>
      <p:sp>
        <p:nvSpPr>
          <p:cNvPr id="15" name="Rectangle 14"/>
          <p:cNvSpPr/>
          <p:nvPr/>
        </p:nvSpPr>
        <p:spPr>
          <a:xfrm>
            <a:off x="4317640" y="5585592"/>
            <a:ext cx="3700014" cy="369332"/>
          </a:xfrm>
          <a:prstGeom prst="rect">
            <a:avLst/>
          </a:prstGeom>
        </p:spPr>
        <p:txBody>
          <a:bodyPr wrap="none">
            <a:spAutoFit/>
          </a:bodyPr>
          <a:lstStyle/>
          <a:p>
            <a:r>
              <a:rPr lang="en-US" dirty="0" smtClean="0">
                <a:solidFill>
                  <a:srgbClr val="FF0000"/>
                </a:solidFill>
              </a:rPr>
              <a:t>Super-X and Snowflake for DEMO</a:t>
            </a:r>
            <a:endParaRPr lang="en-US" dirty="0">
              <a:solidFill>
                <a:srgbClr val="FF0000"/>
              </a:solidFill>
            </a:endParaRPr>
          </a:p>
        </p:txBody>
      </p:sp>
      <p:sp>
        <p:nvSpPr>
          <p:cNvPr id="17" name="Rectangle 16"/>
          <p:cNvSpPr/>
          <p:nvPr/>
        </p:nvSpPr>
        <p:spPr>
          <a:xfrm>
            <a:off x="145730" y="3341819"/>
            <a:ext cx="2840028" cy="369332"/>
          </a:xfrm>
          <a:prstGeom prst="rect">
            <a:avLst/>
          </a:prstGeom>
        </p:spPr>
        <p:txBody>
          <a:bodyPr wrap="none">
            <a:spAutoFit/>
          </a:bodyPr>
          <a:lstStyle/>
          <a:p>
            <a:r>
              <a:rPr lang="en-US" dirty="0" smtClean="0">
                <a:solidFill>
                  <a:srgbClr val="FF0000"/>
                </a:solidFill>
              </a:rPr>
              <a:t>Super-X for </a:t>
            </a:r>
            <a:r>
              <a:rPr lang="en-US" dirty="0" smtClean="0">
                <a:solidFill>
                  <a:srgbClr val="FF0000"/>
                </a:solidFill>
              </a:rPr>
              <a:t>Aries Slim CS</a:t>
            </a:r>
            <a:endParaRPr lang="en-US" dirty="0">
              <a:solidFill>
                <a:srgbClr val="FF0000"/>
              </a:solidFill>
            </a:endParaRPr>
          </a:p>
        </p:txBody>
      </p:sp>
      <p:pic>
        <p:nvPicPr>
          <p:cNvPr id="9" name="Picture 8"/>
          <p:cNvPicPr>
            <a:picLocks noChangeAspect="1"/>
          </p:cNvPicPr>
          <p:nvPr/>
        </p:nvPicPr>
        <p:blipFill>
          <a:blip r:embed="rId6"/>
          <a:stretch>
            <a:fillRect/>
          </a:stretch>
        </p:blipFill>
        <p:spPr>
          <a:xfrm>
            <a:off x="194677" y="1151185"/>
            <a:ext cx="2300650" cy="2306785"/>
          </a:xfrm>
          <a:prstGeom prst="rect">
            <a:avLst/>
          </a:prstGeom>
        </p:spPr>
      </p:pic>
      <p:sp>
        <p:nvSpPr>
          <p:cNvPr id="18" name="Rectangle 17"/>
          <p:cNvSpPr/>
          <p:nvPr/>
        </p:nvSpPr>
        <p:spPr>
          <a:xfrm>
            <a:off x="0" y="3625791"/>
            <a:ext cx="5172739" cy="246221"/>
          </a:xfrm>
          <a:prstGeom prst="rect">
            <a:avLst/>
          </a:prstGeom>
        </p:spPr>
        <p:txBody>
          <a:bodyPr wrap="square">
            <a:spAutoFit/>
          </a:bodyPr>
          <a:lstStyle/>
          <a:p>
            <a:r>
              <a:rPr lang="en-US" sz="1000" b="1" dirty="0">
                <a:solidFill>
                  <a:srgbClr val="0000FF"/>
                </a:solidFill>
              </a:rPr>
              <a:t>M. </a:t>
            </a:r>
            <a:r>
              <a:rPr lang="en-US" sz="1000" b="1" dirty="0" err="1" smtClean="0">
                <a:solidFill>
                  <a:srgbClr val="0000FF"/>
                </a:solidFill>
              </a:rPr>
              <a:t>Kotschenreuther</a:t>
            </a:r>
            <a:r>
              <a:rPr lang="en-US" sz="1000" b="1" dirty="0" smtClean="0">
                <a:solidFill>
                  <a:srgbClr val="0000FF"/>
                </a:solidFill>
              </a:rPr>
              <a:t> et. al, </a:t>
            </a:r>
            <a:r>
              <a:rPr lang="en-US" sz="1000" b="1" dirty="0" smtClean="0">
                <a:solidFill>
                  <a:srgbClr val="0000FF"/>
                </a:solidFill>
              </a:rPr>
              <a:t>ARIES Workshop 2010</a:t>
            </a:r>
            <a:endParaRPr lang="en-US" sz="1000" b="1" dirty="0">
              <a:solidFill>
                <a:srgbClr val="0000FF"/>
              </a:solidFill>
            </a:endParaRPr>
          </a:p>
        </p:txBody>
      </p:sp>
    </p:spTree>
    <p:extLst>
      <p:ext uri="{BB962C8B-B14F-4D97-AF65-F5344CB8AC3E}">
        <p14:creationId xmlns:p14="http://schemas.microsoft.com/office/powerpoint/2010/main" val="486019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300896" cy="1251062"/>
          </a:xfrm>
        </p:spPr>
        <p:txBody>
          <a:bodyPr/>
          <a:lstStyle/>
          <a:p>
            <a:r>
              <a:rPr lang="en-US" sz="3200" dirty="0" smtClean="0"/>
              <a:t>Everything </a:t>
            </a:r>
            <a:r>
              <a:rPr lang="en-US" sz="3200" dirty="0"/>
              <a:t>New Is Actually Well-Forgotten Old (</a:t>
            </a:r>
            <a:r>
              <a:rPr lang="en-US" sz="3200" dirty="0" err="1"/>
              <a:t>Новое</a:t>
            </a:r>
            <a:r>
              <a:rPr lang="en-US" sz="3200" dirty="0"/>
              <a:t> – </a:t>
            </a:r>
            <a:r>
              <a:rPr lang="en-US" sz="3200" dirty="0" err="1"/>
              <a:t>это</a:t>
            </a:r>
            <a:r>
              <a:rPr lang="en-US" sz="3200" dirty="0"/>
              <a:t> </a:t>
            </a:r>
            <a:r>
              <a:rPr lang="en-US" sz="3200" dirty="0" err="1"/>
              <a:t>хорошо</a:t>
            </a:r>
            <a:r>
              <a:rPr lang="en-US" sz="3200" dirty="0"/>
              <a:t> </a:t>
            </a:r>
            <a:r>
              <a:rPr lang="en-US" sz="3200" dirty="0" err="1"/>
              <a:t>забытое</a:t>
            </a:r>
            <a:r>
              <a:rPr lang="en-US" sz="3200" dirty="0"/>
              <a:t> </a:t>
            </a:r>
            <a:r>
              <a:rPr lang="en-US" sz="3200" dirty="0" err="1" smtClean="0"/>
              <a:t>старое</a:t>
            </a:r>
            <a:r>
              <a:rPr lang="en-US" sz="3200" dirty="0" smtClean="0"/>
              <a:t>, </a:t>
            </a:r>
            <a:r>
              <a:rPr lang="en-US" sz="3200" dirty="0"/>
              <a:t>the Russian </a:t>
            </a:r>
            <a:r>
              <a:rPr lang="en-US" sz="3200" dirty="0" smtClean="0"/>
              <a:t>saying).</a:t>
            </a:r>
            <a:endParaRPr lang="en-US" sz="3200" dirty="0"/>
          </a:p>
        </p:txBody>
      </p:sp>
      <p:sp>
        <p:nvSpPr>
          <p:cNvPr id="3" name="Content Placeholder 2"/>
          <p:cNvSpPr>
            <a:spLocks noGrp="1"/>
          </p:cNvSpPr>
          <p:nvPr>
            <p:ph idx="1"/>
          </p:nvPr>
        </p:nvSpPr>
        <p:spPr>
          <a:xfrm>
            <a:off x="465825" y="1566863"/>
            <a:ext cx="7941947" cy="4751357"/>
          </a:xfrm>
        </p:spPr>
        <p:txBody>
          <a:bodyPr/>
          <a:lstStyle/>
          <a:p>
            <a:r>
              <a:rPr lang="en-US" dirty="0" smtClean="0"/>
              <a:t>A number of potentially attractive magnetic divertor configurations exist</a:t>
            </a:r>
          </a:p>
          <a:p>
            <a:r>
              <a:rPr lang="en-US" dirty="0" smtClean="0"/>
              <a:t>Much research remains to be done to qualify them as </a:t>
            </a:r>
          </a:p>
          <a:p>
            <a:pPr lvl="1"/>
            <a:r>
              <a:rPr lang="en-US" dirty="0" smtClean="0"/>
              <a:t>Advanced magnetic divertor configurations </a:t>
            </a:r>
          </a:p>
          <a:p>
            <a:pPr lvl="1"/>
            <a:r>
              <a:rPr lang="en-US" dirty="0" smtClean="0"/>
              <a:t>Divertor candidates for a fusion reactor</a:t>
            </a:r>
            <a:endParaRPr lang="en-US" dirty="0"/>
          </a:p>
        </p:txBody>
      </p:sp>
    </p:spTree>
    <p:extLst>
      <p:ext uri="{BB962C8B-B14F-4D97-AF65-F5344CB8AC3E}">
        <p14:creationId xmlns:p14="http://schemas.microsoft.com/office/powerpoint/2010/main" val="2803431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652140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pPr marL="119062" indent="0">
              <a:buNone/>
            </a:pPr>
            <a:r>
              <a:rPr lang="en-US" dirty="0"/>
              <a:t>The present vision for controlling the plasma–material interface of a tokamak is an axisymmetric </a:t>
            </a:r>
            <a:r>
              <a:rPr lang="en-US" dirty="0" err="1"/>
              <a:t>poloidal</a:t>
            </a:r>
            <a:r>
              <a:rPr lang="en-US" dirty="0"/>
              <a:t> magnetic X-point divertor. The divertor must enable access to high core and pedestal plasma performance metrics while keeping target plate heat loads and erosion within the operating limits of plasma-facing component cooling technology and target plate materials. The proposed ITER divertor is based on standard X-point geometry designs tested in large tokamak experiments and uses tilted vertical targets to generate partial radiative detachment of the strike points. However, the standard divertor approach is likely to be insufficient for next step advanced tokamak and spherical tokamak devices such as the proposed fusion nuclear science facilities and for the DEMO reactor. </a:t>
            </a:r>
          </a:p>
          <a:p>
            <a:pPr marL="119062" indent="0">
              <a:buNone/>
            </a:pPr>
            <a:r>
              <a:rPr lang="en-US" dirty="0"/>
              <a:t>Novel magnetic divertor configuration development and optimization has always been an active area in fusion plasma research. In this talk, advanced </a:t>
            </a:r>
            <a:r>
              <a:rPr lang="en-US" dirty="0" err="1"/>
              <a:t>poloidal</a:t>
            </a:r>
            <a:r>
              <a:rPr lang="en-US" dirty="0"/>
              <a:t> divertor concepts and experimental performance will be reviewed. Advanced divertors have the capability to modify steady-state and transient power exhaust via modifications to parallel and perpendicular transport and dissipative loss channels. The basic physics principles of these concepts will be summarized, from the first divertor for impurity control proposed by L. Spitzer for the </a:t>
            </a:r>
            <a:r>
              <a:rPr lang="en-US" dirty="0" err="1"/>
              <a:t>stellarator</a:t>
            </a:r>
            <a:r>
              <a:rPr lang="en-US" dirty="0"/>
              <a:t>, to long legged divertors, expanded boundaries, multiple X-point divertors, and </a:t>
            </a:r>
            <a:r>
              <a:rPr lang="en-US" dirty="0" err="1"/>
              <a:t>multipole</a:t>
            </a:r>
            <a:r>
              <a:rPr lang="en-US" dirty="0"/>
              <a:t> divertors for tokamaks. Many of the these divertor configurations face practical limitations on magnetic coil layout and construction. In recent years, two advanced divertor concepts have been pursued experimentally: snowflake (2</a:t>
            </a:r>
            <a:r>
              <a:rPr lang="en-US" baseline="30000" dirty="0"/>
              <a:t>nd</a:t>
            </a:r>
            <a:r>
              <a:rPr lang="en-US" dirty="0"/>
              <a:t> order null) divertors, implemented in the TCV, NSTX, DIII-D and EAST tokamaks with existing magnetic coils, and the (long-legged) Super-X divertor, which is presently being implemented in MAST Upgrade using specially designed additional coils. The status and plans for research in these areas will be summarized.</a:t>
            </a:r>
          </a:p>
          <a:p>
            <a:pPr marL="119062" indent="0">
              <a:buNone/>
            </a:pPr>
            <a:r>
              <a:rPr lang="en-US" dirty="0"/>
              <a:t>Several outstanding physics and engineering problems need to be addressed in order to qualify an advanced divertor concept for a next step tokamak reactor. This talk will discuss the general issues and motivations, including coil design and placement, equilibria design and plasma real-time control, plasma-facing component design, compatibility with highly radiative scenarios, and integration with high-performance core and pedestal plasma. </a:t>
            </a:r>
          </a:p>
          <a:p>
            <a:pPr marL="119062" indent="0">
              <a:buNone/>
            </a:pPr>
            <a:r>
              <a:rPr lang="en-US" dirty="0"/>
              <a:t>This work is supported by the US Department of Energy under DE-AC5207NA27344</a:t>
            </a:r>
            <a:r>
              <a:rPr lang="en-US" dirty="0" smtClean="0"/>
              <a:t>.</a:t>
            </a:r>
            <a:endParaRPr lang="en-US" dirty="0"/>
          </a:p>
        </p:txBody>
      </p:sp>
      <p:sp>
        <p:nvSpPr>
          <p:cNvPr id="3" name="Title 2"/>
          <p:cNvSpPr>
            <a:spLocks noGrp="1"/>
          </p:cNvSpPr>
          <p:nvPr>
            <p:ph type="title"/>
          </p:nvPr>
        </p:nvSpPr>
        <p:spPr/>
        <p:txBody>
          <a:bodyPr/>
          <a:lstStyle/>
          <a:p>
            <a:r>
              <a:rPr lang="en-US" dirty="0" smtClean="0"/>
              <a:t>Abstract</a:t>
            </a:r>
            <a:endParaRPr lang="en-US" dirty="0"/>
          </a:p>
        </p:txBody>
      </p:sp>
    </p:spTree>
    <p:extLst>
      <p:ext uri="{BB962C8B-B14F-4D97-AF65-F5344CB8AC3E}">
        <p14:creationId xmlns:p14="http://schemas.microsoft.com/office/powerpoint/2010/main" val="3344976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568171"/>
          </a:xfrm>
        </p:spPr>
        <p:txBody>
          <a:bodyPr/>
          <a:lstStyle/>
          <a:p>
            <a:r>
              <a:rPr lang="en-US" dirty="0" smtClean="0"/>
              <a:t>Conventional divertor </a:t>
            </a:r>
            <a:r>
              <a:rPr lang="en-US" dirty="0" smtClean="0"/>
              <a:t>history…</a:t>
            </a:r>
            <a:endParaRPr lang="en-US" dirty="0"/>
          </a:p>
        </p:txBody>
      </p:sp>
      <p:pic>
        <p:nvPicPr>
          <p:cNvPr id="3" name="Picture 2" descr="Screen Shot 2014-10-21 at 6.32.59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252" y="1667540"/>
            <a:ext cx="3401399" cy="2482660"/>
          </a:xfrm>
          <a:prstGeom prst="rect">
            <a:avLst/>
          </a:prstGeom>
        </p:spPr>
      </p:pic>
      <p:sp>
        <p:nvSpPr>
          <p:cNvPr id="5" name="Rectangle 4"/>
          <p:cNvSpPr/>
          <p:nvPr/>
        </p:nvSpPr>
        <p:spPr>
          <a:xfrm>
            <a:off x="149526" y="4373298"/>
            <a:ext cx="3304071" cy="461665"/>
          </a:xfrm>
          <a:prstGeom prst="rect">
            <a:avLst/>
          </a:prstGeom>
        </p:spPr>
        <p:txBody>
          <a:bodyPr wrap="square">
            <a:spAutoFit/>
          </a:bodyPr>
          <a:lstStyle/>
          <a:p>
            <a:r>
              <a:rPr lang="en-US" sz="1200" b="1" dirty="0" smtClean="0">
                <a:solidFill>
                  <a:srgbClr val="0000FF"/>
                </a:solidFill>
              </a:rPr>
              <a:t>A. D</a:t>
            </a:r>
            <a:r>
              <a:rPr lang="en-US" sz="1200" b="1" dirty="0">
                <a:solidFill>
                  <a:srgbClr val="0000FF"/>
                </a:solidFill>
              </a:rPr>
              <a:t>.</a:t>
            </a:r>
            <a:r>
              <a:rPr lang="en-US" sz="1200" b="1" dirty="0" smtClean="0">
                <a:solidFill>
                  <a:srgbClr val="0000FF"/>
                </a:solidFill>
              </a:rPr>
              <a:t> Sanderson </a:t>
            </a:r>
            <a:r>
              <a:rPr lang="en-US" sz="1200" b="1" dirty="0" err="1" smtClean="0">
                <a:solidFill>
                  <a:srgbClr val="0000FF"/>
                </a:solidFill>
              </a:rPr>
              <a:t>et.al</a:t>
            </a:r>
            <a:r>
              <a:rPr lang="en-US" sz="1200" b="1" dirty="0" smtClean="0">
                <a:solidFill>
                  <a:srgbClr val="0000FF"/>
                </a:solidFill>
              </a:rPr>
              <a:t>, J. Nucl. Mater. 76 530 (1978)</a:t>
            </a:r>
            <a:endParaRPr lang="en-US" sz="1200" b="1" dirty="0">
              <a:solidFill>
                <a:srgbClr val="0000FF"/>
              </a:solidFill>
            </a:endParaRPr>
          </a:p>
        </p:txBody>
      </p:sp>
      <p:sp>
        <p:nvSpPr>
          <p:cNvPr id="4" name="Rectangle 3"/>
          <p:cNvSpPr/>
          <p:nvPr/>
        </p:nvSpPr>
        <p:spPr>
          <a:xfrm>
            <a:off x="3735934" y="1726849"/>
            <a:ext cx="5081690" cy="4247317"/>
          </a:xfrm>
          <a:prstGeom prst="rect">
            <a:avLst/>
          </a:prstGeom>
        </p:spPr>
        <p:txBody>
          <a:bodyPr wrap="square">
            <a:spAutoFit/>
          </a:bodyPr>
          <a:lstStyle/>
          <a:p>
            <a:pPr marL="285750" indent="-285750">
              <a:buFont typeface="Wingdings" charset="2"/>
              <a:buChar char="§"/>
            </a:pPr>
            <a:r>
              <a:rPr lang="en-US" dirty="0" smtClean="0"/>
              <a:t>First proposal of a magnetic divertor</a:t>
            </a:r>
          </a:p>
          <a:p>
            <a:pPr marL="742950" lvl="1" indent="-285750">
              <a:buFont typeface="Wingdings" charset="2"/>
              <a:buChar char="§"/>
            </a:pPr>
            <a:r>
              <a:rPr lang="de-DE" dirty="0" smtClean="0"/>
              <a:t>L. Spitzer, Phys</a:t>
            </a:r>
            <a:r>
              <a:rPr lang="de-DE" dirty="0"/>
              <a:t>. </a:t>
            </a:r>
            <a:r>
              <a:rPr lang="de-DE" dirty="0" err="1"/>
              <a:t>Fluids</a:t>
            </a:r>
            <a:r>
              <a:rPr lang="de-DE" dirty="0"/>
              <a:t> 1 (1958) </a:t>
            </a:r>
            <a:r>
              <a:rPr lang="de-DE" dirty="0" smtClean="0"/>
              <a:t>253 (</a:t>
            </a:r>
            <a:r>
              <a:rPr lang="de-DE" dirty="0" err="1" smtClean="0"/>
              <a:t>for</a:t>
            </a:r>
            <a:r>
              <a:rPr lang="de-DE" dirty="0" smtClean="0"/>
              <a:t> </a:t>
            </a:r>
            <a:r>
              <a:rPr lang="de-DE" dirty="0" err="1" smtClean="0"/>
              <a:t>impurity</a:t>
            </a:r>
            <a:r>
              <a:rPr lang="de-DE" dirty="0" smtClean="0"/>
              <a:t> </a:t>
            </a:r>
            <a:r>
              <a:rPr lang="de-DE" dirty="0" err="1" smtClean="0"/>
              <a:t>control</a:t>
            </a:r>
            <a:r>
              <a:rPr lang="de-DE" dirty="0" smtClean="0"/>
              <a:t> in a </a:t>
            </a:r>
            <a:r>
              <a:rPr lang="de-DE" dirty="0" err="1" smtClean="0"/>
              <a:t>stellarator</a:t>
            </a:r>
            <a:r>
              <a:rPr lang="de-DE" dirty="0" smtClean="0"/>
              <a:t>)</a:t>
            </a:r>
          </a:p>
          <a:p>
            <a:pPr lvl="1"/>
            <a:endParaRPr lang="en-US" dirty="0" smtClean="0"/>
          </a:p>
          <a:p>
            <a:pPr marL="285750" indent="-285750">
              <a:buFont typeface="Wingdings" charset="2"/>
              <a:buChar char="§"/>
            </a:pPr>
            <a:r>
              <a:rPr lang="en-US" dirty="0" smtClean="0"/>
              <a:t>First </a:t>
            </a:r>
            <a:r>
              <a:rPr lang="en-US" dirty="0"/>
              <a:t>use of a </a:t>
            </a:r>
            <a:r>
              <a:rPr lang="en-US" dirty="0" err="1"/>
              <a:t>poloidal</a:t>
            </a:r>
            <a:r>
              <a:rPr lang="en-US" dirty="0"/>
              <a:t> </a:t>
            </a:r>
            <a:r>
              <a:rPr lang="en-US" dirty="0" smtClean="0"/>
              <a:t>divertor</a:t>
            </a:r>
          </a:p>
          <a:p>
            <a:pPr marL="742950" lvl="1" indent="-285750">
              <a:buFont typeface="Wingdings" charset="2"/>
              <a:buChar char="Ø"/>
            </a:pPr>
            <a:r>
              <a:rPr lang="en-US" dirty="0" smtClean="0"/>
              <a:t>JFT</a:t>
            </a:r>
            <a:r>
              <a:rPr lang="en-US" dirty="0"/>
              <a:t>-2a (DIVA), </a:t>
            </a:r>
            <a:r>
              <a:rPr lang="en-US" dirty="0" smtClean="0"/>
              <a:t>Japan, 1975 </a:t>
            </a:r>
            <a:r>
              <a:rPr lang="en-US" dirty="0"/>
              <a:t>(approx.</a:t>
            </a:r>
            <a:r>
              <a:rPr lang="en-US" dirty="0" smtClean="0"/>
              <a:t>)</a:t>
            </a:r>
          </a:p>
          <a:p>
            <a:r>
              <a:rPr lang="en-US" dirty="0"/>
              <a:t>	</a:t>
            </a:r>
          </a:p>
          <a:p>
            <a:pPr marL="285750" indent="-285750">
              <a:buFont typeface="Wingdings" charset="2"/>
              <a:buChar char="§"/>
            </a:pPr>
            <a:r>
              <a:rPr lang="en-US" dirty="0"/>
              <a:t>First demonstration of impurity control using a </a:t>
            </a:r>
            <a:r>
              <a:rPr lang="en-US" dirty="0" smtClean="0"/>
              <a:t>divertor</a:t>
            </a:r>
          </a:p>
          <a:p>
            <a:pPr marL="742950" lvl="1" indent="-285750">
              <a:buFont typeface="Wingdings" charset="2"/>
              <a:buChar char="Ø"/>
            </a:pPr>
            <a:r>
              <a:rPr lang="en-US" dirty="0" smtClean="0"/>
              <a:t>JFT</a:t>
            </a:r>
            <a:r>
              <a:rPr lang="en-US" dirty="0"/>
              <a:t>-2a, </a:t>
            </a:r>
            <a:r>
              <a:rPr lang="en-US" dirty="0" smtClean="0"/>
              <a:t>Japan, 1975 </a:t>
            </a:r>
            <a:r>
              <a:rPr lang="en-US" dirty="0"/>
              <a:t>(approx.)	</a:t>
            </a:r>
          </a:p>
          <a:p>
            <a:endParaRPr lang="en-US" dirty="0"/>
          </a:p>
          <a:p>
            <a:pPr marL="285750" indent="-285750">
              <a:buFont typeface="Wingdings" charset="2"/>
              <a:buChar char="§"/>
            </a:pPr>
            <a:r>
              <a:rPr lang="en-US" dirty="0"/>
              <a:t>First demonstration of H-</a:t>
            </a:r>
            <a:r>
              <a:rPr lang="en-US" dirty="0" smtClean="0"/>
              <a:t>mode </a:t>
            </a:r>
            <a:r>
              <a:rPr lang="en-US" dirty="0" smtClean="0"/>
              <a:t>with a </a:t>
            </a:r>
            <a:r>
              <a:rPr lang="en-US" dirty="0" err="1" smtClean="0"/>
              <a:t>poloidal</a:t>
            </a:r>
            <a:r>
              <a:rPr lang="en-US" dirty="0" smtClean="0"/>
              <a:t> divertor</a:t>
            </a:r>
            <a:endParaRPr lang="en-US" dirty="0" smtClean="0"/>
          </a:p>
          <a:p>
            <a:pPr marL="742950" lvl="1" indent="-285750">
              <a:buFont typeface="Wingdings" charset="2"/>
              <a:buChar char="Ø"/>
            </a:pPr>
            <a:r>
              <a:rPr lang="en-US" dirty="0" smtClean="0"/>
              <a:t>ASDEX</a:t>
            </a:r>
            <a:r>
              <a:rPr lang="en-US" dirty="0"/>
              <a:t>, Germany	1982	</a:t>
            </a:r>
          </a:p>
          <a:p>
            <a:endParaRPr lang="en-US" dirty="0"/>
          </a:p>
        </p:txBody>
      </p:sp>
      <p:sp>
        <p:nvSpPr>
          <p:cNvPr id="6" name="Rectangle 5"/>
          <p:cNvSpPr/>
          <p:nvPr/>
        </p:nvSpPr>
        <p:spPr>
          <a:xfrm>
            <a:off x="344520" y="1469759"/>
            <a:ext cx="2597135" cy="369332"/>
          </a:xfrm>
          <a:prstGeom prst="rect">
            <a:avLst/>
          </a:prstGeom>
        </p:spPr>
        <p:txBody>
          <a:bodyPr wrap="none">
            <a:spAutoFit/>
          </a:bodyPr>
          <a:lstStyle/>
          <a:p>
            <a:r>
              <a:rPr lang="en-US" dirty="0" err="1" smtClean="0">
                <a:solidFill>
                  <a:srgbClr val="FF0000"/>
                </a:solidFill>
              </a:rPr>
              <a:t>Poloidal</a:t>
            </a:r>
            <a:r>
              <a:rPr lang="en-US" dirty="0" smtClean="0">
                <a:solidFill>
                  <a:srgbClr val="FF0000"/>
                </a:solidFill>
              </a:rPr>
              <a:t> bundle divertor</a:t>
            </a:r>
            <a:endParaRPr lang="en-US" dirty="0">
              <a:solidFill>
                <a:srgbClr val="FF0000"/>
              </a:solidFill>
            </a:endParaRPr>
          </a:p>
        </p:txBody>
      </p:sp>
    </p:spTree>
    <p:extLst>
      <p:ext uri="{BB962C8B-B14F-4D97-AF65-F5344CB8AC3E}">
        <p14:creationId xmlns:p14="http://schemas.microsoft.com/office/powerpoint/2010/main" val="3583775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52" y="220136"/>
            <a:ext cx="8725254" cy="799784"/>
          </a:xfrm>
        </p:spPr>
        <p:txBody>
          <a:bodyPr/>
          <a:lstStyle/>
          <a:p>
            <a:pPr marL="119062" indent="0">
              <a:lnSpc>
                <a:spcPct val="100000"/>
              </a:lnSpc>
            </a:pPr>
            <a:r>
              <a:rPr lang="en-US" sz="3000" dirty="0"/>
              <a:t>Other </a:t>
            </a:r>
            <a:r>
              <a:rPr lang="en-US" sz="3000" dirty="0" smtClean="0"/>
              <a:t>Plasma-Material Interface </a:t>
            </a:r>
            <a:r>
              <a:rPr lang="en-US" sz="3000" dirty="0"/>
              <a:t>areas are as </a:t>
            </a:r>
            <a:r>
              <a:rPr lang="en-US" sz="3000" dirty="0" smtClean="0"/>
              <a:t>important, however, </a:t>
            </a:r>
            <a:r>
              <a:rPr lang="en-US" sz="3000" dirty="0" smtClean="0">
                <a:solidFill>
                  <a:srgbClr val="FF0000"/>
                </a:solidFill>
              </a:rPr>
              <a:t>not discussed </a:t>
            </a:r>
            <a:r>
              <a:rPr lang="en-US" sz="3000" dirty="0" smtClean="0"/>
              <a:t>in this talk</a:t>
            </a:r>
            <a:endParaRPr lang="en-US" sz="3000" dirty="0"/>
          </a:p>
        </p:txBody>
      </p:sp>
      <p:sp>
        <p:nvSpPr>
          <p:cNvPr id="3" name="Content Placeholder 2"/>
          <p:cNvSpPr>
            <a:spLocks noGrp="1"/>
          </p:cNvSpPr>
          <p:nvPr>
            <p:ph idx="1"/>
          </p:nvPr>
        </p:nvSpPr>
        <p:spPr>
          <a:xfrm>
            <a:off x="900421" y="1517547"/>
            <a:ext cx="7890642" cy="4683934"/>
          </a:xfrm>
        </p:spPr>
        <p:txBody>
          <a:bodyPr>
            <a:noAutofit/>
          </a:bodyPr>
          <a:lstStyle/>
          <a:p>
            <a:pPr>
              <a:lnSpc>
                <a:spcPct val="70000"/>
              </a:lnSpc>
            </a:pPr>
            <a:r>
              <a:rPr lang="en-US" sz="2600" dirty="0" smtClean="0"/>
              <a:t>Core and pedestal integration</a:t>
            </a:r>
            <a:endParaRPr lang="en-US" sz="2600" dirty="0"/>
          </a:p>
          <a:p>
            <a:pPr>
              <a:lnSpc>
                <a:spcPct val="70000"/>
              </a:lnSpc>
            </a:pPr>
            <a:r>
              <a:rPr lang="en-US" sz="2600" dirty="0"/>
              <a:t>Plasma facing components </a:t>
            </a:r>
            <a:endParaRPr lang="en-US" sz="2600" dirty="0" smtClean="0"/>
          </a:p>
          <a:p>
            <a:pPr lvl="1">
              <a:lnSpc>
                <a:spcPct val="70000"/>
              </a:lnSpc>
            </a:pPr>
            <a:r>
              <a:rPr lang="en-US" sz="2200" dirty="0" smtClean="0"/>
              <a:t>Divertor target geometry</a:t>
            </a:r>
          </a:p>
          <a:p>
            <a:pPr lvl="1">
              <a:lnSpc>
                <a:spcPct val="70000"/>
              </a:lnSpc>
            </a:pPr>
            <a:r>
              <a:rPr lang="en-US" sz="2200" dirty="0" smtClean="0"/>
              <a:t>Continuously moving divertor plates</a:t>
            </a:r>
          </a:p>
          <a:p>
            <a:pPr lvl="1">
              <a:lnSpc>
                <a:spcPct val="70000"/>
              </a:lnSpc>
            </a:pPr>
            <a:r>
              <a:rPr lang="en-US" sz="2200" dirty="0" smtClean="0"/>
              <a:t>Liquid metal divertors</a:t>
            </a:r>
            <a:endParaRPr lang="en-US" sz="2200" dirty="0"/>
          </a:p>
          <a:p>
            <a:pPr lvl="1">
              <a:lnSpc>
                <a:spcPct val="70000"/>
              </a:lnSpc>
            </a:pPr>
            <a:r>
              <a:rPr lang="en-US" sz="2200" dirty="0" smtClean="0"/>
              <a:t>Pebble divertors</a:t>
            </a:r>
            <a:endParaRPr lang="en-US" sz="2200" dirty="0"/>
          </a:p>
          <a:p>
            <a:pPr lvl="1">
              <a:lnSpc>
                <a:spcPct val="70000"/>
              </a:lnSpc>
            </a:pPr>
            <a:r>
              <a:rPr lang="en-US" sz="2200" dirty="0"/>
              <a:t>Solid </a:t>
            </a:r>
            <a:r>
              <a:rPr lang="en-US" sz="2200" dirty="0" smtClean="0"/>
              <a:t>divertor targets with active </a:t>
            </a:r>
            <a:r>
              <a:rPr lang="en-US" sz="2200" dirty="0"/>
              <a:t>cooling</a:t>
            </a:r>
          </a:p>
          <a:p>
            <a:pPr>
              <a:lnSpc>
                <a:spcPct val="70000"/>
              </a:lnSpc>
            </a:pPr>
            <a:r>
              <a:rPr lang="en-US" sz="2600" dirty="0"/>
              <a:t>Operating scenarios</a:t>
            </a:r>
          </a:p>
          <a:p>
            <a:pPr lvl="1">
              <a:lnSpc>
                <a:spcPct val="70000"/>
              </a:lnSpc>
            </a:pPr>
            <a:r>
              <a:rPr lang="en-US" sz="2200" dirty="0"/>
              <a:t>Particle control with </a:t>
            </a:r>
            <a:r>
              <a:rPr lang="en-US" sz="2200" dirty="0" err="1" smtClean="0"/>
              <a:t>cryo</a:t>
            </a:r>
            <a:endParaRPr lang="en-US" sz="2200" dirty="0"/>
          </a:p>
          <a:p>
            <a:pPr lvl="1">
              <a:lnSpc>
                <a:spcPct val="70000"/>
              </a:lnSpc>
            </a:pPr>
            <a:r>
              <a:rPr lang="en-US" sz="2200" dirty="0"/>
              <a:t>Radiative </a:t>
            </a:r>
            <a:r>
              <a:rPr lang="en-US" sz="2200" dirty="0" smtClean="0"/>
              <a:t>regimes</a:t>
            </a:r>
            <a:endParaRPr lang="en-US" sz="2200" dirty="0"/>
          </a:p>
          <a:p>
            <a:pPr lvl="1">
              <a:lnSpc>
                <a:spcPct val="70000"/>
              </a:lnSpc>
            </a:pPr>
            <a:r>
              <a:rPr lang="en-US" sz="2200" dirty="0" err="1"/>
              <a:t>Ergodic</a:t>
            </a:r>
            <a:r>
              <a:rPr lang="en-US" sz="2200" dirty="0"/>
              <a:t> </a:t>
            </a:r>
            <a:r>
              <a:rPr lang="en-US" sz="2200" dirty="0" smtClean="0"/>
              <a:t>divertors</a:t>
            </a:r>
          </a:p>
          <a:p>
            <a:pPr lvl="1">
              <a:lnSpc>
                <a:spcPct val="70000"/>
              </a:lnSpc>
            </a:pPr>
            <a:r>
              <a:rPr lang="en-US" sz="2200" dirty="0" smtClean="0"/>
              <a:t>3D fields</a:t>
            </a:r>
            <a:endParaRPr lang="en-US" sz="2200" dirty="0"/>
          </a:p>
          <a:p>
            <a:pPr>
              <a:lnSpc>
                <a:spcPct val="70000"/>
              </a:lnSpc>
            </a:pPr>
            <a:r>
              <a:rPr lang="en-US" sz="2600" dirty="0" smtClean="0"/>
              <a:t>Numerical plasma and material models</a:t>
            </a:r>
            <a:endParaRPr lang="en-US" sz="2600" dirty="0"/>
          </a:p>
        </p:txBody>
      </p:sp>
    </p:spTree>
    <p:extLst>
      <p:ext uri="{BB962C8B-B14F-4D97-AF65-F5344CB8AC3E}">
        <p14:creationId xmlns:p14="http://schemas.microsoft.com/office/powerpoint/2010/main" val="3258990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09" y="95050"/>
            <a:ext cx="9055391" cy="828651"/>
          </a:xfrm>
        </p:spPr>
        <p:txBody>
          <a:bodyPr/>
          <a:lstStyle/>
          <a:p>
            <a:pPr>
              <a:lnSpc>
                <a:spcPct val="90000"/>
              </a:lnSpc>
            </a:pPr>
            <a:r>
              <a:rPr kumimoji="1" lang="en-US" sz="2800" dirty="0" err="1" smtClean="0"/>
              <a:t>Poloidal</a:t>
            </a:r>
            <a:r>
              <a:rPr kumimoji="1" lang="en-US" sz="2800" dirty="0"/>
              <a:t> </a:t>
            </a:r>
            <a:r>
              <a:rPr kumimoji="1" lang="en-US" sz="2800" dirty="0" smtClean="0"/>
              <a:t>X-point divertor </a:t>
            </a:r>
            <a:r>
              <a:rPr kumimoji="1" lang="en-US" sz="2800" dirty="0"/>
              <a:t>enabled progress in tokamak physics studies in the last 30 </a:t>
            </a:r>
            <a:r>
              <a:rPr kumimoji="1" lang="en-US" sz="2800" dirty="0" smtClean="0"/>
              <a:t>years</a:t>
            </a:r>
            <a:endParaRPr lang="en-US" sz="2800" dirty="0"/>
          </a:p>
        </p:txBody>
      </p:sp>
      <p:sp>
        <p:nvSpPr>
          <p:cNvPr id="4" name="Content Placeholder 3"/>
          <p:cNvSpPr>
            <a:spLocks noGrp="1"/>
          </p:cNvSpPr>
          <p:nvPr>
            <p:ph idx="10"/>
          </p:nvPr>
        </p:nvSpPr>
        <p:spPr>
          <a:xfrm>
            <a:off x="327356" y="1645343"/>
            <a:ext cx="5700539" cy="3511988"/>
          </a:xfrm>
        </p:spPr>
        <p:txBody>
          <a:bodyPr>
            <a:normAutofit/>
          </a:bodyPr>
          <a:lstStyle/>
          <a:p>
            <a:r>
              <a:rPr lang="en-US" dirty="0" smtClean="0"/>
              <a:t>Critical divertor tasks</a:t>
            </a:r>
          </a:p>
          <a:p>
            <a:pPr lvl="1"/>
            <a:r>
              <a:rPr lang="en-US" dirty="0" smtClean="0"/>
              <a:t>Power exhaust</a:t>
            </a:r>
          </a:p>
          <a:p>
            <a:pPr lvl="1"/>
            <a:r>
              <a:rPr lang="en-US" dirty="0" smtClean="0"/>
              <a:t>D/T and He pumping</a:t>
            </a:r>
          </a:p>
          <a:p>
            <a:pPr lvl="1"/>
            <a:r>
              <a:rPr lang="en-US" dirty="0" smtClean="0"/>
              <a:t>Impurity source reduction</a:t>
            </a:r>
          </a:p>
          <a:p>
            <a:pPr lvl="1"/>
            <a:r>
              <a:rPr lang="en-US" dirty="0" smtClean="0"/>
              <a:t>Impurity screening</a:t>
            </a:r>
          </a:p>
        </p:txBody>
      </p:sp>
      <p:sp>
        <p:nvSpPr>
          <p:cNvPr id="14" name="Rectangle 13"/>
          <p:cNvSpPr/>
          <p:nvPr/>
        </p:nvSpPr>
        <p:spPr>
          <a:xfrm>
            <a:off x="190693" y="6040425"/>
            <a:ext cx="3839513" cy="276999"/>
          </a:xfrm>
          <a:prstGeom prst="rect">
            <a:avLst/>
          </a:prstGeom>
        </p:spPr>
        <p:txBody>
          <a:bodyPr wrap="none">
            <a:spAutoFit/>
          </a:bodyPr>
          <a:lstStyle/>
          <a:p>
            <a:r>
              <a:rPr lang="en-US" sz="1200" b="1" dirty="0" smtClean="0">
                <a:solidFill>
                  <a:srgbClr val="0000FF"/>
                </a:solidFill>
              </a:rPr>
              <a:t>C. S. Pitcher and P. </a:t>
            </a:r>
            <a:r>
              <a:rPr lang="en-US" sz="1200" b="1" dirty="0" err="1" smtClean="0">
                <a:solidFill>
                  <a:srgbClr val="0000FF"/>
                </a:solidFill>
              </a:rPr>
              <a:t>Stangeby</a:t>
            </a:r>
            <a:r>
              <a:rPr lang="en-US" sz="1200" b="1" dirty="0" smtClean="0">
                <a:solidFill>
                  <a:srgbClr val="0000FF"/>
                </a:solidFill>
              </a:rPr>
              <a:t>, PPCF 39, 779 (1997) </a:t>
            </a:r>
            <a:endParaRPr lang="en-US" sz="1200" b="1" dirty="0">
              <a:solidFill>
                <a:srgbClr val="0000FF"/>
              </a:solidFill>
            </a:endParaRPr>
          </a:p>
        </p:txBody>
      </p:sp>
      <p:pic>
        <p:nvPicPr>
          <p:cNvPr id="15" name="Picture 14" descr="divertor2.png"/>
          <p:cNvPicPr>
            <a:picLocks noChangeAspect="1"/>
          </p:cNvPicPr>
          <p:nvPr/>
        </p:nvPicPr>
        <p:blipFill>
          <a:blip r:embed="rId2"/>
          <a:stretch>
            <a:fillRect/>
          </a:stretch>
        </p:blipFill>
        <p:spPr>
          <a:xfrm>
            <a:off x="6946496" y="1219200"/>
            <a:ext cx="2121304" cy="4347155"/>
          </a:xfrm>
          <a:prstGeom prst="rect">
            <a:avLst/>
          </a:prstGeom>
          <a:noFill/>
        </p:spPr>
      </p:pic>
      <p:sp>
        <p:nvSpPr>
          <p:cNvPr id="16" name="Down Arrow 15"/>
          <p:cNvSpPr/>
          <p:nvPr/>
        </p:nvSpPr>
        <p:spPr bwMode="auto">
          <a:xfrm>
            <a:off x="8763000" y="1981200"/>
            <a:ext cx="484632" cy="978408"/>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
        <p:nvSpPr>
          <p:cNvPr id="17" name="Down Arrow 16"/>
          <p:cNvSpPr/>
          <p:nvPr/>
        </p:nvSpPr>
        <p:spPr bwMode="auto">
          <a:xfrm>
            <a:off x="8001000" y="4038600"/>
            <a:ext cx="381000" cy="60960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cxnSp>
        <p:nvCxnSpPr>
          <p:cNvPr id="18" name="Straight Arrow Connector 17"/>
          <p:cNvCxnSpPr/>
          <p:nvPr/>
        </p:nvCxnSpPr>
        <p:spPr bwMode="auto">
          <a:xfrm rot="5400000">
            <a:off x="8115300" y="4152900"/>
            <a:ext cx="228600" cy="152400"/>
          </a:xfrm>
          <a:prstGeom prst="straightConnector1">
            <a:avLst/>
          </a:prstGeom>
          <a:noFill/>
          <a:ln w="38100" cap="flat" cmpd="sng" algn="ctr">
            <a:solidFill>
              <a:srgbClr val="FF6600"/>
            </a:solidFill>
            <a:prstDash val="solid"/>
            <a:round/>
            <a:headEnd type="none" w="med" len="med"/>
            <a:tailEnd type="triangle"/>
          </a:ln>
          <a:effectLst/>
        </p:spPr>
      </p:cxnSp>
      <p:cxnSp>
        <p:nvCxnSpPr>
          <p:cNvPr id="19" name="Straight Arrow Connector 18"/>
          <p:cNvCxnSpPr/>
          <p:nvPr/>
        </p:nvCxnSpPr>
        <p:spPr bwMode="auto">
          <a:xfrm rot="5400000">
            <a:off x="7772400" y="4572000"/>
            <a:ext cx="228600" cy="228600"/>
          </a:xfrm>
          <a:prstGeom prst="straightConnector1">
            <a:avLst/>
          </a:prstGeom>
          <a:noFill/>
          <a:ln w="38100" cap="flat" cmpd="sng" algn="ctr">
            <a:solidFill>
              <a:srgbClr val="FF6600"/>
            </a:solidFill>
            <a:prstDash val="solid"/>
            <a:round/>
            <a:headEnd type="none" w="med" len="med"/>
            <a:tailEnd type="triangle"/>
          </a:ln>
          <a:effectLst/>
        </p:spPr>
      </p:cxnSp>
      <p:cxnSp>
        <p:nvCxnSpPr>
          <p:cNvPr id="20" name="Straight Arrow Connector 19"/>
          <p:cNvCxnSpPr/>
          <p:nvPr/>
        </p:nvCxnSpPr>
        <p:spPr bwMode="auto">
          <a:xfrm rot="16200000" flipH="1">
            <a:off x="7581900" y="4914901"/>
            <a:ext cx="152400" cy="76200"/>
          </a:xfrm>
          <a:prstGeom prst="straightConnector1">
            <a:avLst/>
          </a:prstGeom>
          <a:noFill/>
          <a:ln w="38100" cap="flat" cmpd="sng" algn="ctr">
            <a:solidFill>
              <a:srgbClr val="FF6600"/>
            </a:solidFill>
            <a:prstDash val="solid"/>
            <a:round/>
            <a:headEnd type="none" w="med" len="med"/>
            <a:tailEnd type="triangle"/>
          </a:ln>
          <a:effectLst/>
        </p:spPr>
      </p:cxnSp>
      <p:cxnSp>
        <p:nvCxnSpPr>
          <p:cNvPr id="21" name="Straight Arrow Connector 20"/>
          <p:cNvCxnSpPr/>
          <p:nvPr/>
        </p:nvCxnSpPr>
        <p:spPr bwMode="auto">
          <a:xfrm rot="16200000" flipH="1">
            <a:off x="6858000" y="4191000"/>
            <a:ext cx="381000" cy="76200"/>
          </a:xfrm>
          <a:prstGeom prst="straightConnector1">
            <a:avLst/>
          </a:prstGeom>
          <a:noFill/>
          <a:ln w="38100" cap="flat" cmpd="sng" algn="ctr">
            <a:solidFill>
              <a:srgbClr val="FF6600"/>
            </a:solidFill>
            <a:prstDash val="solid"/>
            <a:round/>
            <a:headEnd type="none" w="med" len="med"/>
            <a:tailEnd type="triangle"/>
          </a:ln>
          <a:effectLst/>
        </p:spPr>
      </p:cxnSp>
      <p:cxnSp>
        <p:nvCxnSpPr>
          <p:cNvPr id="22" name="Straight Arrow Connector 21"/>
          <p:cNvCxnSpPr/>
          <p:nvPr/>
        </p:nvCxnSpPr>
        <p:spPr bwMode="auto">
          <a:xfrm rot="16200000" flipH="1">
            <a:off x="7010400" y="4572000"/>
            <a:ext cx="304800" cy="152400"/>
          </a:xfrm>
          <a:prstGeom prst="straightConnector1">
            <a:avLst/>
          </a:prstGeom>
          <a:noFill/>
          <a:ln w="38100" cap="flat" cmpd="sng" algn="ctr">
            <a:solidFill>
              <a:srgbClr val="FF6600"/>
            </a:solidFill>
            <a:prstDash val="solid"/>
            <a:round/>
            <a:headEnd type="none" w="med" len="med"/>
            <a:tailEnd type="triangle"/>
          </a:ln>
          <a:effectLst/>
        </p:spPr>
      </p:cxnSp>
      <p:cxnSp>
        <p:nvCxnSpPr>
          <p:cNvPr id="23" name="Straight Arrow Connector 22"/>
          <p:cNvCxnSpPr/>
          <p:nvPr/>
        </p:nvCxnSpPr>
        <p:spPr bwMode="auto">
          <a:xfrm rot="5400000">
            <a:off x="7200106" y="4991100"/>
            <a:ext cx="153194" cy="76994"/>
          </a:xfrm>
          <a:prstGeom prst="straightConnector1">
            <a:avLst/>
          </a:prstGeom>
          <a:noFill/>
          <a:ln w="38100" cap="flat" cmpd="sng" algn="ctr">
            <a:solidFill>
              <a:srgbClr val="FF6600"/>
            </a:solidFill>
            <a:prstDash val="solid"/>
            <a:round/>
            <a:headEnd type="none" w="med" len="med"/>
            <a:tailEnd type="triangle"/>
          </a:ln>
          <a:effectLst/>
        </p:spPr>
      </p:cxnSp>
      <p:sp>
        <p:nvSpPr>
          <p:cNvPr id="24" name="Rectangle 23"/>
          <p:cNvSpPr/>
          <p:nvPr/>
        </p:nvSpPr>
        <p:spPr>
          <a:xfrm>
            <a:off x="5757245" y="5657269"/>
            <a:ext cx="3386755" cy="523220"/>
          </a:xfrm>
          <a:prstGeom prst="rect">
            <a:avLst/>
          </a:prstGeom>
        </p:spPr>
        <p:txBody>
          <a:bodyPr wrap="square">
            <a:spAutoFit/>
          </a:bodyPr>
          <a:lstStyle/>
          <a:p>
            <a:pPr>
              <a:spcAft>
                <a:spcPts val="0"/>
              </a:spcAft>
              <a:buNone/>
            </a:pPr>
            <a:r>
              <a:rPr lang="en-US" sz="1400" b="1" i="0" dirty="0" smtClean="0">
                <a:latin typeface="+mn-lt"/>
              </a:rPr>
              <a:t>National Spherical Torus Experiment, </a:t>
            </a:r>
          </a:p>
          <a:p>
            <a:pPr>
              <a:spcAft>
                <a:spcPts val="0"/>
              </a:spcAft>
              <a:buNone/>
            </a:pPr>
            <a:r>
              <a:rPr lang="en-US" sz="1400" b="1" i="0" dirty="0" smtClean="0">
                <a:latin typeface="+mn-lt"/>
              </a:rPr>
              <a:t>Princeton Plasma Physics Lab</a:t>
            </a:r>
          </a:p>
        </p:txBody>
      </p:sp>
      <p:sp>
        <p:nvSpPr>
          <p:cNvPr id="25" name="Rectangle 24"/>
          <p:cNvSpPr/>
          <p:nvPr/>
        </p:nvSpPr>
        <p:spPr>
          <a:xfrm>
            <a:off x="92305" y="4387580"/>
            <a:ext cx="5978839" cy="1569660"/>
          </a:xfrm>
          <a:prstGeom prst="rect">
            <a:avLst/>
          </a:prstGeom>
        </p:spPr>
        <p:txBody>
          <a:bodyPr wrap="square">
            <a:spAutoFit/>
          </a:bodyPr>
          <a:lstStyle/>
          <a:p>
            <a:pPr marL="184150" indent="0">
              <a:buNone/>
            </a:pPr>
            <a:r>
              <a:rPr lang="en-US" sz="2400" b="1" dirty="0">
                <a:solidFill>
                  <a:srgbClr val="FF0000"/>
                </a:solidFill>
              </a:rPr>
              <a:t>Advanced magnetic </a:t>
            </a:r>
            <a:r>
              <a:rPr lang="en-US" sz="2400" b="1" dirty="0" smtClean="0">
                <a:solidFill>
                  <a:srgbClr val="FF0000"/>
                </a:solidFill>
              </a:rPr>
              <a:t>configurations: potential to perform the divertor tasks better than the </a:t>
            </a:r>
            <a:r>
              <a:rPr lang="en-US" sz="2400" b="1" dirty="0">
                <a:solidFill>
                  <a:srgbClr val="FF0000"/>
                </a:solidFill>
              </a:rPr>
              <a:t>standard X-point divertor</a:t>
            </a:r>
          </a:p>
        </p:txBody>
      </p:sp>
    </p:spTree>
    <p:extLst>
      <p:ext uri="{BB962C8B-B14F-4D97-AF65-F5344CB8AC3E}">
        <p14:creationId xmlns:p14="http://schemas.microsoft.com/office/powerpoint/2010/main" val="3030248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09" y="95050"/>
            <a:ext cx="9055391" cy="809407"/>
          </a:xfrm>
        </p:spPr>
        <p:txBody>
          <a:bodyPr/>
          <a:lstStyle/>
          <a:p>
            <a:pPr>
              <a:lnSpc>
                <a:spcPct val="90000"/>
              </a:lnSpc>
            </a:pPr>
            <a:r>
              <a:rPr kumimoji="1" lang="en-US" sz="2800" dirty="0" smtClean="0"/>
              <a:t>Significant gaps exist between present divertor solutions and future device requirements</a:t>
            </a:r>
            <a:endParaRPr lang="en-US" sz="2800" dirty="0"/>
          </a:p>
        </p:txBody>
      </p:sp>
      <p:sp>
        <p:nvSpPr>
          <p:cNvPr id="3" name="Content Placeholder 2"/>
          <p:cNvSpPr>
            <a:spLocks noGrp="1"/>
          </p:cNvSpPr>
          <p:nvPr>
            <p:ph idx="1"/>
          </p:nvPr>
        </p:nvSpPr>
        <p:spPr>
          <a:xfrm>
            <a:off x="300123" y="1127796"/>
            <a:ext cx="7833959" cy="4674202"/>
          </a:xfrm>
        </p:spPr>
        <p:txBody>
          <a:bodyPr>
            <a:normAutofit fontScale="85000" lnSpcReduction="20000"/>
          </a:bodyPr>
          <a:lstStyle/>
          <a:p>
            <a:r>
              <a:rPr lang="en-US" dirty="0" err="1" smtClean="0"/>
              <a:t>P</a:t>
            </a:r>
            <a:r>
              <a:rPr lang="en-US" baseline="-25000" dirty="0" err="1" smtClean="0"/>
              <a:t>heat</a:t>
            </a:r>
            <a:r>
              <a:rPr lang="en-US" dirty="0" smtClean="0"/>
              <a:t>/R</a:t>
            </a:r>
          </a:p>
          <a:p>
            <a:pPr lvl="1"/>
            <a:r>
              <a:rPr lang="en-US" dirty="0" smtClean="0"/>
              <a:t>Present experiments: ≤ 14 MW/m</a:t>
            </a:r>
          </a:p>
          <a:p>
            <a:pPr lvl="1"/>
            <a:r>
              <a:rPr lang="en-US" dirty="0" smtClean="0"/>
              <a:t>ITER: ≤ 20 MW/m       DEMO: 80-100 MW/m</a:t>
            </a:r>
          </a:p>
          <a:p>
            <a:pPr lvl="1"/>
            <a:r>
              <a:rPr lang="en-US" dirty="0" smtClean="0"/>
              <a:t>Proposed solution: radiate up to 80-90%</a:t>
            </a:r>
          </a:p>
          <a:p>
            <a:r>
              <a:rPr lang="en-US" dirty="0" smtClean="0"/>
              <a:t>Steady</a:t>
            </a:r>
            <a:r>
              <a:rPr lang="en-US" dirty="0"/>
              <a:t>-state heat flux</a:t>
            </a:r>
          </a:p>
          <a:p>
            <a:pPr lvl="1"/>
            <a:r>
              <a:rPr lang="en-US" dirty="0"/>
              <a:t>Technological limit </a:t>
            </a:r>
            <a:r>
              <a:rPr lang="en-US" i="1" dirty="0" err="1"/>
              <a:t>q</a:t>
            </a:r>
            <a:r>
              <a:rPr lang="en-US" i="1" baseline="-25000" dirty="0" err="1"/>
              <a:t>peak</a:t>
            </a:r>
            <a:r>
              <a:rPr lang="en-US" dirty="0"/>
              <a:t> ≤ 5-15 MW/</a:t>
            </a:r>
            <a:r>
              <a:rPr lang="en-US" dirty="0" smtClean="0"/>
              <a:t>m</a:t>
            </a:r>
            <a:r>
              <a:rPr lang="en-US" baseline="30000" dirty="0" smtClean="0"/>
              <a:t>2</a:t>
            </a:r>
          </a:p>
          <a:p>
            <a:pPr lvl="1"/>
            <a:r>
              <a:rPr lang="en-US" dirty="0" smtClean="0"/>
              <a:t>ITER: </a:t>
            </a:r>
            <a:r>
              <a:rPr lang="en-US" i="1" dirty="0" err="1"/>
              <a:t>q</a:t>
            </a:r>
            <a:r>
              <a:rPr lang="en-US" i="1" baseline="-25000" dirty="0" err="1"/>
              <a:t>peak</a:t>
            </a:r>
            <a:r>
              <a:rPr lang="en-US" dirty="0"/>
              <a:t> ≤ </a:t>
            </a:r>
            <a:r>
              <a:rPr lang="en-US" dirty="0" smtClean="0"/>
              <a:t>10 MW</a:t>
            </a:r>
            <a:r>
              <a:rPr lang="en-US" dirty="0"/>
              <a:t>/</a:t>
            </a:r>
            <a:r>
              <a:rPr lang="en-US" dirty="0" smtClean="0"/>
              <a:t>m</a:t>
            </a:r>
            <a:r>
              <a:rPr lang="en-US" baseline="30000" dirty="0" smtClean="0"/>
              <a:t>2</a:t>
            </a:r>
            <a:r>
              <a:rPr lang="en-US" dirty="0" smtClean="0"/>
              <a:t> (Mitigated)</a:t>
            </a:r>
            <a:endParaRPr lang="en-US" dirty="0"/>
          </a:p>
          <a:p>
            <a:pPr lvl="1"/>
            <a:r>
              <a:rPr lang="en-US" dirty="0"/>
              <a:t>DEMO</a:t>
            </a:r>
            <a:r>
              <a:rPr lang="en-US" dirty="0" smtClean="0"/>
              <a:t>: </a:t>
            </a:r>
            <a:r>
              <a:rPr lang="en-US" i="1" dirty="0" err="1"/>
              <a:t>q</a:t>
            </a:r>
            <a:r>
              <a:rPr lang="en-US" i="1" baseline="-25000" dirty="0" err="1"/>
              <a:t>peak</a:t>
            </a:r>
            <a:r>
              <a:rPr lang="en-US" dirty="0"/>
              <a:t> ≤ 150 MW/</a:t>
            </a:r>
            <a:r>
              <a:rPr lang="en-US" dirty="0" smtClean="0"/>
              <a:t>m</a:t>
            </a:r>
            <a:r>
              <a:rPr lang="en-US" baseline="30000" dirty="0" smtClean="0"/>
              <a:t>2 </a:t>
            </a:r>
            <a:r>
              <a:rPr lang="en-US" dirty="0" smtClean="0"/>
              <a:t>(Unmitigated)</a:t>
            </a:r>
            <a:endParaRPr lang="en-US" baseline="30000" dirty="0"/>
          </a:p>
          <a:p>
            <a:r>
              <a:rPr lang="en-US" dirty="0"/>
              <a:t>ELM energy, target peak temperature</a:t>
            </a:r>
          </a:p>
          <a:p>
            <a:pPr lvl="1"/>
            <a:r>
              <a:rPr lang="en-US" dirty="0"/>
              <a:t>Melting limit 0.1-0.5 MJ/m</a:t>
            </a:r>
            <a:r>
              <a:rPr lang="en-US" baseline="30000" dirty="0"/>
              <a:t>2</a:t>
            </a:r>
          </a:p>
          <a:p>
            <a:pPr lvl="1"/>
            <a:r>
              <a:rPr lang="en-US" dirty="0"/>
              <a:t>DEMO: Unmitigated, ≥ 10 MJ/</a:t>
            </a:r>
            <a:r>
              <a:rPr lang="en-US" dirty="0" smtClean="0"/>
              <a:t>m</a:t>
            </a:r>
            <a:r>
              <a:rPr lang="en-US" baseline="30000" dirty="0" smtClean="0"/>
              <a:t>2</a:t>
            </a:r>
          </a:p>
          <a:p>
            <a:r>
              <a:rPr lang="en-US" dirty="0" smtClean="0"/>
              <a:t>Impurity erosion (divertor target plasma temperature)</a:t>
            </a:r>
          </a:p>
          <a:p>
            <a:pPr lvl="1"/>
            <a:endParaRPr lang="en-US" dirty="0"/>
          </a:p>
          <a:p>
            <a:endParaRPr lang="en-US" dirty="0"/>
          </a:p>
        </p:txBody>
      </p:sp>
      <p:sp>
        <p:nvSpPr>
          <p:cNvPr id="14" name="Rectangle 13"/>
          <p:cNvSpPr/>
          <p:nvPr/>
        </p:nvSpPr>
        <p:spPr>
          <a:xfrm>
            <a:off x="4676110" y="5884490"/>
            <a:ext cx="4467890" cy="461665"/>
          </a:xfrm>
          <a:prstGeom prst="rect">
            <a:avLst/>
          </a:prstGeom>
        </p:spPr>
        <p:txBody>
          <a:bodyPr wrap="none">
            <a:spAutoFit/>
          </a:bodyPr>
          <a:lstStyle/>
          <a:p>
            <a:r>
              <a:rPr lang="en-US" sz="1200" b="1" dirty="0" smtClean="0">
                <a:solidFill>
                  <a:srgbClr val="0000FF"/>
                </a:solidFill>
              </a:rPr>
              <a:t>Greenwald report, Toroidal Alternate Panel Report, </a:t>
            </a:r>
            <a:r>
              <a:rPr lang="en-US" sz="1200" b="1" dirty="0" err="1" smtClean="0">
                <a:solidFill>
                  <a:srgbClr val="0000FF"/>
                </a:solidFill>
              </a:rPr>
              <a:t>ReNeW</a:t>
            </a:r>
            <a:endParaRPr lang="en-US" sz="1200" b="1" dirty="0" smtClean="0">
              <a:solidFill>
                <a:srgbClr val="0000FF"/>
              </a:solidFill>
            </a:endParaRPr>
          </a:p>
          <a:p>
            <a:r>
              <a:rPr lang="en-US" sz="1200" b="1" dirty="0" smtClean="0">
                <a:solidFill>
                  <a:srgbClr val="0000FF"/>
                </a:solidFill>
              </a:rPr>
              <a:t>IAEA DEMO Workshops</a:t>
            </a:r>
            <a:endParaRPr lang="en-US" sz="1200" b="1" dirty="0">
              <a:solidFill>
                <a:srgbClr val="0000FF"/>
              </a:solidFill>
            </a:endParaRPr>
          </a:p>
        </p:txBody>
      </p:sp>
      <p:sp>
        <p:nvSpPr>
          <p:cNvPr id="16" name="Down Arrow 15"/>
          <p:cNvSpPr/>
          <p:nvPr/>
        </p:nvSpPr>
        <p:spPr bwMode="auto">
          <a:xfrm>
            <a:off x="8763000" y="1981200"/>
            <a:ext cx="484632" cy="978408"/>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Tree>
    <p:extLst>
      <p:ext uri="{BB962C8B-B14F-4D97-AF65-F5344CB8AC3E}">
        <p14:creationId xmlns:p14="http://schemas.microsoft.com/office/powerpoint/2010/main" val="1841658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tex-image-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99" y="2012699"/>
            <a:ext cx="8098544" cy="1362232"/>
          </a:xfrm>
          <a:prstGeom prst="rect">
            <a:avLst/>
          </a:prstGeom>
        </p:spPr>
      </p:pic>
      <p:sp>
        <p:nvSpPr>
          <p:cNvPr id="17410" name="Rectangle 2"/>
          <p:cNvSpPr>
            <a:spLocks noGrp="1" noChangeArrowheads="1"/>
          </p:cNvSpPr>
          <p:nvPr>
            <p:ph type="title"/>
          </p:nvPr>
        </p:nvSpPr>
        <p:spPr>
          <a:xfrm>
            <a:off x="381002" y="152402"/>
            <a:ext cx="8534400" cy="809625"/>
          </a:xfrm>
        </p:spPr>
        <p:txBody>
          <a:bodyPr/>
          <a:lstStyle/>
          <a:p>
            <a:pPr eaLnBrk="1" hangingPunct="1"/>
            <a:r>
              <a:rPr kumimoji="1" lang="en-US" sz="2400" dirty="0" smtClean="0"/>
              <a:t>Advanced magnetic divertor configurations can improve standard divertor properties and performance</a:t>
            </a:r>
            <a:endParaRPr kumimoji="1" lang="en-US" sz="2400" dirty="0"/>
          </a:p>
        </p:txBody>
      </p:sp>
      <p:sp>
        <p:nvSpPr>
          <p:cNvPr id="17411" name="Rectangle 3"/>
          <p:cNvSpPr>
            <a:spLocks noGrp="1" noChangeArrowheads="1"/>
          </p:cNvSpPr>
          <p:nvPr>
            <p:ph type="body" idx="1"/>
          </p:nvPr>
        </p:nvSpPr>
        <p:spPr>
          <a:xfrm>
            <a:off x="174965" y="4721367"/>
            <a:ext cx="6381570" cy="1661733"/>
          </a:xfrm>
        </p:spPr>
        <p:txBody>
          <a:bodyPr>
            <a:noAutofit/>
          </a:bodyPr>
          <a:lstStyle/>
          <a:p>
            <a:r>
              <a:rPr lang="en-US" sz="2000" b="1" dirty="0" smtClean="0"/>
              <a:t>Divertor physics is inherently 2D or even 3D</a:t>
            </a:r>
          </a:p>
          <a:p>
            <a:pPr lvl="1"/>
            <a:r>
              <a:rPr lang="en-US" sz="2000" dirty="0" smtClean="0"/>
              <a:t>Parallel / cross-field transport and turbulence </a:t>
            </a:r>
          </a:p>
          <a:p>
            <a:pPr lvl="1"/>
            <a:r>
              <a:rPr lang="en-US" sz="2000" dirty="0" smtClean="0"/>
              <a:t>Radiation front (detachment) stability</a:t>
            </a:r>
          </a:p>
          <a:p>
            <a:pPr lvl="1"/>
            <a:r>
              <a:rPr lang="en-US" sz="2000" dirty="0" smtClean="0"/>
              <a:t>Neutral pressure / density distribution </a:t>
            </a:r>
            <a:endParaRPr lang="en-US" sz="1800" dirty="0"/>
          </a:p>
        </p:txBody>
      </p:sp>
      <p:sp>
        <p:nvSpPr>
          <p:cNvPr id="2" name="Rectangle 1"/>
          <p:cNvSpPr/>
          <p:nvPr/>
        </p:nvSpPr>
        <p:spPr>
          <a:xfrm>
            <a:off x="3648196" y="1016411"/>
            <a:ext cx="2429421" cy="544765"/>
          </a:xfrm>
          <a:prstGeom prst="rect">
            <a:avLst/>
          </a:prstGeom>
        </p:spPr>
        <p:txBody>
          <a:bodyPr wrap="none">
            <a:spAutoFit/>
          </a:bodyPr>
          <a:lstStyle/>
          <a:p>
            <a:pPr>
              <a:lnSpc>
                <a:spcPct val="80000"/>
              </a:lnSpc>
            </a:pPr>
            <a:r>
              <a:rPr lang="en-US" b="1" dirty="0" smtClean="0">
                <a:solidFill>
                  <a:srgbClr val="FF0000"/>
                </a:solidFill>
              </a:rPr>
              <a:t>Radiated power loss </a:t>
            </a:r>
          </a:p>
          <a:p>
            <a:pPr>
              <a:lnSpc>
                <a:spcPct val="80000"/>
              </a:lnSpc>
            </a:pPr>
            <a:r>
              <a:rPr lang="en-US" b="1" dirty="0" smtClean="0">
                <a:solidFill>
                  <a:srgbClr val="FF0000"/>
                </a:solidFill>
              </a:rPr>
              <a:t>Increase via </a:t>
            </a:r>
            <a:r>
              <a:rPr lang="en-US" b="1" dirty="0" err="1" smtClean="0">
                <a:solidFill>
                  <a:srgbClr val="FF0000"/>
                </a:solidFill>
              </a:rPr>
              <a:t>V</a:t>
            </a:r>
            <a:r>
              <a:rPr lang="en-US" b="1" baseline="-25000" dirty="0" err="1" smtClean="0">
                <a:solidFill>
                  <a:srgbClr val="FF0000"/>
                </a:solidFill>
              </a:rPr>
              <a:t>div</a:t>
            </a:r>
            <a:r>
              <a:rPr lang="en-US" b="1" dirty="0" smtClean="0">
                <a:solidFill>
                  <a:srgbClr val="FF0000"/>
                </a:solidFill>
              </a:rPr>
              <a:t>, L</a:t>
            </a:r>
            <a:r>
              <a:rPr lang="en-US" b="1" baseline="-25000" dirty="0" smtClean="0">
                <a:solidFill>
                  <a:srgbClr val="FF0000"/>
                </a:solidFill>
              </a:rPr>
              <a:t>II</a:t>
            </a:r>
            <a:endParaRPr lang="en-US" b="1" baseline="-25000" dirty="0">
              <a:solidFill>
                <a:srgbClr val="FF0000"/>
              </a:solidFill>
            </a:endParaRPr>
          </a:p>
        </p:txBody>
      </p:sp>
      <p:sp>
        <p:nvSpPr>
          <p:cNvPr id="10" name="Rectangle 9"/>
          <p:cNvSpPr/>
          <p:nvPr/>
        </p:nvSpPr>
        <p:spPr>
          <a:xfrm>
            <a:off x="2566827" y="3881509"/>
            <a:ext cx="1434741" cy="766364"/>
          </a:xfrm>
          <a:prstGeom prst="rect">
            <a:avLst/>
          </a:prstGeom>
        </p:spPr>
        <p:txBody>
          <a:bodyPr wrap="square">
            <a:spAutoFit/>
          </a:bodyPr>
          <a:lstStyle/>
          <a:p>
            <a:pPr>
              <a:lnSpc>
                <a:spcPct val="80000"/>
              </a:lnSpc>
            </a:pPr>
            <a:r>
              <a:rPr lang="en-US" b="1" dirty="0" smtClean="0">
                <a:solidFill>
                  <a:srgbClr val="FF0000"/>
                </a:solidFill>
              </a:rPr>
              <a:t>Number of</a:t>
            </a:r>
          </a:p>
          <a:p>
            <a:pPr>
              <a:lnSpc>
                <a:spcPct val="80000"/>
              </a:lnSpc>
            </a:pPr>
            <a:r>
              <a:rPr lang="en-US" b="1" dirty="0" smtClean="0">
                <a:solidFill>
                  <a:srgbClr val="FF0000"/>
                </a:solidFill>
              </a:rPr>
              <a:t>Divertors / legs</a:t>
            </a:r>
            <a:endParaRPr lang="en-US" b="1" dirty="0">
              <a:solidFill>
                <a:srgbClr val="FF0000"/>
              </a:solidFill>
            </a:endParaRPr>
          </a:p>
        </p:txBody>
      </p:sp>
      <p:sp>
        <p:nvSpPr>
          <p:cNvPr id="11" name="Rectangle 10"/>
          <p:cNvSpPr/>
          <p:nvPr/>
        </p:nvSpPr>
        <p:spPr>
          <a:xfrm>
            <a:off x="7152000" y="1113462"/>
            <a:ext cx="1838965" cy="544765"/>
          </a:xfrm>
          <a:prstGeom prst="rect">
            <a:avLst/>
          </a:prstGeom>
        </p:spPr>
        <p:txBody>
          <a:bodyPr wrap="none">
            <a:spAutoFit/>
          </a:bodyPr>
          <a:lstStyle/>
          <a:p>
            <a:pPr>
              <a:lnSpc>
                <a:spcPct val="80000"/>
              </a:lnSpc>
            </a:pPr>
            <a:r>
              <a:rPr lang="en-US" b="1" dirty="0" err="1" smtClean="0">
                <a:solidFill>
                  <a:srgbClr val="FF0000"/>
                </a:solidFill>
              </a:rPr>
              <a:t>Poloidal</a:t>
            </a:r>
            <a:r>
              <a:rPr lang="en-US" b="1" dirty="0" smtClean="0">
                <a:solidFill>
                  <a:srgbClr val="FF0000"/>
                </a:solidFill>
              </a:rPr>
              <a:t> Target </a:t>
            </a:r>
          </a:p>
          <a:p>
            <a:pPr>
              <a:lnSpc>
                <a:spcPct val="80000"/>
              </a:lnSpc>
            </a:pPr>
            <a:r>
              <a:rPr lang="en-US" b="1" dirty="0" smtClean="0">
                <a:solidFill>
                  <a:srgbClr val="FF0000"/>
                </a:solidFill>
              </a:rPr>
              <a:t>Inclination, </a:t>
            </a:r>
            <a:r>
              <a:rPr lang="en-US" b="1" dirty="0" err="1" smtClean="0">
                <a:solidFill>
                  <a:srgbClr val="FF0000"/>
                </a:solidFill>
              </a:rPr>
              <a:t>etc</a:t>
            </a:r>
            <a:r>
              <a:rPr lang="en-US" b="1" dirty="0" smtClean="0">
                <a:solidFill>
                  <a:srgbClr val="FF0000"/>
                </a:solidFill>
              </a:rPr>
              <a:t> </a:t>
            </a:r>
            <a:endParaRPr lang="en-US" b="1" dirty="0">
              <a:solidFill>
                <a:srgbClr val="FF0000"/>
              </a:solidFill>
            </a:endParaRPr>
          </a:p>
        </p:txBody>
      </p:sp>
      <p:sp>
        <p:nvSpPr>
          <p:cNvPr id="12" name="Rectangle 11"/>
          <p:cNvSpPr/>
          <p:nvPr/>
        </p:nvSpPr>
        <p:spPr>
          <a:xfrm>
            <a:off x="450899" y="3642191"/>
            <a:ext cx="2012196" cy="766364"/>
          </a:xfrm>
          <a:prstGeom prst="rect">
            <a:avLst/>
          </a:prstGeom>
        </p:spPr>
        <p:txBody>
          <a:bodyPr wrap="square">
            <a:spAutoFit/>
          </a:bodyPr>
          <a:lstStyle/>
          <a:p>
            <a:pPr>
              <a:lnSpc>
                <a:spcPct val="80000"/>
              </a:lnSpc>
            </a:pPr>
            <a:r>
              <a:rPr lang="en-US" b="1" dirty="0" smtClean="0">
                <a:solidFill>
                  <a:srgbClr val="FF0000"/>
                </a:solidFill>
              </a:rPr>
              <a:t>Increase plasma-wetted area</a:t>
            </a:r>
            <a:endParaRPr lang="en-US" b="1" dirty="0">
              <a:solidFill>
                <a:srgbClr val="FF0000"/>
              </a:solidFill>
            </a:endParaRPr>
          </a:p>
        </p:txBody>
      </p:sp>
      <p:sp>
        <p:nvSpPr>
          <p:cNvPr id="14" name="Rectangle 13"/>
          <p:cNvSpPr/>
          <p:nvPr/>
        </p:nvSpPr>
        <p:spPr>
          <a:xfrm>
            <a:off x="7347348" y="3686460"/>
            <a:ext cx="1796652" cy="987963"/>
          </a:xfrm>
          <a:prstGeom prst="rect">
            <a:avLst/>
          </a:prstGeom>
        </p:spPr>
        <p:txBody>
          <a:bodyPr wrap="square">
            <a:spAutoFit/>
          </a:bodyPr>
          <a:lstStyle/>
          <a:p>
            <a:pPr>
              <a:lnSpc>
                <a:spcPct val="80000"/>
              </a:lnSpc>
            </a:pPr>
            <a:r>
              <a:rPr lang="en-US" b="1" dirty="0" smtClean="0">
                <a:solidFill>
                  <a:srgbClr val="FF0000"/>
                </a:solidFill>
              </a:rPr>
              <a:t>Increase </a:t>
            </a:r>
            <a:r>
              <a:rPr lang="en-US" b="1" dirty="0" err="1" smtClean="0">
                <a:solidFill>
                  <a:srgbClr val="FF0000"/>
                </a:solidFill>
                <a:latin typeface="Symbol" charset="2"/>
                <a:cs typeface="Symbol" charset="2"/>
              </a:rPr>
              <a:t>l</a:t>
            </a:r>
            <a:r>
              <a:rPr lang="en-US" b="1" baseline="-25000" dirty="0" err="1" smtClean="0">
                <a:solidFill>
                  <a:srgbClr val="FF0000"/>
                </a:solidFill>
              </a:rPr>
              <a:t>q</a:t>
            </a:r>
            <a:r>
              <a:rPr lang="en-US" b="1" dirty="0" smtClean="0">
                <a:solidFill>
                  <a:srgbClr val="FF0000"/>
                </a:solidFill>
              </a:rPr>
              <a:t> via</a:t>
            </a:r>
            <a:endParaRPr lang="en-US" b="1" dirty="0">
              <a:solidFill>
                <a:srgbClr val="FF0000"/>
              </a:solidFill>
            </a:endParaRPr>
          </a:p>
          <a:p>
            <a:pPr>
              <a:lnSpc>
                <a:spcPct val="80000"/>
              </a:lnSpc>
            </a:pPr>
            <a:r>
              <a:rPr lang="en-US" b="1" dirty="0">
                <a:solidFill>
                  <a:srgbClr val="FF0000"/>
                </a:solidFill>
              </a:rPr>
              <a:t>i</a:t>
            </a:r>
            <a:r>
              <a:rPr lang="en-US" b="1" dirty="0" smtClean="0">
                <a:solidFill>
                  <a:srgbClr val="FF0000"/>
                </a:solidFill>
              </a:rPr>
              <a:t>ncreased</a:t>
            </a:r>
          </a:p>
          <a:p>
            <a:pPr>
              <a:lnSpc>
                <a:spcPct val="80000"/>
              </a:lnSpc>
            </a:pPr>
            <a:r>
              <a:rPr lang="en-US" b="1" dirty="0" smtClean="0">
                <a:solidFill>
                  <a:srgbClr val="FF0000"/>
                </a:solidFill>
              </a:rPr>
              <a:t>radial transport, L</a:t>
            </a:r>
            <a:r>
              <a:rPr lang="en-US" b="1" baseline="-25000" dirty="0" smtClean="0">
                <a:solidFill>
                  <a:srgbClr val="FF0000"/>
                </a:solidFill>
              </a:rPr>
              <a:t>II</a:t>
            </a:r>
            <a:endParaRPr lang="en-US" b="1" baseline="-25000" dirty="0">
              <a:solidFill>
                <a:srgbClr val="FF0000"/>
              </a:solidFill>
            </a:endParaRPr>
          </a:p>
        </p:txBody>
      </p:sp>
      <p:sp>
        <p:nvSpPr>
          <p:cNvPr id="16" name="Rectangle 15"/>
          <p:cNvSpPr/>
          <p:nvPr/>
        </p:nvSpPr>
        <p:spPr>
          <a:xfrm>
            <a:off x="4171190" y="2719889"/>
            <a:ext cx="894506" cy="528350"/>
          </a:xfrm>
          <a:prstGeom prst="rect">
            <a:avLst/>
          </a:prstGeom>
        </p:spPr>
        <p:txBody>
          <a:bodyPr wrap="square">
            <a:spAutoFit/>
          </a:bodyPr>
          <a:lstStyle/>
          <a:p>
            <a:pPr>
              <a:lnSpc>
                <a:spcPct val="80000"/>
              </a:lnSpc>
            </a:pPr>
            <a:r>
              <a:rPr lang="en-US" sz="3400" b="1" dirty="0" smtClean="0">
                <a:solidFill>
                  <a:srgbClr val="FF0000"/>
                </a:solidFill>
              </a:rPr>
              <a:t>N</a:t>
            </a:r>
            <a:endParaRPr lang="en-US" sz="3400" b="1" dirty="0">
              <a:solidFill>
                <a:srgbClr val="FF0000"/>
              </a:solidFill>
            </a:endParaRPr>
          </a:p>
        </p:txBody>
      </p:sp>
      <p:sp>
        <p:nvSpPr>
          <p:cNvPr id="18" name="Rectangle 17"/>
          <p:cNvSpPr/>
          <p:nvPr/>
        </p:nvSpPr>
        <p:spPr>
          <a:xfrm>
            <a:off x="4527423" y="3687226"/>
            <a:ext cx="2012196" cy="766364"/>
          </a:xfrm>
          <a:prstGeom prst="rect">
            <a:avLst/>
          </a:prstGeom>
        </p:spPr>
        <p:txBody>
          <a:bodyPr wrap="square">
            <a:spAutoFit/>
          </a:bodyPr>
          <a:lstStyle/>
          <a:p>
            <a:pPr>
              <a:lnSpc>
                <a:spcPct val="80000"/>
              </a:lnSpc>
            </a:pPr>
            <a:r>
              <a:rPr lang="en-US" b="1" dirty="0" smtClean="0">
                <a:solidFill>
                  <a:srgbClr val="FF0000"/>
                </a:solidFill>
              </a:rPr>
              <a:t>Increase divertor area at large R</a:t>
            </a:r>
            <a:r>
              <a:rPr lang="en-US" b="1" baseline="-25000" dirty="0" smtClean="0">
                <a:solidFill>
                  <a:srgbClr val="FF0000"/>
                </a:solidFill>
              </a:rPr>
              <a:t>SP</a:t>
            </a:r>
            <a:endParaRPr lang="en-US" b="1" baseline="-25000" dirty="0">
              <a:solidFill>
                <a:srgbClr val="FF0000"/>
              </a:solidFill>
            </a:endParaRPr>
          </a:p>
        </p:txBody>
      </p:sp>
      <p:sp>
        <p:nvSpPr>
          <p:cNvPr id="19" name="Rectangle 18"/>
          <p:cNvSpPr/>
          <p:nvPr/>
        </p:nvSpPr>
        <p:spPr>
          <a:xfrm>
            <a:off x="6458156" y="4784245"/>
            <a:ext cx="1774747" cy="987963"/>
          </a:xfrm>
          <a:prstGeom prst="rect">
            <a:avLst/>
          </a:prstGeom>
        </p:spPr>
        <p:txBody>
          <a:bodyPr wrap="square">
            <a:spAutoFit/>
          </a:bodyPr>
          <a:lstStyle/>
          <a:p>
            <a:pPr>
              <a:lnSpc>
                <a:spcPct val="80000"/>
              </a:lnSpc>
            </a:pPr>
            <a:r>
              <a:rPr lang="en-US" b="1" dirty="0" smtClean="0">
                <a:solidFill>
                  <a:srgbClr val="FF0000"/>
                </a:solidFill>
              </a:rPr>
              <a:t>Increase plasma-wetted area via increasing </a:t>
            </a:r>
            <a:r>
              <a:rPr lang="en-US" b="1" dirty="0" err="1" smtClean="0">
                <a:solidFill>
                  <a:srgbClr val="FF0000"/>
                </a:solidFill>
              </a:rPr>
              <a:t>f</a:t>
            </a:r>
            <a:r>
              <a:rPr lang="en-US" b="1" baseline="-25000" dirty="0" err="1" smtClean="0">
                <a:solidFill>
                  <a:srgbClr val="FF0000"/>
                </a:solidFill>
              </a:rPr>
              <a:t>exp</a:t>
            </a:r>
            <a:r>
              <a:rPr lang="en-US" b="1" dirty="0" smtClean="0">
                <a:solidFill>
                  <a:srgbClr val="FF0000"/>
                </a:solidFill>
              </a:rPr>
              <a:t> </a:t>
            </a:r>
            <a:endParaRPr lang="en-US" b="1" baseline="-25000" dirty="0">
              <a:solidFill>
                <a:srgbClr val="FF0000"/>
              </a:solidFill>
            </a:endParaRPr>
          </a:p>
        </p:txBody>
      </p:sp>
      <p:cxnSp>
        <p:nvCxnSpPr>
          <p:cNvPr id="4" name="Straight Arrow Connector 3"/>
          <p:cNvCxnSpPr/>
          <p:nvPr/>
        </p:nvCxnSpPr>
        <p:spPr>
          <a:xfrm flipV="1">
            <a:off x="1652073" y="3282831"/>
            <a:ext cx="756772" cy="4594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341470" y="3251768"/>
            <a:ext cx="818626" cy="61498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5654314" y="3258053"/>
            <a:ext cx="1658" cy="53450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6818445" y="3300582"/>
            <a:ext cx="291075" cy="144994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7644598" y="3303888"/>
            <a:ext cx="185893" cy="30137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009117" y="1431070"/>
            <a:ext cx="635033" cy="45491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8095993" y="1674308"/>
            <a:ext cx="18956" cy="3317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6731662"/>
      </p:ext>
    </p:extLst>
  </p:cSld>
  <p:clrMapOvr>
    <a:masterClrMapping/>
  </p:clrMapOvr>
  <p:transition xmlns:p14="http://schemas.microsoft.com/office/powerpoint/2010/main" advTm="95263"/>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58" y="220136"/>
            <a:ext cx="8436642" cy="867137"/>
          </a:xfrm>
        </p:spPr>
        <p:txBody>
          <a:bodyPr/>
          <a:lstStyle/>
          <a:p>
            <a:r>
              <a:rPr lang="en-US" sz="3000" dirty="0" smtClean="0"/>
              <a:t>Engineering and technology aspects define divertor configuration options</a:t>
            </a:r>
            <a:endParaRPr lang="en-US" sz="3000" dirty="0"/>
          </a:p>
        </p:txBody>
      </p:sp>
      <p:sp>
        <p:nvSpPr>
          <p:cNvPr id="3" name="Content Placeholder 2"/>
          <p:cNvSpPr>
            <a:spLocks noGrp="1"/>
          </p:cNvSpPr>
          <p:nvPr>
            <p:ph idx="1"/>
          </p:nvPr>
        </p:nvSpPr>
        <p:spPr>
          <a:xfrm>
            <a:off x="1587405" y="1718948"/>
            <a:ext cx="7192587" cy="4599273"/>
          </a:xfrm>
        </p:spPr>
        <p:txBody>
          <a:bodyPr>
            <a:normAutofit/>
          </a:bodyPr>
          <a:lstStyle/>
          <a:p>
            <a:r>
              <a:rPr lang="en-US" sz="2600" dirty="0" smtClean="0"/>
              <a:t>Plasma equilibria, shaping and control</a:t>
            </a:r>
          </a:p>
          <a:p>
            <a:pPr marL="400050" lvl="1" indent="-280988">
              <a:spcBef>
                <a:spcPts val="1200"/>
              </a:spcBef>
              <a:buClr>
                <a:srgbClr val="0D5097"/>
              </a:buClr>
              <a:buFont typeface="Wingdings" charset="2"/>
              <a:buChar char="§"/>
            </a:pPr>
            <a:r>
              <a:rPr lang="en-US" sz="2600" dirty="0" smtClean="0"/>
              <a:t>Magnetic coils – inside or outside TF magnet</a:t>
            </a:r>
          </a:p>
          <a:p>
            <a:pPr lvl="1"/>
            <a:r>
              <a:rPr lang="en-US" dirty="0" smtClean="0"/>
              <a:t>Neutron shielding</a:t>
            </a:r>
          </a:p>
          <a:p>
            <a:pPr lvl="1"/>
            <a:r>
              <a:rPr lang="en-US" dirty="0" smtClean="0"/>
              <a:t>Cooling</a:t>
            </a:r>
          </a:p>
          <a:p>
            <a:pPr lvl="1"/>
            <a:r>
              <a:rPr lang="en-US" dirty="0" smtClean="0"/>
              <a:t>Electromagnetic forces</a:t>
            </a:r>
          </a:p>
          <a:p>
            <a:pPr lvl="1"/>
            <a:r>
              <a:rPr lang="en-US" dirty="0" smtClean="0"/>
              <a:t>Maintenance and remote handling</a:t>
            </a:r>
          </a:p>
        </p:txBody>
      </p:sp>
      <p:sp>
        <p:nvSpPr>
          <p:cNvPr id="4" name="Curved Left Arrow 3"/>
          <p:cNvSpPr/>
          <p:nvPr/>
        </p:nvSpPr>
        <p:spPr bwMode="auto">
          <a:xfrm flipH="1">
            <a:off x="514538" y="1948871"/>
            <a:ext cx="864862" cy="963487"/>
          </a:xfrm>
          <a:prstGeom prst="curvedLeftArrow">
            <a:avLst/>
          </a:prstGeom>
          <a:solidFill>
            <a:schemeClr val="bg1"/>
          </a:solidFill>
          <a:ln w="9525">
            <a:solidFill>
              <a:schemeClr val="tx1"/>
            </a:solidFill>
            <a:miter lim="800000"/>
            <a:headEnd/>
            <a:tailEnd/>
          </a:ln>
          <a:effectLst>
            <a:outerShdw blurRad="50800" dist="38100" dir="5400000" algn="t" rotWithShape="0">
              <a:prstClr val="black">
                <a:alpha val="40000"/>
              </a:prstClr>
            </a:outerShdw>
          </a:effectLst>
        </p:spPr>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1767767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6"/>
            <a:ext cx="8229600" cy="852838"/>
          </a:xfrm>
        </p:spPr>
        <p:txBody>
          <a:bodyPr/>
          <a:lstStyle/>
          <a:p>
            <a:r>
              <a:rPr lang="en-US" sz="3200" dirty="0" smtClean="0"/>
              <a:t>Advanced divertor magnetic configurations (classified by appearance)</a:t>
            </a:r>
            <a:endParaRPr lang="en-US" sz="3200" dirty="0"/>
          </a:p>
        </p:txBody>
      </p:sp>
      <p:sp>
        <p:nvSpPr>
          <p:cNvPr id="4" name="Content Placeholder 3"/>
          <p:cNvSpPr>
            <a:spLocks noGrp="1"/>
          </p:cNvSpPr>
          <p:nvPr>
            <p:ph idx="10"/>
          </p:nvPr>
        </p:nvSpPr>
        <p:spPr>
          <a:xfrm>
            <a:off x="374129" y="1566863"/>
            <a:ext cx="8313016" cy="4751357"/>
          </a:xfrm>
        </p:spPr>
        <p:txBody>
          <a:bodyPr>
            <a:normAutofit fontScale="92500" lnSpcReduction="10000"/>
          </a:bodyPr>
          <a:lstStyle/>
          <a:p>
            <a:pPr marL="633412" indent="-514350">
              <a:buFont typeface="+mj-lt"/>
              <a:buAutoNum type="arabicPeriod"/>
            </a:pPr>
            <a:r>
              <a:rPr lang="en-US" b="1" dirty="0" smtClean="0"/>
              <a:t>Multiple divertors, each with one X-point</a:t>
            </a:r>
          </a:p>
          <a:p>
            <a:pPr marL="633412" indent="-514350">
              <a:buFont typeface="+mj-lt"/>
              <a:buAutoNum type="arabicPeriod"/>
            </a:pPr>
            <a:r>
              <a:rPr lang="en-US" b="1" dirty="0" smtClean="0"/>
              <a:t>Higher order (2</a:t>
            </a:r>
            <a:r>
              <a:rPr lang="en-US" b="1" baseline="30000" dirty="0" smtClean="0"/>
              <a:t>nd</a:t>
            </a:r>
            <a:r>
              <a:rPr lang="en-US" b="1" dirty="0" smtClean="0"/>
              <a:t>, 3</a:t>
            </a:r>
            <a:r>
              <a:rPr lang="en-US" b="1" baseline="30000" dirty="0" smtClean="0"/>
              <a:t>rd</a:t>
            </a:r>
            <a:r>
              <a:rPr lang="en-US" b="1" dirty="0" smtClean="0"/>
              <a:t>) null divertors</a:t>
            </a:r>
          </a:p>
          <a:p>
            <a:pPr marL="633412" indent="-514350">
              <a:buFont typeface="+mj-lt"/>
              <a:buAutoNum type="arabicPeriod"/>
            </a:pPr>
            <a:r>
              <a:rPr lang="en-US" b="1" dirty="0" smtClean="0"/>
              <a:t>Divertor with multiple X-points</a:t>
            </a:r>
          </a:p>
          <a:p>
            <a:pPr marL="633412" indent="-514350">
              <a:buFont typeface="+mj-lt"/>
              <a:buAutoNum type="arabicPeriod"/>
            </a:pPr>
            <a:r>
              <a:rPr lang="en-US" b="1" dirty="0" smtClean="0"/>
              <a:t>Long-legged divertors with multiple X-points</a:t>
            </a:r>
            <a:endParaRPr lang="en-US" b="1" dirty="0"/>
          </a:p>
          <a:p>
            <a:endParaRPr lang="en-US" dirty="0" smtClean="0"/>
          </a:p>
          <a:p>
            <a:r>
              <a:rPr lang="en-US" dirty="0" smtClean="0"/>
              <a:t>Note on early concepts </a:t>
            </a:r>
          </a:p>
          <a:p>
            <a:pPr lvl="1"/>
            <a:r>
              <a:rPr lang="en-US" dirty="0"/>
              <a:t>E</a:t>
            </a:r>
            <a:r>
              <a:rPr lang="en-US" dirty="0" smtClean="0"/>
              <a:t>nvisioned before H-mode discovery (1982)</a:t>
            </a:r>
            <a:endParaRPr lang="en-US" dirty="0"/>
          </a:p>
          <a:p>
            <a:pPr lvl="1"/>
            <a:r>
              <a:rPr lang="en-US" dirty="0" smtClean="0"/>
              <a:t>Some concepts envisioned divertor for particle and impurity control </a:t>
            </a:r>
            <a:r>
              <a:rPr lang="en-US" b="1" dirty="0" smtClean="0"/>
              <a:t>only</a:t>
            </a:r>
          </a:p>
          <a:p>
            <a:endParaRPr lang="en-US" dirty="0" smtClean="0"/>
          </a:p>
        </p:txBody>
      </p:sp>
    </p:spTree>
    <p:extLst>
      <p:ext uri="{BB962C8B-B14F-4D97-AF65-F5344CB8AC3E}">
        <p14:creationId xmlns:p14="http://schemas.microsoft.com/office/powerpoint/2010/main" val="41905202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andar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solidFill>
          <a:schemeClr val="bg1"/>
        </a:solidFill>
        <a:ln w="9525">
          <a:solidFill>
            <a:schemeClr val="tx1"/>
          </a:solidFill>
          <a:miter lim="800000"/>
          <a:headEnd/>
          <a:tailEnd/>
        </a:ln>
        <a:effectLst>
          <a:outerShdw blurRad="50800" dist="38100" dir="5400000" algn="t" rotWithShape="0">
            <a:prstClr val="black">
              <a:alpha val="40000"/>
            </a:prstClr>
          </a:outerShdw>
        </a:effectLst>
      </a:spPr>
      <a:bodyPr rtlCol="0" anchor="b">
        <a:prstTxWarp prst="textNoShape">
          <a:avLst/>
        </a:prstTxWarp>
      </a:bodyPr>
      <a:lstStyle>
        <a:defPPr algn="ctr">
          <a:spcBef>
            <a:spcPct val="0"/>
          </a:spcBef>
          <a:defRPr sz="1600" dirty="0">
            <a:solidFill>
              <a:srgbClr val="000000"/>
            </a:solidFill>
          </a:defRPr>
        </a:defPPr>
      </a:lstStyle>
    </a:spDef>
    <a:lnDef>
      <a:spPr>
        <a:ln w="31750" cmpd="sng"/>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o Background Col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ln>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31750" cmpd="sng"/>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30126</TotalTime>
  <Words>2642</Words>
  <Application>Microsoft Macintosh PowerPoint</Application>
  <PresentationFormat>On-screen Show (4:3)</PresentationFormat>
  <Paragraphs>326</Paragraphs>
  <Slides>35</Slides>
  <Notes>2</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Standard Background</vt:lpstr>
      <vt:lpstr>1_No Background Color</vt:lpstr>
      <vt:lpstr>Advanced divertor magnetic configurations for tokamaks: concepts, status, future.</vt:lpstr>
      <vt:lpstr>Acknowledgements</vt:lpstr>
      <vt:lpstr>This talk to discuss poloidal magnetic divertor configurations for tokamaks</vt:lpstr>
      <vt:lpstr>Other Plasma-Material Interface areas are as important, however, not discussed in this talk</vt:lpstr>
      <vt:lpstr>Poloidal X-point divertor enabled progress in tokamak physics studies in the last 30 years</vt:lpstr>
      <vt:lpstr>Significant gaps exist between present divertor solutions and future device requirements</vt:lpstr>
      <vt:lpstr>Advanced magnetic divertor configurations can improve standard divertor properties and performance</vt:lpstr>
      <vt:lpstr>Engineering and technology aspects define divertor configuration options</vt:lpstr>
      <vt:lpstr>Advanced divertor magnetic configurations (classified by appearance)</vt:lpstr>
      <vt:lpstr>1. Multiple divertors: triple-null, quadruple-null to share heat and particle fluxes</vt:lpstr>
      <vt:lpstr>2. Higher order null divertors : larger region of very low Bp to affect geometry and transport</vt:lpstr>
      <vt:lpstr>3. Divertor with multiple X-points: expand SOL in the divertor region</vt:lpstr>
      <vt:lpstr>3. Divertor with multiple X-points: expand SOL in the divertor region</vt:lpstr>
      <vt:lpstr>4. Long-legged divertors with multiple X-points: increase connection length, expand SOL</vt:lpstr>
      <vt:lpstr>Long-legged divertors with multiple X-points </vt:lpstr>
      <vt:lpstr>4. Long-legged divertors with multiple X-points</vt:lpstr>
      <vt:lpstr>4. Long-legged divertors remove interaction zone away from plasma</vt:lpstr>
      <vt:lpstr>4. Long-legged divertors with multiple X-points</vt:lpstr>
      <vt:lpstr>Advanced magnetic divertor configurations: status of experiments</vt:lpstr>
      <vt:lpstr>1. Doublet III Expanded Boundary was the first advanced magnetic divertor configuration experiment</vt:lpstr>
      <vt:lpstr>2. Snowflake configuration has been realized in several devices using existing PF coils</vt:lpstr>
      <vt:lpstr>Divertor heat flux significantly reduced due to snowflake divertor geometry effects</vt:lpstr>
      <vt:lpstr>Snowflake divertor enables power and particle sharing over multiple strike points</vt:lpstr>
      <vt:lpstr>Divertor heat transport affected by snowflake geometry</vt:lpstr>
      <vt:lpstr>Snowflake configuration favorably affects radiative divertor and detachment</vt:lpstr>
      <vt:lpstr>3. Recent DIII-D experiments demonstrated benefits of the increased connection length</vt:lpstr>
      <vt:lpstr>Advanced magnetic divertor configuration development </vt:lpstr>
      <vt:lpstr>MAST Upgrade to test advanced divertor configurations</vt:lpstr>
      <vt:lpstr>PowerPoint Presentation</vt:lpstr>
      <vt:lpstr>HL-2M tokamak enables a number of advanced magnetic configurations</vt:lpstr>
      <vt:lpstr>Many pre-DEMO and DEMO designs include snowflake and Super-X configurations</vt:lpstr>
      <vt:lpstr>Everything New Is Actually Well-Forgotten Old (Новое – это хорошо забытое старое, the Russian saying).</vt:lpstr>
      <vt:lpstr>Backup</vt:lpstr>
      <vt:lpstr>Abstract</vt:lpstr>
      <vt:lpstr>Conventional divertor history…</vt:lpstr>
    </vt:vector>
  </TitlesOfParts>
  <Company>LLNL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2012 LLNL Template</dc:title>
  <dc:creator>TID</dc:creator>
  <cp:lastModifiedBy>Vlad Soukhanovskii</cp:lastModifiedBy>
  <cp:revision>1702</cp:revision>
  <cp:lastPrinted>2010-05-14T20:09:50Z</cp:lastPrinted>
  <dcterms:created xsi:type="dcterms:W3CDTF">2010-07-01T20:56:41Z</dcterms:created>
  <dcterms:modified xsi:type="dcterms:W3CDTF">2014-11-11T00:08:15Z</dcterms:modified>
</cp:coreProperties>
</file>