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481" r:id="rId1"/>
    <p:sldMasterId id="2147484509" r:id="rId2"/>
  </p:sldMasterIdLst>
  <p:notesMasterIdLst>
    <p:notesMasterId r:id="rId19"/>
  </p:notesMasterIdLst>
  <p:handoutMasterIdLst>
    <p:handoutMasterId r:id="rId20"/>
  </p:handoutMasterIdLst>
  <p:sldIdLst>
    <p:sldId id="999" r:id="rId3"/>
    <p:sldId id="983" r:id="rId4"/>
    <p:sldId id="1031" r:id="rId5"/>
    <p:sldId id="1034" r:id="rId6"/>
    <p:sldId id="1038" r:id="rId7"/>
    <p:sldId id="1039" r:id="rId8"/>
    <p:sldId id="1040" r:id="rId9"/>
    <p:sldId id="1041" r:id="rId10"/>
    <p:sldId id="1042" r:id="rId11"/>
    <p:sldId id="1043" r:id="rId12"/>
    <p:sldId id="1045" r:id="rId13"/>
    <p:sldId id="1046" r:id="rId14"/>
    <p:sldId id="1047" r:id="rId15"/>
    <p:sldId id="1048" r:id="rId16"/>
    <p:sldId id="1032" r:id="rId17"/>
    <p:sldId id="1044" r:id="rId18"/>
  </p:sldIdLst>
  <p:sldSz cx="9144000" cy="5143500" type="screen16x9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9900CC"/>
    <a:srgbClr val="6600FF"/>
    <a:srgbClr val="CC99FF"/>
    <a:srgbClr val="FFCC66"/>
    <a:srgbClr val="FFFF99"/>
    <a:srgbClr val="6600CC"/>
    <a:srgbClr val="009900"/>
    <a:srgbClr val="FFCC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2" autoAdjust="0"/>
    <p:restoredTop sz="94660"/>
  </p:normalViewPr>
  <p:slideViewPr>
    <p:cSldViewPr>
      <p:cViewPr varScale="1">
        <p:scale>
          <a:sx n="129" d="100"/>
          <a:sy n="129" d="100"/>
        </p:scale>
        <p:origin x="-228" y="-2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4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9826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4" y="8759826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439774C6-91F5-40BE-8ECF-D36CED16B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74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4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1468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6" y="4379914"/>
            <a:ext cx="50863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9826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4" y="8759826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BD075D12-764B-474B-97D6-C52CD6077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dirty="0" smtClean="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dirty="0" smtClean="0">
                <a:solidFill>
                  <a:schemeClr val="tx1"/>
                </a:solidFill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dirty="0" smtClean="0">
                <a:solidFill>
                  <a:srgbClr val="FF0000"/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dirty="0" smtClean="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dirty="0"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78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7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3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38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97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1906"/>
            <a:ext cx="2286000" cy="4617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906"/>
            <a:ext cx="6705600" cy="4617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7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55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7716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6"/>
          <a:stretch/>
        </p:blipFill>
        <p:spPr bwMode="auto">
          <a:xfrm>
            <a:off x="2" y="2"/>
            <a:ext cx="4474562" cy="7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0" y="3633672"/>
            <a:ext cx="4320600" cy="142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628900"/>
            <a:ext cx="7315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04" y="3633672"/>
            <a:ext cx="1372595" cy="14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3657600"/>
            <a:ext cx="2080200" cy="4572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  <p:pic>
        <p:nvPicPr>
          <p:cNvPr id="11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-1"/>
          <a:stretch/>
        </p:blipFill>
        <p:spPr bwMode="auto">
          <a:xfrm>
            <a:off x="5853659" y="2"/>
            <a:ext cx="3290342" cy="7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r="30576"/>
          <a:stretch/>
        </p:blipFill>
        <p:spPr bwMode="auto">
          <a:xfrm>
            <a:off x="4414604" y="2"/>
            <a:ext cx="1543986" cy="7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4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1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6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305300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4305300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8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0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1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/>
          <a:stretch/>
        </p:blipFill>
        <p:spPr bwMode="auto">
          <a:xfrm>
            <a:off x="2961735" y="4917057"/>
            <a:ext cx="6189759" cy="22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325"/>
            <a:ext cx="6861448" cy="22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10400" y="490922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b="1" i="0" kern="1200" smtClean="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9pPr>
          </a:lstStyle>
          <a:p>
            <a:fld id="{7582A597-63CD-47F9-A9E4-CA8C6B735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206"/>
          <p:cNvSpPr>
            <a:spLocks noChangeArrowheads="1"/>
          </p:cNvSpPr>
          <p:nvPr/>
        </p:nvSpPr>
        <p:spPr bwMode="auto">
          <a:xfrm>
            <a:off x="802105" y="4924886"/>
            <a:ext cx="7162800" cy="20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APS DPP 2015</a:t>
            </a:r>
            <a:r>
              <a:rPr lang="en-US" sz="1000" b="1" baseline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- </a:t>
            </a:r>
            <a:r>
              <a:rPr lang="en-US" sz="1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PO6.003: Global MHD Mode Stabilization/Control for</a:t>
            </a:r>
            <a:r>
              <a:rPr lang="en-US" sz="1000" b="1" baseline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Disruption Avoidance </a:t>
            </a:r>
            <a:r>
              <a:rPr lang="en-US" alt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(S.A. Sabbagh, et al.)</a:t>
            </a:r>
          </a:p>
        </p:txBody>
      </p:sp>
      <p:sp>
        <p:nvSpPr>
          <p:cNvPr id="11" name="Rectangle 208"/>
          <p:cNvSpPr>
            <a:spLocks noChangeArrowheads="1"/>
          </p:cNvSpPr>
          <p:nvPr/>
        </p:nvSpPr>
        <p:spPr bwMode="auto">
          <a:xfrm>
            <a:off x="6781800" y="4928090"/>
            <a:ext cx="1981200" cy="20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 hangingPunct="1"/>
            <a:r>
              <a:rPr lang="en-US" altLang="en-US" sz="1000" b="1" baseline="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Nov 18</a:t>
            </a:r>
            <a:r>
              <a:rPr lang="en-US" altLang="en-US" sz="1000" b="1" baseline="3000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th</a:t>
            </a:r>
            <a:r>
              <a:rPr lang="en-US" alt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, 2015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14400"/>
            <a:ext cx="876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altLang="en-US" dirty="0" smtClean="0"/>
              <a:t>Click to edit Master text styles</a:t>
            </a:r>
          </a:p>
          <a:p>
            <a:pPr lvl="1"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altLang="en-US" dirty="0" smtClean="0"/>
              <a:t>Second level</a:t>
            </a:r>
          </a:p>
          <a:p>
            <a:pPr lvl="2">
              <a:buSzPct val="180000"/>
            </a:pPr>
            <a:r>
              <a:rPr lang="en-US" altLang="en-US" dirty="0" smtClean="0"/>
              <a:t>Third level</a:t>
            </a:r>
          </a:p>
          <a:p>
            <a:pPr lvl="3">
              <a:buClr>
                <a:srgbClr val="3333FF"/>
              </a:buClr>
              <a:buSzPct val="65000"/>
              <a:buFont typeface="Wingdings" pitchFamily="2" charset="2"/>
              <a:buChar char="q"/>
            </a:pPr>
            <a:r>
              <a:rPr lang="en-US" altLang="en-US" dirty="0" smtClean="0"/>
              <a:t>Fourth level</a:t>
            </a:r>
          </a:p>
          <a:p>
            <a:pPr lvl="4">
              <a:buClr>
                <a:srgbClr val="FF3300"/>
              </a:buClr>
              <a:buChar char="•"/>
            </a:pPr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21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52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lang="en-US" altLang="en-US" sz="2400" dirty="0" smtClean="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en-US" altLang="en-US" sz="2000" dirty="0" smtClean="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en-US" altLang="en-US" dirty="0" smtClean="0"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en-US" altLang="en-US" sz="1600" dirty="0" smtClean="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en-US" altLang="en-US" sz="1600" dirty="0" smtClean="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14400"/>
            <a:ext cx="876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1907"/>
            <a:ext cx="9144000" cy="61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4933942"/>
            <a:ext cx="9144000" cy="227409"/>
            <a:chOff x="0" y="4144"/>
            <a:chExt cx="5760" cy="191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  <a:ea typeface="+mn-ea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63838" y="4935141"/>
            <a:ext cx="7162800" cy="20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9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NSTX-U Disruption Prediction, Avoidance, and Mitigation Working Group – Initial Meeting </a:t>
            </a:r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(S.A. Sabbagh and R. Raman)</a:t>
            </a:r>
            <a:endParaRPr lang="en-US" sz="900" b="1" dirty="0">
              <a:solidFill>
                <a:srgbClr val="3333CC"/>
              </a:solidFill>
              <a:latin typeface="Arial" pitchFamily="34" charset="0"/>
              <a:ea typeface="+mn-ea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4977983"/>
            <a:ext cx="762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68664" y="4935141"/>
            <a:ext cx="1981200" cy="20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 hangingPunct="1"/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Jan. 30</a:t>
            </a:r>
            <a:r>
              <a:rPr lang="en-US" sz="900" b="1" baseline="3000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th</a:t>
            </a:r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, 2015</a:t>
            </a:r>
            <a:endParaRPr lang="en-US" sz="900" b="1" dirty="0">
              <a:solidFill>
                <a:srgbClr val="3333CC"/>
              </a:solidFill>
              <a:latin typeface="Arial" pitchFamily="34" charset="0"/>
              <a:ea typeface="+mn-ea"/>
            </a:endParaRPr>
          </a:p>
        </p:txBody>
      </p:sp>
      <p:sp>
        <p:nvSpPr>
          <p:cNvPr id="11" name="Text Box 199"/>
          <p:cNvSpPr txBox="1">
            <a:spLocks noChangeArrowheads="1"/>
          </p:cNvSpPr>
          <p:nvPr/>
        </p:nvSpPr>
        <p:spPr bwMode="auto">
          <a:xfrm>
            <a:off x="273050" y="4976812"/>
            <a:ext cx="793750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297021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0.em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wmf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3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15780"/>
            <a:ext cx="8839200" cy="857250"/>
          </a:xfrm>
        </p:spPr>
        <p:txBody>
          <a:bodyPr/>
          <a:lstStyle/>
          <a:p>
            <a:r>
              <a:rPr lang="en-US" sz="2800" dirty="0"/>
              <a:t>Global MHD Mode Stabilization and </a:t>
            </a:r>
            <a:r>
              <a:rPr lang="en-US" sz="2800" dirty="0" smtClean="0"/>
              <a:t>Control</a:t>
            </a:r>
            <a:r>
              <a:rPr lang="en-US" sz="2800" dirty="0"/>
              <a:t> </a:t>
            </a:r>
            <a:r>
              <a:rPr lang="en-US" sz="2800" dirty="0" smtClean="0"/>
              <a:t>for Tokamak Disruption Avoidance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2930265"/>
            <a:ext cx="8839200" cy="9144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57</a:t>
            </a:r>
            <a:r>
              <a:rPr lang="en-US" sz="1600" baseline="30000" dirty="0" smtClean="0">
                <a:solidFill>
                  <a:srgbClr val="FF0000"/>
                </a:solidFill>
              </a:rPr>
              <a:t>th</a:t>
            </a:r>
            <a:r>
              <a:rPr lang="en-US" sz="1600" dirty="0" smtClean="0">
                <a:solidFill>
                  <a:srgbClr val="FF0000"/>
                </a:solidFill>
              </a:rPr>
              <a:t> Annual Meeting of the APS Division of Plasma Physics, Savannah, Georgia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11/18/15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248150"/>
            <a:ext cx="1447799" cy="50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u_fontoutli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771900"/>
            <a:ext cx="1974567" cy="37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2600" y="485775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V1.5</a:t>
            </a:r>
            <a:endParaRPr lang="en-US" sz="1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1543383"/>
            <a:ext cx="89916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altLang="en-US" sz="1800" b="1" u="sng" dirty="0">
                <a:solidFill>
                  <a:srgbClr val="0000FF"/>
                </a:solidFill>
                <a:latin typeface="Arial" pitchFamily="34" charset="0"/>
              </a:rPr>
              <a:t>S.A. Sabbagh</a:t>
            </a:r>
            <a:r>
              <a:rPr lang="en-US" altLang="en-US" sz="2000" baseline="30000" dirty="0">
                <a:solidFill>
                  <a:srgbClr val="0000FF"/>
                </a:solidFill>
                <a:latin typeface="Arial" pitchFamily="34" charset="0"/>
              </a:rPr>
              <a:t>1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</a:rPr>
              <a:t>, J.W. Berkery</a:t>
            </a:r>
            <a:r>
              <a:rPr lang="en-US" altLang="en-US" sz="1800" baseline="30000" dirty="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altLang="en-US" sz="1600" dirty="0" smtClean="0">
                <a:solidFill>
                  <a:srgbClr val="000000"/>
                </a:solidFill>
                <a:latin typeface="Arial" pitchFamily="34" charset="0"/>
              </a:rPr>
              <a:t>J.M. Bialek</a:t>
            </a:r>
            <a:r>
              <a:rPr lang="en-US" altLang="en-US" sz="1600" baseline="30000" dirty="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en-US" altLang="en-US" sz="1600" dirty="0" smtClean="0">
                <a:solidFill>
                  <a:srgbClr val="000000"/>
                </a:solidFill>
                <a:latin typeface="Arial" pitchFamily="34" charset="0"/>
              </a:rPr>
              <a:t>, J.M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</a:rPr>
              <a:t>. Hanson</a:t>
            </a:r>
            <a:r>
              <a:rPr lang="en-US" altLang="en-US" sz="1800" baseline="30000" dirty="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</a:rPr>
              <a:t>, C. Holcomb</a:t>
            </a:r>
            <a:r>
              <a:rPr lang="en-US" altLang="en-US" sz="1600" baseline="300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endParaRPr lang="en-US" altLang="en-US" sz="1800" baseline="30000" dirty="0">
              <a:solidFill>
                <a:srgbClr val="000000"/>
              </a:solidFill>
              <a:latin typeface="Arial" pitchFamily="34" charset="0"/>
            </a:endParaRPr>
          </a:p>
          <a:p>
            <a:pPr lvl="0"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</a:rPr>
              <a:t>M. Austin</a:t>
            </a:r>
            <a:r>
              <a:rPr lang="en-US" altLang="en-US" sz="1600" baseline="30000" dirty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</a:rPr>
              <a:t>, D. Battaglia</a:t>
            </a:r>
            <a:r>
              <a:rPr lang="en-US" altLang="en-US" sz="1600" baseline="30000" dirty="0">
                <a:solidFill>
                  <a:srgbClr val="000000"/>
                </a:solidFill>
                <a:latin typeface="Arial" pitchFamily="34" charset="0"/>
              </a:rPr>
              <a:t>4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</a:rPr>
              <a:t>, R.E. Bell</a:t>
            </a:r>
            <a:r>
              <a:rPr lang="en-US" altLang="en-US" sz="1600" baseline="30000" dirty="0">
                <a:solidFill>
                  <a:srgbClr val="000000"/>
                </a:solidFill>
                <a:latin typeface="Arial" pitchFamily="34" charset="0"/>
              </a:rPr>
              <a:t>4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</a:rPr>
              <a:t>, K. Burrell</a:t>
            </a:r>
            <a:r>
              <a:rPr lang="en-US" altLang="en-US" sz="1600" baseline="30000" dirty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</a:rPr>
              <a:t>, R. Buttery</a:t>
            </a:r>
            <a:r>
              <a:rPr lang="en-US" altLang="en-US" sz="1600" baseline="30000" dirty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</a:rPr>
              <a:t>, N. </a:t>
            </a:r>
            <a:r>
              <a:rPr lang="en-US" altLang="en-US" sz="1600" dirty="0" smtClean="0">
                <a:solidFill>
                  <a:srgbClr val="000000"/>
                </a:solidFill>
                <a:latin typeface="Arial" pitchFamily="34" charset="0"/>
              </a:rPr>
              <a:t>Eidietis</a:t>
            </a:r>
            <a:r>
              <a:rPr lang="en-US" altLang="en-US" sz="1600" baseline="30000" dirty="0" smtClean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altLang="en-US" sz="1600" dirty="0" smtClean="0">
                <a:solidFill>
                  <a:srgbClr val="000000"/>
                </a:solidFill>
                <a:latin typeface="Arial" pitchFamily="34" charset="0"/>
              </a:rPr>
              <a:t>,D.A. Gates</a:t>
            </a:r>
            <a:r>
              <a:rPr lang="en-US" altLang="en-US" sz="1600" baseline="30000" dirty="0">
                <a:solidFill>
                  <a:srgbClr val="000000"/>
                </a:solidFill>
                <a:latin typeface="Arial" pitchFamily="34" charset="0"/>
              </a:rPr>
              <a:t>4</a:t>
            </a:r>
            <a:r>
              <a:rPr lang="en-US" altLang="en-US" sz="1600" dirty="0" smtClean="0">
                <a:solidFill>
                  <a:srgbClr val="000000"/>
                </a:solidFill>
                <a:latin typeface="Arial" pitchFamily="34" charset="0"/>
              </a:rPr>
              <a:t>, S.P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</a:rPr>
              <a:t>. Gerhardt</a:t>
            </a:r>
            <a:r>
              <a:rPr lang="en-US" altLang="en-US" sz="1600" baseline="30000" dirty="0">
                <a:solidFill>
                  <a:srgbClr val="000000"/>
                </a:solidFill>
                <a:latin typeface="Arial" pitchFamily="34" charset="0"/>
              </a:rPr>
              <a:t>4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</a:rPr>
              <a:t>, B. Grierson</a:t>
            </a:r>
            <a:r>
              <a:rPr lang="en-US" altLang="en-US" sz="1600" baseline="30000" dirty="0">
                <a:solidFill>
                  <a:srgbClr val="000000"/>
                </a:solidFill>
                <a:latin typeface="Arial" pitchFamily="34" charset="0"/>
              </a:rPr>
              <a:t>4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altLang="en-US" sz="1600" dirty="0" smtClean="0">
                <a:solidFill>
                  <a:srgbClr val="000000"/>
                </a:solidFill>
                <a:latin typeface="Arial" pitchFamily="34" charset="0"/>
              </a:rPr>
              <a:t>I. Goumiri</a:t>
            </a:r>
            <a:r>
              <a:rPr lang="en-US" altLang="en-US" sz="1600" baseline="30000" dirty="0" smtClean="0">
                <a:solidFill>
                  <a:srgbClr val="000000"/>
                </a:solidFill>
                <a:latin typeface="Arial" pitchFamily="34" charset="0"/>
              </a:rPr>
              <a:t>5</a:t>
            </a:r>
            <a:r>
              <a:rPr lang="en-US" altLang="en-US" sz="1600" dirty="0" smtClean="0">
                <a:solidFill>
                  <a:srgbClr val="000000"/>
                </a:solidFill>
                <a:latin typeface="Arial" pitchFamily="34" charset="0"/>
              </a:rPr>
              <a:t>, G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</a:rPr>
              <a:t>. Jackson</a:t>
            </a:r>
            <a:r>
              <a:rPr lang="en-US" altLang="en-US" sz="1600" baseline="30000" dirty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</a:rPr>
              <a:t>, R. La Haye</a:t>
            </a:r>
            <a:r>
              <a:rPr lang="en-US" altLang="en-US" sz="1600" baseline="30000" dirty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</a:rPr>
              <a:t>, J. King</a:t>
            </a:r>
            <a:r>
              <a:rPr lang="en-US" altLang="en-US" sz="1600" baseline="30000" dirty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</a:rPr>
              <a:t>, E. Kolemen</a:t>
            </a:r>
            <a:r>
              <a:rPr lang="en-US" altLang="en-US" sz="1600" baseline="30000" dirty="0">
                <a:solidFill>
                  <a:srgbClr val="000000"/>
                </a:solidFill>
                <a:latin typeface="Arial" pitchFamily="34" charset="0"/>
              </a:rPr>
              <a:t>4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</a:rPr>
              <a:t>, M.J. Lanctot</a:t>
            </a:r>
            <a:r>
              <a:rPr lang="en-US" altLang="en-US" sz="1600" baseline="300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</a:rPr>
              <a:t>, M. Okabayashi</a:t>
            </a:r>
            <a:r>
              <a:rPr lang="en-US" altLang="en-US" sz="1600" baseline="30000" dirty="0">
                <a:solidFill>
                  <a:srgbClr val="000000"/>
                </a:solidFill>
                <a:latin typeface="Arial" pitchFamily="34" charset="0"/>
              </a:rPr>
              <a:t>4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</a:rPr>
              <a:t>, T. Osborne</a:t>
            </a:r>
            <a:r>
              <a:rPr lang="en-US" altLang="en-US" sz="1600" baseline="30000" dirty="0">
                <a:solidFill>
                  <a:srgbClr val="000000"/>
                </a:solidFill>
                <a:latin typeface="Arial" pitchFamily="34" charset="0"/>
              </a:rPr>
              <a:t>3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altLang="en-US" sz="1600" dirty="0" smtClean="0">
                <a:solidFill>
                  <a:srgbClr val="000000"/>
                </a:solidFill>
                <a:latin typeface="Arial" pitchFamily="34" charset="0"/>
              </a:rPr>
              <a:t>Y.S. Park</a:t>
            </a:r>
            <a:r>
              <a:rPr lang="en-US" altLang="en-US" sz="1600" baseline="30000" dirty="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en-US" altLang="en-US" sz="1600" dirty="0" smtClean="0">
                <a:solidFill>
                  <a:srgbClr val="000000"/>
                </a:solidFill>
                <a:latin typeface="Arial" pitchFamily="34" charset="0"/>
              </a:rPr>
              <a:t>, C. Rowley</a:t>
            </a:r>
            <a:r>
              <a:rPr lang="en-US" altLang="en-US" sz="1600" baseline="30000" dirty="0" smtClean="0">
                <a:solidFill>
                  <a:srgbClr val="000000"/>
                </a:solidFill>
                <a:latin typeface="Arial" pitchFamily="34" charset="0"/>
              </a:rPr>
              <a:t>5</a:t>
            </a:r>
            <a:r>
              <a:rPr lang="en-US" altLang="en-US" sz="1600" dirty="0" smtClean="0">
                <a:solidFill>
                  <a:srgbClr val="000000"/>
                </a:solidFill>
                <a:latin typeface="Arial" pitchFamily="34" charset="0"/>
              </a:rPr>
              <a:t>, E</a:t>
            </a:r>
            <a:r>
              <a:rPr lang="en-US" altLang="en-US" sz="1600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US" altLang="en-US" sz="1600" dirty="0" smtClean="0">
                <a:solidFill>
                  <a:srgbClr val="000000"/>
                </a:solidFill>
                <a:latin typeface="Arial" pitchFamily="34" charset="0"/>
              </a:rPr>
              <a:t>Strait</a:t>
            </a:r>
            <a:r>
              <a:rPr lang="en-US" altLang="en-US" sz="1600" baseline="30000" dirty="0" smtClean="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 altLang="en-US" sz="1600" baseline="30000" dirty="0">
              <a:solidFill>
                <a:srgbClr val="000000"/>
              </a:solidFill>
              <a:latin typeface="Arial" pitchFamily="34" charset="0"/>
            </a:endParaRPr>
          </a:p>
          <a:p>
            <a:pPr lvl="0" algn="ctr">
              <a:spcBef>
                <a:spcPts val="0"/>
              </a:spcBef>
              <a:buClr>
                <a:srgbClr val="F70606"/>
              </a:buClr>
              <a:buSzPct val="150000"/>
            </a:pPr>
            <a:r>
              <a:rPr lang="en-US" altLang="en-US" sz="1200" baseline="30000" dirty="0">
                <a:solidFill>
                  <a:srgbClr val="0000FF"/>
                </a:solidFill>
                <a:latin typeface="Arial" pitchFamily="34" charset="0"/>
              </a:rPr>
              <a:t>1</a:t>
            </a:r>
            <a:r>
              <a:rPr lang="en-US" altLang="en-US" sz="1200" dirty="0">
                <a:solidFill>
                  <a:srgbClr val="0000FF"/>
                </a:solidFill>
                <a:latin typeface="Arial" pitchFamily="34" charset="0"/>
              </a:rPr>
              <a:t>Department of Applied Physics, Columbia University, New York, </a:t>
            </a:r>
            <a:r>
              <a:rPr lang="en-US" altLang="en-US" sz="1200" dirty="0" smtClean="0">
                <a:solidFill>
                  <a:srgbClr val="0000FF"/>
                </a:solidFill>
                <a:latin typeface="Arial" pitchFamily="34" charset="0"/>
              </a:rPr>
              <a:t>NY, </a:t>
            </a:r>
            <a:r>
              <a:rPr lang="en-US" altLang="en-US" sz="1200" baseline="30000" dirty="0" smtClean="0">
                <a:solidFill>
                  <a:srgbClr val="0000FF"/>
                </a:solidFill>
                <a:latin typeface="Arial" pitchFamily="34" charset="0"/>
              </a:rPr>
              <a:t>2</a:t>
            </a:r>
            <a:r>
              <a:rPr lang="en-US" altLang="en-US" sz="1200" dirty="0" smtClean="0">
                <a:solidFill>
                  <a:srgbClr val="0000FF"/>
                </a:solidFill>
                <a:latin typeface="Arial" pitchFamily="34" charset="0"/>
              </a:rPr>
              <a:t>Lawrence </a:t>
            </a:r>
            <a:r>
              <a:rPr lang="en-US" altLang="en-US" sz="1200" dirty="0">
                <a:solidFill>
                  <a:srgbClr val="0000FF"/>
                </a:solidFill>
                <a:latin typeface="Arial" pitchFamily="34" charset="0"/>
              </a:rPr>
              <a:t>Livermore National Laboratory, Livermore, </a:t>
            </a:r>
            <a:r>
              <a:rPr lang="en-US" altLang="en-US" sz="1200" dirty="0" smtClean="0">
                <a:solidFill>
                  <a:srgbClr val="0000FF"/>
                </a:solidFill>
                <a:latin typeface="Arial" pitchFamily="34" charset="0"/>
              </a:rPr>
              <a:t>CA, </a:t>
            </a:r>
            <a:r>
              <a:rPr lang="en-US" altLang="en-US" sz="1200" baseline="30000" dirty="0" smtClean="0">
                <a:solidFill>
                  <a:srgbClr val="0000FF"/>
                </a:solidFill>
                <a:latin typeface="Arial" pitchFamily="34" charset="0"/>
              </a:rPr>
              <a:t>3</a:t>
            </a:r>
            <a:r>
              <a:rPr lang="en-US" altLang="en-US" sz="1200" dirty="0" smtClean="0">
                <a:solidFill>
                  <a:srgbClr val="0000FF"/>
                </a:solidFill>
                <a:latin typeface="Arial" pitchFamily="34" charset="0"/>
              </a:rPr>
              <a:t>General, Atomics</a:t>
            </a:r>
            <a:r>
              <a:rPr lang="en-US" altLang="en-US" sz="1200" dirty="0">
                <a:solidFill>
                  <a:srgbClr val="0000FF"/>
                </a:solidFill>
                <a:latin typeface="Arial" pitchFamily="34" charset="0"/>
              </a:rPr>
              <a:t>, San Diego, </a:t>
            </a:r>
            <a:r>
              <a:rPr lang="en-US" altLang="en-US" sz="1200" dirty="0" smtClean="0">
                <a:solidFill>
                  <a:srgbClr val="0000FF"/>
                </a:solidFill>
                <a:latin typeface="Arial" pitchFamily="34" charset="0"/>
              </a:rPr>
              <a:t>CA, </a:t>
            </a:r>
            <a:r>
              <a:rPr lang="en-US" altLang="en-US" sz="1200" baseline="30000" dirty="0" smtClean="0">
                <a:solidFill>
                  <a:srgbClr val="0000FF"/>
                </a:solidFill>
                <a:latin typeface="Arial" pitchFamily="34" charset="0"/>
              </a:rPr>
              <a:t>4</a:t>
            </a:r>
            <a:r>
              <a:rPr lang="en-US" altLang="en-US" sz="1200" dirty="0" smtClean="0">
                <a:solidFill>
                  <a:srgbClr val="0000FF"/>
                </a:solidFill>
                <a:latin typeface="Arial" pitchFamily="34" charset="0"/>
              </a:rPr>
              <a:t>Princeton </a:t>
            </a:r>
            <a:r>
              <a:rPr lang="en-US" altLang="en-US" sz="1200" dirty="0">
                <a:solidFill>
                  <a:srgbClr val="0000FF"/>
                </a:solidFill>
                <a:latin typeface="Arial" pitchFamily="34" charset="0"/>
              </a:rPr>
              <a:t>Plasma Physics Laboratory, Princeton, </a:t>
            </a:r>
            <a:r>
              <a:rPr lang="en-US" altLang="en-US" sz="1200" dirty="0" smtClean="0">
                <a:solidFill>
                  <a:srgbClr val="0000FF"/>
                </a:solidFill>
                <a:latin typeface="Arial" pitchFamily="34" charset="0"/>
              </a:rPr>
              <a:t>NJ, </a:t>
            </a:r>
            <a:r>
              <a:rPr lang="en-US" altLang="en-US" sz="1200" baseline="30000" dirty="0" smtClean="0">
                <a:solidFill>
                  <a:srgbClr val="0000FF"/>
                </a:solidFill>
                <a:latin typeface="Arial" pitchFamily="34" charset="0"/>
              </a:rPr>
              <a:t>5</a:t>
            </a:r>
            <a:r>
              <a:rPr lang="en-US" altLang="en-US" sz="1200" dirty="0" smtClean="0">
                <a:solidFill>
                  <a:srgbClr val="0000FF"/>
                </a:solidFill>
                <a:latin typeface="Arial" pitchFamily="34" charset="0"/>
              </a:rPr>
              <a:t>Princeton University, </a:t>
            </a:r>
            <a:r>
              <a:rPr lang="en-US" altLang="en-US" sz="1200" dirty="0">
                <a:solidFill>
                  <a:srgbClr val="0000FF"/>
                </a:solidFill>
                <a:latin typeface="Arial" pitchFamily="34" charset="0"/>
              </a:rPr>
              <a:t>Princeton, </a:t>
            </a:r>
            <a:r>
              <a:rPr lang="en-US" altLang="en-US" sz="1200" dirty="0" smtClean="0">
                <a:solidFill>
                  <a:srgbClr val="0000FF"/>
                </a:solidFill>
                <a:latin typeface="Arial" pitchFamily="34" charset="0"/>
              </a:rPr>
              <a:t>NJ</a:t>
            </a:r>
            <a:endParaRPr lang="en-US" altLang="en-US" sz="1200" dirty="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NBI 3 NTV movie v1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8463" t="1457" r="4761" b="4856"/>
          <a:stretch/>
        </p:blipFill>
        <p:spPr>
          <a:xfrm>
            <a:off x="787018" y="1034809"/>
            <a:ext cx="3788916" cy="2869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With planned NCC coil upgrade, rotation controller can reach desired rotation </a:t>
            </a:r>
            <a:r>
              <a:rPr lang="en-US" sz="2200" dirty="0"/>
              <a:t>profile </a:t>
            </a:r>
            <a:r>
              <a:rPr lang="en-US" sz="2200" dirty="0" smtClean="0"/>
              <a:t>faster, with greater fidelity</a:t>
            </a:r>
            <a:endParaRPr lang="en-US" sz="22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257800" y="692658"/>
            <a:ext cx="3810000" cy="38862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000" dirty="0" smtClean="0"/>
              <a:t>NSTX-U </a:t>
            </a:r>
            <a:r>
              <a:rPr lang="en-US" sz="2000" dirty="0" err="1" smtClean="0">
                <a:latin typeface="Symbol" panose="05050102010706020507" pitchFamily="18" charset="2"/>
              </a:rPr>
              <a:t>w</a:t>
            </a:r>
            <a:r>
              <a:rPr lang="en-US" sz="2000" baseline="-25000" dirty="0" err="1" smtClean="0">
                <a:latin typeface="Symbol" panose="05050102010706020507" pitchFamily="18" charset="2"/>
              </a:rPr>
              <a:t>f</a:t>
            </a:r>
            <a:r>
              <a:rPr lang="en-US" sz="2000" dirty="0" smtClean="0"/>
              <a:t> control with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6 NBI sources</a:t>
            </a:r>
            <a:endParaRPr lang="en-US" sz="1800" dirty="0"/>
          </a:p>
          <a:p>
            <a:pPr lvl="1">
              <a:spcBef>
                <a:spcPts val="300"/>
              </a:spcBef>
            </a:pPr>
            <a:r>
              <a:rPr lang="en-US" sz="1800" dirty="0" smtClean="0"/>
              <a:t>Greater core NTV from planned NCC upgrade</a:t>
            </a:r>
          </a:p>
          <a:p>
            <a:pPr>
              <a:spcBef>
                <a:spcPts val="300"/>
              </a:spcBef>
            </a:pPr>
            <a:r>
              <a:rPr lang="en-US" sz="2000" dirty="0" smtClean="0"/>
              <a:t>Better performance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>
                <a:solidFill>
                  <a:srgbClr val="6600FF"/>
                </a:solidFill>
              </a:rPr>
              <a:t>Faster to target t ~ 0.5</a:t>
            </a:r>
            <a:r>
              <a:rPr lang="en-US" sz="1800" dirty="0" smtClean="0">
                <a:solidFill>
                  <a:srgbClr val="6600FF"/>
                </a:solidFill>
                <a:latin typeface="Symbol" panose="05050102010706020507" pitchFamily="18" charset="2"/>
              </a:rPr>
              <a:t>t</a:t>
            </a:r>
            <a:r>
              <a:rPr lang="en-US" sz="1800" baseline="-25000" dirty="0" smtClean="0">
                <a:solidFill>
                  <a:srgbClr val="6600FF"/>
                </a:solidFill>
              </a:rPr>
              <a:t>m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>
                <a:solidFill>
                  <a:srgbClr val="6600FF"/>
                </a:solidFill>
              </a:rPr>
              <a:t>Matches target </a:t>
            </a:r>
            <a:r>
              <a:rPr lang="en-US" sz="1800" dirty="0" err="1">
                <a:solidFill>
                  <a:srgbClr val="6600FF"/>
                </a:solidFill>
                <a:latin typeface="Symbol" panose="05050102010706020507" pitchFamily="18" charset="2"/>
              </a:rPr>
              <a:t>w</a:t>
            </a:r>
            <a:r>
              <a:rPr lang="en-US" sz="1800" baseline="-25000" dirty="0" err="1">
                <a:solidFill>
                  <a:srgbClr val="6600FF"/>
                </a:solidFill>
                <a:latin typeface="Symbol" panose="05050102010706020507" pitchFamily="18" charset="2"/>
              </a:rPr>
              <a:t>f</a:t>
            </a:r>
            <a:r>
              <a:rPr lang="en-US" sz="1800" dirty="0" smtClean="0">
                <a:solidFill>
                  <a:srgbClr val="6600FF"/>
                </a:solidFill>
              </a:rPr>
              <a:t> better</a:t>
            </a:r>
          </a:p>
        </p:txBody>
      </p:sp>
      <p:cxnSp>
        <p:nvCxnSpPr>
          <p:cNvPr id="59" name="Straight Arrow Connector 58"/>
          <p:cNvCxnSpPr/>
          <p:nvPr/>
        </p:nvCxnSpPr>
        <p:spPr bwMode="auto">
          <a:xfrm flipH="1">
            <a:off x="1519869" y="1954102"/>
            <a:ext cx="381000" cy="3429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Rectangle 59"/>
          <p:cNvSpPr/>
          <p:nvPr/>
        </p:nvSpPr>
        <p:spPr>
          <a:xfrm>
            <a:off x="932124" y="1276419"/>
            <a:ext cx="2559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Marginally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profile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3229516" y="3006757"/>
            <a:ext cx="374746" cy="3155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61"/>
          <p:cNvSpPr/>
          <p:nvPr/>
        </p:nvSpPr>
        <p:spPr>
          <a:xfrm>
            <a:off x="2673386" y="2360611"/>
            <a:ext cx="1851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Broader stable</a:t>
            </a:r>
          </a:p>
          <a:p>
            <a:pPr algn="ctr"/>
            <a:r>
              <a:rPr lang="en-US" sz="20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2285559" y="1888022"/>
            <a:ext cx="912163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000" b="0" i="0" dirty="0" smtClean="0">
                <a:solidFill>
                  <a:srgbClr val="FF0000"/>
                </a:solidFill>
                <a:latin typeface="+mn-lt"/>
              </a:rPr>
              <a:t>NBI</a:t>
            </a:r>
          </a:p>
        </p:txBody>
      </p: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1104275" y="3351211"/>
            <a:ext cx="831188" cy="40011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000" b="0" i="0" dirty="0" smtClean="0">
                <a:solidFill>
                  <a:srgbClr val="6600FF"/>
                </a:solidFill>
                <a:latin typeface="+mn-lt"/>
              </a:rPr>
              <a:t>NTV</a:t>
            </a:r>
          </a:p>
        </p:txBody>
      </p:sp>
      <p:sp>
        <p:nvSpPr>
          <p:cNvPr id="66" name="TextBox 65"/>
          <p:cNvSpPr txBox="1"/>
          <p:nvPr/>
        </p:nvSpPr>
        <p:spPr>
          <a:xfrm rot="16200000">
            <a:off x="-1073348" y="2345791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+mn-lt"/>
              </a:rPr>
              <a:t>Plasma rotation (</a:t>
            </a:r>
            <a:r>
              <a:rPr lang="en-US" sz="2000" dirty="0" smtClean="0">
                <a:latin typeface="+mn-lt"/>
              </a:rPr>
              <a:t>kHz</a:t>
            </a:r>
            <a:r>
              <a:rPr lang="en-US" sz="2000" b="0" i="0" dirty="0" smtClean="0">
                <a:latin typeface="+mn-lt"/>
              </a:rPr>
              <a:t>)</a:t>
            </a:r>
            <a:endParaRPr lang="en-US" sz="2000" b="0" i="0" dirty="0"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9896" y="37659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i="0" dirty="0" smtClean="0">
                <a:latin typeface="+mn-lt"/>
              </a:rPr>
              <a:t>0</a:t>
            </a:r>
            <a:endParaRPr lang="en-US" sz="1800" i="0" dirty="0">
              <a:latin typeface="+mn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01656" y="18095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15</a:t>
            </a:r>
            <a:endParaRPr lang="en-US" sz="1800" i="0" dirty="0">
              <a:latin typeface="+mn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01656" y="11808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20</a:t>
            </a:r>
            <a:endParaRPr lang="en-US" sz="1800" i="0" dirty="0">
              <a:latin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01656" y="245325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10</a:t>
            </a:r>
            <a:endParaRPr lang="en-US" sz="1800" i="0" dirty="0">
              <a:latin typeface="+mn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29896" y="30882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latin typeface="+mn-lt"/>
              </a:rPr>
              <a:t>5</a:t>
            </a:r>
            <a:endParaRPr lang="en-US" sz="1800" i="0" dirty="0">
              <a:latin typeface="+mn-lt"/>
            </a:endParaRPr>
          </a:p>
        </p:txBody>
      </p:sp>
      <p:sp>
        <p:nvSpPr>
          <p:cNvPr id="97" name="TextBox 96"/>
          <p:cNvSpPr txBox="1"/>
          <p:nvPr/>
        </p:nvSpPr>
        <p:spPr>
          <a:xfrm rot="16200000">
            <a:off x="3357997" y="2296100"/>
            <a:ext cx="347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NBI, -</a:t>
            </a:r>
            <a:r>
              <a:rPr lang="en-US" sz="1800" b="0" i="0" dirty="0" smtClean="0">
                <a:solidFill>
                  <a:srgbClr val="0000FF"/>
                </a:solidFill>
                <a:latin typeface="+mn-lt"/>
              </a:rPr>
              <a:t>NTV torque density (N/m</a:t>
            </a:r>
            <a:r>
              <a:rPr lang="en-US" sz="1800" b="0" i="0" baseline="30000" dirty="0" smtClean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1800" b="0" i="0" dirty="0" smtClean="0">
                <a:solidFill>
                  <a:srgbClr val="0000FF"/>
                </a:solidFill>
                <a:latin typeface="+mn-lt"/>
              </a:rPr>
              <a:t>)</a:t>
            </a:r>
            <a:endParaRPr lang="en-US" sz="1800" b="0" i="0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4530146" y="950912"/>
            <a:ext cx="505267" cy="3145999"/>
            <a:chOff x="4572000" y="1640737"/>
            <a:chExt cx="505267" cy="4194666"/>
          </a:xfrm>
        </p:grpSpPr>
        <p:sp>
          <p:nvSpPr>
            <p:cNvPr id="99" name="TextBox 98"/>
            <p:cNvSpPr txBox="1"/>
            <p:nvPr/>
          </p:nvSpPr>
          <p:spPr>
            <a:xfrm>
              <a:off x="4572000" y="5342960"/>
              <a:ext cx="5052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0.0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572000" y="4419600"/>
              <a:ext cx="5052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0.5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572000" y="3488267"/>
              <a:ext cx="5052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1.0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72000" y="2546670"/>
              <a:ext cx="5052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1.5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572000" y="1640737"/>
              <a:ext cx="5052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2.0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</p:grpSp>
      <p:cxnSp>
        <p:nvCxnSpPr>
          <p:cNvPr id="104" name="Straight Arrow Connector 103"/>
          <p:cNvCxnSpPr/>
          <p:nvPr/>
        </p:nvCxnSpPr>
        <p:spPr bwMode="auto">
          <a:xfrm flipH="1">
            <a:off x="1935463" y="2125552"/>
            <a:ext cx="553261" cy="4429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5" name="Group 104"/>
          <p:cNvGrpSpPr/>
          <p:nvPr/>
        </p:nvGrpSpPr>
        <p:grpSpPr>
          <a:xfrm>
            <a:off x="583723" y="3911538"/>
            <a:ext cx="4214023" cy="369332"/>
            <a:chOff x="656925" y="4800600"/>
            <a:chExt cx="3755801" cy="492443"/>
          </a:xfrm>
        </p:grpSpPr>
        <p:sp>
          <p:nvSpPr>
            <p:cNvPr id="106" name="TextBox 105"/>
            <p:cNvSpPr txBox="1"/>
            <p:nvPr/>
          </p:nvSpPr>
          <p:spPr>
            <a:xfrm>
              <a:off x="656925" y="4800600"/>
              <a:ext cx="450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0.0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305025" y="4800600"/>
              <a:ext cx="450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0.2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81200" y="4800600"/>
              <a:ext cx="450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0.4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628558" y="4800600"/>
              <a:ext cx="450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0.6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286225" y="4800600"/>
              <a:ext cx="450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0.8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962400" y="4800600"/>
              <a:ext cx="450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1</a:t>
              </a: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.0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2488723" y="398240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>
                <a:solidFill>
                  <a:schemeClr val="tx1"/>
                </a:solidFill>
                <a:latin typeface="Symbol" panose="05050102010706020507" pitchFamily="18" charset="2"/>
              </a:rPr>
              <a:t>y</a:t>
            </a:r>
            <a:r>
              <a:rPr lang="en-US" baseline="-25000" dirty="0" err="1">
                <a:solidFill>
                  <a:schemeClr val="tx1"/>
                </a:solidFill>
                <a:latin typeface="+mn-lt"/>
              </a:rPr>
              <a:t>N</a:t>
            </a:r>
            <a:endParaRPr lang="en-US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876749" y="1349617"/>
            <a:ext cx="3415553" cy="2513255"/>
          </a:xfrm>
          <a:custGeom>
            <a:avLst/>
            <a:gdLst>
              <a:gd name="connsiteX0" fmla="*/ 0 w 3415553"/>
              <a:gd name="connsiteY0" fmla="*/ 0 h 3351007"/>
              <a:gd name="connsiteX1" fmla="*/ 59167 w 3415553"/>
              <a:gd name="connsiteY1" fmla="*/ 21515 h 3351007"/>
              <a:gd name="connsiteX2" fmla="*/ 107577 w 3415553"/>
              <a:gd name="connsiteY2" fmla="*/ 69925 h 3351007"/>
              <a:gd name="connsiteX3" fmla="*/ 177501 w 3415553"/>
              <a:gd name="connsiteY3" fmla="*/ 172122 h 3351007"/>
              <a:gd name="connsiteX4" fmla="*/ 263563 w 3415553"/>
              <a:gd name="connsiteY4" fmla="*/ 344245 h 3351007"/>
              <a:gd name="connsiteX5" fmla="*/ 333487 w 3415553"/>
              <a:gd name="connsiteY5" fmla="*/ 516367 h 3351007"/>
              <a:gd name="connsiteX6" fmla="*/ 387276 w 3415553"/>
              <a:gd name="connsiteY6" fmla="*/ 677732 h 3351007"/>
              <a:gd name="connsiteX7" fmla="*/ 457200 w 3415553"/>
              <a:gd name="connsiteY7" fmla="*/ 871369 h 3351007"/>
              <a:gd name="connsiteX8" fmla="*/ 532504 w 3415553"/>
              <a:gd name="connsiteY8" fmla="*/ 1054249 h 3351007"/>
              <a:gd name="connsiteX9" fmla="*/ 607807 w 3415553"/>
              <a:gd name="connsiteY9" fmla="*/ 1231751 h 3351007"/>
              <a:gd name="connsiteX10" fmla="*/ 699247 w 3415553"/>
              <a:gd name="connsiteY10" fmla="*/ 1414631 h 3351007"/>
              <a:gd name="connsiteX11" fmla="*/ 785308 w 3415553"/>
              <a:gd name="connsiteY11" fmla="*/ 1543722 h 3351007"/>
              <a:gd name="connsiteX12" fmla="*/ 898264 w 3415553"/>
              <a:gd name="connsiteY12" fmla="*/ 1667435 h 3351007"/>
              <a:gd name="connsiteX13" fmla="*/ 1032734 w 3415553"/>
              <a:gd name="connsiteY13" fmla="*/ 1775012 h 3351007"/>
              <a:gd name="connsiteX14" fmla="*/ 1156447 w 3415553"/>
              <a:gd name="connsiteY14" fmla="*/ 1871831 h 3351007"/>
              <a:gd name="connsiteX15" fmla="*/ 1264024 w 3415553"/>
              <a:gd name="connsiteY15" fmla="*/ 1968649 h 3351007"/>
              <a:gd name="connsiteX16" fmla="*/ 1360843 w 3415553"/>
              <a:gd name="connsiteY16" fmla="*/ 2086984 h 3351007"/>
              <a:gd name="connsiteX17" fmla="*/ 1463040 w 3415553"/>
              <a:gd name="connsiteY17" fmla="*/ 2205318 h 3351007"/>
              <a:gd name="connsiteX18" fmla="*/ 1532965 w 3415553"/>
              <a:gd name="connsiteY18" fmla="*/ 2302137 h 3351007"/>
              <a:gd name="connsiteX19" fmla="*/ 1629784 w 3415553"/>
              <a:gd name="connsiteY19" fmla="*/ 2441986 h 3351007"/>
              <a:gd name="connsiteX20" fmla="*/ 1769633 w 3415553"/>
              <a:gd name="connsiteY20" fmla="*/ 2624866 h 3351007"/>
              <a:gd name="connsiteX21" fmla="*/ 1877210 w 3415553"/>
              <a:gd name="connsiteY21" fmla="*/ 2748579 h 3351007"/>
              <a:gd name="connsiteX22" fmla="*/ 2000923 w 3415553"/>
              <a:gd name="connsiteY22" fmla="*/ 2888428 h 3351007"/>
              <a:gd name="connsiteX23" fmla="*/ 2103120 w 3415553"/>
              <a:gd name="connsiteY23" fmla="*/ 2996005 h 3351007"/>
              <a:gd name="connsiteX24" fmla="*/ 2221454 w 3415553"/>
              <a:gd name="connsiteY24" fmla="*/ 3108960 h 3351007"/>
              <a:gd name="connsiteX25" fmla="*/ 2318273 w 3415553"/>
              <a:gd name="connsiteY25" fmla="*/ 3184264 h 3351007"/>
              <a:gd name="connsiteX26" fmla="*/ 2398956 w 3415553"/>
              <a:gd name="connsiteY26" fmla="*/ 3238052 h 3351007"/>
              <a:gd name="connsiteX27" fmla="*/ 2474259 w 3415553"/>
              <a:gd name="connsiteY27" fmla="*/ 3270325 h 3351007"/>
              <a:gd name="connsiteX28" fmla="*/ 2549563 w 3415553"/>
              <a:gd name="connsiteY28" fmla="*/ 3302598 h 3351007"/>
              <a:gd name="connsiteX29" fmla="*/ 2657139 w 3415553"/>
              <a:gd name="connsiteY29" fmla="*/ 3329492 h 3351007"/>
              <a:gd name="connsiteX30" fmla="*/ 2775473 w 3415553"/>
              <a:gd name="connsiteY30" fmla="*/ 3340249 h 3351007"/>
              <a:gd name="connsiteX31" fmla="*/ 2883050 w 3415553"/>
              <a:gd name="connsiteY31" fmla="*/ 3345628 h 3351007"/>
              <a:gd name="connsiteX32" fmla="*/ 3001384 w 3415553"/>
              <a:gd name="connsiteY32" fmla="*/ 3345628 h 3351007"/>
              <a:gd name="connsiteX33" fmla="*/ 3114339 w 3415553"/>
              <a:gd name="connsiteY33" fmla="*/ 3351007 h 3351007"/>
              <a:gd name="connsiteX34" fmla="*/ 3227294 w 3415553"/>
              <a:gd name="connsiteY34" fmla="*/ 3345628 h 3351007"/>
              <a:gd name="connsiteX35" fmla="*/ 3345628 w 3415553"/>
              <a:gd name="connsiteY35" fmla="*/ 3345628 h 3351007"/>
              <a:gd name="connsiteX36" fmla="*/ 3415553 w 3415553"/>
              <a:gd name="connsiteY36" fmla="*/ 3345628 h 335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15553" h="3351007">
                <a:moveTo>
                  <a:pt x="0" y="0"/>
                </a:moveTo>
                <a:lnTo>
                  <a:pt x="59167" y="21515"/>
                </a:lnTo>
                <a:lnTo>
                  <a:pt x="107577" y="69925"/>
                </a:lnTo>
                <a:lnTo>
                  <a:pt x="177501" y="172122"/>
                </a:lnTo>
                <a:lnTo>
                  <a:pt x="263563" y="344245"/>
                </a:lnTo>
                <a:lnTo>
                  <a:pt x="333487" y="516367"/>
                </a:lnTo>
                <a:lnTo>
                  <a:pt x="387276" y="677732"/>
                </a:lnTo>
                <a:lnTo>
                  <a:pt x="457200" y="871369"/>
                </a:lnTo>
                <a:lnTo>
                  <a:pt x="532504" y="1054249"/>
                </a:lnTo>
                <a:lnTo>
                  <a:pt x="607807" y="1231751"/>
                </a:lnTo>
                <a:lnTo>
                  <a:pt x="699247" y="1414631"/>
                </a:lnTo>
                <a:lnTo>
                  <a:pt x="785308" y="1543722"/>
                </a:lnTo>
                <a:lnTo>
                  <a:pt x="898264" y="1667435"/>
                </a:lnTo>
                <a:lnTo>
                  <a:pt x="1032734" y="1775012"/>
                </a:lnTo>
                <a:lnTo>
                  <a:pt x="1156447" y="1871831"/>
                </a:lnTo>
                <a:lnTo>
                  <a:pt x="1264024" y="1968649"/>
                </a:lnTo>
                <a:lnTo>
                  <a:pt x="1360843" y="2086984"/>
                </a:lnTo>
                <a:lnTo>
                  <a:pt x="1463040" y="2205318"/>
                </a:lnTo>
                <a:lnTo>
                  <a:pt x="1532965" y="2302137"/>
                </a:lnTo>
                <a:lnTo>
                  <a:pt x="1629784" y="2441986"/>
                </a:lnTo>
                <a:lnTo>
                  <a:pt x="1769633" y="2624866"/>
                </a:lnTo>
                <a:lnTo>
                  <a:pt x="1877210" y="2748579"/>
                </a:lnTo>
                <a:lnTo>
                  <a:pt x="2000923" y="2888428"/>
                </a:lnTo>
                <a:lnTo>
                  <a:pt x="2103120" y="2996005"/>
                </a:lnTo>
                <a:lnTo>
                  <a:pt x="2221454" y="3108960"/>
                </a:lnTo>
                <a:lnTo>
                  <a:pt x="2318273" y="3184264"/>
                </a:lnTo>
                <a:lnTo>
                  <a:pt x="2398956" y="3238052"/>
                </a:lnTo>
                <a:lnTo>
                  <a:pt x="2474259" y="3270325"/>
                </a:lnTo>
                <a:lnTo>
                  <a:pt x="2549563" y="3302598"/>
                </a:lnTo>
                <a:lnTo>
                  <a:pt x="2657139" y="3329492"/>
                </a:lnTo>
                <a:lnTo>
                  <a:pt x="2775473" y="3340249"/>
                </a:lnTo>
                <a:lnTo>
                  <a:pt x="2883050" y="3345628"/>
                </a:lnTo>
                <a:lnTo>
                  <a:pt x="3001384" y="3345628"/>
                </a:lnTo>
                <a:lnTo>
                  <a:pt x="3114339" y="3351007"/>
                </a:lnTo>
                <a:lnTo>
                  <a:pt x="3227294" y="3345628"/>
                </a:lnTo>
                <a:lnTo>
                  <a:pt x="3345628" y="3345628"/>
                </a:lnTo>
                <a:lnTo>
                  <a:pt x="3415553" y="3345628"/>
                </a:lnTo>
              </a:path>
            </a:pathLst>
          </a:custGeom>
          <a:noFill/>
          <a:ln w="158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/>
          <p:cNvGrpSpPr>
            <a:grpSpLocks noChangeAspect="1"/>
          </p:cNvGrpSpPr>
          <p:nvPr/>
        </p:nvGrpSpPr>
        <p:grpSpPr>
          <a:xfrm>
            <a:off x="7278640" y="3072901"/>
            <a:ext cx="1339604" cy="1522000"/>
            <a:chOff x="6240837" y="1371600"/>
            <a:chExt cx="1824930" cy="2073406"/>
          </a:xfrm>
        </p:grpSpPr>
        <p:pic>
          <p:nvPicPr>
            <p:cNvPr id="116" name="Picture 115" descr="plot2NSTXv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837" y="1371600"/>
              <a:ext cx="1824930" cy="20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7" name="Group 116"/>
            <p:cNvGrpSpPr>
              <a:grpSpLocks/>
            </p:cNvGrpSpPr>
            <p:nvPr/>
          </p:nvGrpSpPr>
          <p:grpSpPr bwMode="auto">
            <a:xfrm>
              <a:off x="6368047" y="1873307"/>
              <a:ext cx="1222168" cy="681228"/>
              <a:chOff x="492" y="1582"/>
              <a:chExt cx="1940" cy="1020"/>
            </a:xfrm>
          </p:grpSpPr>
          <p:sp>
            <p:nvSpPr>
              <p:cNvPr id="134" name="Freeform 10"/>
              <p:cNvSpPr>
                <a:spLocks/>
              </p:cNvSpPr>
              <p:nvPr/>
            </p:nvSpPr>
            <p:spPr bwMode="auto">
              <a:xfrm>
                <a:off x="2082" y="2174"/>
                <a:ext cx="350" cy="396"/>
              </a:xfrm>
              <a:custGeom>
                <a:avLst/>
                <a:gdLst>
                  <a:gd name="T0" fmla="*/ 328 w 350"/>
                  <a:gd name="T1" fmla="*/ 0 h 396"/>
                  <a:gd name="T2" fmla="*/ 224 w 350"/>
                  <a:gd name="T3" fmla="*/ 32 h 396"/>
                  <a:gd name="T4" fmla="*/ 118 w 350"/>
                  <a:gd name="T5" fmla="*/ 60 h 396"/>
                  <a:gd name="T6" fmla="*/ 0 w 350"/>
                  <a:gd name="T7" fmla="*/ 82 h 396"/>
                  <a:gd name="T8" fmla="*/ 30 w 350"/>
                  <a:gd name="T9" fmla="*/ 396 h 396"/>
                  <a:gd name="T10" fmla="*/ 130 w 350"/>
                  <a:gd name="T11" fmla="*/ 378 h 396"/>
                  <a:gd name="T12" fmla="*/ 272 w 350"/>
                  <a:gd name="T13" fmla="*/ 346 h 396"/>
                  <a:gd name="T14" fmla="*/ 350 w 350"/>
                  <a:gd name="T15" fmla="*/ 32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0" h="396">
                    <a:moveTo>
                      <a:pt x="328" y="0"/>
                    </a:moveTo>
                    <a:lnTo>
                      <a:pt x="224" y="32"/>
                    </a:lnTo>
                    <a:lnTo>
                      <a:pt x="118" y="60"/>
                    </a:lnTo>
                    <a:lnTo>
                      <a:pt x="0" y="82"/>
                    </a:lnTo>
                    <a:lnTo>
                      <a:pt x="30" y="396"/>
                    </a:lnTo>
                    <a:lnTo>
                      <a:pt x="130" y="378"/>
                    </a:lnTo>
                    <a:lnTo>
                      <a:pt x="272" y="346"/>
                    </a:lnTo>
                    <a:lnTo>
                      <a:pt x="350" y="32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1"/>
              <p:cNvSpPr>
                <a:spLocks/>
              </p:cNvSpPr>
              <p:nvPr/>
            </p:nvSpPr>
            <p:spPr bwMode="auto">
              <a:xfrm>
                <a:off x="1462" y="2266"/>
                <a:ext cx="556" cy="336"/>
              </a:xfrm>
              <a:custGeom>
                <a:avLst/>
                <a:gdLst>
                  <a:gd name="T0" fmla="*/ 24 w 556"/>
                  <a:gd name="T1" fmla="*/ 0 h 336"/>
                  <a:gd name="T2" fmla="*/ 166 w 556"/>
                  <a:gd name="T3" fmla="*/ 14 h 336"/>
                  <a:gd name="T4" fmla="*/ 278 w 556"/>
                  <a:gd name="T5" fmla="*/ 16 h 336"/>
                  <a:gd name="T6" fmla="*/ 392 w 556"/>
                  <a:gd name="T7" fmla="*/ 14 h 336"/>
                  <a:gd name="T8" fmla="*/ 472 w 556"/>
                  <a:gd name="T9" fmla="*/ 8 h 336"/>
                  <a:gd name="T10" fmla="*/ 528 w 556"/>
                  <a:gd name="T11" fmla="*/ 0 h 336"/>
                  <a:gd name="T12" fmla="*/ 556 w 556"/>
                  <a:gd name="T13" fmla="*/ 312 h 336"/>
                  <a:gd name="T14" fmla="*/ 550 w 556"/>
                  <a:gd name="T15" fmla="*/ 322 h 336"/>
                  <a:gd name="T16" fmla="*/ 428 w 556"/>
                  <a:gd name="T17" fmla="*/ 332 h 336"/>
                  <a:gd name="T18" fmla="*/ 274 w 556"/>
                  <a:gd name="T19" fmla="*/ 336 h 336"/>
                  <a:gd name="T20" fmla="*/ 92 w 556"/>
                  <a:gd name="T21" fmla="*/ 326 h 336"/>
                  <a:gd name="T22" fmla="*/ 0 w 556"/>
                  <a:gd name="T23" fmla="*/ 318 h 336"/>
                  <a:gd name="T24" fmla="*/ 24 w 556"/>
                  <a:gd name="T25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6" h="336">
                    <a:moveTo>
                      <a:pt x="24" y="0"/>
                    </a:moveTo>
                    <a:lnTo>
                      <a:pt x="166" y="14"/>
                    </a:lnTo>
                    <a:lnTo>
                      <a:pt x="278" y="16"/>
                    </a:lnTo>
                    <a:lnTo>
                      <a:pt x="392" y="14"/>
                    </a:lnTo>
                    <a:lnTo>
                      <a:pt x="472" y="8"/>
                    </a:lnTo>
                    <a:lnTo>
                      <a:pt x="528" y="0"/>
                    </a:lnTo>
                    <a:lnTo>
                      <a:pt x="556" y="312"/>
                    </a:lnTo>
                    <a:lnTo>
                      <a:pt x="550" y="322"/>
                    </a:lnTo>
                    <a:lnTo>
                      <a:pt x="428" y="332"/>
                    </a:lnTo>
                    <a:lnTo>
                      <a:pt x="274" y="336"/>
                    </a:lnTo>
                    <a:lnTo>
                      <a:pt x="92" y="326"/>
                    </a:lnTo>
                    <a:lnTo>
                      <a:pt x="0" y="31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2"/>
              <p:cNvSpPr>
                <a:spLocks/>
              </p:cNvSpPr>
              <p:nvPr/>
            </p:nvSpPr>
            <p:spPr bwMode="auto">
              <a:xfrm>
                <a:off x="878" y="2126"/>
                <a:ext cx="522" cy="448"/>
              </a:xfrm>
              <a:custGeom>
                <a:avLst/>
                <a:gdLst>
                  <a:gd name="T0" fmla="*/ 78 w 522"/>
                  <a:gd name="T1" fmla="*/ 0 h 448"/>
                  <a:gd name="T2" fmla="*/ 180 w 522"/>
                  <a:gd name="T3" fmla="*/ 44 h 448"/>
                  <a:gd name="T4" fmla="*/ 304 w 522"/>
                  <a:gd name="T5" fmla="*/ 84 h 448"/>
                  <a:gd name="T6" fmla="*/ 404 w 522"/>
                  <a:gd name="T7" fmla="*/ 108 h 448"/>
                  <a:gd name="T8" fmla="*/ 476 w 522"/>
                  <a:gd name="T9" fmla="*/ 122 h 448"/>
                  <a:gd name="T10" fmla="*/ 522 w 522"/>
                  <a:gd name="T11" fmla="*/ 130 h 448"/>
                  <a:gd name="T12" fmla="*/ 492 w 522"/>
                  <a:gd name="T13" fmla="*/ 448 h 448"/>
                  <a:gd name="T14" fmla="*/ 376 w 522"/>
                  <a:gd name="T15" fmla="*/ 424 h 448"/>
                  <a:gd name="T16" fmla="*/ 232 w 522"/>
                  <a:gd name="T17" fmla="*/ 390 h 448"/>
                  <a:gd name="T18" fmla="*/ 108 w 522"/>
                  <a:gd name="T19" fmla="*/ 350 h 448"/>
                  <a:gd name="T20" fmla="*/ 0 w 522"/>
                  <a:gd name="T21" fmla="*/ 306 h 448"/>
                  <a:gd name="T22" fmla="*/ 78 w 522"/>
                  <a:gd name="T23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2" h="448">
                    <a:moveTo>
                      <a:pt x="78" y="0"/>
                    </a:moveTo>
                    <a:lnTo>
                      <a:pt x="180" y="44"/>
                    </a:lnTo>
                    <a:lnTo>
                      <a:pt x="304" y="84"/>
                    </a:lnTo>
                    <a:lnTo>
                      <a:pt x="404" y="108"/>
                    </a:lnTo>
                    <a:lnTo>
                      <a:pt x="476" y="122"/>
                    </a:lnTo>
                    <a:lnTo>
                      <a:pt x="522" y="130"/>
                    </a:lnTo>
                    <a:lnTo>
                      <a:pt x="492" y="448"/>
                    </a:lnTo>
                    <a:lnTo>
                      <a:pt x="376" y="424"/>
                    </a:lnTo>
                    <a:lnTo>
                      <a:pt x="232" y="390"/>
                    </a:lnTo>
                    <a:lnTo>
                      <a:pt x="108" y="350"/>
                    </a:lnTo>
                    <a:lnTo>
                      <a:pt x="0" y="306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3"/>
              <p:cNvSpPr>
                <a:spLocks/>
              </p:cNvSpPr>
              <p:nvPr/>
            </p:nvSpPr>
            <p:spPr bwMode="auto">
              <a:xfrm>
                <a:off x="552" y="1884"/>
                <a:ext cx="320" cy="496"/>
              </a:xfrm>
              <a:custGeom>
                <a:avLst/>
                <a:gdLst>
                  <a:gd name="T0" fmla="*/ 320 w 320"/>
                  <a:gd name="T1" fmla="*/ 196 h 496"/>
                  <a:gd name="T2" fmla="*/ 238 w 320"/>
                  <a:gd name="T3" fmla="*/ 144 h 496"/>
                  <a:gd name="T4" fmla="*/ 156 w 320"/>
                  <a:gd name="T5" fmla="*/ 76 h 496"/>
                  <a:gd name="T6" fmla="*/ 96 w 320"/>
                  <a:gd name="T7" fmla="*/ 0 h 496"/>
                  <a:gd name="T8" fmla="*/ 0 w 320"/>
                  <a:gd name="T9" fmla="*/ 286 h 496"/>
                  <a:gd name="T10" fmla="*/ 48 w 320"/>
                  <a:gd name="T11" fmla="*/ 346 h 496"/>
                  <a:gd name="T12" fmla="*/ 122 w 320"/>
                  <a:gd name="T13" fmla="*/ 416 h 496"/>
                  <a:gd name="T14" fmla="*/ 210 w 320"/>
                  <a:gd name="T15" fmla="*/ 482 h 496"/>
                  <a:gd name="T16" fmla="*/ 240 w 320"/>
                  <a:gd name="T17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0" h="496">
                    <a:moveTo>
                      <a:pt x="320" y="196"/>
                    </a:moveTo>
                    <a:lnTo>
                      <a:pt x="238" y="144"/>
                    </a:lnTo>
                    <a:lnTo>
                      <a:pt x="156" y="76"/>
                    </a:lnTo>
                    <a:lnTo>
                      <a:pt x="96" y="0"/>
                    </a:lnTo>
                    <a:lnTo>
                      <a:pt x="0" y="286"/>
                    </a:lnTo>
                    <a:lnTo>
                      <a:pt x="48" y="346"/>
                    </a:lnTo>
                    <a:lnTo>
                      <a:pt x="122" y="416"/>
                    </a:lnTo>
                    <a:lnTo>
                      <a:pt x="210" y="482"/>
                    </a:lnTo>
                    <a:lnTo>
                      <a:pt x="240" y="496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4"/>
              <p:cNvSpPr>
                <a:spLocks/>
              </p:cNvSpPr>
              <p:nvPr/>
            </p:nvSpPr>
            <p:spPr bwMode="auto">
              <a:xfrm>
                <a:off x="492" y="1582"/>
                <a:ext cx="132" cy="390"/>
              </a:xfrm>
              <a:custGeom>
                <a:avLst/>
                <a:gdLst>
                  <a:gd name="T0" fmla="*/ 0 w 132"/>
                  <a:gd name="T1" fmla="*/ 390 h 390"/>
                  <a:gd name="T2" fmla="*/ 4 w 132"/>
                  <a:gd name="T3" fmla="*/ 328 h 390"/>
                  <a:gd name="T4" fmla="*/ 132 w 132"/>
                  <a:gd name="T5" fmla="*/ 0 h 390"/>
                  <a:gd name="T6" fmla="*/ 108 w 132"/>
                  <a:gd name="T7" fmla="*/ 82 h 390"/>
                  <a:gd name="T8" fmla="*/ 104 w 132"/>
                  <a:gd name="T9" fmla="*/ 126 h 390"/>
                  <a:gd name="T10" fmla="*/ 106 w 132"/>
                  <a:gd name="T11" fmla="*/ 168 h 390"/>
                  <a:gd name="T12" fmla="*/ 118 w 132"/>
                  <a:gd name="T13" fmla="*/ 216 h 390"/>
                  <a:gd name="T14" fmla="*/ 132 w 132"/>
                  <a:gd name="T15" fmla="*/ 238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390">
                    <a:moveTo>
                      <a:pt x="0" y="390"/>
                    </a:moveTo>
                    <a:lnTo>
                      <a:pt x="4" y="328"/>
                    </a:lnTo>
                    <a:lnTo>
                      <a:pt x="132" y="0"/>
                    </a:lnTo>
                    <a:lnTo>
                      <a:pt x="108" y="82"/>
                    </a:lnTo>
                    <a:lnTo>
                      <a:pt x="104" y="126"/>
                    </a:lnTo>
                    <a:lnTo>
                      <a:pt x="106" y="168"/>
                    </a:lnTo>
                    <a:lnTo>
                      <a:pt x="118" y="216"/>
                    </a:lnTo>
                    <a:lnTo>
                      <a:pt x="132" y="238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8" name="Group 21"/>
            <p:cNvGrpSpPr>
              <a:grpSpLocks/>
            </p:cNvGrpSpPr>
            <p:nvPr/>
          </p:nvGrpSpPr>
          <p:grpSpPr bwMode="auto">
            <a:xfrm>
              <a:off x="6403713" y="2824411"/>
              <a:ext cx="1186501" cy="438696"/>
              <a:chOff x="548" y="3006"/>
              <a:chExt cx="1884" cy="658"/>
            </a:xfrm>
          </p:grpSpPr>
          <p:sp>
            <p:nvSpPr>
              <p:cNvPr id="129" name="Freeform 22"/>
              <p:cNvSpPr>
                <a:spLocks/>
              </p:cNvSpPr>
              <p:nvPr/>
            </p:nvSpPr>
            <p:spPr bwMode="auto">
              <a:xfrm>
                <a:off x="2104" y="3342"/>
                <a:ext cx="326" cy="92"/>
              </a:xfrm>
              <a:custGeom>
                <a:avLst/>
                <a:gdLst>
                  <a:gd name="T0" fmla="*/ 326 w 326"/>
                  <a:gd name="T1" fmla="*/ 0 h 92"/>
                  <a:gd name="T2" fmla="*/ 204 w 326"/>
                  <a:gd name="T3" fmla="*/ 36 h 92"/>
                  <a:gd name="T4" fmla="*/ 98 w 326"/>
                  <a:gd name="T5" fmla="*/ 62 h 92"/>
                  <a:gd name="T6" fmla="*/ 4 w 326"/>
                  <a:gd name="T7" fmla="*/ 76 h 92"/>
                  <a:gd name="T8" fmla="*/ 0 w 32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92">
                    <a:moveTo>
                      <a:pt x="326" y="0"/>
                    </a:moveTo>
                    <a:lnTo>
                      <a:pt x="204" y="36"/>
                    </a:lnTo>
                    <a:lnTo>
                      <a:pt x="98" y="62"/>
                    </a:lnTo>
                    <a:lnTo>
                      <a:pt x="4" y="76"/>
                    </a:lnTo>
                    <a:lnTo>
                      <a:pt x="0" y="92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23"/>
              <p:cNvSpPr>
                <a:spLocks/>
              </p:cNvSpPr>
              <p:nvPr/>
            </p:nvSpPr>
            <p:spPr bwMode="auto">
              <a:xfrm>
                <a:off x="2090" y="3540"/>
                <a:ext cx="342" cy="86"/>
              </a:xfrm>
              <a:custGeom>
                <a:avLst/>
                <a:gdLst>
                  <a:gd name="T0" fmla="*/ 0 w 342"/>
                  <a:gd name="T1" fmla="*/ 86 h 86"/>
                  <a:gd name="T2" fmla="*/ 144 w 342"/>
                  <a:gd name="T3" fmla="*/ 60 h 86"/>
                  <a:gd name="T4" fmla="*/ 224 w 342"/>
                  <a:gd name="T5" fmla="*/ 40 h 86"/>
                  <a:gd name="T6" fmla="*/ 310 w 342"/>
                  <a:gd name="T7" fmla="*/ 12 h 86"/>
                  <a:gd name="T8" fmla="*/ 342 w 342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86">
                    <a:moveTo>
                      <a:pt x="0" y="86"/>
                    </a:moveTo>
                    <a:lnTo>
                      <a:pt x="144" y="60"/>
                    </a:lnTo>
                    <a:lnTo>
                      <a:pt x="224" y="40"/>
                    </a:lnTo>
                    <a:lnTo>
                      <a:pt x="310" y="12"/>
                    </a:lnTo>
                    <a:lnTo>
                      <a:pt x="342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24"/>
              <p:cNvSpPr>
                <a:spLocks/>
              </p:cNvSpPr>
              <p:nvPr/>
            </p:nvSpPr>
            <p:spPr bwMode="auto">
              <a:xfrm>
                <a:off x="1462" y="3432"/>
                <a:ext cx="560" cy="232"/>
              </a:xfrm>
              <a:custGeom>
                <a:avLst/>
                <a:gdLst>
                  <a:gd name="T0" fmla="*/ 0 w 560"/>
                  <a:gd name="T1" fmla="*/ 0 h 232"/>
                  <a:gd name="T2" fmla="*/ 22 w 560"/>
                  <a:gd name="T3" fmla="*/ 216 h 232"/>
                  <a:gd name="T4" fmla="*/ 206 w 560"/>
                  <a:gd name="T5" fmla="*/ 228 h 232"/>
                  <a:gd name="T6" fmla="*/ 286 w 560"/>
                  <a:gd name="T7" fmla="*/ 232 h 232"/>
                  <a:gd name="T8" fmla="*/ 406 w 560"/>
                  <a:gd name="T9" fmla="*/ 224 h 232"/>
                  <a:gd name="T10" fmla="*/ 528 w 560"/>
                  <a:gd name="T11" fmla="*/ 218 h 232"/>
                  <a:gd name="T12" fmla="*/ 560 w 560"/>
                  <a:gd name="T13" fmla="*/ 0 h 232"/>
                  <a:gd name="T14" fmla="*/ 420 w 560"/>
                  <a:gd name="T15" fmla="*/ 12 h 232"/>
                  <a:gd name="T16" fmla="*/ 274 w 560"/>
                  <a:gd name="T17" fmla="*/ 18 h 232"/>
                  <a:gd name="T18" fmla="*/ 116 w 560"/>
                  <a:gd name="T19" fmla="*/ 12 h 232"/>
                  <a:gd name="T20" fmla="*/ 0 w 560"/>
                  <a:gd name="T2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0" h="232">
                    <a:moveTo>
                      <a:pt x="0" y="0"/>
                    </a:moveTo>
                    <a:lnTo>
                      <a:pt x="22" y="216"/>
                    </a:lnTo>
                    <a:lnTo>
                      <a:pt x="206" y="228"/>
                    </a:lnTo>
                    <a:lnTo>
                      <a:pt x="286" y="232"/>
                    </a:lnTo>
                    <a:lnTo>
                      <a:pt x="406" y="224"/>
                    </a:lnTo>
                    <a:lnTo>
                      <a:pt x="528" y="218"/>
                    </a:lnTo>
                    <a:lnTo>
                      <a:pt x="560" y="0"/>
                    </a:lnTo>
                    <a:lnTo>
                      <a:pt x="420" y="12"/>
                    </a:lnTo>
                    <a:lnTo>
                      <a:pt x="274" y="18"/>
                    </a:lnTo>
                    <a:lnTo>
                      <a:pt x="11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25"/>
              <p:cNvSpPr>
                <a:spLocks/>
              </p:cNvSpPr>
              <p:nvPr/>
            </p:nvSpPr>
            <p:spPr bwMode="auto">
              <a:xfrm>
                <a:off x="892" y="3282"/>
                <a:ext cx="498" cy="362"/>
              </a:xfrm>
              <a:custGeom>
                <a:avLst/>
                <a:gdLst>
                  <a:gd name="T0" fmla="*/ 498 w 498"/>
                  <a:gd name="T1" fmla="*/ 362 h 362"/>
                  <a:gd name="T2" fmla="*/ 352 w 498"/>
                  <a:gd name="T3" fmla="*/ 334 h 362"/>
                  <a:gd name="T4" fmla="*/ 228 w 498"/>
                  <a:gd name="T5" fmla="*/ 298 h 362"/>
                  <a:gd name="T6" fmla="*/ 118 w 498"/>
                  <a:gd name="T7" fmla="*/ 260 h 362"/>
                  <a:gd name="T8" fmla="*/ 68 w 498"/>
                  <a:gd name="T9" fmla="*/ 236 h 362"/>
                  <a:gd name="T10" fmla="*/ 0 w 498"/>
                  <a:gd name="T11" fmla="*/ 0 h 362"/>
                  <a:gd name="T12" fmla="*/ 90 w 498"/>
                  <a:gd name="T13" fmla="*/ 34 h 362"/>
                  <a:gd name="T14" fmla="*/ 150 w 498"/>
                  <a:gd name="T15" fmla="*/ 56 h 362"/>
                  <a:gd name="T16" fmla="*/ 228 w 498"/>
                  <a:gd name="T17" fmla="*/ 84 h 362"/>
                  <a:gd name="T18" fmla="*/ 306 w 498"/>
                  <a:gd name="T19" fmla="*/ 104 h 362"/>
                  <a:gd name="T20" fmla="*/ 374 w 498"/>
                  <a:gd name="T21" fmla="*/ 120 h 362"/>
                  <a:gd name="T22" fmla="*/ 478 w 498"/>
                  <a:gd name="T23" fmla="*/ 138 h 362"/>
                  <a:gd name="T24" fmla="*/ 482 w 498"/>
                  <a:gd name="T25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8" h="362">
                    <a:moveTo>
                      <a:pt x="498" y="362"/>
                    </a:moveTo>
                    <a:lnTo>
                      <a:pt x="352" y="334"/>
                    </a:lnTo>
                    <a:lnTo>
                      <a:pt x="228" y="298"/>
                    </a:lnTo>
                    <a:lnTo>
                      <a:pt x="118" y="260"/>
                    </a:lnTo>
                    <a:lnTo>
                      <a:pt x="68" y="236"/>
                    </a:lnTo>
                    <a:lnTo>
                      <a:pt x="0" y="0"/>
                    </a:lnTo>
                    <a:lnTo>
                      <a:pt x="90" y="34"/>
                    </a:lnTo>
                    <a:lnTo>
                      <a:pt x="150" y="56"/>
                    </a:lnTo>
                    <a:lnTo>
                      <a:pt x="228" y="84"/>
                    </a:lnTo>
                    <a:lnTo>
                      <a:pt x="306" y="104"/>
                    </a:lnTo>
                    <a:lnTo>
                      <a:pt x="374" y="120"/>
                    </a:lnTo>
                    <a:lnTo>
                      <a:pt x="478" y="138"/>
                    </a:lnTo>
                    <a:lnTo>
                      <a:pt x="482" y="154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26"/>
              <p:cNvSpPr>
                <a:spLocks/>
              </p:cNvSpPr>
              <p:nvPr/>
            </p:nvSpPr>
            <p:spPr bwMode="auto">
              <a:xfrm>
                <a:off x="548" y="3006"/>
                <a:ext cx="276" cy="440"/>
              </a:xfrm>
              <a:custGeom>
                <a:avLst/>
                <a:gdLst>
                  <a:gd name="T0" fmla="*/ 276 w 276"/>
                  <a:gd name="T1" fmla="*/ 440 h 440"/>
                  <a:gd name="T2" fmla="*/ 212 w 276"/>
                  <a:gd name="T3" fmla="*/ 388 h 440"/>
                  <a:gd name="T4" fmla="*/ 144 w 276"/>
                  <a:gd name="T5" fmla="*/ 318 h 440"/>
                  <a:gd name="T6" fmla="*/ 112 w 276"/>
                  <a:gd name="T7" fmla="*/ 274 h 440"/>
                  <a:gd name="T8" fmla="*/ 96 w 276"/>
                  <a:gd name="T9" fmla="*/ 254 h 440"/>
                  <a:gd name="T10" fmla="*/ 0 w 276"/>
                  <a:gd name="T11" fmla="*/ 0 h 440"/>
                  <a:gd name="T12" fmla="*/ 72 w 276"/>
                  <a:gd name="T13" fmla="*/ 96 h 440"/>
                  <a:gd name="T14" fmla="*/ 114 w 276"/>
                  <a:gd name="T15" fmla="*/ 134 h 440"/>
                  <a:gd name="T16" fmla="*/ 156 w 276"/>
                  <a:gd name="T17" fmla="*/ 166 h 440"/>
                  <a:gd name="T18" fmla="*/ 194 w 276"/>
                  <a:gd name="T19" fmla="*/ 194 h 440"/>
                  <a:gd name="T20" fmla="*/ 252 w 276"/>
                  <a:gd name="T21" fmla="*/ 230 h 440"/>
                  <a:gd name="T22" fmla="*/ 274 w 276"/>
                  <a:gd name="T23" fmla="*/ 2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6" h="440">
                    <a:moveTo>
                      <a:pt x="276" y="440"/>
                    </a:moveTo>
                    <a:lnTo>
                      <a:pt x="212" y="388"/>
                    </a:lnTo>
                    <a:lnTo>
                      <a:pt x="144" y="318"/>
                    </a:lnTo>
                    <a:lnTo>
                      <a:pt x="112" y="274"/>
                    </a:lnTo>
                    <a:lnTo>
                      <a:pt x="96" y="254"/>
                    </a:lnTo>
                    <a:lnTo>
                      <a:pt x="0" y="0"/>
                    </a:lnTo>
                    <a:lnTo>
                      <a:pt x="72" y="96"/>
                    </a:lnTo>
                    <a:lnTo>
                      <a:pt x="114" y="134"/>
                    </a:lnTo>
                    <a:lnTo>
                      <a:pt x="156" y="166"/>
                    </a:lnTo>
                    <a:lnTo>
                      <a:pt x="194" y="194"/>
                    </a:lnTo>
                    <a:lnTo>
                      <a:pt x="252" y="230"/>
                    </a:lnTo>
                    <a:lnTo>
                      <a:pt x="274" y="24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9" name="Group 27"/>
            <p:cNvGrpSpPr>
              <a:grpSpLocks/>
            </p:cNvGrpSpPr>
            <p:nvPr/>
          </p:nvGrpSpPr>
          <p:grpSpPr bwMode="auto">
            <a:xfrm>
              <a:off x="6244404" y="1956529"/>
              <a:ext cx="1818986" cy="1174613"/>
              <a:chOff x="296" y="1708"/>
              <a:chExt cx="2888" cy="1756"/>
            </a:xfrm>
          </p:grpSpPr>
          <p:sp>
            <p:nvSpPr>
              <p:cNvPr id="120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2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127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4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125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9" name="TextBox 138"/>
          <p:cNvSpPr txBox="1"/>
          <p:nvPr/>
        </p:nvSpPr>
        <p:spPr>
          <a:xfrm>
            <a:off x="5568094" y="3028950"/>
            <a:ext cx="1578703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NCC upgrade</a:t>
            </a:r>
            <a:endParaRPr lang="en-US" sz="16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0" name="Straight Arrow Connector 139"/>
          <p:cNvCxnSpPr/>
          <p:nvPr/>
        </p:nvCxnSpPr>
        <p:spPr bwMode="auto">
          <a:xfrm>
            <a:off x="6752498" y="3495433"/>
            <a:ext cx="394299" cy="913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Content Placeholder 10"/>
          <p:cNvSpPr txBox="1">
            <a:spLocks/>
          </p:cNvSpPr>
          <p:nvPr/>
        </p:nvSpPr>
        <p:spPr bwMode="auto">
          <a:xfrm>
            <a:off x="76200" y="4552950"/>
            <a:ext cx="8371544" cy="37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600" kern="0" dirty="0" smtClean="0">
                <a:solidFill>
                  <a:srgbClr val="FF0000"/>
                </a:solidFill>
              </a:rPr>
              <a:t>Also, calculations show that NCC can allow RWM control up to ideal MHD wall limit</a:t>
            </a:r>
          </a:p>
        </p:txBody>
      </p:sp>
    </p:spTree>
    <p:extLst>
      <p:ext uri="{BB962C8B-B14F-4D97-AF65-F5344CB8AC3E}">
        <p14:creationId xmlns:p14="http://schemas.microsoft.com/office/powerpoint/2010/main" val="300988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22485"/>
            <a:ext cx="9144000" cy="6673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2200" kern="0" dirty="0"/>
              <a:t>Disruption Event Characterization And Forecasting Code (</a:t>
            </a:r>
            <a:r>
              <a:rPr lang="en-US" sz="2200" kern="0" dirty="0">
                <a:solidFill>
                  <a:srgbClr val="FF0000"/>
                </a:solidFill>
              </a:rPr>
              <a:t>DECAF</a:t>
            </a:r>
            <a:r>
              <a:rPr lang="en-US" sz="2200" kern="0" dirty="0"/>
              <a:t>) </a:t>
            </a:r>
            <a:r>
              <a:rPr lang="en-US" sz="2200" kern="0" dirty="0" smtClean="0"/>
              <a:t>yielding </a:t>
            </a:r>
            <a:r>
              <a:rPr lang="en-US" sz="2200" kern="0" dirty="0"/>
              <a:t>initial </a:t>
            </a:r>
            <a:r>
              <a:rPr lang="en-US" sz="2200" kern="0" dirty="0" smtClean="0"/>
              <a:t>results (pressure peaking example)</a:t>
            </a:r>
            <a:endParaRPr lang="en-US" sz="2200" kern="0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52400" y="895350"/>
            <a:ext cx="4155509" cy="3200400"/>
            <a:chOff x="228600" y="1178896"/>
            <a:chExt cx="3733800" cy="356252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765"/>
            <a:stretch/>
          </p:blipFill>
          <p:spPr bwMode="auto">
            <a:xfrm>
              <a:off x="259080" y="2621028"/>
              <a:ext cx="3703320" cy="179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153"/>
            <a:stretch/>
          </p:blipFill>
          <p:spPr bwMode="auto">
            <a:xfrm>
              <a:off x="259080" y="4374258"/>
              <a:ext cx="3703320" cy="36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3" b="53250"/>
            <a:stretch/>
          </p:blipFill>
          <p:spPr bwMode="auto">
            <a:xfrm>
              <a:off x="228600" y="1178896"/>
              <a:ext cx="3657600" cy="1546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1219200" y="2667000"/>
              <a:ext cx="685800" cy="1524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+mn-lt"/>
              </a:endParaRPr>
            </a:p>
          </p:txBody>
        </p:sp>
      </p:grpSp>
      <p:sp>
        <p:nvSpPr>
          <p:cNvPr id="13" name="12-Point Star 12"/>
          <p:cNvSpPr/>
          <p:nvPr/>
        </p:nvSpPr>
        <p:spPr bwMode="auto">
          <a:xfrm>
            <a:off x="2151380" y="2945380"/>
            <a:ext cx="91440" cy="68580"/>
          </a:xfrm>
          <a:prstGeom prst="star12">
            <a:avLst/>
          </a:prstGeom>
          <a:solidFill>
            <a:srgbClr val="0099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sp>
        <p:nvSpPr>
          <p:cNvPr id="14" name="12-Point Star 13"/>
          <p:cNvSpPr/>
          <p:nvPr/>
        </p:nvSpPr>
        <p:spPr bwMode="auto">
          <a:xfrm>
            <a:off x="2614930" y="2797743"/>
            <a:ext cx="91440" cy="68580"/>
          </a:xfrm>
          <a:prstGeom prst="star12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sp>
        <p:nvSpPr>
          <p:cNvPr id="15" name="12-Point Star 14"/>
          <p:cNvSpPr/>
          <p:nvPr/>
        </p:nvSpPr>
        <p:spPr bwMode="auto">
          <a:xfrm>
            <a:off x="3002280" y="2602480"/>
            <a:ext cx="91440" cy="68580"/>
          </a:xfrm>
          <a:prstGeom prst="star12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4210" y="2396865"/>
            <a:ext cx="1317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PRP warnings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043472" y="2672038"/>
            <a:ext cx="107908" cy="23176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399116" y="2634564"/>
            <a:ext cx="215814" cy="15444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2529630" y="2573239"/>
            <a:ext cx="417916" cy="5172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1108671" y="4363778"/>
            <a:ext cx="500458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PRP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1108673" y="3692265"/>
            <a:ext cx="1831378" cy="63817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285914" y="3692265"/>
            <a:ext cx="442162" cy="63817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1837944" y="4363778"/>
            <a:ext cx="500458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VDE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9464" y="4363778"/>
            <a:ext cx="441146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IPR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00984" y="4363777"/>
            <a:ext cx="482824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SCL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6" name="Straight Arrow Connector 25"/>
          <p:cNvCxnSpPr>
            <a:stCxn id="20" idx="3"/>
            <a:endCxn id="23" idx="1"/>
          </p:cNvCxnSpPr>
          <p:nvPr/>
        </p:nvCxnSpPr>
        <p:spPr bwMode="auto">
          <a:xfrm>
            <a:off x="1609129" y="4502278"/>
            <a:ext cx="228815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2329200" y="4457225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3057099" y="4467653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2401" y="4645743"/>
            <a:ext cx="1601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Detected at: 0.4194s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54388" y="4645743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0.4380s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8401" y="4645743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0.4522s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96793" y="4645742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0.4732s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6221" y="992289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FF"/>
                </a:solidFill>
                <a:latin typeface="+mn-lt"/>
              </a:rPr>
              <a:t>NSTX</a:t>
            </a:r>
          </a:p>
          <a:p>
            <a:pPr>
              <a:buNone/>
            </a:pPr>
            <a:r>
              <a:rPr lang="en-US" sz="1200" dirty="0" smtClean="0">
                <a:solidFill>
                  <a:srgbClr val="0000FF"/>
                </a:solidFill>
                <a:latin typeface="+mn-lt"/>
              </a:rPr>
              <a:t>142270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2706371" y="1662123"/>
            <a:ext cx="579543" cy="9807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1981200" y="1760194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Disruption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4016115" y="829137"/>
            <a:ext cx="5105400" cy="40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US" sz="1800" kern="0" dirty="0" smtClean="0"/>
              <a:t>10 physical events presently defined in code with quantitative </a:t>
            </a:r>
            <a:r>
              <a:rPr lang="en-US" sz="1800" kern="0" dirty="0"/>
              <a:t>warning points</a:t>
            </a:r>
            <a:endParaRPr lang="en-US" sz="1800" kern="0" dirty="0" smtClean="0"/>
          </a:p>
          <a:p>
            <a:pPr lvl="1">
              <a:lnSpc>
                <a:spcPct val="80000"/>
              </a:lnSpc>
              <a:spcBef>
                <a:spcPts val="300"/>
              </a:spcBef>
            </a:pPr>
            <a:r>
              <a:rPr lang="en-US" sz="1600" kern="0" dirty="0" smtClean="0"/>
              <a:t>Builds on </a:t>
            </a:r>
            <a:r>
              <a:rPr lang="en-US" sz="1600" kern="0" dirty="0" smtClean="0"/>
              <a:t>characterization work of </a:t>
            </a:r>
            <a:r>
              <a:rPr lang="en-US" sz="1600" kern="0" dirty="0" smtClean="0"/>
              <a:t>de Vries</a:t>
            </a:r>
          </a:p>
          <a:p>
            <a:pPr lvl="1">
              <a:lnSpc>
                <a:spcPct val="80000"/>
              </a:lnSpc>
              <a:spcBef>
                <a:spcPts val="300"/>
              </a:spcBef>
            </a:pPr>
            <a:endParaRPr lang="en-US" sz="1600" kern="0" dirty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1600" kern="0" dirty="0" smtClean="0"/>
              <a:t>Builds on warning algorithm of Gerhardt</a:t>
            </a:r>
          </a:p>
          <a:p>
            <a:pPr lvl="1">
              <a:lnSpc>
                <a:spcPct val="80000"/>
              </a:lnSpc>
              <a:spcBef>
                <a:spcPts val="300"/>
              </a:spcBef>
            </a:pPr>
            <a:endParaRPr lang="en-US" sz="1600" kern="0" dirty="0" smtClean="0"/>
          </a:p>
          <a:p>
            <a:pPr lvl="1">
              <a:lnSpc>
                <a:spcPct val="80000"/>
              </a:lnSpc>
              <a:spcBef>
                <a:spcPts val="300"/>
              </a:spcBef>
            </a:pPr>
            <a:r>
              <a:rPr lang="en-US" sz="1600" kern="0" dirty="0" smtClean="0"/>
              <a:t>New code written (in Python) </a:t>
            </a:r>
            <a:r>
              <a:rPr lang="en-US" sz="1600" kern="0" dirty="0"/>
              <a:t>to be easily </a:t>
            </a:r>
            <a:r>
              <a:rPr lang="en-US" sz="1600" kern="0" dirty="0" smtClean="0"/>
              <a:t>expandable, portable </a:t>
            </a:r>
            <a:r>
              <a:rPr lang="en-US" sz="1600" kern="0" dirty="0"/>
              <a:t>to other </a:t>
            </a:r>
            <a:r>
              <a:rPr lang="en-US" sz="1600" kern="0" dirty="0" smtClean="0"/>
              <a:t>tokamaks</a:t>
            </a:r>
          </a:p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en-US" sz="1800" u="sng" kern="0" dirty="0"/>
              <a:t>E</a:t>
            </a:r>
            <a:r>
              <a:rPr lang="en-US" sz="1800" u="sng" kern="0" dirty="0" smtClean="0"/>
              <a:t>xample</a:t>
            </a:r>
            <a:r>
              <a:rPr lang="en-US" sz="1800" kern="0" dirty="0" smtClean="0"/>
              <a:t>: Pressure peaking (PRP) disruption event chain identified by </a:t>
            </a:r>
            <a:r>
              <a:rPr lang="en-US" sz="1800" kern="0" dirty="0" smtClean="0"/>
              <a:t>code</a:t>
            </a:r>
            <a:endParaRPr lang="en-US" sz="1800" kern="0" dirty="0" smtClean="0"/>
          </a:p>
          <a:p>
            <a:pPr marL="800100" lvl="1" indent="-342900">
              <a:lnSpc>
                <a:spcPct val="80000"/>
              </a:lnSpc>
              <a:spcBef>
                <a:spcPts val="300"/>
              </a:spcBef>
              <a:buSzPct val="100000"/>
              <a:buFont typeface="+mj-lt"/>
              <a:buAutoNum type="arabicPeriod"/>
            </a:pPr>
            <a:r>
              <a:rPr lang="en-US" sz="1600" kern="0" dirty="0" smtClean="0">
                <a:solidFill>
                  <a:srgbClr val="FF0000"/>
                </a:solidFill>
              </a:rPr>
              <a:t>(PRP) </a:t>
            </a:r>
            <a:r>
              <a:rPr lang="en-US" sz="1600" kern="0" dirty="0" smtClean="0"/>
              <a:t>Pressure peaking warnings identified first</a:t>
            </a:r>
          </a:p>
          <a:p>
            <a:pPr marL="800100" lvl="1" indent="-342900">
              <a:lnSpc>
                <a:spcPct val="80000"/>
              </a:lnSpc>
              <a:spcBef>
                <a:spcPts val="300"/>
              </a:spcBef>
              <a:buSzPct val="100000"/>
              <a:buFont typeface="+mj-lt"/>
              <a:buAutoNum type="arabicPeriod"/>
            </a:pPr>
            <a:r>
              <a:rPr lang="en-US" sz="1600" kern="0" dirty="0" smtClean="0">
                <a:solidFill>
                  <a:srgbClr val="FF0000"/>
                </a:solidFill>
              </a:rPr>
              <a:t>(VDE) </a:t>
            </a:r>
            <a:r>
              <a:rPr lang="en-US" sz="1600" kern="0" dirty="0" smtClean="0"/>
              <a:t>VDE condition subsequently found 19 </a:t>
            </a:r>
            <a:r>
              <a:rPr lang="en-US" sz="1600" kern="0" dirty="0" err="1" smtClean="0"/>
              <a:t>ms</a:t>
            </a:r>
            <a:r>
              <a:rPr lang="en-US" sz="1600" kern="0" dirty="0" smtClean="0"/>
              <a:t> after last PRP warning</a:t>
            </a:r>
          </a:p>
          <a:p>
            <a:pPr marL="800100" lvl="1" indent="-342900">
              <a:lnSpc>
                <a:spcPct val="80000"/>
              </a:lnSpc>
              <a:spcBef>
                <a:spcPts val="300"/>
              </a:spcBef>
              <a:buSzPct val="100000"/>
              <a:buFont typeface="+mj-lt"/>
              <a:buAutoNum type="arabicPeriod"/>
            </a:pPr>
            <a:r>
              <a:rPr lang="en-US" sz="1600" kern="0" dirty="0" smtClean="0">
                <a:solidFill>
                  <a:srgbClr val="FF0000"/>
                </a:solidFill>
              </a:rPr>
              <a:t>(IPR) </a:t>
            </a:r>
            <a:r>
              <a:rPr lang="en-US" sz="1600" kern="0" dirty="0" smtClean="0"/>
              <a:t>Plasma current request not met</a:t>
            </a:r>
          </a:p>
          <a:p>
            <a:pPr marL="800100" lvl="1" indent="-342900">
              <a:lnSpc>
                <a:spcPct val="80000"/>
              </a:lnSpc>
              <a:spcBef>
                <a:spcPts val="300"/>
              </a:spcBef>
              <a:buSzPct val="100000"/>
              <a:buFont typeface="+mj-lt"/>
              <a:buAutoNum type="arabicPeriod"/>
            </a:pPr>
            <a:r>
              <a:rPr lang="en-US" sz="1600" kern="0" dirty="0" smtClean="0">
                <a:solidFill>
                  <a:srgbClr val="FF0000"/>
                </a:solidFill>
              </a:rPr>
              <a:t>(SCL) </a:t>
            </a:r>
            <a:r>
              <a:rPr lang="en-US" sz="1600" kern="0" dirty="0" smtClean="0"/>
              <a:t>Shape control warning issued</a:t>
            </a:r>
          </a:p>
          <a:p>
            <a:pPr lvl="1">
              <a:spcBef>
                <a:spcPts val="300"/>
              </a:spcBef>
            </a:pPr>
            <a:endParaRPr lang="en-US" sz="1600" kern="0" dirty="0" smtClean="0"/>
          </a:p>
          <a:p>
            <a:pPr lvl="1">
              <a:spcBef>
                <a:spcPts val="300"/>
              </a:spcBef>
            </a:pPr>
            <a:endParaRPr lang="en-US" sz="1600" kern="0" dirty="0"/>
          </a:p>
        </p:txBody>
      </p:sp>
      <p:sp>
        <p:nvSpPr>
          <p:cNvPr id="34" name="TextBox 33"/>
          <p:cNvSpPr txBox="1"/>
          <p:nvPr/>
        </p:nvSpPr>
        <p:spPr>
          <a:xfrm>
            <a:off x="321700" y="4257607"/>
            <a:ext cx="82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600FF"/>
                </a:solidFill>
                <a:latin typeface="+mj-lt"/>
              </a:rPr>
              <a:t>Event chain</a:t>
            </a:r>
            <a:endParaRPr lang="en-US" sz="1400" dirty="0">
              <a:solidFill>
                <a:srgbClr val="6600FF"/>
              </a:solidFill>
              <a:latin typeface="+mj-lt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345712" y="1490684"/>
            <a:ext cx="4543962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P.C. de </a:t>
            </a:r>
            <a:r>
              <a:rPr lang="en-US" sz="1200" b="0" i="0" dirty="0" err="1" smtClean="0">
                <a:solidFill>
                  <a:srgbClr val="6600FF"/>
                </a:solidFill>
                <a:latin typeface="+mn-lt"/>
                <a:cs typeface="Arial" pitchFamily="34" charset="0"/>
              </a:rPr>
              <a:t>Vries</a:t>
            </a:r>
            <a:r>
              <a:rPr lang="en-US" sz="1200" dirty="0">
                <a:solidFill>
                  <a:srgbClr val="6600FF"/>
                </a:solidFill>
                <a:latin typeface="+mn-lt"/>
                <a:cs typeface="Arial" pitchFamily="34" charset="0"/>
              </a:rPr>
              <a:t> </a:t>
            </a:r>
            <a:r>
              <a:rPr lang="en-US" sz="1200" b="0" i="1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et al</a:t>
            </a:r>
            <a:r>
              <a:rPr lang="en-US" sz="1200" b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., </a:t>
            </a:r>
            <a:r>
              <a:rPr lang="en-US" sz="1200" b="0" i="0" dirty="0" err="1" smtClean="0">
                <a:solidFill>
                  <a:srgbClr val="6600FF"/>
                </a:solidFill>
                <a:latin typeface="+mn-lt"/>
                <a:cs typeface="Arial" pitchFamily="34" charset="0"/>
              </a:rPr>
              <a:t>Nucl</a:t>
            </a:r>
            <a:r>
              <a:rPr lang="en-US" sz="12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. Fusion </a:t>
            </a:r>
            <a:r>
              <a:rPr lang="en-US" sz="1200" b="1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51</a:t>
            </a:r>
            <a:r>
              <a:rPr lang="en-US" sz="12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 (2011</a:t>
            </a:r>
            <a:r>
              <a:rPr lang="en-US" sz="1200" dirty="0">
                <a:solidFill>
                  <a:srgbClr val="6600FF"/>
                </a:solidFill>
                <a:latin typeface="+mn-lt"/>
                <a:cs typeface="Arial" pitchFamily="34" charset="0"/>
              </a:rPr>
              <a:t>) 053018 </a:t>
            </a:r>
            <a:endParaRPr lang="en-US" sz="1200" b="0" i="0" dirty="0">
              <a:solidFill>
                <a:srgbClr val="6600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4343400" y="2002420"/>
            <a:ext cx="4543962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S</a:t>
            </a:r>
            <a:r>
              <a:rPr lang="en-US" sz="12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.P. </a:t>
            </a:r>
            <a:r>
              <a:rPr lang="en-US" sz="120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Gerhardt </a:t>
            </a:r>
            <a:r>
              <a:rPr lang="en-US" sz="1200" b="0" i="1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et al</a:t>
            </a:r>
            <a:r>
              <a:rPr lang="en-US" sz="1200" b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., </a:t>
            </a:r>
            <a:r>
              <a:rPr lang="en-US" sz="1200" b="0" i="0" dirty="0" err="1" smtClean="0">
                <a:solidFill>
                  <a:srgbClr val="6600FF"/>
                </a:solidFill>
                <a:latin typeface="+mn-lt"/>
                <a:cs typeface="Arial" pitchFamily="34" charset="0"/>
              </a:rPr>
              <a:t>Nucl</a:t>
            </a:r>
            <a:r>
              <a:rPr lang="en-US" sz="12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. Fusion </a:t>
            </a:r>
            <a:r>
              <a:rPr lang="en-US" sz="1200" b="1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53</a:t>
            </a:r>
            <a:r>
              <a:rPr lang="en-US" sz="12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 (2013</a:t>
            </a:r>
            <a:r>
              <a:rPr lang="en-US" sz="1200" dirty="0">
                <a:solidFill>
                  <a:srgbClr val="6600FF"/>
                </a:solidFill>
                <a:latin typeface="+mn-lt"/>
                <a:cs typeface="Arial" pitchFamily="34" charset="0"/>
              </a:rPr>
              <a:t>) 063021 </a:t>
            </a:r>
            <a:endParaRPr lang="en-US" sz="1200" b="0" i="0" dirty="0">
              <a:solidFill>
                <a:srgbClr val="6600FF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1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Initial DECAF results </a:t>
            </a:r>
            <a:r>
              <a:rPr lang="en-US" sz="2200" dirty="0" smtClean="0"/>
              <a:t>detect </a:t>
            </a:r>
            <a:r>
              <a:rPr lang="en-US" sz="2200" dirty="0" smtClean="0"/>
              <a:t>RWM events when applied to dedicated 44 shot NSTX disruption database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74245"/>
            <a:ext cx="5599340" cy="3886200"/>
          </a:xfrm>
        </p:spPr>
        <p:txBody>
          <a:bodyPr/>
          <a:lstStyle/>
          <a:p>
            <a:r>
              <a:rPr lang="en-US" sz="1800" dirty="0" smtClean="0"/>
              <a:t>Several</a:t>
            </a:r>
            <a:r>
              <a:rPr lang="en-US" sz="1800" dirty="0"/>
              <a:t> </a:t>
            </a:r>
            <a:r>
              <a:rPr lang="en-US" sz="1800" dirty="0" smtClean="0"/>
              <a:t>events </a:t>
            </a:r>
            <a:r>
              <a:rPr lang="en-US" sz="1800" dirty="0" smtClean="0"/>
              <a:t>were detected </a:t>
            </a:r>
            <a:r>
              <a:rPr lang="en-US" sz="1800" dirty="0" smtClean="0"/>
              <a:t>for all shots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DIS</a:t>
            </a:r>
            <a:r>
              <a:rPr lang="en-US" sz="1400" dirty="0" smtClean="0"/>
              <a:t>: Disruption occurred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RWM</a:t>
            </a:r>
            <a:r>
              <a:rPr lang="en-US" sz="1400" dirty="0" smtClean="0"/>
              <a:t>: RWM event warning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VDE</a:t>
            </a:r>
            <a:r>
              <a:rPr lang="en-US" sz="1400" dirty="0" smtClean="0"/>
              <a:t>: VDE warning (</a:t>
            </a:r>
            <a:r>
              <a:rPr lang="en-US" sz="1400" dirty="0" smtClean="0">
                <a:solidFill>
                  <a:srgbClr val="FF0000"/>
                </a:solidFill>
              </a:rPr>
              <a:t>42 shots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IPR</a:t>
            </a:r>
            <a:r>
              <a:rPr lang="en-US" sz="1400" dirty="0" smtClean="0"/>
              <a:t>: </a:t>
            </a:r>
            <a:r>
              <a:rPr lang="en-US" sz="1400" dirty="0"/>
              <a:t>Plasma current request not </a:t>
            </a:r>
            <a:r>
              <a:rPr lang="en-US" sz="1400" dirty="0" smtClean="0"/>
              <a:t>met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LOQ</a:t>
            </a:r>
            <a:r>
              <a:rPr lang="en-US" sz="1400" dirty="0" smtClean="0"/>
              <a:t>: Low edge q warning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Very simple RWM event criteria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RWM </a:t>
            </a:r>
            <a:r>
              <a:rPr lang="en-US" sz="1400" dirty="0" err="1" smtClean="0"/>
              <a:t>B</a:t>
            </a:r>
            <a:r>
              <a:rPr lang="en-US" sz="1400" baseline="-25000" dirty="0" err="1" smtClean="0"/>
              <a:t>P</a:t>
            </a:r>
            <a:r>
              <a:rPr lang="en-US" sz="1400" baseline="30000" dirty="0" err="1" smtClean="0"/>
              <a:t>n</a:t>
            </a:r>
            <a:r>
              <a:rPr lang="en-US" sz="1400" baseline="30000" dirty="0" smtClean="0"/>
              <a:t>=1</a:t>
            </a:r>
            <a:r>
              <a:rPr lang="en-US" sz="1400" dirty="0" smtClean="0"/>
              <a:t> lower sensor amplitude used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Simple criterion + </a:t>
            </a:r>
            <a:r>
              <a:rPr lang="en-US" sz="1400" dirty="0" smtClean="0">
                <a:solidFill>
                  <a:srgbClr val="FF0000"/>
                </a:solidFill>
              </a:rPr>
              <a:t>no threshold optimization </a:t>
            </a:r>
            <a:r>
              <a:rPr lang="en-US" sz="1400" dirty="0" smtClean="0">
                <a:solidFill>
                  <a:srgbClr val="FF0000"/>
                </a:solidFill>
              </a:rPr>
              <a:t>yet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 panose="05000000000000000000" pitchFamily="2" charset="2"/>
              </a:rPr>
              <a:t> “false positive” rate is high; adjust criteria to reduce it</a:t>
            </a:r>
            <a:endParaRPr lang="en-US" sz="1400" dirty="0"/>
          </a:p>
          <a:p>
            <a:pPr>
              <a:spcBef>
                <a:spcPts val="1200"/>
              </a:spcBef>
            </a:pPr>
            <a:r>
              <a:rPr lang="en-US" sz="1800" dirty="0" smtClean="0"/>
              <a:t>Code already sees common disruption event chains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(event)</a:t>
            </a:r>
            <a:r>
              <a:rPr lang="en-US" sz="1400" dirty="0" smtClean="0">
                <a:sym typeface="Wingdings" panose="05000000000000000000" pitchFamily="2" charset="2"/>
              </a:rPr>
              <a:t>VDESCLIPR occurs in 52% of the shots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783535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RWM event warning timing</a:t>
            </a:r>
          </a:p>
          <a:p>
            <a:pPr algn="ctr"/>
            <a:r>
              <a:rPr lang="en-US" sz="2000" dirty="0" smtClean="0">
                <a:latin typeface="+mn-lt"/>
              </a:rPr>
              <a:t>(simple criterion, not optimized)</a:t>
            </a:r>
            <a:endParaRPr lang="en-US" sz="20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3" t="2409" r="23595" b="3636"/>
          <a:stretch/>
        </p:blipFill>
        <p:spPr bwMode="auto">
          <a:xfrm>
            <a:off x="5851538" y="1428750"/>
            <a:ext cx="2286872" cy="209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34200" y="2114550"/>
            <a:ext cx="990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Within 100 </a:t>
            </a:r>
            <a:r>
              <a:rPr lang="en-US" sz="1400" b="1" dirty="0" err="1" smtClean="0">
                <a:solidFill>
                  <a:schemeClr val="bg1"/>
                </a:solidFill>
                <a:latin typeface="+mn-lt"/>
              </a:rPr>
              <a:t>ms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 of DIS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(64%)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1809750"/>
            <a:ext cx="990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Before 100 </a:t>
            </a:r>
            <a:r>
              <a:rPr lang="en-US" sz="1400" b="1" dirty="0" err="1" smtClean="0">
                <a:solidFill>
                  <a:schemeClr val="bg1"/>
                </a:solidFill>
                <a:latin typeface="+mn-lt"/>
              </a:rPr>
              <a:t>ms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 of DIS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(36%)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4515794" y="2476812"/>
            <a:ext cx="1136439" cy="56581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679045" y="4088400"/>
            <a:ext cx="604653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VDE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7475" y="4088400"/>
            <a:ext cx="582211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SCL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35579" y="4088399"/>
            <a:ext cx="526106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IPR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7292206" y="4251189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8099471" y="4248150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5698026" y="3661035"/>
            <a:ext cx="284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 smtClean="0">
                <a:solidFill>
                  <a:srgbClr val="6600FF"/>
                </a:solidFill>
                <a:latin typeface="+mj-lt"/>
              </a:rPr>
              <a:t>Common event chain</a:t>
            </a:r>
            <a:endParaRPr lang="en-US" sz="1800" u="sng" dirty="0">
              <a:solidFill>
                <a:srgbClr val="6600FF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2233" y="4091229"/>
            <a:ext cx="824265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(event)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5181600" y="4265641"/>
            <a:ext cx="304800" cy="8964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6467716" y="4251188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76198" y="4621655"/>
            <a:ext cx="8991602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see poster by </a:t>
            </a:r>
            <a:r>
              <a:rPr lang="en-US" sz="12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1200" b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Parsons PP12.00118 (Wed 2 pm) </a:t>
            </a:r>
            <a:r>
              <a:rPr lang="en-US" sz="12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related work on supervised machine learning for disruption prediction</a:t>
            </a:r>
            <a:endParaRPr lang="en-US" sz="1200" b="0" i="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502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27960"/>
            <a:ext cx="8839200" cy="835679"/>
          </a:xfrm>
        </p:spPr>
        <p:txBody>
          <a:bodyPr/>
          <a:lstStyle/>
          <a:p>
            <a:r>
              <a:rPr lang="en-US" sz="1800" dirty="0"/>
              <a:t>RWM state space </a:t>
            </a:r>
            <a:r>
              <a:rPr lang="en-US" sz="1800" dirty="0" smtClean="0"/>
              <a:t>controller used for RWM control in NSTX - long pulse plasmas reached high stability parameters </a:t>
            </a:r>
            <a:r>
              <a:rPr lang="en-US" sz="1800" dirty="0" err="1">
                <a:latin typeface="Symbol" panose="05050102010706020507" pitchFamily="18" charset="2"/>
              </a:rPr>
              <a:t>b</a:t>
            </a:r>
            <a:r>
              <a:rPr lang="en-US" sz="1800" baseline="-25000" dirty="0" err="1"/>
              <a:t>N</a:t>
            </a:r>
            <a:r>
              <a:rPr lang="en-US" sz="1800" dirty="0"/>
              <a:t> = 6.4, </a:t>
            </a:r>
            <a:r>
              <a:rPr lang="en-US" sz="1800" dirty="0" err="1">
                <a:latin typeface="Symbol" panose="05050102010706020507" pitchFamily="18" charset="2"/>
              </a:rPr>
              <a:t>b</a:t>
            </a:r>
            <a:r>
              <a:rPr lang="en-US" sz="1800" baseline="-25000" dirty="0" err="1"/>
              <a:t>N</a:t>
            </a:r>
            <a:r>
              <a:rPr lang="en-US" sz="1800" baseline="-25000" dirty="0"/>
              <a:t> </a:t>
            </a:r>
            <a:r>
              <a:rPr lang="en-US" sz="1800" dirty="0" smtClean="0"/>
              <a:t>/l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</a:t>
            </a:r>
            <a:r>
              <a:rPr lang="en-US" sz="1800" dirty="0"/>
              <a:t>= </a:t>
            </a:r>
            <a:r>
              <a:rPr lang="en-US" sz="1800" dirty="0" smtClean="0"/>
              <a:t>13</a:t>
            </a:r>
          </a:p>
          <a:p>
            <a:pPr marL="0" indent="0">
              <a:spcBef>
                <a:spcPts val="1800"/>
              </a:spcBef>
              <a:buNone/>
            </a:pPr>
            <a:endParaRPr lang="en-US" sz="18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86"/>
            <a:ext cx="9144000" cy="611981"/>
          </a:xfrm>
        </p:spPr>
        <p:txBody>
          <a:bodyPr/>
          <a:lstStyle/>
          <a:p>
            <a:r>
              <a:rPr lang="en-US" sz="2200" dirty="0" smtClean="0"/>
              <a:t>In addition to active mode control, the NSTX-U RWM state space controller will be used for </a:t>
            </a:r>
            <a:r>
              <a:rPr lang="en-US" sz="2200" dirty="0" smtClean="0"/>
              <a:t>real-time</a:t>
            </a:r>
            <a:r>
              <a:rPr lang="en-US" sz="2200" dirty="0" smtClean="0"/>
              <a:t> </a:t>
            </a:r>
            <a:r>
              <a:rPr lang="en-US" sz="2200" dirty="0" smtClean="0"/>
              <a:t>disruption warning</a:t>
            </a:r>
            <a:endParaRPr lang="en-US" sz="2200" dirty="0"/>
          </a:p>
        </p:txBody>
      </p:sp>
      <p:sp>
        <p:nvSpPr>
          <p:cNvPr id="86" name="Text Box 32"/>
          <p:cNvSpPr txBox="1">
            <a:spLocks noChangeArrowheads="1"/>
          </p:cNvSpPr>
          <p:nvPr/>
        </p:nvSpPr>
        <p:spPr bwMode="auto">
          <a:xfrm>
            <a:off x="5410200" y="1291964"/>
            <a:ext cx="365760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Sabbagh </a:t>
            </a:r>
            <a:r>
              <a:rPr lang="en-US" sz="1200" b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2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 err="1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2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200" b="1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sz="120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(2013</a:t>
            </a:r>
            <a:r>
              <a:rPr lang="en-US" sz="12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104007 </a:t>
            </a:r>
            <a:endParaRPr lang="en-US" sz="1200" b="0" i="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 rot="16200000">
            <a:off x="-236489" y="1897489"/>
            <a:ext cx="1236913" cy="430887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RWM Sensor Differences (G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)</a:t>
            </a:r>
          </a:p>
        </p:txBody>
      </p:sp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64" y="3068994"/>
            <a:ext cx="1666667" cy="18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78617" y="1589896"/>
            <a:ext cx="2433727" cy="1382167"/>
            <a:chOff x="6417247" y="2469578"/>
            <a:chExt cx="2250503" cy="1704147"/>
          </a:xfrm>
        </p:grpSpPr>
        <p:pic>
          <p:nvPicPr>
            <p:cNvPr id="91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91" t="5292" r="1136" b="68230"/>
            <a:stretch/>
          </p:blipFill>
          <p:spPr bwMode="auto">
            <a:xfrm>
              <a:off x="6726555" y="2527490"/>
              <a:ext cx="1918598" cy="1223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" name="Text Box 12"/>
            <p:cNvSpPr txBox="1">
              <a:spLocks noChangeArrowheads="1"/>
            </p:cNvSpPr>
            <p:nvPr/>
          </p:nvSpPr>
          <p:spPr bwMode="auto">
            <a:xfrm>
              <a:off x="6792023" y="2561018"/>
              <a:ext cx="809625" cy="379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</a:t>
              </a:r>
              <a:r>
                <a:rPr kumimoji="0" lang="en-US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</a:t>
              </a:r>
              <a:r>
                <a:rPr kumimoji="0" lang="en-US" sz="1400" b="0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180</a:t>
              </a:r>
              <a:endPara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Text Box 53"/>
            <p:cNvSpPr txBox="1">
              <a:spLocks noChangeArrowheads="1"/>
            </p:cNvSpPr>
            <p:nvPr/>
          </p:nvSpPr>
          <p:spPr bwMode="auto">
            <a:xfrm>
              <a:off x="6468047" y="2847847"/>
              <a:ext cx="235689" cy="227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100</a:t>
              </a:r>
            </a:p>
          </p:txBody>
        </p:sp>
        <p:sp>
          <p:nvSpPr>
            <p:cNvPr id="94" name="Text Box 54"/>
            <p:cNvSpPr txBox="1">
              <a:spLocks noChangeArrowheads="1"/>
            </p:cNvSpPr>
            <p:nvPr/>
          </p:nvSpPr>
          <p:spPr bwMode="auto">
            <a:xfrm>
              <a:off x="6468047" y="2469578"/>
              <a:ext cx="235689" cy="227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200</a:t>
              </a:r>
            </a:p>
          </p:txBody>
        </p:sp>
        <p:sp>
          <p:nvSpPr>
            <p:cNvPr id="96" name="Text Box 56"/>
            <p:cNvSpPr txBox="1">
              <a:spLocks noChangeArrowheads="1"/>
            </p:cNvSpPr>
            <p:nvPr/>
          </p:nvSpPr>
          <p:spPr bwMode="auto">
            <a:xfrm>
              <a:off x="6636322" y="3222751"/>
              <a:ext cx="78564" cy="227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0</a:t>
              </a:r>
            </a:p>
          </p:txBody>
        </p:sp>
        <p:sp>
          <p:nvSpPr>
            <p:cNvPr id="99" name="Text Box 55"/>
            <p:cNvSpPr txBox="1">
              <a:spLocks noChangeArrowheads="1"/>
            </p:cNvSpPr>
            <p:nvPr/>
          </p:nvSpPr>
          <p:spPr bwMode="auto">
            <a:xfrm>
              <a:off x="6417247" y="3597973"/>
              <a:ext cx="283124" cy="227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-100</a:t>
              </a:r>
            </a:p>
          </p:txBody>
        </p:sp>
        <p:sp>
          <p:nvSpPr>
            <p:cNvPr id="100" name="Text Box 177"/>
            <p:cNvSpPr txBox="1">
              <a:spLocks noChangeArrowheads="1"/>
            </p:cNvSpPr>
            <p:nvPr/>
          </p:nvSpPr>
          <p:spPr bwMode="auto">
            <a:xfrm>
              <a:off x="7562850" y="3908093"/>
              <a:ext cx="284606" cy="265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</a:rPr>
                <a:t>t (s)</a:t>
              </a:r>
            </a:p>
          </p:txBody>
        </p:sp>
        <p:grpSp>
          <p:nvGrpSpPr>
            <p:cNvPr id="101" name="Group 210"/>
            <p:cNvGrpSpPr>
              <a:grpSpLocks/>
            </p:cNvGrpSpPr>
            <p:nvPr/>
          </p:nvGrpSpPr>
          <p:grpSpPr bwMode="auto">
            <a:xfrm>
              <a:off x="6640513" y="3749341"/>
              <a:ext cx="2027237" cy="227013"/>
              <a:chOff x="1546" y="2587"/>
              <a:chExt cx="1277" cy="143"/>
            </a:xfrm>
          </p:grpSpPr>
          <p:sp>
            <p:nvSpPr>
              <p:cNvPr id="105" name="Text Box 211"/>
              <p:cNvSpPr txBox="1">
                <a:spLocks noChangeArrowheads="1"/>
              </p:cNvSpPr>
              <p:nvPr/>
            </p:nvSpPr>
            <p:spPr bwMode="auto">
              <a:xfrm>
                <a:off x="1546" y="2587"/>
                <a:ext cx="174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</a:rPr>
                  <a:t>0.56</a:t>
                </a:r>
              </a:p>
            </p:txBody>
          </p:sp>
          <p:sp>
            <p:nvSpPr>
              <p:cNvPr id="106" name="Text Box 212"/>
              <p:cNvSpPr txBox="1">
                <a:spLocks noChangeArrowheads="1"/>
              </p:cNvSpPr>
              <p:nvPr/>
            </p:nvSpPr>
            <p:spPr bwMode="auto">
              <a:xfrm>
                <a:off x="1931" y="2587"/>
                <a:ext cx="174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</a:rPr>
                  <a:t>0.58</a:t>
                </a:r>
              </a:p>
            </p:txBody>
          </p:sp>
          <p:sp>
            <p:nvSpPr>
              <p:cNvPr id="107" name="Text Box 213"/>
              <p:cNvSpPr txBox="1">
                <a:spLocks noChangeArrowheads="1"/>
              </p:cNvSpPr>
              <p:nvPr/>
            </p:nvSpPr>
            <p:spPr bwMode="auto">
              <a:xfrm>
                <a:off x="2310" y="2587"/>
                <a:ext cx="174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</a:rPr>
                  <a:t>0.60</a:t>
                </a:r>
              </a:p>
            </p:txBody>
          </p:sp>
          <p:sp>
            <p:nvSpPr>
              <p:cNvPr id="108" name="Text Box 214"/>
              <p:cNvSpPr txBox="1">
                <a:spLocks noChangeArrowheads="1"/>
              </p:cNvSpPr>
              <p:nvPr/>
            </p:nvSpPr>
            <p:spPr bwMode="auto">
              <a:xfrm>
                <a:off x="2649" y="2587"/>
                <a:ext cx="174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itchFamily="34" charset="0"/>
                  </a:rPr>
                  <a:t>0.62</a:t>
                </a:r>
              </a:p>
            </p:txBody>
          </p:sp>
        </p:grpSp>
        <p:sp>
          <p:nvSpPr>
            <p:cNvPr id="103" name="Text Box 5"/>
            <p:cNvSpPr txBox="1">
              <a:spLocks noChangeArrowheads="1"/>
            </p:cNvSpPr>
            <p:nvPr/>
          </p:nvSpPr>
          <p:spPr bwMode="auto">
            <a:xfrm>
              <a:off x="7724692" y="2488059"/>
              <a:ext cx="645106" cy="417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RWM</a:t>
              </a:r>
              <a:endParaRPr kumimoji="0" lang="en-US" sz="1600" b="0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 bwMode="auto">
            <a:xfrm flipH="1">
              <a:off x="7635954" y="2800018"/>
              <a:ext cx="231696" cy="144463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9" name="Text Box 5"/>
          <p:cNvSpPr txBox="1">
            <a:spLocks noChangeArrowheads="1"/>
          </p:cNvSpPr>
          <p:nvPr/>
        </p:nvSpPr>
        <p:spPr bwMode="auto">
          <a:xfrm>
            <a:off x="3289439" y="1418095"/>
            <a:ext cx="127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</a:p>
        </p:txBody>
      </p:sp>
      <p:sp>
        <p:nvSpPr>
          <p:cNvPr id="110" name="Text Box 5"/>
          <p:cNvSpPr txBox="1">
            <a:spLocks noChangeArrowheads="1"/>
          </p:cNvSpPr>
          <p:nvPr/>
        </p:nvSpPr>
        <p:spPr bwMode="auto">
          <a:xfrm>
            <a:off x="3515208" y="1736737"/>
            <a:ext cx="9989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(observer)</a:t>
            </a:r>
          </a:p>
        </p:txBody>
      </p:sp>
      <p:cxnSp>
        <p:nvCxnSpPr>
          <p:cNvPr id="111" name="Straight Arrow Connector 110"/>
          <p:cNvCxnSpPr/>
          <p:nvPr/>
        </p:nvCxnSpPr>
        <p:spPr bwMode="auto">
          <a:xfrm flipH="1">
            <a:off x="2401661" y="1684798"/>
            <a:ext cx="1028608" cy="46853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Arrow Connector 111"/>
          <p:cNvCxnSpPr/>
          <p:nvPr/>
        </p:nvCxnSpPr>
        <p:spPr bwMode="auto">
          <a:xfrm flipH="1">
            <a:off x="2435296" y="1914745"/>
            <a:ext cx="1102549" cy="4181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" name="Content Placeholder 2"/>
          <p:cNvSpPr txBox="1">
            <a:spLocks/>
          </p:cNvSpPr>
          <p:nvPr/>
        </p:nvSpPr>
        <p:spPr bwMode="auto">
          <a:xfrm>
            <a:off x="4648201" y="1733550"/>
            <a:ext cx="4419600" cy="299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1800" kern="0" dirty="0" smtClean="0"/>
              <a:t>The controller “observer” produces a physics model-based calculation of the expected sensor </a:t>
            </a:r>
            <a:r>
              <a:rPr lang="en-US" sz="1800" kern="0" dirty="0" smtClean="0"/>
              <a:t>measurements </a:t>
            </a:r>
            <a:r>
              <a:rPr lang="en-US" sz="1800" kern="0" dirty="0" smtClean="0"/>
              <a:t>– </a:t>
            </a:r>
            <a:r>
              <a:rPr lang="en-US" sz="1800" kern="0" dirty="0" smtClean="0">
                <a:solidFill>
                  <a:srgbClr val="FF0000"/>
                </a:solidFill>
              </a:rPr>
              <a:t>a </a:t>
            </a:r>
            <a:r>
              <a:rPr lang="en-US" sz="1800" kern="0" dirty="0" smtClean="0">
                <a:solidFill>
                  <a:srgbClr val="FF0000"/>
                </a:solidFill>
              </a:rPr>
              <a:t>real-time synthetic </a:t>
            </a:r>
            <a:r>
              <a:rPr lang="en-US" sz="1800" kern="0" dirty="0" smtClean="0">
                <a:solidFill>
                  <a:srgbClr val="FF0000"/>
                </a:solidFill>
              </a:rPr>
              <a:t>diagnostic</a:t>
            </a:r>
          </a:p>
          <a:p>
            <a:pPr>
              <a:spcBef>
                <a:spcPts val="2400"/>
              </a:spcBef>
            </a:pPr>
            <a:r>
              <a:rPr lang="en-US" sz="1800" kern="0" dirty="0" smtClean="0"/>
              <a:t>If the real-time synthetic diagnostic </a:t>
            </a:r>
            <a:r>
              <a:rPr lang="en-US" sz="1800" kern="0" dirty="0" smtClean="0"/>
              <a:t>poorly matches the </a:t>
            </a:r>
            <a:r>
              <a:rPr lang="en-US" sz="1800" kern="0" dirty="0" smtClean="0"/>
              <a:t>measured sensor data, a </a:t>
            </a:r>
            <a:r>
              <a:rPr lang="en-US" sz="1800" kern="0" dirty="0" smtClean="0"/>
              <a:t>r</a:t>
            </a:r>
            <a:r>
              <a:rPr lang="en-US" sz="1800" kern="0" dirty="0" smtClean="0"/>
              <a:t>eal-time</a:t>
            </a:r>
            <a:r>
              <a:rPr lang="en-US" sz="1800" kern="0" dirty="0" smtClean="0"/>
              <a:t> </a:t>
            </a:r>
            <a:r>
              <a:rPr lang="en-US" sz="1800" kern="0" dirty="0" smtClean="0"/>
              <a:t>disruption warning signal can be triggered</a:t>
            </a:r>
          </a:p>
          <a:p>
            <a:pPr lvl="1">
              <a:spcBef>
                <a:spcPts val="600"/>
              </a:spcBef>
            </a:pPr>
            <a:r>
              <a:rPr lang="en-US" sz="1400" kern="0" dirty="0" smtClean="0"/>
              <a:t>Technique will be assessed using the DECAF code</a:t>
            </a:r>
            <a:endParaRPr lang="en-US" sz="1400" kern="0" dirty="0"/>
          </a:p>
        </p:txBody>
      </p:sp>
      <p:sp>
        <p:nvSpPr>
          <p:cNvPr id="116" name="Text Box 5"/>
          <p:cNvSpPr txBox="1">
            <a:spLocks noChangeArrowheads="1"/>
          </p:cNvSpPr>
          <p:nvPr/>
        </p:nvSpPr>
        <p:spPr bwMode="auto">
          <a:xfrm>
            <a:off x="3341140" y="3421803"/>
            <a:ext cx="12308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RWM</a:t>
            </a:r>
            <a:r>
              <a:rPr kumimoji="0" lang="en-US" sz="1600" b="0" i="0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</a:p>
        </p:txBody>
      </p:sp>
      <p:cxnSp>
        <p:nvCxnSpPr>
          <p:cNvPr id="119" name="Straight Arrow Connector 118"/>
          <p:cNvCxnSpPr/>
          <p:nvPr/>
        </p:nvCxnSpPr>
        <p:spPr bwMode="auto">
          <a:xfrm flipH="1">
            <a:off x="2398226" y="3714190"/>
            <a:ext cx="1185950" cy="456289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4267200" y="2388304"/>
            <a:ext cx="720858" cy="33161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09339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6750"/>
            <a:ext cx="9144000" cy="42672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Physics Understanding</a:t>
            </a:r>
          </a:p>
          <a:p>
            <a:pPr marL="630238" lvl="1" indent="-282575">
              <a:spcBef>
                <a:spcPts val="300"/>
              </a:spcBef>
            </a:pPr>
            <a:r>
              <a:rPr lang="en-US" sz="1800" dirty="0" smtClean="0"/>
              <a:t>Unification of DIII-D / NSTX experiments and analysis gives improved RWM understanding for disruption avoidance</a:t>
            </a:r>
            <a:endParaRPr lang="en-US" sz="1800" b="0" dirty="0" smtClean="0"/>
          </a:p>
          <a:p>
            <a:pPr marL="630238" lvl="1" indent="-282575">
              <a:spcBef>
                <a:spcPts val="300"/>
              </a:spcBef>
            </a:pPr>
            <a:r>
              <a:rPr lang="en-US" sz="1800" b="0" dirty="0" smtClean="0"/>
              <a:t>Complementarity found: at similar high rotation, kinetic RWM stabilization physics is dominated by bounce orbit resonance in DIII-D, and by ion precession drift resonance in NSTX</a:t>
            </a:r>
          </a:p>
          <a:p>
            <a:pPr marL="630238" lvl="1" indent="-282575">
              <a:spcBef>
                <a:spcPts val="300"/>
              </a:spcBef>
            </a:pPr>
            <a:r>
              <a:rPr lang="en-US" sz="1800" dirty="0" smtClean="0"/>
              <a:t>Disruption Event Characterization </a:t>
            </a:r>
            <a:r>
              <a:rPr lang="en-US" sz="1800" dirty="0"/>
              <a:t>and </a:t>
            </a:r>
            <a:r>
              <a:rPr lang="en-US" sz="1800" dirty="0" smtClean="0"/>
              <a:t>Forecasting code initial results identify RWM events and disruption event chains</a:t>
            </a:r>
            <a:endParaRPr lang="en-US" sz="1800" b="0" dirty="0" smtClean="0"/>
          </a:p>
          <a:p>
            <a:pPr>
              <a:spcBef>
                <a:spcPts val="3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Stability Control</a:t>
            </a:r>
            <a:endParaRPr lang="en-US" sz="2000" b="0" dirty="0" smtClean="0">
              <a:solidFill>
                <a:srgbClr val="FF0000"/>
              </a:solidFill>
            </a:endParaRPr>
          </a:p>
          <a:p>
            <a:pPr marL="631825" lvl="1">
              <a:spcBef>
                <a:spcPts val="300"/>
              </a:spcBef>
            </a:pPr>
            <a:r>
              <a:rPr lang="en-US" altLang="en-US" sz="1800" dirty="0"/>
              <a:t>Rotation profile control has potential to steer away from unstable profiles</a:t>
            </a:r>
          </a:p>
          <a:p>
            <a:pPr marL="631825" lvl="1">
              <a:spcBef>
                <a:spcPts val="300"/>
              </a:spcBef>
            </a:pPr>
            <a:r>
              <a:rPr lang="en-US" altLang="en-US" sz="1800" dirty="0" smtClean="0"/>
              <a:t>Model-based active RWM </a:t>
            </a:r>
            <a:r>
              <a:rPr lang="en-US" altLang="en-US" sz="1800" dirty="0"/>
              <a:t>state-space </a:t>
            </a:r>
            <a:r>
              <a:rPr lang="en-US" altLang="en-US" sz="1800" dirty="0" smtClean="0"/>
              <a:t>controller can </a:t>
            </a:r>
            <a:r>
              <a:rPr lang="en-US" altLang="en-US" sz="1800" dirty="0" smtClean="0"/>
              <a:t>also be used as synthetic diagnostic for disruption warning </a:t>
            </a:r>
          </a:p>
          <a:p>
            <a:pPr marL="631825" lvl="1">
              <a:spcBef>
                <a:spcPts val="300"/>
              </a:spcBef>
            </a:pPr>
            <a:r>
              <a:rPr lang="en-US" altLang="en-US" sz="1800" dirty="0" smtClean="0"/>
              <a:t>Further </a:t>
            </a:r>
            <a:r>
              <a:rPr lang="en-US" altLang="en-US" sz="1800" dirty="0"/>
              <a:t>improvements to rotation </a:t>
            </a:r>
            <a:r>
              <a:rPr lang="en-US" altLang="en-US" sz="1800" dirty="0" smtClean="0"/>
              <a:t>profile control, </a:t>
            </a:r>
            <a:r>
              <a:rPr lang="en-US" altLang="en-US" sz="1800" dirty="0"/>
              <a:t>active mode control possible with planned NCC 3D coil upgrade</a:t>
            </a:r>
          </a:p>
          <a:p>
            <a:pPr lvl="1">
              <a:spcBef>
                <a:spcPts val="300"/>
              </a:spcBef>
            </a:pPr>
            <a:endParaRPr lang="en-US" sz="1800" dirty="0" smtClean="0"/>
          </a:p>
          <a:p>
            <a:pPr>
              <a:spcBef>
                <a:spcPts val="300"/>
              </a:spcBef>
            </a:pPr>
            <a:endParaRPr lang="en-US" sz="2000" b="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730" y="47850"/>
            <a:ext cx="9067800" cy="571500"/>
          </a:xfrm>
        </p:spPr>
        <p:txBody>
          <a:bodyPr/>
          <a:lstStyle/>
          <a:p>
            <a:r>
              <a:rPr lang="en-US" sz="2200" dirty="0" smtClean="0"/>
              <a:t>Global MHD mode stabilization understanding and control will synergize in NSTX-U for disruption </a:t>
            </a:r>
            <a:r>
              <a:rPr lang="en-US" sz="2200" dirty="0"/>
              <a:t>avoidance</a:t>
            </a:r>
          </a:p>
        </p:txBody>
      </p:sp>
    </p:spTree>
    <p:extLst>
      <p:ext uri="{BB962C8B-B14F-4D97-AF65-F5344CB8AC3E}">
        <p14:creationId xmlns:p14="http://schemas.microsoft.com/office/powerpoint/2010/main" val="27708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730" y="47850"/>
            <a:ext cx="9067800" cy="571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2200" kern="0" dirty="0" smtClean="0"/>
              <a:t>Supporting slides follow</a:t>
            </a:r>
            <a:endParaRPr lang="en-US" sz="2200" kern="0" dirty="0"/>
          </a:p>
        </p:txBody>
      </p:sp>
    </p:spTree>
    <p:extLst>
      <p:ext uri="{BB962C8B-B14F-4D97-AF65-F5344CB8AC3E}">
        <p14:creationId xmlns:p14="http://schemas.microsoft.com/office/powerpoint/2010/main" val="3303544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10" y="930006"/>
            <a:ext cx="3377921" cy="263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31567"/>
            <a:ext cx="3382231" cy="263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Text Box 6"/>
          <p:cNvSpPr txBox="1">
            <a:spLocks noChangeArrowheads="1"/>
          </p:cNvSpPr>
          <p:nvPr/>
        </p:nvSpPr>
        <p:spPr bwMode="auto">
          <a:xfrm>
            <a:off x="4658791" y="697190"/>
            <a:ext cx="39068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u="sng" dirty="0" smtClean="0">
                <a:solidFill>
                  <a:srgbClr val="9900FF"/>
                </a:solidFill>
                <a:latin typeface="Arial" pitchFamily="34" charset="0"/>
              </a:rPr>
              <a:t>NCC 2x12 with favorable sensors, optimal gain</a:t>
            </a:r>
            <a:endParaRPr lang="en-US" sz="1400" u="sng" dirty="0">
              <a:solidFill>
                <a:srgbClr val="9900FF"/>
              </a:solidFill>
              <a:latin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82371" y="3454920"/>
            <a:ext cx="1377934" cy="1459805"/>
            <a:chOff x="6240837" y="1371600"/>
            <a:chExt cx="1824930" cy="2073406"/>
          </a:xfrm>
        </p:grpSpPr>
        <p:pic>
          <p:nvPicPr>
            <p:cNvPr id="39" name="Picture 38" descr="plot2NSTXv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837" y="1371600"/>
              <a:ext cx="1824930" cy="20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" name="Group 39"/>
            <p:cNvGrpSpPr>
              <a:grpSpLocks/>
            </p:cNvGrpSpPr>
            <p:nvPr/>
          </p:nvGrpSpPr>
          <p:grpSpPr bwMode="auto">
            <a:xfrm>
              <a:off x="6368047" y="1873307"/>
              <a:ext cx="1222168" cy="681228"/>
              <a:chOff x="492" y="1582"/>
              <a:chExt cx="1940" cy="1020"/>
            </a:xfrm>
          </p:grpSpPr>
          <p:sp>
            <p:nvSpPr>
              <p:cNvPr id="63" name="Freeform 10"/>
              <p:cNvSpPr>
                <a:spLocks/>
              </p:cNvSpPr>
              <p:nvPr/>
            </p:nvSpPr>
            <p:spPr bwMode="auto">
              <a:xfrm>
                <a:off x="2082" y="2174"/>
                <a:ext cx="350" cy="396"/>
              </a:xfrm>
              <a:custGeom>
                <a:avLst/>
                <a:gdLst>
                  <a:gd name="T0" fmla="*/ 328 w 350"/>
                  <a:gd name="T1" fmla="*/ 0 h 396"/>
                  <a:gd name="T2" fmla="*/ 224 w 350"/>
                  <a:gd name="T3" fmla="*/ 32 h 396"/>
                  <a:gd name="T4" fmla="*/ 118 w 350"/>
                  <a:gd name="T5" fmla="*/ 60 h 396"/>
                  <a:gd name="T6" fmla="*/ 0 w 350"/>
                  <a:gd name="T7" fmla="*/ 82 h 396"/>
                  <a:gd name="T8" fmla="*/ 30 w 350"/>
                  <a:gd name="T9" fmla="*/ 396 h 396"/>
                  <a:gd name="T10" fmla="*/ 130 w 350"/>
                  <a:gd name="T11" fmla="*/ 378 h 396"/>
                  <a:gd name="T12" fmla="*/ 272 w 350"/>
                  <a:gd name="T13" fmla="*/ 346 h 396"/>
                  <a:gd name="T14" fmla="*/ 350 w 350"/>
                  <a:gd name="T15" fmla="*/ 32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0" h="396">
                    <a:moveTo>
                      <a:pt x="328" y="0"/>
                    </a:moveTo>
                    <a:lnTo>
                      <a:pt x="224" y="32"/>
                    </a:lnTo>
                    <a:lnTo>
                      <a:pt x="118" y="60"/>
                    </a:lnTo>
                    <a:lnTo>
                      <a:pt x="0" y="82"/>
                    </a:lnTo>
                    <a:lnTo>
                      <a:pt x="30" y="396"/>
                    </a:lnTo>
                    <a:lnTo>
                      <a:pt x="130" y="378"/>
                    </a:lnTo>
                    <a:lnTo>
                      <a:pt x="272" y="346"/>
                    </a:lnTo>
                    <a:lnTo>
                      <a:pt x="350" y="32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1"/>
              <p:cNvSpPr>
                <a:spLocks/>
              </p:cNvSpPr>
              <p:nvPr/>
            </p:nvSpPr>
            <p:spPr bwMode="auto">
              <a:xfrm>
                <a:off x="1462" y="2266"/>
                <a:ext cx="556" cy="336"/>
              </a:xfrm>
              <a:custGeom>
                <a:avLst/>
                <a:gdLst>
                  <a:gd name="T0" fmla="*/ 24 w 556"/>
                  <a:gd name="T1" fmla="*/ 0 h 336"/>
                  <a:gd name="T2" fmla="*/ 166 w 556"/>
                  <a:gd name="T3" fmla="*/ 14 h 336"/>
                  <a:gd name="T4" fmla="*/ 278 w 556"/>
                  <a:gd name="T5" fmla="*/ 16 h 336"/>
                  <a:gd name="T6" fmla="*/ 392 w 556"/>
                  <a:gd name="T7" fmla="*/ 14 h 336"/>
                  <a:gd name="T8" fmla="*/ 472 w 556"/>
                  <a:gd name="T9" fmla="*/ 8 h 336"/>
                  <a:gd name="T10" fmla="*/ 528 w 556"/>
                  <a:gd name="T11" fmla="*/ 0 h 336"/>
                  <a:gd name="T12" fmla="*/ 556 w 556"/>
                  <a:gd name="T13" fmla="*/ 312 h 336"/>
                  <a:gd name="T14" fmla="*/ 550 w 556"/>
                  <a:gd name="T15" fmla="*/ 322 h 336"/>
                  <a:gd name="T16" fmla="*/ 428 w 556"/>
                  <a:gd name="T17" fmla="*/ 332 h 336"/>
                  <a:gd name="T18" fmla="*/ 274 w 556"/>
                  <a:gd name="T19" fmla="*/ 336 h 336"/>
                  <a:gd name="T20" fmla="*/ 92 w 556"/>
                  <a:gd name="T21" fmla="*/ 326 h 336"/>
                  <a:gd name="T22" fmla="*/ 0 w 556"/>
                  <a:gd name="T23" fmla="*/ 318 h 336"/>
                  <a:gd name="T24" fmla="*/ 24 w 556"/>
                  <a:gd name="T25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6" h="336">
                    <a:moveTo>
                      <a:pt x="24" y="0"/>
                    </a:moveTo>
                    <a:lnTo>
                      <a:pt x="166" y="14"/>
                    </a:lnTo>
                    <a:lnTo>
                      <a:pt x="278" y="16"/>
                    </a:lnTo>
                    <a:lnTo>
                      <a:pt x="392" y="14"/>
                    </a:lnTo>
                    <a:lnTo>
                      <a:pt x="472" y="8"/>
                    </a:lnTo>
                    <a:lnTo>
                      <a:pt x="528" y="0"/>
                    </a:lnTo>
                    <a:lnTo>
                      <a:pt x="556" y="312"/>
                    </a:lnTo>
                    <a:lnTo>
                      <a:pt x="550" y="322"/>
                    </a:lnTo>
                    <a:lnTo>
                      <a:pt x="428" y="332"/>
                    </a:lnTo>
                    <a:lnTo>
                      <a:pt x="274" y="336"/>
                    </a:lnTo>
                    <a:lnTo>
                      <a:pt x="92" y="326"/>
                    </a:lnTo>
                    <a:lnTo>
                      <a:pt x="0" y="31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2"/>
              <p:cNvSpPr>
                <a:spLocks/>
              </p:cNvSpPr>
              <p:nvPr/>
            </p:nvSpPr>
            <p:spPr bwMode="auto">
              <a:xfrm>
                <a:off x="878" y="2126"/>
                <a:ext cx="522" cy="448"/>
              </a:xfrm>
              <a:custGeom>
                <a:avLst/>
                <a:gdLst>
                  <a:gd name="T0" fmla="*/ 78 w 522"/>
                  <a:gd name="T1" fmla="*/ 0 h 448"/>
                  <a:gd name="T2" fmla="*/ 180 w 522"/>
                  <a:gd name="T3" fmla="*/ 44 h 448"/>
                  <a:gd name="T4" fmla="*/ 304 w 522"/>
                  <a:gd name="T5" fmla="*/ 84 h 448"/>
                  <a:gd name="T6" fmla="*/ 404 w 522"/>
                  <a:gd name="T7" fmla="*/ 108 h 448"/>
                  <a:gd name="T8" fmla="*/ 476 w 522"/>
                  <a:gd name="T9" fmla="*/ 122 h 448"/>
                  <a:gd name="T10" fmla="*/ 522 w 522"/>
                  <a:gd name="T11" fmla="*/ 130 h 448"/>
                  <a:gd name="T12" fmla="*/ 492 w 522"/>
                  <a:gd name="T13" fmla="*/ 448 h 448"/>
                  <a:gd name="T14" fmla="*/ 376 w 522"/>
                  <a:gd name="T15" fmla="*/ 424 h 448"/>
                  <a:gd name="T16" fmla="*/ 232 w 522"/>
                  <a:gd name="T17" fmla="*/ 390 h 448"/>
                  <a:gd name="T18" fmla="*/ 108 w 522"/>
                  <a:gd name="T19" fmla="*/ 350 h 448"/>
                  <a:gd name="T20" fmla="*/ 0 w 522"/>
                  <a:gd name="T21" fmla="*/ 306 h 448"/>
                  <a:gd name="T22" fmla="*/ 78 w 522"/>
                  <a:gd name="T23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2" h="448">
                    <a:moveTo>
                      <a:pt x="78" y="0"/>
                    </a:moveTo>
                    <a:lnTo>
                      <a:pt x="180" y="44"/>
                    </a:lnTo>
                    <a:lnTo>
                      <a:pt x="304" y="84"/>
                    </a:lnTo>
                    <a:lnTo>
                      <a:pt x="404" y="108"/>
                    </a:lnTo>
                    <a:lnTo>
                      <a:pt x="476" y="122"/>
                    </a:lnTo>
                    <a:lnTo>
                      <a:pt x="522" y="130"/>
                    </a:lnTo>
                    <a:lnTo>
                      <a:pt x="492" y="448"/>
                    </a:lnTo>
                    <a:lnTo>
                      <a:pt x="376" y="424"/>
                    </a:lnTo>
                    <a:lnTo>
                      <a:pt x="232" y="390"/>
                    </a:lnTo>
                    <a:lnTo>
                      <a:pt x="108" y="350"/>
                    </a:lnTo>
                    <a:lnTo>
                      <a:pt x="0" y="306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3"/>
              <p:cNvSpPr>
                <a:spLocks/>
              </p:cNvSpPr>
              <p:nvPr/>
            </p:nvSpPr>
            <p:spPr bwMode="auto">
              <a:xfrm>
                <a:off x="552" y="1884"/>
                <a:ext cx="320" cy="496"/>
              </a:xfrm>
              <a:custGeom>
                <a:avLst/>
                <a:gdLst>
                  <a:gd name="T0" fmla="*/ 320 w 320"/>
                  <a:gd name="T1" fmla="*/ 196 h 496"/>
                  <a:gd name="T2" fmla="*/ 238 w 320"/>
                  <a:gd name="T3" fmla="*/ 144 h 496"/>
                  <a:gd name="T4" fmla="*/ 156 w 320"/>
                  <a:gd name="T5" fmla="*/ 76 h 496"/>
                  <a:gd name="T6" fmla="*/ 96 w 320"/>
                  <a:gd name="T7" fmla="*/ 0 h 496"/>
                  <a:gd name="T8" fmla="*/ 0 w 320"/>
                  <a:gd name="T9" fmla="*/ 286 h 496"/>
                  <a:gd name="T10" fmla="*/ 48 w 320"/>
                  <a:gd name="T11" fmla="*/ 346 h 496"/>
                  <a:gd name="T12" fmla="*/ 122 w 320"/>
                  <a:gd name="T13" fmla="*/ 416 h 496"/>
                  <a:gd name="T14" fmla="*/ 210 w 320"/>
                  <a:gd name="T15" fmla="*/ 482 h 496"/>
                  <a:gd name="T16" fmla="*/ 240 w 320"/>
                  <a:gd name="T17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0" h="496">
                    <a:moveTo>
                      <a:pt x="320" y="196"/>
                    </a:moveTo>
                    <a:lnTo>
                      <a:pt x="238" y="144"/>
                    </a:lnTo>
                    <a:lnTo>
                      <a:pt x="156" y="76"/>
                    </a:lnTo>
                    <a:lnTo>
                      <a:pt x="96" y="0"/>
                    </a:lnTo>
                    <a:lnTo>
                      <a:pt x="0" y="286"/>
                    </a:lnTo>
                    <a:lnTo>
                      <a:pt x="48" y="346"/>
                    </a:lnTo>
                    <a:lnTo>
                      <a:pt x="122" y="416"/>
                    </a:lnTo>
                    <a:lnTo>
                      <a:pt x="210" y="482"/>
                    </a:lnTo>
                    <a:lnTo>
                      <a:pt x="240" y="496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4"/>
              <p:cNvSpPr>
                <a:spLocks/>
              </p:cNvSpPr>
              <p:nvPr/>
            </p:nvSpPr>
            <p:spPr bwMode="auto">
              <a:xfrm>
                <a:off x="492" y="1582"/>
                <a:ext cx="132" cy="390"/>
              </a:xfrm>
              <a:custGeom>
                <a:avLst/>
                <a:gdLst>
                  <a:gd name="T0" fmla="*/ 0 w 132"/>
                  <a:gd name="T1" fmla="*/ 390 h 390"/>
                  <a:gd name="T2" fmla="*/ 4 w 132"/>
                  <a:gd name="T3" fmla="*/ 328 h 390"/>
                  <a:gd name="T4" fmla="*/ 132 w 132"/>
                  <a:gd name="T5" fmla="*/ 0 h 390"/>
                  <a:gd name="T6" fmla="*/ 108 w 132"/>
                  <a:gd name="T7" fmla="*/ 82 h 390"/>
                  <a:gd name="T8" fmla="*/ 104 w 132"/>
                  <a:gd name="T9" fmla="*/ 126 h 390"/>
                  <a:gd name="T10" fmla="*/ 106 w 132"/>
                  <a:gd name="T11" fmla="*/ 168 h 390"/>
                  <a:gd name="T12" fmla="*/ 118 w 132"/>
                  <a:gd name="T13" fmla="*/ 216 h 390"/>
                  <a:gd name="T14" fmla="*/ 132 w 132"/>
                  <a:gd name="T15" fmla="*/ 238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390">
                    <a:moveTo>
                      <a:pt x="0" y="390"/>
                    </a:moveTo>
                    <a:lnTo>
                      <a:pt x="4" y="328"/>
                    </a:lnTo>
                    <a:lnTo>
                      <a:pt x="132" y="0"/>
                    </a:lnTo>
                    <a:lnTo>
                      <a:pt x="108" y="82"/>
                    </a:lnTo>
                    <a:lnTo>
                      <a:pt x="104" y="126"/>
                    </a:lnTo>
                    <a:lnTo>
                      <a:pt x="106" y="168"/>
                    </a:lnTo>
                    <a:lnTo>
                      <a:pt x="118" y="216"/>
                    </a:lnTo>
                    <a:lnTo>
                      <a:pt x="132" y="238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21"/>
            <p:cNvGrpSpPr>
              <a:grpSpLocks/>
            </p:cNvGrpSpPr>
            <p:nvPr/>
          </p:nvGrpSpPr>
          <p:grpSpPr bwMode="auto">
            <a:xfrm>
              <a:off x="6403713" y="2824411"/>
              <a:ext cx="1186501" cy="438696"/>
              <a:chOff x="548" y="3006"/>
              <a:chExt cx="1884" cy="658"/>
            </a:xfrm>
          </p:grpSpPr>
          <p:sp>
            <p:nvSpPr>
              <p:cNvPr id="58" name="Freeform 22"/>
              <p:cNvSpPr>
                <a:spLocks/>
              </p:cNvSpPr>
              <p:nvPr/>
            </p:nvSpPr>
            <p:spPr bwMode="auto">
              <a:xfrm>
                <a:off x="2104" y="3342"/>
                <a:ext cx="326" cy="92"/>
              </a:xfrm>
              <a:custGeom>
                <a:avLst/>
                <a:gdLst>
                  <a:gd name="T0" fmla="*/ 326 w 326"/>
                  <a:gd name="T1" fmla="*/ 0 h 92"/>
                  <a:gd name="T2" fmla="*/ 204 w 326"/>
                  <a:gd name="T3" fmla="*/ 36 h 92"/>
                  <a:gd name="T4" fmla="*/ 98 w 326"/>
                  <a:gd name="T5" fmla="*/ 62 h 92"/>
                  <a:gd name="T6" fmla="*/ 4 w 326"/>
                  <a:gd name="T7" fmla="*/ 76 h 92"/>
                  <a:gd name="T8" fmla="*/ 0 w 326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92">
                    <a:moveTo>
                      <a:pt x="326" y="0"/>
                    </a:moveTo>
                    <a:lnTo>
                      <a:pt x="204" y="36"/>
                    </a:lnTo>
                    <a:lnTo>
                      <a:pt x="98" y="62"/>
                    </a:lnTo>
                    <a:lnTo>
                      <a:pt x="4" y="76"/>
                    </a:lnTo>
                    <a:lnTo>
                      <a:pt x="0" y="92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3"/>
              <p:cNvSpPr>
                <a:spLocks/>
              </p:cNvSpPr>
              <p:nvPr/>
            </p:nvSpPr>
            <p:spPr bwMode="auto">
              <a:xfrm>
                <a:off x="2090" y="3540"/>
                <a:ext cx="342" cy="86"/>
              </a:xfrm>
              <a:custGeom>
                <a:avLst/>
                <a:gdLst>
                  <a:gd name="T0" fmla="*/ 0 w 342"/>
                  <a:gd name="T1" fmla="*/ 86 h 86"/>
                  <a:gd name="T2" fmla="*/ 144 w 342"/>
                  <a:gd name="T3" fmla="*/ 60 h 86"/>
                  <a:gd name="T4" fmla="*/ 224 w 342"/>
                  <a:gd name="T5" fmla="*/ 40 h 86"/>
                  <a:gd name="T6" fmla="*/ 310 w 342"/>
                  <a:gd name="T7" fmla="*/ 12 h 86"/>
                  <a:gd name="T8" fmla="*/ 342 w 342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86">
                    <a:moveTo>
                      <a:pt x="0" y="86"/>
                    </a:moveTo>
                    <a:lnTo>
                      <a:pt x="144" y="60"/>
                    </a:lnTo>
                    <a:lnTo>
                      <a:pt x="224" y="40"/>
                    </a:lnTo>
                    <a:lnTo>
                      <a:pt x="310" y="12"/>
                    </a:lnTo>
                    <a:lnTo>
                      <a:pt x="342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4"/>
              <p:cNvSpPr>
                <a:spLocks/>
              </p:cNvSpPr>
              <p:nvPr/>
            </p:nvSpPr>
            <p:spPr bwMode="auto">
              <a:xfrm>
                <a:off x="1462" y="3432"/>
                <a:ext cx="560" cy="232"/>
              </a:xfrm>
              <a:custGeom>
                <a:avLst/>
                <a:gdLst>
                  <a:gd name="T0" fmla="*/ 0 w 560"/>
                  <a:gd name="T1" fmla="*/ 0 h 232"/>
                  <a:gd name="T2" fmla="*/ 22 w 560"/>
                  <a:gd name="T3" fmla="*/ 216 h 232"/>
                  <a:gd name="T4" fmla="*/ 206 w 560"/>
                  <a:gd name="T5" fmla="*/ 228 h 232"/>
                  <a:gd name="T6" fmla="*/ 286 w 560"/>
                  <a:gd name="T7" fmla="*/ 232 h 232"/>
                  <a:gd name="T8" fmla="*/ 406 w 560"/>
                  <a:gd name="T9" fmla="*/ 224 h 232"/>
                  <a:gd name="T10" fmla="*/ 528 w 560"/>
                  <a:gd name="T11" fmla="*/ 218 h 232"/>
                  <a:gd name="T12" fmla="*/ 560 w 560"/>
                  <a:gd name="T13" fmla="*/ 0 h 232"/>
                  <a:gd name="T14" fmla="*/ 420 w 560"/>
                  <a:gd name="T15" fmla="*/ 12 h 232"/>
                  <a:gd name="T16" fmla="*/ 274 w 560"/>
                  <a:gd name="T17" fmla="*/ 18 h 232"/>
                  <a:gd name="T18" fmla="*/ 116 w 560"/>
                  <a:gd name="T19" fmla="*/ 12 h 232"/>
                  <a:gd name="T20" fmla="*/ 0 w 560"/>
                  <a:gd name="T2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0" h="232">
                    <a:moveTo>
                      <a:pt x="0" y="0"/>
                    </a:moveTo>
                    <a:lnTo>
                      <a:pt x="22" y="216"/>
                    </a:lnTo>
                    <a:lnTo>
                      <a:pt x="206" y="228"/>
                    </a:lnTo>
                    <a:lnTo>
                      <a:pt x="286" y="232"/>
                    </a:lnTo>
                    <a:lnTo>
                      <a:pt x="406" y="224"/>
                    </a:lnTo>
                    <a:lnTo>
                      <a:pt x="528" y="218"/>
                    </a:lnTo>
                    <a:lnTo>
                      <a:pt x="560" y="0"/>
                    </a:lnTo>
                    <a:lnTo>
                      <a:pt x="420" y="12"/>
                    </a:lnTo>
                    <a:lnTo>
                      <a:pt x="274" y="18"/>
                    </a:lnTo>
                    <a:lnTo>
                      <a:pt x="11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5"/>
              <p:cNvSpPr>
                <a:spLocks/>
              </p:cNvSpPr>
              <p:nvPr/>
            </p:nvSpPr>
            <p:spPr bwMode="auto">
              <a:xfrm>
                <a:off x="892" y="3282"/>
                <a:ext cx="498" cy="362"/>
              </a:xfrm>
              <a:custGeom>
                <a:avLst/>
                <a:gdLst>
                  <a:gd name="T0" fmla="*/ 498 w 498"/>
                  <a:gd name="T1" fmla="*/ 362 h 362"/>
                  <a:gd name="T2" fmla="*/ 352 w 498"/>
                  <a:gd name="T3" fmla="*/ 334 h 362"/>
                  <a:gd name="T4" fmla="*/ 228 w 498"/>
                  <a:gd name="T5" fmla="*/ 298 h 362"/>
                  <a:gd name="T6" fmla="*/ 118 w 498"/>
                  <a:gd name="T7" fmla="*/ 260 h 362"/>
                  <a:gd name="T8" fmla="*/ 68 w 498"/>
                  <a:gd name="T9" fmla="*/ 236 h 362"/>
                  <a:gd name="T10" fmla="*/ 0 w 498"/>
                  <a:gd name="T11" fmla="*/ 0 h 362"/>
                  <a:gd name="T12" fmla="*/ 90 w 498"/>
                  <a:gd name="T13" fmla="*/ 34 h 362"/>
                  <a:gd name="T14" fmla="*/ 150 w 498"/>
                  <a:gd name="T15" fmla="*/ 56 h 362"/>
                  <a:gd name="T16" fmla="*/ 228 w 498"/>
                  <a:gd name="T17" fmla="*/ 84 h 362"/>
                  <a:gd name="T18" fmla="*/ 306 w 498"/>
                  <a:gd name="T19" fmla="*/ 104 h 362"/>
                  <a:gd name="T20" fmla="*/ 374 w 498"/>
                  <a:gd name="T21" fmla="*/ 120 h 362"/>
                  <a:gd name="T22" fmla="*/ 478 w 498"/>
                  <a:gd name="T23" fmla="*/ 138 h 362"/>
                  <a:gd name="T24" fmla="*/ 482 w 498"/>
                  <a:gd name="T25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8" h="362">
                    <a:moveTo>
                      <a:pt x="498" y="362"/>
                    </a:moveTo>
                    <a:lnTo>
                      <a:pt x="352" y="334"/>
                    </a:lnTo>
                    <a:lnTo>
                      <a:pt x="228" y="298"/>
                    </a:lnTo>
                    <a:lnTo>
                      <a:pt x="118" y="260"/>
                    </a:lnTo>
                    <a:lnTo>
                      <a:pt x="68" y="236"/>
                    </a:lnTo>
                    <a:lnTo>
                      <a:pt x="0" y="0"/>
                    </a:lnTo>
                    <a:lnTo>
                      <a:pt x="90" y="34"/>
                    </a:lnTo>
                    <a:lnTo>
                      <a:pt x="150" y="56"/>
                    </a:lnTo>
                    <a:lnTo>
                      <a:pt x="228" y="84"/>
                    </a:lnTo>
                    <a:lnTo>
                      <a:pt x="306" y="104"/>
                    </a:lnTo>
                    <a:lnTo>
                      <a:pt x="374" y="120"/>
                    </a:lnTo>
                    <a:lnTo>
                      <a:pt x="478" y="138"/>
                    </a:lnTo>
                    <a:lnTo>
                      <a:pt x="482" y="154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6"/>
              <p:cNvSpPr>
                <a:spLocks/>
              </p:cNvSpPr>
              <p:nvPr/>
            </p:nvSpPr>
            <p:spPr bwMode="auto">
              <a:xfrm>
                <a:off x="548" y="3006"/>
                <a:ext cx="276" cy="440"/>
              </a:xfrm>
              <a:custGeom>
                <a:avLst/>
                <a:gdLst>
                  <a:gd name="T0" fmla="*/ 276 w 276"/>
                  <a:gd name="T1" fmla="*/ 440 h 440"/>
                  <a:gd name="T2" fmla="*/ 212 w 276"/>
                  <a:gd name="T3" fmla="*/ 388 h 440"/>
                  <a:gd name="T4" fmla="*/ 144 w 276"/>
                  <a:gd name="T5" fmla="*/ 318 h 440"/>
                  <a:gd name="T6" fmla="*/ 112 w 276"/>
                  <a:gd name="T7" fmla="*/ 274 h 440"/>
                  <a:gd name="T8" fmla="*/ 96 w 276"/>
                  <a:gd name="T9" fmla="*/ 254 h 440"/>
                  <a:gd name="T10" fmla="*/ 0 w 276"/>
                  <a:gd name="T11" fmla="*/ 0 h 440"/>
                  <a:gd name="T12" fmla="*/ 72 w 276"/>
                  <a:gd name="T13" fmla="*/ 96 h 440"/>
                  <a:gd name="T14" fmla="*/ 114 w 276"/>
                  <a:gd name="T15" fmla="*/ 134 h 440"/>
                  <a:gd name="T16" fmla="*/ 156 w 276"/>
                  <a:gd name="T17" fmla="*/ 166 h 440"/>
                  <a:gd name="T18" fmla="*/ 194 w 276"/>
                  <a:gd name="T19" fmla="*/ 194 h 440"/>
                  <a:gd name="T20" fmla="*/ 252 w 276"/>
                  <a:gd name="T21" fmla="*/ 230 h 440"/>
                  <a:gd name="T22" fmla="*/ 274 w 276"/>
                  <a:gd name="T23" fmla="*/ 2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6" h="440">
                    <a:moveTo>
                      <a:pt x="276" y="440"/>
                    </a:moveTo>
                    <a:lnTo>
                      <a:pt x="212" y="388"/>
                    </a:lnTo>
                    <a:lnTo>
                      <a:pt x="144" y="318"/>
                    </a:lnTo>
                    <a:lnTo>
                      <a:pt x="112" y="274"/>
                    </a:lnTo>
                    <a:lnTo>
                      <a:pt x="96" y="254"/>
                    </a:lnTo>
                    <a:lnTo>
                      <a:pt x="0" y="0"/>
                    </a:lnTo>
                    <a:lnTo>
                      <a:pt x="72" y="96"/>
                    </a:lnTo>
                    <a:lnTo>
                      <a:pt x="114" y="134"/>
                    </a:lnTo>
                    <a:lnTo>
                      <a:pt x="156" y="166"/>
                    </a:lnTo>
                    <a:lnTo>
                      <a:pt x="194" y="194"/>
                    </a:lnTo>
                    <a:lnTo>
                      <a:pt x="252" y="230"/>
                    </a:lnTo>
                    <a:lnTo>
                      <a:pt x="274" y="24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27"/>
            <p:cNvGrpSpPr>
              <a:grpSpLocks/>
            </p:cNvGrpSpPr>
            <p:nvPr/>
          </p:nvGrpSpPr>
          <p:grpSpPr bwMode="auto">
            <a:xfrm>
              <a:off x="6244404" y="1956529"/>
              <a:ext cx="1818986" cy="1174613"/>
              <a:chOff x="296" y="1708"/>
              <a:chExt cx="2888" cy="1756"/>
            </a:xfrm>
          </p:grpSpPr>
          <p:sp>
            <p:nvSpPr>
              <p:cNvPr id="44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6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7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49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459045" y="697463"/>
            <a:ext cx="36145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u="sng" dirty="0" smtClean="0">
                <a:solidFill>
                  <a:srgbClr val="9900FF"/>
                </a:solidFill>
                <a:latin typeface="Arial" pitchFamily="34" charset="0"/>
              </a:rPr>
              <a:t>NCC 2x6 </a:t>
            </a:r>
            <a:r>
              <a:rPr lang="en-US" sz="1400" u="sng" dirty="0">
                <a:solidFill>
                  <a:srgbClr val="9900FF"/>
                </a:solidFill>
                <a:latin typeface="Arial" pitchFamily="34" charset="0"/>
              </a:rPr>
              <a:t>odd parity, with favorable sensors</a:t>
            </a:r>
          </a:p>
        </p:txBody>
      </p:sp>
      <p:sp>
        <p:nvSpPr>
          <p:cNvPr id="70" name="Content Placeholder 2"/>
          <p:cNvSpPr>
            <a:spLocks noGrp="1"/>
          </p:cNvSpPr>
          <p:nvPr>
            <p:ph idx="1"/>
          </p:nvPr>
        </p:nvSpPr>
        <p:spPr>
          <a:xfrm>
            <a:off x="94695" y="3536919"/>
            <a:ext cx="3611112" cy="1367051"/>
          </a:xfrm>
        </p:spPr>
        <p:txBody>
          <a:bodyPr/>
          <a:lstStyle/>
          <a:p>
            <a:r>
              <a:rPr lang="en-US" sz="1600" dirty="0" smtClean="0"/>
              <a:t>Full NCC </a:t>
            </a:r>
            <a:r>
              <a:rPr lang="en-US" sz="1600" dirty="0"/>
              <a:t>coil set </a:t>
            </a:r>
            <a:r>
              <a:rPr lang="en-US" sz="1600" dirty="0" smtClean="0"/>
              <a:t>allows control close to ideal wall limit</a:t>
            </a:r>
            <a:endParaRPr lang="en-US" sz="1600" dirty="0"/>
          </a:p>
          <a:p>
            <a:pPr lvl="1"/>
            <a:r>
              <a:rPr lang="en-US" sz="1200" dirty="0" smtClean="0"/>
              <a:t>NCC 2x6 odd parity coils: active control to </a:t>
            </a:r>
            <a:r>
              <a:rPr lang="en-US" sz="1200" dirty="0" err="1" smtClean="0">
                <a:latin typeface="Symbol" pitchFamily="18" charset="2"/>
              </a:rPr>
              <a:t>b</a:t>
            </a:r>
            <a:r>
              <a:rPr lang="en-US" sz="1200" baseline="-25000" dirty="0" err="1" smtClean="0"/>
              <a:t>N</a:t>
            </a:r>
            <a:r>
              <a:rPr lang="en-US" sz="1200" dirty="0" smtClean="0"/>
              <a:t>/</a:t>
            </a:r>
            <a:r>
              <a:rPr lang="en-US" sz="1200" dirty="0" err="1" smtClean="0">
                <a:latin typeface="Symbol" pitchFamily="18" charset="2"/>
              </a:rPr>
              <a:t>b</a:t>
            </a:r>
            <a:r>
              <a:rPr lang="en-US" sz="1200" baseline="-25000" dirty="0" err="1" smtClean="0"/>
              <a:t>N</a:t>
            </a:r>
            <a:r>
              <a:rPr lang="en-US" sz="1200" baseline="30000" dirty="0" err="1" smtClean="0"/>
              <a:t>no</a:t>
            </a:r>
            <a:r>
              <a:rPr lang="en-US" sz="1200" baseline="30000" dirty="0" smtClean="0"/>
              <a:t>-wall</a:t>
            </a:r>
            <a:r>
              <a:rPr lang="en-US" sz="1200" dirty="0" smtClean="0"/>
              <a:t> = 1.58</a:t>
            </a:r>
          </a:p>
          <a:p>
            <a:pPr lvl="1"/>
            <a:r>
              <a:rPr lang="en-US" sz="1200" dirty="0" smtClean="0"/>
              <a:t>NCC 2x12 coils, optimal sensors: </a:t>
            </a:r>
            <a:r>
              <a:rPr lang="en-US" sz="1200" dirty="0"/>
              <a:t>active </a:t>
            </a:r>
            <a:r>
              <a:rPr lang="en-US" sz="1200" dirty="0" smtClean="0"/>
              <a:t>control to </a:t>
            </a:r>
            <a:r>
              <a:rPr lang="en-US" sz="1200" dirty="0" err="1">
                <a:latin typeface="Symbol" pitchFamily="18" charset="2"/>
              </a:rPr>
              <a:t>b</a:t>
            </a:r>
            <a:r>
              <a:rPr lang="en-US" sz="1200" baseline="-25000" dirty="0" err="1"/>
              <a:t>N</a:t>
            </a:r>
            <a:r>
              <a:rPr lang="en-US" sz="1200" dirty="0"/>
              <a:t>/</a:t>
            </a:r>
            <a:r>
              <a:rPr lang="en-US" sz="1200" dirty="0" err="1">
                <a:latin typeface="Symbol" pitchFamily="18" charset="2"/>
              </a:rPr>
              <a:t>b</a:t>
            </a:r>
            <a:r>
              <a:rPr lang="en-US" sz="1200" baseline="-25000" dirty="0" err="1"/>
              <a:t>N</a:t>
            </a:r>
            <a:r>
              <a:rPr lang="en-US" sz="1200" baseline="30000" dirty="0" err="1"/>
              <a:t>no</a:t>
            </a:r>
            <a:r>
              <a:rPr lang="en-US" sz="1200" baseline="30000" dirty="0"/>
              <a:t>-wall</a:t>
            </a:r>
            <a:r>
              <a:rPr lang="en-US" sz="1200" dirty="0"/>
              <a:t> </a:t>
            </a:r>
            <a:r>
              <a:rPr lang="en-US" sz="1200" dirty="0" smtClean="0"/>
              <a:t>= 1.67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097100" y="3454920"/>
            <a:ext cx="1377933" cy="1459805"/>
            <a:chOff x="1752600" y="1905000"/>
            <a:chExt cx="1824930" cy="2073406"/>
          </a:xfrm>
        </p:grpSpPr>
        <p:pic>
          <p:nvPicPr>
            <p:cNvPr id="72" name="Picture 71" descr="plot2NSTXv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905000"/>
              <a:ext cx="1824930" cy="20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879810" y="2406707"/>
              <a:ext cx="1222168" cy="662528"/>
              <a:chOff x="1879810" y="2406707"/>
              <a:chExt cx="1222168" cy="662528"/>
            </a:xfrm>
          </p:grpSpPr>
          <p:sp>
            <p:nvSpPr>
              <p:cNvPr id="90" name="Freeform 10"/>
              <p:cNvSpPr>
                <a:spLocks/>
              </p:cNvSpPr>
              <p:nvPr/>
            </p:nvSpPr>
            <p:spPr bwMode="auto">
              <a:xfrm>
                <a:off x="2881484" y="2802086"/>
                <a:ext cx="220494" cy="264477"/>
              </a:xfrm>
              <a:custGeom>
                <a:avLst/>
                <a:gdLst>
                  <a:gd name="T0" fmla="*/ 328 w 350"/>
                  <a:gd name="T1" fmla="*/ 0 h 396"/>
                  <a:gd name="T2" fmla="*/ 224 w 350"/>
                  <a:gd name="T3" fmla="*/ 32 h 396"/>
                  <a:gd name="T4" fmla="*/ 118 w 350"/>
                  <a:gd name="T5" fmla="*/ 60 h 396"/>
                  <a:gd name="T6" fmla="*/ 0 w 350"/>
                  <a:gd name="T7" fmla="*/ 82 h 396"/>
                  <a:gd name="T8" fmla="*/ 30 w 350"/>
                  <a:gd name="T9" fmla="*/ 396 h 396"/>
                  <a:gd name="T10" fmla="*/ 130 w 350"/>
                  <a:gd name="T11" fmla="*/ 378 h 396"/>
                  <a:gd name="T12" fmla="*/ 272 w 350"/>
                  <a:gd name="T13" fmla="*/ 346 h 396"/>
                  <a:gd name="T14" fmla="*/ 350 w 350"/>
                  <a:gd name="T15" fmla="*/ 32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0" h="396">
                    <a:moveTo>
                      <a:pt x="328" y="0"/>
                    </a:moveTo>
                    <a:lnTo>
                      <a:pt x="224" y="32"/>
                    </a:lnTo>
                    <a:lnTo>
                      <a:pt x="118" y="60"/>
                    </a:lnTo>
                    <a:lnTo>
                      <a:pt x="0" y="82"/>
                    </a:lnTo>
                    <a:lnTo>
                      <a:pt x="30" y="396"/>
                    </a:lnTo>
                    <a:lnTo>
                      <a:pt x="130" y="378"/>
                    </a:lnTo>
                    <a:lnTo>
                      <a:pt x="272" y="346"/>
                    </a:lnTo>
                    <a:lnTo>
                      <a:pt x="350" y="32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2122984" y="2770029"/>
                <a:ext cx="328851" cy="299206"/>
              </a:xfrm>
              <a:custGeom>
                <a:avLst/>
                <a:gdLst>
                  <a:gd name="T0" fmla="*/ 78 w 522"/>
                  <a:gd name="T1" fmla="*/ 0 h 448"/>
                  <a:gd name="T2" fmla="*/ 180 w 522"/>
                  <a:gd name="T3" fmla="*/ 44 h 448"/>
                  <a:gd name="T4" fmla="*/ 304 w 522"/>
                  <a:gd name="T5" fmla="*/ 84 h 448"/>
                  <a:gd name="T6" fmla="*/ 404 w 522"/>
                  <a:gd name="T7" fmla="*/ 108 h 448"/>
                  <a:gd name="T8" fmla="*/ 476 w 522"/>
                  <a:gd name="T9" fmla="*/ 122 h 448"/>
                  <a:gd name="T10" fmla="*/ 522 w 522"/>
                  <a:gd name="T11" fmla="*/ 130 h 448"/>
                  <a:gd name="T12" fmla="*/ 492 w 522"/>
                  <a:gd name="T13" fmla="*/ 448 h 448"/>
                  <a:gd name="T14" fmla="*/ 376 w 522"/>
                  <a:gd name="T15" fmla="*/ 424 h 448"/>
                  <a:gd name="T16" fmla="*/ 232 w 522"/>
                  <a:gd name="T17" fmla="*/ 390 h 448"/>
                  <a:gd name="T18" fmla="*/ 108 w 522"/>
                  <a:gd name="T19" fmla="*/ 350 h 448"/>
                  <a:gd name="T20" fmla="*/ 0 w 522"/>
                  <a:gd name="T21" fmla="*/ 306 h 448"/>
                  <a:gd name="T22" fmla="*/ 78 w 522"/>
                  <a:gd name="T23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2" h="448">
                    <a:moveTo>
                      <a:pt x="78" y="0"/>
                    </a:moveTo>
                    <a:lnTo>
                      <a:pt x="180" y="44"/>
                    </a:lnTo>
                    <a:lnTo>
                      <a:pt x="304" y="84"/>
                    </a:lnTo>
                    <a:lnTo>
                      <a:pt x="404" y="108"/>
                    </a:lnTo>
                    <a:lnTo>
                      <a:pt x="476" y="122"/>
                    </a:lnTo>
                    <a:lnTo>
                      <a:pt x="522" y="130"/>
                    </a:lnTo>
                    <a:lnTo>
                      <a:pt x="492" y="448"/>
                    </a:lnTo>
                    <a:lnTo>
                      <a:pt x="376" y="424"/>
                    </a:lnTo>
                    <a:lnTo>
                      <a:pt x="232" y="390"/>
                    </a:lnTo>
                    <a:lnTo>
                      <a:pt x="108" y="350"/>
                    </a:lnTo>
                    <a:lnTo>
                      <a:pt x="0" y="306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/>
              </p:cNvSpPr>
              <p:nvPr/>
            </p:nvSpPr>
            <p:spPr bwMode="auto">
              <a:xfrm>
                <a:off x="1879810" y="2406707"/>
                <a:ext cx="83158" cy="260470"/>
              </a:xfrm>
              <a:custGeom>
                <a:avLst/>
                <a:gdLst>
                  <a:gd name="T0" fmla="*/ 0 w 132"/>
                  <a:gd name="T1" fmla="*/ 390 h 390"/>
                  <a:gd name="T2" fmla="*/ 4 w 132"/>
                  <a:gd name="T3" fmla="*/ 328 h 390"/>
                  <a:gd name="T4" fmla="*/ 132 w 132"/>
                  <a:gd name="T5" fmla="*/ 0 h 390"/>
                  <a:gd name="T6" fmla="*/ 108 w 132"/>
                  <a:gd name="T7" fmla="*/ 82 h 390"/>
                  <a:gd name="T8" fmla="*/ 104 w 132"/>
                  <a:gd name="T9" fmla="*/ 126 h 390"/>
                  <a:gd name="T10" fmla="*/ 106 w 132"/>
                  <a:gd name="T11" fmla="*/ 168 h 390"/>
                  <a:gd name="T12" fmla="*/ 118 w 132"/>
                  <a:gd name="T13" fmla="*/ 216 h 390"/>
                  <a:gd name="T14" fmla="*/ 132 w 132"/>
                  <a:gd name="T15" fmla="*/ 238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390">
                    <a:moveTo>
                      <a:pt x="0" y="390"/>
                    </a:moveTo>
                    <a:lnTo>
                      <a:pt x="4" y="328"/>
                    </a:lnTo>
                    <a:lnTo>
                      <a:pt x="132" y="0"/>
                    </a:lnTo>
                    <a:lnTo>
                      <a:pt x="108" y="82"/>
                    </a:lnTo>
                    <a:lnTo>
                      <a:pt x="104" y="126"/>
                    </a:lnTo>
                    <a:lnTo>
                      <a:pt x="106" y="168"/>
                    </a:lnTo>
                    <a:lnTo>
                      <a:pt x="118" y="216"/>
                    </a:lnTo>
                    <a:lnTo>
                      <a:pt x="132" y="238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915476" y="3357811"/>
              <a:ext cx="928292" cy="438696"/>
              <a:chOff x="1915476" y="3357811"/>
              <a:chExt cx="928292" cy="438696"/>
            </a:xfrm>
          </p:grpSpPr>
          <p:sp>
            <p:nvSpPr>
              <p:cNvPr id="87" name="Freeform 24"/>
              <p:cNvSpPr>
                <a:spLocks/>
              </p:cNvSpPr>
              <p:nvPr/>
            </p:nvSpPr>
            <p:spPr bwMode="auto">
              <a:xfrm>
                <a:off x="2491093" y="3641830"/>
                <a:ext cx="352675" cy="154677"/>
              </a:xfrm>
              <a:custGeom>
                <a:avLst/>
                <a:gdLst>
                  <a:gd name="T0" fmla="*/ 0 w 560"/>
                  <a:gd name="T1" fmla="*/ 0 h 232"/>
                  <a:gd name="T2" fmla="*/ 22 w 560"/>
                  <a:gd name="T3" fmla="*/ 216 h 232"/>
                  <a:gd name="T4" fmla="*/ 206 w 560"/>
                  <a:gd name="T5" fmla="*/ 228 h 232"/>
                  <a:gd name="T6" fmla="*/ 286 w 560"/>
                  <a:gd name="T7" fmla="*/ 232 h 232"/>
                  <a:gd name="T8" fmla="*/ 406 w 560"/>
                  <a:gd name="T9" fmla="*/ 224 h 232"/>
                  <a:gd name="T10" fmla="*/ 528 w 560"/>
                  <a:gd name="T11" fmla="*/ 218 h 232"/>
                  <a:gd name="T12" fmla="*/ 560 w 560"/>
                  <a:gd name="T13" fmla="*/ 0 h 232"/>
                  <a:gd name="T14" fmla="*/ 420 w 560"/>
                  <a:gd name="T15" fmla="*/ 12 h 232"/>
                  <a:gd name="T16" fmla="*/ 274 w 560"/>
                  <a:gd name="T17" fmla="*/ 18 h 232"/>
                  <a:gd name="T18" fmla="*/ 116 w 560"/>
                  <a:gd name="T19" fmla="*/ 12 h 232"/>
                  <a:gd name="T20" fmla="*/ 0 w 560"/>
                  <a:gd name="T2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0" h="232">
                    <a:moveTo>
                      <a:pt x="0" y="0"/>
                    </a:moveTo>
                    <a:lnTo>
                      <a:pt x="22" y="216"/>
                    </a:lnTo>
                    <a:lnTo>
                      <a:pt x="206" y="228"/>
                    </a:lnTo>
                    <a:lnTo>
                      <a:pt x="286" y="232"/>
                    </a:lnTo>
                    <a:lnTo>
                      <a:pt x="406" y="224"/>
                    </a:lnTo>
                    <a:lnTo>
                      <a:pt x="528" y="218"/>
                    </a:lnTo>
                    <a:lnTo>
                      <a:pt x="560" y="0"/>
                    </a:lnTo>
                    <a:lnTo>
                      <a:pt x="420" y="12"/>
                    </a:lnTo>
                    <a:lnTo>
                      <a:pt x="274" y="18"/>
                    </a:lnTo>
                    <a:lnTo>
                      <a:pt x="11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26"/>
              <p:cNvSpPr>
                <a:spLocks/>
              </p:cNvSpPr>
              <p:nvPr/>
            </p:nvSpPr>
            <p:spPr bwMode="auto">
              <a:xfrm>
                <a:off x="1915476" y="3357811"/>
                <a:ext cx="173819" cy="293353"/>
              </a:xfrm>
              <a:custGeom>
                <a:avLst/>
                <a:gdLst>
                  <a:gd name="T0" fmla="*/ 276 w 276"/>
                  <a:gd name="T1" fmla="*/ 440 h 440"/>
                  <a:gd name="T2" fmla="*/ 212 w 276"/>
                  <a:gd name="T3" fmla="*/ 388 h 440"/>
                  <a:gd name="T4" fmla="*/ 144 w 276"/>
                  <a:gd name="T5" fmla="*/ 318 h 440"/>
                  <a:gd name="T6" fmla="*/ 112 w 276"/>
                  <a:gd name="T7" fmla="*/ 274 h 440"/>
                  <a:gd name="T8" fmla="*/ 96 w 276"/>
                  <a:gd name="T9" fmla="*/ 254 h 440"/>
                  <a:gd name="T10" fmla="*/ 0 w 276"/>
                  <a:gd name="T11" fmla="*/ 0 h 440"/>
                  <a:gd name="T12" fmla="*/ 72 w 276"/>
                  <a:gd name="T13" fmla="*/ 96 h 440"/>
                  <a:gd name="T14" fmla="*/ 114 w 276"/>
                  <a:gd name="T15" fmla="*/ 134 h 440"/>
                  <a:gd name="T16" fmla="*/ 156 w 276"/>
                  <a:gd name="T17" fmla="*/ 166 h 440"/>
                  <a:gd name="T18" fmla="*/ 194 w 276"/>
                  <a:gd name="T19" fmla="*/ 194 h 440"/>
                  <a:gd name="T20" fmla="*/ 252 w 276"/>
                  <a:gd name="T21" fmla="*/ 230 h 440"/>
                  <a:gd name="T22" fmla="*/ 274 w 276"/>
                  <a:gd name="T23" fmla="*/ 2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6" h="440">
                    <a:moveTo>
                      <a:pt x="276" y="440"/>
                    </a:moveTo>
                    <a:lnTo>
                      <a:pt x="212" y="388"/>
                    </a:lnTo>
                    <a:lnTo>
                      <a:pt x="144" y="318"/>
                    </a:lnTo>
                    <a:lnTo>
                      <a:pt x="112" y="274"/>
                    </a:lnTo>
                    <a:lnTo>
                      <a:pt x="96" y="254"/>
                    </a:lnTo>
                    <a:lnTo>
                      <a:pt x="0" y="0"/>
                    </a:lnTo>
                    <a:lnTo>
                      <a:pt x="72" y="96"/>
                    </a:lnTo>
                    <a:lnTo>
                      <a:pt x="114" y="134"/>
                    </a:lnTo>
                    <a:lnTo>
                      <a:pt x="156" y="166"/>
                    </a:lnTo>
                    <a:lnTo>
                      <a:pt x="194" y="194"/>
                    </a:lnTo>
                    <a:lnTo>
                      <a:pt x="252" y="230"/>
                    </a:lnTo>
                    <a:lnTo>
                      <a:pt x="274" y="24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" name="Group 27"/>
            <p:cNvGrpSpPr>
              <a:grpSpLocks/>
            </p:cNvGrpSpPr>
            <p:nvPr/>
          </p:nvGrpSpPr>
          <p:grpSpPr bwMode="auto">
            <a:xfrm>
              <a:off x="1756167" y="2489929"/>
              <a:ext cx="1818986" cy="1174613"/>
              <a:chOff x="296" y="1708"/>
              <a:chExt cx="2888" cy="1756"/>
            </a:xfrm>
          </p:grpSpPr>
          <p:sp>
            <p:nvSpPr>
              <p:cNvPr id="76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8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0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81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Active RWM control design study for proposed </a:t>
            </a:r>
            <a:r>
              <a:rPr lang="en-US" sz="2200" dirty="0" smtClean="0"/>
              <a:t>NSTX-U 3D coil </a:t>
            </a:r>
            <a:r>
              <a:rPr lang="en-US" sz="2200" dirty="0"/>
              <a:t>upgrade (NCC </a:t>
            </a:r>
            <a:r>
              <a:rPr lang="en-US" sz="2200" dirty="0" smtClean="0"/>
              <a:t>coils) shows superior </a:t>
            </a:r>
            <a:r>
              <a:rPr lang="en-US" sz="2200" dirty="0" smtClean="0"/>
              <a:t>capability up to ideal wall limit</a:t>
            </a:r>
            <a:endParaRPr lang="en-US" sz="2200" dirty="0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5864041" y="3898380"/>
            <a:ext cx="1553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>NCC (plasma facing side)</a:t>
            </a:r>
            <a:endParaRPr lang="en-US" sz="16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5" name="Line 45"/>
          <p:cNvSpPr>
            <a:spLocks noChangeShapeType="1"/>
          </p:cNvSpPr>
          <p:nvPr/>
        </p:nvSpPr>
        <p:spPr bwMode="auto">
          <a:xfrm flipV="1">
            <a:off x="7315201" y="4021689"/>
            <a:ext cx="304799" cy="11538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6" name="Line 45"/>
          <p:cNvSpPr>
            <a:spLocks noChangeShapeType="1"/>
          </p:cNvSpPr>
          <p:nvPr/>
        </p:nvSpPr>
        <p:spPr bwMode="auto">
          <a:xfrm flipH="1" flipV="1">
            <a:off x="5115610" y="4137074"/>
            <a:ext cx="904190" cy="16765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6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isruption avoidance is a critical need for future tokamaks; NSTX-U is focusing stability research on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88" y="742950"/>
            <a:ext cx="9098112" cy="391981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The new “grand challenge” in tokamak stability research</a:t>
            </a:r>
          </a:p>
          <a:p>
            <a:pPr lvl="1">
              <a:spcBef>
                <a:spcPts val="800"/>
              </a:spcBef>
            </a:pPr>
            <a:r>
              <a:rPr lang="en-US" sz="1800" u="sng" dirty="0" smtClean="0">
                <a:solidFill>
                  <a:srgbClr val="FF0000"/>
                </a:solidFill>
              </a:rPr>
              <a:t>Can be done</a:t>
            </a:r>
            <a:r>
              <a:rPr lang="en-US" sz="1800" dirty="0">
                <a:solidFill>
                  <a:srgbClr val="FF0000"/>
                </a:solidFill>
              </a:rPr>
              <a:t>! </a:t>
            </a:r>
            <a:r>
              <a:rPr lang="en-US" sz="1800" dirty="0"/>
              <a:t>(</a:t>
            </a:r>
            <a:r>
              <a:rPr lang="en-US" sz="1800" dirty="0" smtClean="0"/>
              <a:t>JET: </a:t>
            </a:r>
            <a:r>
              <a:rPr lang="en-US" sz="1800" dirty="0"/>
              <a:t>&lt; </a:t>
            </a:r>
            <a:r>
              <a:rPr lang="en-US" sz="1800" dirty="0" smtClean="0"/>
              <a:t>4% disruptions w/C wall, &lt; 10% w/ITER-like wall)</a:t>
            </a:r>
          </a:p>
          <a:p>
            <a:pPr lvl="2">
              <a:spcBef>
                <a:spcPts val="800"/>
              </a:spcBef>
            </a:pPr>
            <a:r>
              <a:rPr lang="en-US" sz="1600" u="sng" dirty="0" smtClean="0">
                <a:solidFill>
                  <a:srgbClr val="6600FF"/>
                </a:solidFill>
              </a:rPr>
              <a:t>ITER disruption rate</a:t>
            </a:r>
            <a:r>
              <a:rPr lang="en-US" sz="1600" dirty="0" smtClean="0">
                <a:solidFill>
                  <a:srgbClr val="6600FF"/>
                </a:solidFill>
              </a:rPr>
              <a:t>: &lt; 1 - 2% (energy load, halo current); &lt;&lt; 1% (runaways)</a:t>
            </a:r>
          </a:p>
          <a:p>
            <a:pPr>
              <a:spcBef>
                <a:spcPts val="2400"/>
              </a:spcBef>
            </a:pPr>
            <a:r>
              <a:rPr lang="en-US" sz="2000" u="sng" dirty="0" smtClean="0">
                <a:solidFill>
                  <a:srgbClr val="FF0000"/>
                </a:solidFill>
              </a:rPr>
              <a:t>Strategic plan</a:t>
            </a:r>
            <a:r>
              <a:rPr lang="en-US" sz="2000" dirty="0" smtClean="0"/>
              <a:t>: utilize/expand stability/control research success 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Synergize and build upon disruption prediction and avoidance successes attained in present tokamaks</a:t>
            </a:r>
          </a:p>
          <a:p>
            <a:pPr>
              <a:spcBef>
                <a:spcPts val="2400"/>
              </a:spcBef>
            </a:pPr>
            <a:r>
              <a:rPr lang="en-US" sz="2000" u="sng" dirty="0" smtClean="0"/>
              <a:t>FESAC 2014 Strategic Planning report</a:t>
            </a:r>
            <a:r>
              <a:rPr lang="en-US" sz="2000" dirty="0" smtClean="0"/>
              <a:t> </a:t>
            </a:r>
            <a:r>
              <a:rPr lang="en-US" altLang="en-US" sz="2000" dirty="0" smtClean="0"/>
              <a:t>defined “</a:t>
            </a:r>
            <a:r>
              <a:rPr lang="en-US" altLang="en-US" sz="2000" i="1" dirty="0" smtClean="0"/>
              <a:t>Control of Deleterious Transient Events</a:t>
            </a:r>
            <a:r>
              <a:rPr lang="en-US" altLang="en-US" sz="2000" dirty="0" smtClean="0"/>
              <a:t>” highest priority (Tier 1) initiative</a:t>
            </a:r>
            <a:endParaRPr lang="en-US" sz="2000" dirty="0" smtClean="0"/>
          </a:p>
          <a:p>
            <a:pPr>
              <a:spcBef>
                <a:spcPts val="2400"/>
              </a:spcBef>
            </a:pPr>
            <a:r>
              <a:rPr lang="en-US" sz="2000" dirty="0" smtClean="0"/>
              <a:t>NSTX-U will allow focused research on disruption </a:t>
            </a:r>
            <a:r>
              <a:rPr lang="en-US" sz="2000" dirty="0" smtClean="0"/>
              <a:t>prediction and avoidance </a:t>
            </a:r>
            <a:r>
              <a:rPr lang="en-US" sz="2000" dirty="0" smtClean="0"/>
              <a:t>with quantitative measures of progress</a:t>
            </a:r>
          </a:p>
        </p:txBody>
      </p:sp>
    </p:spTree>
    <p:extLst>
      <p:ext uri="{BB962C8B-B14F-4D97-AF65-F5344CB8AC3E}">
        <p14:creationId xmlns:p14="http://schemas.microsoft.com/office/powerpoint/2010/main" val="57183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52400" y="4602454"/>
            <a:ext cx="8077200" cy="298224"/>
          </a:xfrm>
          <a:prstGeom prst="rect">
            <a:avLst/>
          </a:prstGeom>
          <a:solidFill>
            <a:srgbClr val="FFFF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615265"/>
              </p:ext>
            </p:extLst>
          </p:nvPr>
        </p:nvGraphicFramePr>
        <p:xfrm>
          <a:off x="152400" y="747665"/>
          <a:ext cx="8839200" cy="381163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419600"/>
                <a:gridCol w="4419600"/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6600FF"/>
                          </a:solidFill>
                          <a:latin typeface="+mn-lt"/>
                        </a:rPr>
                        <a:t>Sensor</a:t>
                      </a:r>
                      <a:r>
                        <a:rPr lang="en-US" sz="1500" b="1" baseline="0" dirty="0" smtClean="0">
                          <a:solidFill>
                            <a:srgbClr val="6600FF"/>
                          </a:solidFill>
                          <a:latin typeface="+mn-lt"/>
                        </a:rPr>
                        <a:t>/predictor</a:t>
                      </a:r>
                    </a:p>
                    <a:p>
                      <a:pPr algn="ctr"/>
                      <a:r>
                        <a:rPr lang="en-US" sz="1500" b="1" baseline="0" dirty="0" smtClean="0">
                          <a:solidFill>
                            <a:srgbClr val="6600FF"/>
                          </a:solidFill>
                          <a:latin typeface="+mn-lt"/>
                        </a:rPr>
                        <a:t>(CY available)</a:t>
                      </a:r>
                      <a:endParaRPr lang="en-US" sz="1500" b="1" dirty="0">
                        <a:solidFill>
                          <a:srgbClr val="6600FF"/>
                        </a:solidFill>
                        <a:latin typeface="+mn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6600FF"/>
                          </a:solidFill>
                          <a:latin typeface="+mn-lt"/>
                        </a:rPr>
                        <a:t>Control/Actuator</a:t>
                      </a: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rgbClr val="6600FF"/>
                          </a:solidFill>
                          <a:latin typeface="+mn-lt"/>
                        </a:rPr>
                        <a:t>(CY available)</a:t>
                      </a:r>
                      <a:endParaRPr lang="en-US" sz="1500" b="1" dirty="0">
                        <a:solidFill>
                          <a:srgbClr val="6600FF"/>
                        </a:solidFill>
                        <a:latin typeface="+mn-lt"/>
                      </a:endParaRPr>
                    </a:p>
                  </a:txBody>
                  <a:tcPr marT="34290" marB="34290"/>
                </a:tc>
              </a:tr>
              <a:tr h="515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Low</a:t>
                      </a:r>
                      <a:r>
                        <a:rPr lang="en-US" sz="1400" baseline="0" dirty="0" smtClean="0">
                          <a:solidFill>
                            <a:srgbClr val="009900"/>
                          </a:solidFill>
                          <a:latin typeface="+mn-lt"/>
                        </a:rPr>
                        <a:t> frequency MHD (n=1,2,3): 2003</a:t>
                      </a:r>
                      <a:endParaRPr lang="en-US" sz="1400" dirty="0" smtClean="0">
                        <a:solidFill>
                          <a:srgbClr val="009900"/>
                        </a:solidFill>
                        <a:latin typeface="+mn-lt"/>
                      </a:endParaRPr>
                    </a:p>
                    <a:p>
                      <a:endParaRPr lang="en-US" sz="1400" dirty="0">
                        <a:solidFill>
                          <a:srgbClr val="009900"/>
                        </a:solidFill>
                        <a:latin typeface="+mn-lt"/>
                      </a:endParaRPr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Dual-component RWM sensor control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(closed loop: 2008)</a:t>
                      </a:r>
                    </a:p>
                  </a:txBody>
                  <a:tcPr marT="34290" marB="34290">
                    <a:noFill/>
                  </a:tcPr>
                </a:tc>
              </a:tr>
              <a:tr h="5154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Low frequency MHD spectroscopy</a:t>
                      </a:r>
                    </a:p>
                    <a:p>
                      <a:r>
                        <a:rPr lang="en-US" sz="14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(open</a:t>
                      </a:r>
                      <a:r>
                        <a:rPr lang="en-US" sz="1400" baseline="0" dirty="0" smtClean="0">
                          <a:solidFill>
                            <a:srgbClr val="009900"/>
                          </a:solidFill>
                          <a:latin typeface="+mn-lt"/>
                        </a:rPr>
                        <a:t> loop: 2005)</a:t>
                      </a:r>
                      <a:endParaRPr lang="en-US" sz="1400" dirty="0">
                        <a:solidFill>
                          <a:srgbClr val="009900"/>
                        </a:solidFill>
                        <a:latin typeface="+mn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009900"/>
                          </a:solidFill>
                          <a:latin typeface="+mn-lt"/>
                        </a:rPr>
                        <a:t>Control of </a:t>
                      </a:r>
                      <a:r>
                        <a:rPr lang="el-GR" sz="1400" baseline="0" dirty="0" smtClean="0">
                          <a:solidFill>
                            <a:srgbClr val="009900"/>
                          </a:solidFill>
                          <a:latin typeface="+mn-lt"/>
                        </a:rPr>
                        <a:t>β</a:t>
                      </a:r>
                      <a:r>
                        <a:rPr lang="en-US" sz="1400" baseline="-250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N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009900"/>
                          </a:solidFill>
                          <a:latin typeface="+mn-lt"/>
                        </a:rPr>
                        <a:t>(closed loop: 2007)</a:t>
                      </a:r>
                      <a:endParaRPr lang="en-US" sz="1400" dirty="0" smtClean="0">
                        <a:solidFill>
                          <a:srgbClr val="009900"/>
                        </a:solidFill>
                        <a:latin typeface="+mn-lt"/>
                      </a:endParaRPr>
                    </a:p>
                  </a:txBody>
                  <a:tcPr marT="34290" marB="34290"/>
                </a:tc>
              </a:tr>
              <a:tr h="515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r/t RWM state-space controller observer (2010)</a:t>
                      </a: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Physics model-based RWM state-space control (2010)</a:t>
                      </a: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Real-time rotation measurement (2016)</a:t>
                      </a:r>
                      <a:endParaRPr 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Plasma rotation control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(NTV</a:t>
                      </a:r>
                      <a:r>
                        <a:rPr lang="en-US" sz="1400" baseline="0" dirty="0" smtClean="0">
                          <a:solidFill>
                            <a:srgbClr val="0099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rotation control</a:t>
                      </a:r>
                      <a:r>
                        <a:rPr lang="en-US" sz="1400" baseline="0" dirty="0" smtClean="0">
                          <a:solidFill>
                            <a:srgbClr val="0099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open loop:</a:t>
                      </a:r>
                      <a:r>
                        <a:rPr lang="en-US" sz="1400" baseline="0" dirty="0" smtClean="0">
                          <a:solidFill>
                            <a:srgbClr val="009900"/>
                          </a:solidFill>
                          <a:latin typeface="+mn-lt"/>
                        </a:rPr>
                        <a:t> 2</a:t>
                      </a:r>
                      <a:r>
                        <a:rPr lang="en-US" sz="1400" dirty="0" smtClean="0">
                          <a:solidFill>
                            <a:srgbClr val="009900"/>
                          </a:solidFill>
                          <a:latin typeface="+mn-lt"/>
                        </a:rPr>
                        <a:t>003)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(+NBI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closed loop ~ 2017)</a:t>
                      </a: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</a:tr>
              <a:tr h="515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Kinetic RWM stabilization initial real-time model (2016-17)</a:t>
                      </a:r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Safety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factor control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(closed loop ~ 2016-17)</a:t>
                      </a:r>
                      <a:endParaRPr lang="en-US" sz="14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T="34290" marB="34290">
                    <a:noFill/>
                  </a:tcPr>
                </a:tc>
              </a:tr>
              <a:tr h="5154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MHD spectroscopy (real-time)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(in NSTX-U 5 Year Plan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)</a:t>
                      </a:r>
                      <a:endParaRPr lang="en-US" sz="14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Upgraded 3D coils (NCC)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(in NSTX-U 5 Year Plan)</a:t>
                      </a:r>
                      <a:endParaRPr 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-31230"/>
            <a:ext cx="9144000" cy="7429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2200" dirty="0"/>
              <a:t>Research in today’s presentation is part of NSTX-U’s evolving capabilities for disruption prediction/avoidance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55804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lvl="1" indent="-230188">
              <a:spcBef>
                <a:spcPts val="700"/>
              </a:spcBef>
              <a:buClr>
                <a:srgbClr val="3333FF"/>
              </a:buClr>
              <a:buSzPct val="75000"/>
              <a:buFont typeface="Wingdings" pitchFamily="2" charset="2"/>
              <a:buChar char="q"/>
              <a:tabLst>
                <a:tab pos="1258888" algn="l"/>
              </a:tabLst>
            </a:pPr>
            <a:r>
              <a:rPr lang="en-US" altLang="en-US" sz="1800" kern="0" dirty="0" smtClean="0">
                <a:solidFill>
                  <a:srgbClr val="6600CC"/>
                </a:solidFill>
                <a:latin typeface="Arial"/>
              </a:rPr>
              <a:t>+New </a:t>
            </a:r>
            <a:r>
              <a:rPr lang="en-US" altLang="en-US" sz="1800" kern="0" dirty="0">
                <a:solidFill>
                  <a:srgbClr val="6600CC"/>
                </a:solidFill>
                <a:latin typeface="Arial"/>
              </a:rPr>
              <a:t>Disruption Event Characterization and </a:t>
            </a:r>
            <a:r>
              <a:rPr lang="en-US" altLang="en-US" sz="1800" kern="0" dirty="0" smtClean="0">
                <a:solidFill>
                  <a:srgbClr val="6600CC"/>
                </a:solidFill>
                <a:latin typeface="Arial"/>
              </a:rPr>
              <a:t>Forecasting code, initial results</a:t>
            </a:r>
            <a:endParaRPr lang="en-US" altLang="en-US" sz="1800" kern="0" dirty="0">
              <a:solidFill>
                <a:srgbClr val="6600C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5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6"/>
            <a:ext cx="9144000" cy="685800"/>
          </a:xfrm>
        </p:spPr>
        <p:txBody>
          <a:bodyPr/>
          <a:lstStyle/>
          <a:p>
            <a:pPr>
              <a:tabLst>
                <a:tab pos="457200" algn="l"/>
              </a:tabLst>
            </a:pPr>
            <a:r>
              <a:rPr lang="en-US" dirty="0" smtClean="0"/>
              <a:t> </a:t>
            </a:r>
            <a:r>
              <a:rPr lang="en-US" sz="2200" dirty="0" smtClean="0"/>
              <a:t>Joint NSTX / DIII-D experiments </a:t>
            </a:r>
            <a:r>
              <a:rPr lang="en-US" sz="2200" dirty="0"/>
              <a:t>and analysis gives unified kinetic RWM physics understanding for disruption avoidance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" y="812005"/>
            <a:ext cx="2922495" cy="3552784"/>
          </a:xfrm>
        </p:spPr>
        <p:txBody>
          <a:bodyPr/>
          <a:lstStyle/>
          <a:p>
            <a:pPr marL="284163" indent="-284163">
              <a:spcBef>
                <a:spcPts val="600"/>
              </a:spcBef>
            </a:pPr>
            <a:r>
              <a:rPr lang="en-US" sz="2000" dirty="0" smtClean="0"/>
              <a:t>RWM Dynamics</a:t>
            </a:r>
          </a:p>
          <a:p>
            <a:pPr marL="576263" lvl="1" indent="-292100">
              <a:spcBef>
                <a:spcPts val="600"/>
              </a:spcBef>
            </a:pPr>
            <a:r>
              <a:rPr lang="en-US" sz="1800" dirty="0" smtClean="0"/>
              <a:t>RWM rotation and mode growth observed</a:t>
            </a:r>
          </a:p>
          <a:p>
            <a:pPr marL="576263" lvl="1" indent="-292100">
              <a:spcBef>
                <a:spcPts val="600"/>
              </a:spcBef>
            </a:pPr>
            <a:r>
              <a:rPr lang="en-US" sz="1800" dirty="0" smtClean="0"/>
              <a:t>No strong NTM activity</a:t>
            </a:r>
          </a:p>
          <a:p>
            <a:pPr marL="576263" lvl="1" indent="-292100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Some weak bursting MHD in DIII-D plasma</a:t>
            </a:r>
          </a:p>
          <a:p>
            <a:pPr marL="976313" lvl="2" indent="-292100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Alters RWM phase</a:t>
            </a:r>
          </a:p>
          <a:p>
            <a:pPr marL="576263" lvl="1" indent="-292100">
              <a:spcBef>
                <a:spcPts val="600"/>
              </a:spcBef>
            </a:pPr>
            <a:r>
              <a:rPr lang="en-US" sz="1800" dirty="0" smtClean="0"/>
              <a:t>No bursting MHD in NSTX plasma</a:t>
            </a:r>
          </a:p>
          <a:p>
            <a:pPr marL="576263" indent="-292100">
              <a:spcBef>
                <a:spcPts val="600"/>
              </a:spcBef>
            </a:pPr>
            <a:endParaRPr lang="en-US" sz="2000" dirty="0"/>
          </a:p>
        </p:txBody>
      </p:sp>
      <p:sp>
        <p:nvSpPr>
          <p:cNvPr id="48" name="Rectangle 47"/>
          <p:cNvSpPr/>
          <p:nvPr/>
        </p:nvSpPr>
        <p:spPr bwMode="auto">
          <a:xfrm>
            <a:off x="6494585" y="1143000"/>
            <a:ext cx="543248" cy="268428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06569" y="1134796"/>
            <a:ext cx="484632" cy="268428"/>
          </a:xfrm>
          <a:prstGeom prst="rect">
            <a:avLst/>
          </a:prstGeom>
          <a:solidFill>
            <a:srgbClr val="FFCC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40225" y="1134796"/>
            <a:ext cx="466344" cy="3260127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944113" y="1136406"/>
            <a:ext cx="896112" cy="3260127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2245" y="681740"/>
            <a:ext cx="23711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DIII-D (</a:t>
            </a:r>
            <a:r>
              <a:rPr lang="en-US" u="sng" dirty="0" err="1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3.5)</a:t>
            </a:r>
            <a:endParaRPr lang="en-US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719" y="681740"/>
            <a:ext cx="238879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 (</a:t>
            </a:r>
            <a:r>
              <a:rPr lang="en-US" u="sng" dirty="0" err="1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4.4)</a:t>
            </a:r>
            <a:endParaRPr lang="en-US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801483" y="1134796"/>
            <a:ext cx="1471085" cy="3242521"/>
            <a:chOff x="4849092" y="152400"/>
            <a:chExt cx="1704108" cy="4800601"/>
          </a:xfrm>
        </p:grpSpPr>
        <p:sp>
          <p:nvSpPr>
            <p:cNvPr id="40" name="Rectangle 39"/>
            <p:cNvSpPr/>
            <p:nvPr/>
          </p:nvSpPr>
          <p:spPr bwMode="auto">
            <a:xfrm>
              <a:off x="5486400" y="152400"/>
              <a:ext cx="1066800" cy="4800601"/>
            </a:xfrm>
            <a:prstGeom prst="rect">
              <a:avLst/>
            </a:prstGeom>
            <a:solidFill>
              <a:srgbClr val="FFCC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849092" y="152400"/>
              <a:ext cx="637308" cy="4800601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" t="3598" b="25378"/>
          <a:stretch/>
        </p:blipFill>
        <p:spPr>
          <a:xfrm>
            <a:off x="6446521" y="1339803"/>
            <a:ext cx="2616964" cy="303751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45" b="3639"/>
          <a:stretch/>
        </p:blipFill>
        <p:spPr>
          <a:xfrm>
            <a:off x="6240283" y="4327980"/>
            <a:ext cx="2830105" cy="235891"/>
          </a:xfrm>
          <a:prstGeom prst="rect">
            <a:avLst/>
          </a:prstGeom>
        </p:spPr>
      </p:pic>
      <p:sp>
        <p:nvSpPr>
          <p:cNvPr id="43" name="Text Box 4"/>
          <p:cNvSpPr txBox="1">
            <a:spLocks noChangeArrowheads="1"/>
          </p:cNvSpPr>
          <p:nvPr/>
        </p:nvSpPr>
        <p:spPr bwMode="auto">
          <a:xfrm rot="16200000">
            <a:off x="2974980" y="1392614"/>
            <a:ext cx="8451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latin typeface="Symbol" pitchFamily="18" charset="2"/>
              </a:rPr>
              <a:t>D</a:t>
            </a:r>
            <a:r>
              <a:rPr lang="en-US" altLang="en-US" sz="1200" b="0" dirty="0" err="1">
                <a:latin typeface="Arial" pitchFamily="34" charset="0"/>
              </a:rPr>
              <a:t>B</a:t>
            </a:r>
            <a:r>
              <a:rPr lang="en-US" altLang="en-US" sz="1200" b="0" baseline="-25000" dirty="0" err="1">
                <a:latin typeface="Arial" pitchFamily="34" charset="0"/>
              </a:rPr>
              <a:t>p</a:t>
            </a:r>
            <a:r>
              <a:rPr lang="en-US" altLang="en-US" sz="1200" b="0" baseline="30000" dirty="0" err="1">
                <a:latin typeface="Arial" pitchFamily="34" charset="0"/>
              </a:rPr>
              <a:t>n</a:t>
            </a:r>
            <a:r>
              <a:rPr lang="en-US" altLang="en-US" sz="1200" b="0" baseline="30000" dirty="0">
                <a:latin typeface="Arial" pitchFamily="34" charset="0"/>
              </a:rPr>
              <a:t>=1</a:t>
            </a:r>
            <a:r>
              <a:rPr lang="en-US" altLang="en-US" sz="1200" b="0" dirty="0">
                <a:latin typeface="Arial" pitchFamily="34" charset="0"/>
              </a:rPr>
              <a:t>(G</a:t>
            </a:r>
            <a:r>
              <a:rPr lang="en-US" altLang="en-US" sz="1400" b="0" dirty="0">
                <a:latin typeface="Arial" pitchFamily="34" charset="0"/>
              </a:rPr>
              <a:t>)</a:t>
            </a:r>
            <a:endParaRPr lang="en-US" altLang="en-US" sz="1400" b="0" baseline="30000" dirty="0">
              <a:latin typeface="Arial" pitchFamily="34" charset="0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 rot="16200000">
            <a:off x="2931698" y="2274095"/>
            <a:ext cx="9316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0" dirty="0" err="1">
                <a:latin typeface="Symbol" pitchFamily="18" charset="2"/>
              </a:rPr>
              <a:t>f</a:t>
            </a:r>
            <a:r>
              <a:rPr lang="en-US" altLang="en-US" sz="1200" b="0" baseline="-25000" dirty="0" err="1">
                <a:latin typeface="Arial" pitchFamily="34" charset="0"/>
              </a:rPr>
              <a:t>Bp</a:t>
            </a:r>
            <a:r>
              <a:rPr lang="en-US" altLang="en-US" sz="1200" b="0" baseline="30000" dirty="0" err="1">
                <a:latin typeface="Arial" pitchFamily="34" charset="0"/>
              </a:rPr>
              <a:t>n</a:t>
            </a:r>
            <a:r>
              <a:rPr lang="en-US" altLang="en-US" sz="1200" b="0" baseline="30000" dirty="0">
                <a:latin typeface="Arial" pitchFamily="34" charset="0"/>
              </a:rPr>
              <a:t>=1</a:t>
            </a:r>
            <a:r>
              <a:rPr lang="en-US" altLang="en-US" sz="1200" b="0" dirty="0">
                <a:latin typeface="Arial" pitchFamily="34" charset="0"/>
              </a:rPr>
              <a:t>(</a:t>
            </a:r>
            <a:r>
              <a:rPr lang="en-US" altLang="en-US" sz="1200" b="0" dirty="0" err="1">
                <a:latin typeface="Arial" pitchFamily="34" charset="0"/>
              </a:rPr>
              <a:t>deg</a:t>
            </a:r>
            <a:r>
              <a:rPr lang="en-US" altLang="en-US" sz="1400" b="0" dirty="0">
                <a:latin typeface="Arial" pitchFamily="34" charset="0"/>
              </a:rPr>
              <a:t>)</a:t>
            </a:r>
            <a:endParaRPr lang="en-US" altLang="en-US" sz="1400" b="0" baseline="30000" dirty="0">
              <a:latin typeface="Arial" pitchFamily="34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 rot="16200000">
            <a:off x="3144296" y="4092508"/>
            <a:ext cx="5084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0" dirty="0" smtClean="0">
                <a:latin typeface="Arial" pitchFamily="34" charset="0"/>
              </a:rPr>
              <a:t>(</a:t>
            </a:r>
            <a:r>
              <a:rPr lang="en-US" altLang="en-US" sz="1200" b="0" dirty="0" err="1" smtClean="0">
                <a:latin typeface="Arial" pitchFamily="34" charset="0"/>
              </a:rPr>
              <a:t>arb</a:t>
            </a:r>
            <a:r>
              <a:rPr lang="en-US" altLang="en-US" sz="1200" b="0" dirty="0" smtClean="0">
                <a:latin typeface="Arial" pitchFamily="34" charset="0"/>
              </a:rPr>
              <a:t>)</a:t>
            </a:r>
            <a:endParaRPr lang="en-US" altLang="en-US" sz="1200" b="0" baseline="30000" dirty="0">
              <a:latin typeface="Arial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 rot="16200000">
            <a:off x="2784826" y="3268864"/>
            <a:ext cx="122661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100" b="0" dirty="0" smtClean="0">
                <a:latin typeface="Arial" pitchFamily="34" charset="0"/>
              </a:rPr>
              <a:t>Frequency (kHz)</a:t>
            </a:r>
            <a:endParaRPr lang="en-US" altLang="en-US" sz="1100" b="0" baseline="30000" dirty="0"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r="47855" b="4580"/>
          <a:stretch/>
        </p:blipFill>
        <p:spPr>
          <a:xfrm>
            <a:off x="3396514" y="1403224"/>
            <a:ext cx="3038595" cy="32167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6526" y="451591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t</a:t>
            </a:r>
            <a:r>
              <a:rPr lang="en-US" sz="1600" b="1" dirty="0" smtClean="0">
                <a:latin typeface="Arial Narrow" panose="020B0606020202030204" pitchFamily="34" charset="0"/>
              </a:rPr>
              <a:t> (s)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0958" y="4515911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</a:rPr>
              <a:t>t</a:t>
            </a:r>
            <a:r>
              <a:rPr lang="en-US" sz="1600" b="1" dirty="0" smtClean="0">
                <a:latin typeface="Arial Narrow" panose="020B0606020202030204" pitchFamily="34" charset="0"/>
              </a:rPr>
              <a:t> (s)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05239" y="1397976"/>
            <a:ext cx="1072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4011169" y="2115610"/>
            <a:ext cx="742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4011169" y="3683976"/>
            <a:ext cx="418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baseline="-25000" dirty="0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endParaRPr lang="en-US" sz="1600" baseline="-25000" dirty="0">
              <a:latin typeface="Symbol" panose="05050102010706020507" pitchFamily="18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11169" y="2883876"/>
            <a:ext cx="18485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oroidal magnetics</a:t>
            </a:r>
            <a:endParaRPr lang="en-US" sz="1600" dirty="0"/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3894993" y="1136407"/>
            <a:ext cx="9165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6600FF"/>
                </a:solidFill>
                <a:latin typeface="+mn-lt"/>
                <a:ea typeface="+mn-ea"/>
              </a:rPr>
              <a:t>rotation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924510" y="1136407"/>
            <a:ext cx="9165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rgbClr val="FF0000"/>
                </a:solidFill>
                <a:latin typeface="+mn-lt"/>
                <a:ea typeface="+mn-ea"/>
              </a:rPr>
              <a:t>growth</a:t>
            </a: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6494585" y="1136407"/>
            <a:ext cx="9165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rgbClr val="6600FF"/>
                </a:solidFill>
                <a:latin typeface="+mn-lt"/>
                <a:ea typeface="+mn-ea"/>
              </a:rPr>
              <a:t>rotation</a:t>
            </a:r>
          </a:p>
        </p:txBody>
      </p:sp>
      <p:sp>
        <p:nvSpPr>
          <p:cNvPr id="47" name="Text Box 32"/>
          <p:cNvSpPr txBox="1">
            <a:spLocks noChangeArrowheads="1"/>
          </p:cNvSpPr>
          <p:nvPr/>
        </p:nvSpPr>
        <p:spPr bwMode="auto">
          <a:xfrm>
            <a:off x="7371702" y="1136407"/>
            <a:ext cx="9165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rgbClr val="FF0000"/>
                </a:solidFill>
                <a:latin typeface="+mn-lt"/>
                <a:ea typeface="+mn-ea"/>
              </a:rPr>
              <a:t>growth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832288" y="1396840"/>
            <a:ext cx="1072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6838218" y="2114475"/>
            <a:ext cx="742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6838218" y="3657600"/>
            <a:ext cx="418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baseline="-25000" dirty="0" smtClean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endParaRPr lang="en-US" sz="1600" baseline="-25000" dirty="0">
              <a:latin typeface="Symbol" panose="05050102010706020507" pitchFamily="18" charset="2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81801" y="2990447"/>
            <a:ext cx="18485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oroidal magnetics</a:t>
            </a:r>
            <a:endParaRPr lang="en-US" sz="1600" dirty="0"/>
          </a:p>
        </p:txBody>
      </p:sp>
      <p:sp>
        <p:nvSpPr>
          <p:cNvPr id="53" name="Text Box 32"/>
          <p:cNvSpPr txBox="1">
            <a:spLocks noChangeArrowheads="1"/>
          </p:cNvSpPr>
          <p:nvPr/>
        </p:nvSpPr>
        <p:spPr bwMode="auto">
          <a:xfrm>
            <a:off x="66239" y="4639618"/>
            <a:ext cx="365760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Sabbagh et al., </a:t>
            </a:r>
            <a:r>
              <a:rPr lang="en-US" sz="12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 Invited talk 2014</a:t>
            </a:r>
            <a:endParaRPr lang="en-US" sz="120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5924"/>
            <a:ext cx="8991600" cy="571500"/>
          </a:xfrm>
        </p:spPr>
        <p:txBody>
          <a:bodyPr/>
          <a:lstStyle/>
          <a:p>
            <a:r>
              <a:rPr lang="en-US" sz="2200" dirty="0" smtClean="0"/>
              <a:t>Evolution of plasma rotation profile leads to linear kinetic RWM instability as disruption is approached </a:t>
            </a:r>
            <a:endParaRPr lang="en-US" sz="2200" baseline="-25000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3"/>
          <a:stretch/>
        </p:blipFill>
        <p:spPr bwMode="auto">
          <a:xfrm>
            <a:off x="2205149" y="1101645"/>
            <a:ext cx="3289498" cy="378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763844" y="719215"/>
            <a:ext cx="2540429" cy="3824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DIII-D </a:t>
            </a:r>
            <a:r>
              <a:rPr lang="en-US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(minor disruption)</a:t>
            </a:r>
            <a:endParaRPr lang="en-US" sz="20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06116" y="719215"/>
            <a:ext cx="2555036" cy="6883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 </a:t>
            </a:r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disruption)</a:t>
            </a:r>
          </a:p>
          <a:p>
            <a:pPr algn="ctr"/>
            <a:endParaRPr lang="en-US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5"/>
          <a:stretch/>
        </p:blipFill>
        <p:spPr bwMode="auto">
          <a:xfrm>
            <a:off x="4034058" y="1267841"/>
            <a:ext cx="1597247" cy="189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4831830" y="2570798"/>
            <a:ext cx="568582" cy="280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336213" y="1488710"/>
            <a:ext cx="794316" cy="280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unstable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05925" y="2022110"/>
            <a:ext cx="666338" cy="280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endParaRPr lang="en-US" sz="1600" dirty="0">
              <a:solidFill>
                <a:srgbClr val="0099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4376479" y="1488710"/>
            <a:ext cx="0" cy="6099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4376479" y="2083165"/>
            <a:ext cx="0" cy="4036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4305784" y="3310407"/>
            <a:ext cx="371051" cy="5680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Rectangle 51"/>
          <p:cNvSpPr/>
          <p:nvPr/>
        </p:nvSpPr>
        <p:spPr>
          <a:xfrm>
            <a:off x="3422104" y="3878487"/>
            <a:ext cx="1305535" cy="280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ncreasing time</a:t>
            </a:r>
            <a:endParaRPr lang="en-US" sz="1600" dirty="0">
              <a:solidFill>
                <a:srgbClr val="6600FF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rot="16200000">
            <a:off x="3525488" y="1847531"/>
            <a:ext cx="660204" cy="3824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gt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endParaRPr lang="en-US" baseline="-25000" dirty="0"/>
          </a:p>
        </p:txBody>
      </p:sp>
      <p:grpSp>
        <p:nvGrpSpPr>
          <p:cNvPr id="7" name="Group 6"/>
          <p:cNvGrpSpPr/>
          <p:nvPr/>
        </p:nvGrpSpPr>
        <p:grpSpPr>
          <a:xfrm>
            <a:off x="5638958" y="1101204"/>
            <a:ext cx="3424374" cy="3787204"/>
            <a:chOff x="5638958" y="1101204"/>
            <a:chExt cx="3424374" cy="3787204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002"/>
            <a:stretch/>
          </p:blipFill>
          <p:spPr bwMode="auto">
            <a:xfrm>
              <a:off x="5638958" y="1101204"/>
              <a:ext cx="3295626" cy="3787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3"/>
            <a:stretch/>
          </p:blipFill>
          <p:spPr bwMode="auto">
            <a:xfrm>
              <a:off x="7482823" y="1267841"/>
              <a:ext cx="1580509" cy="1893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8273249" y="2575848"/>
              <a:ext cx="568582" cy="280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MISK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798424" y="1353684"/>
              <a:ext cx="794316" cy="280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unstable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798424" y="1669285"/>
              <a:ext cx="605762" cy="280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stable</a:t>
              </a:r>
              <a:endParaRPr lang="en-US" sz="1600" dirty="0">
                <a:solidFill>
                  <a:srgbClr val="009900"/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 flipV="1">
              <a:off x="7800948" y="1353684"/>
              <a:ext cx="0" cy="30316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7800948" y="1641325"/>
              <a:ext cx="0" cy="34356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H="1">
              <a:off x="7730253" y="3626007"/>
              <a:ext cx="371051" cy="5680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66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Rectangle 53"/>
            <p:cNvSpPr/>
            <p:nvPr/>
          </p:nvSpPr>
          <p:spPr>
            <a:xfrm>
              <a:off x="7482823" y="3345567"/>
              <a:ext cx="1305535" cy="280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66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ncreasing time</a:t>
              </a:r>
              <a:endParaRPr lang="en-US" sz="1600" dirty="0">
                <a:solidFill>
                  <a:srgbClr val="6600FF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rot="16200000">
              <a:off x="6902091" y="1847531"/>
              <a:ext cx="660204" cy="3824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Symbol" panose="05050102010706020507" pitchFamily="18" charset="2"/>
                  <a:cs typeface="Arial" panose="020B0604020202020204" pitchFamily="34" charset="0"/>
                </a:rPr>
                <a:t>gt</a:t>
              </a:r>
              <a:r>
                <a:rPr lang="en-US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wall</a:t>
              </a:r>
              <a:endParaRPr lang="en-US" baseline="-25000" dirty="0"/>
            </a:p>
          </p:txBody>
        </p:sp>
      </p:grp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4314" y="971550"/>
            <a:ext cx="2327886" cy="3894002"/>
          </a:xfrm>
        </p:spPr>
        <p:txBody>
          <a:bodyPr/>
          <a:lstStyle/>
          <a:p>
            <a:pPr marL="284163" indent="-284163"/>
            <a:r>
              <a:rPr lang="en-US" sz="1800" dirty="0" smtClean="0"/>
              <a:t>Kinetic RWM stabilization occurs from broad resonances between plasma rotation and particle </a:t>
            </a:r>
            <a:r>
              <a:rPr lang="en-US" sz="1800" dirty="0" smtClean="0">
                <a:solidFill>
                  <a:srgbClr val="FF0000"/>
                </a:solidFill>
              </a:rPr>
              <a:t>precession drift, </a:t>
            </a:r>
            <a:r>
              <a:rPr lang="en-US" sz="1800" dirty="0" smtClean="0">
                <a:solidFill>
                  <a:srgbClr val="FF0000"/>
                </a:solidFill>
              </a:rPr>
              <a:t>bounce/circulating </a:t>
            </a:r>
            <a:r>
              <a:rPr lang="en-US" sz="1800" dirty="0" smtClean="0">
                <a:solidFill>
                  <a:srgbClr val="FF0000"/>
                </a:solidFill>
              </a:rPr>
              <a:t>and collision frequencies</a:t>
            </a:r>
          </a:p>
          <a:p>
            <a:pPr marL="576263" indent="-292100">
              <a:spcBef>
                <a:spcPts val="1200"/>
              </a:spcBef>
            </a:pPr>
            <a:endParaRPr lang="en-US" dirty="0"/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21400" y="4617826"/>
            <a:ext cx="3026600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1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Sabbagh et al., </a:t>
            </a:r>
            <a:r>
              <a:rPr lang="en-US" sz="11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 Invited talk 2014</a:t>
            </a:r>
            <a:endParaRPr lang="en-US" sz="110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1" y="50440"/>
            <a:ext cx="9039508" cy="571500"/>
          </a:xfrm>
        </p:spPr>
        <p:txBody>
          <a:bodyPr/>
          <a:lstStyle/>
          <a:p>
            <a:r>
              <a:rPr lang="en-US" sz="2200" dirty="0" smtClean="0"/>
              <a:t>Bounce resonance stabilization dominates </a:t>
            </a:r>
            <a:r>
              <a:rPr lang="en-US" sz="2200" dirty="0"/>
              <a:t>for DIII-D </a:t>
            </a:r>
            <a:r>
              <a:rPr lang="en-US" sz="2200" dirty="0" smtClean="0"/>
              <a:t>vs. precession drift resonance for NSTX at similar, high </a:t>
            </a:r>
            <a:r>
              <a:rPr lang="en-US" sz="2200" dirty="0"/>
              <a:t>rotation </a:t>
            </a:r>
            <a:endParaRPr lang="en-US" sz="2200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1032583" y="721877"/>
            <a:ext cx="747191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l-GR" sz="1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8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for trapped resonant ions vs. scaled experimental rotation (</a:t>
            </a:r>
            <a:r>
              <a:rPr lang="en-US" sz="1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MISK</a:t>
            </a:r>
            <a:r>
              <a:rPr lang="en-US" sz="1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0" y="1042511"/>
            <a:ext cx="6333801" cy="354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Arrow Connector 57"/>
          <p:cNvCxnSpPr/>
          <p:nvPr/>
        </p:nvCxnSpPr>
        <p:spPr bwMode="auto">
          <a:xfrm flipV="1">
            <a:off x="3514271" y="4288230"/>
            <a:ext cx="0" cy="2902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1326241" y="4578433"/>
            <a:ext cx="2406472" cy="2643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DIII-D experimental rotation profile</a:t>
            </a:r>
            <a:endParaRPr lang="en-US" sz="12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 flipV="1">
            <a:off x="5542842" y="4025362"/>
            <a:ext cx="0" cy="5485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4195794" y="4578433"/>
            <a:ext cx="2414122" cy="2643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 experimental rotation profile</a:t>
            </a:r>
            <a:endParaRPr lang="en-US" sz="12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37081" y="3569355"/>
            <a:ext cx="1373948" cy="440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133103 @ 3.330 s</a:t>
            </a:r>
          </a:p>
          <a:p>
            <a:r>
              <a:rPr lang="en-US" sz="1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plasma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30051" y="3569355"/>
            <a:ext cx="1373948" cy="440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133776 @ 0.861 s</a:t>
            </a:r>
          </a:p>
          <a:p>
            <a:r>
              <a:rPr lang="en-US" sz="1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plasma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1780200" y="2696083"/>
            <a:ext cx="118187" cy="2954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2403419" y="2090186"/>
            <a:ext cx="205282" cy="2084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1442566" y="2290322"/>
            <a:ext cx="882923" cy="440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precession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41882" y="1531152"/>
            <a:ext cx="894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ounce / circulating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4955355" y="1724320"/>
            <a:ext cx="196980" cy="2028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6033223" y="2205474"/>
            <a:ext cx="236375" cy="29645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4425433" y="1296074"/>
            <a:ext cx="882923" cy="440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precession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680480" y="1621591"/>
            <a:ext cx="92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ounce / circulating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2708681" y="1223618"/>
            <a:ext cx="751372" cy="35243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z="18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DIII-D</a:t>
            </a:r>
          </a:p>
        </p:txBody>
      </p:sp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5840643" y="1223618"/>
            <a:ext cx="763610" cy="35243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z="1800" dirty="0" smtClean="0">
                <a:solidFill>
                  <a:srgbClr val="0000FF"/>
                </a:solidFill>
                <a:latin typeface="Helvetica" pitchFamily="34" charset="0"/>
                <a:ea typeface="+mn-ea"/>
              </a:rPr>
              <a:t>NSTX</a:t>
            </a:r>
          </a:p>
        </p:txBody>
      </p:sp>
      <p:cxnSp>
        <p:nvCxnSpPr>
          <p:cNvPr id="74" name="Straight Connector 73"/>
          <p:cNvCxnSpPr/>
          <p:nvPr/>
        </p:nvCxnSpPr>
        <p:spPr bwMode="auto">
          <a:xfrm>
            <a:off x="3514271" y="1146516"/>
            <a:ext cx="0" cy="29546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5567565" y="1146516"/>
            <a:ext cx="0" cy="29546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6899681" y="2282653"/>
            <a:ext cx="21850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050" dirty="0" smtClean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- J</a:t>
            </a:r>
            <a:r>
              <a:rPr lang="en-US" sz="1050" dirty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. Berkery </a:t>
            </a:r>
            <a:r>
              <a:rPr lang="en-US" sz="1050" i="1" dirty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et al.</a:t>
            </a:r>
            <a:r>
              <a:rPr lang="en-US" sz="1050" dirty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sz="1050" dirty="0" smtClean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PRL </a:t>
            </a:r>
            <a:r>
              <a:rPr lang="en-US" sz="1050" b="1" dirty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104</a:t>
            </a:r>
            <a:r>
              <a:rPr lang="en-US" sz="1050" dirty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, 035003 (2010</a:t>
            </a:r>
            <a:r>
              <a:rPr lang="en-US" sz="1050" dirty="0" smtClean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sz="1050" dirty="0" smtClean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- S</a:t>
            </a:r>
            <a:r>
              <a:rPr lang="en-US" sz="1050" dirty="0" smtClean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. Sabbagh, et al., NF </a:t>
            </a:r>
            <a:r>
              <a:rPr lang="en-US" sz="1050" b="1" dirty="0" smtClean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50</a:t>
            </a:r>
            <a:r>
              <a:rPr lang="en-US" sz="1050" dirty="0" smtClean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, 025020 (2010)</a:t>
            </a:r>
          </a:p>
          <a:p>
            <a:pPr lvl="0">
              <a:spcBef>
                <a:spcPts val="300"/>
              </a:spcBef>
            </a:pPr>
            <a:r>
              <a:rPr lang="en-US" sz="1050" dirty="0" smtClean="0">
                <a:solidFill>
                  <a:srgbClr val="9900CC"/>
                </a:solidFill>
                <a:latin typeface="Arial"/>
                <a:cs typeface="Arial" pitchFamily="34" charset="0"/>
              </a:rPr>
              <a:t>- J</a:t>
            </a:r>
            <a:r>
              <a:rPr lang="en-US" sz="1050" dirty="0">
                <a:solidFill>
                  <a:srgbClr val="9900CC"/>
                </a:solidFill>
                <a:latin typeface="Arial"/>
                <a:cs typeface="Arial" pitchFamily="34" charset="0"/>
              </a:rPr>
              <a:t>. Berkery </a:t>
            </a:r>
            <a:r>
              <a:rPr lang="en-US" sz="1050" i="1" dirty="0">
                <a:solidFill>
                  <a:srgbClr val="9900CC"/>
                </a:solidFill>
                <a:latin typeface="Arial"/>
                <a:cs typeface="Arial" pitchFamily="34" charset="0"/>
              </a:rPr>
              <a:t>et al.</a:t>
            </a:r>
            <a:r>
              <a:rPr lang="en-US" sz="1050" dirty="0">
                <a:solidFill>
                  <a:srgbClr val="9900CC"/>
                </a:solidFill>
                <a:latin typeface="Arial"/>
                <a:cs typeface="Arial" pitchFamily="34" charset="0"/>
              </a:rPr>
              <a:t>, PRL </a:t>
            </a:r>
            <a:r>
              <a:rPr lang="en-US" sz="1050" b="1" dirty="0" smtClean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106</a:t>
            </a:r>
            <a:r>
              <a:rPr lang="en-US" sz="1050" dirty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, 075004 (2011</a:t>
            </a:r>
            <a:r>
              <a:rPr lang="en-US" sz="1050" dirty="0" smtClean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sz="1050" dirty="0" smtClean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- S</a:t>
            </a:r>
            <a:r>
              <a:rPr lang="en-US" sz="1050" dirty="0" smtClean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. Sabbagh </a:t>
            </a:r>
            <a:r>
              <a:rPr lang="en-US" sz="1050" i="1" dirty="0" smtClean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et al</a:t>
            </a:r>
            <a:r>
              <a:rPr lang="en-US" sz="1050" dirty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., </a:t>
            </a:r>
            <a:r>
              <a:rPr lang="en-US" sz="1050" dirty="0" smtClean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NF </a:t>
            </a:r>
            <a:r>
              <a:rPr lang="en-US" sz="1050" b="1" dirty="0" smtClean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53</a:t>
            </a:r>
            <a:r>
              <a:rPr lang="en-US" sz="1050" dirty="0" smtClean="0">
                <a:solidFill>
                  <a:srgbClr val="9900CC"/>
                </a:solidFill>
                <a:latin typeface="+mn-lt"/>
                <a:ea typeface="+mn-ea"/>
                <a:cs typeface="Arial" pitchFamily="34" charset="0"/>
              </a:rPr>
              <a:t>, 104007 (2013)</a:t>
            </a:r>
          </a:p>
          <a:p>
            <a:pPr>
              <a:spcBef>
                <a:spcPts val="300"/>
              </a:spcBef>
            </a:pPr>
            <a:r>
              <a:rPr lang="en-US" sz="1050" dirty="0" smtClean="0">
                <a:solidFill>
                  <a:srgbClr val="9900CC"/>
                </a:solidFill>
                <a:latin typeface="Arial"/>
                <a:cs typeface="Arial" pitchFamily="34" charset="0"/>
              </a:rPr>
              <a:t>- J</a:t>
            </a:r>
            <a:r>
              <a:rPr lang="en-US" sz="1050" dirty="0">
                <a:solidFill>
                  <a:srgbClr val="9900CC"/>
                </a:solidFill>
                <a:latin typeface="Arial"/>
                <a:cs typeface="Arial" pitchFamily="34" charset="0"/>
              </a:rPr>
              <a:t>. Berkery </a:t>
            </a:r>
            <a:r>
              <a:rPr lang="en-US" sz="1050" i="1" dirty="0">
                <a:solidFill>
                  <a:srgbClr val="9900CC"/>
                </a:solidFill>
                <a:latin typeface="Arial"/>
                <a:cs typeface="Arial" pitchFamily="34" charset="0"/>
              </a:rPr>
              <a:t>et al.</a:t>
            </a:r>
            <a:r>
              <a:rPr lang="en-US" sz="1050" dirty="0">
                <a:solidFill>
                  <a:srgbClr val="9900CC"/>
                </a:solidFill>
                <a:latin typeface="Arial"/>
                <a:cs typeface="Arial" pitchFamily="34" charset="0"/>
              </a:rPr>
              <a:t>, </a:t>
            </a:r>
            <a:r>
              <a:rPr lang="en-US" sz="1050" dirty="0" err="1" smtClean="0">
                <a:solidFill>
                  <a:srgbClr val="9900CC"/>
                </a:solidFill>
                <a:latin typeface="Arial"/>
                <a:cs typeface="Arial" pitchFamily="34" charset="0"/>
              </a:rPr>
              <a:t>PoP</a:t>
            </a:r>
            <a:r>
              <a:rPr lang="en-US" sz="1050" dirty="0" smtClean="0">
                <a:solidFill>
                  <a:srgbClr val="9900CC"/>
                </a:solidFill>
                <a:latin typeface="Arial"/>
                <a:cs typeface="Arial" pitchFamily="34" charset="0"/>
              </a:rPr>
              <a:t> </a:t>
            </a:r>
            <a:r>
              <a:rPr lang="en-US" sz="1050" b="1" dirty="0" smtClean="0">
                <a:solidFill>
                  <a:srgbClr val="9900CC"/>
                </a:solidFill>
                <a:latin typeface="Arial"/>
                <a:cs typeface="Arial" pitchFamily="34" charset="0"/>
              </a:rPr>
              <a:t>21</a:t>
            </a:r>
            <a:r>
              <a:rPr lang="en-US" sz="1050" dirty="0" smtClean="0">
                <a:solidFill>
                  <a:srgbClr val="9900CC"/>
                </a:solidFill>
                <a:latin typeface="Arial"/>
                <a:cs typeface="Arial" pitchFamily="34" charset="0"/>
              </a:rPr>
              <a:t>, 056112 (2014)</a:t>
            </a:r>
            <a:endParaRPr lang="en-US" sz="1050" dirty="0" smtClean="0">
              <a:solidFill>
                <a:srgbClr val="9900CC"/>
              </a:solidFill>
              <a:latin typeface="+mn-lt"/>
              <a:ea typeface="+mn-ea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050" dirty="0" smtClean="0">
                <a:solidFill>
                  <a:srgbClr val="9900CC"/>
                </a:solidFill>
                <a:latin typeface="Arial"/>
                <a:cs typeface="Arial" pitchFamily="34" charset="0"/>
              </a:rPr>
              <a:t>- J</a:t>
            </a:r>
            <a:r>
              <a:rPr lang="en-US" sz="1050" dirty="0">
                <a:solidFill>
                  <a:srgbClr val="9900CC"/>
                </a:solidFill>
                <a:latin typeface="Arial"/>
                <a:cs typeface="Arial" pitchFamily="34" charset="0"/>
              </a:rPr>
              <a:t>. Berkery </a:t>
            </a:r>
            <a:r>
              <a:rPr lang="en-US" sz="1050" i="1" dirty="0">
                <a:solidFill>
                  <a:srgbClr val="9900CC"/>
                </a:solidFill>
                <a:latin typeface="Arial"/>
                <a:cs typeface="Arial" pitchFamily="34" charset="0"/>
              </a:rPr>
              <a:t>et al.</a:t>
            </a:r>
            <a:r>
              <a:rPr lang="en-US" sz="1050" dirty="0">
                <a:solidFill>
                  <a:srgbClr val="9900CC"/>
                </a:solidFill>
                <a:latin typeface="Arial"/>
                <a:cs typeface="Arial" pitchFamily="34" charset="0"/>
              </a:rPr>
              <a:t>, </a:t>
            </a:r>
            <a:r>
              <a:rPr lang="en-US" sz="1050" dirty="0" err="1" smtClean="0">
                <a:solidFill>
                  <a:srgbClr val="9900CC"/>
                </a:solidFill>
                <a:latin typeface="Arial"/>
                <a:cs typeface="Arial" pitchFamily="34" charset="0"/>
              </a:rPr>
              <a:t>PoP</a:t>
            </a:r>
            <a:r>
              <a:rPr lang="en-US" sz="1050" dirty="0">
                <a:solidFill>
                  <a:srgbClr val="9900CC"/>
                </a:solidFill>
                <a:latin typeface="Arial"/>
                <a:cs typeface="Arial" pitchFamily="34" charset="0"/>
              </a:rPr>
              <a:t> </a:t>
            </a:r>
            <a:r>
              <a:rPr lang="en-US" sz="1050" b="1" dirty="0">
                <a:solidFill>
                  <a:srgbClr val="9900CC"/>
                </a:solidFill>
                <a:latin typeface="Arial"/>
                <a:cs typeface="Arial" pitchFamily="34" charset="0"/>
              </a:rPr>
              <a:t>21</a:t>
            </a:r>
            <a:r>
              <a:rPr lang="en-US" sz="1050" dirty="0">
                <a:solidFill>
                  <a:srgbClr val="9900CC"/>
                </a:solidFill>
                <a:latin typeface="Arial"/>
                <a:cs typeface="Arial" pitchFamily="34" charset="0"/>
              </a:rPr>
              <a:t>, 052505 (</a:t>
            </a:r>
            <a:r>
              <a:rPr lang="en-US" sz="1050" dirty="0" smtClean="0">
                <a:solidFill>
                  <a:srgbClr val="9900CC"/>
                </a:solidFill>
                <a:latin typeface="Arial"/>
                <a:cs typeface="Arial" pitchFamily="34" charset="0"/>
              </a:rPr>
              <a:t>2014)</a:t>
            </a:r>
          </a:p>
          <a:p>
            <a:pPr>
              <a:spcBef>
                <a:spcPts val="300"/>
              </a:spcBef>
            </a:pPr>
            <a:r>
              <a:rPr lang="en-US" sz="1050" dirty="0" smtClean="0">
                <a:solidFill>
                  <a:srgbClr val="9900CC"/>
                </a:solidFill>
                <a:latin typeface="Arial"/>
                <a:cs typeface="Arial" pitchFamily="34" charset="0"/>
              </a:rPr>
              <a:t>- J</a:t>
            </a:r>
            <a:r>
              <a:rPr lang="en-US" sz="1050" dirty="0" smtClean="0">
                <a:solidFill>
                  <a:srgbClr val="9900CC"/>
                </a:solidFill>
                <a:latin typeface="Arial"/>
                <a:cs typeface="Arial" pitchFamily="34" charset="0"/>
              </a:rPr>
              <a:t>. </a:t>
            </a:r>
            <a:r>
              <a:rPr lang="en-US" sz="1050" dirty="0">
                <a:solidFill>
                  <a:srgbClr val="9900CC"/>
                </a:solidFill>
                <a:latin typeface="Arial"/>
                <a:cs typeface="Arial" pitchFamily="34" charset="0"/>
              </a:rPr>
              <a:t>Berkery </a:t>
            </a:r>
            <a:r>
              <a:rPr lang="en-US" sz="1050" i="1" dirty="0">
                <a:solidFill>
                  <a:srgbClr val="9900CC"/>
                </a:solidFill>
                <a:latin typeface="Arial"/>
                <a:cs typeface="Arial" pitchFamily="34" charset="0"/>
              </a:rPr>
              <a:t>et al</a:t>
            </a:r>
            <a:r>
              <a:rPr lang="en-US" sz="1050" dirty="0">
                <a:solidFill>
                  <a:srgbClr val="9900CC"/>
                </a:solidFill>
                <a:latin typeface="Arial"/>
                <a:cs typeface="Arial" pitchFamily="34" charset="0"/>
              </a:rPr>
              <a:t>., NF </a:t>
            </a:r>
            <a:r>
              <a:rPr lang="en-US" sz="1050" b="1" dirty="0" smtClean="0">
                <a:solidFill>
                  <a:srgbClr val="9900CC"/>
                </a:solidFill>
                <a:latin typeface="Arial"/>
                <a:cs typeface="Arial" pitchFamily="34" charset="0"/>
              </a:rPr>
              <a:t>55</a:t>
            </a:r>
            <a:r>
              <a:rPr lang="en-US" sz="1050" dirty="0" smtClean="0">
                <a:solidFill>
                  <a:srgbClr val="9900CC"/>
                </a:solidFill>
                <a:latin typeface="Arial"/>
                <a:cs typeface="Arial" pitchFamily="34" charset="0"/>
              </a:rPr>
              <a:t>, 123007 (2015)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10400" y="1733550"/>
            <a:ext cx="1829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u="sng" dirty="0" smtClean="0">
                <a:solidFill>
                  <a:srgbClr val="0000FF"/>
                </a:solidFill>
                <a:latin typeface="+mn-lt"/>
                <a:ea typeface="+mn-ea"/>
                <a:cs typeface="Arial" pitchFamily="34" charset="0"/>
              </a:rPr>
              <a:t>Some NSTX / </a:t>
            </a:r>
            <a:r>
              <a:rPr lang="en-US" sz="1400" u="sng" dirty="0" smtClean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MISK</a:t>
            </a:r>
            <a:r>
              <a:rPr lang="en-US" sz="1400" u="sng" dirty="0" smtClean="0">
                <a:solidFill>
                  <a:srgbClr val="0000FF"/>
                </a:solidFill>
                <a:latin typeface="+mn-lt"/>
                <a:ea typeface="+mn-ea"/>
                <a:cs typeface="Arial" pitchFamily="34" charset="0"/>
              </a:rPr>
              <a:t> analysis references</a:t>
            </a:r>
            <a:endParaRPr lang="en-US" sz="2000" u="sng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6780366" y="4902678"/>
            <a:ext cx="1905603" cy="0"/>
          </a:xfrm>
          <a:prstGeom prst="line">
            <a:avLst/>
          </a:prstGeom>
          <a:noFill/>
          <a:ln w="15875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06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0" t="47296" r="-1990" b="5034"/>
          <a:stretch/>
        </p:blipFill>
        <p:spPr>
          <a:xfrm>
            <a:off x="5056025" y="2493521"/>
            <a:ext cx="3835400" cy="2097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space rotation controller </a:t>
            </a:r>
            <a:r>
              <a:rPr lang="en-US" dirty="0"/>
              <a:t>designed for NSTX-U using</a:t>
            </a:r>
            <a:br>
              <a:rPr lang="en-US" dirty="0"/>
            </a:br>
            <a:r>
              <a:rPr lang="en-US" dirty="0" smtClean="0"/>
              <a:t>non-resonant NTV and </a:t>
            </a:r>
            <a:r>
              <a:rPr lang="en-US" dirty="0"/>
              <a:t>NBI </a:t>
            </a:r>
            <a:r>
              <a:rPr lang="en-US" dirty="0" smtClean="0"/>
              <a:t>to maintain stable profiles</a:t>
            </a:r>
            <a:endParaRPr lang="en-US" dirty="0"/>
          </a:p>
        </p:txBody>
      </p:sp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372579"/>
              </p:ext>
            </p:extLst>
          </p:nvPr>
        </p:nvGraphicFramePr>
        <p:xfrm>
          <a:off x="914400" y="922788"/>
          <a:ext cx="7696200" cy="622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4" name="Equation" r:id="rId4" imgW="4343400" imgH="495000" progId="Equation.DSMT4">
                  <p:embed/>
                </p:oleObj>
              </mc:Choice>
              <mc:Fallback>
                <p:oleObj name="Equation" r:id="rId4" imgW="43434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922788"/>
                        <a:ext cx="7696200" cy="622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Content Placeholder 2"/>
          <p:cNvSpPr txBox="1">
            <a:spLocks/>
          </p:cNvSpPr>
          <p:nvPr/>
        </p:nvSpPr>
        <p:spPr bwMode="auto">
          <a:xfrm>
            <a:off x="228600" y="673477"/>
            <a:ext cx="8686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6075" indent="-346075">
              <a:spcBef>
                <a:spcPts val="0"/>
              </a:spcBef>
            </a:pPr>
            <a:r>
              <a:rPr lang="en-US" sz="1800" b="0" i="0" dirty="0"/>
              <a:t>Momentum force </a:t>
            </a:r>
            <a:r>
              <a:rPr lang="en-US" sz="1800" b="0" i="0" dirty="0" smtClean="0"/>
              <a:t>balance – </a:t>
            </a:r>
            <a:r>
              <a:rPr lang="en-US" sz="1800" b="0" i="1" kern="0" dirty="0" err="1" smtClean="0">
                <a:solidFill>
                  <a:srgbClr val="9900FF"/>
                </a:solidFill>
                <a:latin typeface="Symbol" panose="05050102010706020507" pitchFamily="18" charset="2"/>
              </a:rPr>
              <a:t>w</a:t>
            </a:r>
            <a:r>
              <a:rPr lang="en-US" sz="1800" b="0" i="1" kern="0" baseline="-25000" dirty="0" err="1" smtClean="0">
                <a:solidFill>
                  <a:srgbClr val="9900FF"/>
                </a:solidFill>
                <a:latin typeface="Symbol" panose="05050102010706020507" pitchFamily="18" charset="2"/>
              </a:rPr>
              <a:t>f</a:t>
            </a:r>
            <a:r>
              <a:rPr lang="en-US" sz="1800" b="0" i="0" kern="0" dirty="0" smtClean="0">
                <a:latin typeface="Symbol" panose="05050102010706020507" pitchFamily="18" charset="2"/>
              </a:rPr>
              <a:t> </a:t>
            </a:r>
            <a:r>
              <a:rPr lang="en-US" sz="1800" b="0" i="0" dirty="0" smtClean="0">
                <a:solidFill>
                  <a:srgbClr val="9900FF"/>
                </a:solidFill>
              </a:rPr>
              <a:t>decomposed into Bessel function states</a:t>
            </a:r>
          </a:p>
          <a:p>
            <a:pPr marL="346075" indent="-346075">
              <a:spcBef>
                <a:spcPts val="0"/>
              </a:spcBef>
            </a:pPr>
            <a:endParaRPr lang="en-US" sz="2000" b="0" i="0" dirty="0"/>
          </a:p>
          <a:p>
            <a:pPr marL="1146175" lvl="2" indent="-346075">
              <a:spcBef>
                <a:spcPts val="0"/>
              </a:spcBef>
            </a:pPr>
            <a:endParaRPr lang="en-US" sz="700" b="0" i="0" dirty="0" smtClean="0"/>
          </a:p>
          <a:p>
            <a:pPr marL="800100" lvl="2" indent="0">
              <a:spcBef>
                <a:spcPts val="0"/>
              </a:spcBef>
              <a:buNone/>
            </a:pPr>
            <a:endParaRPr lang="en-US" sz="700" b="0" i="0" dirty="0"/>
          </a:p>
          <a:p>
            <a:pPr>
              <a:spcBef>
                <a:spcPts val="0"/>
              </a:spcBef>
            </a:pPr>
            <a:r>
              <a:rPr lang="en-US" sz="1800" b="0" i="0" kern="0" dirty="0" smtClean="0"/>
              <a:t>NTV torque:</a:t>
            </a:r>
            <a:endParaRPr lang="en-US" sz="1800" b="0" i="0" kern="0" dirty="0" smtClean="0">
              <a:solidFill>
                <a:srgbClr val="9900FF"/>
              </a:solidFill>
            </a:endParaRPr>
          </a:p>
          <a:p>
            <a:endParaRPr lang="en-US" sz="1800" kern="0" dirty="0"/>
          </a:p>
        </p:txBody>
      </p:sp>
      <p:sp>
        <p:nvSpPr>
          <p:cNvPr id="117" name="Rectangle 116"/>
          <p:cNvSpPr/>
          <p:nvPr/>
        </p:nvSpPr>
        <p:spPr bwMode="auto">
          <a:xfrm>
            <a:off x="5464248" y="1702778"/>
            <a:ext cx="2556296" cy="400050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aphicFrame>
        <p:nvGraphicFramePr>
          <p:cNvPr id="118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620802"/>
              </p:ext>
            </p:extLst>
          </p:nvPr>
        </p:nvGraphicFramePr>
        <p:xfrm>
          <a:off x="1143000" y="1719954"/>
          <a:ext cx="5388048" cy="39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5" name="Equation" r:id="rId6" imgW="2705040" imgH="279360" progId="Equation.DSMT4">
                  <p:embed/>
                </p:oleObj>
              </mc:Choice>
              <mc:Fallback>
                <p:oleObj name="Equation" r:id="rId6" imgW="2705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1719954"/>
                        <a:ext cx="5388048" cy="39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Text Box 19"/>
          <p:cNvSpPr txBox="1">
            <a:spLocks noChangeArrowheads="1"/>
          </p:cNvSpPr>
          <p:nvPr/>
        </p:nvSpPr>
        <p:spPr bwMode="auto">
          <a:xfrm>
            <a:off x="6596479" y="1722733"/>
            <a:ext cx="14905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sng" dirty="0" smtClean="0">
                <a:solidFill>
                  <a:srgbClr val="0000FF"/>
                </a:solidFill>
                <a:latin typeface="+mj-lt"/>
              </a:rPr>
              <a:t>(non-linear)</a:t>
            </a:r>
            <a:endParaRPr lang="en-US" sz="1800" b="0" i="0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24105" y="457962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err="1">
                <a:solidFill>
                  <a:schemeClr val="tx1"/>
                </a:solidFill>
                <a:latin typeface="Symbol" panose="05050102010706020507" pitchFamily="18" charset="2"/>
              </a:rPr>
              <a:t>y</a:t>
            </a:r>
            <a:r>
              <a:rPr lang="en-US" sz="1800" baseline="-25000" dirty="0" err="1">
                <a:solidFill>
                  <a:schemeClr val="tx1"/>
                </a:solidFill>
                <a:latin typeface="+mn-lt"/>
              </a:rPr>
              <a:t>N</a:t>
            </a:r>
            <a:endParaRPr lang="en-US" sz="18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3092449" y="3357608"/>
            <a:ext cx="2778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NBI, -</a:t>
            </a: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NTV torque density (N/m</a:t>
            </a:r>
            <a:r>
              <a:rPr lang="en-US" sz="1400" b="0" i="0" baseline="30000" dirty="0" smtClean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)</a:t>
            </a:r>
            <a:endParaRPr lang="en-US" sz="1400" b="0" i="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 flipV="1">
            <a:off x="5977757" y="3968048"/>
            <a:ext cx="186948" cy="12912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Rectangle 77"/>
          <p:cNvSpPr/>
          <p:nvPr/>
        </p:nvSpPr>
        <p:spPr bwMode="auto">
          <a:xfrm>
            <a:off x="7429901" y="2609006"/>
            <a:ext cx="1057175" cy="526474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96078" y="2370712"/>
            <a:ext cx="470000" cy="2389604"/>
            <a:chOff x="4267200" y="3160949"/>
            <a:chExt cx="470000" cy="3186138"/>
          </a:xfrm>
        </p:grpSpPr>
        <p:sp>
          <p:nvSpPr>
            <p:cNvPr id="39" name="TextBox 38"/>
            <p:cNvSpPr txBox="1"/>
            <p:nvPr/>
          </p:nvSpPr>
          <p:spPr>
            <a:xfrm>
              <a:off x="4267200" y="5895682"/>
              <a:ext cx="470000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0.0</a:t>
              </a:r>
              <a:endParaRPr lang="en-US" sz="16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67200" y="4986869"/>
              <a:ext cx="470000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0.5</a:t>
              </a:r>
              <a:endParaRPr lang="en-US" sz="16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67200" y="4075346"/>
              <a:ext cx="470000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1.0</a:t>
              </a:r>
              <a:endParaRPr lang="en-US" sz="16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67200" y="3160949"/>
              <a:ext cx="470000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1.5</a:t>
              </a:r>
              <a:endParaRPr lang="en-US" sz="1600" i="0" dirty="0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5134276" y="4585119"/>
            <a:ext cx="3444647" cy="118019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17534" y="4558284"/>
            <a:ext cx="4038574" cy="338554"/>
            <a:chOff x="656925" y="4800600"/>
            <a:chExt cx="3740823" cy="451406"/>
          </a:xfrm>
        </p:grpSpPr>
        <p:sp>
          <p:nvSpPr>
            <p:cNvPr id="55" name="TextBox 54"/>
            <p:cNvSpPr txBox="1"/>
            <p:nvPr/>
          </p:nvSpPr>
          <p:spPr>
            <a:xfrm>
              <a:off x="656925" y="4800600"/>
              <a:ext cx="4353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0.0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05025" y="4800600"/>
              <a:ext cx="4353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0.2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81200" y="4800600"/>
              <a:ext cx="4353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0.4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628558" y="4800600"/>
              <a:ext cx="4353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0.6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286225" y="4800600"/>
              <a:ext cx="4353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0.8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962400" y="4800600"/>
              <a:ext cx="4353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1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.0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99" name="Rectangle 98"/>
          <p:cNvSpPr/>
          <p:nvPr/>
        </p:nvSpPr>
        <p:spPr>
          <a:xfrm>
            <a:off x="4740974" y="2126730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0" u="sng" kern="0" dirty="0" smtClean="0">
                <a:solidFill>
                  <a:srgbClr val="6600FF"/>
                </a:solidFill>
                <a:latin typeface="+mn-lt"/>
              </a:rPr>
              <a:t>NBI and NTV torque profiles for NSTX-U</a:t>
            </a:r>
            <a:endParaRPr lang="en-US" sz="1800" b="0" i="0" dirty="0">
              <a:solidFill>
                <a:srgbClr val="6600FF"/>
              </a:solidFill>
              <a:latin typeface="+mn-lt"/>
            </a:endParaRPr>
          </a:p>
        </p:txBody>
      </p:sp>
      <p:cxnSp>
        <p:nvCxnSpPr>
          <p:cNvPr id="86" name="Straight Arrow Connector 85"/>
          <p:cNvCxnSpPr>
            <a:stCxn id="59" idx="2"/>
          </p:cNvCxnSpPr>
          <p:nvPr/>
        </p:nvCxnSpPr>
        <p:spPr bwMode="auto">
          <a:xfrm flipH="1">
            <a:off x="7610554" y="3634359"/>
            <a:ext cx="409990" cy="397999"/>
          </a:xfrm>
          <a:prstGeom prst="straightConnector1">
            <a:avLst/>
          </a:prstGeom>
          <a:noFill/>
          <a:ln w="15875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6" y="3028950"/>
            <a:ext cx="1713524" cy="1847238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2362200" y="3213892"/>
            <a:ext cx="1553776" cy="1567658"/>
            <a:chOff x="3592645" y="4397529"/>
            <a:chExt cx="1824930" cy="2073406"/>
          </a:xfrm>
        </p:grpSpPr>
        <p:pic>
          <p:nvPicPr>
            <p:cNvPr id="49" name="Picture 48" descr="plot2NSTXv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645" y="4397529"/>
              <a:ext cx="1824930" cy="20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0" name="Group 27"/>
            <p:cNvGrpSpPr>
              <a:grpSpLocks/>
            </p:cNvGrpSpPr>
            <p:nvPr/>
          </p:nvGrpSpPr>
          <p:grpSpPr bwMode="auto">
            <a:xfrm>
              <a:off x="3596212" y="4982458"/>
              <a:ext cx="1818986" cy="1174613"/>
              <a:chOff x="296" y="1708"/>
              <a:chExt cx="2888" cy="1756"/>
            </a:xfrm>
          </p:grpSpPr>
          <p:sp>
            <p:nvSpPr>
              <p:cNvPr id="51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52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4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69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3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65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6" name="Rectangle 75"/>
          <p:cNvSpPr/>
          <p:nvPr/>
        </p:nvSpPr>
        <p:spPr>
          <a:xfrm>
            <a:off x="1049620" y="2126730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0" u="sng" kern="0" dirty="0" smtClean="0">
                <a:solidFill>
                  <a:srgbClr val="6600FF"/>
                </a:solidFill>
                <a:latin typeface="+mn-lt"/>
              </a:rPr>
              <a:t>Momentum Actuators</a:t>
            </a:r>
            <a:endParaRPr lang="en-US" sz="1800" b="0" i="0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24560" y="2498287"/>
            <a:ext cx="1816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600" b="0" i="0" u="sng" kern="0" dirty="0" smtClean="0">
                <a:solidFill>
                  <a:srgbClr val="FF0000"/>
                </a:solidFill>
                <a:latin typeface="+mn-lt"/>
              </a:rPr>
              <a:t>New NBI</a:t>
            </a:r>
          </a:p>
          <a:p>
            <a:pPr algn="ctr">
              <a:buNone/>
            </a:pPr>
            <a:r>
              <a:rPr lang="en-US" sz="1600" kern="0" dirty="0" smtClean="0">
                <a:solidFill>
                  <a:srgbClr val="FF0000"/>
                </a:solidFill>
                <a:latin typeface="+mn-lt"/>
              </a:rPr>
              <a:t>(broaden rotation)</a:t>
            </a:r>
            <a:endParaRPr lang="en-US" sz="1600" b="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281484" y="2493522"/>
            <a:ext cx="1765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600" b="0" i="0" u="sng" kern="0" dirty="0" smtClean="0">
                <a:solidFill>
                  <a:srgbClr val="9900CC"/>
                </a:solidFill>
                <a:latin typeface="+mn-lt"/>
              </a:rPr>
              <a:t>3D Field Coil</a:t>
            </a:r>
          </a:p>
          <a:p>
            <a:pPr algn="ctr">
              <a:buNone/>
            </a:pPr>
            <a:r>
              <a:rPr lang="en-US" sz="1600" kern="0" dirty="0" smtClean="0">
                <a:solidFill>
                  <a:srgbClr val="9900CC"/>
                </a:solidFill>
                <a:latin typeface="+mn-lt"/>
              </a:rPr>
              <a:t>(shape </a:t>
            </a:r>
            <a:r>
              <a:rPr lang="en-US" sz="1600" kern="0" dirty="0" err="1" smtClean="0">
                <a:solidFill>
                  <a:srgbClr val="9900CC"/>
                </a:solidFill>
                <a:latin typeface="Symbol" panose="05050102010706020507" pitchFamily="18" charset="2"/>
              </a:rPr>
              <a:t>w</a:t>
            </a:r>
            <a:r>
              <a:rPr lang="en-US" sz="1600" kern="0" baseline="-25000" dirty="0" err="1" smtClean="0">
                <a:solidFill>
                  <a:srgbClr val="9900CC"/>
                </a:solidFill>
                <a:latin typeface="Symbol" panose="05050102010706020507" pitchFamily="18" charset="2"/>
              </a:rPr>
              <a:t>f</a:t>
            </a:r>
            <a:r>
              <a:rPr lang="en-US" sz="1600" kern="0" dirty="0" smtClean="0">
                <a:solidFill>
                  <a:srgbClr val="9900CC"/>
                </a:solidFill>
                <a:latin typeface="+mn-lt"/>
              </a:rPr>
              <a:t> profile)</a:t>
            </a:r>
            <a:endParaRPr lang="en-US" sz="1600" b="0" i="0" dirty="0">
              <a:solidFill>
                <a:srgbClr val="9900CC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400" y="742234"/>
            <a:ext cx="8834170" cy="1372316"/>
          </a:xfrm>
          <a:prstGeom prst="rect">
            <a:avLst/>
          </a:prstGeom>
          <a:noFill/>
          <a:ln w="15875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5056026" y="2493522"/>
            <a:ext cx="3585055" cy="207466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7479107" y="2988028"/>
            <a:ext cx="10828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9900FF"/>
                </a:solidFill>
                <a:latin typeface="+mn-lt"/>
              </a:rPr>
              <a:t>-</a:t>
            </a:r>
            <a:r>
              <a:rPr lang="en-US" sz="1800" b="0" i="0" dirty="0" smtClean="0">
                <a:solidFill>
                  <a:srgbClr val="9900FF"/>
                </a:solidFill>
                <a:latin typeface="+mn-lt"/>
              </a:rPr>
              <a:t>NTV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9900FF"/>
                </a:solidFill>
                <a:latin typeface="+mn-lt"/>
              </a:rPr>
              <a:t>Torque</a:t>
            </a: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4953000" y="3641353"/>
            <a:ext cx="11759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+mn-lt"/>
              </a:rPr>
              <a:t>NBI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+mn-lt"/>
              </a:rPr>
              <a:t>Torque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(NSTX)</a:t>
            </a:r>
            <a:endParaRPr lang="en-US" sz="1800" b="0" i="0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179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space rotation controller </a:t>
            </a:r>
            <a:r>
              <a:rPr lang="en-US" dirty="0"/>
              <a:t>designed for NSTX-U using</a:t>
            </a:r>
            <a:br>
              <a:rPr lang="en-US" dirty="0"/>
            </a:br>
            <a:r>
              <a:rPr lang="en-US" dirty="0" smtClean="0"/>
              <a:t>non-resonant NTV and </a:t>
            </a:r>
            <a:r>
              <a:rPr lang="en-US" dirty="0"/>
              <a:t>NBI </a:t>
            </a:r>
            <a:r>
              <a:rPr lang="en-US" dirty="0" smtClean="0"/>
              <a:t>to maintain stable profiles</a:t>
            </a:r>
            <a:endParaRPr lang="en-US" dirty="0"/>
          </a:p>
        </p:txBody>
      </p:sp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884617"/>
              </p:ext>
            </p:extLst>
          </p:nvPr>
        </p:nvGraphicFramePr>
        <p:xfrm>
          <a:off x="914400" y="922788"/>
          <a:ext cx="7696200" cy="622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70" name="Equation" r:id="rId3" imgW="4343400" imgH="495000" progId="Equation.DSMT4">
                  <p:embed/>
                </p:oleObj>
              </mc:Choice>
              <mc:Fallback>
                <p:oleObj name="Equation" r:id="rId3" imgW="43434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922788"/>
                        <a:ext cx="7696200" cy="622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Content Placeholder 2"/>
          <p:cNvSpPr txBox="1">
            <a:spLocks/>
          </p:cNvSpPr>
          <p:nvPr/>
        </p:nvSpPr>
        <p:spPr bwMode="auto">
          <a:xfrm>
            <a:off x="228600" y="673477"/>
            <a:ext cx="8686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6075" indent="-346075">
              <a:spcBef>
                <a:spcPts val="0"/>
              </a:spcBef>
            </a:pPr>
            <a:r>
              <a:rPr lang="en-US" sz="1800" b="0" i="0" dirty="0"/>
              <a:t>Momentum force </a:t>
            </a:r>
            <a:r>
              <a:rPr lang="en-US" sz="1800" b="0" i="0" dirty="0" smtClean="0"/>
              <a:t>balance – </a:t>
            </a:r>
            <a:r>
              <a:rPr lang="en-US" sz="1800" b="0" i="1" kern="0" dirty="0" err="1" smtClean="0">
                <a:solidFill>
                  <a:srgbClr val="9900FF"/>
                </a:solidFill>
                <a:latin typeface="Symbol" panose="05050102010706020507" pitchFamily="18" charset="2"/>
              </a:rPr>
              <a:t>w</a:t>
            </a:r>
            <a:r>
              <a:rPr lang="en-US" sz="1800" b="0" i="1" kern="0" baseline="-25000" dirty="0" err="1" smtClean="0">
                <a:solidFill>
                  <a:srgbClr val="9900FF"/>
                </a:solidFill>
                <a:latin typeface="Symbol" panose="05050102010706020507" pitchFamily="18" charset="2"/>
              </a:rPr>
              <a:t>f</a:t>
            </a:r>
            <a:r>
              <a:rPr lang="en-US" sz="1800" b="0" i="0" kern="0" dirty="0" smtClean="0">
                <a:latin typeface="Symbol" panose="05050102010706020507" pitchFamily="18" charset="2"/>
              </a:rPr>
              <a:t> </a:t>
            </a:r>
            <a:r>
              <a:rPr lang="en-US" sz="1800" b="0" i="0" dirty="0" smtClean="0">
                <a:solidFill>
                  <a:srgbClr val="9900FF"/>
                </a:solidFill>
              </a:rPr>
              <a:t>decomposed into Bessel function states</a:t>
            </a:r>
          </a:p>
          <a:p>
            <a:pPr marL="346075" indent="-346075">
              <a:spcBef>
                <a:spcPts val="0"/>
              </a:spcBef>
            </a:pPr>
            <a:endParaRPr lang="en-US" sz="2000" b="0" i="0" dirty="0"/>
          </a:p>
          <a:p>
            <a:pPr marL="1146175" lvl="2" indent="-346075">
              <a:spcBef>
                <a:spcPts val="0"/>
              </a:spcBef>
            </a:pPr>
            <a:endParaRPr lang="en-US" sz="700" b="0" i="0" dirty="0" smtClean="0"/>
          </a:p>
          <a:p>
            <a:pPr marL="800100" lvl="2" indent="0">
              <a:spcBef>
                <a:spcPts val="0"/>
              </a:spcBef>
              <a:buNone/>
            </a:pPr>
            <a:endParaRPr lang="en-US" sz="700" b="0" i="0" dirty="0"/>
          </a:p>
          <a:p>
            <a:pPr>
              <a:spcBef>
                <a:spcPts val="0"/>
              </a:spcBef>
            </a:pPr>
            <a:r>
              <a:rPr lang="en-US" sz="1800" b="0" i="0" kern="0" dirty="0" smtClean="0"/>
              <a:t>NTV torque:</a:t>
            </a:r>
            <a:endParaRPr lang="en-US" sz="1800" b="0" i="0" kern="0" dirty="0" smtClean="0">
              <a:solidFill>
                <a:srgbClr val="9900FF"/>
              </a:solidFill>
            </a:endParaRPr>
          </a:p>
          <a:p>
            <a:endParaRPr lang="en-US" sz="1800" kern="0" dirty="0"/>
          </a:p>
        </p:txBody>
      </p:sp>
      <p:sp>
        <p:nvSpPr>
          <p:cNvPr id="117" name="Rectangle 116"/>
          <p:cNvSpPr/>
          <p:nvPr/>
        </p:nvSpPr>
        <p:spPr bwMode="auto">
          <a:xfrm>
            <a:off x="5464248" y="1702778"/>
            <a:ext cx="2556296" cy="400050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aphicFrame>
        <p:nvGraphicFramePr>
          <p:cNvPr id="118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087226"/>
              </p:ext>
            </p:extLst>
          </p:nvPr>
        </p:nvGraphicFramePr>
        <p:xfrm>
          <a:off x="1143000" y="1719954"/>
          <a:ext cx="5388048" cy="39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71" name="Equation" r:id="rId5" imgW="2705040" imgH="279360" progId="Equation.DSMT4">
                  <p:embed/>
                </p:oleObj>
              </mc:Choice>
              <mc:Fallback>
                <p:oleObj name="Equation" r:id="rId5" imgW="2705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1719954"/>
                        <a:ext cx="5388048" cy="39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Text Box 19"/>
          <p:cNvSpPr txBox="1">
            <a:spLocks noChangeArrowheads="1"/>
          </p:cNvSpPr>
          <p:nvPr/>
        </p:nvSpPr>
        <p:spPr bwMode="auto">
          <a:xfrm>
            <a:off x="6596479" y="1722733"/>
            <a:ext cx="14905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sng" dirty="0" smtClean="0">
                <a:solidFill>
                  <a:srgbClr val="0000FF"/>
                </a:solidFill>
                <a:latin typeface="+mj-lt"/>
              </a:rPr>
              <a:t>(non-linear)</a:t>
            </a:r>
            <a:endParaRPr lang="en-US" sz="1800" b="0" i="0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24105" y="457962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err="1">
                <a:solidFill>
                  <a:schemeClr val="tx1"/>
                </a:solidFill>
                <a:latin typeface="Symbol" panose="05050102010706020507" pitchFamily="18" charset="2"/>
              </a:rPr>
              <a:t>y</a:t>
            </a:r>
            <a:r>
              <a:rPr lang="en-US" sz="1800" baseline="-25000" dirty="0" err="1">
                <a:solidFill>
                  <a:schemeClr val="tx1"/>
                </a:solidFill>
                <a:latin typeface="+mn-lt"/>
              </a:rPr>
              <a:t>N</a:t>
            </a:r>
            <a:endParaRPr lang="en-US" sz="18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3092449" y="3357608"/>
            <a:ext cx="2778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NBI, -</a:t>
            </a: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NTV torque density (N/m</a:t>
            </a:r>
            <a:r>
              <a:rPr lang="en-US" sz="1400" b="0" i="0" baseline="30000" dirty="0" smtClean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1400" b="0" i="0" dirty="0" smtClean="0">
                <a:solidFill>
                  <a:srgbClr val="0000FF"/>
                </a:solidFill>
                <a:latin typeface="+mn-lt"/>
              </a:rPr>
              <a:t>)</a:t>
            </a:r>
            <a:endParaRPr lang="en-US" sz="1400" b="0" i="0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96078" y="2370712"/>
            <a:ext cx="470000" cy="2389604"/>
            <a:chOff x="4267200" y="3160949"/>
            <a:chExt cx="470000" cy="3186138"/>
          </a:xfrm>
        </p:grpSpPr>
        <p:sp>
          <p:nvSpPr>
            <p:cNvPr id="39" name="TextBox 38"/>
            <p:cNvSpPr txBox="1"/>
            <p:nvPr/>
          </p:nvSpPr>
          <p:spPr>
            <a:xfrm>
              <a:off x="4267200" y="5895682"/>
              <a:ext cx="470000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0.0</a:t>
              </a:r>
              <a:endParaRPr lang="en-US" sz="16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67200" y="4986869"/>
              <a:ext cx="470000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0.5</a:t>
              </a:r>
              <a:endParaRPr lang="en-US" sz="16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67200" y="4075346"/>
              <a:ext cx="470000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1.0</a:t>
              </a:r>
              <a:endParaRPr lang="en-US" sz="16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67200" y="3160949"/>
              <a:ext cx="470000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1.5</a:t>
              </a:r>
              <a:endParaRPr lang="en-US" sz="1600" i="0" dirty="0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5134276" y="4585119"/>
            <a:ext cx="3444647" cy="118019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17534" y="4558284"/>
            <a:ext cx="4038574" cy="338554"/>
            <a:chOff x="656925" y="4800600"/>
            <a:chExt cx="3740823" cy="451406"/>
          </a:xfrm>
        </p:grpSpPr>
        <p:sp>
          <p:nvSpPr>
            <p:cNvPr id="55" name="TextBox 54"/>
            <p:cNvSpPr txBox="1"/>
            <p:nvPr/>
          </p:nvSpPr>
          <p:spPr>
            <a:xfrm>
              <a:off x="656925" y="4800600"/>
              <a:ext cx="4353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0.0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05025" y="4800600"/>
              <a:ext cx="4353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0.2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81200" y="4800600"/>
              <a:ext cx="4353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0.4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628558" y="4800600"/>
              <a:ext cx="4353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0.6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286225" y="4800600"/>
              <a:ext cx="4353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0.8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962400" y="4800600"/>
              <a:ext cx="435348" cy="451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1</a:t>
              </a: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.0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99" name="Rectangle 98"/>
          <p:cNvSpPr/>
          <p:nvPr/>
        </p:nvSpPr>
        <p:spPr>
          <a:xfrm>
            <a:off x="4740974" y="2126730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0" u="sng" kern="0" dirty="0" smtClean="0">
                <a:solidFill>
                  <a:srgbClr val="6600FF"/>
                </a:solidFill>
                <a:latin typeface="+mn-lt"/>
              </a:rPr>
              <a:t>NBI and NTV torque profiles for NSTX-U</a:t>
            </a:r>
            <a:endParaRPr lang="en-US" sz="1800" b="0" i="0" dirty="0">
              <a:solidFill>
                <a:srgbClr val="6600FF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6" y="3028950"/>
            <a:ext cx="1713524" cy="1847238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2362200" y="3213892"/>
            <a:ext cx="1553776" cy="1567658"/>
            <a:chOff x="3592645" y="4397529"/>
            <a:chExt cx="1824930" cy="2073406"/>
          </a:xfrm>
        </p:grpSpPr>
        <p:pic>
          <p:nvPicPr>
            <p:cNvPr id="49" name="Picture 48" descr="plot2NSTXv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645" y="4397529"/>
              <a:ext cx="1824930" cy="207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0" name="Group 27"/>
            <p:cNvGrpSpPr>
              <a:grpSpLocks/>
            </p:cNvGrpSpPr>
            <p:nvPr/>
          </p:nvGrpSpPr>
          <p:grpSpPr bwMode="auto">
            <a:xfrm>
              <a:off x="3596212" y="4982458"/>
              <a:ext cx="1818986" cy="1174613"/>
              <a:chOff x="296" y="1708"/>
              <a:chExt cx="2888" cy="1756"/>
            </a:xfrm>
          </p:grpSpPr>
          <p:sp>
            <p:nvSpPr>
              <p:cNvPr id="51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52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4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69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3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65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6" name="Rectangle 75"/>
          <p:cNvSpPr/>
          <p:nvPr/>
        </p:nvSpPr>
        <p:spPr>
          <a:xfrm>
            <a:off x="1049620" y="2126730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b="0" i="0" u="sng" kern="0" dirty="0" smtClean="0">
                <a:solidFill>
                  <a:srgbClr val="6600FF"/>
                </a:solidFill>
                <a:latin typeface="+mn-lt"/>
              </a:rPr>
              <a:t>Momentum Actuators</a:t>
            </a:r>
            <a:endParaRPr lang="en-US" sz="1800" b="0" i="0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24560" y="2498287"/>
            <a:ext cx="1816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600" b="0" i="0" u="sng" kern="0" dirty="0" smtClean="0">
                <a:solidFill>
                  <a:srgbClr val="FF0000"/>
                </a:solidFill>
                <a:latin typeface="+mn-lt"/>
              </a:rPr>
              <a:t>New NBI</a:t>
            </a:r>
          </a:p>
          <a:p>
            <a:pPr algn="ctr">
              <a:buNone/>
            </a:pPr>
            <a:r>
              <a:rPr lang="en-US" sz="1600" kern="0" dirty="0" smtClean="0">
                <a:solidFill>
                  <a:srgbClr val="FF0000"/>
                </a:solidFill>
                <a:latin typeface="+mn-lt"/>
              </a:rPr>
              <a:t>(broaden rotation)</a:t>
            </a:r>
            <a:endParaRPr lang="en-US" sz="1600" b="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281484" y="2493522"/>
            <a:ext cx="1765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600" b="0" i="0" u="sng" kern="0" dirty="0" smtClean="0">
                <a:solidFill>
                  <a:srgbClr val="9900CC"/>
                </a:solidFill>
                <a:latin typeface="+mn-lt"/>
              </a:rPr>
              <a:t>3D Field Coil</a:t>
            </a:r>
          </a:p>
          <a:p>
            <a:pPr algn="ctr">
              <a:buNone/>
            </a:pPr>
            <a:r>
              <a:rPr lang="en-US" sz="1600" kern="0" dirty="0" smtClean="0">
                <a:solidFill>
                  <a:srgbClr val="9900CC"/>
                </a:solidFill>
                <a:latin typeface="+mn-lt"/>
              </a:rPr>
              <a:t>(shape </a:t>
            </a:r>
            <a:r>
              <a:rPr lang="en-US" sz="1600" kern="0" dirty="0" err="1" smtClean="0">
                <a:solidFill>
                  <a:srgbClr val="9900CC"/>
                </a:solidFill>
                <a:latin typeface="Symbol" panose="05050102010706020507" pitchFamily="18" charset="2"/>
              </a:rPr>
              <a:t>w</a:t>
            </a:r>
            <a:r>
              <a:rPr lang="en-US" sz="1600" kern="0" baseline="-25000" dirty="0" err="1" smtClean="0">
                <a:solidFill>
                  <a:srgbClr val="9900CC"/>
                </a:solidFill>
                <a:latin typeface="Symbol" panose="05050102010706020507" pitchFamily="18" charset="2"/>
              </a:rPr>
              <a:t>f</a:t>
            </a:r>
            <a:r>
              <a:rPr lang="en-US" sz="1600" kern="0" dirty="0" smtClean="0">
                <a:solidFill>
                  <a:srgbClr val="9900CC"/>
                </a:solidFill>
                <a:latin typeface="+mn-lt"/>
              </a:rPr>
              <a:t> profile)</a:t>
            </a:r>
            <a:endParaRPr lang="en-US" sz="1600" b="0" i="0" dirty="0">
              <a:solidFill>
                <a:srgbClr val="9900CC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400" y="742234"/>
            <a:ext cx="8834170" cy="1372316"/>
          </a:xfrm>
          <a:prstGeom prst="rect">
            <a:avLst/>
          </a:prstGeom>
          <a:noFill/>
          <a:ln w="15875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5056026" y="2493522"/>
            <a:ext cx="3585055" cy="207466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47614" r="1" b="5098"/>
          <a:stretch/>
        </p:blipFill>
        <p:spPr>
          <a:xfrm>
            <a:off x="5068707" y="2503016"/>
            <a:ext cx="3564378" cy="2091599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 bwMode="auto">
          <a:xfrm>
            <a:off x="7610554" y="2556588"/>
            <a:ext cx="951427" cy="47236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 flipV="1">
            <a:off x="5977757" y="3968048"/>
            <a:ext cx="186948" cy="12912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4953000" y="3641353"/>
            <a:ext cx="11759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+mn-lt"/>
              </a:rPr>
              <a:t>NBI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FF0000"/>
                </a:solidFill>
                <a:latin typeface="+mn-lt"/>
              </a:rPr>
              <a:t>Torque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(NSTX)</a:t>
            </a:r>
            <a:endParaRPr lang="en-US" sz="1800" b="0" i="0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6" name="Straight Arrow Connector 85"/>
          <p:cNvCxnSpPr>
            <a:stCxn id="59" idx="2"/>
          </p:cNvCxnSpPr>
          <p:nvPr/>
        </p:nvCxnSpPr>
        <p:spPr bwMode="auto">
          <a:xfrm flipH="1">
            <a:off x="7610554" y="3634359"/>
            <a:ext cx="409990" cy="397999"/>
          </a:xfrm>
          <a:prstGeom prst="straightConnector1">
            <a:avLst/>
          </a:prstGeom>
          <a:noFill/>
          <a:ln w="15875" cap="flat" cmpd="sng" algn="ctr">
            <a:solidFill>
              <a:srgbClr val="9900CC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7479107" y="2988028"/>
            <a:ext cx="10828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9900FF"/>
                </a:solidFill>
                <a:latin typeface="+mn-lt"/>
              </a:rPr>
              <a:t>-</a:t>
            </a:r>
            <a:r>
              <a:rPr lang="en-US" sz="1800" b="0" i="0" dirty="0" smtClean="0">
                <a:solidFill>
                  <a:srgbClr val="9900FF"/>
                </a:solidFill>
                <a:latin typeface="+mn-lt"/>
              </a:rPr>
              <a:t>NTV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9900FF"/>
                </a:solidFill>
                <a:latin typeface="+mn-lt"/>
              </a:rPr>
              <a:t>Torque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>
            <a:off x="6717215" y="3234171"/>
            <a:ext cx="207418" cy="41447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5867400" y="2549664"/>
            <a:ext cx="1626571" cy="707886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000" b="0" i="0" dirty="0" smtClean="0">
                <a:solidFill>
                  <a:srgbClr val="FF0000"/>
                </a:solidFill>
                <a:latin typeface="+mn-lt"/>
              </a:rPr>
              <a:t>NBI Torque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(NSTX-U)</a:t>
            </a:r>
            <a:endParaRPr lang="en-US" sz="2000" b="0" i="0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19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5638958" y="1101204"/>
            <a:ext cx="3424374" cy="3787204"/>
            <a:chOff x="5638958" y="1101204"/>
            <a:chExt cx="3424374" cy="3787204"/>
          </a:xfrm>
        </p:grpSpPr>
        <p:pic>
          <p:nvPicPr>
            <p:cNvPr id="6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002"/>
            <a:stretch/>
          </p:blipFill>
          <p:spPr bwMode="auto">
            <a:xfrm>
              <a:off x="5638958" y="1101204"/>
              <a:ext cx="3295626" cy="3787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3"/>
            <a:stretch/>
          </p:blipFill>
          <p:spPr bwMode="auto">
            <a:xfrm>
              <a:off x="7482823" y="1267841"/>
              <a:ext cx="1580509" cy="1893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Rectangle 70"/>
            <p:cNvSpPr/>
            <p:nvPr/>
          </p:nvSpPr>
          <p:spPr>
            <a:xfrm>
              <a:off x="8273249" y="2575848"/>
              <a:ext cx="568582" cy="280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MISK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798424" y="1353684"/>
              <a:ext cx="794316" cy="280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unstable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798424" y="1669285"/>
              <a:ext cx="605762" cy="280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stable</a:t>
              </a:r>
              <a:endParaRPr lang="en-US" sz="1600" dirty="0">
                <a:solidFill>
                  <a:srgbClr val="009900"/>
                </a:solidFill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 bwMode="auto">
            <a:xfrm flipV="1">
              <a:off x="7800948" y="1353684"/>
              <a:ext cx="0" cy="30316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>
              <a:off x="7800948" y="1641325"/>
              <a:ext cx="0" cy="34356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 flipH="1">
              <a:off x="7730253" y="3626007"/>
              <a:ext cx="371051" cy="5680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66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0" name="Rectangle 79"/>
            <p:cNvSpPr/>
            <p:nvPr/>
          </p:nvSpPr>
          <p:spPr>
            <a:xfrm>
              <a:off x="7482823" y="3345567"/>
              <a:ext cx="1305535" cy="280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66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600" dirty="0" smtClean="0">
                  <a:solidFill>
                    <a:srgbClr val="66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ncreasing time</a:t>
              </a:r>
              <a:endParaRPr lang="en-US" sz="1600" dirty="0">
                <a:solidFill>
                  <a:srgbClr val="6600FF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6200000">
              <a:off x="6902091" y="1847531"/>
              <a:ext cx="660204" cy="3824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Symbol" panose="05050102010706020507" pitchFamily="18" charset="2"/>
                  <a:cs typeface="Arial" panose="020B0604020202020204" pitchFamily="34" charset="0"/>
                </a:rPr>
                <a:t>gt</a:t>
              </a:r>
              <a:r>
                <a:rPr lang="en-US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wall</a:t>
              </a:r>
              <a:endParaRPr lang="en-US" baseline="-25000" dirty="0"/>
            </a:p>
          </p:txBody>
        </p:sp>
      </p:grpSp>
      <p:pic>
        <p:nvPicPr>
          <p:cNvPr id="17" name="6 NBI 1 NTV movie v1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8584" r="4908" b="4738"/>
          <a:stretch/>
        </p:blipFill>
        <p:spPr>
          <a:xfrm>
            <a:off x="785485" y="1216453"/>
            <a:ext cx="3749038" cy="2926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State space rotation controller </a:t>
            </a:r>
            <a:r>
              <a:rPr lang="en-US" sz="2200" dirty="0"/>
              <a:t>designed for NSTX-U can evolve plasma rotation profile toward global mode stability </a:t>
            </a:r>
          </a:p>
        </p:txBody>
      </p:sp>
      <p:sp>
        <p:nvSpPr>
          <p:cNvPr id="113" name="Text Box 32"/>
          <p:cNvSpPr txBox="1">
            <a:spLocks noChangeArrowheads="1"/>
          </p:cNvSpPr>
          <p:nvPr/>
        </p:nvSpPr>
        <p:spPr bwMode="auto">
          <a:xfrm>
            <a:off x="-1" y="4666518"/>
            <a:ext cx="8077201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00" b="1" dirty="0">
                <a:solidFill>
                  <a:srgbClr val="9900CC"/>
                </a:solidFill>
                <a:latin typeface="+mn-lt"/>
                <a:cs typeface="Helvetica" pitchFamily="34" charset="0"/>
              </a:rPr>
              <a:t> </a:t>
            </a:r>
            <a:r>
              <a:rPr lang="en-US" sz="1100" b="0" i="0" dirty="0" smtClean="0">
                <a:solidFill>
                  <a:srgbClr val="9900CC"/>
                </a:solidFill>
                <a:latin typeface="+mn-lt"/>
                <a:cs typeface="Helvetica" pitchFamily="34" charset="0"/>
              </a:rPr>
              <a:t>I. Goumiri (Princeton student), S.A. Sabbagh (Columbia U.), C. Rowley (P.U.), D.A. Gates, S.P. Gerhardt (PPPL) 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363980" y="699516"/>
            <a:ext cx="3733800" cy="40011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Recall: NSTX </a:t>
            </a:r>
            <a:r>
              <a:rPr lang="en-US" sz="1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sz="1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disruption</a:t>
            </a:r>
            <a:r>
              <a:rPr lang="en-US" sz="18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 rot="16200000">
            <a:off x="-1084945" y="2584585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+mn-lt"/>
              </a:rPr>
              <a:t>Plasma rotation (</a:t>
            </a:r>
            <a:r>
              <a:rPr lang="en-US" sz="2000" dirty="0" smtClean="0">
                <a:latin typeface="+mn-lt"/>
              </a:rPr>
              <a:t>kHz</a:t>
            </a:r>
            <a:r>
              <a:rPr lang="en-US" sz="2000" b="0" i="0" dirty="0" smtClean="0">
                <a:latin typeface="+mn-lt"/>
              </a:rPr>
              <a:t>)</a:t>
            </a:r>
            <a:endParaRPr lang="en-US" sz="2000" b="0" i="0" dirty="0">
              <a:latin typeface="+mn-lt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18299" y="40047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i="0" dirty="0" smtClean="0">
                <a:latin typeface="+mn-lt"/>
              </a:rPr>
              <a:t>0</a:t>
            </a:r>
            <a:endParaRPr lang="en-US" sz="1800" i="0" dirty="0">
              <a:latin typeface="+mn-lt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90059" y="20483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15</a:t>
            </a:r>
            <a:endParaRPr lang="en-US" sz="1800" i="0" dirty="0">
              <a:latin typeface="+mn-lt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90059" y="141965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20</a:t>
            </a:r>
            <a:endParaRPr lang="en-US" sz="1800" i="0" dirty="0">
              <a:latin typeface="+mn-lt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90059" y="269205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latin typeface="+mn-lt"/>
              </a:rPr>
              <a:t>10</a:t>
            </a:r>
            <a:endParaRPr lang="en-US" sz="1800" i="0" dirty="0">
              <a:latin typeface="+mn-lt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18299" y="33270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latin typeface="+mn-lt"/>
              </a:rPr>
              <a:t>5</a:t>
            </a:r>
            <a:endParaRPr lang="en-US" sz="1800" i="0" dirty="0">
              <a:latin typeface="+mn-lt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477126" y="422120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>
                <a:solidFill>
                  <a:schemeClr val="tx1"/>
                </a:solidFill>
                <a:latin typeface="Symbol" panose="05050102010706020507" pitchFamily="18" charset="2"/>
              </a:rPr>
              <a:t>y</a:t>
            </a:r>
            <a:r>
              <a:rPr lang="en-US" baseline="-25000" dirty="0" err="1">
                <a:solidFill>
                  <a:schemeClr val="tx1"/>
                </a:solidFill>
                <a:latin typeface="+mn-lt"/>
              </a:rPr>
              <a:t>N</a:t>
            </a:r>
            <a:endParaRPr lang="en-US" baseline="-25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572126" y="4150332"/>
            <a:ext cx="4214023" cy="369332"/>
            <a:chOff x="656925" y="4800600"/>
            <a:chExt cx="3755801" cy="492443"/>
          </a:xfrm>
        </p:grpSpPr>
        <p:sp>
          <p:nvSpPr>
            <p:cNvPr id="147" name="TextBox 146"/>
            <p:cNvSpPr txBox="1"/>
            <p:nvPr/>
          </p:nvSpPr>
          <p:spPr>
            <a:xfrm>
              <a:off x="656925" y="4800600"/>
              <a:ext cx="450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0.0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305025" y="4800600"/>
              <a:ext cx="450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0.2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981200" y="4800600"/>
              <a:ext cx="450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0.4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628558" y="4800600"/>
              <a:ext cx="450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0.6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286225" y="4800600"/>
              <a:ext cx="450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0.8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962400" y="4800600"/>
              <a:ext cx="450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1</a:t>
              </a:r>
              <a:r>
                <a:rPr lang="en-US" sz="1800" dirty="0" smtClean="0">
                  <a:solidFill>
                    <a:schemeClr val="tx1"/>
                  </a:solidFill>
                  <a:latin typeface="+mn-lt"/>
                </a:rPr>
                <a:t>.0</a:t>
              </a:r>
              <a:endParaRPr lang="en-US" sz="1800" i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514085" y="721345"/>
            <a:ext cx="437331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 NBI sources and n = 3 NTV)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974780" y="1921302"/>
            <a:ext cx="247507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Steady-state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eached in ~ 3</a:t>
            </a:r>
            <a:r>
              <a:rPr lang="en-US" sz="1800" dirty="0" smtClean="0">
                <a:latin typeface="Symbol" panose="05050102010706020507" pitchFamily="18" charset="2"/>
                <a:cs typeface="Arial" panose="020B0604020202020204" pitchFamily="34" charset="0"/>
              </a:rPr>
              <a:t>t</a:t>
            </a:r>
            <a:r>
              <a:rPr lang="en-US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1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1410325" y="1881959"/>
            <a:ext cx="381000" cy="3429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648325" y="1306075"/>
            <a:ext cx="2559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Marginally</a:t>
            </a:r>
            <a:r>
              <a:rPr lang="en-US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profile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>
            <a:off x="2833517" y="3117300"/>
            <a:ext cx="374746" cy="3155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2703909" y="2548910"/>
            <a:ext cx="1685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Broader stable</a:t>
            </a:r>
          </a:p>
          <a:p>
            <a:pPr algn="ctr"/>
            <a:r>
              <a:rPr lang="en-US" sz="18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endParaRPr lang="en-US" sz="1800" dirty="0">
              <a:solidFill>
                <a:srgbClr val="0099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16200000">
            <a:off x="3294644" y="2534894"/>
            <a:ext cx="347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NBI, -</a:t>
            </a:r>
            <a:r>
              <a:rPr lang="en-US" sz="1800" b="0" i="0" dirty="0" smtClean="0">
                <a:solidFill>
                  <a:srgbClr val="0000FF"/>
                </a:solidFill>
                <a:latin typeface="+mn-lt"/>
              </a:rPr>
              <a:t>NTV torque density (N/m</a:t>
            </a:r>
            <a:r>
              <a:rPr lang="en-US" sz="1800" b="0" i="0" baseline="30000" dirty="0" smtClean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1800" b="0" i="0" dirty="0" smtClean="0">
                <a:solidFill>
                  <a:srgbClr val="0000FF"/>
                </a:solidFill>
                <a:latin typeface="+mn-lt"/>
              </a:rPr>
              <a:t>)</a:t>
            </a:r>
            <a:endParaRPr lang="en-US" sz="1800" b="0" i="0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66793" y="1189705"/>
            <a:ext cx="505267" cy="3146000"/>
            <a:chOff x="4572000" y="1640737"/>
            <a:chExt cx="505267" cy="4194666"/>
          </a:xfrm>
        </p:grpSpPr>
        <p:sp>
          <p:nvSpPr>
            <p:cNvPr id="62" name="TextBox 61"/>
            <p:cNvSpPr txBox="1"/>
            <p:nvPr/>
          </p:nvSpPr>
          <p:spPr>
            <a:xfrm>
              <a:off x="4572000" y="5342960"/>
              <a:ext cx="5052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0.0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572000" y="4419601"/>
              <a:ext cx="5052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0.5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572000" y="3488267"/>
              <a:ext cx="5052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1.0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572000" y="2546670"/>
              <a:ext cx="5052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1.5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72000" y="1640737"/>
              <a:ext cx="50526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0000FF"/>
                  </a:solidFill>
                  <a:latin typeface="+mn-lt"/>
                </a:rPr>
                <a:t>2.0</a:t>
              </a:r>
              <a:endParaRPr lang="en-US" sz="1800" i="0" dirty="0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20" name="Freeform 19"/>
          <p:cNvSpPr/>
          <p:nvPr/>
        </p:nvSpPr>
        <p:spPr bwMode="auto">
          <a:xfrm>
            <a:off x="858390" y="1817300"/>
            <a:ext cx="3577281" cy="2293723"/>
          </a:xfrm>
          <a:custGeom>
            <a:avLst/>
            <a:gdLst>
              <a:gd name="connsiteX0" fmla="*/ 0 w 3577281"/>
              <a:gd name="connsiteY0" fmla="*/ 0 h 3058297"/>
              <a:gd name="connsiteX1" fmla="*/ 80319 w 3577281"/>
              <a:gd name="connsiteY1" fmla="*/ 24713 h 3058297"/>
              <a:gd name="connsiteX2" fmla="*/ 135924 w 3577281"/>
              <a:gd name="connsiteY2" fmla="*/ 55605 h 3058297"/>
              <a:gd name="connsiteX3" fmla="*/ 197708 w 3577281"/>
              <a:gd name="connsiteY3" fmla="*/ 117389 h 3058297"/>
              <a:gd name="connsiteX4" fmla="*/ 278027 w 3577281"/>
              <a:gd name="connsiteY4" fmla="*/ 210065 h 3058297"/>
              <a:gd name="connsiteX5" fmla="*/ 339811 w 3577281"/>
              <a:gd name="connsiteY5" fmla="*/ 308919 h 3058297"/>
              <a:gd name="connsiteX6" fmla="*/ 420130 w 3577281"/>
              <a:gd name="connsiteY6" fmla="*/ 457200 h 3058297"/>
              <a:gd name="connsiteX7" fmla="*/ 512805 w 3577281"/>
              <a:gd name="connsiteY7" fmla="*/ 642551 h 3058297"/>
              <a:gd name="connsiteX8" fmla="*/ 642551 w 3577281"/>
              <a:gd name="connsiteY8" fmla="*/ 871151 h 3058297"/>
              <a:gd name="connsiteX9" fmla="*/ 753762 w 3577281"/>
              <a:gd name="connsiteY9" fmla="*/ 1068859 h 3058297"/>
              <a:gd name="connsiteX10" fmla="*/ 864973 w 3577281"/>
              <a:gd name="connsiteY10" fmla="*/ 1235675 h 3058297"/>
              <a:gd name="connsiteX11" fmla="*/ 994719 w 3577281"/>
              <a:gd name="connsiteY11" fmla="*/ 1396313 h 3058297"/>
              <a:gd name="connsiteX12" fmla="*/ 1161535 w 3577281"/>
              <a:gd name="connsiteY12" fmla="*/ 1581665 h 3058297"/>
              <a:gd name="connsiteX13" fmla="*/ 1334530 w 3577281"/>
              <a:gd name="connsiteY13" fmla="*/ 1785551 h 3058297"/>
              <a:gd name="connsiteX14" fmla="*/ 1513703 w 3577281"/>
              <a:gd name="connsiteY14" fmla="*/ 1995616 h 3058297"/>
              <a:gd name="connsiteX15" fmla="*/ 1668162 w 3577281"/>
              <a:gd name="connsiteY15" fmla="*/ 2174789 h 3058297"/>
              <a:gd name="connsiteX16" fmla="*/ 1834978 w 3577281"/>
              <a:gd name="connsiteY16" fmla="*/ 2378675 h 3058297"/>
              <a:gd name="connsiteX17" fmla="*/ 2057400 w 3577281"/>
              <a:gd name="connsiteY17" fmla="*/ 2613454 h 3058297"/>
              <a:gd name="connsiteX18" fmla="*/ 2248930 w 3577281"/>
              <a:gd name="connsiteY18" fmla="*/ 2798805 h 3058297"/>
              <a:gd name="connsiteX19" fmla="*/ 2440459 w 3577281"/>
              <a:gd name="connsiteY19" fmla="*/ 2947086 h 3058297"/>
              <a:gd name="connsiteX20" fmla="*/ 2551670 w 3577281"/>
              <a:gd name="connsiteY20" fmla="*/ 3002692 h 3058297"/>
              <a:gd name="connsiteX21" fmla="*/ 2644346 w 3577281"/>
              <a:gd name="connsiteY21" fmla="*/ 3052119 h 3058297"/>
              <a:gd name="connsiteX22" fmla="*/ 2786449 w 3577281"/>
              <a:gd name="connsiteY22" fmla="*/ 3058297 h 3058297"/>
              <a:gd name="connsiteX23" fmla="*/ 2940908 w 3577281"/>
              <a:gd name="connsiteY23" fmla="*/ 3052119 h 3058297"/>
              <a:gd name="connsiteX24" fmla="*/ 3064476 w 3577281"/>
              <a:gd name="connsiteY24" fmla="*/ 3033584 h 3058297"/>
              <a:gd name="connsiteX25" fmla="*/ 3212757 w 3577281"/>
              <a:gd name="connsiteY25" fmla="*/ 3002692 h 3058297"/>
              <a:gd name="connsiteX26" fmla="*/ 3367216 w 3577281"/>
              <a:gd name="connsiteY26" fmla="*/ 3002692 h 3058297"/>
              <a:gd name="connsiteX27" fmla="*/ 3466070 w 3577281"/>
              <a:gd name="connsiteY27" fmla="*/ 3021227 h 3058297"/>
              <a:gd name="connsiteX28" fmla="*/ 3577281 w 3577281"/>
              <a:gd name="connsiteY28" fmla="*/ 3052119 h 30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77281" h="3058297">
                <a:moveTo>
                  <a:pt x="0" y="0"/>
                </a:moveTo>
                <a:lnTo>
                  <a:pt x="80319" y="24713"/>
                </a:lnTo>
                <a:lnTo>
                  <a:pt x="135924" y="55605"/>
                </a:lnTo>
                <a:lnTo>
                  <a:pt x="197708" y="117389"/>
                </a:lnTo>
                <a:lnTo>
                  <a:pt x="278027" y="210065"/>
                </a:lnTo>
                <a:lnTo>
                  <a:pt x="339811" y="308919"/>
                </a:lnTo>
                <a:lnTo>
                  <a:pt x="420130" y="457200"/>
                </a:lnTo>
                <a:lnTo>
                  <a:pt x="512805" y="642551"/>
                </a:lnTo>
                <a:lnTo>
                  <a:pt x="642551" y="871151"/>
                </a:lnTo>
                <a:lnTo>
                  <a:pt x="753762" y="1068859"/>
                </a:lnTo>
                <a:lnTo>
                  <a:pt x="864973" y="1235675"/>
                </a:lnTo>
                <a:lnTo>
                  <a:pt x="994719" y="1396313"/>
                </a:lnTo>
                <a:lnTo>
                  <a:pt x="1161535" y="1581665"/>
                </a:lnTo>
                <a:lnTo>
                  <a:pt x="1334530" y="1785551"/>
                </a:lnTo>
                <a:lnTo>
                  <a:pt x="1513703" y="1995616"/>
                </a:lnTo>
                <a:lnTo>
                  <a:pt x="1668162" y="2174789"/>
                </a:lnTo>
                <a:lnTo>
                  <a:pt x="1834978" y="2378675"/>
                </a:lnTo>
                <a:lnTo>
                  <a:pt x="2057400" y="2613454"/>
                </a:lnTo>
                <a:lnTo>
                  <a:pt x="2248930" y="2798805"/>
                </a:lnTo>
                <a:lnTo>
                  <a:pt x="2440459" y="2947086"/>
                </a:lnTo>
                <a:lnTo>
                  <a:pt x="2551670" y="3002692"/>
                </a:lnTo>
                <a:lnTo>
                  <a:pt x="2644346" y="3052119"/>
                </a:lnTo>
                <a:lnTo>
                  <a:pt x="2786449" y="3058297"/>
                </a:lnTo>
                <a:lnTo>
                  <a:pt x="2940908" y="3052119"/>
                </a:lnTo>
                <a:lnTo>
                  <a:pt x="3064476" y="3033584"/>
                </a:lnTo>
                <a:lnTo>
                  <a:pt x="3212757" y="3002692"/>
                </a:lnTo>
                <a:lnTo>
                  <a:pt x="3367216" y="3002692"/>
                </a:lnTo>
                <a:lnTo>
                  <a:pt x="3466070" y="3021227"/>
                </a:lnTo>
                <a:lnTo>
                  <a:pt x="3577281" y="3052119"/>
                </a:lnTo>
              </a:path>
            </a:pathLst>
          </a:custGeom>
          <a:noFill/>
          <a:ln w="158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1062618" y="3506201"/>
            <a:ext cx="912163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000" b="0" i="0" dirty="0" smtClean="0">
                <a:solidFill>
                  <a:srgbClr val="FF0000"/>
                </a:solidFill>
                <a:latin typeface="+mn-lt"/>
              </a:rPr>
              <a:t>NBI</a:t>
            </a:r>
          </a:p>
        </p:txBody>
      </p: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3516736" y="3228370"/>
            <a:ext cx="831188" cy="369332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6600FF"/>
                </a:solidFill>
                <a:latin typeface="+mn-lt"/>
              </a:rPr>
              <a:t>NTV</a:t>
            </a:r>
          </a:p>
        </p:txBody>
      </p:sp>
      <p:cxnSp>
        <p:nvCxnSpPr>
          <p:cNvPr id="78" name="Straight Arrow Connector 77"/>
          <p:cNvCxnSpPr/>
          <p:nvPr/>
        </p:nvCxnSpPr>
        <p:spPr bwMode="auto">
          <a:xfrm flipH="1">
            <a:off x="3467726" y="3595592"/>
            <a:ext cx="311520" cy="3284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2457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262337</TotalTime>
  <Words>1718</Words>
  <Application>Microsoft Office PowerPoint</Application>
  <PresentationFormat>On-screen Show (16:9)</PresentationFormat>
  <Paragraphs>329</Paragraphs>
  <Slides>16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4_Blank Presentation</vt:lpstr>
      <vt:lpstr>2_Blank Presentation</vt:lpstr>
      <vt:lpstr>Equation</vt:lpstr>
      <vt:lpstr>Global MHD Mode Stabilization and Control for Tokamak Disruption Avoidance</vt:lpstr>
      <vt:lpstr>Disruption avoidance is a critical need for future tokamaks; NSTX-U is focusing stability research on this</vt:lpstr>
      <vt:lpstr>PowerPoint Presentation</vt:lpstr>
      <vt:lpstr> Joint NSTX / DIII-D experiments and analysis gives unified kinetic RWM physics understanding for disruption avoidance</vt:lpstr>
      <vt:lpstr>Evolution of plasma rotation profile leads to linear kinetic RWM instability as disruption is approached </vt:lpstr>
      <vt:lpstr>Bounce resonance stabilization dominates for DIII-D vs. precession drift resonance for NSTX at similar, high rotation </vt:lpstr>
      <vt:lpstr>State space rotation controller designed for NSTX-U using non-resonant NTV and NBI to maintain stable profiles</vt:lpstr>
      <vt:lpstr>State space rotation controller designed for NSTX-U using non-resonant NTV and NBI to maintain stable profiles</vt:lpstr>
      <vt:lpstr>State space rotation controller designed for NSTX-U can evolve plasma rotation profile toward global mode stability </vt:lpstr>
      <vt:lpstr>With planned NCC coil upgrade, rotation controller can reach desired rotation profile faster, with greater fidelity</vt:lpstr>
      <vt:lpstr>PowerPoint Presentation</vt:lpstr>
      <vt:lpstr>Initial DECAF results detect RWM events when applied to dedicated 44 shot NSTX disruption database</vt:lpstr>
      <vt:lpstr>In addition to active mode control, the NSTX-U RWM state space controller will be used for real-time disruption warning</vt:lpstr>
      <vt:lpstr>Global MHD mode stabilization understanding and control will synergize in NSTX-U for disruption avoidance</vt:lpstr>
      <vt:lpstr>PowerPoint Presentation</vt:lpstr>
      <vt:lpstr>Active RWM control design study for proposed NSTX-U 3D coil upgrade (NCC coils) shows superior capability up to ideal wall limit</vt:lpstr>
    </vt:vector>
  </TitlesOfParts>
  <Company>General Atomics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Perez</dc:creator>
  <cp:lastModifiedBy>SAS</cp:lastModifiedBy>
  <cp:revision>3988</cp:revision>
  <cp:lastPrinted>2014-10-24T20:06:55Z</cp:lastPrinted>
  <dcterms:created xsi:type="dcterms:W3CDTF">2005-01-24T16:37:33Z</dcterms:created>
  <dcterms:modified xsi:type="dcterms:W3CDTF">2015-11-18T16:05:27Z</dcterms:modified>
</cp:coreProperties>
</file>