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481" r:id="rId1"/>
    <p:sldMasterId id="2147484509" r:id="rId2"/>
  </p:sldMasterIdLst>
  <p:notesMasterIdLst>
    <p:notesMasterId r:id="rId17"/>
  </p:notesMasterIdLst>
  <p:handoutMasterIdLst>
    <p:handoutMasterId r:id="rId18"/>
  </p:handoutMasterIdLst>
  <p:sldIdLst>
    <p:sldId id="999" r:id="rId3"/>
    <p:sldId id="1052" r:id="rId4"/>
    <p:sldId id="1053" r:id="rId5"/>
    <p:sldId id="1055" r:id="rId6"/>
    <p:sldId id="1056" r:id="rId7"/>
    <p:sldId id="1065" r:id="rId8"/>
    <p:sldId id="1058" r:id="rId9"/>
    <p:sldId id="1063" r:id="rId10"/>
    <p:sldId id="1064" r:id="rId11"/>
    <p:sldId id="1059" r:id="rId12"/>
    <p:sldId id="1060" r:id="rId13"/>
    <p:sldId id="1061" r:id="rId14"/>
    <p:sldId id="1050" r:id="rId15"/>
    <p:sldId id="1057" r:id="rId16"/>
  </p:sldIdLst>
  <p:sldSz cx="9144000" cy="5143500" type="screen16x9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00"/>
    <a:srgbClr val="9900CC"/>
    <a:srgbClr val="FFFF99"/>
    <a:srgbClr val="6600FF"/>
    <a:srgbClr val="CC99FF"/>
    <a:srgbClr val="FFCC66"/>
    <a:srgbClr val="6600CC"/>
    <a:srgbClr val="FF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2" autoAdjust="0"/>
    <p:restoredTop sz="94660"/>
  </p:normalViewPr>
  <p:slideViewPr>
    <p:cSldViewPr>
      <p:cViewPr varScale="1">
        <p:scale>
          <a:sx n="125" d="100"/>
          <a:sy n="125" d="100"/>
        </p:scale>
        <p:origin x="-76" y="-7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439774C6-91F5-40BE-8ECF-D36CED16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7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4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6" y="4379914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9826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4" y="8759826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BD075D12-764B-474B-97D6-C52CD6077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dirty="0" smtClean="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dirty="0" smtClean="0">
                <a:solidFill>
                  <a:schemeClr val="tx1"/>
                </a:solidFill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dirty="0" smtClean="0">
                <a:solidFill>
                  <a:srgbClr val="FF0000"/>
                </a:solidFill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dirty="0" smtClean="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dirty="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78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3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9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906"/>
            <a:ext cx="2286000" cy="4617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906"/>
            <a:ext cx="6705600" cy="4617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5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679295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764895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6"/>
          <a:stretch/>
        </p:blipFill>
        <p:spPr bwMode="auto">
          <a:xfrm>
            <a:off x="2" y="2"/>
            <a:ext cx="4474562" cy="7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0" y="3540405"/>
            <a:ext cx="4320600" cy="142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36545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04" y="3540405"/>
            <a:ext cx="1372595" cy="14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365760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-1"/>
          <a:stretch/>
        </p:blipFill>
        <p:spPr bwMode="auto">
          <a:xfrm>
            <a:off x="5853659" y="2"/>
            <a:ext cx="3290342" cy="7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r="30576"/>
          <a:stretch/>
        </p:blipFill>
        <p:spPr bwMode="auto">
          <a:xfrm>
            <a:off x="4414604" y="2"/>
            <a:ext cx="1543986" cy="7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6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053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305300" cy="371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/>
          <a:stretch/>
        </p:blipFill>
        <p:spPr bwMode="auto">
          <a:xfrm>
            <a:off x="2961735" y="4917057"/>
            <a:ext cx="6189759" cy="2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325"/>
            <a:ext cx="6861448" cy="2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49092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1" i="0" kern="1200" smtClean="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defRPr>
            </a:lvl9pPr>
          </a:lstStyle>
          <a:p>
            <a:fld id="{7582A597-63CD-47F9-A9E4-CA8C6B735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206"/>
          <p:cNvSpPr>
            <a:spLocks noChangeArrowheads="1"/>
          </p:cNvSpPr>
          <p:nvPr/>
        </p:nvSpPr>
        <p:spPr bwMode="auto">
          <a:xfrm>
            <a:off x="802105" y="4924886"/>
            <a:ext cx="71628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APS DPP 2016</a:t>
            </a:r>
            <a:r>
              <a:rPr lang="en-US" sz="1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- G</a:t>
            </a: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O6.00007: Disruption Event Characterization and Forecasting</a:t>
            </a:r>
            <a:r>
              <a:rPr lang="en-US" sz="1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 NSTX-U 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Sabbagh, et al.)</a:t>
            </a:r>
          </a:p>
        </p:txBody>
      </p:sp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6781800" y="4928090"/>
            <a:ext cx="19812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altLang="en-US" sz="1000" b="1" baseline="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Nov 1</a:t>
            </a:r>
            <a:r>
              <a:rPr lang="en-US" altLang="en-US" sz="10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st</a:t>
            </a:r>
            <a:r>
              <a:rPr lang="en-US" altLang="en-US" sz="10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2016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Click to edit Master text styles</a:t>
            </a:r>
          </a:p>
          <a:p>
            <a:pPr lvl="1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altLang="en-US" dirty="0" smtClean="0"/>
              <a:t>Second level</a:t>
            </a:r>
          </a:p>
          <a:p>
            <a:pPr lvl="2">
              <a:buSzPct val="180000"/>
            </a:pPr>
            <a:r>
              <a:rPr lang="en-US" altLang="en-US" dirty="0" smtClean="0"/>
              <a:t>Third level</a:t>
            </a:r>
          </a:p>
          <a:p>
            <a:pPr lvl="3">
              <a:buClr>
                <a:srgbClr val="3333FF"/>
              </a:buClr>
              <a:buSzPct val="65000"/>
              <a:buFont typeface="Wingdings" pitchFamily="2" charset="2"/>
              <a:buChar char="q"/>
            </a:pPr>
            <a:r>
              <a:rPr lang="en-US" altLang="en-US" dirty="0" smtClean="0"/>
              <a:t>Fourth level</a:t>
            </a:r>
          </a:p>
          <a:p>
            <a:pPr lvl="4">
              <a:buClr>
                <a:srgbClr val="FF3300"/>
              </a:buClr>
              <a:buChar char="•"/>
            </a:pPr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2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52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lang="en-US" altLang="en-US" sz="2400" dirty="0" smtClean="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2000" dirty="0" smtClean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altLang="en-US" dirty="0" smtClean="0"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altLang="en-US" sz="1600" dirty="0" smtClean="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alt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76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1907"/>
            <a:ext cx="9144000" cy="61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4933942"/>
            <a:ext cx="9144000" cy="227409"/>
            <a:chOff x="0" y="4144"/>
            <a:chExt cx="5760" cy="191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ea typeface="+mn-ea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3838" y="4935141"/>
            <a:ext cx="71628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9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Disruption Prediction, Avoidance, and Mitigation Working Group – Initial Meeting 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(S.A. Sabbagh and R. Raman)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4977983"/>
            <a:ext cx="762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4935141"/>
            <a:ext cx="1981200" cy="2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Jan. 30</a:t>
            </a:r>
            <a:r>
              <a:rPr lang="en-US" sz="900" b="1" baseline="30000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th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  <a:ea typeface="+mn-ea"/>
              </a:rPr>
              <a:t>, 2015</a:t>
            </a:r>
            <a:endParaRPr lang="en-US" sz="900" b="1" dirty="0">
              <a:solidFill>
                <a:srgbClr val="3333CC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/>
        </p:nvSpPr>
        <p:spPr bwMode="auto">
          <a:xfrm>
            <a:off x="273050" y="4976812"/>
            <a:ext cx="793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29702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png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79625"/>
            <a:ext cx="8839200" cy="942975"/>
          </a:xfrm>
        </p:spPr>
        <p:txBody>
          <a:bodyPr/>
          <a:lstStyle/>
          <a:p>
            <a:r>
              <a:rPr lang="en-US" sz="2800" dirty="0"/>
              <a:t>Disruption Event Characterization and Forecasting in </a:t>
            </a:r>
            <a:r>
              <a:rPr lang="en-US" sz="2800" dirty="0" smtClean="0"/>
              <a:t>NSTX-U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2686965"/>
            <a:ext cx="8839200" cy="100584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58</a:t>
            </a:r>
            <a:r>
              <a:rPr lang="en-US" sz="1600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dirty="0" smtClean="0">
                <a:solidFill>
                  <a:srgbClr val="FF0000"/>
                </a:solidFill>
              </a:rPr>
              <a:t> Annual Meeting of the APS Division of Plasma Physics, San Jose, California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11/1/16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4432"/>
            <a:ext cx="1447799" cy="5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u_fontout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390136"/>
            <a:ext cx="1974567" cy="37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469072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V1.6</a:t>
            </a:r>
            <a:endParaRPr lang="en-US" sz="1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534363"/>
            <a:ext cx="8686800" cy="145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altLang="en-US" sz="2000" b="1" u="sng" dirty="0">
                <a:solidFill>
                  <a:srgbClr val="0000FF"/>
                </a:solidFill>
                <a:latin typeface="Arial" pitchFamily="34" charset="0"/>
              </a:rPr>
              <a:t>S.A. Sabbagh</a:t>
            </a:r>
            <a:r>
              <a:rPr lang="en-US" altLang="en-US" baseline="30000" dirty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, J.W. Berkery</a:t>
            </a:r>
            <a:r>
              <a:rPr lang="en-US" altLang="en-US" sz="2000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J.M. Bialek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, Y.S. Park</a:t>
            </a:r>
            <a:r>
              <a:rPr lang="en-US" altLang="en-US" sz="1800" baseline="300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, R.E. Bell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, M.D. Boyer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, S.P. Gerhardt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, C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. Myers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 , J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</a:rPr>
              <a:t>.D. Riquezes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altLang="en-US" sz="1800" baseline="30000" dirty="0">
              <a:solidFill>
                <a:srgbClr val="000000"/>
              </a:solidFill>
              <a:latin typeface="Arial" pitchFamily="34" charset="0"/>
            </a:endParaRPr>
          </a:p>
          <a:p>
            <a:pPr lvl="0" algn="ctr">
              <a:spcBef>
                <a:spcPts val="1200"/>
              </a:spcBef>
              <a:buClr>
                <a:srgbClr val="F70606"/>
              </a:buClr>
              <a:buSzPct val="150000"/>
            </a:pPr>
            <a:r>
              <a:rPr lang="en-US" altLang="en-US" sz="1600" baseline="30000" dirty="0">
                <a:solidFill>
                  <a:srgbClr val="0000FF"/>
                </a:solidFill>
                <a:latin typeface="Arial" pitchFamily="34" charset="0"/>
              </a:rPr>
              <a:t>1</a:t>
            </a:r>
            <a:r>
              <a:rPr lang="en-US" altLang="en-US" sz="1600" dirty="0">
                <a:solidFill>
                  <a:srgbClr val="0000FF"/>
                </a:solidFill>
                <a:latin typeface="Arial" pitchFamily="34" charset="0"/>
              </a:rPr>
              <a:t>Department of Applied Physics, Columbia University, New York, </a:t>
            </a:r>
            <a:r>
              <a:rPr lang="en-US" altLang="en-US" sz="1600" dirty="0" smtClean="0">
                <a:solidFill>
                  <a:srgbClr val="0000FF"/>
                </a:solidFill>
                <a:latin typeface="Arial" pitchFamily="34" charset="0"/>
              </a:rPr>
              <a:t>NY, </a:t>
            </a:r>
            <a:r>
              <a:rPr lang="en-US" altLang="en-US" sz="1600" baseline="30000" dirty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altLang="en-US" sz="1600" dirty="0" smtClean="0">
                <a:solidFill>
                  <a:srgbClr val="0000FF"/>
                </a:solidFill>
                <a:latin typeface="Arial" pitchFamily="34" charset="0"/>
              </a:rPr>
              <a:t>Princeton </a:t>
            </a:r>
            <a:r>
              <a:rPr lang="en-US" altLang="en-US" sz="1600" dirty="0">
                <a:solidFill>
                  <a:srgbClr val="0000FF"/>
                </a:solidFill>
                <a:latin typeface="Arial" pitchFamily="34" charset="0"/>
              </a:rPr>
              <a:t>Plasma Physics Laboratory, Princeton, </a:t>
            </a:r>
            <a:r>
              <a:rPr lang="en-US" altLang="en-US" sz="1600" dirty="0" smtClean="0">
                <a:solidFill>
                  <a:srgbClr val="0000FF"/>
                </a:solidFill>
                <a:latin typeface="Arial" pitchFamily="34" charset="0"/>
              </a:rPr>
              <a:t>NJ, </a:t>
            </a:r>
            <a:r>
              <a:rPr lang="en-US" altLang="en-US" sz="1600" baseline="30000" dirty="0" smtClean="0">
                <a:solidFill>
                  <a:srgbClr val="0000FF"/>
                </a:solidFill>
                <a:latin typeface="Arial" pitchFamily="34" charset="0"/>
              </a:rPr>
              <a:t>3</a:t>
            </a:r>
            <a:r>
              <a:rPr lang="en-US" altLang="en-US" sz="1600" dirty="0" smtClean="0">
                <a:solidFill>
                  <a:srgbClr val="0000FF"/>
                </a:solidFill>
                <a:latin typeface="Arial" pitchFamily="34" charset="0"/>
              </a:rPr>
              <a:t>University </a:t>
            </a:r>
            <a:r>
              <a:rPr lang="en-US" altLang="en-US" sz="1600" dirty="0">
                <a:solidFill>
                  <a:srgbClr val="0000FF"/>
                </a:solidFill>
                <a:latin typeface="Arial" pitchFamily="34" charset="0"/>
              </a:rPr>
              <a:t>of Michigan, Ann Arbor, </a:t>
            </a:r>
            <a:r>
              <a:rPr lang="en-US" altLang="en-US" sz="1600" dirty="0" smtClean="0">
                <a:solidFill>
                  <a:srgbClr val="0000FF"/>
                </a:solidFill>
                <a:latin typeface="Arial" pitchFamily="34" charset="0"/>
              </a:rPr>
              <a:t>MI </a:t>
            </a:r>
            <a:endParaRPr lang="en-US" alt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" y="4409809"/>
            <a:ext cx="646748" cy="68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upload.wikimedia.org/wikipedia/en/thumb/7/71/Princeton_shield.svg/804px-Princeton_shield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2" y="4372423"/>
            <a:ext cx="543845" cy="6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60145" y="4916094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200" i="1" dirty="0">
                <a:solidFill>
                  <a:srgbClr val="6600FF"/>
                </a:solidFill>
                <a:latin typeface="Calibri" panose="020F0502020204030204" pitchFamily="34" charset="0"/>
                <a:cs typeface="Arial" pitchFamily="34" charset="0"/>
              </a:rPr>
              <a:t>*This work </a:t>
            </a:r>
            <a:r>
              <a:rPr lang="en-US" sz="1200" i="1" dirty="0" smtClean="0">
                <a:solidFill>
                  <a:srgbClr val="6600FF"/>
                </a:solidFill>
                <a:latin typeface="Calibri" panose="020F0502020204030204" pitchFamily="34" charset="0"/>
                <a:cs typeface="Arial" pitchFamily="34" charset="0"/>
              </a:rPr>
              <a:t>supported </a:t>
            </a:r>
            <a:r>
              <a:rPr lang="en-US" sz="1200" i="1" dirty="0">
                <a:solidFill>
                  <a:srgbClr val="6600FF"/>
                </a:solidFill>
                <a:latin typeface="Calibri" panose="020F0502020204030204" pitchFamily="34" charset="0"/>
                <a:cs typeface="Arial" pitchFamily="34" charset="0"/>
              </a:rPr>
              <a:t>by the US DOE </a:t>
            </a:r>
            <a:r>
              <a:rPr lang="en-US" sz="1200" i="1" dirty="0" smtClean="0">
                <a:solidFill>
                  <a:srgbClr val="6600FF"/>
                </a:solidFill>
                <a:latin typeface="Calibri" panose="020F0502020204030204" pitchFamily="34" charset="0"/>
                <a:cs typeface="Arial" pitchFamily="34" charset="0"/>
              </a:rPr>
              <a:t>contracts DE-AC02-09CH11466 and DE-FG02-99ER54524</a:t>
            </a:r>
            <a:endParaRPr lang="en-US" altLang="en-US" sz="1200" i="1" dirty="0">
              <a:solidFill>
                <a:srgbClr val="6600FF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 smtClean="0"/>
              <a:t>DECAF replicates </a:t>
            </a:r>
            <a:r>
              <a:rPr lang="en-US" dirty="0"/>
              <a:t>the triggers found in new real-time </a:t>
            </a:r>
            <a:r>
              <a:rPr lang="en-US" dirty="0" smtClean="0"/>
              <a:t>plasma shutdown capability of NSTX-U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80" y="805400"/>
            <a:ext cx="5073090" cy="41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n-US" altLang="en-US" sz="2000" dirty="0"/>
              <a:t>Important capability of </a:t>
            </a:r>
            <a:r>
              <a:rPr lang="en-US" altLang="en-US" sz="2000" dirty="0" smtClean="0"/>
              <a:t>DECAF: compare </a:t>
            </a:r>
            <a:r>
              <a:rPr lang="en-US" altLang="en-US" sz="2000" dirty="0"/>
              <a:t>analysis using offline vs. real-time data</a:t>
            </a:r>
          </a:p>
          <a:p>
            <a:pPr marL="230188" indent="-282575">
              <a:spcBef>
                <a:spcPts val="1200"/>
              </a:spcBef>
            </a:pPr>
            <a:r>
              <a:rPr lang="en-US" sz="2000" dirty="0" smtClean="0"/>
              <a:t>Plasma Shutdown Handler conditions </a:t>
            </a:r>
            <a:r>
              <a:rPr lang="en-US" sz="2000" dirty="0"/>
              <a:t>are analogous to DECAF events</a:t>
            </a:r>
            <a:endParaRPr lang="en-US" sz="1800" dirty="0">
              <a:sym typeface="Wingdings" panose="05000000000000000000" pitchFamily="2" charset="2"/>
            </a:endParaRPr>
          </a:p>
          <a:p>
            <a:pPr marL="630238" lvl="1" indent="-282575">
              <a:spcBef>
                <a:spcPts val="600"/>
              </a:spcBef>
            </a:pPr>
            <a:r>
              <a:rPr lang="en-US" sz="1800" dirty="0" smtClean="0"/>
              <a:t>Control system</a:t>
            </a:r>
            <a:r>
              <a:rPr lang="en-US" sz="1800" dirty="0" smtClean="0"/>
              <a:t> </a:t>
            </a:r>
            <a:r>
              <a:rPr lang="en-US" sz="1800" dirty="0"/>
              <a:t>loss of vertical control		</a:t>
            </a:r>
            <a:r>
              <a:rPr lang="en-US" sz="1800" dirty="0" smtClean="0">
                <a:sym typeface="Wingdings" panose="05000000000000000000" pitchFamily="2" charset="2"/>
              </a:rPr>
              <a:t> </a:t>
            </a:r>
            <a:r>
              <a:rPr lang="en-US" sz="1800" dirty="0" smtClean="0">
                <a:sym typeface="Wingdings" panose="05000000000000000000" pitchFamily="2" charset="2"/>
              </a:rPr>
              <a:t>DECAF</a:t>
            </a:r>
            <a:endParaRPr lang="en-US" sz="1600" kern="0" dirty="0">
              <a:sym typeface="Wingdings" panose="05000000000000000000" pitchFamily="2" charset="2"/>
            </a:endParaRPr>
          </a:p>
          <a:p>
            <a:pPr marL="230188" indent="-282575">
              <a:spcBef>
                <a:spcPts val="1200"/>
              </a:spcBef>
            </a:pPr>
            <a:r>
              <a:rPr lang="en-US" sz="2000" dirty="0">
                <a:sym typeface="Wingdings" panose="05000000000000000000" pitchFamily="2" charset="2"/>
              </a:rPr>
              <a:t>DECAF </a:t>
            </a:r>
            <a:r>
              <a:rPr lang="en-US" sz="2000" dirty="0" smtClean="0">
                <a:sym typeface="Wingdings" panose="05000000000000000000" pitchFamily="2" charset="2"/>
              </a:rPr>
              <a:t>comparison: VDE </a:t>
            </a:r>
            <a:r>
              <a:rPr lang="en-US" sz="2000" dirty="0">
                <a:sym typeface="Wingdings" panose="05000000000000000000" pitchFamily="2" charset="2"/>
              </a:rPr>
              <a:t>event</a:t>
            </a:r>
          </a:p>
          <a:p>
            <a:pPr marL="630238" lvl="1" indent="-282575">
              <a:spcBef>
                <a:spcPts val="600"/>
              </a:spcBef>
            </a:pPr>
            <a:r>
              <a:rPr lang="en-US" sz="1600" dirty="0">
                <a:sym typeface="Wingdings" panose="05000000000000000000" pitchFamily="2" charset="2"/>
              </a:rPr>
              <a:t>Matches </a:t>
            </a:r>
            <a:r>
              <a:rPr lang="en-US" sz="1600" dirty="0" smtClean="0">
                <a:sym typeface="Wingdings" panose="05000000000000000000" pitchFamily="2" charset="2"/>
              </a:rPr>
              <a:t>Plasma Control System </a:t>
            </a:r>
            <a:r>
              <a:rPr lang="en-US" sz="1600" dirty="0">
                <a:sym typeface="Wingdings" panose="05000000000000000000" pitchFamily="2" charset="2"/>
              </a:rPr>
              <a:t>when r/t signal </a:t>
            </a:r>
            <a:r>
              <a:rPr lang="en-US" sz="1600" dirty="0" smtClean="0">
                <a:sym typeface="Wingdings" panose="05000000000000000000" pitchFamily="2" charset="2"/>
              </a:rPr>
              <a:t>is used </a:t>
            </a:r>
            <a:r>
              <a:rPr lang="en-US" sz="1600" dirty="0">
                <a:sym typeface="Wingdings" panose="05000000000000000000" pitchFamily="2" charset="2"/>
              </a:rPr>
              <a:t>(1 criterion)</a:t>
            </a:r>
          </a:p>
          <a:p>
            <a:pPr marL="630238" lvl="1" indent="-282575">
              <a:spcBef>
                <a:spcPts val="600"/>
              </a:spcBef>
            </a:pPr>
            <a:r>
              <a:rPr lang="en-US" sz="1600" dirty="0">
                <a:sym typeface="Wingdings" panose="05000000000000000000" pitchFamily="2" charset="2"/>
              </a:rPr>
              <a:t>VDE event 13 </a:t>
            </a:r>
            <a:r>
              <a:rPr lang="en-US" sz="1600" dirty="0" err="1">
                <a:sym typeface="Wingdings" panose="05000000000000000000" pitchFamily="2" charset="2"/>
              </a:rPr>
              <a:t>ms</a:t>
            </a:r>
            <a:r>
              <a:rPr lang="en-US" sz="1600" dirty="0">
                <a:sym typeface="Wingdings" panose="05000000000000000000" pitchFamily="2" charset="2"/>
              </a:rPr>
              <a:t> earlier using offline EFIT signals (3 </a:t>
            </a:r>
            <a:r>
              <a:rPr lang="en-US" sz="1600" dirty="0" smtClean="0">
                <a:sym typeface="Wingdings" panose="05000000000000000000" pitchFamily="2" charset="2"/>
              </a:rPr>
              <a:t>criteria: Z</a:t>
            </a:r>
            <a:r>
              <a:rPr lang="en-US" sz="1600" baseline="-25000" dirty="0" smtClean="0">
                <a:sym typeface="Wingdings" panose="05000000000000000000" pitchFamily="2" charset="2"/>
              </a:rPr>
              <a:t>0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en-US" sz="1600" dirty="0" smtClean="0">
                <a:sym typeface="Wingdings" panose="05000000000000000000" pitchFamily="2" charset="2"/>
              </a:rPr>
              <a:t>dZ</a:t>
            </a:r>
            <a:r>
              <a:rPr lang="en-US" sz="1600" baseline="-25000" dirty="0" smtClean="0">
                <a:sym typeface="Wingdings" panose="05000000000000000000" pitchFamily="2" charset="2"/>
              </a:rPr>
              <a:t>0</a:t>
            </a:r>
            <a:r>
              <a:rPr lang="en-US" sz="1600" dirty="0" smtClean="0">
                <a:sym typeface="Wingdings" panose="05000000000000000000" pitchFamily="2" charset="2"/>
              </a:rPr>
              <a:t>/</a:t>
            </a:r>
            <a:r>
              <a:rPr lang="en-US" sz="1600" dirty="0" err="1" smtClean="0">
                <a:sym typeface="Wingdings" panose="05000000000000000000" pitchFamily="2" charset="2"/>
              </a:rPr>
              <a:t>dt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en-US" sz="1600" dirty="0" smtClean="0">
                <a:sym typeface="Wingdings" panose="05000000000000000000" pitchFamily="2" charset="2"/>
              </a:rPr>
              <a:t>Z</a:t>
            </a:r>
            <a:r>
              <a:rPr lang="en-US" sz="1600" baseline="-25000" dirty="0" smtClean="0">
                <a:sym typeface="Wingdings" panose="05000000000000000000" pitchFamily="2" charset="2"/>
              </a:rPr>
              <a:t>0 </a:t>
            </a:r>
            <a:r>
              <a:rPr lang="en-US" sz="1600" dirty="0" smtClean="0">
                <a:sym typeface="Wingdings" panose="05000000000000000000" pitchFamily="2" charset="2"/>
              </a:rPr>
              <a:t>x dZ</a:t>
            </a:r>
            <a:r>
              <a:rPr lang="en-US" sz="1600" baseline="-25000" dirty="0" smtClean="0">
                <a:sym typeface="Wingdings" panose="05000000000000000000" pitchFamily="2" charset="2"/>
              </a:rPr>
              <a:t>0</a:t>
            </a:r>
            <a:r>
              <a:rPr lang="en-US" sz="1600" dirty="0" smtClean="0">
                <a:sym typeface="Wingdings" panose="05000000000000000000" pitchFamily="2" charset="2"/>
              </a:rPr>
              <a:t>/</a:t>
            </a:r>
            <a:r>
              <a:rPr lang="en-US" sz="1600" dirty="0" err="1" smtClean="0">
                <a:sym typeface="Wingdings" panose="05000000000000000000" pitchFamily="2" charset="2"/>
              </a:rPr>
              <a:t>dt</a:t>
            </a:r>
            <a:r>
              <a:rPr lang="en-US" sz="1600" dirty="0">
                <a:sym typeface="Wingdings" panose="05000000000000000000" pitchFamily="2" charset="2"/>
              </a:rPr>
              <a:t>)</a:t>
            </a:r>
            <a:endParaRPr lang="en-US" sz="1600" dirty="0"/>
          </a:p>
          <a:p>
            <a:pPr marL="230188" indent="-282575">
              <a:spcBef>
                <a:spcPts val="600"/>
              </a:spcBef>
            </a:pPr>
            <a:endParaRPr lang="en-US" sz="1800" dirty="0">
              <a:sym typeface="Wingdings" panose="05000000000000000000" pitchFamily="2" charset="2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195170" y="2558000"/>
            <a:ext cx="838200" cy="274320"/>
          </a:xfrm>
          <a:prstGeom prst="chevr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VDE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/>
          <a:stretch/>
        </p:blipFill>
        <p:spPr bwMode="auto">
          <a:xfrm>
            <a:off x="5575777" y="765175"/>
            <a:ext cx="3406490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254" y="4564603"/>
            <a:ext cx="5203545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shutdown handler: see </a:t>
            </a:r>
            <a:r>
              <a:rPr lang="en-US" sz="14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NP10.00005 </a:t>
            </a:r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Gerhardt (Wed AM)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4906261" y="3753475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PCS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state</a:t>
            </a:r>
            <a:endParaRPr lang="en-US" sz="16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084194" y="2528738"/>
            <a:ext cx="752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Z</a:t>
            </a:r>
            <a:r>
              <a:rPr lang="en-US" sz="1600" baseline="-25000" dirty="0" smtClean="0">
                <a:latin typeface="+mj-lt"/>
              </a:rPr>
              <a:t>0</a:t>
            </a:r>
            <a:r>
              <a:rPr lang="en-US" sz="1600" dirty="0" smtClean="0">
                <a:latin typeface="+mj-lt"/>
              </a:rPr>
              <a:t> (m)</a:t>
            </a:r>
            <a:endParaRPr lang="en-US" sz="1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5049729" y="1299268"/>
            <a:ext cx="821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+mj-lt"/>
              </a:rPr>
              <a:t>I</a:t>
            </a:r>
            <a:r>
              <a:rPr lang="en-US" sz="1600" baseline="-25000" dirty="0" err="1">
                <a:latin typeface="+mj-lt"/>
              </a:rPr>
              <a:t>p</a:t>
            </a:r>
            <a:r>
              <a:rPr lang="en-US" sz="1600" dirty="0" smtClean="0">
                <a:latin typeface="+mj-lt"/>
              </a:rPr>
              <a:t> (MA)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0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20" y="971550"/>
            <a:ext cx="8843680" cy="3872621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Physics Understanding</a:t>
            </a:r>
          </a:p>
          <a:p>
            <a:pPr marL="630238" lvl="1" indent="-282575">
              <a:spcBef>
                <a:spcPts val="1200"/>
              </a:spcBef>
            </a:pPr>
            <a:r>
              <a:rPr lang="en-US" dirty="0" smtClean="0"/>
              <a:t>Disruption Event Characterization and Forecasting code (DECAF) development continues: defining / forecasting disruption event chains</a:t>
            </a:r>
          </a:p>
          <a:p>
            <a:pPr marL="630238" lvl="1" indent="-282575">
              <a:spcBef>
                <a:spcPts val="1200"/>
              </a:spcBef>
            </a:pPr>
            <a:r>
              <a:rPr lang="en-US" b="0" dirty="0" smtClean="0"/>
              <a:t>Recent DECAF development includes initial kinetic RWM forecasting, and initial identification of rotating MHD modes, bifurcation, and locking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Stability Control</a:t>
            </a:r>
            <a:endParaRPr lang="en-US" b="0" dirty="0" smtClean="0"/>
          </a:p>
          <a:p>
            <a:pPr marL="631825" lvl="1">
              <a:spcBef>
                <a:spcPts val="1200"/>
              </a:spcBef>
            </a:pPr>
            <a:r>
              <a:rPr lang="en-US" altLang="en-US" dirty="0" smtClean="0"/>
              <a:t>An arsenal of control tools will be available on NSTX-U for disruption avoidance (e.g. rotation, q profile control; RWM state-space controller)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30" y="47850"/>
            <a:ext cx="9067800" cy="571500"/>
          </a:xfrm>
        </p:spPr>
        <p:txBody>
          <a:bodyPr/>
          <a:lstStyle/>
          <a:p>
            <a:r>
              <a:rPr lang="en-US" dirty="0"/>
              <a:t>Disruption </a:t>
            </a:r>
            <a:r>
              <a:rPr lang="en-US" dirty="0" smtClean="0"/>
              <a:t>event characterization</a:t>
            </a:r>
            <a:r>
              <a:rPr lang="en-US" dirty="0"/>
              <a:t>, </a:t>
            </a:r>
            <a:r>
              <a:rPr lang="en-US" dirty="0" smtClean="0"/>
              <a:t>forecasting, and control are synergizing in NSTX-U for disruption </a:t>
            </a:r>
            <a:r>
              <a:rPr lang="en-US" dirty="0"/>
              <a:t>avoidance</a:t>
            </a:r>
          </a:p>
        </p:txBody>
      </p:sp>
    </p:spTree>
    <p:extLst>
      <p:ext uri="{BB962C8B-B14F-4D97-AF65-F5344CB8AC3E}">
        <p14:creationId xmlns:p14="http://schemas.microsoft.com/office/powerpoint/2010/main" val="1023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30" y="47850"/>
            <a:ext cx="9067800" cy="571500"/>
          </a:xfrm>
        </p:spPr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isruption avoidance is a critical need for future tokamaks; NSTX-U is focusing stability research on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8" y="721005"/>
            <a:ext cx="9098112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The present “grand challenge” in tokamak stability research</a:t>
            </a:r>
          </a:p>
          <a:p>
            <a:pPr lvl="1">
              <a:spcBef>
                <a:spcPts val="800"/>
              </a:spcBef>
            </a:pPr>
            <a:r>
              <a:rPr lang="en-US" sz="1800" u="sng" dirty="0" smtClean="0">
                <a:solidFill>
                  <a:srgbClr val="FF0000"/>
                </a:solidFill>
              </a:rPr>
              <a:t>Can be done</a:t>
            </a:r>
            <a:r>
              <a:rPr lang="en-US" sz="1800" dirty="0">
                <a:solidFill>
                  <a:srgbClr val="FF0000"/>
                </a:solidFill>
              </a:rPr>
              <a:t>! </a:t>
            </a:r>
            <a:r>
              <a:rPr lang="en-US" sz="1800" dirty="0"/>
              <a:t>(</a:t>
            </a:r>
            <a:r>
              <a:rPr lang="en-US" sz="1800" dirty="0" smtClean="0"/>
              <a:t>JET: </a:t>
            </a:r>
            <a:r>
              <a:rPr lang="en-US" sz="1800" dirty="0"/>
              <a:t>&lt; </a:t>
            </a:r>
            <a:r>
              <a:rPr lang="en-US" sz="1800" dirty="0" smtClean="0"/>
              <a:t>4% disruptions w/C wall, &lt; 10% w/ITER-like wall)</a:t>
            </a:r>
          </a:p>
          <a:p>
            <a:pPr lvl="2">
              <a:spcBef>
                <a:spcPts val="800"/>
              </a:spcBef>
            </a:pPr>
            <a:r>
              <a:rPr lang="en-US" sz="1600" u="sng" dirty="0" smtClean="0">
                <a:solidFill>
                  <a:srgbClr val="6600FF"/>
                </a:solidFill>
              </a:rPr>
              <a:t>ITER disruption rate</a:t>
            </a:r>
            <a:r>
              <a:rPr lang="en-US" sz="1600" dirty="0" smtClean="0">
                <a:solidFill>
                  <a:srgbClr val="6600FF"/>
                </a:solidFill>
              </a:rPr>
              <a:t>: &lt; 1 - 2% (energy load, halo current); &lt;&lt; 1% (runaways)</a:t>
            </a:r>
          </a:p>
          <a:p>
            <a:pPr>
              <a:spcBef>
                <a:spcPts val="2400"/>
              </a:spcBef>
            </a:pPr>
            <a:r>
              <a:rPr lang="en-US" sz="2000" u="sng" dirty="0" smtClean="0">
                <a:solidFill>
                  <a:srgbClr val="FF0000"/>
                </a:solidFill>
              </a:rPr>
              <a:t>Strategic plan</a:t>
            </a:r>
            <a:r>
              <a:rPr lang="en-US" sz="2000" dirty="0" smtClean="0"/>
              <a:t>: utilize/expand stability/control research success 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solidFill>
                  <a:srgbClr val="FF0000"/>
                </a:solidFill>
              </a:rPr>
              <a:t>Synergize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FF0000"/>
                </a:solidFill>
              </a:rPr>
              <a:t>build upon </a:t>
            </a:r>
            <a:r>
              <a:rPr lang="en-US" sz="1600" dirty="0"/>
              <a:t>past MHD stability/control success </a:t>
            </a:r>
            <a:r>
              <a:rPr lang="en-US" altLang="en-US" sz="1600" dirty="0">
                <a:solidFill>
                  <a:srgbClr val="6600FF"/>
                </a:solidFill>
              </a:rPr>
              <a:t>(don’t just repeat!)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Utilize this knowledge / evolve into disruption prediction and avoidance research</a:t>
            </a:r>
          </a:p>
          <a:p>
            <a:pPr>
              <a:spcBef>
                <a:spcPts val="2400"/>
              </a:spcBef>
            </a:pPr>
            <a:r>
              <a:rPr lang="en-US" sz="2000" u="sng" dirty="0" smtClean="0"/>
              <a:t>FESAC 2015 DOE Transient Events report</a:t>
            </a:r>
            <a:r>
              <a:rPr lang="en-US" sz="2000" dirty="0" smtClean="0"/>
              <a:t>: </a:t>
            </a:r>
            <a:r>
              <a:rPr lang="en-US" altLang="en-US" sz="2000" dirty="0" smtClean="0"/>
              <a:t>Disruption </a:t>
            </a:r>
            <a:r>
              <a:rPr lang="en-US" altLang="en-US" sz="2000" dirty="0" err="1" smtClean="0"/>
              <a:t>Predicition</a:t>
            </a:r>
            <a:r>
              <a:rPr lang="en-US" altLang="en-US" sz="2000" dirty="0" smtClean="0"/>
              <a:t>, Avoidance, Mitigation a Tier 1 (highest priority) initiative</a:t>
            </a:r>
            <a:endParaRPr lang="en-US" sz="2000" dirty="0" smtClean="0"/>
          </a:p>
          <a:p>
            <a:pPr>
              <a:spcBef>
                <a:spcPts val="2400"/>
              </a:spcBef>
            </a:pPr>
            <a:r>
              <a:rPr lang="en-US" sz="2000" dirty="0"/>
              <a:t>Research at NSTX-U producing focused approach on disruption prediction and avoidance with quantitative measures of progress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091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Global mode stability forecasting</a:t>
            </a:r>
            <a:r>
              <a:rPr lang="en-US" altLang="en-US" dirty="0">
                <a:solidFill>
                  <a:srgbClr val="3333CC"/>
                </a:solidFill>
                <a:latin typeface="Arial" pitchFamily="34" charset="0"/>
              </a:rPr>
              <a:t>: build from success of drift kinetic theory modification to MHD as a </a:t>
            </a:r>
            <a:r>
              <a:rPr lang="en-US" altLang="en-US" dirty="0" smtClean="0">
                <a:solidFill>
                  <a:srgbClr val="3333CC"/>
                </a:solidFill>
                <a:latin typeface="Arial" pitchFamily="34" charset="0"/>
              </a:rPr>
              <a:t>model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" y="713690"/>
            <a:ext cx="4495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80000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rgbClr val="FF3300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en-US" sz="1800" dirty="0" smtClean="0">
                <a:ea typeface="+mn-ea"/>
              </a:rPr>
              <a:t>Kinetic modification to ideal MHD</a:t>
            </a:r>
          </a:p>
          <a:p>
            <a:pPr>
              <a:spcBef>
                <a:spcPct val="40000"/>
              </a:spcBef>
            </a:pPr>
            <a:endParaRPr lang="en-US" altLang="en-US" sz="1800" dirty="0">
              <a:ea typeface="+mn-ea"/>
            </a:endParaRPr>
          </a:p>
          <a:p>
            <a:pPr>
              <a:spcBef>
                <a:spcPct val="40000"/>
              </a:spcBef>
            </a:pPr>
            <a:endParaRPr lang="en-US" altLang="en-US" sz="1800" dirty="0" smtClean="0">
              <a:ea typeface="+mn-ea"/>
            </a:endParaRP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ea typeface="+mn-ea"/>
              </a:rPr>
              <a:t>Stability depends on</a:t>
            </a:r>
          </a:p>
          <a:p>
            <a:pPr lvl="1">
              <a:spcBef>
                <a:spcPts val="300"/>
              </a:spcBef>
            </a:pPr>
            <a:r>
              <a:rPr lang="en-US" altLang="en-US" sz="1600" u="sng" dirty="0" smtClean="0">
                <a:solidFill>
                  <a:srgbClr val="FF0000"/>
                </a:solidFill>
                <a:ea typeface="+mn-ea"/>
              </a:rPr>
              <a:t>Trapped / circulating ions, electrons</a:t>
            </a:r>
          </a:p>
          <a:p>
            <a:pPr lvl="1">
              <a:spcBef>
                <a:spcPts val="300"/>
              </a:spcBef>
            </a:pPr>
            <a:r>
              <a:rPr lang="en-US" altLang="en-US" sz="1600" u="sng" dirty="0" err="1" smtClean="0">
                <a:solidFill>
                  <a:srgbClr val="FF0000"/>
                </a:solidFill>
                <a:ea typeface="+mn-ea"/>
              </a:rPr>
              <a:t>Collisionality</a:t>
            </a:r>
            <a:r>
              <a:rPr lang="en-US" altLang="en-US" sz="1600" u="sng" dirty="0" smtClean="0">
                <a:solidFill>
                  <a:srgbClr val="FF0000"/>
                </a:solidFill>
                <a:ea typeface="+mn-ea"/>
              </a:rPr>
              <a:t>; </a:t>
            </a:r>
            <a:r>
              <a:rPr lang="en-US" altLang="en-US" sz="1600" dirty="0" smtClean="0">
                <a:solidFill>
                  <a:srgbClr val="000000"/>
                </a:solidFill>
                <a:ea typeface="+mn-ea"/>
              </a:rPr>
              <a:t>Energetic particles</a:t>
            </a:r>
          </a:p>
          <a:p>
            <a:pPr lvl="1">
              <a:spcBef>
                <a:spcPts val="300"/>
              </a:spcBef>
            </a:pPr>
            <a:r>
              <a:rPr lang="en-US" altLang="en-US" sz="1600" dirty="0" smtClean="0">
                <a:solidFill>
                  <a:srgbClr val="000000"/>
                </a:solidFill>
                <a:ea typeface="+mn-ea"/>
              </a:rPr>
              <a:t>Integrated </a:t>
            </a:r>
            <a:r>
              <a:rPr lang="en-US" altLang="en-US" sz="1600" i="1" u="sng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w</a:t>
            </a:r>
            <a:r>
              <a:rPr lang="en-US" altLang="en-US" sz="1400" i="1" u="sng" baseline="-25000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f</a:t>
            </a:r>
            <a:r>
              <a:rPr lang="en-US" altLang="en-US" sz="1600" u="sng" dirty="0" smtClean="0">
                <a:solidFill>
                  <a:srgbClr val="FF0000"/>
                </a:solidFill>
                <a:ea typeface="+mn-ea"/>
              </a:rPr>
              <a:t> profile matters!!! </a:t>
            </a:r>
            <a:r>
              <a:rPr lang="en-US" altLang="en-US" sz="1600" dirty="0" smtClean="0">
                <a:solidFill>
                  <a:srgbClr val="000000"/>
                </a:solidFill>
                <a:ea typeface="+mn-ea"/>
              </a:rPr>
              <a:t>: broad rotation resonances in </a:t>
            </a:r>
            <a:r>
              <a:rPr lang="en-US" altLang="en-US" sz="1600" i="1" dirty="0" err="1" smtClean="0">
                <a:solidFill>
                  <a:srgbClr val="000000"/>
                </a:solidFill>
                <a:latin typeface="Symbol" pitchFamily="18" charset="2"/>
                <a:ea typeface="+mn-ea"/>
              </a:rPr>
              <a:t>d</a:t>
            </a:r>
            <a:r>
              <a:rPr lang="en-US" altLang="en-US" sz="1600" i="1" dirty="0" err="1" smtClean="0">
                <a:solidFill>
                  <a:srgbClr val="000000"/>
                </a:solidFill>
                <a:ea typeface="+mn-ea"/>
              </a:rPr>
              <a:t>W</a:t>
            </a:r>
            <a:r>
              <a:rPr lang="en-US" altLang="en-US" sz="1600" i="1" baseline="-25000" dirty="0" err="1" smtClean="0">
                <a:solidFill>
                  <a:srgbClr val="000000"/>
                </a:solidFill>
                <a:ea typeface="+mn-ea"/>
              </a:rPr>
              <a:t>K</a:t>
            </a:r>
            <a:r>
              <a:rPr lang="en-US" altLang="en-US" sz="1600" dirty="0" smtClean="0">
                <a:solidFill>
                  <a:srgbClr val="000000"/>
                </a:solidFill>
                <a:ea typeface="+mn-ea"/>
              </a:rPr>
              <a:t> </a:t>
            </a:r>
            <a:endParaRPr lang="en-US" altLang="en-US" sz="1600" baseline="-25000" dirty="0" smtClean="0">
              <a:solidFill>
                <a:srgbClr val="000000"/>
              </a:solidFill>
              <a:ea typeface="+mn-ea"/>
            </a:endParaRPr>
          </a:p>
          <a:p>
            <a:pPr>
              <a:spcBef>
                <a:spcPct val="20000"/>
              </a:spcBef>
            </a:pPr>
            <a:endParaRPr lang="en-US" altLang="en-US" sz="1800" dirty="0" smtClean="0">
              <a:ea typeface="+mn-ea"/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88586"/>
              </p:ext>
            </p:extLst>
          </p:nvPr>
        </p:nvGraphicFramePr>
        <p:xfrm>
          <a:off x="1067846" y="1059134"/>
          <a:ext cx="2041724" cy="67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5" name="Equation" r:id="rId3" imgW="1320480" imgH="431640" progId="Equation.DSMT4">
                  <p:embed/>
                </p:oleObj>
              </mc:Choice>
              <mc:Fallback>
                <p:oleObj name="Equation" r:id="rId3" imgW="1320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846" y="1059134"/>
                        <a:ext cx="2041724" cy="6744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http://www.davidpace.com/wp-content/uploads/2015/11/tokamak_geometr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10137" r="11842"/>
          <a:stretch/>
        </p:blipFill>
        <p:spPr bwMode="auto">
          <a:xfrm>
            <a:off x="4908550" y="1195787"/>
            <a:ext cx="3409035" cy="222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068292" y="3007005"/>
            <a:ext cx="1094508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1400" u="sng" dirty="0" smtClean="0">
                <a:latin typeface="Helvetica" pitchFamily="34" charset="0"/>
                <a:ea typeface="+mn-ea"/>
              </a:rPr>
              <a:t>ion gyro-orbit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1400" u="sng" dirty="0">
                <a:latin typeface="Helvetica" pitchFamily="34" charset="0"/>
                <a:ea typeface="+mn-ea"/>
              </a:rPr>
              <a:t>a</a:t>
            </a:r>
            <a:r>
              <a:rPr lang="en-US" altLang="en-US" sz="1400" u="sng" dirty="0" smtClean="0">
                <a:latin typeface="Helvetica" pitchFamily="34" charset="0"/>
                <a:ea typeface="+mn-ea"/>
              </a:rPr>
              <a:t>nd trajectory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4724400" y="3398885"/>
            <a:ext cx="425175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100" dirty="0" smtClean="0">
                <a:solidFill>
                  <a:srgbClr val="0000FF"/>
                </a:solidFill>
                <a:latin typeface="+mj-lt"/>
              </a:rPr>
              <a:t>(Fig. adapted from R. Pitts et al., Physics World (Mar 2006))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577254" y="721005"/>
            <a:ext cx="20354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4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Trapped particle orbit</a:t>
            </a:r>
            <a:r>
              <a:rPr lang="en-US" altLang="en-US" sz="1400" u="sng" dirty="0">
                <a:solidFill>
                  <a:srgbClr val="6600FF"/>
                </a:solidFill>
                <a:latin typeface="Helvetica" pitchFamily="34" charset="0"/>
                <a:ea typeface="+mn-ea"/>
              </a:rPr>
              <a:t> </a:t>
            </a:r>
            <a:r>
              <a:rPr lang="en-US" altLang="en-US" sz="14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precession drift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8001000" y="824355"/>
            <a:ext cx="8245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4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Trapped particle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4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orbit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077200" y="1559877"/>
            <a:ext cx="245921" cy="589930"/>
            <a:chOff x="8520838" y="1924670"/>
            <a:chExt cx="245921" cy="58993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8520838" y="2378260"/>
              <a:ext cx="245921" cy="1363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763000" y="1924670"/>
              <a:ext cx="3759" cy="46179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441545" y="814782"/>
            <a:ext cx="9279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en-US" sz="12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Trapped orbit 2D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200" u="sng" dirty="0" smtClean="0">
                <a:solidFill>
                  <a:srgbClr val="6600FF"/>
                </a:solidFill>
                <a:latin typeface="Helvetica" pitchFamily="34" charset="0"/>
                <a:ea typeface="+mn-ea"/>
              </a:rPr>
              <a:t>projections</a:t>
            </a:r>
          </a:p>
        </p:txBody>
      </p:sp>
      <p:grpSp>
        <p:nvGrpSpPr>
          <p:cNvPr id="21" name="Group 20"/>
          <p:cNvGrpSpPr/>
          <p:nvPr/>
        </p:nvGrpSpPr>
        <p:grpSpPr>
          <a:xfrm flipH="1">
            <a:off x="4744167" y="1510396"/>
            <a:ext cx="245921" cy="829704"/>
            <a:chOff x="8520838" y="1924670"/>
            <a:chExt cx="245921" cy="58993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8520838" y="2378260"/>
              <a:ext cx="245921" cy="13634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8763000" y="1924670"/>
              <a:ext cx="3759" cy="461791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22330"/>
              </p:ext>
            </p:extLst>
          </p:nvPr>
        </p:nvGraphicFramePr>
        <p:xfrm>
          <a:off x="138113" y="3543300"/>
          <a:ext cx="5073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6" name="Equation" r:id="rId6" imgW="3124080" imgH="634680" progId="Equation.DSMT4">
                  <p:embed/>
                </p:oleObj>
              </mc:Choice>
              <mc:Fallback>
                <p:oleObj name="Equation" r:id="rId6" imgW="3124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3543300"/>
                        <a:ext cx="5073650" cy="1028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62000" y="3235605"/>
            <a:ext cx="39453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u="sng" dirty="0" smtClean="0">
                <a:solidFill>
                  <a:srgbClr val="0000FF"/>
                </a:solidFill>
                <a:latin typeface="Helvetica" pitchFamily="34" charset="0"/>
                <a:ea typeface="+mn-ea"/>
              </a:rPr>
              <a:t>plasma integral over particle energy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853007" y="4600575"/>
            <a:ext cx="9569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u="sng" dirty="0" err="1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collisionality</a:t>
            </a:r>
            <a:endParaRPr lang="en-US" altLang="en-US" sz="1400" u="sng" dirty="0" smtClean="0">
              <a:solidFill>
                <a:srgbClr val="FF00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016533" y="4575464"/>
            <a:ext cx="18594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600" i="1" u="sng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w</a:t>
            </a:r>
            <a:r>
              <a:rPr lang="en-US" altLang="en-US" sz="1400" i="1" baseline="-25000" dirty="0" err="1" smtClean="0">
                <a:solidFill>
                  <a:srgbClr val="FF0000"/>
                </a:solidFill>
                <a:latin typeface="Symbol" pitchFamily="18" charset="2"/>
                <a:ea typeface="+mn-ea"/>
              </a:rPr>
              <a:t>f</a:t>
            </a:r>
            <a:r>
              <a:rPr lang="en-US" altLang="en-US" sz="14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 profile (enters in </a:t>
            </a:r>
            <a:r>
              <a:rPr lang="en-US" altLang="en-US" sz="1600" i="1" u="sng" dirty="0" err="1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en-US" sz="1400" i="1" baseline="-25000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altLang="en-US" sz="1400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)</a:t>
            </a: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H="1" flipV="1">
            <a:off x="2786442" y="4400550"/>
            <a:ext cx="337758" cy="1841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1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615326" y="4600575"/>
            <a:ext cx="1213474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precession drift</a:t>
            </a: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1232863" y="4400549"/>
            <a:ext cx="257848" cy="2127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1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2133600" y="4600575"/>
            <a:ext cx="5866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u="sng" dirty="0" smtClean="0">
                <a:solidFill>
                  <a:srgbClr val="FF0000"/>
                </a:solidFill>
                <a:latin typeface="Helvetica" pitchFamily="34" charset="0"/>
                <a:ea typeface="+mn-ea"/>
              </a:rPr>
              <a:t>bounce</a:t>
            </a: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 flipV="1">
            <a:off x="2195659" y="4400550"/>
            <a:ext cx="152400" cy="152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1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 flipV="1">
            <a:off x="3331502" y="4400548"/>
            <a:ext cx="1011897" cy="225809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100" smtClean="0">
              <a:solidFill>
                <a:srgbClr val="1822CD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26072" y="3645865"/>
            <a:ext cx="2956358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100" u="sng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Just some references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da-DK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B. Hu</a:t>
            </a:r>
            <a:r>
              <a:rPr lang="da-DK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da-DK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R. Betti</a:t>
            </a:r>
            <a:r>
              <a:rPr lang="da-DK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, et al., PoP 12 (2005) </a:t>
            </a:r>
            <a:r>
              <a:rPr lang="da-DK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057301</a:t>
            </a:r>
          </a:p>
          <a:p>
            <a:pPr>
              <a:spcBef>
                <a:spcPts val="300"/>
              </a:spcBef>
            </a:pP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J</a:t>
            </a:r>
            <a:r>
              <a:rPr lang="en-US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. 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Berkery </a:t>
            </a:r>
            <a:r>
              <a:rPr lang="en-US" sz="1100" i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et </a:t>
            </a:r>
            <a:r>
              <a:rPr lang="en-US" sz="1100" i="1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al.</a:t>
            </a:r>
            <a:r>
              <a:rPr lang="en-US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PRL </a:t>
            </a:r>
            <a:r>
              <a:rPr lang="en-US" sz="1100" b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104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(2010) 035003</a:t>
            </a:r>
            <a:endParaRPr lang="en-US" sz="1100" dirty="0" smtClean="0">
              <a:solidFill>
                <a:srgbClr val="6600FF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S. Sabbagh, et al., NF </a:t>
            </a:r>
            <a:r>
              <a:rPr lang="en-US" sz="1100" b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50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 (2010) 025020</a:t>
            </a:r>
          </a:p>
          <a:p>
            <a:pPr lvl="0">
              <a:spcBef>
                <a:spcPts val="300"/>
              </a:spcBef>
            </a:pPr>
            <a:r>
              <a:rPr lang="en-US" sz="1100" dirty="0">
                <a:solidFill>
                  <a:srgbClr val="6600FF"/>
                </a:solidFill>
                <a:latin typeface="Arial"/>
                <a:cs typeface="Arial" pitchFamily="34" charset="0"/>
              </a:rPr>
              <a:t>J. </a:t>
            </a:r>
            <a:r>
              <a:rPr lang="en-US" sz="11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Berkery </a:t>
            </a:r>
            <a:r>
              <a:rPr lang="en-US" sz="11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100" dirty="0">
                <a:solidFill>
                  <a:srgbClr val="6600FF"/>
                </a:solidFill>
                <a:latin typeface="Arial"/>
                <a:cs typeface="Arial" pitchFamily="34" charset="0"/>
              </a:rPr>
              <a:t>, PRL </a:t>
            </a:r>
            <a:r>
              <a:rPr lang="en-US" sz="1100" b="1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106</a:t>
            </a:r>
            <a:r>
              <a:rPr lang="en-US" sz="1100" dirty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6600FF"/>
                </a:solidFill>
                <a:latin typeface="+mn-lt"/>
                <a:ea typeface="+mn-ea"/>
                <a:cs typeface="Arial" pitchFamily="34" charset="0"/>
              </a:rPr>
              <a:t>(2011) 075004</a:t>
            </a:r>
          </a:p>
          <a:p>
            <a:pPr>
              <a:spcBef>
                <a:spcPts val="300"/>
              </a:spcBef>
            </a:pPr>
            <a:r>
              <a:rPr lang="en-US" sz="11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J</a:t>
            </a:r>
            <a:r>
              <a:rPr lang="en-US" sz="1100" dirty="0">
                <a:solidFill>
                  <a:srgbClr val="6600FF"/>
                </a:solidFill>
                <a:latin typeface="Arial"/>
                <a:cs typeface="Arial" pitchFamily="34" charset="0"/>
              </a:rPr>
              <a:t>. </a:t>
            </a:r>
            <a:r>
              <a:rPr lang="en-US" sz="11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Berkery </a:t>
            </a:r>
            <a:r>
              <a:rPr lang="en-US" sz="1100" i="1" dirty="0">
                <a:solidFill>
                  <a:srgbClr val="6600FF"/>
                </a:solidFill>
                <a:latin typeface="Arial"/>
                <a:cs typeface="Arial" pitchFamily="34" charset="0"/>
              </a:rPr>
              <a:t>et al.</a:t>
            </a:r>
            <a:r>
              <a:rPr lang="en-US" sz="1100" dirty="0">
                <a:solidFill>
                  <a:srgbClr val="6600FF"/>
                </a:solidFill>
                <a:latin typeface="Arial"/>
                <a:cs typeface="Arial" pitchFamily="34" charset="0"/>
              </a:rPr>
              <a:t>, </a:t>
            </a:r>
            <a:r>
              <a:rPr lang="en-US" sz="11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NF </a:t>
            </a:r>
            <a:r>
              <a:rPr lang="en-US" sz="1100" b="1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55</a:t>
            </a:r>
            <a:r>
              <a:rPr lang="en-US" sz="1100" dirty="0">
                <a:solidFill>
                  <a:srgbClr val="6600FF"/>
                </a:solidFill>
                <a:latin typeface="Arial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rgbClr val="6600FF"/>
                </a:solidFill>
                <a:latin typeface="Arial"/>
                <a:cs typeface="Arial" pitchFamily="34" charset="0"/>
              </a:rPr>
              <a:t>(2015) 123007</a:t>
            </a:r>
          </a:p>
        </p:txBody>
      </p:sp>
    </p:spTree>
    <p:extLst>
      <p:ext uri="{BB962C8B-B14F-4D97-AF65-F5344CB8AC3E}">
        <p14:creationId xmlns:p14="http://schemas.microsoft.com/office/powerpoint/2010/main" val="37099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/>
              <a:t>Disruption event chain characterization capability started for NSTX-U as next step in </a:t>
            </a:r>
            <a:r>
              <a:rPr lang="en-US" dirty="0" smtClean="0"/>
              <a:t>disruption avoidance plan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0" y="771566"/>
            <a:ext cx="4267200" cy="4086184"/>
          </a:xfrm>
        </p:spPr>
        <p:txBody>
          <a:bodyPr/>
          <a:lstStyle/>
          <a:p>
            <a:pPr marL="284163" indent="-284163">
              <a:spcBef>
                <a:spcPts val="600"/>
              </a:spcBef>
            </a:pPr>
            <a:r>
              <a:rPr lang="en-US" sz="2000" dirty="0"/>
              <a:t>Approach to disruption </a:t>
            </a:r>
            <a:r>
              <a:rPr lang="en-US" sz="2000" dirty="0" smtClean="0"/>
              <a:t>prevention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Identify disruption event elements and chains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Predict events in disruption chains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Cue </a:t>
            </a:r>
            <a:r>
              <a:rPr lang="en-US" dirty="0"/>
              <a:t>disruption avoidance systems to break event chains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</a:pPr>
            <a:r>
              <a:rPr lang="en-US" dirty="0">
                <a:solidFill>
                  <a:srgbClr val="6600FF"/>
                </a:solidFill>
              </a:rPr>
              <a:t>Attack events at several places with active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Synergizes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builds upon</a:t>
            </a:r>
            <a:r>
              <a:rPr lang="en-US" dirty="0"/>
              <a:t> both </a:t>
            </a:r>
            <a:r>
              <a:rPr lang="en-US" dirty="0" smtClean="0"/>
              <a:t>physics understanding, control successes of NSTX</a:t>
            </a:r>
            <a:endParaRPr lang="en-US" sz="1800" dirty="0" smtClean="0"/>
          </a:p>
          <a:p>
            <a:pPr marL="576263" indent="-292100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95948" y="4019550"/>
            <a:ext cx="21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2950"/>
            <a:ext cx="5259988" cy="395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28600" y="751263"/>
            <a:ext cx="5169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u="sng" dirty="0" smtClean="0">
                <a:latin typeface="+mn-lt"/>
                <a:cs typeface="Arial" pitchFamily="34" charset="0"/>
              </a:rPr>
              <a:t>Disruption prediction/avoidance framework</a:t>
            </a:r>
            <a:endParaRPr lang="en-US" sz="1600" b="0" i="0" u="sng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396" y="4629150"/>
            <a:ext cx="486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6600FF"/>
                </a:solidFill>
                <a:latin typeface="+mj-lt"/>
              </a:rPr>
              <a:t>(from DOE </a:t>
            </a:r>
            <a:r>
              <a:rPr lang="en-US" sz="1200" dirty="0" smtClean="0">
                <a:solidFill>
                  <a:srgbClr val="6600FF"/>
                </a:solidFill>
                <a:latin typeface="+mj-lt"/>
              </a:rPr>
              <a:t>Report </a:t>
            </a:r>
            <a:r>
              <a:rPr lang="en-US" sz="1200" dirty="0">
                <a:solidFill>
                  <a:srgbClr val="6600FF"/>
                </a:solidFill>
                <a:latin typeface="+mj-lt"/>
              </a:rPr>
              <a:t>on T</a:t>
            </a:r>
            <a:r>
              <a:rPr lang="en-US" sz="1200" dirty="0" smtClean="0">
                <a:solidFill>
                  <a:srgbClr val="6600FF"/>
                </a:solidFill>
                <a:latin typeface="+mj-lt"/>
              </a:rPr>
              <a:t>ransients in Tokamak </a:t>
            </a:r>
            <a:r>
              <a:rPr lang="en-US" sz="1200" dirty="0">
                <a:solidFill>
                  <a:srgbClr val="6600FF"/>
                </a:solidFill>
                <a:latin typeface="+mj-lt"/>
              </a:rPr>
              <a:t>P</a:t>
            </a:r>
            <a:r>
              <a:rPr lang="en-US" sz="1200" dirty="0" smtClean="0">
                <a:solidFill>
                  <a:srgbClr val="6600FF"/>
                </a:solidFill>
                <a:latin typeface="+mj-lt"/>
              </a:rPr>
              <a:t>lasmas (2015</a:t>
            </a:r>
            <a:r>
              <a:rPr lang="en-US" sz="1200" dirty="0">
                <a:solidFill>
                  <a:srgbClr val="6600FF"/>
                </a:solidFill>
                <a:latin typeface="+mj-lt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7170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22485"/>
            <a:ext cx="9144000" cy="6673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200" kern="0" dirty="0"/>
              <a:t>Disruption Event Characterization And Forecasting Code (</a:t>
            </a:r>
            <a:r>
              <a:rPr lang="en-US" sz="2200" kern="0" dirty="0">
                <a:solidFill>
                  <a:srgbClr val="FF0000"/>
                </a:solidFill>
              </a:rPr>
              <a:t>DECAF</a:t>
            </a:r>
            <a:r>
              <a:rPr lang="en-US" sz="2200" kern="0" dirty="0"/>
              <a:t>) </a:t>
            </a:r>
            <a:r>
              <a:rPr lang="en-US" sz="2200" kern="0" dirty="0" smtClean="0"/>
              <a:t>yielding </a:t>
            </a:r>
            <a:r>
              <a:rPr lang="en-US" sz="2200" kern="0" dirty="0"/>
              <a:t>initial </a:t>
            </a:r>
            <a:r>
              <a:rPr lang="en-US" sz="2200" kern="0" dirty="0" smtClean="0"/>
              <a:t>results</a:t>
            </a:r>
            <a:endParaRPr lang="en-US" sz="2200" kern="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52400" y="895350"/>
            <a:ext cx="4155509" cy="3200400"/>
            <a:chOff x="228600" y="1178896"/>
            <a:chExt cx="3733800" cy="356252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765"/>
            <a:stretch/>
          </p:blipFill>
          <p:spPr bwMode="auto">
            <a:xfrm>
              <a:off x="259080" y="2621028"/>
              <a:ext cx="3703320" cy="179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53"/>
            <a:stretch/>
          </p:blipFill>
          <p:spPr bwMode="auto">
            <a:xfrm>
              <a:off x="259080" y="4374258"/>
              <a:ext cx="3703320" cy="36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3" b="53250"/>
            <a:stretch/>
          </p:blipFill>
          <p:spPr bwMode="auto">
            <a:xfrm>
              <a:off x="228600" y="1178896"/>
              <a:ext cx="3657600" cy="154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19200" y="2667000"/>
              <a:ext cx="685800" cy="152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</p:grpSp>
      <p:sp>
        <p:nvSpPr>
          <p:cNvPr id="13" name="12-Point Star 12"/>
          <p:cNvSpPr/>
          <p:nvPr/>
        </p:nvSpPr>
        <p:spPr bwMode="auto">
          <a:xfrm>
            <a:off x="2151380" y="2945380"/>
            <a:ext cx="91440" cy="68580"/>
          </a:xfrm>
          <a:prstGeom prst="star12">
            <a:avLst/>
          </a:prstGeom>
          <a:solidFill>
            <a:srgbClr val="00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4" name="12-Point Star 13"/>
          <p:cNvSpPr/>
          <p:nvPr/>
        </p:nvSpPr>
        <p:spPr bwMode="auto">
          <a:xfrm>
            <a:off x="2614930" y="2797743"/>
            <a:ext cx="91440" cy="68580"/>
          </a:xfrm>
          <a:prstGeom prst="star12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5" name="12-Point Star 14"/>
          <p:cNvSpPr/>
          <p:nvPr/>
        </p:nvSpPr>
        <p:spPr bwMode="auto">
          <a:xfrm>
            <a:off x="3002280" y="2602480"/>
            <a:ext cx="91440" cy="68580"/>
          </a:xfrm>
          <a:prstGeom prst="star12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3275" y="2423248"/>
            <a:ext cx="1039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PRP </a:t>
            </a:r>
            <a:r>
              <a:rPr lang="en-US" sz="1400" dirty="0" smtClean="0">
                <a:latin typeface="+mn-lt"/>
              </a:rPr>
              <a:t>event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667000" y="2592375"/>
            <a:ext cx="273051" cy="3366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108671" y="4363778"/>
            <a:ext cx="50045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PRP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1108673" y="3692265"/>
            <a:ext cx="1831378" cy="63817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285914" y="3692265"/>
            <a:ext cx="442162" cy="63817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837944" y="4363778"/>
            <a:ext cx="50045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VDE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9464" y="4363778"/>
            <a:ext cx="44114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IPR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0984" y="4363777"/>
            <a:ext cx="48282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SCL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6" name="Straight Arrow Connector 25"/>
          <p:cNvCxnSpPr>
            <a:stCxn id="20" idx="3"/>
            <a:endCxn id="23" idx="1"/>
          </p:cNvCxnSpPr>
          <p:nvPr/>
        </p:nvCxnSpPr>
        <p:spPr bwMode="auto">
          <a:xfrm>
            <a:off x="1609129" y="4502278"/>
            <a:ext cx="228815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2329200" y="4457225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3057099" y="4467653"/>
            <a:ext cx="228815" cy="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2401" y="4645743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Detected at: 0.4194s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4388" y="4645743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0.4380s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1" y="4645743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0.4522s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96793" y="4645742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0.4732s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6221" y="992289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NSTX</a:t>
            </a:r>
          </a:p>
          <a:p>
            <a:pPr>
              <a:buNone/>
            </a:pP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142270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2706371" y="1662123"/>
            <a:ext cx="579543" cy="9807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981200" y="1760194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Disruption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016115" y="752937"/>
            <a:ext cx="5105400" cy="40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800" kern="0" dirty="0" smtClean="0"/>
              <a:t>10 physical events presently defined in code with quantitative </a:t>
            </a:r>
            <a:r>
              <a:rPr lang="en-US" sz="1800" kern="0" dirty="0"/>
              <a:t>warning points</a:t>
            </a:r>
            <a:endParaRPr lang="en-US" sz="1800" kern="0" dirty="0" smtClean="0"/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en-US" sz="1600" kern="0" dirty="0" smtClean="0"/>
              <a:t>Builds on characterization work of de Vries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endParaRPr lang="en-US" sz="1600" kern="0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1600" kern="0" dirty="0" smtClean="0"/>
              <a:t>Builds on warning algorithm of Gerhardt</a:t>
            </a:r>
          </a:p>
          <a:p>
            <a:pPr lvl="1">
              <a:lnSpc>
                <a:spcPct val="80000"/>
              </a:lnSpc>
              <a:spcBef>
                <a:spcPts val="300"/>
              </a:spcBef>
            </a:pPr>
            <a:endParaRPr lang="en-US" sz="1600" kern="0" dirty="0" smtClean="0"/>
          </a:p>
          <a:p>
            <a:pPr lvl="1">
              <a:lnSpc>
                <a:spcPct val="80000"/>
              </a:lnSpc>
              <a:spcBef>
                <a:spcPts val="300"/>
              </a:spcBef>
            </a:pPr>
            <a:r>
              <a:rPr lang="en-US" sz="1600" kern="0" dirty="0" smtClean="0"/>
              <a:t>New code written (in Python) </a:t>
            </a:r>
            <a:r>
              <a:rPr lang="en-US" sz="1600" kern="0" dirty="0"/>
              <a:t>to be easily </a:t>
            </a:r>
            <a:r>
              <a:rPr lang="en-US" sz="1600" kern="0" dirty="0" smtClean="0"/>
              <a:t>expandable, portable </a:t>
            </a:r>
            <a:r>
              <a:rPr lang="en-US" sz="1600" kern="0" dirty="0"/>
              <a:t>to other </a:t>
            </a:r>
            <a:r>
              <a:rPr lang="en-US" sz="1600" kern="0" dirty="0" smtClean="0"/>
              <a:t>tokamaks (reads NSTX, NSTX-U, DIII-D data)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1800" u="sng" kern="0" dirty="0"/>
              <a:t>E</a:t>
            </a:r>
            <a:r>
              <a:rPr lang="en-US" sz="1800" u="sng" kern="0" dirty="0" smtClean="0"/>
              <a:t>xample</a:t>
            </a:r>
            <a:r>
              <a:rPr lang="en-US" sz="1800" kern="0" dirty="0" smtClean="0"/>
              <a:t>: Pressure peaking (PRP) disruption event chain identified by code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1600" kern="0" dirty="0" smtClean="0">
                <a:solidFill>
                  <a:srgbClr val="FF0000"/>
                </a:solidFill>
              </a:rPr>
              <a:t>(PRP) </a:t>
            </a:r>
            <a:r>
              <a:rPr lang="en-US" sz="1600" kern="0" dirty="0" smtClean="0"/>
              <a:t>Pressure peaking warnings identified first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1600" kern="0" dirty="0" smtClean="0">
                <a:solidFill>
                  <a:srgbClr val="FF0000"/>
                </a:solidFill>
              </a:rPr>
              <a:t>(VDE) </a:t>
            </a:r>
            <a:r>
              <a:rPr lang="en-US" sz="1600" kern="0" dirty="0" smtClean="0"/>
              <a:t>VDE condition subsequently found 19 </a:t>
            </a:r>
            <a:r>
              <a:rPr lang="en-US" sz="1600" kern="0" dirty="0" err="1" smtClean="0"/>
              <a:t>ms</a:t>
            </a:r>
            <a:r>
              <a:rPr lang="en-US" sz="1600" kern="0" dirty="0" smtClean="0"/>
              <a:t> after last PRP warning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1600" kern="0" dirty="0" smtClean="0">
                <a:solidFill>
                  <a:srgbClr val="FF0000"/>
                </a:solidFill>
              </a:rPr>
              <a:t>(IPR) </a:t>
            </a:r>
            <a:r>
              <a:rPr lang="en-US" sz="1600" kern="0" dirty="0" smtClean="0"/>
              <a:t>Plasma current request not met</a:t>
            </a:r>
          </a:p>
          <a:p>
            <a:pPr marL="800100" lvl="1" indent="-342900">
              <a:lnSpc>
                <a:spcPct val="80000"/>
              </a:lnSpc>
              <a:spcBef>
                <a:spcPts val="300"/>
              </a:spcBef>
              <a:buSzPct val="100000"/>
              <a:buFont typeface="+mj-lt"/>
              <a:buAutoNum type="arabicPeriod"/>
            </a:pPr>
            <a:r>
              <a:rPr lang="en-US" sz="1600" kern="0" dirty="0" smtClean="0">
                <a:solidFill>
                  <a:srgbClr val="FF0000"/>
                </a:solidFill>
              </a:rPr>
              <a:t>(SCL) </a:t>
            </a:r>
            <a:r>
              <a:rPr lang="en-US" sz="1600" kern="0" dirty="0" smtClean="0"/>
              <a:t>Shape control warning issued</a:t>
            </a:r>
          </a:p>
          <a:p>
            <a:pPr lvl="1">
              <a:spcBef>
                <a:spcPts val="300"/>
              </a:spcBef>
            </a:pPr>
            <a:endParaRPr lang="en-US" sz="1600" kern="0" dirty="0" smtClean="0"/>
          </a:p>
          <a:p>
            <a:pPr lvl="1">
              <a:spcBef>
                <a:spcPts val="300"/>
              </a:spcBef>
            </a:pPr>
            <a:endParaRPr lang="en-US" sz="1600" kern="0" dirty="0"/>
          </a:p>
        </p:txBody>
      </p:sp>
      <p:sp>
        <p:nvSpPr>
          <p:cNvPr id="34" name="TextBox 33"/>
          <p:cNvSpPr txBox="1"/>
          <p:nvPr/>
        </p:nvSpPr>
        <p:spPr>
          <a:xfrm>
            <a:off x="321700" y="4257607"/>
            <a:ext cx="82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600FF"/>
                </a:solidFill>
                <a:latin typeface="+mj-lt"/>
              </a:rPr>
              <a:t>Event chain</a:t>
            </a:r>
            <a:endParaRPr lang="en-US" sz="1400" dirty="0">
              <a:solidFill>
                <a:srgbClr val="6600FF"/>
              </a:solidFill>
              <a:latin typeface="+mj-lt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345712" y="1412124"/>
            <a:ext cx="454396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P.C. de </a:t>
            </a:r>
            <a:r>
              <a:rPr lang="en-US" sz="12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Vries</a:t>
            </a:r>
            <a:r>
              <a:rPr lang="en-US" sz="1200" dirty="0">
                <a:solidFill>
                  <a:srgbClr val="6600FF"/>
                </a:solidFill>
                <a:latin typeface="+mn-lt"/>
                <a:cs typeface="Arial" pitchFamily="34" charset="0"/>
              </a:rPr>
              <a:t> </a:t>
            </a:r>
            <a:r>
              <a:rPr lang="en-US" sz="1200" b="0" i="1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et al</a:t>
            </a:r>
            <a:r>
              <a:rPr lang="en-US" sz="1200" b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., </a:t>
            </a:r>
            <a:r>
              <a:rPr lang="en-US" sz="12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Nucl</a:t>
            </a:r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 Fusion </a:t>
            </a:r>
            <a:r>
              <a:rPr lang="en-US" sz="1200" b="1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51</a:t>
            </a:r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 (2011</a:t>
            </a:r>
            <a:r>
              <a:rPr lang="en-US" sz="1200" dirty="0">
                <a:solidFill>
                  <a:srgbClr val="6600FF"/>
                </a:solidFill>
                <a:latin typeface="+mn-lt"/>
                <a:cs typeface="Arial" pitchFamily="34" charset="0"/>
              </a:rPr>
              <a:t>) 053018 </a:t>
            </a:r>
            <a:endParaRPr lang="en-US" sz="12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4343400" y="1923860"/>
            <a:ext cx="454396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S</a:t>
            </a:r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.P. </a:t>
            </a:r>
            <a:r>
              <a:rPr lang="en-US" sz="12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Gerhardt </a:t>
            </a:r>
            <a:r>
              <a:rPr lang="en-US" sz="1200" b="0" i="1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et al</a:t>
            </a:r>
            <a:r>
              <a:rPr lang="en-US" sz="1200" b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., </a:t>
            </a:r>
            <a:r>
              <a:rPr lang="en-US" sz="1200" b="0" i="0" dirty="0" err="1" smtClean="0">
                <a:solidFill>
                  <a:srgbClr val="6600FF"/>
                </a:solidFill>
                <a:latin typeface="+mn-lt"/>
                <a:cs typeface="Arial" pitchFamily="34" charset="0"/>
              </a:rPr>
              <a:t>Nucl</a:t>
            </a:r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. Fusion </a:t>
            </a:r>
            <a:r>
              <a:rPr lang="en-US" sz="1200" b="1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53</a:t>
            </a:r>
            <a:r>
              <a:rPr lang="en-US" sz="1200" b="0" i="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 (2013</a:t>
            </a:r>
            <a:r>
              <a:rPr lang="en-US" sz="1200" dirty="0">
                <a:solidFill>
                  <a:srgbClr val="6600FF"/>
                </a:solidFill>
                <a:latin typeface="+mn-lt"/>
                <a:cs typeface="Arial" pitchFamily="34" charset="0"/>
              </a:rPr>
              <a:t>) 063021 </a:t>
            </a:r>
            <a:endParaRPr lang="en-US" sz="12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1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/>
              <a:t>DECAF results detect disruption chain events when applied to dedicated 44 shot NSTX RWM disruption database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10" y="880720"/>
            <a:ext cx="5105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800" dirty="0"/>
              <a:t>Several events detected for all </a:t>
            </a:r>
            <a:r>
              <a:rPr lang="en-US" sz="1800" dirty="0" smtClean="0"/>
              <a:t>shot</a:t>
            </a:r>
            <a:r>
              <a:rPr lang="en-US" sz="1800" kern="0" dirty="0" smtClean="0"/>
              <a:t>s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RWM</a:t>
            </a:r>
            <a:r>
              <a:rPr lang="en-US" sz="1600" dirty="0"/>
              <a:t>: </a:t>
            </a:r>
            <a:r>
              <a:rPr lang="en-US" sz="1600" dirty="0" smtClean="0"/>
              <a:t>Resistive wall mode</a:t>
            </a:r>
            <a:endParaRPr lang="en-US" sz="1600" dirty="0"/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SCL:</a:t>
            </a:r>
            <a:r>
              <a:rPr lang="en-US" sz="1600" dirty="0"/>
              <a:t> Loss of shape control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IPR</a:t>
            </a:r>
            <a:r>
              <a:rPr lang="en-US" sz="1600" dirty="0"/>
              <a:t>: Plasma current request not met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DIS</a:t>
            </a:r>
            <a:r>
              <a:rPr lang="en-US" sz="1600" dirty="0"/>
              <a:t>: Disruption occurred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LOQ</a:t>
            </a:r>
            <a:r>
              <a:rPr lang="en-US" sz="1600" dirty="0"/>
              <a:t>: Low edge q warning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VDE</a:t>
            </a:r>
            <a:r>
              <a:rPr lang="en-US" sz="1600" dirty="0"/>
              <a:t>: VDE warning (</a:t>
            </a:r>
            <a:r>
              <a:rPr lang="en-US" sz="1600" dirty="0">
                <a:solidFill>
                  <a:srgbClr val="FF0000"/>
                </a:solidFill>
              </a:rPr>
              <a:t>40 shots</a:t>
            </a:r>
            <a:r>
              <a:rPr lang="en-US" sz="1600" kern="0" dirty="0" smtClean="0"/>
              <a:t>)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en-US" sz="1800" kern="0" dirty="0" smtClean="0"/>
              <a:t>Other Events</a:t>
            </a:r>
          </a:p>
          <a:p>
            <a:pPr lvl="1"/>
            <a:r>
              <a:rPr lang="en-US" sz="1600" dirty="0"/>
              <a:t>PRP: Pressure peaking warning</a:t>
            </a:r>
          </a:p>
          <a:p>
            <a:pPr lvl="1"/>
            <a:r>
              <a:rPr lang="en-US" sz="1600" dirty="0" smtClean="0"/>
              <a:t>LON: Low density warning</a:t>
            </a:r>
          </a:p>
          <a:p>
            <a:pPr lvl="1"/>
            <a:r>
              <a:rPr lang="en-US" sz="1600" dirty="0" smtClean="0"/>
              <a:t>GWL</a:t>
            </a:r>
            <a:r>
              <a:rPr lang="en-US" sz="1600" dirty="0"/>
              <a:t>: Greenwald limit</a:t>
            </a:r>
          </a:p>
          <a:p>
            <a:pPr lvl="1"/>
            <a:r>
              <a:rPr lang="en-US" sz="1600" dirty="0" smtClean="0"/>
              <a:t>LTM</a:t>
            </a:r>
            <a:r>
              <a:rPr lang="en-US" sz="1600" dirty="0"/>
              <a:t>: Locked tearing mode</a:t>
            </a:r>
          </a:p>
          <a:p>
            <a:pPr lvl="1">
              <a:spcBef>
                <a:spcPts val="300"/>
              </a:spcBef>
            </a:pPr>
            <a:endParaRPr lang="en-US" sz="1600" kern="0" dirty="0" smtClean="0"/>
          </a:p>
          <a:p>
            <a:pPr lvl="1">
              <a:spcBef>
                <a:spcPts val="300"/>
              </a:spcBef>
            </a:pPr>
            <a:endParaRPr lang="en-US" sz="1600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14" y="895350"/>
            <a:ext cx="483363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7726478" y="2325732"/>
            <a:ext cx="304800" cy="5334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7802678" y="1657350"/>
            <a:ext cx="796836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6600FF"/>
                </a:solidFill>
                <a:latin typeface="+mn-lt"/>
                <a:cs typeface="Arial" pitchFamily="34" charset="0"/>
              </a:rPr>
              <a:t>Many occur after RWM </a:t>
            </a:r>
            <a:endParaRPr lang="en-US" sz="1400" b="0" i="0" dirty="0">
              <a:solidFill>
                <a:srgbClr val="6600F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64028"/>
          </a:xfrm>
        </p:spPr>
        <p:txBody>
          <a:bodyPr/>
          <a:lstStyle/>
          <a:p>
            <a:r>
              <a:rPr lang="en-US" dirty="0"/>
              <a:t>DECAF analysis </a:t>
            </a:r>
            <a:r>
              <a:rPr lang="en-US" dirty="0" smtClean="0"/>
              <a:t>is </a:t>
            </a:r>
            <a:r>
              <a:rPr lang="en-US" dirty="0"/>
              <a:t>finding common disruption event </a:t>
            </a:r>
            <a:r>
              <a:rPr lang="en-US" dirty="0" smtClean="0"/>
              <a:t>chains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10" y="764895"/>
            <a:ext cx="5105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800" dirty="0" smtClean="0"/>
              <a:t>Event chains with RWM and VDE </a:t>
            </a:r>
            <a:r>
              <a:rPr lang="en-US" sz="1800" dirty="0"/>
              <a:t>(</a:t>
            </a:r>
            <a:r>
              <a:rPr lang="en-US" sz="1800" dirty="0" smtClean="0"/>
              <a:t>52.3%)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en-US" sz="1600" dirty="0">
                <a:ea typeface="+mn-ea"/>
              </a:rPr>
              <a:t>Related chains</a:t>
            </a:r>
          </a:p>
          <a:p>
            <a:pPr lvl="2"/>
            <a:r>
              <a:rPr lang="en-US" sz="1400" dirty="0"/>
              <a:t>RWM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VDE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SCL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IPR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DIS</a:t>
            </a:r>
          </a:p>
          <a:p>
            <a:pPr lvl="2"/>
            <a:r>
              <a:rPr lang="en-US" sz="1400" dirty="0" smtClean="0"/>
              <a:t>RWM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SCL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VDE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IPR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DIS</a:t>
            </a:r>
          </a:p>
          <a:p>
            <a:pPr lvl="2"/>
            <a:r>
              <a:rPr lang="en-US" sz="1400" dirty="0" smtClean="0"/>
              <a:t>VDE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RWM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SCL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IPR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DIS</a:t>
            </a:r>
          </a:p>
          <a:p>
            <a:pPr lvl="2"/>
            <a:r>
              <a:rPr lang="en-US" sz="1400" dirty="0"/>
              <a:t>VDE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RWM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IPR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DIS </a:t>
            </a:r>
            <a:r>
              <a:rPr lang="en-US" sz="1400" dirty="0">
                <a:sym typeface="Wingdings" panose="05000000000000000000" pitchFamily="2" charset="2"/>
              </a:rPr>
              <a:t> </a:t>
            </a:r>
            <a:r>
              <a:rPr lang="en-US" sz="1400" dirty="0"/>
              <a:t>SCL</a:t>
            </a:r>
          </a:p>
          <a:p>
            <a:pPr lvl="2"/>
            <a:r>
              <a:rPr lang="en-US" sz="1400" dirty="0" smtClean="0"/>
              <a:t>RWM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SCL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VDE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GWL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IPR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DIS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Disruption </a:t>
            </a:r>
            <a:r>
              <a:rPr lang="en-US" sz="1800" dirty="0"/>
              <a:t>event chains w/o VDE (11.4%</a:t>
            </a:r>
            <a:r>
              <a:rPr lang="en-US" sz="1800" kern="0" dirty="0" smtClean="0"/>
              <a:t>)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1800" dirty="0"/>
              <a:t>New insights being </a:t>
            </a:r>
            <a:r>
              <a:rPr lang="en-US" sz="1800" dirty="0" smtClean="0"/>
              <a:t>gain</a:t>
            </a:r>
            <a:r>
              <a:rPr lang="en-US" sz="1800" kern="0" dirty="0" smtClean="0"/>
              <a:t>ed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Chains starting with GWL are found that show rotation and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 rollover before RWM (6.8%)</a:t>
            </a:r>
          </a:p>
          <a:p>
            <a:pPr lvl="2"/>
            <a:r>
              <a:rPr lang="en-US" sz="1400" dirty="0" smtClean="0"/>
              <a:t>GWL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VDE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RWM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SCL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IPR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DIS</a:t>
            </a:r>
          </a:p>
          <a:p>
            <a:pPr lvl="2"/>
            <a:r>
              <a:rPr lang="en-US" sz="1400" dirty="0" smtClean="0"/>
              <a:t>GWL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SCL </a:t>
            </a:r>
            <a:r>
              <a:rPr lang="en-US" sz="1400" dirty="0" smtClean="0">
                <a:sym typeface="Wingdings" panose="05000000000000000000" pitchFamily="2" charset="2"/>
              </a:rPr>
              <a:t> RWM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IPR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DIS</a:t>
            </a:r>
            <a:endParaRPr lang="en-US" sz="1600" kern="0" dirty="0" smtClean="0"/>
          </a:p>
          <a:p>
            <a:pPr lvl="1">
              <a:spcBef>
                <a:spcPts val="300"/>
              </a:spcBef>
            </a:pPr>
            <a:endParaRPr lang="en-US" sz="1600" kern="0" dirty="0"/>
          </a:p>
        </p:txBody>
      </p:sp>
      <p:grpSp>
        <p:nvGrpSpPr>
          <p:cNvPr id="4" name="Group 3"/>
          <p:cNvGrpSpPr/>
          <p:nvPr/>
        </p:nvGrpSpPr>
        <p:grpSpPr>
          <a:xfrm>
            <a:off x="5228540" y="802710"/>
            <a:ext cx="3686860" cy="3993470"/>
            <a:chOff x="5228540" y="802710"/>
            <a:chExt cx="3686860" cy="3993470"/>
          </a:xfrm>
        </p:grpSpPr>
        <p:sp>
          <p:nvSpPr>
            <p:cNvPr id="30" name="TextBox 29"/>
            <p:cNvSpPr txBox="1"/>
            <p:nvPr/>
          </p:nvSpPr>
          <p:spPr>
            <a:xfrm>
              <a:off x="5228540" y="802710"/>
              <a:ext cx="36106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Disruption event chains with RWM (44 shot database)</a:t>
              </a:r>
              <a:endParaRPr lang="en-US" sz="2000" dirty="0">
                <a:latin typeface="+mn-lt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8" t="2670" r="18382" b="3339"/>
            <a:stretch/>
          </p:blipFill>
          <p:spPr bwMode="auto">
            <a:xfrm>
              <a:off x="5356864" y="1490549"/>
              <a:ext cx="3558536" cy="3305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7185034" y="2301856"/>
              <a:ext cx="10849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Event chains with RWM and VDE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(52.3%)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01694" y="3700094"/>
              <a:ext cx="10849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No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VDE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(11.4%)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26577" y="2225656"/>
              <a:ext cx="1084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Other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(29.5%)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7800" y="3252116"/>
              <a:ext cx="1640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GWL start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n-lt"/>
                </a:rPr>
                <a:t>(6.8%)</a:t>
              </a:r>
              <a:endParaRPr lang="en-US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6529" y="4361814"/>
              <a:ext cx="7564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NSTX</a:t>
              </a:r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3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30" y="47850"/>
            <a:ext cx="9067800" cy="571500"/>
          </a:xfrm>
        </p:spPr>
        <p:txBody>
          <a:bodyPr/>
          <a:lstStyle/>
          <a:p>
            <a:r>
              <a:rPr lang="en-US" dirty="0"/>
              <a:t>DECAF </a:t>
            </a:r>
            <a:r>
              <a:rPr lang="en-US" dirty="0" smtClean="0"/>
              <a:t>analysis yields time relation of chain </a:t>
            </a:r>
            <a:r>
              <a:rPr lang="en-US" dirty="0"/>
              <a:t>events when applied </a:t>
            </a:r>
            <a:r>
              <a:rPr lang="en-US" dirty="0" smtClean="0"/>
              <a:t>to NSTX </a:t>
            </a:r>
            <a:r>
              <a:rPr lang="en-US" dirty="0"/>
              <a:t>RWM disruption database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0" y="742950"/>
            <a:ext cx="3543310" cy="24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4038600" y="2670188"/>
            <a:ext cx="4343400" cy="37685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4038600" y="742950"/>
            <a:ext cx="4343400" cy="53923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886200" y="742950"/>
            <a:ext cx="1295400" cy="53923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886200" y="2670188"/>
            <a:ext cx="1295400" cy="39590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5181600" y="742950"/>
            <a:ext cx="3200400" cy="2323145"/>
            <a:chOff x="4876800" y="1143000"/>
            <a:chExt cx="4021828" cy="2919413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143000"/>
              <a:ext cx="4021828" cy="291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5819530" y="1709116"/>
              <a:ext cx="457200" cy="252936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2938" y="1685974"/>
              <a:ext cx="805115" cy="348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VDE</a:t>
              </a:r>
              <a:endParaRPr lang="en-US" sz="1200" dirty="0">
                <a:latin typeface="+mn-lt"/>
              </a:endParaRPr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8159" y="3166721"/>
            <a:ext cx="5104181" cy="1752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Most RWM events near major disruption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61%</a:t>
            </a:r>
            <a:r>
              <a:rPr lang="en-US" sz="1600" dirty="0" smtClean="0"/>
              <a:t> of RWM occur within 20 </a:t>
            </a:r>
            <a:r>
              <a:rPr lang="en-US" sz="1600" dirty="0" err="1" smtClean="0">
                <a:latin typeface="Symbol" panose="05050102010706020507" pitchFamily="18" charset="2"/>
              </a:rPr>
              <a:t>t</a:t>
            </a:r>
            <a:r>
              <a:rPr lang="en-US" sz="1600" baseline="-25000" dirty="0" err="1" smtClean="0"/>
              <a:t>w</a:t>
            </a:r>
            <a:r>
              <a:rPr lang="en-US" sz="1600" dirty="0" smtClean="0"/>
              <a:t> of disruption time </a:t>
            </a:r>
            <a:r>
              <a:rPr lang="en-US" sz="1400" dirty="0" smtClean="0"/>
              <a:t>(</a:t>
            </a:r>
            <a:r>
              <a:rPr lang="en-US" sz="1400" dirty="0" err="1">
                <a:latin typeface="Symbol" panose="05050102010706020507" pitchFamily="18" charset="2"/>
              </a:rPr>
              <a:t>t</a:t>
            </a:r>
            <a:r>
              <a:rPr lang="en-US" sz="1400" baseline="-25000" dirty="0" err="1"/>
              <a:t>w</a:t>
            </a:r>
            <a:r>
              <a:rPr lang="en-US" sz="1400" dirty="0" smtClean="0"/>
              <a:t> = 5 </a:t>
            </a:r>
            <a:r>
              <a:rPr lang="en-US" sz="1400" dirty="0" err="1" smtClean="0"/>
              <a:t>ms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Earlier RWM events </a:t>
            </a:r>
            <a:r>
              <a:rPr lang="en-US" sz="1600" dirty="0" smtClean="0">
                <a:solidFill>
                  <a:srgbClr val="FF0000"/>
                </a:solidFill>
              </a:rPr>
              <a:t>NOT false positives </a:t>
            </a:r>
            <a:r>
              <a:rPr lang="en-US" sz="1600" dirty="0" smtClean="0"/>
              <a:t>– cause large decreases in </a:t>
            </a:r>
            <a:r>
              <a:rPr lang="en-US" sz="1600" dirty="0" err="1" smtClean="0">
                <a:latin typeface="Symbol" panose="05050102010706020507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with recovery</a:t>
            </a:r>
            <a:r>
              <a:rPr lang="en-US" sz="1600" dirty="0"/>
              <a:t> </a:t>
            </a:r>
            <a:r>
              <a:rPr lang="en-US" sz="1600" dirty="0" smtClean="0"/>
              <a:t>(minor disruptions)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813532" y="3943350"/>
            <a:ext cx="625928" cy="30480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85" y="3039406"/>
            <a:ext cx="3200400" cy="197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6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Global mode stability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</a:rPr>
              <a:t>forecasting</a:t>
            </a:r>
            <a:r>
              <a:rPr lang="en-US" altLang="en-US" dirty="0" smtClean="0">
                <a:solidFill>
                  <a:srgbClr val="3333CC"/>
                </a:solidFill>
                <a:latin typeface="Arial" pitchFamily="34" charset="0"/>
              </a:rPr>
              <a:t>: </a:t>
            </a:r>
            <a:r>
              <a:rPr lang="en-US" dirty="0" smtClean="0">
                <a:cs typeface="Calibri" pitchFamily="34" charset="0"/>
              </a:rPr>
              <a:t>DECAF initial reduced </a:t>
            </a:r>
            <a:r>
              <a:rPr lang="en-US" dirty="0">
                <a:cs typeface="Calibri" pitchFamily="34" charset="0"/>
              </a:rPr>
              <a:t>kinetic MHD </a:t>
            </a:r>
            <a:r>
              <a:rPr lang="en-US" dirty="0" smtClean="0">
                <a:cs typeface="Calibri" pitchFamily="34" charset="0"/>
              </a:rPr>
              <a:t>model tests well </a:t>
            </a:r>
            <a:r>
              <a:rPr lang="en-US" dirty="0">
                <a:cs typeface="Calibri" pitchFamily="34" charset="0"/>
              </a:rPr>
              <a:t>on </a:t>
            </a:r>
            <a:r>
              <a:rPr lang="en-US" dirty="0" smtClean="0">
                <a:cs typeface="Calibri" pitchFamily="34" charset="0"/>
              </a:rPr>
              <a:t>unstable RWM database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971800" y="794155"/>
            <a:ext cx="3048000" cy="3443630"/>
            <a:chOff x="76199" y="794155"/>
            <a:chExt cx="3048000" cy="344363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7"/>
            <a:stretch/>
          </p:blipFill>
          <p:spPr bwMode="auto">
            <a:xfrm>
              <a:off x="76200" y="1171191"/>
              <a:ext cx="2801946" cy="3066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76199" y="794155"/>
              <a:ext cx="28132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u="sng" dirty="0" err="1">
                  <a:solidFill>
                    <a:srgbClr val="9900CC"/>
                  </a:solidFill>
                  <a:latin typeface="Symbol" pitchFamily="18" charset="2"/>
                </a:rPr>
                <a:t>gt</a:t>
              </a:r>
              <a:r>
                <a:rPr lang="en-US" sz="2000" baseline="-25000" dirty="0" err="1">
                  <a:solidFill>
                    <a:srgbClr val="9900CC"/>
                  </a:solidFill>
                  <a:latin typeface="Helvetica" pitchFamily="34" charset="0"/>
                </a:rPr>
                <a:t>w</a:t>
              </a:r>
              <a:r>
                <a:rPr lang="en-US" sz="2000" u="sng" dirty="0">
                  <a:solidFill>
                    <a:srgbClr val="9900CC"/>
                  </a:solidFill>
                  <a:latin typeface="Helvetica" pitchFamily="34" charset="0"/>
                </a:rPr>
                <a:t> contours vs. </a:t>
              </a:r>
              <a:r>
                <a:rPr lang="el-GR" sz="2000" u="sng" dirty="0">
                  <a:solidFill>
                    <a:srgbClr val="9900CC"/>
                  </a:solidFill>
                  <a:latin typeface="Calibri" pitchFamily="34" charset="0"/>
                </a:rPr>
                <a:t>ν</a:t>
              </a:r>
              <a:r>
                <a:rPr lang="en-US" sz="2000" u="sng" dirty="0">
                  <a:solidFill>
                    <a:srgbClr val="9900CC"/>
                  </a:solidFill>
                  <a:latin typeface="Helvetica" pitchFamily="34" charset="0"/>
                </a:rPr>
                <a:t> and </a:t>
              </a:r>
              <a:r>
                <a:rPr lang="en-US" sz="2000" u="sng" dirty="0" err="1" smtClean="0">
                  <a:solidFill>
                    <a:srgbClr val="9900CC"/>
                  </a:solidFill>
                  <a:latin typeface="Symbol" pitchFamily="18" charset="2"/>
                </a:rPr>
                <a:t>w</a:t>
              </a:r>
              <a:r>
                <a:rPr lang="en-US" sz="2000" baseline="-25000" dirty="0" err="1" smtClean="0">
                  <a:solidFill>
                    <a:srgbClr val="9900CC"/>
                  </a:solidFill>
                  <a:latin typeface="+mj-lt"/>
                </a:rPr>
                <a:t>E</a:t>
              </a:r>
              <a:endParaRPr lang="en-US" sz="2000" baseline="-25000" dirty="0">
                <a:solidFill>
                  <a:srgbClr val="9900CC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596651" y="1282201"/>
              <a:ext cx="593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panose="05050102010706020507" pitchFamily="18" charset="2"/>
                </a:rPr>
                <a:t>gt</a:t>
              </a:r>
              <a:r>
                <a:rPr lang="en-US" baseline="-25000" dirty="0" err="1" smtClean="0">
                  <a:latin typeface="Arial"/>
                </a:rPr>
                <a:t>w</a:t>
              </a:r>
              <a:endParaRPr lang="en-US" baseline="-25000" dirty="0">
                <a:latin typeface="Arial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1291304" y="1823946"/>
              <a:ext cx="26041" cy="29126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1239124" y="2256585"/>
              <a:ext cx="56276" cy="25131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219200" y="2643339"/>
              <a:ext cx="177567" cy="22284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1676400" y="2713785"/>
              <a:ext cx="76200" cy="22284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1066800" y="1342185"/>
              <a:ext cx="11260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Increasing time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/>
          <a:stretch/>
        </p:blipFill>
        <p:spPr bwMode="auto">
          <a:xfrm>
            <a:off x="391886" y="1148775"/>
            <a:ext cx="2443060" cy="291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361421" y="1557591"/>
            <a:ext cx="675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  <a:latin typeface="+mj-lt"/>
              </a:rPr>
              <a:t>ideal</a:t>
            </a:r>
            <a:endParaRPr lang="en-US" sz="1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795" y="2486621"/>
            <a:ext cx="1431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deal + kinetic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2323064" y="1462207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2436878" y="2920519"/>
            <a:ext cx="731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91586" y="826465"/>
            <a:ext cx="2705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u="sng" dirty="0" smtClean="0">
                <a:solidFill>
                  <a:srgbClr val="9900CC"/>
                </a:solidFill>
                <a:latin typeface="+mj-lt"/>
              </a:rPr>
              <a:t>Norm. growth rate vs. time</a:t>
            </a:r>
            <a:endParaRPr lang="en-US" sz="1800" u="sng" baseline="-25000" dirty="0">
              <a:solidFill>
                <a:srgbClr val="9900CC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135591" y="2131359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ymbol" panose="05050102010706020507" pitchFamily="18" charset="2"/>
              </a:rPr>
              <a:t>gt</a:t>
            </a:r>
            <a:r>
              <a:rPr lang="en-US" sz="2800" baseline="-25000" dirty="0" err="1" smtClean="0">
                <a:latin typeface="Arial"/>
              </a:rPr>
              <a:t>w</a:t>
            </a:r>
            <a:endParaRPr lang="en-US" sz="2800" baseline="-25000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5716" y="3267745"/>
            <a:ext cx="94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+mj-lt"/>
              </a:rPr>
              <a:t>139514</a:t>
            </a:r>
            <a:endParaRPr lang="en-US" sz="1400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1962173" y="1719639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disruption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2251364" y="2480750"/>
            <a:ext cx="0" cy="148742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710920" y="4019550"/>
            <a:ext cx="2108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redicted instability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096000" y="819150"/>
            <a:ext cx="29367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800" u="sng" dirty="0" smtClean="0">
                <a:solidFill>
                  <a:srgbClr val="9900CC"/>
                </a:solidFill>
                <a:latin typeface="Arial"/>
                <a:ea typeface="ＭＳ Ｐゴシック" pitchFamily="34" charset="-128"/>
              </a:rPr>
              <a:t>Predicted instability statistics</a:t>
            </a:r>
            <a:endParaRPr lang="en-US" sz="1800" u="sng" baseline="-25000" dirty="0">
              <a:solidFill>
                <a:srgbClr val="9900CC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47" y="1094930"/>
            <a:ext cx="2735753" cy="262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130161"/>
              </p:ext>
            </p:extLst>
          </p:nvPr>
        </p:nvGraphicFramePr>
        <p:xfrm>
          <a:off x="6172201" y="990600"/>
          <a:ext cx="2590799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Rectangle 44"/>
          <p:cNvSpPr/>
          <p:nvPr/>
        </p:nvSpPr>
        <p:spPr>
          <a:xfrm>
            <a:off x="6843370" y="1323105"/>
            <a:ext cx="69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Stable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(</a:t>
            </a: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16%)</a:t>
            </a:r>
            <a:endParaRPr lang="en-US" sz="1400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77000" y="2392799"/>
            <a:ext cx="1382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Instability </a:t>
            </a: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within 100 </a:t>
            </a:r>
            <a:r>
              <a:rPr lang="en-US" sz="1400" dirty="0" err="1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ms</a:t>
            </a:r>
            <a:r>
              <a:rPr lang="en-US" sz="14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of minor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 disruption</a:t>
            </a:r>
            <a:endParaRPr lang="en-US" sz="1400" dirty="0">
              <a:solidFill>
                <a:srgbClr val="FFFFFF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        (33%)</a:t>
            </a:r>
            <a:endParaRPr lang="en-US" sz="1400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39006" y="1775884"/>
            <a:ext cx="11782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Instability &lt; </a:t>
            </a: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320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ms</a:t>
            </a:r>
            <a:endParaRPr lang="en-US" sz="1400" dirty="0">
              <a:solidFill>
                <a:srgbClr val="FFFFFF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before disruption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(44%)</a:t>
            </a:r>
            <a:endParaRPr lang="en-US" sz="1400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71984" y="1921110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(7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%)</a:t>
            </a:r>
            <a:r>
              <a:rPr lang="en-US" sz="12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sz="11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False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positives</a:t>
            </a:r>
            <a:endParaRPr lang="en-US" sz="1100" dirty="0">
              <a:solidFill>
                <a:srgbClr val="FFFFFF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6038896" y="3790950"/>
            <a:ext cx="3028904" cy="133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84% predicted unstable (</a:t>
            </a:r>
            <a:r>
              <a:rPr lang="en-US" sz="1600" dirty="0" err="1" smtClean="0"/>
              <a:t>unoptimized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7% false positives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791900" y="2068663"/>
            <a:ext cx="0" cy="343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2791900" y="2412475"/>
            <a:ext cx="0" cy="343400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3352800" y="4360925"/>
            <a:ext cx="2362200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J. Berkery invited talk </a:t>
            </a:r>
            <a:r>
              <a:rPr lang="en-US" sz="14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YI2.00005 </a:t>
            </a:r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(Fri 11:30 AM)</a:t>
            </a:r>
            <a:endParaRPr lang="en-US" sz="1400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76200" y="4400550"/>
            <a:ext cx="3102184" cy="42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>
              <a:lnSpc>
                <a:spcPct val="80000"/>
              </a:lnSpc>
              <a:spcBef>
                <a:spcPts val="2400"/>
              </a:spcBef>
            </a:pPr>
            <a:r>
              <a:rPr lang="en-US" sz="1600" dirty="0" smtClean="0"/>
              <a:t>Reduced model guided by full kinetic RWM stability model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3798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/>
              <a:t>Essential </a:t>
            </a:r>
            <a:r>
              <a:rPr lang="en-US" dirty="0" smtClean="0"/>
              <a:t>new step </a:t>
            </a:r>
            <a:r>
              <a:rPr lang="en-US" dirty="0"/>
              <a:t>for DECAF analysis </a:t>
            </a:r>
            <a:r>
              <a:rPr lang="en-US" dirty="0" smtClean="0"/>
              <a:t>of general tokamak </a:t>
            </a:r>
            <a:r>
              <a:rPr lang="en-US" dirty="0"/>
              <a:t>data: Identification of rotating MHD (e.g. NTMs)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455" y="4476750"/>
            <a:ext cx="3374745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1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JP10.00057 </a:t>
            </a:r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400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Riquezes</a:t>
            </a:r>
            <a:r>
              <a:rPr lang="en-US" sz="1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(Tue PM)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r="4226"/>
          <a:stretch/>
        </p:blipFill>
        <p:spPr>
          <a:xfrm>
            <a:off x="186538" y="1572073"/>
            <a:ext cx="4233062" cy="2752277"/>
          </a:xfrm>
          <a:prstGeom prst="rect">
            <a:avLst/>
          </a:prstGeom>
        </p:spPr>
      </p:pic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534564" y="1151766"/>
            <a:ext cx="391124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u="sng" dirty="0" smtClean="0">
                <a:solidFill>
                  <a:srgbClr val="9900CC"/>
                </a:solidFill>
                <a:latin typeface="+mn-lt"/>
                <a:ea typeface="+mn-ea"/>
              </a:rPr>
              <a:t>Magnetic spectrogram of rotating MHD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00599" y="797205"/>
            <a:ext cx="3657601" cy="3200400"/>
            <a:chOff x="4585615" y="2605350"/>
            <a:chExt cx="4304347" cy="37663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3030538"/>
              <a:ext cx="4062413" cy="3341114"/>
            </a:xfrm>
            <a:prstGeom prst="rect">
              <a:avLst/>
            </a:prstGeom>
          </p:spPr>
        </p:pic>
        <p:sp>
          <p:nvSpPr>
            <p:cNvPr id="14" name="Content Placeholder 9"/>
            <p:cNvSpPr txBox="1">
              <a:spLocks/>
            </p:cNvSpPr>
            <p:nvPr/>
          </p:nvSpPr>
          <p:spPr bwMode="auto">
            <a:xfrm>
              <a:off x="5158117" y="5628928"/>
              <a:ext cx="1195387" cy="313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200" kern="0" dirty="0" smtClean="0">
                  <a:solidFill>
                    <a:schemeClr val="tx1"/>
                  </a:solidFill>
                </a:rPr>
                <a:t>138854</a:t>
              </a:r>
              <a:endParaRPr lang="en-US" sz="1200" kern="0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4585615" y="2605350"/>
              <a:ext cx="4304347" cy="38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600" u="sng" kern="0" dirty="0" smtClean="0">
                  <a:solidFill>
                    <a:srgbClr val="9900CC"/>
                  </a:solidFill>
                </a:rPr>
                <a:t>Mode frequency vs. time (zoomed in)</a:t>
              </a:r>
              <a:endParaRPr lang="en-US" sz="1600" u="sng" kern="0" dirty="0">
                <a:solidFill>
                  <a:srgbClr val="9900CC"/>
                </a:solidFill>
              </a:endParaRPr>
            </a:p>
            <a:p>
              <a:endParaRPr lang="en-US" sz="2000" kern="0" dirty="0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7174140" y="5562600"/>
              <a:ext cx="655410" cy="38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400" kern="0" dirty="0">
                  <a:solidFill>
                    <a:srgbClr val="009900"/>
                  </a:solidFill>
                </a:rPr>
                <a:t>l</a:t>
              </a:r>
              <a:r>
                <a:rPr lang="en-US" sz="1400" kern="0" dirty="0" smtClean="0">
                  <a:solidFill>
                    <a:srgbClr val="009900"/>
                  </a:solidFill>
                </a:rPr>
                <a:t>ock</a:t>
              </a:r>
              <a:endParaRPr lang="en-US" sz="1400" kern="0" dirty="0">
                <a:solidFill>
                  <a:srgbClr val="009900"/>
                </a:solidFill>
              </a:endParaRPr>
            </a:p>
            <a:p>
              <a:endParaRPr lang="en-US" sz="2000" kern="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7696200" y="5755481"/>
              <a:ext cx="533400" cy="111919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5465610" y="3107932"/>
              <a:ext cx="1810221" cy="38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400" kern="0" dirty="0" smtClean="0">
                  <a:solidFill>
                    <a:srgbClr val="009900"/>
                  </a:solidFill>
                </a:rPr>
                <a:t>Mode frequency</a:t>
              </a:r>
              <a:endParaRPr lang="en-US" sz="1400" kern="0" dirty="0">
                <a:solidFill>
                  <a:srgbClr val="009900"/>
                </a:solidFill>
              </a:endParaRPr>
            </a:p>
            <a:p>
              <a:endParaRPr lang="en-US" sz="2000" kern="0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5223898" y="3409952"/>
              <a:ext cx="454743" cy="246855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7174140" y="3818339"/>
              <a:ext cx="1358683" cy="38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75000"/>
                <a:buFont typeface="Wingdings" pitchFamily="2" charset="2"/>
                <a:buChar char="q"/>
                <a:tabLst/>
                <a:defRPr lang="en-US" altLang="en-US" sz="24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lvl1pPr>
              <a:lvl2pPr marL="7429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75000"/>
                <a:buFont typeface="Wingdings" pitchFamily="2" charset="2"/>
                <a:buChar char="q"/>
                <a:tabLst/>
                <a:defRPr lang="en-US" altLang="en-US" sz="2000" dirty="0" smtClean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80000"/>
                <a:buFontTx/>
                <a:buChar char="•"/>
                <a:tabLst/>
                <a:defRPr lang="en-US" altLang="en-US" dirty="0" smtClean="0">
                  <a:solidFill>
                    <a:srgbClr val="FF0000"/>
                  </a:solidFill>
                  <a:latin typeface="+mn-lt"/>
                </a:defRPr>
              </a:lvl3pPr>
              <a:lvl4pPr marL="16002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FF"/>
                </a:buClr>
                <a:buSzPct val="65000"/>
                <a:buFont typeface="Wingdings" pitchFamily="2" charset="2"/>
                <a:buChar char="q"/>
                <a:tabLst/>
                <a:defRPr lang="en-US" altLang="en-US" sz="1600" dirty="0" smtClean="0">
                  <a:solidFill>
                    <a:srgbClr val="009999"/>
                  </a:solidFill>
                  <a:latin typeface="+mn-lt"/>
                </a:defRPr>
              </a:lvl4pPr>
              <a:lvl5pPr marL="20574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Tx/>
                <a:buFontTx/>
                <a:buChar char="•"/>
                <a:tabLst/>
                <a:defRPr lang="en-US" altLang="en-US" sz="1600" dirty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400" kern="0" dirty="0" smtClean="0">
                  <a:solidFill>
                    <a:srgbClr val="009900"/>
                  </a:solidFill>
                </a:rPr>
                <a:t>bifurcation</a:t>
              </a:r>
              <a:endParaRPr lang="en-US" sz="1400" kern="0" dirty="0">
                <a:solidFill>
                  <a:srgbClr val="009900"/>
                </a:solidFill>
              </a:endParaRPr>
            </a:p>
            <a:p>
              <a:endParaRPr lang="en-US" sz="2000" kern="0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7962900" y="4130976"/>
              <a:ext cx="137319" cy="570119"/>
            </a:xfrm>
            <a:prstGeom prst="straightConnector1">
              <a:avLst/>
            </a:prstGeom>
            <a:noFill/>
            <a:ln w="158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27575" y="4059175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tabLst/>
              <a:defRPr lang="en-US" altLang="en-US" sz="24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tabLst/>
              <a:defRPr lang="en-US" altLang="en-US" sz="2000" dirty="0" smtClean="0">
                <a:solidFill>
                  <a:schemeClr val="tx1"/>
                </a:solidFill>
                <a:latin typeface="+mn-lt"/>
              </a:defRPr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80000"/>
              <a:buFontTx/>
              <a:buChar char="•"/>
              <a:tabLst/>
              <a:defRPr lang="en-US" altLang="en-US" dirty="0" smtClean="0">
                <a:solidFill>
                  <a:srgbClr val="FF0000"/>
                </a:solidFill>
                <a:latin typeface="+mn-lt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tabLst/>
              <a:defRPr lang="en-US" altLang="en-US" sz="1600" dirty="0" smtClean="0">
                <a:solidFill>
                  <a:srgbClr val="009999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 lang="en-US" altLang="en-US" sz="1600" dirty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4488" indent="-344488"/>
            <a:r>
              <a:rPr lang="en-US" sz="1600" dirty="0" smtClean="0"/>
              <a:t>DECAF FFT analysis determines mode frequency, bifurcation, and </a:t>
            </a:r>
            <a:r>
              <a:rPr lang="en-US" sz="1600" dirty="0"/>
              <a:t>mode </a:t>
            </a:r>
            <a:r>
              <a:rPr lang="en-US" sz="1600" dirty="0" smtClean="0"/>
              <a:t>locking</a:t>
            </a:r>
          </a:p>
          <a:p>
            <a:pPr marL="344488" indent="-344488"/>
            <a:r>
              <a:rPr lang="en-US" sz="1600" dirty="0" smtClean="0"/>
              <a:t>Initial mode locking prediction model developed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200400" y="3714750"/>
            <a:ext cx="0" cy="24308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3210763" y="3714750"/>
            <a:ext cx="2047037" cy="24206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>
          <a:xfrm rot="16200000">
            <a:off x="4042412" y="2458157"/>
            <a:ext cx="163378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f</a:t>
            </a:r>
            <a:r>
              <a:rPr lang="en-US" sz="1600" dirty="0" smtClean="0">
                <a:latin typeface="+mj-lt"/>
              </a:rPr>
              <a:t>requency (kHz)</a:t>
            </a:r>
            <a:endParaRPr lang="en-US" sz="1600" dirty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200400" y="1224274"/>
            <a:ext cx="2057400" cy="255204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45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28"/>
          </a:xfrm>
        </p:spPr>
        <p:txBody>
          <a:bodyPr/>
          <a:lstStyle/>
          <a:p>
            <a:r>
              <a:rPr lang="en-US" dirty="0" smtClean="0"/>
              <a:t>DECAF rotating MHD analysis identifies the state of the modes found</a:t>
            </a:r>
            <a:endParaRPr lang="en-US" dirty="0"/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42439" y="741308"/>
            <a:ext cx="781718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>
                <a:solidFill>
                  <a:srgbClr val="6600FF"/>
                </a:solidFill>
                <a:latin typeface="+mn-lt"/>
                <a:ea typeface="+mn-ea"/>
              </a:rPr>
              <a:t>M</a:t>
            </a:r>
            <a:r>
              <a:rPr lang="en-US" altLang="en-US" sz="1800" u="sng" dirty="0" smtClean="0">
                <a:solidFill>
                  <a:srgbClr val="6600FF"/>
                </a:solidFill>
                <a:latin typeface="+mn-lt"/>
                <a:ea typeface="+mn-ea"/>
              </a:rPr>
              <a:t>agnetic signal / analysis (mode locking / unlocking)</a:t>
            </a:r>
          </a:p>
        </p:txBody>
      </p:sp>
      <p:pic>
        <p:nvPicPr>
          <p:cNvPr id="45" name="Picture 44"/>
          <p:cNvPicPr/>
          <p:nvPr/>
        </p:nvPicPr>
        <p:blipFill rotWithShape="1">
          <a:blip r:embed="rId2"/>
          <a:srcRect l="4637" r="51064" b="53840"/>
          <a:stretch/>
        </p:blipFill>
        <p:spPr>
          <a:xfrm>
            <a:off x="928150" y="1312062"/>
            <a:ext cx="3253040" cy="1617981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 rotWithShape="1">
          <a:blip r:embed="rId2"/>
          <a:srcRect l="54373" t="4348" b="5824"/>
          <a:stretch/>
        </p:blipFill>
        <p:spPr>
          <a:xfrm>
            <a:off x="5314520" y="1496772"/>
            <a:ext cx="3067480" cy="3148645"/>
          </a:xfrm>
          <a:prstGeom prst="rect">
            <a:avLst/>
          </a:prstGeom>
        </p:spPr>
      </p:pic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5682688" y="1813240"/>
            <a:ext cx="239451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dirty="0" smtClean="0">
                <a:solidFill>
                  <a:srgbClr val="009900"/>
                </a:solidFill>
                <a:latin typeface="+mn-lt"/>
                <a:ea typeface="+mn-ea"/>
              </a:rPr>
              <a:t>1 = mode rotating</a:t>
            </a: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5445723" y="4233745"/>
            <a:ext cx="301247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dirty="0" smtClean="0">
                <a:solidFill>
                  <a:srgbClr val="FF0000"/>
                </a:solidFill>
                <a:latin typeface="+mn-lt"/>
                <a:ea typeface="+mn-ea"/>
              </a:rPr>
              <a:t>-1 = mode locked</a:t>
            </a: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5445723" y="2715972"/>
            <a:ext cx="93169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dirty="0" smtClean="0">
                <a:solidFill>
                  <a:srgbClr val="0000FF"/>
                </a:solidFill>
                <a:latin typeface="+mn-lt"/>
                <a:ea typeface="+mn-ea"/>
              </a:rPr>
              <a:t>0 = No mode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 flipV="1">
            <a:off x="6498945" y="3894263"/>
            <a:ext cx="304800" cy="33839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7106939" y="3880980"/>
            <a:ext cx="284461" cy="3400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7315200" y="3875639"/>
            <a:ext cx="284461" cy="3400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5445723" y="1149385"/>
            <a:ext cx="271588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solidFill>
                  <a:srgbClr val="FF0000"/>
                </a:solidFill>
                <a:latin typeface="+mn-lt"/>
                <a:ea typeface="+mn-ea"/>
              </a:rPr>
              <a:t>DECAF mode status</a:t>
            </a:r>
          </a:p>
        </p:txBody>
      </p:sp>
      <p:pic>
        <p:nvPicPr>
          <p:cNvPr id="55" name="Picture 54"/>
          <p:cNvPicPr/>
          <p:nvPr/>
        </p:nvPicPr>
        <p:blipFill rotWithShape="1">
          <a:blip r:embed="rId3"/>
          <a:srcRect l="1951" r="50000"/>
          <a:stretch/>
        </p:blipFill>
        <p:spPr>
          <a:xfrm>
            <a:off x="1148156" y="3004839"/>
            <a:ext cx="3195244" cy="166503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225095" y="4330539"/>
            <a:ext cx="545929" cy="217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204202</a:t>
            </a:r>
            <a:endParaRPr lang="en-US" sz="1100" dirty="0"/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1981200" y="4229607"/>
            <a:ext cx="17841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latin typeface="+mn-lt"/>
                <a:ea typeface="+mn-ea"/>
              </a:rPr>
              <a:t>m</a:t>
            </a:r>
            <a:r>
              <a:rPr lang="en-US" altLang="en-US" sz="1800" dirty="0" smtClean="0">
                <a:solidFill>
                  <a:srgbClr val="FF0000"/>
                </a:solidFill>
                <a:latin typeface="+mn-lt"/>
                <a:ea typeface="+mn-ea"/>
              </a:rPr>
              <a:t>ode lock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721160" y="4739949"/>
            <a:ext cx="2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2876822" y="4741062"/>
            <a:ext cx="2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1078136" y="1117075"/>
            <a:ext cx="291657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u="sng" dirty="0" smtClean="0">
                <a:latin typeface="+mn-lt"/>
                <a:ea typeface="+mn-ea"/>
              </a:rPr>
              <a:t>Frequency vs. time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5380940" y="3061082"/>
            <a:ext cx="28194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2091678" y="3979062"/>
            <a:ext cx="0" cy="37005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3087625" y="3980175"/>
            <a:ext cx="0" cy="37005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Rectangle 74"/>
          <p:cNvSpPr/>
          <p:nvPr/>
        </p:nvSpPr>
        <p:spPr>
          <a:xfrm>
            <a:off x="8333300" y="4386762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(s)</a:t>
            </a:r>
            <a:endParaRPr lang="en-US" sz="1600" dirty="0"/>
          </a:p>
        </p:txBody>
      </p:sp>
      <p:sp>
        <p:nvSpPr>
          <p:cNvPr id="76" name="Text Box 32"/>
          <p:cNvSpPr txBox="1">
            <a:spLocks noChangeArrowheads="1"/>
          </p:cNvSpPr>
          <p:nvPr/>
        </p:nvSpPr>
        <p:spPr bwMode="auto">
          <a:xfrm>
            <a:off x="3124200" y="1540662"/>
            <a:ext cx="93169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rgbClr val="0000FF"/>
                </a:solidFill>
                <a:latin typeface="+mn-lt"/>
                <a:ea typeface="+mn-ea"/>
              </a:rPr>
              <a:t>n</a:t>
            </a:r>
            <a:r>
              <a:rPr lang="en-US" altLang="en-US" sz="1800" dirty="0" smtClean="0">
                <a:solidFill>
                  <a:srgbClr val="0000FF"/>
                </a:solidFill>
                <a:latin typeface="+mn-lt"/>
                <a:ea typeface="+mn-ea"/>
              </a:rPr>
              <a:t> = 1 mode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-300368" y="2022157"/>
            <a:ext cx="1633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f</a:t>
            </a:r>
            <a:r>
              <a:rPr lang="en-US" sz="1600" dirty="0" smtClean="0">
                <a:latin typeface="+mj-lt"/>
              </a:rPr>
              <a:t>requency (kHz)</a:t>
            </a:r>
            <a:endParaRPr lang="en-US" sz="1600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2725" y="1356448"/>
            <a:ext cx="387875" cy="1686354"/>
            <a:chOff x="436575" y="1356448"/>
            <a:chExt cx="387875" cy="1686354"/>
          </a:xfrm>
        </p:grpSpPr>
        <p:sp>
          <p:nvSpPr>
            <p:cNvPr id="28" name="Rectangle 27"/>
            <p:cNvSpPr/>
            <p:nvPr/>
          </p:nvSpPr>
          <p:spPr>
            <a:xfrm>
              <a:off x="533400" y="2388873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4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3400" y="273502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3400" y="2038350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8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1012" y="1696198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12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6575" y="1356448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16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928150" y="2906165"/>
            <a:ext cx="3253040" cy="11592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 bwMode="auto">
          <a:xfrm>
            <a:off x="1225094" y="4587453"/>
            <a:ext cx="2956096" cy="26582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81190" y="4408707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(s)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06332" y="4545500"/>
            <a:ext cx="3109568" cy="312250"/>
            <a:chOff x="1206332" y="4531750"/>
            <a:chExt cx="3109568" cy="312250"/>
          </a:xfrm>
        </p:grpSpPr>
        <p:sp>
          <p:nvSpPr>
            <p:cNvPr id="73" name="Rectangle 72"/>
            <p:cNvSpPr/>
            <p:nvPr/>
          </p:nvSpPr>
          <p:spPr>
            <a:xfrm>
              <a:off x="1206332" y="4536223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0.68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17650" y="4532325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0.70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37300" y="4536223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0.72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750075" y="4532325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0.74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63732" y="4531750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0.76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783382" y="4532325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0.78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1066800" y="3010439"/>
            <a:ext cx="125782" cy="164481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6200000">
            <a:off x="364284" y="3602845"/>
            <a:ext cx="676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 (G)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807687" y="3075336"/>
            <a:ext cx="445888" cy="1581314"/>
            <a:chOff x="623350" y="3075336"/>
            <a:chExt cx="445888" cy="1581314"/>
          </a:xfrm>
        </p:grpSpPr>
        <p:sp>
          <p:nvSpPr>
            <p:cNvPr id="63" name="Rectangle 62"/>
            <p:cNvSpPr/>
            <p:nvPr/>
          </p:nvSpPr>
          <p:spPr>
            <a:xfrm>
              <a:off x="685800" y="3075336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20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800" y="3330773"/>
              <a:ext cx="3834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2748" y="358297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23350" y="3836673"/>
              <a:ext cx="4427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-10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24050" y="4092773"/>
              <a:ext cx="4427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-20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24050" y="4348873"/>
              <a:ext cx="4427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-30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87" name="Rectangle 86"/>
          <p:cNvSpPr/>
          <p:nvPr/>
        </p:nvSpPr>
        <p:spPr bwMode="auto">
          <a:xfrm>
            <a:off x="5314521" y="4618783"/>
            <a:ext cx="2963344" cy="12847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 bwMode="auto">
          <a:xfrm>
            <a:off x="5251163" y="1504949"/>
            <a:ext cx="103462" cy="3227241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38761" y="1388421"/>
            <a:ext cx="343364" cy="3340531"/>
            <a:chOff x="4914436" y="1388421"/>
            <a:chExt cx="343364" cy="3340531"/>
          </a:xfrm>
        </p:grpSpPr>
        <p:sp>
          <p:nvSpPr>
            <p:cNvPr id="36" name="Rectangle 35"/>
            <p:cNvSpPr/>
            <p:nvPr/>
          </p:nvSpPr>
          <p:spPr>
            <a:xfrm>
              <a:off x="4973748" y="2904050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914436" y="4421175"/>
              <a:ext cx="3433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-2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914436" y="3672398"/>
              <a:ext cx="3433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-1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973748" y="214892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973748" y="1388421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2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39775" y="4567275"/>
            <a:ext cx="3325300" cy="311675"/>
            <a:chOff x="5139775" y="4532900"/>
            <a:chExt cx="3325300" cy="311675"/>
          </a:xfrm>
        </p:grpSpPr>
        <p:sp>
          <p:nvSpPr>
            <p:cNvPr id="90" name="Rectangle 89"/>
            <p:cNvSpPr/>
            <p:nvPr/>
          </p:nvSpPr>
          <p:spPr>
            <a:xfrm>
              <a:off x="5139775" y="4536798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0.66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055632" y="4532900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0.70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97532" y="4532900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0.74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32557" y="4532900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0.78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1566" y="4566700"/>
            <a:ext cx="872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NSTX-U</a:t>
            </a:r>
            <a:endParaRPr lang="en-US" sz="14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262889</TotalTime>
  <Words>1354</Words>
  <Application>Microsoft Office PowerPoint</Application>
  <PresentationFormat>On-screen Show (16:9)</PresentationFormat>
  <Paragraphs>223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4_Blank Presentation</vt:lpstr>
      <vt:lpstr>2_Blank Presentation</vt:lpstr>
      <vt:lpstr>Equation</vt:lpstr>
      <vt:lpstr>Disruption Event Characterization and Forecasting in NSTX-U</vt:lpstr>
      <vt:lpstr>Disruption event chain characterization capability started for NSTX-U as next step in disruption avoidance plan </vt:lpstr>
      <vt:lpstr>PowerPoint Presentation</vt:lpstr>
      <vt:lpstr>DECAF results detect disruption chain events when applied to dedicated 44 shot NSTX RWM disruption database</vt:lpstr>
      <vt:lpstr>DECAF analysis is finding common disruption event chains</vt:lpstr>
      <vt:lpstr>DECAF analysis yields time relation of chain events when applied to NSTX RWM disruption database</vt:lpstr>
      <vt:lpstr>Global mode stability forecasting: DECAF initial reduced kinetic MHD model tests well on unstable RWM database</vt:lpstr>
      <vt:lpstr>Essential new step for DECAF analysis of general tokamak data: Identification of rotating MHD (e.g. NTMs)</vt:lpstr>
      <vt:lpstr>DECAF rotating MHD analysis identifies the state of the modes found</vt:lpstr>
      <vt:lpstr>DECAF replicates the triggers found in new real-time plasma shutdown capability of NSTX-U</vt:lpstr>
      <vt:lpstr>Disruption event characterization, forecasting, and control are synergizing in NSTX-U for disruption avoidance</vt:lpstr>
      <vt:lpstr>Supporting Slides Follow</vt:lpstr>
      <vt:lpstr>Disruption avoidance is a critical need for future tokamaks; NSTX-U is focusing stability research on this</vt:lpstr>
      <vt:lpstr>Global mode stability forecasting: build from success of drift kinetic theory modification to MHD as a model</vt:lpstr>
    </vt:vector>
  </TitlesOfParts>
  <Company>General Atomics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Perez</dc:creator>
  <cp:lastModifiedBy>SAS</cp:lastModifiedBy>
  <cp:revision>4179</cp:revision>
  <cp:lastPrinted>2014-10-24T20:06:55Z</cp:lastPrinted>
  <dcterms:created xsi:type="dcterms:W3CDTF">2005-01-24T16:37:33Z</dcterms:created>
  <dcterms:modified xsi:type="dcterms:W3CDTF">2016-11-01T11:58:22Z</dcterms:modified>
</cp:coreProperties>
</file>