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79" r:id="rId3"/>
    <p:sldId id="259" r:id="rId4"/>
    <p:sldId id="270" r:id="rId5"/>
    <p:sldId id="271" r:id="rId6"/>
    <p:sldId id="272" r:id="rId7"/>
    <p:sldId id="280" r:id="rId8"/>
    <p:sldId id="281" r:id="rId9"/>
    <p:sldId id="282" r:id="rId10"/>
    <p:sldId id="283" r:id="rId11"/>
    <p:sldId id="284" r:id="rId12"/>
    <p:sldId id="285" r:id="rId13"/>
    <p:sldId id="286" r:id="rId14"/>
    <p:sldId id="287" r:id="rId15"/>
  </p:sldIdLst>
  <p:sldSz cx="10058400" cy="56689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1" autoAdjust="0"/>
    <p:restoredTop sz="81695" autoAdjust="0"/>
  </p:normalViewPr>
  <p:slideViewPr>
    <p:cSldViewPr>
      <p:cViewPr>
        <p:scale>
          <a:sx n="100" d="100"/>
          <a:sy n="100" d="100"/>
        </p:scale>
        <p:origin x="-488" y="-144"/>
      </p:cViewPr>
      <p:guideLst>
        <p:guide orient="horz" pos="1786"/>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Alpha:Users:cskinner:Documents:NSTX-U:QMB%20data%202016:persec16_20160104%201st%20boronization:persec16.2016010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lpha:Users:cskinner:Documents:NSTX-U:QMB%20data%202016:persec16_20160326%208th%20boronization:persec16.20160326%20no%20TC4%20correc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lpha:Users:cskinner:Documents:NSTX-U:QMB%20data%202016:persec16_20160221%205th%20boronization:persec16.201602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lpha:Users:cskinner:Documents:NSTX-U:QMB%20data%202016:persec16_20160221%205th%20boronization:persec16.201602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930081095811"/>
          <c:y val="0.0319724311269071"/>
          <c:w val="0.833836307521861"/>
          <c:h val="0.688019553468413"/>
        </c:manualLayout>
      </c:layout>
      <c:barChart>
        <c:barDir val="col"/>
        <c:grouping val="clustered"/>
        <c:varyColors val="0"/>
        <c:ser>
          <c:idx val="0"/>
          <c:order val="0"/>
          <c:tx>
            <c:strRef>
              <c:f>analysis!$X$48</c:f>
              <c:strCache>
                <c:ptCount val="1"/>
                <c:pt idx="0">
                  <c:v>150° bottom QMB</c:v>
                </c:pt>
              </c:strCache>
            </c:strRef>
          </c:tx>
          <c:spPr>
            <a:solidFill>
              <a:srgbClr val="3366FF"/>
            </a:solidFill>
          </c:spPr>
          <c:invertIfNegative val="0"/>
          <c:cat>
            <c:strRef>
              <c:f>analysis!$W$49:$W$54</c:f>
              <c:strCache>
                <c:ptCount val="6"/>
                <c:pt idx="0">
                  <c:v>90° upper injector</c:v>
                </c:pt>
                <c:pt idx="1">
                  <c:v>150° mid inj.</c:v>
                </c:pt>
                <c:pt idx="2">
                  <c:v>60° lower inj.</c:v>
                </c:pt>
                <c:pt idx="3">
                  <c:v>90° upper inj.</c:v>
                </c:pt>
                <c:pt idx="4">
                  <c:v>150° mid inj.</c:v>
                </c:pt>
                <c:pt idx="5">
                  <c:v>60° lower inj. </c:v>
                </c:pt>
              </c:strCache>
            </c:strRef>
          </c:cat>
          <c:val>
            <c:numRef>
              <c:f>analysis!$X$49:$X$54</c:f>
              <c:numCache>
                <c:formatCode>General</c:formatCode>
                <c:ptCount val="6"/>
                <c:pt idx="0">
                  <c:v>-1.0</c:v>
                </c:pt>
                <c:pt idx="1">
                  <c:v>12.2</c:v>
                </c:pt>
                <c:pt idx="2">
                  <c:v>11.0</c:v>
                </c:pt>
                <c:pt idx="3">
                  <c:v>5.0</c:v>
                </c:pt>
                <c:pt idx="4">
                  <c:v>4.5</c:v>
                </c:pt>
                <c:pt idx="5">
                  <c:v>5.5</c:v>
                </c:pt>
              </c:numCache>
            </c:numRef>
          </c:val>
        </c:ser>
        <c:ser>
          <c:idx val="1"/>
          <c:order val="1"/>
          <c:tx>
            <c:strRef>
              <c:f>analysis!$Y$48</c:f>
              <c:strCache>
                <c:ptCount val="1"/>
                <c:pt idx="0">
                  <c:v>120° top QMB</c:v>
                </c:pt>
              </c:strCache>
            </c:strRef>
          </c:tx>
          <c:spPr>
            <a:solidFill>
              <a:srgbClr val="FF0000"/>
            </a:solidFill>
          </c:spPr>
          <c:invertIfNegative val="0"/>
          <c:cat>
            <c:strRef>
              <c:f>analysis!$W$49:$W$54</c:f>
              <c:strCache>
                <c:ptCount val="6"/>
                <c:pt idx="0">
                  <c:v>90° upper injector</c:v>
                </c:pt>
                <c:pt idx="1">
                  <c:v>150° mid inj.</c:v>
                </c:pt>
                <c:pt idx="2">
                  <c:v>60° lower inj.</c:v>
                </c:pt>
                <c:pt idx="3">
                  <c:v>90° upper inj.</c:v>
                </c:pt>
                <c:pt idx="4">
                  <c:v>150° mid inj.</c:v>
                </c:pt>
                <c:pt idx="5">
                  <c:v>60° lower inj. </c:v>
                </c:pt>
              </c:strCache>
            </c:strRef>
          </c:cat>
          <c:val>
            <c:numRef>
              <c:f>analysis!$Y$49:$Y$54</c:f>
              <c:numCache>
                <c:formatCode>General</c:formatCode>
                <c:ptCount val="6"/>
                <c:pt idx="0">
                  <c:v>2.399999999999999</c:v>
                </c:pt>
                <c:pt idx="1">
                  <c:v>5.800000000000001</c:v>
                </c:pt>
                <c:pt idx="2">
                  <c:v>6.6</c:v>
                </c:pt>
                <c:pt idx="3">
                  <c:v>3.6</c:v>
                </c:pt>
                <c:pt idx="4">
                  <c:v>1.2</c:v>
                </c:pt>
                <c:pt idx="5">
                  <c:v>0.9</c:v>
                </c:pt>
              </c:numCache>
            </c:numRef>
          </c:val>
        </c:ser>
        <c:dLbls>
          <c:showLegendKey val="0"/>
          <c:showVal val="0"/>
          <c:showCatName val="0"/>
          <c:showSerName val="0"/>
          <c:showPercent val="0"/>
          <c:showBubbleSize val="0"/>
        </c:dLbls>
        <c:gapWidth val="150"/>
        <c:axId val="2123803320"/>
        <c:axId val="2123926344"/>
      </c:barChart>
      <c:catAx>
        <c:axId val="2123803320"/>
        <c:scaling>
          <c:orientation val="minMax"/>
        </c:scaling>
        <c:delete val="0"/>
        <c:axPos val="b"/>
        <c:title>
          <c:tx>
            <c:rich>
              <a:bodyPr/>
              <a:lstStyle/>
              <a:p>
                <a:pPr>
                  <a:defRPr/>
                </a:pPr>
                <a:r>
                  <a:rPr lang="en-US"/>
                  <a:t>d-TMB injector </a:t>
                </a:r>
              </a:p>
            </c:rich>
          </c:tx>
          <c:layout>
            <c:manualLayout>
              <c:xMode val="edge"/>
              <c:yMode val="edge"/>
              <c:x val="0.423301695196253"/>
              <c:y val="0.891160044617285"/>
            </c:manualLayout>
          </c:layout>
          <c:overlay val="0"/>
        </c:title>
        <c:majorTickMark val="out"/>
        <c:minorTickMark val="none"/>
        <c:tickLblPos val="nextTo"/>
        <c:txPr>
          <a:bodyPr/>
          <a:lstStyle/>
          <a:p>
            <a:pPr>
              <a:defRPr sz="1600"/>
            </a:pPr>
            <a:endParaRPr lang="en-US"/>
          </a:p>
        </c:txPr>
        <c:crossAx val="2123926344"/>
        <c:crosses val="autoZero"/>
        <c:auto val="1"/>
        <c:lblAlgn val="ctr"/>
        <c:lblOffset val="100"/>
        <c:noMultiLvlLbl val="0"/>
      </c:catAx>
      <c:valAx>
        <c:axId val="2123926344"/>
        <c:scaling>
          <c:orientation val="minMax"/>
          <c:min val="0.0"/>
        </c:scaling>
        <c:delete val="0"/>
        <c:axPos val="l"/>
        <c:majorGridlines/>
        <c:title>
          <c:tx>
            <c:rich>
              <a:bodyPr rot="-5400000" vert="horz"/>
              <a:lstStyle/>
              <a:p>
                <a:pPr>
                  <a:defRPr/>
                </a:pPr>
                <a:r>
                  <a:rPr lang="en-US"/>
                  <a:t>Angstroms</a:t>
                </a:r>
              </a:p>
            </c:rich>
          </c:tx>
          <c:layout/>
          <c:overlay val="0"/>
        </c:title>
        <c:numFmt formatCode="General" sourceLinked="1"/>
        <c:majorTickMark val="out"/>
        <c:minorTickMark val="none"/>
        <c:tickLblPos val="nextTo"/>
        <c:crossAx val="2123803320"/>
        <c:crosses val="autoZero"/>
        <c:crossBetween val="between"/>
        <c:majorUnit val="4.0"/>
      </c:valAx>
    </c:plotArea>
    <c:legend>
      <c:legendPos val="r"/>
      <c:layout>
        <c:manualLayout>
          <c:xMode val="edge"/>
          <c:yMode val="edge"/>
          <c:x val="0.637012122906358"/>
          <c:y val="0.219447837100163"/>
          <c:w val="0.337799798759931"/>
          <c:h val="0.145327622363787"/>
        </c:manualLayout>
      </c:layout>
      <c:overlay val="0"/>
    </c:legend>
    <c:plotVisOnly val="1"/>
    <c:dispBlanksAs val="gap"/>
    <c:showDLblsOverMax val="0"/>
  </c:chart>
  <c:spPr>
    <a:ln>
      <a:noFill/>
    </a:ln>
  </c:spPr>
  <c:txPr>
    <a:bodyPr/>
    <a:lstStyle/>
    <a:p>
      <a:pPr>
        <a:defRPr sz="1800" b="0">
          <a:latin typeface="Helvetica"/>
          <a:cs typeface="Helvetic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6439452421388"/>
          <c:y val="0.0552380952380952"/>
          <c:w val="0.634247481212419"/>
          <c:h val="0.716509561304837"/>
        </c:manualLayout>
      </c:layout>
      <c:scatterChart>
        <c:scatterStyle val="lineMarker"/>
        <c:varyColors val="0"/>
        <c:ser>
          <c:idx val="1"/>
          <c:order val="0"/>
          <c:tx>
            <c:strRef>
              <c:f>analysis2!$F$26</c:f>
              <c:strCache>
                <c:ptCount val="1"/>
                <c:pt idx="0">
                  <c:v>20160326 deposition</c:v>
                </c:pt>
              </c:strCache>
            </c:strRef>
          </c:tx>
          <c:spPr>
            <a:ln w="47625">
              <a:noFill/>
            </a:ln>
            <a:effectLst/>
          </c:spPr>
          <c:marker>
            <c:symbol val="square"/>
            <c:size val="8"/>
            <c:spPr>
              <a:effectLst/>
            </c:spPr>
          </c:marker>
          <c:xVal>
            <c:numRef>
              <c:f>analysis2!$D$27:$D$34</c:f>
              <c:numCache>
                <c:formatCode>0.000</c:formatCode>
                <c:ptCount val="8"/>
                <c:pt idx="0">
                  <c:v>3.027764302221166</c:v>
                </c:pt>
                <c:pt idx="1">
                  <c:v>3.043751428099766</c:v>
                </c:pt>
                <c:pt idx="2">
                  <c:v>0.664588274049712</c:v>
                </c:pt>
                <c:pt idx="3">
                  <c:v>2.243645504432581</c:v>
                </c:pt>
                <c:pt idx="4">
                  <c:v>1.482881887974076</c:v>
                </c:pt>
                <c:pt idx="5">
                  <c:v>1.992791699032717</c:v>
                </c:pt>
                <c:pt idx="6">
                  <c:v>3.142022999353447</c:v>
                </c:pt>
                <c:pt idx="7">
                  <c:v>2.000360189081834</c:v>
                </c:pt>
              </c:numCache>
            </c:numRef>
          </c:xVal>
          <c:yVal>
            <c:numRef>
              <c:f>analysis2!$F$27:$F$34</c:f>
              <c:numCache>
                <c:formatCode>_(* #,##0.00_);_(* \(#,##0.00\);_(* "-"??_);_(@_)</c:formatCode>
                <c:ptCount val="8"/>
                <c:pt idx="0">
                  <c:v>28.34864614041075</c:v>
                </c:pt>
                <c:pt idx="1">
                  <c:v>69.07825208274845</c:v>
                </c:pt>
                <c:pt idx="2">
                  <c:v>1514.575222391636</c:v>
                </c:pt>
                <c:pt idx="3">
                  <c:v>36.18241706963019</c:v>
                </c:pt>
                <c:pt idx="4">
                  <c:v>72.2216552277567</c:v>
                </c:pt>
                <c:pt idx="5">
                  <c:v>157.0004179647364</c:v>
                </c:pt>
                <c:pt idx="6">
                  <c:v>136.918423920726</c:v>
                </c:pt>
                <c:pt idx="7">
                  <c:v>37.62255706158995</c:v>
                </c:pt>
              </c:numCache>
            </c:numRef>
          </c:yVal>
          <c:smooth val="0"/>
        </c:ser>
        <c:dLbls>
          <c:showLegendKey val="0"/>
          <c:showVal val="0"/>
          <c:showCatName val="0"/>
          <c:showSerName val="0"/>
          <c:showPercent val="0"/>
          <c:showBubbleSize val="0"/>
        </c:dLbls>
        <c:axId val="2123671512"/>
        <c:axId val="2123515208"/>
      </c:scatterChart>
      <c:valAx>
        <c:axId val="2123671512"/>
        <c:scaling>
          <c:orientation val="minMax"/>
          <c:max val="3.5"/>
          <c:min val="0.0"/>
        </c:scaling>
        <c:delete val="0"/>
        <c:axPos val="b"/>
        <c:title>
          <c:tx>
            <c:rich>
              <a:bodyPr/>
              <a:lstStyle/>
              <a:p>
                <a:pPr>
                  <a:defRPr/>
                </a:pPr>
                <a:r>
                  <a:rPr lang="en-US"/>
                  <a:t>Distance (m)</a:t>
                </a:r>
              </a:p>
            </c:rich>
          </c:tx>
          <c:layout/>
          <c:overlay val="0"/>
        </c:title>
        <c:numFmt formatCode="#,##0" sourceLinked="0"/>
        <c:majorTickMark val="out"/>
        <c:minorTickMark val="in"/>
        <c:tickLblPos val="nextTo"/>
        <c:crossAx val="2123515208"/>
        <c:crosses val="autoZero"/>
        <c:crossBetween val="midCat"/>
        <c:majorUnit val="1.0"/>
      </c:valAx>
      <c:valAx>
        <c:axId val="2123515208"/>
        <c:scaling>
          <c:orientation val="minMax"/>
          <c:max val="1800.0"/>
          <c:min val="0.0"/>
        </c:scaling>
        <c:delete val="0"/>
        <c:axPos val="l"/>
        <c:majorGridlines>
          <c:spPr>
            <a:ln>
              <a:noFill/>
            </a:ln>
          </c:spPr>
        </c:majorGridlines>
        <c:title>
          <c:tx>
            <c:rich>
              <a:bodyPr rot="-5400000" vert="horz"/>
              <a:lstStyle/>
              <a:p>
                <a:pPr>
                  <a:defRPr/>
                </a:pPr>
                <a:r>
                  <a:rPr lang="en-US"/>
                  <a:t>Angstrom</a:t>
                </a:r>
              </a:p>
            </c:rich>
          </c:tx>
          <c:layout>
            <c:manualLayout>
              <c:xMode val="edge"/>
              <c:yMode val="edge"/>
              <c:x val="0.0370258864700736"/>
              <c:y val="0.332751781027372"/>
            </c:manualLayout>
          </c:layout>
          <c:overlay val="0"/>
        </c:title>
        <c:numFmt formatCode="#,##0" sourceLinked="0"/>
        <c:majorTickMark val="out"/>
        <c:minorTickMark val="in"/>
        <c:tickLblPos val="nextTo"/>
        <c:crossAx val="2123671512"/>
        <c:crosses val="autoZero"/>
        <c:crossBetween val="midCat"/>
        <c:majorUnit val="500.0"/>
      </c:valAx>
      <c:spPr>
        <a:noFill/>
        <a:ln w="12700">
          <a:solidFill>
            <a:schemeClr val="tx1"/>
          </a:solidFill>
        </a:ln>
      </c:spPr>
    </c:plotArea>
    <c:plotVisOnly val="1"/>
    <c:dispBlanksAs val="gap"/>
    <c:showDLblsOverMax val="0"/>
  </c:chart>
  <c:spPr>
    <a:ln>
      <a:noFill/>
    </a:ln>
  </c:spPr>
  <c:txPr>
    <a:bodyPr/>
    <a:lstStyle/>
    <a:p>
      <a:pPr>
        <a:defRPr sz="1600" b="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solidFill>
                <a:latin typeface="Helvetica"/>
                <a:ea typeface="+mn-ea"/>
                <a:cs typeface="Helvetica"/>
              </a:defRPr>
            </a:pPr>
            <a:r>
              <a:rPr lang="en-US" sz="2000" b="0" i="0" baseline="0">
                <a:solidFill>
                  <a:srgbClr val="FF0000"/>
                </a:solidFill>
                <a:effectLst/>
              </a:rPr>
              <a:t>90° top inj</a:t>
            </a:r>
            <a:r>
              <a:rPr lang="en-US" sz="2000" b="0" i="0" baseline="0">
                <a:effectLst/>
              </a:rPr>
              <a:t>.  </a:t>
            </a:r>
          </a:p>
          <a:p>
            <a:pPr marL="0" marR="0" indent="0" algn="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solidFill>
                <a:latin typeface="Helvetica"/>
                <a:ea typeface="+mn-ea"/>
                <a:cs typeface="Helvetica"/>
              </a:defRPr>
            </a:pPr>
            <a:r>
              <a:rPr lang="en-US" sz="2000" b="0">
                <a:solidFill>
                  <a:srgbClr val="008000"/>
                </a:solidFill>
              </a:rPr>
              <a:t>150° mid inj</a:t>
            </a:r>
            <a:r>
              <a:rPr lang="en-US" sz="2000" b="0"/>
              <a:t>  </a:t>
            </a:r>
            <a:endParaRPr lang="en-US" sz="2000" b="0" i="0" u="none" strike="noStrike" baseline="0">
              <a:effectLst/>
            </a:endParaRPr>
          </a:p>
          <a:p>
            <a:pPr marL="0" marR="0" indent="0" algn="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solidFill>
                <a:latin typeface="Helvetica"/>
                <a:ea typeface="+mn-ea"/>
                <a:cs typeface="Helvetica"/>
              </a:defRPr>
            </a:pPr>
            <a:r>
              <a:rPr lang="en-US" sz="2000" b="0" i="0" u="none" strike="noStrike" baseline="0">
                <a:solidFill>
                  <a:srgbClr val="0000FF"/>
                </a:solidFill>
                <a:effectLst/>
              </a:rPr>
              <a:t>60° lower inj.     </a:t>
            </a:r>
            <a:r>
              <a:rPr lang="en-US" sz="2000" b="0">
                <a:solidFill>
                  <a:srgbClr val="0000FF"/>
                </a:solidFill>
              </a:rPr>
              <a:t>     </a:t>
            </a:r>
          </a:p>
        </c:rich>
      </c:tx>
      <c:layout>
        <c:manualLayout>
          <c:xMode val="edge"/>
          <c:yMode val="edge"/>
          <c:x val="0.650843809305751"/>
          <c:y val="0.196035101563667"/>
        </c:manualLayout>
      </c:layout>
      <c:overlay val="1"/>
      <c:spPr>
        <a:solidFill>
          <a:schemeClr val="bg1"/>
        </a:solidFill>
      </c:spPr>
    </c:title>
    <c:autoTitleDeleted val="0"/>
    <c:plotArea>
      <c:layout>
        <c:manualLayout>
          <c:layoutTarget val="inner"/>
          <c:xMode val="edge"/>
          <c:yMode val="edge"/>
          <c:x val="0.0778058154462172"/>
          <c:y val="0.0750000135447543"/>
          <c:w val="0.8648284424973"/>
          <c:h val="0.666610021955851"/>
        </c:manualLayout>
      </c:layout>
      <c:barChart>
        <c:barDir val="bar"/>
        <c:grouping val="clustered"/>
        <c:varyColors val="0"/>
        <c:ser>
          <c:idx val="4"/>
          <c:order val="0"/>
          <c:tx>
            <c:strRef>
              <c:f>analysis!$O$15</c:f>
              <c:strCache>
                <c:ptCount val="1"/>
                <c:pt idx="0">
                  <c:v>B#3 C lower inj. </c:v>
                </c:pt>
              </c:strCache>
            </c:strRef>
          </c:tx>
          <c:spPr>
            <a:solidFill>
              <a:srgbClr val="3366FF"/>
            </a:solidFill>
            <a:ln>
              <a:solidFill>
                <a:schemeClr val="tx1"/>
              </a:solidFill>
            </a:ln>
          </c:spPr>
          <c:invertIfNegative val="0"/>
          <c:cat>
            <c:strRef>
              <c:f>analysis!$R$1</c:f>
              <c:strCache>
                <c:ptCount val="1"/>
                <c:pt idx="0">
                  <c:v>E top QMB</c:v>
                </c:pt>
              </c:strCache>
            </c:strRef>
          </c:cat>
          <c:val>
            <c:numRef>
              <c:f>analysis!$R$17</c:f>
              <c:numCache>
                <c:formatCode>General</c:formatCode>
                <c:ptCount val="1"/>
                <c:pt idx="0">
                  <c:v>66.0</c:v>
                </c:pt>
              </c:numCache>
            </c:numRef>
          </c:val>
        </c:ser>
        <c:ser>
          <c:idx val="5"/>
          <c:order val="1"/>
          <c:tx>
            <c:strRef>
              <c:f>analysis!$O$22</c:f>
              <c:strCache>
                <c:ptCount val="1"/>
                <c:pt idx="0">
                  <c:v>B#5 F mid inj.</c:v>
                </c:pt>
              </c:strCache>
            </c:strRef>
          </c:tx>
          <c:spPr>
            <a:pattFill prst="pct20">
              <a:fgClr>
                <a:prstClr val="black"/>
              </a:fgClr>
              <a:bgClr>
                <a:prstClr val="white"/>
              </a:bgClr>
            </a:pattFill>
            <a:ln>
              <a:solidFill>
                <a:schemeClr val="tx1"/>
              </a:solidFill>
            </a:ln>
          </c:spPr>
          <c:invertIfNegative val="0"/>
          <c:cat>
            <c:strRef>
              <c:f>analysis!$R$1</c:f>
              <c:strCache>
                <c:ptCount val="1"/>
                <c:pt idx="0">
                  <c:v>E top QMB</c:v>
                </c:pt>
              </c:strCache>
            </c:strRef>
          </c:cat>
          <c:val>
            <c:numRef>
              <c:f>analysis!$R$24</c:f>
              <c:numCache>
                <c:formatCode>0</c:formatCode>
                <c:ptCount val="1"/>
                <c:pt idx="0">
                  <c:v>88.21200000000004</c:v>
                </c:pt>
              </c:numCache>
            </c:numRef>
          </c:val>
        </c:ser>
        <c:ser>
          <c:idx val="6"/>
          <c:order val="2"/>
          <c:tx>
            <c:strRef>
              <c:f>analysis!$O$18</c:f>
              <c:strCache>
                <c:ptCount val="1"/>
                <c:pt idx="0">
                  <c:v>B#4 D top inj.</c:v>
                </c:pt>
              </c:strCache>
            </c:strRef>
          </c:tx>
          <c:spPr>
            <a:solidFill>
              <a:srgbClr val="FF0000"/>
            </a:solidFill>
            <a:ln>
              <a:solidFill>
                <a:schemeClr val="tx1"/>
              </a:solidFill>
            </a:ln>
          </c:spPr>
          <c:invertIfNegative val="0"/>
          <c:cat>
            <c:strRef>
              <c:f>analysis!$R$1</c:f>
              <c:strCache>
                <c:ptCount val="1"/>
                <c:pt idx="0">
                  <c:v>E top QMB</c:v>
                </c:pt>
              </c:strCache>
            </c:strRef>
          </c:cat>
          <c:val>
            <c:numRef>
              <c:f>analysis!$R$21</c:f>
              <c:numCache>
                <c:formatCode>0</c:formatCode>
                <c:ptCount val="1"/>
                <c:pt idx="0">
                  <c:v>85.536</c:v>
                </c:pt>
              </c:numCache>
            </c:numRef>
          </c:val>
        </c:ser>
        <c:dLbls>
          <c:showLegendKey val="0"/>
          <c:showVal val="0"/>
          <c:showCatName val="0"/>
          <c:showSerName val="0"/>
          <c:showPercent val="0"/>
          <c:showBubbleSize val="0"/>
        </c:dLbls>
        <c:gapWidth val="150"/>
        <c:axId val="2083259864"/>
        <c:axId val="2083344792"/>
      </c:barChart>
      <c:catAx>
        <c:axId val="2083259864"/>
        <c:scaling>
          <c:orientation val="minMax"/>
        </c:scaling>
        <c:delete val="1"/>
        <c:axPos val="l"/>
        <c:majorTickMark val="out"/>
        <c:minorTickMark val="none"/>
        <c:tickLblPos val="nextTo"/>
        <c:crossAx val="2083344792"/>
        <c:crosses val="autoZero"/>
        <c:auto val="1"/>
        <c:lblAlgn val="ctr"/>
        <c:lblOffset val="100"/>
        <c:noMultiLvlLbl val="0"/>
      </c:catAx>
      <c:valAx>
        <c:axId val="2083344792"/>
        <c:scaling>
          <c:orientation val="minMax"/>
          <c:max val="149.0"/>
          <c:min val="0.0"/>
        </c:scaling>
        <c:delete val="0"/>
        <c:axPos val="b"/>
        <c:majorGridlines/>
        <c:title>
          <c:tx>
            <c:rich>
              <a:bodyPr/>
              <a:lstStyle/>
              <a:p>
                <a:pPr>
                  <a:defRPr b="0"/>
                </a:pPr>
                <a:r>
                  <a:rPr lang="en-US" b="0"/>
                  <a:t>Angstrom </a:t>
                </a:r>
              </a:p>
            </c:rich>
          </c:tx>
          <c:layout/>
          <c:overlay val="0"/>
        </c:title>
        <c:numFmt formatCode="General" sourceLinked="1"/>
        <c:majorTickMark val="out"/>
        <c:minorTickMark val="in"/>
        <c:tickLblPos val="nextTo"/>
        <c:crossAx val="2083259864"/>
        <c:crosses val="autoZero"/>
        <c:crossBetween val="between"/>
        <c:minorUnit val="20.0"/>
      </c:valAx>
    </c:plotArea>
    <c:plotVisOnly val="1"/>
    <c:dispBlanksAs val="gap"/>
    <c:showDLblsOverMax val="0"/>
  </c:chart>
  <c:spPr>
    <a:ln>
      <a:noFill/>
    </a:ln>
  </c:spPr>
  <c:txPr>
    <a:bodyPr/>
    <a:lstStyle/>
    <a:p>
      <a:pPr>
        <a:defRPr sz="1800">
          <a:latin typeface="Helvetica"/>
          <a:cs typeface="Helvetic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solidFill>
                <a:latin typeface="Helvetica"/>
                <a:ea typeface="+mn-ea"/>
                <a:cs typeface="Helvetica"/>
              </a:defRPr>
            </a:pPr>
            <a:r>
              <a:rPr lang="en-US" sz="2000" b="0" i="0" baseline="0">
                <a:solidFill>
                  <a:srgbClr val="FF0000"/>
                </a:solidFill>
                <a:effectLst/>
              </a:rPr>
              <a:t>90° top inj.</a:t>
            </a:r>
            <a:endParaRPr lang="en-US" sz="2000" b="0">
              <a:solidFill>
                <a:srgbClr val="FF0000"/>
              </a:solidFill>
            </a:endParaRPr>
          </a:p>
          <a:p>
            <a:pPr marL="0" marR="0" indent="0" algn="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solidFill>
                <a:latin typeface="Helvetica"/>
                <a:ea typeface="+mn-ea"/>
                <a:cs typeface="Helvetica"/>
              </a:defRPr>
            </a:pPr>
            <a:r>
              <a:rPr lang="en-US" sz="2000" b="0">
                <a:solidFill>
                  <a:srgbClr val="008000"/>
                </a:solidFill>
              </a:rPr>
              <a:t>150° mid inj.</a:t>
            </a:r>
            <a:endParaRPr lang="en-US" sz="2000" b="0" i="0" u="none" strike="noStrike" baseline="0">
              <a:solidFill>
                <a:srgbClr val="008000"/>
              </a:solidFill>
              <a:effectLst/>
            </a:endParaRPr>
          </a:p>
          <a:p>
            <a:pPr marL="0" marR="0" indent="0" algn="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solidFill>
                <a:latin typeface="Helvetica"/>
                <a:ea typeface="+mn-ea"/>
                <a:cs typeface="Helvetica"/>
              </a:defRPr>
            </a:pPr>
            <a:r>
              <a:rPr lang="en-US" sz="2000" b="0" i="0" u="none" strike="noStrike" baseline="0">
                <a:solidFill>
                  <a:srgbClr val="0000FF"/>
                </a:solidFill>
                <a:effectLst/>
              </a:rPr>
              <a:t>60° lower inj.     </a:t>
            </a:r>
            <a:r>
              <a:rPr lang="en-US" sz="2000" b="0">
                <a:solidFill>
                  <a:srgbClr val="0000FF"/>
                </a:solidFill>
              </a:rPr>
              <a:t>     </a:t>
            </a:r>
          </a:p>
        </c:rich>
      </c:tx>
      <c:layout>
        <c:manualLayout>
          <c:xMode val="edge"/>
          <c:yMode val="edge"/>
          <c:x val="0.634043594343214"/>
          <c:y val="0.224164381890936"/>
        </c:manualLayout>
      </c:layout>
      <c:overlay val="1"/>
      <c:spPr>
        <a:solidFill>
          <a:schemeClr val="bg1"/>
        </a:solidFill>
      </c:spPr>
    </c:title>
    <c:autoTitleDeleted val="0"/>
    <c:plotArea>
      <c:layout>
        <c:manualLayout>
          <c:layoutTarget val="inner"/>
          <c:xMode val="edge"/>
          <c:yMode val="edge"/>
          <c:x val="0.041443674122408"/>
          <c:y val="0.0750000135447543"/>
          <c:w val="0.904466386422813"/>
          <c:h val="0.666610021955851"/>
        </c:manualLayout>
      </c:layout>
      <c:barChart>
        <c:barDir val="bar"/>
        <c:grouping val="clustered"/>
        <c:varyColors val="0"/>
        <c:ser>
          <c:idx val="4"/>
          <c:order val="0"/>
          <c:tx>
            <c:strRef>
              <c:f>analysis!$O$15</c:f>
              <c:strCache>
                <c:ptCount val="1"/>
                <c:pt idx="0">
                  <c:v>B#3 C lower inj. </c:v>
                </c:pt>
              </c:strCache>
            </c:strRef>
          </c:tx>
          <c:spPr>
            <a:solidFill>
              <a:srgbClr val="3366FF"/>
            </a:solidFill>
            <a:ln>
              <a:solidFill>
                <a:schemeClr val="tx1"/>
              </a:solidFill>
            </a:ln>
          </c:spPr>
          <c:invertIfNegative val="0"/>
          <c:cat>
            <c:strRef>
              <c:f>analysis!$P$1</c:f>
              <c:strCache>
                <c:ptCount val="1"/>
                <c:pt idx="0">
                  <c:v>F bottom QMB</c:v>
                </c:pt>
              </c:strCache>
            </c:strRef>
          </c:cat>
          <c:val>
            <c:numRef>
              <c:f>analysis!$P$17</c:f>
              <c:numCache>
                <c:formatCode>General</c:formatCode>
                <c:ptCount val="1"/>
                <c:pt idx="0">
                  <c:v>67.0</c:v>
                </c:pt>
              </c:numCache>
            </c:numRef>
          </c:val>
        </c:ser>
        <c:ser>
          <c:idx val="5"/>
          <c:order val="1"/>
          <c:tx>
            <c:strRef>
              <c:f>analysis!$O$22</c:f>
              <c:strCache>
                <c:ptCount val="1"/>
                <c:pt idx="0">
                  <c:v>B#5 F mid inj.</c:v>
                </c:pt>
              </c:strCache>
            </c:strRef>
          </c:tx>
          <c:spPr>
            <a:pattFill prst="pct20">
              <a:fgClr>
                <a:prstClr val="black"/>
              </a:fgClr>
              <a:bgClr>
                <a:prstClr val="white"/>
              </a:bgClr>
            </a:pattFill>
            <a:ln>
              <a:solidFill>
                <a:schemeClr val="tx1"/>
              </a:solidFill>
            </a:ln>
          </c:spPr>
          <c:invertIfNegative val="0"/>
          <c:cat>
            <c:strRef>
              <c:f>analysis!$P$1</c:f>
              <c:strCache>
                <c:ptCount val="1"/>
                <c:pt idx="0">
                  <c:v>F bottom QMB</c:v>
                </c:pt>
              </c:strCache>
            </c:strRef>
          </c:cat>
          <c:val>
            <c:numRef>
              <c:f>analysis!$P$24</c:f>
              <c:numCache>
                <c:formatCode>0</c:formatCode>
                <c:ptCount val="1"/>
                <c:pt idx="0">
                  <c:v>54.272</c:v>
                </c:pt>
              </c:numCache>
            </c:numRef>
          </c:val>
        </c:ser>
        <c:ser>
          <c:idx val="6"/>
          <c:order val="2"/>
          <c:tx>
            <c:strRef>
              <c:f>analysis!$O$18</c:f>
              <c:strCache>
                <c:ptCount val="1"/>
                <c:pt idx="0">
                  <c:v>B#4 D top inj.</c:v>
                </c:pt>
              </c:strCache>
            </c:strRef>
          </c:tx>
          <c:spPr>
            <a:solidFill>
              <a:srgbClr val="FF0000"/>
            </a:solidFill>
            <a:ln>
              <a:solidFill>
                <a:schemeClr val="tx1"/>
              </a:solidFill>
            </a:ln>
          </c:spPr>
          <c:invertIfNegative val="0"/>
          <c:cat>
            <c:strRef>
              <c:f>analysis!$P$1</c:f>
              <c:strCache>
                <c:ptCount val="1"/>
                <c:pt idx="0">
                  <c:v>F bottom QMB</c:v>
                </c:pt>
              </c:strCache>
            </c:strRef>
          </c:cat>
          <c:val>
            <c:numRef>
              <c:f>analysis!$P$21</c:f>
              <c:numCache>
                <c:formatCode>0</c:formatCode>
                <c:ptCount val="1"/>
                <c:pt idx="0">
                  <c:v>55.248</c:v>
                </c:pt>
              </c:numCache>
            </c:numRef>
          </c:val>
        </c:ser>
        <c:dLbls>
          <c:showLegendKey val="0"/>
          <c:showVal val="0"/>
          <c:showCatName val="0"/>
          <c:showSerName val="0"/>
          <c:showPercent val="0"/>
          <c:showBubbleSize val="0"/>
        </c:dLbls>
        <c:gapWidth val="150"/>
        <c:axId val="2081517384"/>
        <c:axId val="2081635208"/>
      </c:barChart>
      <c:catAx>
        <c:axId val="2081517384"/>
        <c:scaling>
          <c:orientation val="minMax"/>
        </c:scaling>
        <c:delete val="1"/>
        <c:axPos val="l"/>
        <c:majorTickMark val="out"/>
        <c:minorTickMark val="none"/>
        <c:tickLblPos val="nextTo"/>
        <c:crossAx val="2081635208"/>
        <c:crosses val="autoZero"/>
        <c:auto val="1"/>
        <c:lblAlgn val="ctr"/>
        <c:lblOffset val="100"/>
        <c:noMultiLvlLbl val="0"/>
      </c:catAx>
      <c:valAx>
        <c:axId val="2081635208"/>
        <c:scaling>
          <c:orientation val="minMax"/>
          <c:max val="149.0"/>
          <c:min val="0.0"/>
        </c:scaling>
        <c:delete val="0"/>
        <c:axPos val="b"/>
        <c:majorGridlines/>
        <c:title>
          <c:tx>
            <c:rich>
              <a:bodyPr/>
              <a:lstStyle/>
              <a:p>
                <a:pPr>
                  <a:defRPr b="0"/>
                </a:pPr>
                <a:r>
                  <a:rPr lang="en-US" b="0"/>
                  <a:t>Angstrom </a:t>
                </a:r>
              </a:p>
            </c:rich>
          </c:tx>
          <c:layout/>
          <c:overlay val="0"/>
        </c:title>
        <c:numFmt formatCode="General" sourceLinked="1"/>
        <c:majorTickMark val="out"/>
        <c:minorTickMark val="in"/>
        <c:tickLblPos val="nextTo"/>
        <c:crossAx val="2081517384"/>
        <c:crosses val="autoZero"/>
        <c:crossBetween val="between"/>
        <c:minorUnit val="20.0"/>
      </c:valAx>
    </c:plotArea>
    <c:plotVisOnly val="1"/>
    <c:dispBlanksAs val="gap"/>
    <c:showDLblsOverMax val="0"/>
  </c:chart>
  <c:spPr>
    <a:solidFill>
      <a:srgbClr val="FFFFFF"/>
    </a:solidFill>
    <a:ln>
      <a:noFill/>
    </a:ln>
  </c:spPr>
  <c:txPr>
    <a:bodyPr/>
    <a:lstStyle/>
    <a:p>
      <a:pPr>
        <a:defRPr sz="1800">
          <a:latin typeface="Helvetica"/>
          <a:cs typeface="Helvetica"/>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11/1/16</a:t>
            </a:fld>
            <a:endParaRPr lang="en-US"/>
          </a:p>
        </p:txBody>
      </p:sp>
      <p:sp>
        <p:nvSpPr>
          <p:cNvPr id="4" name="Slide Image Placeholder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commons.wikimedia.org/wiki/File:System2.gi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r>
              <a:rPr lang="en-US"/>
              <a:t>Source text and plots from 2016 NSTX-U results review ‘Skinner Boronization RR2016.pptx’</a:t>
            </a:r>
          </a:p>
          <a:p>
            <a:r>
              <a:rPr lang="en-US"/>
              <a:t>Before that from ‘Skinner PSI-2016 poster / Skinner PSI-22 FINAL A0.pptx’</a:t>
            </a:r>
          </a:p>
          <a:p>
            <a:r>
              <a:rPr lang="en-US"/>
              <a:t>Piggyback results, did not get to run XP1550 Boronization XP. </a:t>
            </a:r>
          </a:p>
          <a:p>
            <a:r>
              <a:rPr lang="en-US"/>
              <a:t>Like to thank co-authors and acknowledge  whole NSTX team</a:t>
            </a:r>
            <a:r>
              <a:rPr lang="en-US" baseline="0"/>
              <a:t> without which this would not be possible. </a:t>
            </a:r>
            <a:endParaRPr lang="en-US"/>
          </a:p>
          <a:p>
            <a:endParaRPr lang="en-US"/>
          </a:p>
        </p:txBody>
      </p:sp>
      <p:sp>
        <p:nvSpPr>
          <p:cNvPr id="4" name="Slide Number Placeholder 3"/>
          <p:cNvSpPr>
            <a:spLocks noGrp="1"/>
          </p:cNvSpPr>
          <p:nvPr>
            <p:ph type="sldNum" sz="quarter" idx="10"/>
          </p:nvPr>
        </p:nvSpPr>
        <p:spPr/>
        <p:txBody>
          <a:bodyPr/>
          <a:lstStyle/>
          <a:p>
            <a:fld id="{ABA37322-5B01-4894-A3A3-56232F48BE61}" type="slidenum">
              <a:rPr lang="en-US" smtClean="0"/>
              <a:t>1</a:t>
            </a:fld>
            <a:endParaRPr lang="en-US"/>
          </a:p>
        </p:txBody>
      </p:sp>
    </p:spTree>
    <p:extLst>
      <p:ext uri="{BB962C8B-B14F-4D97-AF65-F5344CB8AC3E}">
        <p14:creationId xmlns:p14="http://schemas.microsoft.com/office/powerpoint/2010/main" val="402402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r>
              <a:rPr lang="en-US"/>
              <a:t>Photos from: Photo Survey before</a:t>
            </a:r>
            <a:r>
              <a:rPr lang="en-US" baseline="0"/>
              <a:t> </a:t>
            </a:r>
            <a:r>
              <a:rPr lang="en-US"/>
              <a:t>2015 campaign / Fisheye_3.jpg,  Photo Survey after 2015 campaign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Helvetica"/>
                <a:cs typeface="Helvetica"/>
              </a:rPr>
              <a:t>Boron/carbon coatings applied onto PFCs through plasma-enhanced chemical vapor deposition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Helvetica"/>
                <a:cs typeface="Helvetica"/>
              </a:rPr>
              <a:t>Trimethylboron is dissociated in a helium glow discharge and ionized boron containing radicals then impinge onto the PFC cathode to form a hard, reactive and corrosion resistant coating.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Helvetica"/>
                <a:cs typeface="Helvetica"/>
              </a:rPr>
              <a:t>Complex</a:t>
            </a:r>
            <a:r>
              <a:rPr lang="en-US" sz="1200" baseline="0">
                <a:latin typeface="Helvetica"/>
                <a:cs typeface="Helvetica"/>
              </a:rPr>
              <a:t> </a:t>
            </a:r>
            <a:r>
              <a:rPr lang="en-US" sz="1200">
                <a:latin typeface="Helvetica"/>
                <a:cs typeface="Helvetica"/>
              </a:rPr>
              <a:t>3D geometry, I will label components as top, mid plane, bottom, and </a:t>
            </a:r>
            <a:r>
              <a:rPr lang="en-US" sz="1200" baseline="0">
                <a:latin typeface="Helvetica"/>
                <a:cs typeface="Helvetica"/>
              </a:rPr>
              <a:t>toroidal angle w.r.to NB duct #1. </a:t>
            </a:r>
            <a:endParaRPr lang="en-US" sz="1200">
              <a:latin typeface="Helvetica"/>
              <a:cs typeface="Helvetica"/>
            </a:endParaRPr>
          </a:p>
          <a:p>
            <a:endParaRPr lang="en-US"/>
          </a:p>
        </p:txBody>
      </p:sp>
      <p:sp>
        <p:nvSpPr>
          <p:cNvPr id="4" name="Slide Number Placeholder 3"/>
          <p:cNvSpPr>
            <a:spLocks noGrp="1"/>
          </p:cNvSpPr>
          <p:nvPr>
            <p:ph type="sldNum" sz="quarter" idx="10"/>
          </p:nvPr>
        </p:nvSpPr>
        <p:spPr/>
        <p:txBody>
          <a:bodyPr/>
          <a:lstStyle/>
          <a:p>
            <a:fld id="{ABA37322-5B01-4894-A3A3-56232F48BE61}" type="slidenum">
              <a:rPr lang="en-US" smtClean="0"/>
              <a:t>2</a:t>
            </a:fld>
            <a:endParaRPr lang="en-US"/>
          </a:p>
        </p:txBody>
      </p:sp>
    </p:spTree>
    <p:extLst>
      <p:ext uri="{BB962C8B-B14F-4D97-AF65-F5344CB8AC3E}">
        <p14:creationId xmlns:p14="http://schemas.microsoft.com/office/powerpoint/2010/main" val="209824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r>
              <a:rPr lang="en-US"/>
              <a:t>Physics explored for ITER – see backup slide</a:t>
            </a:r>
            <a:r>
              <a:rPr lang="en-US" baseline="0"/>
              <a:t> and references:</a:t>
            </a:r>
            <a:br>
              <a:rPr lang="en-US" baseline="0"/>
            </a:br>
            <a:r>
              <a:rPr lang="en-US" baseline="0"/>
              <a:t>HagelaarPlasma Phys Contr F 2015 Modelling of tokamak glow discharge cleaning I physical principles.pdf</a:t>
            </a:r>
          </a:p>
          <a:p>
            <a:r>
              <a:rPr lang="en-US"/>
              <a:t>KogutPlasma Phys Contr F 2015 Modelling of tokamak glow discharge cleaning II comparison with experiment and application to ITER.pdf</a:t>
            </a:r>
          </a:p>
          <a:p>
            <a:r>
              <a:rPr lang="en-US"/>
              <a:t>19</a:t>
            </a:r>
            <a:r>
              <a:rPr lang="en-US" baseline="30000"/>
              <a:t>th</a:t>
            </a:r>
            <a:r>
              <a:rPr lang="en-US"/>
              <a:t> century plasma physics,</a:t>
            </a:r>
            <a:r>
              <a:rPr lang="en-US" baseline="0"/>
              <a:t> but now without interesting aspects. Glow discharges came under renewed scrutiny recently as they are one of the pincipal wall conditioning techniques for ITER and there was some modern modeling of GDs coupled to benchmarking against experiment at JET and RFX. The broad conclusion was that </a:t>
            </a:r>
            <a:endParaRPr lang="en-US"/>
          </a:p>
        </p:txBody>
      </p:sp>
      <p:sp>
        <p:nvSpPr>
          <p:cNvPr id="4" name="Slide Number Placeholder 3"/>
          <p:cNvSpPr>
            <a:spLocks noGrp="1"/>
          </p:cNvSpPr>
          <p:nvPr>
            <p:ph type="sldNum" sz="quarter" idx="10"/>
          </p:nvPr>
        </p:nvSpPr>
        <p:spPr/>
        <p:txBody>
          <a:bodyPr/>
          <a:lstStyle/>
          <a:p>
            <a:fld id="{ABA37322-5B01-4894-A3A3-56232F48BE61}" type="slidenum">
              <a:rPr lang="en-US" smtClean="0"/>
              <a:t>3</a:t>
            </a:fld>
            <a:endParaRPr lang="en-US"/>
          </a:p>
        </p:txBody>
      </p:sp>
    </p:spTree>
    <p:extLst>
      <p:ext uri="{BB962C8B-B14F-4D97-AF65-F5344CB8AC3E}">
        <p14:creationId xmlns:p14="http://schemas.microsoft.com/office/powerpoint/2010/main" val="16774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a:t>These are the results from the quartz microbalances.</a:t>
            </a:r>
            <a:r>
              <a:rPr lang="en-US" baseline="0"/>
              <a:t> </a:t>
            </a:r>
          </a:p>
          <a:p>
            <a:pPr marL="0" marR="0" indent="0" algn="l" defTabSz="1018809" rtl="0" eaLnBrk="1" fontAlgn="auto" latinLnBrk="0" hangingPunct="1">
              <a:lnSpc>
                <a:spcPct val="100000"/>
              </a:lnSpc>
              <a:spcBef>
                <a:spcPts val="0"/>
              </a:spcBef>
              <a:spcAft>
                <a:spcPts val="0"/>
              </a:spcAft>
              <a:buClrTx/>
              <a:buSzTx/>
              <a:buFontTx/>
              <a:buNone/>
              <a:tabLst/>
              <a:defRPr/>
            </a:pPr>
            <a:r>
              <a:rPr lang="en-US" baseline="0"/>
              <a:t>The GD was 95% He with 5% of TMB. </a:t>
            </a:r>
          </a:p>
          <a:p>
            <a:pPr marL="0" marR="0" indent="0" algn="l" defTabSz="1018809" rtl="0" eaLnBrk="1" fontAlgn="auto" latinLnBrk="0" hangingPunct="1">
              <a:lnSpc>
                <a:spcPct val="100000"/>
              </a:lnSpc>
              <a:spcBef>
                <a:spcPts val="0"/>
              </a:spcBef>
              <a:spcAft>
                <a:spcPts val="0"/>
              </a:spcAft>
              <a:buClrTx/>
              <a:buSzTx/>
              <a:buFontTx/>
              <a:buNone/>
              <a:tabLst/>
              <a:defRPr/>
            </a:pPr>
            <a:r>
              <a:rPr lang="en-US" baseline="0"/>
              <a:t>Showing deposition at the midplane and top and bottom. </a:t>
            </a:r>
          </a:p>
          <a:p>
            <a:pPr marL="0" marR="0" indent="0" algn="l" defTabSz="1018809" rtl="0" eaLnBrk="1" fontAlgn="auto" latinLnBrk="0" hangingPunct="1">
              <a:lnSpc>
                <a:spcPct val="100000"/>
              </a:lnSpc>
              <a:spcBef>
                <a:spcPts val="0"/>
              </a:spcBef>
              <a:spcAft>
                <a:spcPts val="0"/>
              </a:spcAft>
              <a:buClrTx/>
              <a:buSzTx/>
              <a:buFontTx/>
              <a:buNone/>
              <a:tabLst/>
              <a:defRPr/>
            </a:pPr>
            <a:r>
              <a:rPr lang="en-US"/>
              <a:t>NSTX </a:t>
            </a:r>
            <a:r>
              <a:rPr lang="en-US" sz="1200" kern="1200">
                <a:solidFill>
                  <a:schemeClr val="tx1"/>
                </a:solidFill>
                <a:effectLst/>
                <a:latin typeface="+mn-lt"/>
                <a:ea typeface="+mn-ea"/>
                <a:cs typeface="+mn-cs"/>
              </a:rPr>
              <a:t>25 – 47x less boron deposited on the lower and upper divertor than on the midplane. </a:t>
            </a:r>
            <a:endParaRPr lang="en-US"/>
          </a:p>
          <a:p>
            <a:r>
              <a:rPr lang="en-US"/>
              <a:t>NSTX-U about factor 15</a:t>
            </a:r>
          </a:p>
        </p:txBody>
      </p:sp>
      <p:sp>
        <p:nvSpPr>
          <p:cNvPr id="4" name="Slide Number Placeholder 3"/>
          <p:cNvSpPr>
            <a:spLocks noGrp="1"/>
          </p:cNvSpPr>
          <p:nvPr>
            <p:ph type="sldNum" sz="quarter" idx="10"/>
          </p:nvPr>
        </p:nvSpPr>
        <p:spPr/>
        <p:txBody>
          <a:bodyPr/>
          <a:lstStyle/>
          <a:p>
            <a:fld id="{ABA37322-5B01-4894-A3A3-56232F48BE61}" type="slidenum">
              <a:rPr lang="en-US" smtClean="0"/>
              <a:t>4</a:t>
            </a:fld>
            <a:endParaRPr lang="en-US"/>
          </a:p>
        </p:txBody>
      </p:sp>
    </p:spTree>
    <p:extLst>
      <p:ext uri="{BB962C8B-B14F-4D97-AF65-F5344CB8AC3E}">
        <p14:creationId xmlns:p14="http://schemas.microsoft.com/office/powerpoint/2010/main" val="174277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r>
              <a:rPr lang="en-US"/>
              <a:t>Can also change</a:t>
            </a:r>
            <a:r>
              <a:rPr lang="en-US" baseline="0"/>
              <a:t> injejecton location. </a:t>
            </a:r>
          </a:p>
          <a:p>
            <a:r>
              <a:rPr lang="en-US"/>
              <a:t>Similar situation on lower divertor. </a:t>
            </a:r>
            <a:br>
              <a:rPr lang="en-US"/>
            </a:br>
            <a:r>
              <a:rPr lang="en-US"/>
              <a:t>Can run GD</a:t>
            </a:r>
            <a:r>
              <a:rPr lang="en-US" baseline="0"/>
              <a:t> from one electrode and plot the deposition vs. distance from electrode to QMB. </a:t>
            </a:r>
            <a:endParaRPr lang="en-US"/>
          </a:p>
          <a:p>
            <a:r>
              <a:rPr lang="en-US"/>
              <a:t>Reallly not much deposition</a:t>
            </a:r>
            <a:r>
              <a:rPr lang="en-US" baseline="0"/>
              <a:t> in lower divertor and ¾ of that is carbon. </a:t>
            </a:r>
          </a:p>
          <a:p>
            <a:r>
              <a:rPr lang="en-US" baseline="0"/>
              <a:t>LH fig = Fig.4 submitted NME</a:t>
            </a:r>
          </a:p>
          <a:p>
            <a:r>
              <a:rPr lang="en-US" baseline="0"/>
              <a:t>RH fig. Updated with measured distances. </a:t>
            </a:r>
          </a:p>
          <a:p>
            <a:r>
              <a:rPr lang="en-US" baseline="0"/>
              <a:t>NSTX-U / QMB data 2016 / ersec16_20160326 8th boronization / persec16.20160326 no TC4 correction.xlsx / analysis2 worksheet / </a:t>
            </a:r>
            <a:endParaRPr lang="en-US"/>
          </a:p>
        </p:txBody>
      </p:sp>
      <p:sp>
        <p:nvSpPr>
          <p:cNvPr id="4" name="Slide Number Placeholder 3"/>
          <p:cNvSpPr>
            <a:spLocks noGrp="1"/>
          </p:cNvSpPr>
          <p:nvPr>
            <p:ph type="sldNum" sz="quarter" idx="10"/>
          </p:nvPr>
        </p:nvSpPr>
        <p:spPr/>
        <p:txBody>
          <a:bodyPr/>
          <a:lstStyle/>
          <a:p>
            <a:fld id="{ABA37322-5B01-4894-A3A3-56232F48BE61}" type="slidenum">
              <a:rPr lang="en-US" smtClean="0"/>
              <a:t>6</a:t>
            </a:fld>
            <a:endParaRPr lang="en-US"/>
          </a:p>
        </p:txBody>
      </p:sp>
    </p:spTree>
    <p:extLst>
      <p:ext uri="{BB962C8B-B14F-4D97-AF65-F5344CB8AC3E}">
        <p14:creationId xmlns:p14="http://schemas.microsoft.com/office/powerpoint/2010/main" val="135947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r>
              <a:rPr lang="en-US"/>
              <a:t>From ‘NSTX_PAC29_Lithium_Skinner.ppt’ and </a:t>
            </a:r>
          </a:p>
          <a:p>
            <a:r>
              <a:rPr lang="en-US">
                <a:hlinkClick r:id="rId3"/>
              </a:rPr>
              <a:t>https://commons.wikimedia.org/wiki/File:System2.gif</a:t>
            </a:r>
            <a:endParaRPr lang="en-US"/>
          </a:p>
          <a:p>
            <a:r>
              <a:rPr lang="en-US"/>
              <a:t>Battaglia_Strike point summary.pptx</a:t>
            </a:r>
          </a:p>
          <a:p>
            <a:endParaRPr lang="en-US"/>
          </a:p>
        </p:txBody>
      </p:sp>
      <p:sp>
        <p:nvSpPr>
          <p:cNvPr id="4" name="Slide Number Placeholder 3"/>
          <p:cNvSpPr>
            <a:spLocks noGrp="1"/>
          </p:cNvSpPr>
          <p:nvPr>
            <p:ph type="sldNum" sz="quarter" idx="10"/>
          </p:nvPr>
        </p:nvSpPr>
        <p:spPr/>
        <p:txBody>
          <a:bodyPr/>
          <a:lstStyle/>
          <a:p>
            <a:fld id="{ABA37322-5B01-4894-A3A3-56232F48BE61}" type="slidenum">
              <a:rPr lang="en-US" smtClean="0"/>
              <a:t>7</a:t>
            </a:fld>
            <a:endParaRPr lang="en-US"/>
          </a:p>
        </p:txBody>
      </p:sp>
    </p:spTree>
    <p:extLst>
      <p:ext uri="{BB962C8B-B14F-4D97-AF65-F5344CB8AC3E}">
        <p14:creationId xmlns:p14="http://schemas.microsoft.com/office/powerpoint/2010/main" val="299155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r>
              <a:rPr lang="en-US"/>
              <a:t>Explain Axes</a:t>
            </a:r>
          </a:p>
          <a:p>
            <a:r>
              <a:rPr lang="en-US"/>
              <a:t>Fig. 6b </a:t>
            </a:r>
          </a:p>
          <a:p>
            <a:r>
              <a:rPr lang="en-US"/>
              <a:t>Skinner PSI</a:t>
            </a:r>
            <a:r>
              <a:rPr lang="en-US" baseline="0"/>
              <a:t>-2016 paper / Fig.6 MAPP vs OII emission  / Fig6b OII plots from Filippo Scotti / </a:t>
            </a:r>
            <a:r>
              <a:rPr lang="en-US"/>
              <a:t>Fig6b Poster.qpc</a:t>
            </a:r>
          </a:p>
        </p:txBody>
      </p:sp>
      <p:sp>
        <p:nvSpPr>
          <p:cNvPr id="4" name="Slide Number Placeholder 3"/>
          <p:cNvSpPr>
            <a:spLocks noGrp="1"/>
          </p:cNvSpPr>
          <p:nvPr>
            <p:ph type="sldNum" sz="quarter" idx="10"/>
          </p:nvPr>
        </p:nvSpPr>
        <p:spPr/>
        <p:txBody>
          <a:bodyPr/>
          <a:lstStyle/>
          <a:p>
            <a:fld id="{ABA37322-5B01-4894-A3A3-56232F48BE61}" type="slidenum">
              <a:rPr lang="en-US" smtClean="0"/>
              <a:t>8</a:t>
            </a:fld>
            <a:endParaRPr lang="en-US"/>
          </a:p>
        </p:txBody>
      </p:sp>
    </p:spTree>
    <p:extLst>
      <p:ext uri="{BB962C8B-B14F-4D97-AF65-F5344CB8AC3E}">
        <p14:creationId xmlns:p14="http://schemas.microsoft.com/office/powerpoint/2010/main" val="12943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Fig. 7 NME</a:t>
            </a:r>
          </a:p>
          <a:p>
            <a:pPr marL="0" marR="0" indent="0" algn="l" defTabSz="914400" rtl="0" eaLnBrk="1" fontAlgn="auto" latinLnBrk="0" hangingPunct="1">
              <a:lnSpc>
                <a:spcPct val="100000"/>
              </a:lnSpc>
              <a:spcBef>
                <a:spcPts val="0"/>
              </a:spcBef>
              <a:spcAft>
                <a:spcPts val="0"/>
              </a:spcAft>
              <a:buClrTx/>
              <a:buSzTx/>
              <a:buFontTx/>
              <a:buNone/>
              <a:tabLst/>
              <a:defRPr/>
            </a:pPr>
            <a:r>
              <a:rPr lang="en-US"/>
              <a:t>Explain axes</a:t>
            </a:r>
          </a:p>
          <a:p>
            <a:pPr marL="0" marR="0" indent="0" algn="l" defTabSz="914400" rtl="0" eaLnBrk="1" fontAlgn="auto" latinLnBrk="0" hangingPunct="1">
              <a:lnSpc>
                <a:spcPct val="100000"/>
              </a:lnSpc>
              <a:spcBef>
                <a:spcPts val="0"/>
              </a:spcBef>
              <a:spcAft>
                <a:spcPts val="0"/>
              </a:spcAft>
              <a:buClrTx/>
              <a:buSzTx/>
              <a:buFontTx/>
              <a:buNone/>
              <a:tabLst/>
              <a:defRPr/>
            </a:pPr>
            <a:r>
              <a:rPr lang="en-US"/>
              <a:t>No there is not a buried</a:t>
            </a:r>
            <a:r>
              <a:rPr lang="en-US" baseline="0"/>
              <a:t> mB point at 0 fluence. No test cell access to take measurement. </a:t>
            </a:r>
            <a:endParaRPr lang="en-US"/>
          </a:p>
        </p:txBody>
      </p:sp>
      <p:sp>
        <p:nvSpPr>
          <p:cNvPr id="4" name="Slide Number Placeholder 3"/>
          <p:cNvSpPr>
            <a:spLocks noGrp="1"/>
          </p:cNvSpPr>
          <p:nvPr>
            <p:ph type="sldNum" sz="quarter" idx="10"/>
          </p:nvPr>
        </p:nvSpPr>
        <p:spPr/>
        <p:txBody>
          <a:bodyPr/>
          <a:lstStyle/>
          <a:p>
            <a:fld id="{ABA37322-5B01-4894-A3A3-56232F48BE61}" type="slidenum">
              <a:rPr lang="en-US" smtClean="0"/>
              <a:t>9</a:t>
            </a:fld>
            <a:endParaRPr lang="en-US"/>
          </a:p>
        </p:txBody>
      </p:sp>
    </p:spTree>
    <p:extLst>
      <p:ext uri="{BB962C8B-B14F-4D97-AF65-F5344CB8AC3E}">
        <p14:creationId xmlns:p14="http://schemas.microsoft.com/office/powerpoint/2010/main" val="365599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 d-TMB used in NSTX prior to 2004. </a:t>
            </a:r>
          </a:p>
          <a:p>
            <a:endParaRPr lang="en-US"/>
          </a:p>
        </p:txBody>
      </p:sp>
      <p:sp>
        <p:nvSpPr>
          <p:cNvPr id="4" name="Slide Number Placeholder 3"/>
          <p:cNvSpPr>
            <a:spLocks noGrp="1"/>
          </p:cNvSpPr>
          <p:nvPr>
            <p:ph type="sldNum" sz="quarter" idx="10"/>
          </p:nvPr>
        </p:nvSpPr>
        <p:spPr/>
        <p:txBody>
          <a:bodyPr/>
          <a:lstStyle/>
          <a:p>
            <a:fld id="{ABA37322-5B01-4894-A3A3-56232F48BE61}" type="slidenum">
              <a:rPr lang="en-US" smtClean="0"/>
              <a:t>10</a:t>
            </a:fld>
            <a:endParaRPr lang="en-US"/>
          </a:p>
        </p:txBody>
      </p:sp>
    </p:spTree>
    <p:extLst>
      <p:ext uri="{BB962C8B-B14F-4D97-AF65-F5344CB8AC3E}">
        <p14:creationId xmlns:p14="http://schemas.microsoft.com/office/powerpoint/2010/main" val="2339714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740" y="1952643"/>
            <a:ext cx="8884920" cy="881839"/>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67640" y="944827"/>
            <a:ext cx="9723120" cy="944827"/>
          </a:xfrm>
          <a:prstGeom prst="rect">
            <a:avLst/>
          </a:prstGeom>
        </p:spPr>
        <p:txBody>
          <a:bodyPr lIns="0" rIns="0" anchor="ctr" anchorCtr="1"/>
          <a:lstStyle>
            <a:lvl1pPr>
              <a:defRPr/>
            </a:lvl1pPr>
          </a:lstStyle>
          <a:p>
            <a:r>
              <a:rPr lang="en-US" dirty="0" smtClean="0"/>
              <a:t>Click to edit presentation title</a:t>
            </a:r>
            <a:endParaRPr lang="en-US" dirty="0"/>
          </a:p>
        </p:txBody>
      </p:sp>
      <p:sp>
        <p:nvSpPr>
          <p:cNvPr id="2" name="Rectangle 1"/>
          <p:cNvSpPr/>
          <p:nvPr userDrawn="1"/>
        </p:nvSpPr>
        <p:spPr>
          <a:xfrm>
            <a:off x="0" y="5417009"/>
            <a:ext cx="10058400" cy="251954"/>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586740" y="2897470"/>
            <a:ext cx="8884920" cy="1007816"/>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21" name="Text Placeholder 20"/>
          <p:cNvSpPr>
            <a:spLocks noGrp="1"/>
          </p:cNvSpPr>
          <p:nvPr>
            <p:ph type="body" sz="quarter" idx="12" hasCustomPrompt="1"/>
          </p:nvPr>
        </p:nvSpPr>
        <p:spPr>
          <a:xfrm>
            <a:off x="83820" y="4115247"/>
            <a:ext cx="2766060" cy="314942"/>
          </a:xfrm>
        </p:spPr>
        <p:txBody>
          <a:bodyPr>
            <a:noAutofit/>
          </a:bodyPr>
          <a:lstStyle>
            <a:lvl1pPr marL="0" indent="0" algn="ctr">
              <a:buNone/>
              <a:defRPr sz="1100"/>
            </a:lvl1pPr>
          </a:lstStyle>
          <a:p>
            <a:pPr lvl="0"/>
            <a:r>
              <a:rPr lang="en-US" dirty="0" smtClean="0"/>
              <a:t>Place your institutional logo(s) here:</a:t>
            </a:r>
            <a:endParaRPr lang="en-US" dirty="0"/>
          </a:p>
        </p:txBody>
      </p:sp>
      <p:pic>
        <p:nvPicPr>
          <p:cNvPr id="11"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2295" y="4094251"/>
            <a:ext cx="3813810" cy="149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descr="http://nstx.pppl.gov/DragNDrop/Presentation_Template/NSTX-U_cutaway_low_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95260" y="4036503"/>
            <a:ext cx="1491386" cy="15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menard\My Files\PPPL\Projects\NSTX-U\Presentation template\Template source\logo and banner source\Gray_banner_red_line_with_SC_NSTXU_logos_wid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10058400" cy="8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610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740" y="2204597"/>
            <a:ext cx="8884920" cy="881839"/>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67640" y="944827"/>
            <a:ext cx="9723120" cy="944827"/>
          </a:xfrm>
          <a:prstGeom prst="rect">
            <a:avLst/>
          </a:prstGeom>
        </p:spPr>
        <p:txBody>
          <a:bodyPr lIns="0" rIns="0" anchor="ctr" anchorCtr="1"/>
          <a:lstStyle>
            <a:lvl1pPr>
              <a:defRPr/>
            </a:lvl1pPr>
          </a:lstStyle>
          <a:p>
            <a:r>
              <a:rPr lang="en-US" dirty="0" smtClean="0"/>
              <a:t>Click to edit presentation title</a:t>
            </a:r>
            <a:endParaRPr lang="en-US" dirty="0"/>
          </a:p>
        </p:txBody>
      </p:sp>
      <p:sp>
        <p:nvSpPr>
          <p:cNvPr id="2" name="Rectangle 1"/>
          <p:cNvSpPr/>
          <p:nvPr userDrawn="1"/>
        </p:nvSpPr>
        <p:spPr>
          <a:xfrm>
            <a:off x="0" y="5417009"/>
            <a:ext cx="10058400" cy="251954"/>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1005840" y="3338389"/>
            <a:ext cx="8046720" cy="1007816"/>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83820" y="4598159"/>
            <a:ext cx="2288220" cy="503908"/>
          </a:xfrm>
        </p:spPr>
        <p:txBody>
          <a:bodyPr>
            <a:noAutofit/>
          </a:bodyPr>
          <a:lstStyle>
            <a:lvl1pPr marL="0" indent="0" algn="ctr">
              <a:buNone/>
              <a:defRPr sz="1400"/>
            </a:lvl1pPr>
          </a:lstStyle>
          <a:p>
            <a:pPr lvl="0"/>
            <a:r>
              <a:rPr lang="en-US" dirty="0" smtClean="0"/>
              <a:t>Place your institutional logo(s) here:</a:t>
            </a:r>
            <a:endParaRPr lang="en-US" dirty="0"/>
          </a:p>
        </p:txBody>
      </p:sp>
      <p:pic>
        <p:nvPicPr>
          <p:cNvPr id="9" name="Picture 4" descr="C:\Users\jmenard\My Files\PPPL\Projects\NSTX-U\Presentation template\Template source\logo and banner source\Gray_banner_red_line_with_SC_NSTXU_logos_w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0058400" cy="8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9493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83820" y="881839"/>
            <a:ext cx="9890760" cy="4472182"/>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83820" y="881839"/>
            <a:ext cx="4861560" cy="4472182"/>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5113020" y="881839"/>
            <a:ext cx="4861560" cy="4472182"/>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83820" y="881839"/>
            <a:ext cx="9890760" cy="4472182"/>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 y="881839"/>
            <a:ext cx="9890760" cy="44721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2"/>
            <a:ext cx="10058400" cy="82494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10058400" cy="793655"/>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grpSp>
        <p:nvGrpSpPr>
          <p:cNvPr id="5" name="Group 4"/>
          <p:cNvGrpSpPr/>
          <p:nvPr userDrawn="1"/>
        </p:nvGrpSpPr>
        <p:grpSpPr>
          <a:xfrm>
            <a:off x="0" y="5418579"/>
            <a:ext cx="10058400" cy="250384"/>
            <a:chOff x="0" y="4324350"/>
            <a:chExt cx="9144000" cy="227176"/>
          </a:xfrm>
        </p:grpSpPr>
        <p:pic>
          <p:nvPicPr>
            <p:cNvPr id="9"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286000" y="4324350"/>
              <a:ext cx="6858000" cy="2271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4324350"/>
              <a:ext cx="6858000" cy="22717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userDrawn="1"/>
        </p:nvSpPr>
        <p:spPr>
          <a:xfrm>
            <a:off x="9304046" y="5438005"/>
            <a:ext cx="670534" cy="212366"/>
          </a:xfrm>
          <a:prstGeom prst="rect">
            <a:avLst/>
          </a:prstGeom>
          <a:noFill/>
        </p:spPr>
        <p:txBody>
          <a:bodyPr wrap="square" lIns="0" tIns="36576" rIns="0" bIns="36576" rtlCol="0">
            <a:spAutoFit/>
          </a:bodyPr>
          <a:lstStyle/>
          <a:p>
            <a:pPr algn="r"/>
            <a:fld id="{F117DE82-C9A9-43C8-BFFE-CF607F10B2C3}" type="slidenum">
              <a:rPr lang="en-US" sz="900" b="1" smtClean="0">
                <a:solidFill>
                  <a:srgbClr val="336699"/>
                </a:solidFill>
                <a:latin typeface="Arial" panose="020B0604020202020204" pitchFamily="34" charset="0"/>
                <a:cs typeface="Arial" panose="020B0604020202020204" pitchFamily="34" charset="0"/>
              </a:rPr>
              <a:pPr algn="r"/>
              <a:t>‹#›</a:t>
            </a:fld>
            <a:r>
              <a:rPr lang="en-US" sz="900" b="1" smtClean="0">
                <a:solidFill>
                  <a:srgbClr val="336699"/>
                </a:solidFill>
                <a:latin typeface="Arial" panose="020B0604020202020204" pitchFamily="34" charset="0"/>
                <a:cs typeface="Arial" panose="020B0604020202020204" pitchFamily="34" charset="0"/>
              </a:rPr>
              <a:t>/10</a:t>
            </a:r>
            <a:endParaRPr lang="en-US" sz="9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userDrawn="1"/>
        </p:nvSpPr>
        <p:spPr>
          <a:xfrm>
            <a:off x="754380" y="5406965"/>
            <a:ext cx="8851392" cy="256765"/>
          </a:xfrm>
          <a:prstGeom prst="rect">
            <a:avLst/>
          </a:prstGeom>
          <a:noFill/>
        </p:spPr>
        <p:txBody>
          <a:bodyPr wrap="square" lIns="0" tIns="50941" rIns="0" bIns="50941" rtlCol="0">
            <a:spAutoFit/>
          </a:bodyPr>
          <a:lstStyle/>
          <a:p>
            <a:pPr algn="ctr"/>
            <a:r>
              <a:rPr lang="en-US" sz="1000" b="1" kern="1200">
                <a:solidFill>
                  <a:srgbClr val="336699"/>
                </a:solidFill>
                <a:latin typeface="Arial" panose="020B0604020202020204" pitchFamily="34" charset="0"/>
                <a:ea typeface="+mn-ea"/>
                <a:cs typeface="Arial" panose="020B0604020202020204" pitchFamily="34" charset="0"/>
              </a:rPr>
              <a:t>58</a:t>
            </a:r>
            <a:r>
              <a:rPr lang="en-US" sz="1000" b="1" kern="1200" baseline="30000">
                <a:solidFill>
                  <a:srgbClr val="336699"/>
                </a:solidFill>
                <a:latin typeface="Arial" panose="020B0604020202020204" pitchFamily="34" charset="0"/>
                <a:ea typeface="+mn-ea"/>
                <a:cs typeface="Arial" panose="020B0604020202020204" pitchFamily="34" charset="0"/>
              </a:rPr>
              <a:t>th</a:t>
            </a:r>
            <a:r>
              <a:rPr lang="en-US" sz="1000" b="1" kern="1200">
                <a:solidFill>
                  <a:srgbClr val="336699"/>
                </a:solidFill>
                <a:latin typeface="Arial" panose="020B0604020202020204" pitchFamily="34" charset="0"/>
                <a:ea typeface="+mn-ea"/>
                <a:cs typeface="Arial" panose="020B0604020202020204" pitchFamily="34" charset="0"/>
              </a:rPr>
              <a:t> Annual Meeting of the APS DPP,</a:t>
            </a:r>
            <a:r>
              <a:rPr lang="en-US" sz="1000" b="1" kern="1200" dirty="0">
                <a:solidFill>
                  <a:srgbClr val="336699"/>
                </a:solidFill>
                <a:latin typeface="Arial" panose="020B0604020202020204" pitchFamily="34" charset="0"/>
                <a:ea typeface="+mn-ea"/>
                <a:cs typeface="Arial" panose="020B0604020202020204" pitchFamily="34" charset="0"/>
              </a:rPr>
              <a:t> San Jose CA, ‘Advances in Boronization’, C.H.Skinner et al., Nov 1, 2016</a:t>
            </a:r>
            <a:endParaRPr lang="en-US" sz="1000" b="1" dirty="0" smtClean="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Lst>
  <p:timing>
    <p:tnLst>
      <p:par>
        <p:cTn xmlns:p14="http://schemas.microsoft.com/office/powerpoint/2010/mai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gif"/><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hyperlink" Target="https://commons.wikimedia.org/wiki/File:System2.gif" TargetMode="External"/><Relationship Id="rId6" Type="http://schemas.openxmlformats.org/officeDocument/2006/relationships/image" Target="../media/image23.jpeg"/><Relationship Id="rId7" Type="http://schemas.openxmlformats.org/officeDocument/2006/relationships/image" Target="../media/image24.em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pPr>
              <a:spcBef>
                <a:spcPts val="1295"/>
              </a:spcBef>
            </a:pPr>
            <a:r>
              <a:rPr lang="en-US">
                <a:solidFill>
                  <a:srgbClr val="004080"/>
                </a:solidFill>
              </a:rPr>
              <a:t>C.H. Skinner, F. Bedoya, F. Scotti, J.P. Allain, </a:t>
            </a:r>
            <a:br>
              <a:rPr lang="en-US">
                <a:solidFill>
                  <a:srgbClr val="004080"/>
                </a:solidFill>
              </a:rPr>
            </a:br>
            <a:r>
              <a:rPr lang="en-US">
                <a:solidFill>
                  <a:srgbClr val="004080"/>
                </a:solidFill>
              </a:rPr>
              <a:t>W. Blanchard, D. Cai, M. Jaworski, B.E. Koel</a:t>
            </a:r>
            <a:endParaRPr lang="en-US" baseline="80000">
              <a:solidFill>
                <a:srgbClr val="004080"/>
              </a:solidFill>
            </a:endParaRPr>
          </a:p>
        </p:txBody>
      </p:sp>
      <p:sp>
        <p:nvSpPr>
          <p:cNvPr id="3" name="Title 2"/>
          <p:cNvSpPr>
            <a:spLocks noGrp="1"/>
          </p:cNvSpPr>
          <p:nvPr>
            <p:ph type="title"/>
          </p:nvPr>
        </p:nvSpPr>
        <p:spPr/>
        <p:txBody>
          <a:bodyPr/>
          <a:lstStyle/>
          <a:p>
            <a:r>
              <a:rPr lang="en-US" dirty="0"/>
              <a:t>Advances in boronization in NSTX-U</a:t>
            </a:r>
          </a:p>
        </p:txBody>
      </p:sp>
      <p:sp>
        <p:nvSpPr>
          <p:cNvPr id="4" name="Text Placeholder 3"/>
          <p:cNvSpPr>
            <a:spLocks noGrp="1"/>
          </p:cNvSpPr>
          <p:nvPr>
            <p:ph type="body" sz="quarter" idx="10"/>
          </p:nvPr>
        </p:nvSpPr>
        <p:spPr/>
        <p:txBody>
          <a:bodyPr>
            <a:normAutofit lnSpcReduction="10000"/>
          </a:bodyPr>
          <a:lstStyle/>
          <a:p>
            <a:r>
              <a:rPr lang="en-US"/>
              <a:t>58th Annual Meeting of the APS Division of Plasma Physics </a:t>
            </a:r>
          </a:p>
          <a:p>
            <a:pPr>
              <a:lnSpc>
                <a:spcPct val="85000"/>
              </a:lnSpc>
            </a:pPr>
            <a:r>
              <a:rPr lang="en-US" dirty="0"/>
              <a:t>San Jose California</a:t>
            </a:r>
          </a:p>
          <a:p>
            <a:pPr>
              <a:lnSpc>
                <a:spcPct val="85000"/>
              </a:lnSpc>
            </a:pPr>
            <a:r>
              <a:rPr lang="en-US" dirty="0"/>
              <a:t>Oct 31 – Nov 4, 2016, </a:t>
            </a:r>
          </a:p>
        </p:txBody>
      </p:sp>
      <p:pic>
        <p:nvPicPr>
          <p:cNvPr id="7" name="Picture 4" descr="PPP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 y="4934098"/>
            <a:ext cx="1586132" cy="5562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1" descr="cbe_2_line_with_shield_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92" y="4350053"/>
            <a:ext cx="1659636" cy="4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logo_vert_bold.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92" y="3778956"/>
            <a:ext cx="1144535" cy="379778"/>
          </a:xfrm>
          <a:prstGeom prst="rect">
            <a:avLst/>
          </a:prstGeom>
        </p:spPr>
      </p:pic>
      <p:pic>
        <p:nvPicPr>
          <p:cNvPr id="11" name="Picture 10" descr="7DD20003-21B7-43DE-9DBE-258B0385D3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192" y="3398224"/>
            <a:ext cx="338074" cy="349004"/>
          </a:xfrm>
          <a:prstGeom prst="rect">
            <a:avLst/>
          </a:prstGeom>
        </p:spPr>
      </p:pic>
    </p:spTree>
    <p:extLst>
      <p:ext uri="{BB962C8B-B14F-4D97-AF65-F5344CB8AC3E}">
        <p14:creationId xmlns:p14="http://schemas.microsoft.com/office/powerpoint/2010/main" val="2744703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lstStyle/>
          <a:p>
            <a:r>
              <a:rPr lang="en-US" dirty="0"/>
              <a:t>Conclusions:</a:t>
            </a:r>
          </a:p>
        </p:txBody>
      </p:sp>
      <p:sp>
        <p:nvSpPr>
          <p:cNvPr id="3" name="Rectangle 42"/>
          <p:cNvSpPr>
            <a:spLocks noChangeArrowheads="1"/>
          </p:cNvSpPr>
          <p:nvPr/>
        </p:nvSpPr>
        <p:spPr bwMode="auto">
          <a:xfrm>
            <a:off x="0" y="986820"/>
            <a:ext cx="10058400" cy="379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p>
            <a:pPr marL="182880" indent="-182880" eaLnBrk="0" hangingPunct="0">
              <a:spcBef>
                <a:spcPts val="1338"/>
              </a:spcBef>
              <a:spcAft>
                <a:spcPts val="1800"/>
              </a:spcAft>
              <a:buFont typeface="Arial" charset="0"/>
              <a:buChar char="•"/>
            </a:pPr>
            <a:r>
              <a:rPr lang="en-US">
                <a:solidFill>
                  <a:srgbClr val="0000FF"/>
                </a:solidFill>
                <a:latin typeface="Helvetica"/>
                <a:cs typeface="Helvetica"/>
              </a:rPr>
              <a:t>After boronization, surface oxygen, as measured by XPS, and OII 441 nm emission from plasma both increased with plasma exposure. H-mode achieved after full bottle boronization. </a:t>
            </a:r>
            <a:br>
              <a:rPr lang="en-US">
                <a:solidFill>
                  <a:srgbClr val="0000FF"/>
                </a:solidFill>
                <a:latin typeface="Helvetica"/>
                <a:cs typeface="Helvetica"/>
              </a:rPr>
            </a:br>
            <a:r>
              <a:rPr lang="en-US">
                <a:solidFill>
                  <a:srgbClr val="0000FF"/>
                </a:solidFill>
                <a:latin typeface="Helvetica"/>
                <a:cs typeface="Helvetica"/>
              </a:rPr>
              <a:t>- nice correlation of surface composition and plasma performance !  </a:t>
            </a:r>
          </a:p>
          <a:p>
            <a:pPr marL="182880" indent="-182880" eaLnBrk="0" hangingPunct="0">
              <a:spcBef>
                <a:spcPts val="1338"/>
              </a:spcBef>
              <a:spcAft>
                <a:spcPts val="1800"/>
              </a:spcAft>
              <a:buFont typeface="Arial" charset="0"/>
              <a:buChar char="•"/>
            </a:pPr>
            <a:r>
              <a:rPr lang="en-US">
                <a:solidFill>
                  <a:srgbClr val="008000"/>
                </a:solidFill>
                <a:latin typeface="Helvetica"/>
                <a:cs typeface="Helvetica"/>
              </a:rPr>
              <a:t>Deposition uniformity was improved by operating the glow discharge at low pressure.  </a:t>
            </a:r>
          </a:p>
          <a:p>
            <a:pPr marL="182880" indent="-182880" eaLnBrk="0" hangingPunct="0">
              <a:spcAft>
                <a:spcPts val="1800"/>
              </a:spcAft>
              <a:buFont typeface="Arial" charset="0"/>
              <a:buChar char="•"/>
            </a:pPr>
            <a:r>
              <a:rPr lang="en-US">
                <a:solidFill>
                  <a:srgbClr val="008000"/>
                </a:solidFill>
                <a:latin typeface="Helvetica"/>
                <a:cs typeface="Helvetica"/>
              </a:rPr>
              <a:t>The deposition was enhanced by 20 – 30% in the region local to the gas injection port. </a:t>
            </a:r>
          </a:p>
          <a:p>
            <a:pPr marL="182880" indent="-182880" eaLnBrk="0" hangingPunct="0">
              <a:spcAft>
                <a:spcPts val="3000"/>
              </a:spcAft>
              <a:buFont typeface="Arial" charset="0"/>
              <a:buChar char="•"/>
            </a:pPr>
            <a:r>
              <a:rPr lang="en-US">
                <a:solidFill>
                  <a:srgbClr val="008000"/>
                </a:solidFill>
                <a:latin typeface="Helvetica"/>
                <a:cs typeface="Helvetica"/>
              </a:rPr>
              <a:t>But boron deposition in divertors relatively low (10s of monolayers).</a:t>
            </a:r>
          </a:p>
          <a:p>
            <a:pPr marL="182880" indent="-182880">
              <a:spcAft>
                <a:spcPts val="1800"/>
              </a:spcAft>
              <a:buFont typeface="Arial"/>
              <a:buChar char="•"/>
            </a:pPr>
            <a:r>
              <a:rPr lang="en-US">
                <a:solidFill>
                  <a:srgbClr val="0000FF"/>
                </a:solidFill>
                <a:latin typeface="Helvetica"/>
                <a:cs typeface="Helvetica"/>
              </a:rPr>
              <a:t>Considering to increase fraction of d-TMB/He from 5% to 10% - 20% next year.</a:t>
            </a:r>
          </a:p>
          <a:p>
            <a:pPr marL="182880" indent="-182880">
              <a:spcAft>
                <a:spcPts val="1800"/>
              </a:spcAft>
              <a:buFont typeface="Arial"/>
              <a:buChar char="•"/>
            </a:pPr>
            <a:r>
              <a:rPr lang="en-US">
                <a:solidFill>
                  <a:srgbClr val="0000FF"/>
                </a:solidFill>
                <a:latin typeface="Helvetica"/>
                <a:cs typeface="Helvetica"/>
              </a:rPr>
              <a:t>Extensive program of surface analysis of samples retrieved from NSTX-U is underway</a:t>
            </a:r>
          </a:p>
        </p:txBody>
      </p:sp>
    </p:spTree>
    <p:extLst>
      <p:ext uri="{BB962C8B-B14F-4D97-AF65-F5344CB8AC3E}">
        <p14:creationId xmlns:p14="http://schemas.microsoft.com/office/powerpoint/2010/main" val="4989158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lstStyle/>
          <a:p>
            <a:r>
              <a:rPr lang="en-US" dirty="0"/>
              <a:t>Backups</a:t>
            </a:r>
          </a:p>
        </p:txBody>
      </p:sp>
    </p:spTree>
    <p:extLst>
      <p:ext uri="{BB962C8B-B14F-4D97-AF65-F5344CB8AC3E}">
        <p14:creationId xmlns:p14="http://schemas.microsoft.com/office/powerpoint/2010/main" val="5536406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normAutofit/>
          </a:bodyPr>
          <a:lstStyle/>
          <a:p>
            <a:r>
              <a:rPr lang="en-US"/>
              <a:t>GDC Modeling; RFX, JET benchmarks</a:t>
            </a:r>
            <a:endParaRPr lang="en-US" dirty="0"/>
          </a:p>
        </p:txBody>
      </p:sp>
      <p:pic>
        <p:nvPicPr>
          <p:cNvPr id="4" name="Picture 3"/>
          <p:cNvPicPr>
            <a:picLocks noChangeAspect="1"/>
          </p:cNvPicPr>
          <p:nvPr/>
        </p:nvPicPr>
        <p:blipFill rotWithShape="1">
          <a:blip r:embed="rId2"/>
          <a:srcRect t="1743" b="-1695"/>
          <a:stretch/>
        </p:blipFill>
        <p:spPr>
          <a:xfrm>
            <a:off x="251461" y="818850"/>
            <a:ext cx="3771900" cy="4631612"/>
          </a:xfrm>
          <a:prstGeom prst="rect">
            <a:avLst/>
          </a:prstGeom>
        </p:spPr>
      </p:pic>
      <p:pic>
        <p:nvPicPr>
          <p:cNvPr id="5" name="Picture 4"/>
          <p:cNvPicPr>
            <a:picLocks noChangeAspect="1"/>
          </p:cNvPicPr>
          <p:nvPr/>
        </p:nvPicPr>
        <p:blipFill>
          <a:blip r:embed="rId3"/>
          <a:stretch>
            <a:fillRect/>
          </a:stretch>
        </p:blipFill>
        <p:spPr>
          <a:xfrm>
            <a:off x="6441846" y="818850"/>
            <a:ext cx="3448914" cy="2783771"/>
          </a:xfrm>
          <a:prstGeom prst="rect">
            <a:avLst/>
          </a:prstGeom>
        </p:spPr>
      </p:pic>
      <p:sp>
        <p:nvSpPr>
          <p:cNvPr id="6" name="TextBox 5"/>
          <p:cNvSpPr txBox="1"/>
          <p:nvPr/>
        </p:nvSpPr>
        <p:spPr>
          <a:xfrm>
            <a:off x="5113020" y="1238775"/>
            <a:ext cx="1760220" cy="656875"/>
          </a:xfrm>
          <a:prstGeom prst="rect">
            <a:avLst/>
          </a:prstGeom>
          <a:noFill/>
        </p:spPr>
        <p:txBody>
          <a:bodyPr wrap="square" lIns="101881" tIns="50941" rIns="101881" bIns="50941" rtlCol="0">
            <a:spAutoFit/>
          </a:bodyPr>
          <a:lstStyle/>
          <a:p>
            <a:r>
              <a:rPr lang="en-US">
                <a:latin typeface="Times"/>
                <a:cs typeface="Times"/>
              </a:rPr>
              <a:t>RFX: R=2m, a=0.43m</a:t>
            </a:r>
          </a:p>
        </p:txBody>
      </p:sp>
      <p:pic>
        <p:nvPicPr>
          <p:cNvPr id="7" name="Picture 6"/>
          <p:cNvPicPr>
            <a:picLocks noChangeAspect="1"/>
          </p:cNvPicPr>
          <p:nvPr/>
        </p:nvPicPr>
        <p:blipFill>
          <a:blip r:embed="rId4"/>
          <a:stretch>
            <a:fillRect/>
          </a:stretch>
        </p:blipFill>
        <p:spPr>
          <a:xfrm>
            <a:off x="6957061" y="3422374"/>
            <a:ext cx="2458161" cy="2020245"/>
          </a:xfrm>
          <a:prstGeom prst="rect">
            <a:avLst/>
          </a:prstGeom>
        </p:spPr>
      </p:pic>
      <p:sp>
        <p:nvSpPr>
          <p:cNvPr id="8" name="TextBox 7"/>
          <p:cNvSpPr txBox="1"/>
          <p:nvPr/>
        </p:nvSpPr>
        <p:spPr>
          <a:xfrm>
            <a:off x="5867400" y="4010267"/>
            <a:ext cx="1032662" cy="379876"/>
          </a:xfrm>
          <a:prstGeom prst="rect">
            <a:avLst/>
          </a:prstGeom>
          <a:noFill/>
        </p:spPr>
        <p:txBody>
          <a:bodyPr wrap="square" lIns="101881" tIns="50941" rIns="101881" bIns="50941" rtlCol="0">
            <a:spAutoFit/>
          </a:bodyPr>
          <a:lstStyle/>
          <a:p>
            <a:r>
              <a:rPr lang="en-US">
                <a:latin typeface="Times"/>
                <a:cs typeface="Times"/>
              </a:rPr>
              <a:t>JET</a:t>
            </a:r>
          </a:p>
        </p:txBody>
      </p:sp>
    </p:spTree>
    <p:extLst>
      <p:ext uri="{BB962C8B-B14F-4D97-AF65-F5344CB8AC3E}">
        <p14:creationId xmlns:p14="http://schemas.microsoft.com/office/powerpoint/2010/main" val="32484236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lstStyle/>
          <a:p>
            <a:r>
              <a:rPr lang="en-US" dirty="0"/>
              <a:t>Boronization conditions:</a:t>
            </a:r>
          </a:p>
        </p:txBody>
      </p:sp>
      <p:pic>
        <p:nvPicPr>
          <p:cNvPr id="4" name="Picture 3"/>
          <p:cNvPicPr>
            <a:picLocks noChangeAspect="1"/>
          </p:cNvPicPr>
          <p:nvPr/>
        </p:nvPicPr>
        <p:blipFill>
          <a:blip r:embed="rId2"/>
          <a:stretch>
            <a:fillRect/>
          </a:stretch>
        </p:blipFill>
        <p:spPr>
          <a:xfrm>
            <a:off x="6660618" y="902837"/>
            <a:ext cx="3397783" cy="3401824"/>
          </a:xfrm>
          <a:prstGeom prst="rect">
            <a:avLst/>
          </a:prstGeom>
        </p:spPr>
      </p:pic>
      <p:sp>
        <p:nvSpPr>
          <p:cNvPr id="5" name="Content Placeholder 2"/>
          <p:cNvSpPr txBox="1">
            <a:spLocks/>
          </p:cNvSpPr>
          <p:nvPr/>
        </p:nvSpPr>
        <p:spPr>
          <a:xfrm>
            <a:off x="0" y="902837"/>
            <a:ext cx="5698084" cy="6447032"/>
          </a:xfrm>
          <a:prstGeom prst="rect">
            <a:avLst/>
          </a:prstGeom>
        </p:spPr>
        <p:txBody>
          <a:bodyPr vert="horz" lIns="101881" tIns="50941" rIns="101881" bIns="5094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6032" indent="-256032">
              <a:spcBef>
                <a:spcPts val="886"/>
              </a:spcBef>
            </a:pPr>
            <a:r>
              <a:rPr lang="en-US" sz="1600">
                <a:solidFill>
                  <a:srgbClr val="0000FF"/>
                </a:solidFill>
              </a:rPr>
              <a:t>Typically Bay B electrode 540 V, 2.3 A</a:t>
            </a:r>
            <a:br>
              <a:rPr lang="en-US" sz="1600">
                <a:solidFill>
                  <a:srgbClr val="0000FF"/>
                </a:solidFill>
              </a:rPr>
            </a:br>
            <a:r>
              <a:rPr lang="en-US" sz="1600">
                <a:solidFill>
                  <a:srgbClr val="0000FF"/>
                </a:solidFill>
              </a:rPr>
              <a:t>Bay G electrode 530 V, 1.8 A</a:t>
            </a:r>
          </a:p>
          <a:p>
            <a:pPr marL="256032" indent="-256032">
              <a:spcBef>
                <a:spcPts val="886"/>
              </a:spcBef>
            </a:pPr>
            <a:r>
              <a:rPr lang="en-US" sz="1600">
                <a:solidFill>
                  <a:srgbClr val="0000FF"/>
                </a:solidFill>
              </a:rPr>
              <a:t>One 9-g bottle d-TMB / per full boronization</a:t>
            </a:r>
          </a:p>
          <a:p>
            <a:pPr marL="256032" indent="-256032">
              <a:spcBef>
                <a:spcPts val="886"/>
              </a:spcBef>
            </a:pPr>
            <a:r>
              <a:rPr lang="en-US" sz="1600">
                <a:solidFill>
                  <a:srgbClr val="0000FF"/>
                </a:solidFill>
              </a:rPr>
              <a:t>Gas mix: 5% d-TMB 95% He</a:t>
            </a:r>
          </a:p>
          <a:p>
            <a:pPr marL="256032" indent="-256032">
              <a:spcBef>
                <a:spcPts val="886"/>
              </a:spcBef>
            </a:pPr>
            <a:r>
              <a:rPr lang="en-US" sz="1600">
                <a:solidFill>
                  <a:srgbClr val="0000FF"/>
                </a:solidFill>
              </a:rPr>
              <a:t>75% carbonization 25% boronization</a:t>
            </a:r>
          </a:p>
          <a:p>
            <a:pPr marL="256032" indent="-256032">
              <a:spcBef>
                <a:spcPts val="886"/>
              </a:spcBef>
            </a:pPr>
            <a:r>
              <a:rPr lang="en-US" sz="1600">
                <a:solidFill>
                  <a:srgbClr val="0000FF"/>
                </a:solidFill>
              </a:rPr>
              <a:t>Ion fluence = current x time, is close to </a:t>
            </a:r>
            <a:br>
              <a:rPr lang="en-US" sz="1600">
                <a:solidFill>
                  <a:srgbClr val="0000FF"/>
                </a:solidFill>
              </a:rPr>
            </a:br>
            <a:r>
              <a:rPr lang="en-US" sz="1600">
                <a:solidFill>
                  <a:srgbClr val="0000FF"/>
                </a:solidFill>
              </a:rPr>
              <a:t>total d-TMB + He atoms/mol used</a:t>
            </a:r>
          </a:p>
          <a:p>
            <a:pPr marL="256032" indent="-256032">
              <a:spcBef>
                <a:spcPts val="886"/>
              </a:spcBef>
            </a:pPr>
            <a:r>
              <a:rPr lang="en-US" sz="1600">
                <a:solidFill>
                  <a:srgbClr val="0000FF"/>
                </a:solidFill>
              </a:rPr>
              <a:t>Vessel pressure set at 1.7 mtorr</a:t>
            </a:r>
          </a:p>
          <a:p>
            <a:pPr marL="256032" indent="-256032">
              <a:spcBef>
                <a:spcPts val="886"/>
              </a:spcBef>
            </a:pPr>
            <a:r>
              <a:rPr lang="en-US" sz="1600">
                <a:solidFill>
                  <a:srgbClr val="0000FF"/>
                </a:solidFill>
              </a:rPr>
              <a:t>Nominal vessel area:  40 m</a:t>
            </a:r>
            <a:r>
              <a:rPr lang="en-US" sz="1600" baseline="30000">
                <a:solidFill>
                  <a:srgbClr val="0000FF"/>
                </a:solidFill>
              </a:rPr>
              <a:t>2</a:t>
            </a:r>
          </a:p>
          <a:p>
            <a:pPr marL="256032" indent="-256032">
              <a:spcBef>
                <a:spcPts val="886"/>
              </a:spcBef>
            </a:pPr>
            <a:r>
              <a:rPr lang="en-US" sz="1600">
                <a:solidFill>
                  <a:srgbClr val="0000FF"/>
                </a:solidFill>
              </a:rPr>
              <a:t> Average coverage would be ~ 1400Å</a:t>
            </a:r>
            <a:br>
              <a:rPr lang="en-US" sz="1600">
                <a:solidFill>
                  <a:srgbClr val="0000FF"/>
                </a:solidFill>
              </a:rPr>
            </a:br>
            <a:r>
              <a:rPr lang="en-US" sz="1600">
                <a:solidFill>
                  <a:srgbClr val="0000FF"/>
                </a:solidFill>
              </a:rPr>
              <a:t> but is not uniform</a:t>
            </a:r>
          </a:p>
          <a:p>
            <a:pPr marL="256032" indent="-256032">
              <a:spcBef>
                <a:spcPts val="886"/>
              </a:spcBef>
            </a:pPr>
            <a:r>
              <a:rPr lang="en-US" sz="1600">
                <a:solidFill>
                  <a:srgbClr val="0000FF"/>
                </a:solidFill>
              </a:rPr>
              <a:t>Expected erosion rate: 1 – 10+ Å/s  </a:t>
            </a:r>
          </a:p>
          <a:p>
            <a:pPr marL="256032" indent="-256032">
              <a:spcBef>
                <a:spcPts val="886"/>
              </a:spcBef>
              <a:buNone/>
            </a:pPr>
            <a:endParaRPr lang="en-US" sz="1600"/>
          </a:p>
        </p:txBody>
      </p:sp>
      <p:sp>
        <p:nvSpPr>
          <p:cNvPr id="13" name="TextBox 12"/>
          <p:cNvSpPr txBox="1"/>
          <p:nvPr/>
        </p:nvSpPr>
        <p:spPr>
          <a:xfrm>
            <a:off x="5196840" y="1238773"/>
            <a:ext cx="1646924" cy="933874"/>
          </a:xfrm>
          <a:prstGeom prst="rect">
            <a:avLst/>
          </a:prstGeom>
          <a:noFill/>
        </p:spPr>
        <p:txBody>
          <a:bodyPr wrap="square" lIns="101881" tIns="50941" rIns="101881" bIns="50941" rtlCol="0">
            <a:spAutoFit/>
          </a:bodyPr>
          <a:lstStyle/>
          <a:p>
            <a:r>
              <a:rPr lang="en-US">
                <a:solidFill>
                  <a:srgbClr val="008000"/>
                </a:solidFill>
              </a:rPr>
              <a:t>RGA during He/d-TMB pumpout</a:t>
            </a:r>
          </a:p>
        </p:txBody>
      </p:sp>
      <p:sp>
        <p:nvSpPr>
          <p:cNvPr id="14" name="TextBox 13"/>
          <p:cNvSpPr txBox="1">
            <a:spLocks noChangeArrowheads="1"/>
          </p:cNvSpPr>
          <p:nvPr/>
        </p:nvSpPr>
        <p:spPr bwMode="auto">
          <a:xfrm>
            <a:off x="8437538" y="1490729"/>
            <a:ext cx="86260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solidFill>
                  <a:srgbClr val="008000"/>
                </a:solidFill>
                <a:latin typeface="Helvetica" charset="0"/>
              </a:rPr>
              <a:t>D</a:t>
            </a:r>
            <a:r>
              <a:rPr lang="en-US" sz="1600" baseline="-25000">
                <a:solidFill>
                  <a:srgbClr val="008000"/>
                </a:solidFill>
                <a:latin typeface="Helvetica" charset="0"/>
              </a:rPr>
              <a:t>3</a:t>
            </a:r>
            <a:r>
              <a:rPr lang="en-US" sz="1600">
                <a:solidFill>
                  <a:srgbClr val="008000"/>
                </a:solidFill>
                <a:latin typeface="Helvetica" charset="0"/>
              </a:rPr>
              <a:t>C</a:t>
            </a:r>
          </a:p>
        </p:txBody>
      </p:sp>
      <p:sp>
        <p:nvSpPr>
          <p:cNvPr id="15" name="TextBox 14"/>
          <p:cNvSpPr txBox="1">
            <a:spLocks noChangeArrowheads="1"/>
          </p:cNvSpPr>
          <p:nvPr/>
        </p:nvSpPr>
        <p:spPr bwMode="auto">
          <a:xfrm>
            <a:off x="7926602" y="2598277"/>
            <a:ext cx="86260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solidFill>
                  <a:srgbClr val="008000"/>
                </a:solidFill>
                <a:latin typeface="Helvetica" charset="0"/>
              </a:rPr>
              <a:t>D</a:t>
            </a:r>
            <a:r>
              <a:rPr lang="en-US" sz="1600" baseline="-25000">
                <a:solidFill>
                  <a:srgbClr val="008000"/>
                </a:solidFill>
                <a:latin typeface="Helvetica" charset="0"/>
              </a:rPr>
              <a:t>3</a:t>
            </a:r>
            <a:r>
              <a:rPr lang="en-US" sz="1600">
                <a:solidFill>
                  <a:srgbClr val="008000"/>
                </a:solidFill>
                <a:latin typeface="Helvetica" charset="0"/>
              </a:rPr>
              <a:t>C</a:t>
            </a:r>
          </a:p>
        </p:txBody>
      </p:sp>
      <p:sp>
        <p:nvSpPr>
          <p:cNvPr id="16" name="TextBox 15"/>
          <p:cNvSpPr txBox="1">
            <a:spLocks noChangeArrowheads="1"/>
          </p:cNvSpPr>
          <p:nvPr/>
        </p:nvSpPr>
        <p:spPr bwMode="auto">
          <a:xfrm>
            <a:off x="7957064" y="1998845"/>
            <a:ext cx="431299"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solidFill>
                  <a:srgbClr val="008000"/>
                </a:solidFill>
                <a:latin typeface="Helvetica" charset="0"/>
              </a:rPr>
              <a:t>B</a:t>
            </a:r>
          </a:p>
        </p:txBody>
      </p:sp>
      <p:cxnSp>
        <p:nvCxnSpPr>
          <p:cNvPr id="17" name="Straight Connector 16"/>
          <p:cNvCxnSpPr/>
          <p:nvPr/>
        </p:nvCxnSpPr>
        <p:spPr bwMode="auto">
          <a:xfrm flipH="1">
            <a:off x="8275802" y="1910237"/>
            <a:ext cx="323476" cy="207561"/>
          </a:xfrm>
          <a:prstGeom prst="line">
            <a:avLst/>
          </a:prstGeom>
          <a:noFill/>
          <a:ln w="15875" cap="flat" cmpd="sng" algn="ctr">
            <a:solidFill>
              <a:schemeClr val="accent6">
                <a:lumMod val="75000"/>
              </a:schemeClr>
            </a:solidFill>
            <a:prstDash val="solid"/>
            <a:round/>
            <a:headEnd type="none" w="med" len="med"/>
            <a:tailEnd type="none" w="med" len="med"/>
          </a:ln>
          <a:effectLst/>
        </p:spPr>
      </p:cxnSp>
      <p:cxnSp>
        <p:nvCxnSpPr>
          <p:cNvPr id="18" name="Straight Connector 17"/>
          <p:cNvCxnSpPr/>
          <p:nvPr/>
        </p:nvCxnSpPr>
        <p:spPr bwMode="auto">
          <a:xfrm>
            <a:off x="8160420" y="2372924"/>
            <a:ext cx="0" cy="279127"/>
          </a:xfrm>
          <a:prstGeom prst="line">
            <a:avLst/>
          </a:prstGeom>
          <a:noFill/>
          <a:ln w="15875" cap="flat" cmpd="sng" algn="ctr">
            <a:solidFill>
              <a:schemeClr val="accent6">
                <a:lumMod val="75000"/>
              </a:schemeClr>
            </a:solidFill>
            <a:prstDash val="solid"/>
            <a:round/>
            <a:headEnd type="none" w="med" len="med"/>
            <a:tailEnd type="none" w="med" len="med"/>
          </a:ln>
          <a:effectLst/>
        </p:spPr>
      </p:cxnSp>
      <p:sp>
        <p:nvSpPr>
          <p:cNvPr id="19" name="TextBox 18"/>
          <p:cNvSpPr txBox="1"/>
          <p:nvPr/>
        </p:nvSpPr>
        <p:spPr>
          <a:xfrm>
            <a:off x="8801100" y="3071533"/>
            <a:ext cx="1173480" cy="533764"/>
          </a:xfrm>
          <a:prstGeom prst="rect">
            <a:avLst/>
          </a:prstGeom>
          <a:noFill/>
        </p:spPr>
        <p:txBody>
          <a:bodyPr wrap="square" lIns="101881" tIns="50941" rIns="101881" bIns="50941" rtlCol="0">
            <a:spAutoFit/>
          </a:bodyPr>
          <a:lstStyle/>
          <a:p>
            <a:r>
              <a:rPr lang="en-US" sz="1400">
                <a:solidFill>
                  <a:srgbClr val="008000"/>
                </a:solidFill>
              </a:rPr>
              <a:t>Tri-methyl boron</a:t>
            </a:r>
          </a:p>
        </p:txBody>
      </p:sp>
      <p:sp>
        <p:nvSpPr>
          <p:cNvPr id="20" name="TextBox 19"/>
          <p:cNvSpPr txBox="1"/>
          <p:nvPr/>
        </p:nvSpPr>
        <p:spPr>
          <a:xfrm>
            <a:off x="7978833" y="1070804"/>
            <a:ext cx="2065599" cy="379876"/>
          </a:xfrm>
          <a:prstGeom prst="rect">
            <a:avLst/>
          </a:prstGeom>
          <a:noFill/>
        </p:spPr>
        <p:txBody>
          <a:bodyPr wrap="square" lIns="101881" tIns="50941" rIns="101881" bIns="50941" rtlCol="0">
            <a:spAutoFit/>
          </a:bodyPr>
          <a:lstStyle/>
          <a:p>
            <a:r>
              <a:rPr lang="en-US">
                <a:solidFill>
                  <a:srgbClr val="008000"/>
                </a:solidFill>
              </a:rPr>
              <a:t>Di-methyl boron</a:t>
            </a:r>
          </a:p>
        </p:txBody>
      </p:sp>
      <p:pic>
        <p:nvPicPr>
          <p:cNvPr id="21" name="Picture 20"/>
          <p:cNvPicPr>
            <a:picLocks noChangeAspect="1"/>
          </p:cNvPicPr>
          <p:nvPr/>
        </p:nvPicPr>
        <p:blipFill rotWithShape="1">
          <a:blip r:embed="rId3"/>
          <a:srcRect t="9301" b="4515"/>
          <a:stretch/>
        </p:blipFill>
        <p:spPr>
          <a:xfrm>
            <a:off x="6118862" y="4375806"/>
            <a:ext cx="4051609" cy="1039356"/>
          </a:xfrm>
          <a:prstGeom prst="rect">
            <a:avLst/>
          </a:prstGeom>
        </p:spPr>
      </p:pic>
      <p:sp>
        <p:nvSpPr>
          <p:cNvPr id="22" name="TextBox 21"/>
          <p:cNvSpPr txBox="1"/>
          <p:nvPr/>
        </p:nvSpPr>
        <p:spPr>
          <a:xfrm>
            <a:off x="4693920" y="3842297"/>
            <a:ext cx="1676400" cy="933874"/>
          </a:xfrm>
          <a:prstGeom prst="rect">
            <a:avLst/>
          </a:prstGeom>
          <a:noFill/>
        </p:spPr>
        <p:txBody>
          <a:bodyPr wrap="square" lIns="101881" tIns="50941" rIns="101881" bIns="50941" rtlCol="0">
            <a:spAutoFit/>
          </a:bodyPr>
          <a:lstStyle/>
          <a:p>
            <a:r>
              <a:rPr lang="en-US">
                <a:solidFill>
                  <a:srgbClr val="008000"/>
                </a:solidFill>
              </a:rPr>
              <a:t>RGA during He/d-TMB GDC</a:t>
            </a:r>
          </a:p>
        </p:txBody>
      </p:sp>
      <p:sp>
        <p:nvSpPr>
          <p:cNvPr id="23" name="TextBox 22"/>
          <p:cNvSpPr txBox="1"/>
          <p:nvPr/>
        </p:nvSpPr>
        <p:spPr>
          <a:xfrm>
            <a:off x="9052561" y="4010267"/>
            <a:ext cx="1211625" cy="379876"/>
          </a:xfrm>
          <a:prstGeom prst="rect">
            <a:avLst/>
          </a:prstGeom>
          <a:noFill/>
        </p:spPr>
        <p:txBody>
          <a:bodyPr wrap="square" lIns="101881" tIns="50941" rIns="101881" bIns="50941" rtlCol="0">
            <a:spAutoFit/>
          </a:bodyPr>
          <a:lstStyle/>
          <a:p>
            <a:r>
              <a:rPr lang="en-US" baseline="30000">
                <a:solidFill>
                  <a:srgbClr val="008000"/>
                </a:solidFill>
              </a:rPr>
              <a:t>10</a:t>
            </a:r>
            <a:r>
              <a:rPr lang="en-US">
                <a:solidFill>
                  <a:srgbClr val="008000"/>
                </a:solidFill>
              </a:rPr>
              <a:t>B</a:t>
            </a:r>
            <a:r>
              <a:rPr lang="en-US" baseline="30000">
                <a:solidFill>
                  <a:srgbClr val="008000"/>
                </a:solidFill>
              </a:rPr>
              <a:t>11</a:t>
            </a:r>
            <a:r>
              <a:rPr lang="en-US">
                <a:solidFill>
                  <a:srgbClr val="008000"/>
                </a:solidFill>
              </a:rPr>
              <a:t>B</a:t>
            </a:r>
          </a:p>
        </p:txBody>
      </p:sp>
      <p:sp>
        <p:nvSpPr>
          <p:cNvPr id="24" name="TextBox 23"/>
          <p:cNvSpPr txBox="1"/>
          <p:nvPr/>
        </p:nvSpPr>
        <p:spPr>
          <a:xfrm>
            <a:off x="8382000" y="5186053"/>
            <a:ext cx="555006" cy="318321"/>
          </a:xfrm>
          <a:prstGeom prst="rect">
            <a:avLst/>
          </a:prstGeom>
          <a:noFill/>
        </p:spPr>
        <p:txBody>
          <a:bodyPr wrap="none" lIns="101881" tIns="50941" rIns="101881" bIns="50941" rtlCol="0">
            <a:spAutoFit/>
          </a:bodyPr>
          <a:lstStyle/>
          <a:p>
            <a:r>
              <a:rPr lang="en-US" sz="1400"/>
              <a:t>amu</a:t>
            </a:r>
          </a:p>
        </p:txBody>
      </p:sp>
    </p:spTree>
    <p:extLst>
      <p:ext uri="{BB962C8B-B14F-4D97-AF65-F5344CB8AC3E}">
        <p14:creationId xmlns:p14="http://schemas.microsoft.com/office/powerpoint/2010/main" val="30858000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normAutofit/>
          </a:bodyPr>
          <a:lstStyle/>
          <a:p>
            <a:r>
              <a:rPr lang="en-US" sz="2800">
                <a:solidFill>
                  <a:srgbClr val="000090"/>
                </a:solidFill>
              </a:rPr>
              <a:t>Other machines,   Options for more boron coverage:</a:t>
            </a:r>
          </a:p>
        </p:txBody>
      </p:sp>
      <p:sp>
        <p:nvSpPr>
          <p:cNvPr id="4" name="Content Placeholder 2"/>
          <p:cNvSpPr>
            <a:spLocks noGrp="1"/>
          </p:cNvSpPr>
          <p:nvPr>
            <p:ph idx="1"/>
          </p:nvPr>
        </p:nvSpPr>
        <p:spPr>
          <a:xfrm>
            <a:off x="41911" y="818850"/>
            <a:ext cx="10772267" cy="6019018"/>
          </a:xfrm>
        </p:spPr>
        <p:txBody>
          <a:bodyPr>
            <a:noAutofit/>
          </a:bodyPr>
          <a:lstStyle/>
          <a:p>
            <a:pPr marL="509405" indent="-509405">
              <a:spcBef>
                <a:spcPts val="806"/>
              </a:spcBef>
            </a:pPr>
            <a:r>
              <a:rPr lang="en-US" sz="1800">
                <a:solidFill>
                  <a:srgbClr val="000000"/>
                </a:solidFill>
                <a:latin typeface="Helvetica"/>
                <a:cs typeface="Helvetica"/>
              </a:rPr>
              <a:t>C-mod uses ECDC sweep in He/diborane (B</a:t>
            </a:r>
            <a:r>
              <a:rPr lang="en-US" sz="1800" baseline="-25000">
                <a:solidFill>
                  <a:srgbClr val="000000"/>
                </a:solidFill>
                <a:latin typeface="Helvetica"/>
                <a:cs typeface="Helvetica"/>
              </a:rPr>
              <a:t>2</a:t>
            </a:r>
            <a:r>
              <a:rPr lang="en-US" sz="1800">
                <a:solidFill>
                  <a:srgbClr val="000000"/>
                </a:solidFill>
                <a:latin typeface="Helvetica"/>
                <a:cs typeface="Helvetica"/>
              </a:rPr>
              <a:t>H</a:t>
            </a:r>
            <a:r>
              <a:rPr lang="en-US" sz="1800" baseline="-25000">
                <a:solidFill>
                  <a:srgbClr val="000000"/>
                </a:solidFill>
                <a:latin typeface="Helvetica"/>
                <a:cs typeface="Helvetica"/>
              </a:rPr>
              <a:t>6</a:t>
            </a:r>
            <a:r>
              <a:rPr lang="en-US" sz="1800">
                <a:solidFill>
                  <a:srgbClr val="000000"/>
                </a:solidFill>
                <a:latin typeface="Helvetica"/>
                <a:cs typeface="Helvetica"/>
              </a:rPr>
              <a:t>) ( Lipschultz) </a:t>
            </a:r>
            <a:br>
              <a:rPr lang="en-US" sz="1800">
                <a:solidFill>
                  <a:srgbClr val="000000"/>
                </a:solidFill>
                <a:latin typeface="Helvetica"/>
                <a:cs typeface="Helvetica"/>
              </a:rPr>
            </a:br>
            <a:r>
              <a:rPr lang="en-US" sz="1800">
                <a:solidFill>
                  <a:srgbClr val="000000"/>
                </a:solidFill>
                <a:latin typeface="Helvetica"/>
                <a:cs typeface="Helvetica"/>
              </a:rPr>
              <a:t>Thickness: </a:t>
            </a:r>
            <a:r>
              <a:rPr lang="en-US" sz="1800" i="1">
                <a:solidFill>
                  <a:srgbClr val="000000"/>
                </a:solidFill>
                <a:latin typeface="Helvetica"/>
                <a:cs typeface="Helvetica"/>
              </a:rPr>
              <a:t>‘1500-2000 Å assuming uniform deposition over 10m</a:t>
            </a:r>
            <a:r>
              <a:rPr lang="en-US" sz="1800" i="1" baseline="30000">
                <a:solidFill>
                  <a:srgbClr val="000000"/>
                </a:solidFill>
                <a:latin typeface="Helvetica"/>
                <a:cs typeface="Helvetica"/>
              </a:rPr>
              <a:t>2</a:t>
            </a:r>
            <a:r>
              <a:rPr lang="en-US" sz="1800" baseline="30000">
                <a:solidFill>
                  <a:srgbClr val="000000"/>
                </a:solidFill>
                <a:latin typeface="Helvetica"/>
                <a:cs typeface="Helvetica"/>
              </a:rPr>
              <a:t>’</a:t>
            </a:r>
          </a:p>
          <a:p>
            <a:pPr marL="509405" indent="-509405">
              <a:spcBef>
                <a:spcPts val="806"/>
              </a:spcBef>
            </a:pPr>
            <a:r>
              <a:rPr lang="en-US" sz="1800">
                <a:solidFill>
                  <a:srgbClr val="000000"/>
                </a:solidFill>
                <a:latin typeface="Helvetica"/>
                <a:cs typeface="Helvetica"/>
              </a:rPr>
              <a:t>DIII-D uses GD 90% He/ 10% diborane (B</a:t>
            </a:r>
            <a:r>
              <a:rPr lang="en-US" sz="1800" baseline="-25000">
                <a:solidFill>
                  <a:srgbClr val="000000"/>
                </a:solidFill>
                <a:latin typeface="Helvetica"/>
                <a:cs typeface="Helvetica"/>
              </a:rPr>
              <a:t>2</a:t>
            </a:r>
            <a:r>
              <a:rPr lang="en-US" sz="1800">
                <a:solidFill>
                  <a:srgbClr val="000000"/>
                </a:solidFill>
                <a:latin typeface="Helvetica"/>
                <a:cs typeface="Helvetica"/>
              </a:rPr>
              <a:t>H</a:t>
            </a:r>
            <a:r>
              <a:rPr lang="en-US" sz="1800" baseline="-25000">
                <a:solidFill>
                  <a:srgbClr val="000000"/>
                </a:solidFill>
                <a:latin typeface="Helvetica"/>
                <a:cs typeface="Helvetica"/>
              </a:rPr>
              <a:t>6</a:t>
            </a:r>
            <a:r>
              <a:rPr lang="en-US" sz="1800">
                <a:solidFill>
                  <a:srgbClr val="000000"/>
                </a:solidFill>
                <a:latin typeface="Helvetica"/>
                <a:cs typeface="Helvetica"/>
              </a:rPr>
              <a:t>)  (Jackson)  </a:t>
            </a:r>
            <a:br>
              <a:rPr lang="en-US" sz="1800">
                <a:solidFill>
                  <a:srgbClr val="000000"/>
                </a:solidFill>
                <a:latin typeface="Helvetica"/>
                <a:cs typeface="Helvetica"/>
              </a:rPr>
            </a:br>
            <a:r>
              <a:rPr lang="en-US" sz="1800" i="1">
                <a:solidFill>
                  <a:srgbClr val="000000"/>
                </a:solidFill>
                <a:latin typeface="Helvetica"/>
                <a:cs typeface="Helvetica"/>
              </a:rPr>
              <a:t>‘average 1000 Å thickness 90% B, 10% C film (AES)’</a:t>
            </a:r>
          </a:p>
          <a:p>
            <a:pPr marL="509405" indent="-509405">
              <a:spcBef>
                <a:spcPts val="806"/>
              </a:spcBef>
            </a:pPr>
            <a:r>
              <a:rPr lang="en-US" sz="1800">
                <a:solidFill>
                  <a:srgbClr val="000000"/>
                </a:solidFill>
                <a:latin typeface="Helvetica"/>
                <a:cs typeface="Helvetica"/>
              </a:rPr>
              <a:t>JT60 GDC He/</a:t>
            </a:r>
            <a:r>
              <a:rPr lang="en-US" sz="1800">
                <a:latin typeface="Helvetica"/>
                <a:cs typeface="Helvetica"/>
              </a:rPr>
              <a:t>decaborane - </a:t>
            </a:r>
            <a:r>
              <a:rPr lang="en-US" sz="1800">
                <a:solidFill>
                  <a:srgbClr val="000000"/>
                </a:solidFill>
                <a:latin typeface="Helvetica"/>
                <a:cs typeface="Helvetica"/>
              </a:rPr>
              <a:t>70-g </a:t>
            </a:r>
            <a:r>
              <a:rPr lang="en-US" sz="1800">
                <a:latin typeface="Helvetica"/>
                <a:cs typeface="Helvetica"/>
              </a:rPr>
              <a:t>B</a:t>
            </a:r>
            <a:r>
              <a:rPr lang="en-US" sz="1800" baseline="-25000">
                <a:latin typeface="Helvetica"/>
                <a:cs typeface="Helvetica"/>
              </a:rPr>
              <a:t>10</a:t>
            </a:r>
            <a:r>
              <a:rPr lang="en-US" sz="1800">
                <a:latin typeface="Helvetica"/>
                <a:cs typeface="Helvetica"/>
              </a:rPr>
              <a:t>D</a:t>
            </a:r>
            <a:r>
              <a:rPr lang="en-US" sz="1800" baseline="-25000">
                <a:latin typeface="Helvetica"/>
                <a:cs typeface="Helvetica"/>
              </a:rPr>
              <a:t>14 </a:t>
            </a:r>
            <a:r>
              <a:rPr lang="en-US" sz="1800">
                <a:latin typeface="Helvetica"/>
                <a:cs typeface="Helvetica"/>
              </a:rPr>
              <a:t>lasted 50 shots (Nakano)</a:t>
            </a:r>
          </a:p>
          <a:p>
            <a:pPr marL="509405" indent="-509405">
              <a:spcBef>
                <a:spcPts val="806"/>
              </a:spcBef>
            </a:pPr>
            <a:r>
              <a:rPr lang="en-US" sz="1800">
                <a:solidFill>
                  <a:srgbClr val="000000"/>
                </a:solidFill>
                <a:latin typeface="Helvetica"/>
                <a:cs typeface="Helvetica"/>
              </a:rPr>
              <a:t>Carborane: C</a:t>
            </a:r>
            <a:r>
              <a:rPr lang="en-US" sz="1800" baseline="-25000">
                <a:solidFill>
                  <a:srgbClr val="000000"/>
                </a:solidFill>
                <a:latin typeface="Helvetica"/>
                <a:cs typeface="Helvetica"/>
              </a:rPr>
              <a:t>2</a:t>
            </a:r>
            <a:r>
              <a:rPr lang="en-US" sz="1800">
                <a:solidFill>
                  <a:srgbClr val="000000"/>
                </a:solidFill>
                <a:latin typeface="Helvetica"/>
                <a:cs typeface="Helvetica"/>
              </a:rPr>
              <a:t>B</a:t>
            </a:r>
            <a:r>
              <a:rPr lang="en-US" sz="1800" baseline="-25000">
                <a:solidFill>
                  <a:srgbClr val="000000"/>
                </a:solidFill>
                <a:latin typeface="Helvetica"/>
                <a:cs typeface="Helvetica"/>
              </a:rPr>
              <a:t>10</a:t>
            </a:r>
            <a:r>
              <a:rPr lang="en-US" sz="1800">
                <a:solidFill>
                  <a:srgbClr val="000000"/>
                </a:solidFill>
                <a:latin typeface="Helvetica"/>
                <a:cs typeface="Helvetica"/>
              </a:rPr>
              <a:t>H</a:t>
            </a:r>
            <a:r>
              <a:rPr lang="en-US" sz="1800" baseline="-25000">
                <a:solidFill>
                  <a:srgbClr val="000000"/>
                </a:solidFill>
                <a:latin typeface="Helvetica"/>
                <a:cs typeface="Helvetica"/>
              </a:rPr>
              <a:t>12</a:t>
            </a:r>
            <a:r>
              <a:rPr lang="en-US" sz="1800">
                <a:solidFill>
                  <a:srgbClr val="000000"/>
                </a:solidFill>
                <a:latin typeface="Helvetica"/>
                <a:cs typeface="Helvetica"/>
              </a:rPr>
              <a:t> @ 180 C (solid at room temp) EAST, KSTAR; (Wu, Hong)</a:t>
            </a:r>
          </a:p>
          <a:p>
            <a:pPr marL="509405" indent="-509405">
              <a:spcBef>
                <a:spcPts val="806"/>
              </a:spcBef>
              <a:buNone/>
            </a:pPr>
            <a:r>
              <a:rPr lang="en-US" sz="1800" b="1">
                <a:solidFill>
                  <a:srgbClr val="FF0000"/>
                </a:solidFill>
                <a:latin typeface="Helvetica"/>
                <a:cs typeface="Helvetica"/>
              </a:rPr>
              <a:t>Conclude more boron needed in NSTX-U divertor:</a:t>
            </a:r>
            <a:r>
              <a:rPr lang="en-US" sz="1800" b="1">
                <a:solidFill>
                  <a:srgbClr val="000000"/>
                </a:solidFill>
                <a:latin typeface="Helvetica"/>
                <a:cs typeface="Helvetica"/>
              </a:rPr>
              <a:t> </a:t>
            </a:r>
          </a:p>
          <a:p>
            <a:pPr marL="509405" indent="-509405">
              <a:spcBef>
                <a:spcPts val="806"/>
              </a:spcBef>
            </a:pPr>
            <a:r>
              <a:rPr lang="en-US" sz="1800">
                <a:solidFill>
                  <a:srgbClr val="000000"/>
                </a:solidFill>
                <a:latin typeface="Helvetica"/>
                <a:cs typeface="Helvetica"/>
              </a:rPr>
              <a:t>Increase fraction of d-TMB  from 5% to 10% ? </a:t>
            </a:r>
            <a:endParaRPr lang="en-US" sz="1800">
              <a:latin typeface="Helvetica"/>
              <a:cs typeface="Helvetica"/>
            </a:endParaRPr>
          </a:p>
          <a:p>
            <a:pPr marL="509405" indent="-509405">
              <a:spcBef>
                <a:spcPts val="806"/>
              </a:spcBef>
            </a:pPr>
            <a:r>
              <a:rPr lang="en-US" sz="1800">
                <a:solidFill>
                  <a:srgbClr val="000000"/>
                </a:solidFill>
                <a:latin typeface="Helvetica"/>
                <a:cs typeface="Helvetica"/>
              </a:rPr>
              <a:t>Relocate GDC electrodes to divertor ? </a:t>
            </a:r>
            <a:br>
              <a:rPr lang="en-US" sz="1800">
                <a:solidFill>
                  <a:srgbClr val="000000"/>
                </a:solidFill>
                <a:latin typeface="Helvetica"/>
                <a:cs typeface="Helvetica"/>
              </a:rPr>
            </a:br>
            <a:r>
              <a:rPr lang="en-US" sz="1800">
                <a:solidFill>
                  <a:srgbClr val="000000"/>
                </a:solidFill>
                <a:latin typeface="Helvetica"/>
                <a:cs typeface="Helvetica"/>
              </a:rPr>
              <a:t>-  need toroidal coverage - convert select divertor tiles to anodes ?  </a:t>
            </a:r>
          </a:p>
          <a:p>
            <a:pPr marL="509405" indent="-509405">
              <a:spcBef>
                <a:spcPts val="806"/>
              </a:spcBef>
            </a:pPr>
            <a:r>
              <a:rPr lang="en-US" sz="1800">
                <a:solidFill>
                  <a:srgbClr val="000000"/>
                </a:solidFill>
                <a:latin typeface="Helvetica"/>
                <a:cs typeface="Helvetica"/>
              </a:rPr>
              <a:t>More boron rich gas  e.g. B</a:t>
            </a:r>
            <a:r>
              <a:rPr lang="en-US" sz="1800" baseline="-25000">
                <a:solidFill>
                  <a:srgbClr val="000000"/>
                </a:solidFill>
                <a:latin typeface="Helvetica"/>
                <a:cs typeface="Helvetica"/>
              </a:rPr>
              <a:t>2</a:t>
            </a:r>
            <a:r>
              <a:rPr lang="en-US" sz="1800">
                <a:solidFill>
                  <a:srgbClr val="000000"/>
                </a:solidFill>
                <a:latin typeface="Helvetica"/>
                <a:cs typeface="Helvetica"/>
              </a:rPr>
              <a:t>D</a:t>
            </a:r>
            <a:r>
              <a:rPr lang="en-US" sz="1800" baseline="-25000">
                <a:solidFill>
                  <a:srgbClr val="000000"/>
                </a:solidFill>
                <a:latin typeface="Helvetica"/>
                <a:cs typeface="Helvetica"/>
              </a:rPr>
              <a:t>6</a:t>
            </a:r>
            <a:r>
              <a:rPr lang="en-US" sz="1800">
                <a:solidFill>
                  <a:srgbClr val="000000"/>
                </a:solidFill>
                <a:latin typeface="Helvetica"/>
                <a:cs typeface="Helvetica"/>
              </a:rPr>
              <a:t> - but toxic &amp; explosive; </a:t>
            </a:r>
          </a:p>
          <a:p>
            <a:pPr marL="509405" indent="-509405">
              <a:spcBef>
                <a:spcPts val="806"/>
              </a:spcBef>
            </a:pPr>
            <a:r>
              <a:rPr lang="en-US" sz="1800">
                <a:solidFill>
                  <a:srgbClr val="000000"/>
                </a:solidFill>
                <a:latin typeface="Helvetica"/>
                <a:cs typeface="Helvetica"/>
              </a:rPr>
              <a:t>Mega boronization !  - just use more d-TMB ? </a:t>
            </a:r>
          </a:p>
        </p:txBody>
      </p:sp>
    </p:spTree>
    <p:extLst>
      <p:ext uri="{BB962C8B-B14F-4D97-AF65-F5344CB8AC3E}">
        <p14:creationId xmlns:p14="http://schemas.microsoft.com/office/powerpoint/2010/main" val="33184763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lstStyle/>
          <a:p>
            <a:r>
              <a:rPr lang="en-US" dirty="0"/>
              <a:t>NSTX-U Boronization</a:t>
            </a:r>
          </a:p>
        </p:txBody>
      </p:sp>
      <p:sp>
        <p:nvSpPr>
          <p:cNvPr id="5" name="Rectangle 4"/>
          <p:cNvSpPr/>
          <p:nvPr/>
        </p:nvSpPr>
        <p:spPr>
          <a:xfrm>
            <a:off x="27940" y="902836"/>
            <a:ext cx="3492500" cy="1265759"/>
          </a:xfrm>
          <a:prstGeom prst="rect">
            <a:avLst/>
          </a:prstGeom>
        </p:spPr>
        <p:txBody>
          <a:bodyPr wrap="square" lIns="101881" tIns="50941" rIns="101881" bIns="50941">
            <a:spAutoFit/>
          </a:bodyPr>
          <a:lstStyle/>
          <a:p>
            <a:pPr marL="318378" indent="-318378">
              <a:buFont typeface="Arial"/>
              <a:buChar char="•"/>
            </a:pPr>
            <a:r>
              <a:rPr lang="en-US" sz="1400">
                <a:latin typeface="Helvetica"/>
                <a:cs typeface="Helvetica"/>
              </a:rPr>
              <a:t>Boronization was main wall conditioning technique in 2016</a:t>
            </a:r>
          </a:p>
          <a:p>
            <a:pPr marL="318378" indent="-318378">
              <a:spcBef>
                <a:spcPts val="668"/>
              </a:spcBef>
              <a:buFont typeface="Arial"/>
              <a:buChar char="•"/>
            </a:pPr>
            <a:r>
              <a:rPr lang="en-US" sz="1400">
                <a:latin typeface="Helvetica"/>
                <a:cs typeface="Helvetica"/>
              </a:rPr>
              <a:t>Trimethylboron was dissociated in a helium glow discharge. Forms a hard, sputter resistant coating on PFCs.  </a:t>
            </a:r>
          </a:p>
        </p:txBody>
      </p:sp>
      <p:pic>
        <p:nvPicPr>
          <p:cNvPr id="6" name="Picture 5" descr="Fisheye_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910" y="818850"/>
            <a:ext cx="6711763" cy="4619155"/>
          </a:xfrm>
          <a:prstGeom prst="rect">
            <a:avLst/>
          </a:prstGeom>
        </p:spPr>
      </p:pic>
      <p:pic>
        <p:nvPicPr>
          <p:cNvPr id="7" name="Picture 6"/>
          <p:cNvPicPr>
            <a:picLocks noChangeAspect="1"/>
          </p:cNvPicPr>
          <p:nvPr/>
        </p:nvPicPr>
        <p:blipFill>
          <a:blip r:embed="rId4"/>
          <a:stretch>
            <a:fillRect/>
          </a:stretch>
        </p:blipFill>
        <p:spPr>
          <a:xfrm>
            <a:off x="5448300" y="2750497"/>
            <a:ext cx="663854" cy="685315"/>
          </a:xfrm>
          <a:prstGeom prst="rect">
            <a:avLst/>
          </a:prstGeom>
          <a:ln w="38100" cmpd="sng">
            <a:solidFill>
              <a:srgbClr val="FF0000"/>
            </a:solidFill>
          </a:ln>
        </p:spPr>
      </p:pic>
      <p:pic>
        <p:nvPicPr>
          <p:cNvPr id="9" name="Picture 8"/>
          <p:cNvPicPr>
            <a:picLocks noChangeAspect="1"/>
          </p:cNvPicPr>
          <p:nvPr/>
        </p:nvPicPr>
        <p:blipFill>
          <a:blip r:embed="rId5"/>
          <a:stretch>
            <a:fillRect/>
          </a:stretch>
        </p:blipFill>
        <p:spPr>
          <a:xfrm>
            <a:off x="5532120" y="835647"/>
            <a:ext cx="553212" cy="571096"/>
          </a:xfrm>
          <a:prstGeom prst="rect">
            <a:avLst/>
          </a:prstGeom>
          <a:ln w="38100" cmpd="sng">
            <a:solidFill>
              <a:srgbClr val="CCFFCC"/>
            </a:solidFill>
          </a:ln>
        </p:spPr>
      </p:pic>
      <p:pic>
        <p:nvPicPr>
          <p:cNvPr id="10" name="Picture 9"/>
          <p:cNvPicPr>
            <a:picLocks noChangeAspect="1"/>
          </p:cNvPicPr>
          <p:nvPr/>
        </p:nvPicPr>
        <p:blipFill>
          <a:blip r:embed="rId6"/>
          <a:stretch>
            <a:fillRect/>
          </a:stretch>
        </p:blipFill>
        <p:spPr>
          <a:xfrm flipH="1">
            <a:off x="3436620" y="3343988"/>
            <a:ext cx="663854" cy="685315"/>
          </a:xfrm>
          <a:prstGeom prst="rect">
            <a:avLst/>
          </a:prstGeom>
          <a:ln w="38100" cmpd="sng">
            <a:solidFill>
              <a:srgbClr val="FF0000"/>
            </a:solidFill>
          </a:ln>
        </p:spPr>
      </p:pic>
      <p:pic>
        <p:nvPicPr>
          <p:cNvPr id="11" name="Picture 10"/>
          <p:cNvPicPr>
            <a:picLocks noChangeAspect="1"/>
          </p:cNvPicPr>
          <p:nvPr/>
        </p:nvPicPr>
        <p:blipFill>
          <a:blip r:embed="rId7"/>
          <a:stretch>
            <a:fillRect/>
          </a:stretch>
        </p:blipFill>
        <p:spPr>
          <a:xfrm>
            <a:off x="4526280" y="986819"/>
            <a:ext cx="553212" cy="571096"/>
          </a:xfrm>
          <a:prstGeom prst="rect">
            <a:avLst/>
          </a:prstGeom>
          <a:ln w="38100" cmpd="sng">
            <a:solidFill>
              <a:srgbClr val="FFFF00"/>
            </a:solidFill>
          </a:ln>
        </p:spPr>
      </p:pic>
      <p:pic>
        <p:nvPicPr>
          <p:cNvPr id="12" name="Picture 11"/>
          <p:cNvPicPr>
            <a:picLocks noChangeAspect="1"/>
          </p:cNvPicPr>
          <p:nvPr/>
        </p:nvPicPr>
        <p:blipFill>
          <a:blip r:embed="rId8"/>
          <a:stretch>
            <a:fillRect/>
          </a:stretch>
        </p:blipFill>
        <p:spPr>
          <a:xfrm>
            <a:off x="7627620" y="2246589"/>
            <a:ext cx="553212" cy="571096"/>
          </a:xfrm>
          <a:prstGeom prst="rect">
            <a:avLst/>
          </a:prstGeom>
          <a:ln w="38100" cmpd="sng">
            <a:solidFill>
              <a:srgbClr val="FFFF00"/>
            </a:solidFill>
          </a:ln>
        </p:spPr>
      </p:pic>
      <p:pic>
        <p:nvPicPr>
          <p:cNvPr id="13" name="Picture 12"/>
          <p:cNvPicPr>
            <a:picLocks noChangeAspect="1"/>
          </p:cNvPicPr>
          <p:nvPr/>
        </p:nvPicPr>
        <p:blipFill>
          <a:blip r:embed="rId9"/>
          <a:stretch>
            <a:fillRect/>
          </a:stretch>
        </p:blipFill>
        <p:spPr>
          <a:xfrm>
            <a:off x="3436620" y="4010266"/>
            <a:ext cx="553212" cy="571096"/>
          </a:xfrm>
          <a:prstGeom prst="rect">
            <a:avLst/>
          </a:prstGeom>
          <a:ln w="38100" cmpd="sng">
            <a:solidFill>
              <a:srgbClr val="FFFF00"/>
            </a:solidFill>
          </a:ln>
        </p:spPr>
      </p:pic>
      <p:pic>
        <p:nvPicPr>
          <p:cNvPr id="14" name="Picture 13"/>
          <p:cNvPicPr>
            <a:picLocks noChangeAspect="1"/>
          </p:cNvPicPr>
          <p:nvPr/>
        </p:nvPicPr>
        <p:blipFill>
          <a:blip r:embed="rId10"/>
          <a:stretch>
            <a:fillRect/>
          </a:stretch>
        </p:blipFill>
        <p:spPr>
          <a:xfrm>
            <a:off x="5783580" y="3926282"/>
            <a:ext cx="553212" cy="571096"/>
          </a:xfrm>
          <a:prstGeom prst="rect">
            <a:avLst/>
          </a:prstGeom>
          <a:ln w="38100" cmpd="sng">
            <a:solidFill>
              <a:srgbClr val="FFFF00"/>
            </a:solidFill>
          </a:ln>
        </p:spPr>
      </p:pic>
      <p:sp>
        <p:nvSpPr>
          <p:cNvPr id="15" name="TextBox 14"/>
          <p:cNvSpPr txBox="1"/>
          <p:nvPr/>
        </p:nvSpPr>
        <p:spPr>
          <a:xfrm>
            <a:off x="0" y="5068502"/>
            <a:ext cx="3604260" cy="318321"/>
          </a:xfrm>
          <a:prstGeom prst="rect">
            <a:avLst/>
          </a:prstGeom>
          <a:solidFill>
            <a:srgbClr val="CCFFCC"/>
          </a:solidFill>
        </p:spPr>
        <p:txBody>
          <a:bodyPr wrap="square" lIns="101881" tIns="50941" rIns="101881" bIns="50941" rtlCol="0">
            <a:spAutoFit/>
          </a:bodyPr>
          <a:lstStyle/>
          <a:p>
            <a:r>
              <a:rPr lang="en-US" sz="1400" i="1"/>
              <a:t>D Cai et al., TOFE proceedings (2016)</a:t>
            </a:r>
          </a:p>
        </p:txBody>
      </p:sp>
      <p:sp>
        <p:nvSpPr>
          <p:cNvPr id="16" name="TextBox 15"/>
          <p:cNvSpPr txBox="1"/>
          <p:nvPr/>
        </p:nvSpPr>
        <p:spPr>
          <a:xfrm>
            <a:off x="533400" y="2666513"/>
            <a:ext cx="2819400" cy="318321"/>
          </a:xfrm>
          <a:prstGeom prst="rect">
            <a:avLst/>
          </a:prstGeom>
          <a:noFill/>
          <a:ln w="38100" cmpd="sng">
            <a:solidFill>
              <a:srgbClr val="FF0000"/>
            </a:solidFill>
          </a:ln>
        </p:spPr>
        <p:txBody>
          <a:bodyPr wrap="square" lIns="101881" tIns="50941" rIns="101881" bIns="50941" rtlCol="0">
            <a:spAutoFit/>
          </a:bodyPr>
          <a:lstStyle/>
          <a:p>
            <a:r>
              <a:rPr lang="en-US" sz="1400">
                <a:solidFill>
                  <a:srgbClr val="000000"/>
                </a:solidFill>
              </a:rPr>
              <a:t>2 Electrodes: 30°, 180° toroidally</a:t>
            </a:r>
          </a:p>
        </p:txBody>
      </p:sp>
      <p:sp>
        <p:nvSpPr>
          <p:cNvPr id="3" name="Rectangle 2"/>
          <p:cNvSpPr/>
          <p:nvPr/>
        </p:nvSpPr>
        <p:spPr>
          <a:xfrm>
            <a:off x="304800" y="3048665"/>
            <a:ext cx="3048000" cy="523220"/>
          </a:xfrm>
          <a:prstGeom prst="rect">
            <a:avLst/>
          </a:prstGeom>
          <a:noFill/>
          <a:ln w="38100" cmpd="sng">
            <a:solidFill>
              <a:schemeClr val="accent3">
                <a:lumMod val="60000"/>
                <a:lumOff val="40000"/>
              </a:schemeClr>
            </a:solidFill>
          </a:ln>
        </p:spPr>
        <p:txBody>
          <a:bodyPr wrap="square">
            <a:spAutoFit/>
          </a:bodyPr>
          <a:lstStyle/>
          <a:p>
            <a:r>
              <a:rPr lang="en-US" sz="1400"/>
              <a:t>3 Gas inlets: </a:t>
            </a:r>
            <a:br>
              <a:rPr lang="en-US" sz="1400"/>
            </a:br>
            <a:r>
              <a:rPr lang="en-US" sz="1400"/>
              <a:t>60° lower, 90° upper, 150° midplane</a:t>
            </a:r>
          </a:p>
        </p:txBody>
      </p:sp>
      <p:sp>
        <p:nvSpPr>
          <p:cNvPr id="4" name="Rectangle 3"/>
          <p:cNvSpPr/>
          <p:nvPr/>
        </p:nvSpPr>
        <p:spPr>
          <a:xfrm>
            <a:off x="76200" y="3667329"/>
            <a:ext cx="3276600" cy="523220"/>
          </a:xfrm>
          <a:prstGeom prst="rect">
            <a:avLst/>
          </a:prstGeom>
          <a:noFill/>
          <a:ln w="38100">
            <a:solidFill>
              <a:srgbClr val="FFFF00"/>
            </a:solidFill>
          </a:ln>
        </p:spPr>
        <p:txBody>
          <a:bodyPr wrap="square">
            <a:spAutoFit/>
          </a:bodyPr>
          <a:lstStyle/>
          <a:p>
            <a:r>
              <a:rPr lang="en-US" sz="1400">
                <a:solidFill>
                  <a:srgbClr val="000000"/>
                </a:solidFill>
              </a:rPr>
              <a:t>4 Quartz Microbalances: </a:t>
            </a:r>
            <a:br>
              <a:rPr lang="en-US" sz="1400">
                <a:solidFill>
                  <a:srgbClr val="000000"/>
                </a:solidFill>
              </a:rPr>
            </a:br>
            <a:r>
              <a:rPr lang="en-US" sz="1400">
                <a:solidFill>
                  <a:srgbClr val="000000"/>
                </a:solidFill>
              </a:rPr>
              <a:t>30° mid, 120° top, 150° lower 240° mid</a:t>
            </a:r>
          </a:p>
        </p:txBody>
      </p:sp>
    </p:spTree>
    <p:extLst>
      <p:ext uri="{BB962C8B-B14F-4D97-AF65-F5344CB8AC3E}">
        <p14:creationId xmlns:p14="http://schemas.microsoft.com/office/powerpoint/2010/main" val="36374990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lstStyle/>
          <a:p>
            <a:r>
              <a:rPr lang="en-US" dirty="0"/>
              <a:t>NSTX-U Glow Discharge</a:t>
            </a:r>
          </a:p>
        </p:txBody>
      </p:sp>
      <p:sp>
        <p:nvSpPr>
          <p:cNvPr id="5" name="Content Placeholder 2"/>
          <p:cNvSpPr>
            <a:spLocks noGrp="1"/>
          </p:cNvSpPr>
          <p:nvPr>
            <p:ph idx="1"/>
          </p:nvPr>
        </p:nvSpPr>
        <p:spPr>
          <a:xfrm>
            <a:off x="0" y="818850"/>
            <a:ext cx="5993130" cy="4367201"/>
          </a:xfrm>
          <a:noFill/>
        </p:spPr>
        <p:txBody>
          <a:bodyPr>
            <a:normAutofit/>
          </a:bodyPr>
          <a:lstStyle/>
          <a:p>
            <a:pPr marL="0" indent="0">
              <a:buNone/>
            </a:pPr>
            <a:r>
              <a:rPr lang="en-US" sz="1800"/>
              <a:t>Glow Discharge Physics:</a:t>
            </a:r>
          </a:p>
          <a:p>
            <a:pPr>
              <a:spcBef>
                <a:spcPts val="618"/>
              </a:spcBef>
            </a:pPr>
            <a:r>
              <a:rPr lang="en-US" sz="1600"/>
              <a:t>A hollow-cathode discharge,</a:t>
            </a:r>
          </a:p>
          <a:p>
            <a:r>
              <a:rPr lang="en-US" sz="1600"/>
              <a:t>sustained mainly by ionization by secondary electrons emitted from the vessel wall (cathode), </a:t>
            </a:r>
          </a:p>
          <a:p>
            <a:r>
              <a:rPr lang="en-US" sz="1600"/>
              <a:t>accelerated ballistically through a thin cathode sheath, penetrating the plasma as a fast electron beam, </a:t>
            </a:r>
          </a:p>
          <a:p>
            <a:r>
              <a:rPr lang="en-US" sz="1600"/>
              <a:t>trapped by the cathode fall surrounding the plasma on all sides. </a:t>
            </a:r>
          </a:p>
          <a:p>
            <a:r>
              <a:rPr lang="en-US" sz="1600"/>
              <a:t>The electric field distribution inside the plasma is controlled by low-energy plasma bulk electrons.</a:t>
            </a:r>
          </a:p>
          <a:p>
            <a:pPr>
              <a:spcBef>
                <a:spcPts val="1080"/>
              </a:spcBef>
            </a:pPr>
            <a:r>
              <a:rPr lang="en-US" sz="1600">
                <a:solidFill>
                  <a:srgbClr val="FF0000"/>
                </a:solidFill>
              </a:rPr>
              <a:t> </a:t>
            </a:r>
            <a:r>
              <a:rPr lang="en-US" sz="1600" i="1">
                <a:solidFill>
                  <a:srgbClr val="FF0000"/>
                </a:solidFill>
              </a:rPr>
              <a:t>The anode has a much lower surface area compared to the cathode (vessel wall) </a:t>
            </a:r>
            <a:br>
              <a:rPr lang="en-US" sz="1600" i="1">
                <a:solidFill>
                  <a:srgbClr val="FF0000"/>
                </a:solidFill>
              </a:rPr>
            </a:br>
            <a:r>
              <a:rPr lang="en-US" sz="1600" i="1">
                <a:solidFill>
                  <a:srgbClr val="FF0000"/>
                </a:solidFill>
              </a:rPr>
              <a:t>-  leads to the formation of an anode glow and an order-of-magnitude higher ion flux near the anode. </a:t>
            </a:r>
          </a:p>
        </p:txBody>
      </p:sp>
      <p:pic>
        <p:nvPicPr>
          <p:cNvPr id="6" name="Picture 5" descr="20160330_99000us_G4-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0" y="902835"/>
            <a:ext cx="3995420" cy="4069876"/>
          </a:xfrm>
          <a:prstGeom prst="rect">
            <a:avLst/>
          </a:prstGeom>
        </p:spPr>
      </p:pic>
      <p:sp>
        <p:nvSpPr>
          <p:cNvPr id="7" name="Rectangle 79"/>
          <p:cNvSpPr>
            <a:spLocks noChangeArrowheads="1"/>
          </p:cNvSpPr>
          <p:nvPr/>
        </p:nvSpPr>
        <p:spPr bwMode="auto">
          <a:xfrm>
            <a:off x="6286500" y="986820"/>
            <a:ext cx="1424940" cy="59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p>
            <a:pPr algn="ctr" eaLnBrk="0" hangingPunct="0"/>
            <a:r>
              <a:rPr lang="en-US" sz="1600">
                <a:solidFill>
                  <a:schemeClr val="bg1"/>
                </a:solidFill>
              </a:rPr>
              <a:t>Bay B anode glow</a:t>
            </a:r>
          </a:p>
        </p:txBody>
      </p:sp>
      <p:sp>
        <p:nvSpPr>
          <p:cNvPr id="8" name="Rectangle 79"/>
          <p:cNvSpPr>
            <a:spLocks noChangeArrowheads="1"/>
          </p:cNvSpPr>
          <p:nvPr/>
        </p:nvSpPr>
        <p:spPr bwMode="auto">
          <a:xfrm>
            <a:off x="6286500" y="4381366"/>
            <a:ext cx="335280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p>
            <a:pPr eaLnBrk="0" hangingPunct="0"/>
            <a:r>
              <a:rPr lang="en-US" sz="1600">
                <a:solidFill>
                  <a:schemeClr val="bg1"/>
                </a:solidFill>
              </a:rPr>
              <a:t>Sheath ionization in pump duct</a:t>
            </a:r>
          </a:p>
        </p:txBody>
      </p:sp>
      <p:cxnSp>
        <p:nvCxnSpPr>
          <p:cNvPr id="9" name="Straight Arrow Connector 8"/>
          <p:cNvCxnSpPr/>
          <p:nvPr/>
        </p:nvCxnSpPr>
        <p:spPr>
          <a:xfrm>
            <a:off x="7040880" y="1658696"/>
            <a:ext cx="335280" cy="41992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124700" y="2869643"/>
            <a:ext cx="0" cy="156054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79"/>
          <p:cNvSpPr>
            <a:spLocks noChangeArrowheads="1"/>
          </p:cNvSpPr>
          <p:nvPr/>
        </p:nvSpPr>
        <p:spPr bwMode="auto">
          <a:xfrm>
            <a:off x="8633461" y="1658697"/>
            <a:ext cx="1211199" cy="59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p>
            <a:pPr algn="ctr" eaLnBrk="0" hangingPunct="0"/>
            <a:r>
              <a:rPr lang="en-US" sz="1600">
                <a:solidFill>
                  <a:schemeClr val="bg1"/>
                </a:solidFill>
              </a:rPr>
              <a:t> RF </a:t>
            </a:r>
          </a:p>
          <a:p>
            <a:pPr algn="r" eaLnBrk="0" hangingPunct="0"/>
            <a:r>
              <a:rPr lang="en-US" sz="1600">
                <a:solidFill>
                  <a:schemeClr val="bg1"/>
                </a:solidFill>
              </a:rPr>
              <a:t>antenna</a:t>
            </a:r>
          </a:p>
        </p:txBody>
      </p:sp>
      <p:sp>
        <p:nvSpPr>
          <p:cNvPr id="20" name="Rectangle 19"/>
          <p:cNvSpPr/>
          <p:nvPr/>
        </p:nvSpPr>
        <p:spPr>
          <a:xfrm>
            <a:off x="2011681" y="5186053"/>
            <a:ext cx="3984963" cy="276999"/>
          </a:xfrm>
          <a:prstGeom prst="rect">
            <a:avLst/>
          </a:prstGeom>
        </p:spPr>
        <p:txBody>
          <a:bodyPr wrap="square">
            <a:spAutoFit/>
          </a:bodyPr>
          <a:lstStyle/>
          <a:p>
            <a:r>
              <a:rPr lang="en-US" sz="1200">
                <a:latin typeface="Helvetica"/>
                <a:cs typeface="Helvetica"/>
              </a:rPr>
              <a:t>Hagelaar Plasma Phys Contr F  </a:t>
            </a:r>
            <a:r>
              <a:rPr lang="en-US" sz="1200" b="1"/>
              <a:t>57 </a:t>
            </a:r>
            <a:r>
              <a:rPr lang="en-US" sz="1200"/>
              <a:t>(2015) 025008</a:t>
            </a:r>
            <a:endParaRPr lang="en-US" sz="1200" i="1">
              <a:latin typeface="Helvetica"/>
              <a:cs typeface="Helvetica"/>
            </a:endParaRPr>
          </a:p>
        </p:txBody>
      </p:sp>
    </p:spTree>
    <p:extLst>
      <p:ext uri="{BB962C8B-B14F-4D97-AF65-F5344CB8AC3E}">
        <p14:creationId xmlns:p14="http://schemas.microsoft.com/office/powerpoint/2010/main" val="39326822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lstStyle/>
          <a:p>
            <a:r>
              <a:rPr lang="en-US" dirty="0"/>
              <a:t>Most deposition at midplane</a:t>
            </a:r>
          </a:p>
        </p:txBody>
      </p:sp>
      <p:sp>
        <p:nvSpPr>
          <p:cNvPr id="7" name="Rectangle 70"/>
          <p:cNvSpPr>
            <a:spLocks noChangeArrowheads="1"/>
          </p:cNvSpPr>
          <p:nvPr/>
        </p:nvSpPr>
        <p:spPr bwMode="auto">
          <a:xfrm>
            <a:off x="0" y="4430190"/>
            <a:ext cx="7155180" cy="96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p>
            <a:pPr eaLnBrk="0" hangingPunct="0"/>
            <a:r>
              <a:rPr lang="en-US" sz="1400">
                <a:solidFill>
                  <a:srgbClr val="000090"/>
                </a:solidFill>
                <a:latin typeface="Helvetica"/>
                <a:cs typeface="Helvetica"/>
              </a:rPr>
              <a:t>‘Full-bottle’ procedure: 30 s of He-GDC followed by 6 h of 5% (9 g) dTMB, 95% He GDC</a:t>
            </a:r>
          </a:p>
          <a:p>
            <a:pPr eaLnBrk="0" hangingPunct="0"/>
            <a:r>
              <a:rPr lang="en-US" sz="1400">
                <a:solidFill>
                  <a:srgbClr val="000090"/>
                </a:solidFill>
                <a:latin typeface="Helvetica"/>
                <a:cs typeface="Helvetica"/>
              </a:rPr>
              <a:t>Followed by 2h He-GDC to deplete co-deposited D from tiles. </a:t>
            </a:r>
          </a:p>
          <a:p>
            <a:pPr eaLnBrk="0" hangingPunct="0"/>
            <a:r>
              <a:rPr lang="en-US" sz="1400">
                <a:solidFill>
                  <a:srgbClr val="000090"/>
                </a:solidFill>
                <a:latin typeface="Helvetica"/>
                <a:cs typeface="Helvetica"/>
              </a:rPr>
              <a:t>Bay C lower gas injector used for above data.  </a:t>
            </a:r>
            <a:br>
              <a:rPr lang="en-US" sz="1400">
                <a:solidFill>
                  <a:srgbClr val="000090"/>
                </a:solidFill>
                <a:latin typeface="Helvetica"/>
                <a:cs typeface="Helvetica"/>
              </a:rPr>
            </a:br>
            <a:r>
              <a:rPr lang="en-US" sz="1400">
                <a:solidFill>
                  <a:srgbClr val="000090"/>
                </a:solidFill>
                <a:latin typeface="Helvetica"/>
                <a:cs typeface="Helvetica"/>
              </a:rPr>
              <a:t>Note the difference in Y-axis scales (Å based on </a:t>
            </a:r>
            <a:r>
              <a:rPr lang="en-US" sz="1400">
                <a:solidFill>
                  <a:srgbClr val="000090"/>
                </a:solidFill>
                <a:latin typeface="Symbol" charset="2"/>
                <a:cs typeface="Symbol" charset="2"/>
              </a:rPr>
              <a:t>r</a:t>
            </a:r>
            <a:r>
              <a:rPr lang="en-US" sz="1400">
                <a:solidFill>
                  <a:srgbClr val="000090"/>
                </a:solidFill>
                <a:latin typeface="Helvetica"/>
                <a:cs typeface="Helvetica"/>
              </a:rPr>
              <a:t>=1.6 g cm</a:t>
            </a:r>
            <a:r>
              <a:rPr lang="en-US" sz="1400" baseline="30000">
                <a:solidFill>
                  <a:srgbClr val="000090"/>
                </a:solidFill>
                <a:latin typeface="Helvetica"/>
                <a:cs typeface="Helvetica"/>
              </a:rPr>
              <a:t>-3</a:t>
            </a:r>
            <a:r>
              <a:rPr lang="en-US" sz="1400">
                <a:solidFill>
                  <a:srgbClr val="000090"/>
                </a:solidFill>
                <a:latin typeface="Helvetica"/>
                <a:cs typeface="Helvetica"/>
              </a:rPr>
              <a:t>)</a:t>
            </a:r>
          </a:p>
        </p:txBody>
      </p:sp>
      <p:sp>
        <p:nvSpPr>
          <p:cNvPr id="8" name="TextBox 7"/>
          <p:cNvSpPr txBox="1"/>
          <p:nvPr/>
        </p:nvSpPr>
        <p:spPr>
          <a:xfrm>
            <a:off x="67057" y="791145"/>
            <a:ext cx="4581536" cy="379876"/>
          </a:xfrm>
          <a:prstGeom prst="rect">
            <a:avLst/>
          </a:prstGeom>
          <a:noFill/>
        </p:spPr>
        <p:txBody>
          <a:bodyPr wrap="none" lIns="101881" tIns="50941" rIns="101881" bIns="50941" rtlCol="0">
            <a:spAutoFit/>
          </a:bodyPr>
          <a:lstStyle/>
          <a:p>
            <a:r>
              <a:rPr lang="en-US">
                <a:solidFill>
                  <a:srgbClr val="000090"/>
                </a:solidFill>
                <a:latin typeface="Helvetica"/>
                <a:cs typeface="Helvetica"/>
              </a:rPr>
              <a:t>Deposition at midplane during boronization</a:t>
            </a:r>
          </a:p>
        </p:txBody>
      </p:sp>
      <p:sp>
        <p:nvSpPr>
          <p:cNvPr id="9" name="Rectangle 8"/>
          <p:cNvSpPr/>
          <p:nvPr/>
        </p:nvSpPr>
        <p:spPr>
          <a:xfrm>
            <a:off x="6164580" y="786926"/>
            <a:ext cx="3284220" cy="379876"/>
          </a:xfrm>
          <a:prstGeom prst="rect">
            <a:avLst/>
          </a:prstGeom>
        </p:spPr>
        <p:txBody>
          <a:bodyPr wrap="square" lIns="101881" tIns="50941" rIns="101881" bIns="50941">
            <a:spAutoFit/>
          </a:bodyPr>
          <a:lstStyle/>
          <a:p>
            <a:r>
              <a:rPr lang="en-US">
                <a:solidFill>
                  <a:srgbClr val="000090"/>
                </a:solidFill>
                <a:latin typeface="Helvetica"/>
                <a:cs typeface="Helvetica"/>
              </a:rPr>
              <a:t>Deposition at top and bottom</a:t>
            </a:r>
          </a:p>
        </p:txBody>
      </p:sp>
      <p:sp>
        <p:nvSpPr>
          <p:cNvPr id="10" name="TextBox 9"/>
          <p:cNvSpPr txBox="1">
            <a:spLocks noChangeArrowheads="1"/>
          </p:cNvSpPr>
          <p:nvPr/>
        </p:nvSpPr>
        <p:spPr bwMode="auto">
          <a:xfrm>
            <a:off x="8018712" y="4430190"/>
            <a:ext cx="614748" cy="3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solidFill>
                  <a:srgbClr val="008000"/>
                </a:solidFill>
                <a:latin typeface="Helvetica" charset="0"/>
              </a:rPr>
              <a:t>D</a:t>
            </a:r>
            <a:r>
              <a:rPr lang="en-US" sz="1400" baseline="-25000">
                <a:solidFill>
                  <a:srgbClr val="008000"/>
                </a:solidFill>
                <a:latin typeface="Helvetica" charset="0"/>
              </a:rPr>
              <a:t>3</a:t>
            </a:r>
            <a:r>
              <a:rPr lang="en-US" sz="1400">
                <a:solidFill>
                  <a:srgbClr val="008000"/>
                </a:solidFill>
                <a:latin typeface="Helvetica" charset="0"/>
              </a:rPr>
              <a:t>C</a:t>
            </a:r>
          </a:p>
        </p:txBody>
      </p:sp>
      <p:cxnSp>
        <p:nvCxnSpPr>
          <p:cNvPr id="11" name="Straight Connector 10"/>
          <p:cNvCxnSpPr/>
          <p:nvPr/>
        </p:nvCxnSpPr>
        <p:spPr bwMode="auto">
          <a:xfrm>
            <a:off x="8549640" y="4609701"/>
            <a:ext cx="251460" cy="171329"/>
          </a:xfrm>
          <a:prstGeom prst="line">
            <a:avLst/>
          </a:prstGeom>
          <a:noFill/>
          <a:ln w="15875" cap="flat" cmpd="sng" algn="ctr">
            <a:solidFill>
              <a:schemeClr val="accent6">
                <a:lumMod val="75000"/>
              </a:schemeClr>
            </a:solidFill>
            <a:prstDash val="solid"/>
            <a:round/>
            <a:headEnd type="none" w="med" len="med"/>
            <a:tailEnd type="none" w="med" len="med"/>
          </a:ln>
          <a:effectLst/>
        </p:spPr>
      </p:cxnSp>
      <p:sp>
        <p:nvSpPr>
          <p:cNvPr id="12" name="TextBox 11"/>
          <p:cNvSpPr txBox="1">
            <a:spLocks noChangeArrowheads="1"/>
          </p:cNvSpPr>
          <p:nvPr/>
        </p:nvSpPr>
        <p:spPr bwMode="auto">
          <a:xfrm>
            <a:off x="9312612" y="4430190"/>
            <a:ext cx="862600" cy="3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solidFill>
                  <a:srgbClr val="008000"/>
                </a:solidFill>
                <a:latin typeface="Helvetica" charset="0"/>
              </a:rPr>
              <a:t>D</a:t>
            </a:r>
            <a:r>
              <a:rPr lang="en-US" sz="1400" baseline="-25000">
                <a:solidFill>
                  <a:srgbClr val="008000"/>
                </a:solidFill>
                <a:latin typeface="Helvetica" charset="0"/>
              </a:rPr>
              <a:t>3</a:t>
            </a:r>
            <a:r>
              <a:rPr lang="en-US" sz="1400">
                <a:solidFill>
                  <a:srgbClr val="008000"/>
                </a:solidFill>
                <a:latin typeface="Helvetica" charset="0"/>
              </a:rPr>
              <a:t>C</a:t>
            </a:r>
          </a:p>
        </p:txBody>
      </p:sp>
      <p:sp>
        <p:nvSpPr>
          <p:cNvPr id="13" name="TextBox 12"/>
          <p:cNvSpPr txBox="1">
            <a:spLocks noChangeArrowheads="1"/>
          </p:cNvSpPr>
          <p:nvPr/>
        </p:nvSpPr>
        <p:spPr bwMode="auto">
          <a:xfrm>
            <a:off x="8717280" y="5032985"/>
            <a:ext cx="670560" cy="3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solidFill>
                  <a:srgbClr val="008000"/>
                </a:solidFill>
                <a:latin typeface="Helvetica" charset="0"/>
              </a:rPr>
              <a:t>D</a:t>
            </a:r>
            <a:r>
              <a:rPr lang="en-US" sz="1400" baseline="-25000">
                <a:solidFill>
                  <a:srgbClr val="008000"/>
                </a:solidFill>
                <a:latin typeface="Helvetica" charset="0"/>
              </a:rPr>
              <a:t>3</a:t>
            </a:r>
            <a:r>
              <a:rPr lang="en-US" sz="1400">
                <a:solidFill>
                  <a:srgbClr val="008000"/>
                </a:solidFill>
                <a:latin typeface="Helvetica" charset="0"/>
              </a:rPr>
              <a:t>C</a:t>
            </a:r>
          </a:p>
        </p:txBody>
      </p:sp>
      <p:sp>
        <p:nvSpPr>
          <p:cNvPr id="14" name="TextBox 13"/>
          <p:cNvSpPr txBox="1">
            <a:spLocks noChangeArrowheads="1"/>
          </p:cNvSpPr>
          <p:nvPr/>
        </p:nvSpPr>
        <p:spPr bwMode="auto">
          <a:xfrm>
            <a:off x="8801101" y="4613062"/>
            <a:ext cx="431299" cy="3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solidFill>
                  <a:srgbClr val="008000"/>
                </a:solidFill>
                <a:latin typeface="Helvetica" charset="0"/>
              </a:rPr>
              <a:t>B</a:t>
            </a:r>
          </a:p>
        </p:txBody>
      </p:sp>
      <p:cxnSp>
        <p:nvCxnSpPr>
          <p:cNvPr id="16" name="Straight Connector 15"/>
          <p:cNvCxnSpPr/>
          <p:nvPr/>
        </p:nvCxnSpPr>
        <p:spPr bwMode="auto">
          <a:xfrm>
            <a:off x="8968740" y="4865014"/>
            <a:ext cx="0" cy="212660"/>
          </a:xfrm>
          <a:prstGeom prst="line">
            <a:avLst/>
          </a:prstGeom>
          <a:noFill/>
          <a:ln w="15875" cap="flat" cmpd="sng" algn="ctr">
            <a:solidFill>
              <a:schemeClr val="accent6">
                <a:lumMod val="75000"/>
              </a:schemeClr>
            </a:solidFill>
            <a:prstDash val="solid"/>
            <a:round/>
            <a:headEnd type="none" w="med" len="med"/>
            <a:tailEnd type="none" w="med" len="med"/>
          </a:ln>
          <a:effectLst/>
        </p:spPr>
      </p:cxnSp>
      <p:sp>
        <p:nvSpPr>
          <p:cNvPr id="17" name="TextBox 16"/>
          <p:cNvSpPr txBox="1"/>
          <p:nvPr/>
        </p:nvSpPr>
        <p:spPr>
          <a:xfrm>
            <a:off x="7391400" y="4766128"/>
            <a:ext cx="1447800" cy="533764"/>
          </a:xfrm>
          <a:prstGeom prst="rect">
            <a:avLst/>
          </a:prstGeom>
          <a:noFill/>
        </p:spPr>
        <p:txBody>
          <a:bodyPr wrap="square" lIns="101881" tIns="50941" rIns="101881" bIns="50941" rtlCol="0">
            <a:spAutoFit/>
          </a:bodyPr>
          <a:lstStyle/>
          <a:p>
            <a:r>
              <a:rPr lang="en-US" sz="1400">
                <a:solidFill>
                  <a:srgbClr val="008000"/>
                </a:solidFill>
              </a:rPr>
              <a:t>Tri-methyl boron</a:t>
            </a:r>
          </a:p>
        </p:txBody>
      </p:sp>
      <p:cxnSp>
        <p:nvCxnSpPr>
          <p:cNvPr id="24" name="Straight Connector 23"/>
          <p:cNvCxnSpPr/>
          <p:nvPr/>
        </p:nvCxnSpPr>
        <p:spPr bwMode="auto">
          <a:xfrm flipH="1">
            <a:off x="9136380" y="4599062"/>
            <a:ext cx="251460" cy="171329"/>
          </a:xfrm>
          <a:prstGeom prst="line">
            <a:avLst/>
          </a:prstGeom>
          <a:noFill/>
          <a:ln w="15875" cap="flat" cmpd="sng" algn="ctr">
            <a:solidFill>
              <a:schemeClr val="accent6">
                <a:lumMod val="75000"/>
              </a:schemeClr>
            </a:solidFill>
            <a:prstDash val="solid"/>
            <a:round/>
            <a:headEnd type="none" w="med" len="med"/>
            <a:tailEnd type="none" w="med" len="med"/>
          </a:ln>
          <a:effectLst/>
        </p:spPr>
      </p:cxnSp>
      <p:pic>
        <p:nvPicPr>
          <p:cNvPr id="15" name="Picture 14" descr="20160117b B mid PSI_fig3aA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54789"/>
            <a:ext cx="4389120" cy="3282600"/>
          </a:xfrm>
          <a:prstGeom prst="rect">
            <a:avLst/>
          </a:prstGeom>
        </p:spPr>
      </p:pic>
      <p:pic>
        <p:nvPicPr>
          <p:cNvPr id="18" name="Picture 17" descr="20160117b F bot PSI_fig3bAPS.pdf"/>
          <p:cNvPicPr>
            <a:picLocks/>
          </p:cNvPicPr>
          <p:nvPr/>
        </p:nvPicPr>
        <p:blipFill>
          <a:blip r:embed="rId4">
            <a:extLst>
              <a:ext uri="{28A0092B-C50C-407E-A947-70E740481C1C}">
                <a14:useLocalDpi xmlns:a14="http://schemas.microsoft.com/office/drawing/2010/main" val="0"/>
              </a:ext>
            </a:extLst>
          </a:blip>
          <a:stretch>
            <a:fillRect/>
          </a:stretch>
        </p:blipFill>
        <p:spPr>
          <a:xfrm>
            <a:off x="5334000" y="1154789"/>
            <a:ext cx="4724400" cy="3275401"/>
          </a:xfrm>
          <a:prstGeom prst="rect">
            <a:avLst/>
          </a:prstGeom>
        </p:spPr>
      </p:pic>
    </p:spTree>
    <p:extLst>
      <p:ext uri="{BB962C8B-B14F-4D97-AF65-F5344CB8AC3E}">
        <p14:creationId xmlns:p14="http://schemas.microsoft.com/office/powerpoint/2010/main" val="16724094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lstStyle/>
          <a:p>
            <a:r>
              <a:rPr lang="en-US" dirty="0"/>
              <a:t>More divertor deposition @ lower pressure</a:t>
            </a:r>
          </a:p>
        </p:txBody>
      </p:sp>
      <p:sp>
        <p:nvSpPr>
          <p:cNvPr id="6" name="Rectangle 70"/>
          <p:cNvSpPr>
            <a:spLocks noChangeArrowheads="1"/>
          </p:cNvSpPr>
          <p:nvPr/>
        </p:nvSpPr>
        <p:spPr bwMode="auto">
          <a:xfrm>
            <a:off x="0" y="1406744"/>
            <a:ext cx="3581400" cy="176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50941">
            <a:spAutoFit/>
          </a:bodyPr>
          <a:lstStyle/>
          <a:p>
            <a:pPr eaLnBrk="0" hangingPunct="0"/>
            <a:r>
              <a:rPr lang="en-US">
                <a:solidFill>
                  <a:srgbClr val="000090"/>
                </a:solidFill>
                <a:latin typeface="Calibri"/>
                <a:cs typeface="Calibri"/>
              </a:rPr>
              <a:t>Deposition at top and bottom of vessel increased at lower pressure </a:t>
            </a:r>
            <a:br>
              <a:rPr lang="en-US">
                <a:solidFill>
                  <a:srgbClr val="000090"/>
                </a:solidFill>
                <a:latin typeface="Calibri"/>
                <a:cs typeface="Calibri"/>
              </a:rPr>
            </a:br>
            <a:r>
              <a:rPr lang="en-US">
                <a:solidFill>
                  <a:srgbClr val="000090"/>
                </a:solidFill>
                <a:latin typeface="Calibri"/>
                <a:cs typeface="Calibri"/>
              </a:rPr>
              <a:t>(longer mfp). </a:t>
            </a:r>
          </a:p>
          <a:p>
            <a:pPr eaLnBrk="0" hangingPunct="0"/>
            <a:endParaRPr lang="en-US">
              <a:solidFill>
                <a:srgbClr val="000090"/>
              </a:solidFill>
              <a:latin typeface="Calibri"/>
              <a:cs typeface="Calibri"/>
            </a:endParaRPr>
          </a:p>
          <a:p>
            <a:pPr eaLnBrk="0" hangingPunct="0"/>
            <a:r>
              <a:rPr lang="en-US">
                <a:solidFill>
                  <a:srgbClr val="000090"/>
                </a:solidFill>
                <a:latin typeface="Calibri"/>
                <a:cs typeface="Calibri"/>
              </a:rPr>
              <a:t>Subsequent boronizations</a:t>
            </a:r>
            <a:br>
              <a:rPr lang="en-US">
                <a:solidFill>
                  <a:srgbClr val="000090"/>
                </a:solidFill>
                <a:latin typeface="Calibri"/>
                <a:cs typeface="Calibri"/>
              </a:rPr>
            </a:br>
            <a:r>
              <a:rPr lang="en-US">
                <a:solidFill>
                  <a:srgbClr val="000090"/>
                </a:solidFill>
                <a:latin typeface="Calibri"/>
                <a:cs typeface="Calibri"/>
              </a:rPr>
              <a:t>used 1.7 mtorr. </a:t>
            </a:r>
          </a:p>
        </p:txBody>
      </p:sp>
      <p:cxnSp>
        <p:nvCxnSpPr>
          <p:cNvPr id="7" name="Straight Connector 6"/>
          <p:cNvCxnSpPr/>
          <p:nvPr/>
        </p:nvCxnSpPr>
        <p:spPr>
          <a:xfrm>
            <a:off x="7086600" y="1065205"/>
            <a:ext cx="0" cy="302904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19600" y="1070806"/>
            <a:ext cx="5029200" cy="4864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01881" tIns="50941" rIns="101881" bIns="50941"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a:latin typeface="Helvetica"/>
                <a:cs typeface="Helvetica"/>
              </a:rPr>
              <a:t>GDC pressure 2 mtorr	       4 mtorr</a:t>
            </a:r>
          </a:p>
        </p:txBody>
      </p:sp>
      <p:graphicFrame>
        <p:nvGraphicFramePr>
          <p:cNvPr id="10" name="Chart 9"/>
          <p:cNvGraphicFramePr>
            <a:graphicFrameLocks/>
          </p:cNvGraphicFramePr>
          <p:nvPr>
            <p:extLst>
              <p:ext uri="{D42A27DB-BD31-4B8C-83A1-F6EECF244321}">
                <p14:modId xmlns:p14="http://schemas.microsoft.com/office/powerpoint/2010/main" val="4159692640"/>
              </p:ext>
            </p:extLst>
          </p:nvPr>
        </p:nvGraphicFramePr>
        <p:xfrm>
          <a:off x="3254586" y="929481"/>
          <a:ext cx="6803814" cy="41723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1039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76200" y="4663281"/>
            <a:ext cx="4724400" cy="543881"/>
          </a:xfrm>
          <a:prstGeom prst="rect">
            <a:avLst/>
          </a:prstGeom>
          <a:noFill/>
          <a:ln>
            <a:noFill/>
          </a:ln>
          <a:extLst/>
        </p:spPr>
        <p:txBody>
          <a:bodyPr wrap="square" lIns="0" tIns="50941" rIns="101881" bIns="0">
            <a:spAutoFit/>
          </a:bodyPr>
          <a:lstStyle/>
          <a:p>
            <a:pPr eaLnBrk="0" hangingPunct="0"/>
            <a:r>
              <a:rPr lang="en-US" sz="1600">
                <a:solidFill>
                  <a:srgbClr val="000090"/>
                </a:solidFill>
                <a:latin typeface="Helvetica"/>
                <a:cs typeface="Helvetica"/>
              </a:rPr>
              <a:t>Top injector enhances top deposition by 30%. </a:t>
            </a:r>
          </a:p>
          <a:p>
            <a:pPr eaLnBrk="0" hangingPunct="0"/>
            <a:r>
              <a:rPr lang="en-US" sz="1600">
                <a:solidFill>
                  <a:srgbClr val="000090"/>
                </a:solidFill>
                <a:latin typeface="Helvetica"/>
                <a:cs typeface="Helvetica"/>
              </a:rPr>
              <a:t>Lower injector enhances bottom deposition by 21%</a:t>
            </a:r>
            <a:r>
              <a:rPr lang="en-US" sz="1600">
                <a:solidFill>
                  <a:srgbClr val="000090"/>
                </a:solidFill>
                <a:effectLst/>
                <a:latin typeface="Helvetica"/>
                <a:cs typeface="Helvetica"/>
              </a:rPr>
              <a:t> </a:t>
            </a:r>
            <a:endParaRPr lang="en-US" sz="1600">
              <a:solidFill>
                <a:srgbClr val="000090"/>
              </a:solidFill>
              <a:latin typeface="Helvetica"/>
              <a:cs typeface="Helvetica"/>
            </a:endParaRPr>
          </a:p>
        </p:txBody>
      </p:sp>
      <p:sp>
        <p:nvSpPr>
          <p:cNvPr id="2" name="Title 1"/>
          <p:cNvSpPr>
            <a:spLocks noGrp="1"/>
          </p:cNvSpPr>
          <p:nvPr>
            <p:ph type="title"/>
          </p:nvPr>
        </p:nvSpPr>
        <p:spPr>
          <a:xfrm>
            <a:off x="0" y="0"/>
            <a:ext cx="10058400" cy="793655"/>
          </a:xfrm>
        </p:spPr>
        <p:txBody>
          <a:bodyPr lIns="0" tIns="0" rIns="0" bIns="0" anchor="ctr" anchorCtr="1">
            <a:normAutofit/>
          </a:bodyPr>
          <a:lstStyle/>
          <a:p>
            <a:r>
              <a:rPr lang="en-US" sz="2400" dirty="0"/>
              <a:t>More deposition near gas injector,</a:t>
            </a:r>
            <a:br>
              <a:rPr lang="en-US" sz="2400" dirty="0"/>
            </a:br>
            <a:r>
              <a:rPr lang="en-US" sz="2400" dirty="0"/>
              <a:t>most deposition near electrode</a:t>
            </a:r>
          </a:p>
        </p:txBody>
      </p:sp>
      <p:graphicFrame>
        <p:nvGraphicFramePr>
          <p:cNvPr id="8" name="Chart 7"/>
          <p:cNvGraphicFramePr>
            <a:graphicFrameLocks/>
          </p:cNvGraphicFramePr>
          <p:nvPr>
            <p:extLst>
              <p:ext uri="{D42A27DB-BD31-4B8C-83A1-F6EECF244321}">
                <p14:modId xmlns:p14="http://schemas.microsoft.com/office/powerpoint/2010/main" val="1497776947"/>
              </p:ext>
            </p:extLst>
          </p:nvPr>
        </p:nvGraphicFramePr>
        <p:xfrm>
          <a:off x="5334000" y="818850"/>
          <a:ext cx="4274820" cy="319141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648200" y="1070804"/>
            <a:ext cx="228600" cy="335938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2349178090"/>
              </p:ext>
            </p:extLst>
          </p:nvPr>
        </p:nvGraphicFramePr>
        <p:xfrm>
          <a:off x="762001" y="624681"/>
          <a:ext cx="4343400" cy="2316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678565316"/>
              </p:ext>
            </p:extLst>
          </p:nvPr>
        </p:nvGraphicFramePr>
        <p:xfrm>
          <a:off x="931334" y="2055549"/>
          <a:ext cx="4174066" cy="2492586"/>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8467" y="1386681"/>
            <a:ext cx="1047132" cy="2308324"/>
          </a:xfrm>
          <a:prstGeom prst="rect">
            <a:avLst/>
          </a:prstGeom>
          <a:noFill/>
        </p:spPr>
        <p:txBody>
          <a:bodyPr wrap="none" rtlCol="0">
            <a:spAutoFit/>
          </a:bodyPr>
          <a:lstStyle/>
          <a:p>
            <a:r>
              <a:rPr lang="en-US"/>
              <a:t>QMB</a:t>
            </a:r>
          </a:p>
          <a:p>
            <a:r>
              <a:rPr lang="en-US"/>
              <a:t>120° top</a:t>
            </a:r>
          </a:p>
          <a:p>
            <a:endParaRPr lang="en-US"/>
          </a:p>
          <a:p>
            <a:endParaRPr lang="en-US"/>
          </a:p>
          <a:p>
            <a:endParaRPr lang="en-US"/>
          </a:p>
          <a:p>
            <a:r>
              <a:rPr lang="en-US"/>
              <a:t>QMB</a:t>
            </a:r>
          </a:p>
          <a:p>
            <a:r>
              <a:rPr lang="en-US"/>
              <a:t>150° </a:t>
            </a:r>
          </a:p>
          <a:p>
            <a:r>
              <a:rPr lang="en-US"/>
              <a:t>bottom</a:t>
            </a:r>
          </a:p>
        </p:txBody>
      </p:sp>
      <p:sp>
        <p:nvSpPr>
          <p:cNvPr id="7" name="Rectangle 70"/>
          <p:cNvSpPr>
            <a:spLocks noChangeArrowheads="1"/>
          </p:cNvSpPr>
          <p:nvPr/>
        </p:nvSpPr>
        <p:spPr bwMode="auto">
          <a:xfrm>
            <a:off x="4846320" y="4160357"/>
            <a:ext cx="5212080" cy="103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1" tIns="50941" rIns="101881" bIns="0">
            <a:spAutoFit/>
          </a:bodyPr>
          <a:lstStyle/>
          <a:p>
            <a:pPr eaLnBrk="0" hangingPunct="0"/>
            <a:r>
              <a:rPr lang="en-US" sz="1600">
                <a:solidFill>
                  <a:srgbClr val="000090"/>
                </a:solidFill>
                <a:latin typeface="Helvetica"/>
                <a:cs typeface="Helvetica"/>
              </a:rPr>
              <a:t>Deposition on the QMBs using only one GD electrode, plotted as a function of distance to the electrode in use. </a:t>
            </a:r>
            <a:br>
              <a:rPr lang="en-US" sz="1600">
                <a:solidFill>
                  <a:srgbClr val="000090"/>
                </a:solidFill>
                <a:latin typeface="Helvetica"/>
                <a:cs typeface="Helvetica"/>
              </a:rPr>
            </a:br>
            <a:r>
              <a:rPr lang="en-US" sz="1600">
                <a:solidFill>
                  <a:srgbClr val="000090"/>
                </a:solidFill>
                <a:latin typeface="Helvetica"/>
                <a:cs typeface="Helvetica"/>
              </a:rPr>
              <a:t>The high point at 1,515Å is deposition on the 30° QMB when the nearby 30° GD electrode is in use. </a:t>
            </a:r>
          </a:p>
        </p:txBody>
      </p:sp>
    </p:spTree>
    <p:extLst>
      <p:ext uri="{BB962C8B-B14F-4D97-AF65-F5344CB8AC3E}">
        <p14:creationId xmlns:p14="http://schemas.microsoft.com/office/powerpoint/2010/main" val="593432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srcRect l="27408" t="63963" r="1534" b="4357"/>
          <a:stretch/>
        </p:blipFill>
        <p:spPr>
          <a:xfrm>
            <a:off x="615696" y="1662896"/>
            <a:ext cx="4032504" cy="2922665"/>
          </a:xfrm>
          <a:prstGeom prst="rect">
            <a:avLst/>
          </a:prstGeom>
        </p:spPr>
      </p:pic>
      <p:sp>
        <p:nvSpPr>
          <p:cNvPr id="2" name="Title 1"/>
          <p:cNvSpPr>
            <a:spLocks noGrp="1"/>
          </p:cNvSpPr>
          <p:nvPr>
            <p:ph type="title"/>
          </p:nvPr>
        </p:nvSpPr>
        <p:spPr>
          <a:xfrm>
            <a:off x="0" y="0"/>
            <a:ext cx="10058400" cy="793655"/>
          </a:xfrm>
        </p:spPr>
        <p:txBody>
          <a:bodyPr lIns="0" tIns="0" rIns="0" bIns="0" anchor="ctr" anchorCtr="1">
            <a:normAutofit/>
          </a:bodyPr>
          <a:lstStyle/>
          <a:p>
            <a:r>
              <a:rPr lang="en-US" sz="3600" dirty="0"/>
              <a:t>Surface chemistry monitored with MAPP</a:t>
            </a:r>
          </a:p>
        </p:txBody>
      </p:sp>
      <p:cxnSp>
        <p:nvCxnSpPr>
          <p:cNvPr id="4" name="Straight Connector 29"/>
          <p:cNvCxnSpPr>
            <a:cxnSpLocks noChangeShapeType="1"/>
          </p:cNvCxnSpPr>
          <p:nvPr/>
        </p:nvCxnSpPr>
        <p:spPr bwMode="auto">
          <a:xfrm>
            <a:off x="2612136" y="3422375"/>
            <a:ext cx="670560" cy="1631701"/>
          </a:xfrm>
          <a:prstGeom prst="line">
            <a:avLst/>
          </a:prstGeom>
          <a:noFill/>
          <a:ln w="57150">
            <a:solidFill>
              <a:srgbClr val="96969C"/>
            </a:solidFill>
            <a:round/>
            <a:headEnd/>
            <a:tailEnd/>
          </a:ln>
          <a:extLst>
            <a:ext uri="{909E8E84-426E-40dd-AFC4-6F175D3DCCD1}">
              <a14:hiddenFill xmlns:a14="http://schemas.microsoft.com/office/drawing/2010/main">
                <a:noFill/>
              </a14:hiddenFill>
            </a:ext>
          </a:extLst>
        </p:spPr>
      </p:cxnSp>
      <p:sp>
        <p:nvSpPr>
          <p:cNvPr id="5" name="Text Box 73"/>
          <p:cNvSpPr txBox="1">
            <a:spLocks noChangeArrowheads="1"/>
          </p:cNvSpPr>
          <p:nvPr/>
        </p:nvSpPr>
        <p:spPr bwMode="auto">
          <a:xfrm>
            <a:off x="3268981" y="5270037"/>
            <a:ext cx="161353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marL="177800" indent="-177800" eaLnBrk="0" hangingPunct="0">
              <a:defRPr sz="1200" b="1" i="1">
                <a:solidFill>
                  <a:srgbClr val="1822CD"/>
                </a:solidFill>
                <a:latin typeface="Helvetica" charset="0"/>
                <a:ea typeface="Geneva" charset="0"/>
                <a:cs typeface="Geneva" charset="0"/>
              </a:defRPr>
            </a:lvl1pPr>
            <a:lvl2pPr marL="742950" indent="-285750" eaLnBrk="0" hangingPunct="0">
              <a:defRPr sz="1200" b="1" i="1">
                <a:solidFill>
                  <a:srgbClr val="1822CD"/>
                </a:solidFill>
                <a:latin typeface="Helvetica" charset="0"/>
                <a:ea typeface="Geneva" charset="0"/>
              </a:defRPr>
            </a:lvl2pPr>
            <a:lvl3pPr marL="1143000" indent="-228600" eaLnBrk="0" hangingPunct="0">
              <a:defRPr sz="1200" b="1" i="1">
                <a:solidFill>
                  <a:srgbClr val="1822CD"/>
                </a:solidFill>
                <a:latin typeface="Helvetica" charset="0"/>
                <a:ea typeface="Geneva" charset="0"/>
              </a:defRPr>
            </a:lvl3pPr>
            <a:lvl4pPr marL="1600200" indent="-228600" eaLnBrk="0" hangingPunct="0">
              <a:defRPr sz="1200" b="1" i="1">
                <a:solidFill>
                  <a:srgbClr val="1822CD"/>
                </a:solidFill>
                <a:latin typeface="Helvetica" charset="0"/>
                <a:ea typeface="Geneva" charset="0"/>
              </a:defRPr>
            </a:lvl4pPr>
            <a:lvl5pPr marL="2057400" indent="-228600" eaLnBrk="0" hangingPunct="0">
              <a:defRPr sz="1200" b="1" i="1">
                <a:solidFill>
                  <a:srgbClr val="1822CD"/>
                </a:solidFill>
                <a:latin typeface="Helvetica" charset="0"/>
                <a:ea typeface="Geneva" charset="0"/>
              </a:defRPr>
            </a:lvl5pPr>
            <a:lvl6pPr marL="2514600" indent="-228600" eaLnBrk="0" fontAlgn="base" hangingPunct="0">
              <a:spcBef>
                <a:spcPct val="0"/>
              </a:spcBef>
              <a:spcAft>
                <a:spcPct val="0"/>
              </a:spcAft>
              <a:defRPr sz="1200" b="1" i="1">
                <a:solidFill>
                  <a:srgbClr val="1822CD"/>
                </a:solidFill>
                <a:latin typeface="Helvetica" charset="0"/>
                <a:ea typeface="Geneva" charset="0"/>
              </a:defRPr>
            </a:lvl6pPr>
            <a:lvl7pPr marL="2971800" indent="-228600" eaLnBrk="0" fontAlgn="base" hangingPunct="0">
              <a:spcBef>
                <a:spcPct val="0"/>
              </a:spcBef>
              <a:spcAft>
                <a:spcPct val="0"/>
              </a:spcAft>
              <a:defRPr sz="1200" b="1" i="1">
                <a:solidFill>
                  <a:srgbClr val="1822CD"/>
                </a:solidFill>
                <a:latin typeface="Helvetica" charset="0"/>
                <a:ea typeface="Geneva" charset="0"/>
              </a:defRPr>
            </a:lvl7pPr>
            <a:lvl8pPr marL="3429000" indent="-228600" eaLnBrk="0" fontAlgn="base" hangingPunct="0">
              <a:spcBef>
                <a:spcPct val="0"/>
              </a:spcBef>
              <a:spcAft>
                <a:spcPct val="0"/>
              </a:spcAft>
              <a:defRPr sz="1200" b="1" i="1">
                <a:solidFill>
                  <a:srgbClr val="1822CD"/>
                </a:solidFill>
                <a:latin typeface="Helvetica" charset="0"/>
                <a:ea typeface="Geneva" charset="0"/>
              </a:defRPr>
            </a:lvl8pPr>
            <a:lvl9pPr marL="3886200" indent="-228600" eaLnBrk="0" fontAlgn="base" hangingPunct="0">
              <a:spcBef>
                <a:spcPct val="0"/>
              </a:spcBef>
              <a:spcAft>
                <a:spcPct val="0"/>
              </a:spcAft>
              <a:defRPr sz="1200" b="1" i="1">
                <a:solidFill>
                  <a:srgbClr val="1822CD"/>
                </a:solidFill>
                <a:latin typeface="Helvetica" charset="0"/>
                <a:ea typeface="Geneva" charset="0"/>
              </a:defRPr>
            </a:lvl9pPr>
          </a:lstStyle>
          <a:p>
            <a:pPr eaLnBrk="1" hangingPunct="1">
              <a:spcBef>
                <a:spcPct val="50000"/>
              </a:spcBef>
            </a:pPr>
            <a:r>
              <a:rPr lang="en-US" sz="900" b="0" i="0">
                <a:solidFill>
                  <a:schemeClr val="tx1"/>
                </a:solidFill>
              </a:rPr>
              <a:t>EFIT02 142512 @ 547 ms</a:t>
            </a:r>
          </a:p>
        </p:txBody>
      </p:sp>
      <p:sp>
        <p:nvSpPr>
          <p:cNvPr id="9" name="TextBox 8"/>
          <p:cNvSpPr txBox="1">
            <a:spLocks noChangeArrowheads="1"/>
          </p:cNvSpPr>
          <p:nvPr/>
        </p:nvSpPr>
        <p:spPr bwMode="auto">
          <a:xfrm>
            <a:off x="-53340" y="4586608"/>
            <a:ext cx="1501140" cy="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0">
            <a:spAutoFit/>
          </a:bodyPr>
          <a:lstStyle>
            <a:lvl1pPr eaLnBrk="0" hangingPunct="0">
              <a:defRPr sz="1200" b="1" i="1">
                <a:solidFill>
                  <a:srgbClr val="1822CD"/>
                </a:solidFill>
                <a:latin typeface="Helvetica" charset="0"/>
                <a:ea typeface="Geneva" charset="0"/>
                <a:cs typeface="Geneva" charset="0"/>
              </a:defRPr>
            </a:lvl1pPr>
            <a:lvl2pPr marL="742950" indent="-285750" eaLnBrk="0" hangingPunct="0">
              <a:defRPr sz="1200" b="1" i="1">
                <a:solidFill>
                  <a:srgbClr val="1822CD"/>
                </a:solidFill>
                <a:latin typeface="Helvetica" charset="0"/>
                <a:ea typeface="Geneva" charset="0"/>
              </a:defRPr>
            </a:lvl2pPr>
            <a:lvl3pPr marL="1143000" indent="-228600" eaLnBrk="0" hangingPunct="0">
              <a:defRPr sz="1200" b="1" i="1">
                <a:solidFill>
                  <a:srgbClr val="1822CD"/>
                </a:solidFill>
                <a:latin typeface="Helvetica" charset="0"/>
                <a:ea typeface="Geneva" charset="0"/>
              </a:defRPr>
            </a:lvl3pPr>
            <a:lvl4pPr marL="1600200" indent="-228600" eaLnBrk="0" hangingPunct="0">
              <a:defRPr sz="1200" b="1" i="1">
                <a:solidFill>
                  <a:srgbClr val="1822CD"/>
                </a:solidFill>
                <a:latin typeface="Helvetica" charset="0"/>
                <a:ea typeface="Geneva" charset="0"/>
              </a:defRPr>
            </a:lvl4pPr>
            <a:lvl5pPr marL="2057400" indent="-228600" eaLnBrk="0" hangingPunct="0">
              <a:defRPr sz="1200" b="1" i="1">
                <a:solidFill>
                  <a:srgbClr val="1822CD"/>
                </a:solidFill>
                <a:latin typeface="Helvetica" charset="0"/>
                <a:ea typeface="Geneva" charset="0"/>
              </a:defRPr>
            </a:lvl5pPr>
            <a:lvl6pPr marL="2514600" indent="-228600" eaLnBrk="0" fontAlgn="base" hangingPunct="0">
              <a:spcBef>
                <a:spcPct val="0"/>
              </a:spcBef>
              <a:spcAft>
                <a:spcPct val="0"/>
              </a:spcAft>
              <a:defRPr sz="1200" b="1" i="1">
                <a:solidFill>
                  <a:srgbClr val="1822CD"/>
                </a:solidFill>
                <a:latin typeface="Helvetica" charset="0"/>
                <a:ea typeface="Geneva" charset="0"/>
              </a:defRPr>
            </a:lvl6pPr>
            <a:lvl7pPr marL="2971800" indent="-228600" eaLnBrk="0" fontAlgn="base" hangingPunct="0">
              <a:spcBef>
                <a:spcPct val="0"/>
              </a:spcBef>
              <a:spcAft>
                <a:spcPct val="0"/>
              </a:spcAft>
              <a:defRPr sz="1200" b="1" i="1">
                <a:solidFill>
                  <a:srgbClr val="1822CD"/>
                </a:solidFill>
                <a:latin typeface="Helvetica" charset="0"/>
                <a:ea typeface="Geneva" charset="0"/>
              </a:defRPr>
            </a:lvl7pPr>
            <a:lvl8pPr marL="3429000" indent="-228600" eaLnBrk="0" fontAlgn="base" hangingPunct="0">
              <a:spcBef>
                <a:spcPct val="0"/>
              </a:spcBef>
              <a:spcAft>
                <a:spcPct val="0"/>
              </a:spcAft>
              <a:defRPr sz="1200" b="1" i="1">
                <a:solidFill>
                  <a:srgbClr val="1822CD"/>
                </a:solidFill>
                <a:latin typeface="Helvetica" charset="0"/>
                <a:ea typeface="Geneva" charset="0"/>
              </a:defRPr>
            </a:lvl8pPr>
            <a:lvl9pPr marL="3886200" indent="-228600" eaLnBrk="0" fontAlgn="base" hangingPunct="0">
              <a:spcBef>
                <a:spcPct val="0"/>
              </a:spcBef>
              <a:spcAft>
                <a:spcPct val="0"/>
              </a:spcAft>
              <a:defRPr sz="1200" b="1" i="1">
                <a:solidFill>
                  <a:srgbClr val="1822CD"/>
                </a:solidFill>
                <a:latin typeface="Helvetica" charset="0"/>
                <a:ea typeface="Geneva" charset="0"/>
              </a:defRPr>
            </a:lvl9pPr>
          </a:lstStyle>
          <a:p>
            <a:pPr algn="ctr" eaLnBrk="1" hangingPunct="1"/>
            <a:r>
              <a:rPr lang="en-US" sz="1600" b="0" i="0">
                <a:latin typeface="Calibri" charset="0"/>
              </a:rPr>
              <a:t>Sample holder with 4 samples</a:t>
            </a:r>
          </a:p>
        </p:txBody>
      </p:sp>
      <p:cxnSp>
        <p:nvCxnSpPr>
          <p:cNvPr id="11" name="Straight Arrow Connector 11"/>
          <p:cNvCxnSpPr>
            <a:cxnSpLocks noChangeShapeType="1"/>
          </p:cNvCxnSpPr>
          <p:nvPr/>
        </p:nvCxnSpPr>
        <p:spPr bwMode="auto">
          <a:xfrm>
            <a:off x="996696" y="4922547"/>
            <a:ext cx="461010" cy="1983"/>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2" name="Picture 11"/>
          <p:cNvPicPr>
            <a:picLocks noChangeAspect="1"/>
          </p:cNvPicPr>
          <p:nvPr/>
        </p:nvPicPr>
        <p:blipFill rotWithShape="1">
          <a:blip r:embed="rId4"/>
          <a:srcRect b="14536"/>
          <a:stretch/>
        </p:blipFill>
        <p:spPr>
          <a:xfrm>
            <a:off x="5029201" y="986820"/>
            <a:ext cx="4825597" cy="2687508"/>
          </a:xfrm>
          <a:prstGeom prst="rect">
            <a:avLst/>
          </a:prstGeom>
        </p:spPr>
      </p:pic>
      <p:sp>
        <p:nvSpPr>
          <p:cNvPr id="13" name="TextBox 12"/>
          <p:cNvSpPr txBox="1"/>
          <p:nvPr/>
        </p:nvSpPr>
        <p:spPr>
          <a:xfrm>
            <a:off x="1" y="818850"/>
            <a:ext cx="4439072" cy="379876"/>
          </a:xfrm>
          <a:prstGeom prst="rect">
            <a:avLst/>
          </a:prstGeom>
          <a:noFill/>
        </p:spPr>
        <p:txBody>
          <a:bodyPr wrap="none" lIns="101882" tIns="50941" rIns="101882" bIns="50941" rtlCol="0">
            <a:spAutoFit/>
          </a:bodyPr>
          <a:lstStyle/>
          <a:p>
            <a:r>
              <a:rPr lang="en-US"/>
              <a:t>Materials Analysis Particle Probe (MAPP)  </a:t>
            </a:r>
            <a:endParaRPr lang="en-US">
              <a:solidFill>
                <a:srgbClr val="0000FF"/>
              </a:solidFill>
            </a:endParaRPr>
          </a:p>
        </p:txBody>
      </p:sp>
      <p:sp>
        <p:nvSpPr>
          <p:cNvPr id="14" name="TextBox 13"/>
          <p:cNvSpPr txBox="1"/>
          <p:nvPr/>
        </p:nvSpPr>
        <p:spPr>
          <a:xfrm>
            <a:off x="5029200" y="2377281"/>
            <a:ext cx="1014222" cy="543881"/>
          </a:xfrm>
          <a:prstGeom prst="rect">
            <a:avLst/>
          </a:prstGeom>
          <a:solidFill>
            <a:schemeClr val="bg1"/>
          </a:solidFill>
        </p:spPr>
        <p:txBody>
          <a:bodyPr wrap="square" lIns="101882" tIns="50941" rIns="101882" bIns="0" rtlCol="0">
            <a:spAutoFit/>
          </a:bodyPr>
          <a:lstStyle/>
          <a:p>
            <a:pPr algn="r"/>
            <a:r>
              <a:rPr lang="en-US" sz="1600">
                <a:solidFill>
                  <a:srgbClr val="0000FF"/>
                </a:solidFill>
              </a:rPr>
              <a:t>X-ray beam</a:t>
            </a:r>
          </a:p>
        </p:txBody>
      </p:sp>
      <p:sp>
        <p:nvSpPr>
          <p:cNvPr id="15" name="TextBox 14"/>
          <p:cNvSpPr txBox="1"/>
          <p:nvPr/>
        </p:nvSpPr>
        <p:spPr>
          <a:xfrm>
            <a:off x="5244698" y="3254405"/>
            <a:ext cx="1005839" cy="297660"/>
          </a:xfrm>
          <a:prstGeom prst="rect">
            <a:avLst/>
          </a:prstGeom>
          <a:solidFill>
            <a:schemeClr val="bg1"/>
          </a:solidFill>
        </p:spPr>
        <p:txBody>
          <a:bodyPr wrap="square" lIns="101882" tIns="50941" rIns="101882" bIns="0" rtlCol="0">
            <a:spAutoFit/>
          </a:bodyPr>
          <a:lstStyle/>
          <a:p>
            <a:pPr algn="r"/>
            <a:r>
              <a:rPr lang="en-US" sz="1600">
                <a:solidFill>
                  <a:srgbClr val="0000FF"/>
                </a:solidFill>
              </a:rPr>
              <a:t>sample</a:t>
            </a:r>
          </a:p>
        </p:txBody>
      </p:sp>
      <p:sp>
        <p:nvSpPr>
          <p:cNvPr id="16" name="TextBox 15"/>
          <p:cNvSpPr txBox="1"/>
          <p:nvPr/>
        </p:nvSpPr>
        <p:spPr>
          <a:xfrm>
            <a:off x="7449165" y="3674329"/>
            <a:ext cx="2573273" cy="841541"/>
          </a:xfrm>
          <a:prstGeom prst="rect">
            <a:avLst/>
          </a:prstGeom>
          <a:solidFill>
            <a:schemeClr val="bg1"/>
          </a:solidFill>
        </p:spPr>
        <p:txBody>
          <a:bodyPr wrap="square" lIns="101882" tIns="50941" rIns="101882" bIns="50941" rtlCol="0">
            <a:spAutoFit/>
          </a:bodyPr>
          <a:lstStyle/>
          <a:p>
            <a:r>
              <a:rPr lang="en-US" sz="1600">
                <a:solidFill>
                  <a:srgbClr val="0000FF"/>
                </a:solidFill>
              </a:rPr>
              <a:t>XPS spectrum shows elemental composition and chemical shifts.</a:t>
            </a:r>
          </a:p>
        </p:txBody>
      </p:sp>
      <p:sp>
        <p:nvSpPr>
          <p:cNvPr id="17" name="TextBox 16"/>
          <p:cNvSpPr txBox="1"/>
          <p:nvPr/>
        </p:nvSpPr>
        <p:spPr>
          <a:xfrm>
            <a:off x="8178397" y="1284793"/>
            <a:ext cx="1760220" cy="645447"/>
          </a:xfrm>
          <a:prstGeom prst="rect">
            <a:avLst/>
          </a:prstGeom>
          <a:solidFill>
            <a:schemeClr val="bg1"/>
          </a:solidFill>
        </p:spPr>
        <p:txBody>
          <a:bodyPr wrap="square" lIns="101882" tIns="100584" rIns="101882" bIns="50941" rtlCol="0">
            <a:spAutoFit/>
          </a:bodyPr>
          <a:lstStyle/>
          <a:p>
            <a:r>
              <a:rPr lang="en-US" sz="1600">
                <a:solidFill>
                  <a:srgbClr val="0000FF"/>
                </a:solidFill>
              </a:rPr>
              <a:t>electron energy analyser</a:t>
            </a:r>
          </a:p>
        </p:txBody>
      </p:sp>
      <p:sp>
        <p:nvSpPr>
          <p:cNvPr id="18" name="TextBox 17"/>
          <p:cNvSpPr txBox="1"/>
          <p:nvPr/>
        </p:nvSpPr>
        <p:spPr>
          <a:xfrm>
            <a:off x="5420720" y="1322758"/>
            <a:ext cx="2212847" cy="349098"/>
          </a:xfrm>
          <a:prstGeom prst="rect">
            <a:avLst/>
          </a:prstGeom>
          <a:solidFill>
            <a:schemeClr val="bg1"/>
          </a:solidFill>
        </p:spPr>
        <p:txBody>
          <a:bodyPr wrap="square" lIns="101882" tIns="50941" rIns="101882" bIns="50941" rtlCol="0">
            <a:spAutoFit/>
          </a:bodyPr>
          <a:lstStyle/>
          <a:p>
            <a:r>
              <a:rPr lang="en-US" sz="1600">
                <a:solidFill>
                  <a:srgbClr val="0000FF"/>
                </a:solidFill>
              </a:rPr>
              <a:t>photoelectrons</a:t>
            </a:r>
          </a:p>
        </p:txBody>
      </p:sp>
      <p:sp>
        <p:nvSpPr>
          <p:cNvPr id="19" name="Rectangle 18"/>
          <p:cNvSpPr/>
          <p:nvPr/>
        </p:nvSpPr>
        <p:spPr>
          <a:xfrm>
            <a:off x="1" y="1158081"/>
            <a:ext cx="4267199" cy="349098"/>
          </a:xfrm>
          <a:prstGeom prst="rect">
            <a:avLst/>
          </a:prstGeom>
        </p:spPr>
        <p:txBody>
          <a:bodyPr wrap="square" lIns="101882" tIns="50941" rIns="101882" bIns="50941">
            <a:spAutoFit/>
          </a:bodyPr>
          <a:lstStyle/>
          <a:p>
            <a:pPr marL="0" lvl="1"/>
            <a:r>
              <a:rPr lang="en-US" sz="1600" dirty="0">
                <a:solidFill>
                  <a:srgbClr val="008000"/>
                </a:solidFill>
              </a:rPr>
              <a:t>JP Allain, B Heim, F Bedoya, R Kaita et al…</a:t>
            </a:r>
          </a:p>
        </p:txBody>
      </p:sp>
      <p:sp>
        <p:nvSpPr>
          <p:cNvPr id="20" name="Rectangle 19"/>
          <p:cNvSpPr/>
          <p:nvPr/>
        </p:nvSpPr>
        <p:spPr>
          <a:xfrm>
            <a:off x="7248758" y="4500093"/>
            <a:ext cx="2962043" cy="241376"/>
          </a:xfrm>
          <a:prstGeom prst="rect">
            <a:avLst/>
          </a:prstGeom>
        </p:spPr>
        <p:txBody>
          <a:bodyPr wrap="square" lIns="101882" tIns="50941" rIns="101882" bIns="50941">
            <a:spAutoFit/>
          </a:bodyPr>
          <a:lstStyle/>
          <a:p>
            <a:r>
              <a:rPr lang="en-US" sz="900">
                <a:hlinkClick r:id="rId5"/>
              </a:rPr>
              <a:t>https://commons.wikimedia.org/wiki/File:System2.gif</a:t>
            </a:r>
            <a:endParaRPr lang="en-US" sz="900"/>
          </a:p>
        </p:txBody>
      </p:sp>
      <p:sp>
        <p:nvSpPr>
          <p:cNvPr id="21" name="Rectangle 20"/>
          <p:cNvSpPr/>
          <p:nvPr/>
        </p:nvSpPr>
        <p:spPr>
          <a:xfrm>
            <a:off x="5579977" y="818850"/>
            <a:ext cx="4107180" cy="379876"/>
          </a:xfrm>
          <a:prstGeom prst="rect">
            <a:avLst/>
          </a:prstGeom>
        </p:spPr>
        <p:txBody>
          <a:bodyPr wrap="square" lIns="101882" tIns="50941" rIns="101882" bIns="50941">
            <a:spAutoFit/>
          </a:bodyPr>
          <a:lstStyle/>
          <a:p>
            <a:r>
              <a:rPr lang="en-US"/>
              <a:t> </a:t>
            </a:r>
            <a:r>
              <a:rPr lang="en-US">
                <a:solidFill>
                  <a:srgbClr val="0000FF"/>
                </a:solidFill>
              </a:rPr>
              <a:t>X-ray Photoelectron Spectroscopy</a:t>
            </a:r>
          </a:p>
        </p:txBody>
      </p:sp>
      <p:sp>
        <p:nvSpPr>
          <p:cNvPr id="22" name="Rectangle 21"/>
          <p:cNvSpPr/>
          <p:nvPr/>
        </p:nvSpPr>
        <p:spPr>
          <a:xfrm>
            <a:off x="5244697" y="4980880"/>
            <a:ext cx="4526280" cy="338554"/>
          </a:xfrm>
          <a:prstGeom prst="rect">
            <a:avLst/>
          </a:prstGeom>
        </p:spPr>
        <p:txBody>
          <a:bodyPr wrap="square">
            <a:spAutoFit/>
          </a:bodyPr>
          <a:lstStyle/>
          <a:p>
            <a:r>
              <a:rPr lang="en-US" sz="1600" i="1"/>
              <a:t>See next talk: GO6.00009: C Bedoya et al., </a:t>
            </a:r>
          </a:p>
        </p:txBody>
      </p:sp>
      <p:pic>
        <p:nvPicPr>
          <p:cNvPr id="23" name="Picture 22"/>
          <p:cNvPicPr>
            <a:picLocks noChangeAspect="1"/>
          </p:cNvPicPr>
          <p:nvPr/>
        </p:nvPicPr>
        <p:blipFill>
          <a:blip r:embed="rId6"/>
          <a:stretch>
            <a:fillRect/>
          </a:stretch>
        </p:blipFill>
        <p:spPr>
          <a:xfrm rot="9921274">
            <a:off x="1434685" y="4114027"/>
            <a:ext cx="954020" cy="1380707"/>
          </a:xfrm>
          <a:prstGeom prst="rect">
            <a:avLst/>
          </a:prstGeom>
        </p:spPr>
      </p:pic>
      <p:pic>
        <p:nvPicPr>
          <p:cNvPr id="24" name="Picture 23"/>
          <p:cNvPicPr>
            <a:picLocks noChangeAspect="1"/>
          </p:cNvPicPr>
          <p:nvPr/>
        </p:nvPicPr>
        <p:blipFill rotWithShape="1">
          <a:blip r:embed="rId7"/>
          <a:srcRect l="5386" t="224" r="7720" b="5333"/>
          <a:stretch/>
        </p:blipFill>
        <p:spPr>
          <a:xfrm rot="20100000">
            <a:off x="2203023" y="3688683"/>
            <a:ext cx="1621716" cy="1511723"/>
          </a:xfrm>
          <a:prstGeom prst="rect">
            <a:avLst/>
          </a:prstGeom>
        </p:spPr>
      </p:pic>
      <p:cxnSp>
        <p:nvCxnSpPr>
          <p:cNvPr id="10" name="Straight Arrow Connector 11"/>
          <p:cNvCxnSpPr>
            <a:cxnSpLocks noChangeShapeType="1"/>
            <a:endCxn id="7" idx="3"/>
          </p:cNvCxnSpPr>
          <p:nvPr/>
        </p:nvCxnSpPr>
        <p:spPr bwMode="auto">
          <a:xfrm flipV="1">
            <a:off x="1987296" y="3645389"/>
            <a:ext cx="445700" cy="532847"/>
          </a:xfrm>
          <a:prstGeom prst="straightConnector1">
            <a:avLst/>
          </a:prstGeom>
          <a:noFill/>
          <a:ln w="34925">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28" name="Picture 27"/>
          <p:cNvPicPr>
            <a:picLocks noChangeAspect="1"/>
          </p:cNvPicPr>
          <p:nvPr/>
        </p:nvPicPr>
        <p:blipFill rotWithShape="1">
          <a:blip r:embed="rId6"/>
          <a:srcRect l="-78514" t="10586" r="8166" b="16441"/>
          <a:stretch/>
        </p:blipFill>
        <p:spPr>
          <a:xfrm rot="10194263">
            <a:off x="2508047" y="3349679"/>
            <a:ext cx="438912" cy="272110"/>
          </a:xfrm>
          <a:prstGeom prst="rect">
            <a:avLst/>
          </a:prstGeom>
          <a:solidFill>
            <a:srgbClr val="FFFFFF"/>
          </a:solidFill>
        </p:spPr>
      </p:pic>
      <p:sp>
        <p:nvSpPr>
          <p:cNvPr id="7" name="Oval 40"/>
          <p:cNvSpPr>
            <a:spLocks noChangeArrowheads="1"/>
          </p:cNvSpPr>
          <p:nvPr/>
        </p:nvSpPr>
        <p:spPr bwMode="auto">
          <a:xfrm>
            <a:off x="2368296" y="3254405"/>
            <a:ext cx="441802" cy="458066"/>
          </a:xfrm>
          <a:prstGeom prst="ellipse">
            <a:avLst/>
          </a:pr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spcBef>
                <a:spcPct val="20000"/>
              </a:spcBef>
              <a:buFontTx/>
              <a:buChar char="•"/>
            </a:pPr>
            <a:endParaRPr lang="en-US"/>
          </a:p>
        </p:txBody>
      </p:sp>
    </p:spTree>
    <p:extLst>
      <p:ext uri="{BB962C8B-B14F-4D97-AF65-F5344CB8AC3E}">
        <p14:creationId xmlns:p14="http://schemas.microsoft.com/office/powerpoint/2010/main" val="38820872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normAutofit/>
          </a:bodyPr>
          <a:lstStyle/>
          <a:p>
            <a:r>
              <a:rPr lang="en-US" sz="2400"/>
              <a:t>MAPP probe revealed OII emission correlated </a:t>
            </a:r>
            <a:br>
              <a:rPr lang="en-US" sz="2400"/>
            </a:br>
            <a:r>
              <a:rPr lang="en-US" sz="2400"/>
              <a:t>with surface O rise after boronization</a:t>
            </a:r>
            <a:endParaRPr lang="en-US" sz="2400" dirty="0"/>
          </a:p>
        </p:txBody>
      </p:sp>
      <p:pic>
        <p:nvPicPr>
          <p:cNvPr id="3" name="Picture 2"/>
          <p:cNvPicPr>
            <a:picLocks noChangeAspect="1"/>
          </p:cNvPicPr>
          <p:nvPr/>
        </p:nvPicPr>
        <p:blipFill rotWithShape="1">
          <a:blip r:embed="rId3"/>
          <a:srcRect t="3372" b="-100"/>
          <a:stretch/>
        </p:blipFill>
        <p:spPr>
          <a:xfrm>
            <a:off x="4693920" y="964056"/>
            <a:ext cx="5046452" cy="4031263"/>
          </a:xfrm>
          <a:prstGeom prst="rect">
            <a:avLst/>
          </a:prstGeom>
          <a:solidFill>
            <a:srgbClr val="FFFFFF"/>
          </a:solidFill>
        </p:spPr>
      </p:pic>
      <p:sp>
        <p:nvSpPr>
          <p:cNvPr id="4" name="Rectangle 3"/>
          <p:cNvSpPr/>
          <p:nvPr/>
        </p:nvSpPr>
        <p:spPr>
          <a:xfrm>
            <a:off x="83820" y="1238774"/>
            <a:ext cx="4274820" cy="2852861"/>
          </a:xfrm>
          <a:prstGeom prst="rect">
            <a:avLst/>
          </a:prstGeom>
        </p:spPr>
        <p:txBody>
          <a:bodyPr wrap="square" lIns="101881" tIns="50941" rIns="101881" bIns="50941">
            <a:spAutoFit/>
          </a:bodyPr>
          <a:lstStyle/>
          <a:p>
            <a:pPr marL="382054" indent="-382054" eaLnBrk="0" hangingPunct="0">
              <a:spcBef>
                <a:spcPts val="1002"/>
              </a:spcBef>
              <a:buFont typeface="Arial"/>
              <a:buChar char="•"/>
            </a:pPr>
            <a:r>
              <a:rPr lang="en-US">
                <a:solidFill>
                  <a:srgbClr val="000090"/>
                </a:solidFill>
                <a:latin typeface="Calibri"/>
                <a:cs typeface="Calibri"/>
              </a:rPr>
              <a:t>Boronization reduced surface oxygen concentration to 4% - 9%</a:t>
            </a:r>
          </a:p>
          <a:p>
            <a:pPr marL="382054" indent="-382054" eaLnBrk="0" hangingPunct="0">
              <a:spcBef>
                <a:spcPts val="1002"/>
              </a:spcBef>
              <a:buFont typeface="Arial"/>
              <a:buChar char="•"/>
            </a:pPr>
            <a:r>
              <a:rPr lang="en-US">
                <a:solidFill>
                  <a:srgbClr val="000090"/>
                </a:solidFill>
                <a:latin typeface="Calibri"/>
                <a:cs typeface="Calibri"/>
              </a:rPr>
              <a:t>Surface oxygen then increased with plasma exposure by 0.14%/sec from 7.6% up to 26%. </a:t>
            </a:r>
          </a:p>
          <a:p>
            <a:pPr marL="382054" indent="-382054" eaLnBrk="0" hangingPunct="0">
              <a:spcBef>
                <a:spcPts val="1002"/>
              </a:spcBef>
              <a:buFont typeface="Arial"/>
              <a:buChar char="•"/>
            </a:pPr>
            <a:r>
              <a:rPr lang="en-US">
                <a:solidFill>
                  <a:srgbClr val="000090"/>
                </a:solidFill>
                <a:latin typeface="Calibri"/>
                <a:cs typeface="Calibri"/>
              </a:rPr>
              <a:t>This increase in surface oxygen concentration was correlated with a rise in lower divertor OII plasma emission.</a:t>
            </a:r>
          </a:p>
        </p:txBody>
      </p:sp>
      <p:sp>
        <p:nvSpPr>
          <p:cNvPr id="5" name="Rectangle 4"/>
          <p:cNvSpPr/>
          <p:nvPr/>
        </p:nvSpPr>
        <p:spPr>
          <a:xfrm>
            <a:off x="8758189" y="5102069"/>
            <a:ext cx="1169310" cy="276999"/>
          </a:xfrm>
          <a:prstGeom prst="rect">
            <a:avLst/>
          </a:prstGeom>
        </p:spPr>
        <p:txBody>
          <a:bodyPr wrap="none">
            <a:spAutoFit/>
          </a:bodyPr>
          <a:lstStyle/>
          <a:p>
            <a:r>
              <a:rPr lang="en-US" sz="1200">
                <a:solidFill>
                  <a:srgbClr val="000090"/>
                </a:solidFill>
                <a:latin typeface="Calibri"/>
                <a:cs typeface="Calibri"/>
              </a:rPr>
              <a:t>boronization #5</a:t>
            </a:r>
            <a:endParaRPr lang="en-US" sz="1200"/>
          </a:p>
        </p:txBody>
      </p:sp>
      <p:sp>
        <p:nvSpPr>
          <p:cNvPr id="6" name="Rectangle 5"/>
          <p:cNvSpPr/>
          <p:nvPr/>
        </p:nvSpPr>
        <p:spPr>
          <a:xfrm>
            <a:off x="6477000" y="4903549"/>
            <a:ext cx="1911626" cy="369332"/>
          </a:xfrm>
          <a:prstGeom prst="rect">
            <a:avLst/>
          </a:prstGeom>
        </p:spPr>
        <p:txBody>
          <a:bodyPr wrap="none">
            <a:spAutoFit/>
          </a:bodyPr>
          <a:lstStyle/>
          <a:p>
            <a:r>
              <a:rPr lang="en-US">
                <a:solidFill>
                  <a:srgbClr val="000090"/>
                </a:solidFill>
                <a:latin typeface="Calibri"/>
                <a:cs typeface="Calibri"/>
              </a:rPr>
              <a:t>(plasma exposure)</a:t>
            </a:r>
            <a:endParaRPr lang="en-US"/>
          </a:p>
        </p:txBody>
      </p:sp>
    </p:spTree>
    <p:extLst>
      <p:ext uri="{BB962C8B-B14F-4D97-AF65-F5344CB8AC3E}">
        <p14:creationId xmlns:p14="http://schemas.microsoft.com/office/powerpoint/2010/main" val="477160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93655"/>
          </a:xfrm>
        </p:spPr>
        <p:txBody>
          <a:bodyPr lIns="0" tIns="0" rIns="0" bIns="0" anchor="ctr" anchorCtr="1">
            <a:normAutofit/>
          </a:bodyPr>
          <a:lstStyle/>
          <a:p>
            <a:r>
              <a:rPr lang="en-US" sz="2800">
                <a:solidFill>
                  <a:srgbClr val="000090"/>
                </a:solidFill>
                <a:latin typeface="Calibri"/>
                <a:cs typeface="Calibri"/>
              </a:rPr>
              <a:t>Surface %O and OII emission rose faster after ‘mini-boronization’</a:t>
            </a:r>
            <a:endParaRPr lang="en-US" sz="2800" dirty="0"/>
          </a:p>
        </p:txBody>
      </p:sp>
      <p:sp>
        <p:nvSpPr>
          <p:cNvPr id="3" name="Rectangle 2"/>
          <p:cNvSpPr/>
          <p:nvPr/>
        </p:nvSpPr>
        <p:spPr>
          <a:xfrm>
            <a:off x="8467" y="1574713"/>
            <a:ext cx="4610100" cy="1893367"/>
          </a:xfrm>
          <a:prstGeom prst="rect">
            <a:avLst/>
          </a:prstGeom>
        </p:spPr>
        <p:txBody>
          <a:bodyPr wrap="square" lIns="101881" tIns="50941" rIns="101881" bIns="50941">
            <a:spAutoFit/>
          </a:bodyPr>
          <a:lstStyle/>
          <a:p>
            <a:pPr marL="382054" indent="-382054" eaLnBrk="0" hangingPunct="0">
              <a:spcBef>
                <a:spcPts val="1002"/>
              </a:spcBef>
              <a:buFont typeface="Arial"/>
              <a:buChar char="•"/>
            </a:pPr>
            <a:r>
              <a:rPr lang="en-US">
                <a:solidFill>
                  <a:srgbClr val="000090"/>
                </a:solidFill>
                <a:latin typeface="Calibri"/>
                <a:cs typeface="Calibri"/>
              </a:rPr>
              <a:t>‘Mini-boronizations’ used 1.8 g dTMB compared to full-bottle 9 g. </a:t>
            </a:r>
          </a:p>
          <a:p>
            <a:pPr marL="382054" indent="-382054" eaLnBrk="0" hangingPunct="0">
              <a:spcBef>
                <a:spcPts val="1002"/>
              </a:spcBef>
              <a:buFont typeface="Arial"/>
              <a:buChar char="•"/>
            </a:pPr>
            <a:r>
              <a:rPr lang="en-US">
                <a:solidFill>
                  <a:srgbClr val="000090"/>
                </a:solidFill>
                <a:latin typeface="Calibri"/>
                <a:cs typeface="Calibri"/>
              </a:rPr>
              <a:t>Both surface %O and OII emission rose faster after ‘mini-boronization’,</a:t>
            </a:r>
            <a:br>
              <a:rPr lang="en-US">
                <a:solidFill>
                  <a:srgbClr val="000090"/>
                </a:solidFill>
                <a:latin typeface="Calibri"/>
                <a:cs typeface="Calibri"/>
              </a:rPr>
            </a:br>
            <a:r>
              <a:rPr lang="en-US">
                <a:solidFill>
                  <a:srgbClr val="000090"/>
                </a:solidFill>
                <a:latin typeface="Calibri"/>
                <a:cs typeface="Calibri"/>
              </a:rPr>
              <a:t> as expected from shorter erosion </a:t>
            </a:r>
            <a:br>
              <a:rPr lang="en-US">
                <a:solidFill>
                  <a:srgbClr val="000090"/>
                </a:solidFill>
                <a:latin typeface="Calibri"/>
                <a:cs typeface="Calibri"/>
              </a:rPr>
            </a:br>
            <a:r>
              <a:rPr lang="en-US">
                <a:solidFill>
                  <a:srgbClr val="000090"/>
                </a:solidFill>
                <a:latin typeface="Calibri"/>
                <a:cs typeface="Calibri"/>
              </a:rPr>
              <a:t>lifetime of thinner boronized layer</a:t>
            </a:r>
          </a:p>
        </p:txBody>
      </p:sp>
      <p:pic>
        <p:nvPicPr>
          <p:cNvPr id="5" name="Picture 4" descr="o2_data_cs_newFig7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02836"/>
            <a:ext cx="4191000" cy="4313756"/>
          </a:xfrm>
          <a:prstGeom prst="rect">
            <a:avLst/>
          </a:prstGeom>
        </p:spPr>
      </p:pic>
      <p:sp>
        <p:nvSpPr>
          <p:cNvPr id="7" name="Rectangle 6"/>
          <p:cNvSpPr/>
          <p:nvPr/>
        </p:nvSpPr>
        <p:spPr>
          <a:xfrm>
            <a:off x="6553200" y="5018082"/>
            <a:ext cx="1911626" cy="369332"/>
          </a:xfrm>
          <a:prstGeom prst="rect">
            <a:avLst/>
          </a:prstGeom>
        </p:spPr>
        <p:txBody>
          <a:bodyPr wrap="none">
            <a:spAutoFit/>
          </a:bodyPr>
          <a:lstStyle/>
          <a:p>
            <a:r>
              <a:rPr lang="en-US">
                <a:solidFill>
                  <a:srgbClr val="000090"/>
                </a:solidFill>
                <a:latin typeface="Calibri"/>
                <a:cs typeface="Calibri"/>
              </a:rPr>
              <a:t>(plasma exposure)</a:t>
            </a:r>
            <a:endParaRPr lang="en-US"/>
          </a:p>
        </p:txBody>
      </p:sp>
    </p:spTree>
    <p:extLst>
      <p:ext uri="{BB962C8B-B14F-4D97-AF65-F5344CB8AC3E}">
        <p14:creationId xmlns:p14="http://schemas.microsoft.com/office/powerpoint/2010/main" val="12701446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1053</Words>
  <Application>Microsoft Macintosh PowerPoint</Application>
  <PresentationFormat>Custom</PresentationFormat>
  <Paragraphs>169</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NSTX Upgrade</vt:lpstr>
      <vt:lpstr>Advances in boronization in NSTX-U</vt:lpstr>
      <vt:lpstr>NSTX-U Boronization</vt:lpstr>
      <vt:lpstr>NSTX-U Glow Discharge</vt:lpstr>
      <vt:lpstr>Most deposition at midplane</vt:lpstr>
      <vt:lpstr>More divertor deposition @ lower pressure</vt:lpstr>
      <vt:lpstr>More deposition near gas injector, most deposition near electrode</vt:lpstr>
      <vt:lpstr>Surface chemistry monitored with MAPP</vt:lpstr>
      <vt:lpstr>MAPP probe revealed OII emission correlated  with surface O rise after boronization</vt:lpstr>
      <vt:lpstr>Surface %O and OII emission rose faster after ‘mini-boronization’</vt:lpstr>
      <vt:lpstr>Conclusions:</vt:lpstr>
      <vt:lpstr>Backups</vt:lpstr>
      <vt:lpstr>GDC Modeling; RFX, JET benchmarks</vt:lpstr>
      <vt:lpstr>Boronization conditions:</vt:lpstr>
      <vt:lpstr>Other machines,   Options for more boron coverage:</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xxxx yyyy</cp:lastModifiedBy>
  <cp:revision>168</cp:revision>
  <cp:lastPrinted>2016-10-28T17:27:57Z</cp:lastPrinted>
  <dcterms:created xsi:type="dcterms:W3CDTF">2015-07-16T16:59:24Z</dcterms:created>
  <dcterms:modified xsi:type="dcterms:W3CDTF">2016-11-01T16:27:40Z</dcterms:modified>
</cp:coreProperties>
</file>