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319" r:id="rId3"/>
    <p:sldId id="318" r:id="rId4"/>
    <p:sldId id="291" r:id="rId5"/>
    <p:sldId id="295" r:id="rId6"/>
    <p:sldId id="315" r:id="rId7"/>
    <p:sldId id="320" r:id="rId8"/>
    <p:sldId id="313" r:id="rId9"/>
    <p:sldId id="321" r:id="rId10"/>
    <p:sldId id="322" r:id="rId11"/>
    <p:sldId id="300" r:id="rId12"/>
  </p:sldIdLst>
  <p:sldSz cx="12161838" cy="6858000"/>
  <p:notesSz cx="7010400" cy="9296400"/>
  <p:defaultTextStyle>
    <a:defPPr>
      <a:defRPr lang="en-US"/>
    </a:defPPr>
    <a:lvl1pPr algn="l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1pPr>
    <a:lvl2pPr marL="608625" algn="l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2pPr>
    <a:lvl3pPr marL="1217249" algn="l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3pPr>
    <a:lvl4pPr marL="1825874" algn="l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4pPr>
    <a:lvl5pPr marL="2434499" algn="l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5pPr>
    <a:lvl6pPr marL="3043123" algn="l" defTabSz="1217249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6pPr>
    <a:lvl7pPr marL="3651748" algn="l" defTabSz="1217249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7pPr>
    <a:lvl8pPr marL="4260372" algn="l" defTabSz="1217249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8pPr>
    <a:lvl9pPr marL="4868997" algn="l" defTabSz="1217249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Title" id="{B7A234E1-E60F-9543-A940-5E9B41105BD7}">
          <p14:sldIdLst>
            <p14:sldId id="264"/>
          </p14:sldIdLst>
        </p14:section>
        <p14:section name="Content" id="{B1752367-30BC-ED4E-AE28-2F8B079C524A}">
          <p14:sldIdLst>
            <p14:sldId id="319"/>
            <p14:sldId id="318"/>
            <p14:sldId id="291"/>
            <p14:sldId id="295"/>
            <p14:sldId id="315"/>
            <p14:sldId id="320"/>
            <p14:sldId id="313"/>
            <p14:sldId id="321"/>
            <p14:sldId id="322"/>
            <p14:sldId id="300"/>
          </p14:sldIdLst>
        </p14:section>
        <p14:section name="Backup / Maybes" id="{5F166685-ADDB-774C-AAFD-6B6A3F3BAD9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B1E"/>
    <a:srgbClr val="E83619"/>
    <a:srgbClr val="0000FF"/>
    <a:srgbClr val="351B12"/>
    <a:srgbClr val="FF99CC"/>
    <a:srgbClr val="FF33CC"/>
    <a:srgbClr val="79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2" autoAdjust="0"/>
    <p:restoredTop sz="50000" autoAdjust="0"/>
  </p:normalViewPr>
  <p:slideViewPr>
    <p:cSldViewPr snapToGrid="0">
      <p:cViewPr>
        <p:scale>
          <a:sx n="58" d="100"/>
          <a:sy n="58" d="100"/>
        </p:scale>
        <p:origin x="144" y="144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73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8145" cy="464204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3"/>
            <a:ext cx="3038145" cy="464204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r">
              <a:defRPr sz="1100"/>
            </a:lvl1pPr>
          </a:lstStyle>
          <a:p>
            <a:fld id="{E230E4C5-CCDA-4E3F-A37F-ED396A4CBE1A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60"/>
            <a:ext cx="3038145" cy="464204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0"/>
            <a:ext cx="3038145" cy="464204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r">
              <a:defRPr sz="1100"/>
            </a:lvl1pPr>
          </a:lstStyle>
          <a:p>
            <a:fld id="{16735F92-63FC-4DC5-9D4F-4C1ABC82A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2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126" tIns="44064" rIns="88126" bIns="44064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3"/>
            <a:ext cx="3036622" cy="464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25" tIns="47229" rIns="90825" bIns="47229" numCol="1" anchor="t" anchorCtr="0" compatLnSpc="1">
            <a:prstTxWarp prst="textNoShape">
              <a:avLst/>
            </a:prstTxWarp>
          </a:bodyPr>
          <a:lstStyle>
            <a:lvl1pPr defTabSz="462055">
              <a:tabLst>
                <a:tab pos="0" algn="l"/>
                <a:tab pos="922581" algn="l"/>
                <a:tab pos="1845161" algn="l"/>
                <a:tab pos="2767742" algn="l"/>
                <a:tab pos="3691853" algn="l"/>
                <a:tab pos="4614434" algn="l"/>
                <a:tab pos="5537015" algn="l"/>
                <a:tab pos="6459595" algn="l"/>
                <a:tab pos="7382177" algn="l"/>
                <a:tab pos="8304757" algn="l"/>
                <a:tab pos="9227338" algn="l"/>
                <a:tab pos="10149918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2258" y="3"/>
            <a:ext cx="3036622" cy="464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25" tIns="47229" rIns="90825" bIns="47229" numCol="1" anchor="t" anchorCtr="0" compatLnSpc="1">
            <a:prstTxWarp prst="textNoShape">
              <a:avLst/>
            </a:prstTxWarp>
          </a:bodyPr>
          <a:lstStyle>
            <a:lvl1pPr algn="r" defTabSz="462055">
              <a:tabLst>
                <a:tab pos="0" algn="l"/>
                <a:tab pos="922581" algn="l"/>
                <a:tab pos="1845161" algn="l"/>
                <a:tab pos="2767742" algn="l"/>
                <a:tab pos="3691853" algn="l"/>
                <a:tab pos="4614434" algn="l"/>
                <a:tab pos="5537015" algn="l"/>
                <a:tab pos="6459595" algn="l"/>
                <a:tab pos="7382177" algn="l"/>
                <a:tab pos="8304757" algn="l"/>
                <a:tab pos="9227338" algn="l"/>
                <a:tab pos="10149918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15925" y="696913"/>
            <a:ext cx="6178550" cy="348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4114" y="4416100"/>
            <a:ext cx="5140656" cy="4182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0660"/>
            <a:ext cx="3036622" cy="464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25" tIns="47229" rIns="90825" bIns="47229" numCol="1" anchor="b" anchorCtr="0" compatLnSpc="1">
            <a:prstTxWarp prst="textNoShape">
              <a:avLst/>
            </a:prstTxWarp>
          </a:bodyPr>
          <a:lstStyle>
            <a:lvl1pPr defTabSz="462055">
              <a:tabLst>
                <a:tab pos="0" algn="l"/>
                <a:tab pos="922581" algn="l"/>
                <a:tab pos="1845161" algn="l"/>
                <a:tab pos="2767742" algn="l"/>
                <a:tab pos="3691853" algn="l"/>
                <a:tab pos="4614434" algn="l"/>
                <a:tab pos="5537015" algn="l"/>
                <a:tab pos="6459595" algn="l"/>
                <a:tab pos="7382177" algn="l"/>
                <a:tab pos="8304757" algn="l"/>
                <a:tab pos="9227338" algn="l"/>
                <a:tab pos="10149918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2258" y="8830660"/>
            <a:ext cx="3036622" cy="464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25" tIns="47229" rIns="90825" bIns="47229" numCol="1" anchor="b" anchorCtr="0" compatLnSpc="1">
            <a:prstTxWarp prst="textNoShape">
              <a:avLst/>
            </a:prstTxWarp>
          </a:bodyPr>
          <a:lstStyle>
            <a:lvl1pPr algn="r" defTabSz="462055">
              <a:tabLst>
                <a:tab pos="0" algn="l"/>
                <a:tab pos="922581" algn="l"/>
                <a:tab pos="1845161" algn="l"/>
                <a:tab pos="2767742" algn="l"/>
                <a:tab pos="3691853" algn="l"/>
                <a:tab pos="4614434" algn="l"/>
                <a:tab pos="5537015" algn="l"/>
                <a:tab pos="6459595" algn="l"/>
                <a:tab pos="7382177" algn="l"/>
                <a:tab pos="8304757" algn="l"/>
                <a:tab pos="9227338" algn="l"/>
                <a:tab pos="10149918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6C3D2D9D-5FF2-46BC-B587-0B5AF4D1E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01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86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989015" indent="-380390" algn="l" defTabSz="6086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521562" indent="-304312" algn="l" defTabSz="6086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2130186" indent="-304312" algn="l" defTabSz="6086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738811" indent="-304312" algn="l" defTabSz="6086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3043123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696913"/>
            <a:ext cx="6178550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do: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6086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baseline="0" dirty="0" smtClean="0"/>
              <a:t>Pegasus poster session: NP10, Wed. Morning.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Divertor Injection Enabling Critical Tests of LHI Confinement and Access to Stability Test at Extreme </a:t>
            </a:r>
            <a:r>
              <a:rPr lang="en-US" dirty="0" err="1" smtClean="0"/>
              <a:t>Toridicity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with cad that</a:t>
            </a:r>
            <a:r>
              <a:rPr lang="en-US" baseline="0" dirty="0" smtClean="0"/>
              <a:t> has div injectors, replace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trace with </a:t>
            </a:r>
            <a:r>
              <a:rPr lang="en-US" baseline="0" dirty="0" err="1" smtClean="0"/>
              <a:t>overplot</a:t>
            </a:r>
            <a:r>
              <a:rPr lang="en-US" baseline="0" dirty="0" smtClean="0"/>
              <a:t> of two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/>
              <a:t>This needs</a:t>
            </a:r>
            <a:r>
              <a:rPr lang="en-US" baseline="0" dirty="0" smtClean="0"/>
              <a:t> a new title</a:t>
            </a:r>
            <a:r>
              <a:rPr lang="is-IS" baseline="0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V_IR?</a:t>
            </a:r>
          </a:p>
          <a:p>
            <a:endParaRPr lang="en-US" dirty="0" smtClean="0"/>
          </a:p>
          <a:p>
            <a:r>
              <a:rPr lang="en-US" sz="2000" dirty="0" smtClean="0"/>
              <a:t>Scale of LHI system depends strongly on V</a:t>
            </a:r>
            <a:r>
              <a:rPr lang="en-US" sz="2000" baseline="-25000" dirty="0" smtClean="0"/>
              <a:t>IR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scaling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See next talk for details on this</a:t>
            </a:r>
          </a:p>
          <a:p>
            <a:pPr lvl="1"/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1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on the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2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 up </a:t>
            </a:r>
            <a:r>
              <a:rPr lang="en-US" dirty="0" err="1" smtClean="0"/>
              <a:t>Ip</a:t>
            </a:r>
            <a:r>
              <a:rPr lang="en-US" dirty="0" smtClean="0"/>
              <a:t>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 up all of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MHD observations</a:t>
            </a:r>
            <a:r>
              <a:rPr lang="en-US" baseline="0" dirty="0" smtClean="0"/>
              <a:t> from new discharges compared to old discharges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Compare TI to IV vs. I root(V). Could be more like KAW (Kinetic </a:t>
            </a:r>
            <a:r>
              <a:rPr lang="en-US" baseline="0" dirty="0" err="1" smtClean="0"/>
              <a:t>alfven</a:t>
            </a:r>
            <a:r>
              <a:rPr lang="en-US" baseline="0" dirty="0" smtClean="0"/>
              <a:t> wave)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Fully non-sol sustained, high elongation, aux 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MHD observations</a:t>
            </a:r>
            <a:r>
              <a:rPr lang="en-US" baseline="0" dirty="0" smtClean="0"/>
              <a:t> from new discharges compared to old discharges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Compare TI to IV vs. I root(V). Could be more like KAW (Kinetic </a:t>
            </a:r>
            <a:r>
              <a:rPr lang="en-US" baseline="0" dirty="0" err="1" smtClean="0"/>
              <a:t>alfven</a:t>
            </a:r>
            <a:r>
              <a:rPr lang="en-US" baseline="0" dirty="0" smtClean="0"/>
              <a:t> wave)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Fully non-sol sustained, high elongation, aux 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D2D9D-5FF2-46BC-B587-0B5AF4D1E4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Default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J.A. Reusch, APS-DPP 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8092" y="1066800"/>
            <a:ext cx="10945654" cy="5105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Split Text /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V Title &amp; Graphics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1350" y="6538569"/>
            <a:ext cx="9526773" cy="304800"/>
          </a:xfrm>
        </p:spPr>
        <p:txBody>
          <a:bodyPr/>
          <a:lstStyle>
            <a:lvl1pPr>
              <a:defRPr sz="1200"/>
            </a:lvl1pPr>
          </a:lstStyle>
          <a:p>
            <a:pPr>
              <a:lnSpc>
                <a:spcPct val="100000"/>
              </a:lnSpc>
            </a:pPr>
            <a:r>
              <a:rPr lang="en-US" i="1" smtClean="0">
                <a:solidFill>
                  <a:schemeClr val="tx1"/>
                </a:solidFill>
                <a:latin typeface="Arial" charset="0"/>
              </a:rPr>
              <a:t>J.A. Reusch, APS-DPP 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8915" y="990600"/>
            <a:ext cx="5675524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13355" y="990600"/>
            <a:ext cx="5979570" cy="52578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Split Text /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 H Title &amp; Graphics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J.A. Reusch, APS-DPP 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5806" y="4114800"/>
            <a:ext cx="11790226" cy="21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</a:t>
            </a:r>
            <a:r>
              <a:rPr lang="en-US" dirty="0" err="1" smtClean="0"/>
              <a:t>levelFourth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2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85806" y="990600"/>
            <a:ext cx="11790226" cy="3048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04621" y="4227968"/>
            <a:ext cx="3952597" cy="247763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608625" indent="0" algn="ctr">
              <a:buNone/>
              <a:defRPr/>
            </a:lvl2pPr>
            <a:lvl3pPr marL="1217249" indent="0" algn="ctr">
              <a:buNone/>
              <a:defRPr/>
            </a:lvl3pPr>
            <a:lvl4pPr marL="1825874" indent="0" algn="ctr">
              <a:buNone/>
              <a:defRPr/>
            </a:lvl4pPr>
            <a:lvl5pPr marL="2434499" indent="0" algn="ctr">
              <a:buNone/>
              <a:defRPr/>
            </a:lvl5pPr>
            <a:lvl6pPr marL="3043123" indent="0" algn="ctr">
              <a:buNone/>
              <a:defRPr/>
            </a:lvl6pPr>
            <a:lvl7pPr marL="3651748" indent="0" algn="ctr">
              <a:buNone/>
              <a:defRPr/>
            </a:lvl7pPr>
            <a:lvl8pPr marL="4260372" indent="0" algn="ctr">
              <a:buNone/>
              <a:defRPr/>
            </a:lvl8pPr>
            <a:lvl9pPr marL="4868997" indent="0" algn="ctr">
              <a:buNone/>
              <a:defRPr/>
            </a:lvl9pPr>
          </a:lstStyle>
          <a:p>
            <a:r>
              <a:rPr lang="en-US" dirty="0" smtClean="0"/>
              <a:t>Venue</a:t>
            </a:r>
          </a:p>
          <a:p>
            <a:r>
              <a:rPr lang="en-US" dirty="0" smtClean="0"/>
              <a:t>City, State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612315" y="116681"/>
            <a:ext cx="10937208" cy="2014539"/>
          </a:xfrm>
          <a:prstGeom prst="roundRect">
            <a:avLst>
              <a:gd name="adj" fmla="val 4574"/>
            </a:avLst>
          </a:prstGeom>
          <a:solidFill>
            <a:srgbClr val="B41800"/>
          </a:solidFill>
          <a:ln w="9525">
            <a:solidFill>
              <a:srgbClr val="B41800"/>
            </a:solidFill>
            <a:round/>
            <a:headEnd/>
            <a:tailEnd/>
          </a:ln>
          <a:effectLst/>
        </p:spPr>
        <p:txBody>
          <a:bodyPr lIns="119808" tIns="102172" rIns="119808" bIns="59904" anchor="ctr" anchorCtr="1"/>
          <a:lstStyle/>
          <a:p>
            <a:pPr algn="ctr">
              <a:lnSpc>
                <a:spcPct val="93000"/>
              </a:lnSpc>
              <a:tabLst>
                <a:tab pos="0" algn="l"/>
                <a:tab pos="1217249" algn="l"/>
                <a:tab pos="2434499" algn="l"/>
                <a:tab pos="3651748" algn="l"/>
                <a:tab pos="4868997" algn="l"/>
                <a:tab pos="6086246" algn="l"/>
                <a:tab pos="7303496" algn="l"/>
                <a:tab pos="8520745" algn="l"/>
                <a:tab pos="9737994" algn="l"/>
                <a:tab pos="10955244" algn="l"/>
                <a:tab pos="12172493" algn="l"/>
                <a:tab pos="13389742" algn="l"/>
              </a:tabLst>
            </a:pPr>
            <a:endParaRPr lang="en-US" sz="4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8766158" y="4114297"/>
            <a:ext cx="3296092" cy="2668831"/>
            <a:chOff x="3835" y="2257"/>
            <a:chExt cx="1872" cy="2016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3835" y="2257"/>
              <a:ext cx="1872" cy="2016"/>
            </a:xfrm>
            <a:prstGeom prst="roundRect">
              <a:avLst>
                <a:gd name="adj" fmla="val 3097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57" y="2336"/>
              <a:ext cx="1028" cy="13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924" y="3720"/>
              <a:ext cx="1694" cy="4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4404" rIns="90000" bIns="45000"/>
            <a:lstStyle/>
            <a:p>
              <a:pPr algn="ctr">
                <a:lnSpc>
                  <a:spcPct val="93000"/>
                </a:lnSpc>
                <a:tabLst>
                  <a:tab pos="0" algn="l"/>
                  <a:tab pos="1217249" algn="l"/>
                  <a:tab pos="2434499" algn="l"/>
                  <a:tab pos="3651748" algn="l"/>
                  <a:tab pos="4868997" algn="l"/>
                  <a:tab pos="6086246" algn="l"/>
                  <a:tab pos="7303496" algn="l"/>
                  <a:tab pos="8520745" algn="l"/>
                  <a:tab pos="9737994" algn="l"/>
                  <a:tab pos="10955244" algn="l"/>
                  <a:tab pos="12172493" algn="l"/>
                  <a:tab pos="13389742" algn="l"/>
                </a:tabLst>
              </a:pPr>
              <a:r>
                <a:rPr lang="en-US" sz="2100" cap="small" baseline="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</a:rPr>
                <a:t>PEGASUS</a:t>
              </a:r>
            </a:p>
            <a:p>
              <a:pPr algn="ctr">
                <a:lnSpc>
                  <a:spcPct val="93000"/>
                </a:lnSpc>
                <a:tabLst>
                  <a:tab pos="0" algn="l"/>
                  <a:tab pos="1217249" algn="l"/>
                  <a:tab pos="2434499" algn="l"/>
                  <a:tab pos="3651748" algn="l"/>
                  <a:tab pos="4868997" algn="l"/>
                  <a:tab pos="6086246" algn="l"/>
                  <a:tab pos="7303496" algn="l"/>
                  <a:tab pos="8520745" algn="l"/>
                  <a:tab pos="9737994" algn="l"/>
                  <a:tab pos="10955244" algn="l"/>
                  <a:tab pos="12172493" algn="l"/>
                  <a:tab pos="13389742" algn="l"/>
                </a:tabLst>
              </a:pPr>
              <a:r>
                <a:rPr lang="en-US" sz="21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</a:rPr>
                <a:t>Toroidal Experiment</a:t>
              </a:r>
            </a:p>
          </p:txBody>
        </p:sp>
      </p:grpSp>
      <p:grpSp>
        <p:nvGrpSpPr>
          <p:cNvPr id="13" name="Group 7"/>
          <p:cNvGrpSpPr>
            <a:grpSpLocks/>
          </p:cNvGrpSpPr>
          <p:nvPr userDrawn="1"/>
        </p:nvGrpSpPr>
        <p:grpSpPr bwMode="auto">
          <a:xfrm>
            <a:off x="34398" y="4227969"/>
            <a:ext cx="3153294" cy="2553208"/>
            <a:chOff x="68" y="2255"/>
            <a:chExt cx="1872" cy="2016"/>
          </a:xfrm>
        </p:grpSpPr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68" y="2255"/>
              <a:ext cx="1872" cy="2016"/>
            </a:xfrm>
            <a:prstGeom prst="roundRect">
              <a:avLst>
                <a:gd name="adj" fmla="val 3097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" y="2299"/>
              <a:ext cx="686" cy="1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23" y="3693"/>
              <a:ext cx="1762" cy="4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4404" rIns="90000" bIns="45000"/>
            <a:lstStyle/>
            <a:p>
              <a:pPr algn="ctr">
                <a:lnSpc>
                  <a:spcPct val="93000"/>
                </a:lnSpc>
                <a:tabLst>
                  <a:tab pos="0" algn="l"/>
                  <a:tab pos="1217249" algn="l"/>
                  <a:tab pos="2434499" algn="l"/>
                  <a:tab pos="3651748" algn="l"/>
                  <a:tab pos="4868997" algn="l"/>
                  <a:tab pos="6086246" algn="l"/>
                  <a:tab pos="7303496" algn="l"/>
                  <a:tab pos="8520745" algn="l"/>
                  <a:tab pos="9737994" algn="l"/>
                  <a:tab pos="10955244" algn="l"/>
                  <a:tab pos="12172493" algn="l"/>
                  <a:tab pos="13389742" algn="l"/>
                </a:tabLst>
              </a:pPr>
              <a:r>
                <a:rPr lang="en-US" sz="21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</a:rPr>
                <a:t>University of</a:t>
              </a:r>
            </a:p>
            <a:p>
              <a:pPr algn="ctr">
                <a:lnSpc>
                  <a:spcPct val="93000"/>
                </a:lnSpc>
                <a:tabLst>
                  <a:tab pos="0" algn="l"/>
                  <a:tab pos="1217249" algn="l"/>
                  <a:tab pos="2434499" algn="l"/>
                  <a:tab pos="3651748" algn="l"/>
                  <a:tab pos="4868997" algn="l"/>
                  <a:tab pos="6086246" algn="l"/>
                  <a:tab pos="7303496" algn="l"/>
                  <a:tab pos="8520745" algn="l"/>
                  <a:tab pos="9737994" algn="l"/>
                  <a:tab pos="10955244" algn="l"/>
                  <a:tab pos="12172493" algn="l"/>
                  <a:tab pos="13389742" algn="l"/>
                </a:tabLst>
              </a:pPr>
              <a:r>
                <a:rPr lang="en-US" sz="21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</a:rPr>
                <a:t>Wisconsin-Madison</a:t>
              </a:r>
              <a:endParaRPr lang="en-US" sz="21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658766" y="247651"/>
            <a:ext cx="10844306" cy="1752600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04046" y="2531895"/>
            <a:ext cx="11553746" cy="1295400"/>
          </a:xfrm>
        </p:spPr>
        <p:txBody>
          <a:bodyPr anchor="ctr"/>
          <a:lstStyle>
            <a:lvl1pPr algn="ctr">
              <a:buNone/>
              <a:defRPr sz="3700" b="0"/>
            </a:lvl1pPr>
          </a:lstStyle>
          <a:p>
            <a:pPr lvl="0"/>
            <a:r>
              <a:rPr lang="en-US" dirty="0" smtClean="0"/>
              <a:t>Author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J.A. Reusch, APS-DPP 2016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4720" y="5943600"/>
            <a:ext cx="7702497" cy="45140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indent="0" algn="l">
              <a:lnSpc>
                <a:spcPct val="100000"/>
              </a:lnSpc>
              <a:tabLst>
                <a:tab pos="0" algn="l"/>
                <a:tab pos="1217249" algn="l"/>
                <a:tab pos="2434499" algn="l"/>
                <a:tab pos="3651748" algn="l"/>
                <a:tab pos="4868997" algn="l"/>
                <a:tab pos="6086246" algn="l"/>
                <a:tab pos="7303496" algn="l"/>
                <a:tab pos="8520745" algn="l"/>
                <a:tab pos="9737994" algn="l"/>
                <a:tab pos="10955244" algn="l"/>
                <a:tab pos="12172493" algn="l"/>
                <a:tab pos="13389742" algn="l"/>
              </a:tabLst>
            </a:pPr>
            <a:r>
              <a:rPr lang="en-US" sz="2100" baseline="0" dirty="0" smtClean="0">
                <a:latin typeface="Times New Roman" pitchFamily="18" charset="0"/>
              </a:rPr>
              <a:t>Work supported by U.S. DOE Grant DE-FG02-96ER54375</a:t>
            </a:r>
            <a:endParaRPr lang="en-US" sz="2100" baseline="0" dirty="0">
              <a:latin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4721" y="1066800"/>
            <a:ext cx="11452397" cy="4724400"/>
          </a:xfrm>
        </p:spPr>
        <p:txBody>
          <a:bodyPr/>
          <a:lstStyle>
            <a:lvl1pPr algn="just">
              <a:buFont typeface="Arial" pitchFamily="34" charset="0"/>
              <a:buNone/>
              <a:defRPr sz="2700">
                <a:latin typeface="Times New Roman" pitchFamily="18" charset="0"/>
                <a:cs typeface="Times New Roman" pitchFamily="18" charset="0"/>
              </a:defRPr>
            </a:lvl1pPr>
            <a:lvl2pPr marL="989015" marR="0" indent="-380390" algn="just" defTabSz="608625" rtl="0" eaLnBrk="1" fontAlgn="base" latinLnBrk="0" hangingPunct="1">
              <a:lnSpc>
                <a:spcPct val="95000"/>
              </a:lnSpc>
              <a:spcBef>
                <a:spcPts val="93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lvl2pPr>
            <a:lvl3pPr algn="just">
              <a:buNone/>
              <a:defRPr/>
            </a:lvl3pPr>
            <a:lvl4pPr algn="just">
              <a:buNone/>
              <a:defRPr/>
            </a:lvl4pPr>
            <a:lvl5pPr algn="just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J.A. Reusch, APS-DPP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" y="3"/>
            <a:ext cx="12161839" cy="914401"/>
            <a:chOff x="0" y="0"/>
            <a:chExt cx="5760" cy="576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oundRect">
              <a:avLst>
                <a:gd name="adj" fmla="val 171"/>
              </a:avLst>
            </a:prstGeom>
            <a:solidFill>
              <a:srgbClr val="C58D2A"/>
            </a:solidFill>
            <a:ln w="9525">
              <a:solidFill>
                <a:srgbClr val="C58D2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760" cy="518"/>
            </a:xfrm>
            <a:prstGeom prst="roundRect">
              <a:avLst>
                <a:gd name="adj" fmla="val 190"/>
              </a:avLst>
            </a:prstGeom>
            <a:solidFill>
              <a:srgbClr val="B41800"/>
            </a:solidFill>
            <a:ln w="9525">
              <a:solidFill>
                <a:srgbClr val="B41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4835" y="0"/>
            <a:ext cx="9932168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 smtClean="0"/>
              <a:t>Pegasus Master Slide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8390" y="1110599"/>
            <a:ext cx="10844306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17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 l="26566" r="24879" b="38715"/>
          <a:stretch>
            <a:fillRect/>
          </a:stretch>
        </p:blipFill>
        <p:spPr bwMode="auto">
          <a:xfrm>
            <a:off x="11534758" y="6262696"/>
            <a:ext cx="475072" cy="601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143" y="76203"/>
            <a:ext cx="684166" cy="68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310593" y="762000"/>
            <a:ext cx="60808" cy="59503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01350" y="6538569"/>
            <a:ext cx="9526773" cy="304800"/>
          </a:xfrm>
          <a:prstGeom prst="rect">
            <a:avLst/>
          </a:prstGeom>
        </p:spPr>
        <p:txBody>
          <a:bodyPr vert="horz" lIns="121725" tIns="60862" rIns="121725" bIns="60862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i="1" smtClean="0">
                <a:solidFill>
                  <a:schemeClr val="tx1"/>
                </a:solidFill>
                <a:latin typeface="Arial" charset="0"/>
              </a:rPr>
              <a:t>J.A. Reusch, APS-DPP 2016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49" r:id="rId4"/>
    <p:sldLayoutId id="2147483677" r:id="rId5"/>
    <p:sldLayoutId id="2147483654" r:id="rId6"/>
    <p:sldLayoutId id="2147483682" r:id="rId7"/>
  </p:sldLayoutIdLst>
  <p:hf sldNum="0" hdr="0" dt="0"/>
  <p:txStyles>
    <p:titleStyle>
      <a:lvl1pPr marL="0" indent="-304312" algn="ctr" defTabSz="60862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aseline="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marL="2738811" indent="-304312" algn="l" defTabSz="60862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2pPr>
      <a:lvl3pPr marL="2738811" indent="-304312" algn="l" defTabSz="60862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3pPr>
      <a:lvl4pPr marL="2738811" indent="-304312" algn="l" defTabSz="60862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4pPr>
      <a:lvl5pPr marL="2738811" indent="-304312" algn="l" defTabSz="60862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5pPr>
      <a:lvl6pPr marL="3347436" indent="-304312" algn="l" defTabSz="60862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3956060" indent="-304312" algn="l" defTabSz="60862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4564685" indent="-304312" algn="l" defTabSz="60862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5173309" indent="-304312" algn="l" defTabSz="60862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456468" indent="-456468" algn="l" defTabSz="608625" rtl="0" eaLnBrk="1" fontAlgn="base" hangingPunct="1">
        <a:lnSpc>
          <a:spcPct val="93000"/>
        </a:lnSpc>
        <a:spcBef>
          <a:spcPts val="106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989015" indent="-380390" algn="l" defTabSz="608625" rtl="0" eaLnBrk="1" fontAlgn="base" hangingPunct="1">
        <a:lnSpc>
          <a:spcPct val="95000"/>
        </a:lnSpc>
        <a:spcBef>
          <a:spcPts val="932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Times New Roman" pitchFamily="18" charset="0"/>
          <a:cs typeface="+mn-cs"/>
        </a:defRPr>
      </a:lvl2pPr>
      <a:lvl3pPr marL="1521562" indent="-304312" algn="l" defTabSz="608625" rtl="0" eaLnBrk="1" fontAlgn="base" hangingPunct="1">
        <a:lnSpc>
          <a:spcPct val="93000"/>
        </a:lnSpc>
        <a:spcBef>
          <a:spcPts val="799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800">
          <a:solidFill>
            <a:srgbClr val="000000"/>
          </a:solidFill>
          <a:latin typeface="+mn-lt"/>
          <a:cs typeface="+mn-cs"/>
        </a:defRPr>
      </a:lvl3pPr>
      <a:lvl4pPr marL="2130186" indent="-304312" algn="l" defTabSz="608625" rtl="0" eaLnBrk="1" fontAlgn="base" hangingPunct="1">
        <a:lnSpc>
          <a:spcPct val="93000"/>
        </a:lnSpc>
        <a:spcBef>
          <a:spcPts val="66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cs typeface="+mn-cs"/>
        </a:defRPr>
      </a:lvl4pPr>
      <a:lvl5pPr marL="2738811" indent="-304312" algn="l" defTabSz="608625" rtl="0" eaLnBrk="1" fontAlgn="base" hangingPunct="1">
        <a:lnSpc>
          <a:spcPct val="93000"/>
        </a:lnSpc>
        <a:spcBef>
          <a:spcPts val="66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cs typeface="+mn-cs"/>
        </a:defRPr>
      </a:lvl5pPr>
      <a:lvl6pPr marL="3347436" indent="-304312" algn="l" defTabSz="608625" rtl="0" eaLnBrk="1" fontAlgn="base" hangingPunct="1">
        <a:lnSpc>
          <a:spcPct val="93000"/>
        </a:lnSpc>
        <a:spcBef>
          <a:spcPts val="66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700">
          <a:solidFill>
            <a:srgbClr val="000000"/>
          </a:solidFill>
          <a:latin typeface="+mn-lt"/>
          <a:cs typeface="+mn-cs"/>
        </a:defRPr>
      </a:lvl6pPr>
      <a:lvl7pPr marL="3956060" indent="-304312" algn="l" defTabSz="608625" rtl="0" eaLnBrk="1" fontAlgn="base" hangingPunct="1">
        <a:lnSpc>
          <a:spcPct val="93000"/>
        </a:lnSpc>
        <a:spcBef>
          <a:spcPts val="66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700">
          <a:solidFill>
            <a:srgbClr val="000000"/>
          </a:solidFill>
          <a:latin typeface="+mn-lt"/>
          <a:cs typeface="+mn-cs"/>
        </a:defRPr>
      </a:lvl7pPr>
      <a:lvl8pPr marL="4564685" indent="-304312" algn="l" defTabSz="608625" rtl="0" eaLnBrk="1" fontAlgn="base" hangingPunct="1">
        <a:lnSpc>
          <a:spcPct val="93000"/>
        </a:lnSpc>
        <a:spcBef>
          <a:spcPts val="66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700">
          <a:solidFill>
            <a:srgbClr val="000000"/>
          </a:solidFill>
          <a:latin typeface="+mn-lt"/>
          <a:cs typeface="+mn-cs"/>
        </a:defRPr>
      </a:lvl8pPr>
      <a:lvl9pPr marL="5173309" indent="-304312" algn="l" defTabSz="608625" rtl="0" eaLnBrk="1" fontAlgn="base" hangingPunct="1">
        <a:lnSpc>
          <a:spcPct val="93000"/>
        </a:lnSpc>
        <a:spcBef>
          <a:spcPts val="66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58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Annual </a:t>
            </a:r>
            <a:r>
              <a:rPr lang="en-US" sz="2800" dirty="0"/>
              <a:t>Meeting of the </a:t>
            </a:r>
            <a:r>
              <a:rPr lang="en-US" sz="2800" dirty="0" smtClean="0"/>
              <a:t>APS </a:t>
            </a:r>
            <a:r>
              <a:rPr lang="en-US" sz="2800" dirty="0"/>
              <a:t>Division of Plasma Physics</a:t>
            </a:r>
          </a:p>
          <a:p>
            <a:endParaRPr lang="en-US" sz="2800" dirty="0"/>
          </a:p>
          <a:p>
            <a:r>
              <a:rPr lang="en-US" sz="2800" dirty="0"/>
              <a:t>Nov. </a:t>
            </a:r>
            <a:r>
              <a:rPr lang="en-US" sz="2800" dirty="0" smtClean="0"/>
              <a:t>1, 2016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1714" y="2828228"/>
            <a:ext cx="11553746" cy="1295400"/>
          </a:xfrm>
        </p:spPr>
        <p:txBody>
          <a:bodyPr/>
          <a:lstStyle/>
          <a:p>
            <a:r>
              <a:rPr lang="en-US" sz="3600" dirty="0" smtClean="0"/>
              <a:t>Joshua A. </a:t>
            </a:r>
            <a:r>
              <a:rPr lang="en-US" sz="3600" dirty="0" err="1" smtClean="0"/>
              <a:t>Reusch</a:t>
            </a:r>
            <a:endParaRPr lang="en-US" sz="3600" dirty="0"/>
          </a:p>
          <a:p>
            <a:r>
              <a:rPr lang="en-US" sz="2400" dirty="0" smtClean="0"/>
              <a:t>J.L. Barr, G.M. </a:t>
            </a:r>
            <a:r>
              <a:rPr lang="en-US" sz="2400" dirty="0" err="1" smtClean="0"/>
              <a:t>Bodner</a:t>
            </a:r>
            <a:r>
              <a:rPr lang="en-US" sz="2400" dirty="0" smtClean="0"/>
              <a:t>, M.W. </a:t>
            </a:r>
            <a:r>
              <a:rPr lang="en-US" sz="2400" dirty="0" err="1" smtClean="0"/>
              <a:t>Bongard</a:t>
            </a:r>
            <a:r>
              <a:rPr lang="en-US" sz="2400" dirty="0" smtClean="0"/>
              <a:t>, M.G. Burke, R.J. </a:t>
            </a:r>
            <a:r>
              <a:rPr lang="en-US" sz="2400" dirty="0" err="1" smtClean="0"/>
              <a:t>Fonck</a:t>
            </a:r>
            <a:r>
              <a:rPr lang="en-US" sz="2400" dirty="0" smtClean="0"/>
              <a:t>, J.L. </a:t>
            </a:r>
            <a:r>
              <a:rPr lang="en-US" sz="2400" dirty="0" err="1" smtClean="0"/>
              <a:t>Pachicano</a:t>
            </a:r>
            <a:r>
              <a:rPr lang="en-US" sz="2400" dirty="0" smtClean="0"/>
              <a:t>, J.M. Perry, N.J. </a:t>
            </a:r>
            <a:r>
              <a:rPr lang="en-US" sz="2400" dirty="0" err="1" smtClean="0"/>
              <a:t>Richner</a:t>
            </a:r>
            <a:r>
              <a:rPr lang="en-US" sz="2400" dirty="0" smtClean="0"/>
              <a:t>, C. Rodriguez Sanchez, D.J. Schlossberg </a:t>
            </a:r>
            <a:endParaRPr lang="en-US" sz="24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1493240" y="267190"/>
            <a:ext cx="9018166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-304312" algn="ctr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 baseline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2pPr>
            <a:lvl3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3pPr>
            <a:lvl4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4pPr>
            <a:lvl5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5pPr>
            <a:lvl6pPr marL="3347436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3956060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4564685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5173309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r>
              <a:rPr lang="en-US" sz="4000" dirty="0">
                <a:effectLst/>
              </a:rPr>
              <a:t>Advancing Non-</a:t>
            </a:r>
            <a:r>
              <a:rPr lang="en-US" sz="4000" dirty="0" err="1">
                <a:effectLst/>
              </a:rPr>
              <a:t>Solenoidal</a:t>
            </a:r>
            <a:r>
              <a:rPr lang="en-US" sz="4000" dirty="0">
                <a:effectLst/>
              </a:rPr>
              <a:t> Startup on the Pegasus </a:t>
            </a:r>
            <a:r>
              <a:rPr lang="en-US" sz="4000" dirty="0" smtClean="0">
                <a:effectLst/>
              </a:rPr>
              <a:t>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00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LHI Provides Access to High-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baseline="-25000" dirty="0" err="1"/>
              <a:t>T</a:t>
            </a:r>
            <a:r>
              <a:rPr lang="en-US" dirty="0"/>
              <a:t> at A ~ 1 with Non-Solenoidal Sustainment and Anomalous Ion Heating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J.A. Reusch, APS-DPP 2016</a:t>
            </a:r>
            <a:endParaRPr lang="en-US" dirty="0"/>
          </a:p>
        </p:txBody>
      </p:sp>
      <p:sp>
        <p:nvSpPr>
          <p:cNvPr id="12" name="Text Placeholder 18"/>
          <p:cNvSpPr txBox="1">
            <a:spLocks/>
          </p:cNvSpPr>
          <p:nvPr/>
        </p:nvSpPr>
        <p:spPr>
          <a:xfrm>
            <a:off x="544082" y="1502483"/>
            <a:ext cx="4576103" cy="53555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2pPr>
            <a:lvl3pPr marL="1143000" indent="-228600" algn="l" defTabSz="457200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smtClean="0"/>
              <a:t>Equilibrium </a:t>
            </a:r>
            <a:r>
              <a:rPr lang="en-US" sz="2000" dirty="0"/>
              <a:t>reconstructions </a:t>
            </a:r>
            <a:r>
              <a:rPr lang="en-US" sz="2000" dirty="0" smtClean="0"/>
              <a:t>indicate high </a:t>
            </a:r>
            <a:r>
              <a:rPr lang="en-US" sz="2000" dirty="0" err="1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(~&lt;P&gt;/B</a:t>
            </a:r>
            <a:r>
              <a:rPr lang="en-US" sz="2000" baseline="-25000" dirty="0"/>
              <a:t>T0</a:t>
            </a:r>
            <a:r>
              <a:rPr lang="en-US" sz="2000" baseline="30000" dirty="0"/>
              <a:t>2</a:t>
            </a:r>
            <a:r>
              <a:rPr lang="en-US" sz="2000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High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baseline="-25000" dirty="0" err="1"/>
              <a:t>T</a:t>
            </a:r>
            <a:r>
              <a:rPr lang="en-US" dirty="0"/>
              <a:t> plasmas often terminated by disruption</a:t>
            </a:r>
          </a:p>
          <a:p>
            <a:pPr lvl="1"/>
            <a:r>
              <a:rPr lang="en-US" dirty="0"/>
              <a:t>n = 1, low-m precursors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Expands </a:t>
            </a:r>
            <a:r>
              <a:rPr lang="en-US" dirty="0" smtClean="0"/>
              <a:t>I</a:t>
            </a:r>
            <a:r>
              <a:rPr lang="en-US" baseline="-25000" dirty="0" smtClean="0"/>
              <a:t>N</a:t>
            </a:r>
            <a:r>
              <a:rPr lang="en-US" dirty="0"/>
              <a:t>,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 smtClean="0"/>
              <a:t>space </a:t>
            </a:r>
            <a:r>
              <a:rPr lang="en-US" dirty="0"/>
              <a:t>for </a:t>
            </a:r>
            <a:r>
              <a:rPr lang="en-US" dirty="0" smtClean="0"/>
              <a:t>stability </a:t>
            </a:r>
            <a:r>
              <a:rPr lang="en-US" dirty="0"/>
              <a:t>studies at extreme </a:t>
            </a:r>
            <a:r>
              <a:rPr lang="en-US" dirty="0" err="1"/>
              <a:t>toroidicity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7" y="1757406"/>
            <a:ext cx="6248867" cy="42736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7057861" y="1579665"/>
            <a:ext cx="374157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Helvetica" charset="0"/>
                <a:ea typeface="Helvetica" charset="0"/>
                <a:cs typeface="Helvetica" charset="0"/>
              </a:rPr>
              <a:t>Initial </a:t>
            </a:r>
            <a:r>
              <a:rPr lang="en-US" sz="1800" i="1" dirty="0" smtClean="0">
                <a:latin typeface="Helvetica" charset="0"/>
                <a:ea typeface="Helvetica" charset="0"/>
                <a:cs typeface="Helvetica" charset="0"/>
              </a:rPr>
              <a:t>Exploration</a:t>
            </a:r>
            <a:r>
              <a:rPr lang="en-US" sz="1600" i="1" dirty="0" smtClean="0">
                <a:latin typeface="Helvetica" charset="0"/>
                <a:ea typeface="Helvetica" charset="0"/>
                <a:cs typeface="Helvetica" charset="0"/>
              </a:rPr>
              <a:t> of High-</a:t>
            </a:r>
            <a:r>
              <a:rPr lang="en-US" sz="1600" i="1" dirty="0" err="1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1600" i="1" baseline="-25000" dirty="0" err="1" smtClean="0"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lang="en-US" sz="1600" i="1" dirty="0" smtClean="0">
                <a:latin typeface="Helvetica" charset="0"/>
                <a:ea typeface="Helvetica" charset="0"/>
                <a:cs typeface="Helvetica" charset="0"/>
              </a:rPr>
              <a:t> Space </a:t>
            </a:r>
            <a:endParaRPr lang="en-US" sz="1600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834" y="0"/>
            <a:ext cx="10531733" cy="836613"/>
          </a:xfrm>
        </p:spPr>
        <p:txBody>
          <a:bodyPr/>
          <a:lstStyle/>
          <a:p>
            <a:r>
              <a:rPr lang="en-US" dirty="0" smtClean="0"/>
              <a:t>HFS Injection Enables Exploring Varied Drive Mechanisms.</a:t>
            </a:r>
            <a:br>
              <a:rPr lang="en-US" dirty="0" smtClean="0"/>
            </a:br>
            <a:r>
              <a:rPr lang="en-US" dirty="0" smtClean="0"/>
              <a:t>Coincidentally: Unique Access to High I</a:t>
            </a:r>
            <a:r>
              <a:rPr lang="en-US" baseline="-25000" dirty="0" smtClean="0"/>
              <a:t>N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1446" y="1203416"/>
            <a:ext cx="11440181" cy="5610153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 smtClean="0"/>
              <a:t>HFS injector operation and relaxation to a tokamak demonstrated at full TF (B</a:t>
            </a:r>
            <a:r>
              <a:rPr lang="en-US" baseline="-25000" dirty="0" smtClean="0"/>
              <a:t>TF_inj</a:t>
            </a:r>
            <a:r>
              <a:rPr lang="en-US" dirty="0" smtClean="0"/>
              <a:t>~0.25T)</a:t>
            </a:r>
          </a:p>
          <a:p>
            <a:pPr lvl="1">
              <a:spcBef>
                <a:spcPts val="900"/>
              </a:spcBef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Completely V</a:t>
            </a:r>
            <a:r>
              <a:rPr lang="en-US" baseline="-25000" dirty="0" smtClean="0"/>
              <a:t>LHI</a:t>
            </a:r>
            <a:r>
              <a:rPr lang="en-US" dirty="0"/>
              <a:t> </a:t>
            </a:r>
            <a:r>
              <a:rPr lang="en-US" dirty="0" smtClean="0"/>
              <a:t>driven startup and sustainment realized</a:t>
            </a:r>
          </a:p>
          <a:p>
            <a:pPr lvl="1">
              <a:spcBef>
                <a:spcPts val="900"/>
              </a:spcBef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Sharp drop in MHD during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ramp</a:t>
            </a:r>
            <a:r>
              <a:rPr lang="en-US" dirty="0"/>
              <a:t> </a:t>
            </a:r>
            <a:r>
              <a:rPr lang="en-US" dirty="0" smtClean="0"/>
              <a:t>suggests change in current drive mechanism</a:t>
            </a:r>
          </a:p>
          <a:p>
            <a:pPr lvl="1">
              <a:spcBef>
                <a:spcPts val="900"/>
              </a:spcBef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HFS injection at low B</a:t>
            </a:r>
            <a:r>
              <a:rPr lang="en-US" baseline="-25000" dirty="0" smtClean="0"/>
              <a:t>TF</a:t>
            </a:r>
            <a:r>
              <a:rPr lang="en-US" dirty="0" smtClean="0"/>
              <a:t> enables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ustained non-inductive operation </a:t>
            </a:r>
            <a:r>
              <a:rPr lang="en-US" dirty="0">
                <a:solidFill>
                  <a:schemeClr val="tx1"/>
                </a:solidFill>
              </a:rPr>
              <a:t>at high 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, high I</a:t>
            </a:r>
            <a:r>
              <a:rPr lang="en-US" baseline="-25000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, and high </a:t>
            </a:r>
            <a:r>
              <a:rPr lang="en-US" dirty="0" err="1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baseline="-25000" dirty="0" err="1" smtClean="0">
                <a:solidFill>
                  <a:schemeClr val="tx1"/>
                </a:solidFill>
              </a:rPr>
              <a:t>T</a:t>
            </a:r>
            <a:endParaRPr lang="en-US" baseline="-25000" dirty="0" smtClean="0">
              <a:solidFill>
                <a:schemeClr val="tx1"/>
              </a:solidFill>
            </a:endParaRPr>
          </a:p>
          <a:p>
            <a:pPr lvl="1">
              <a:spcBef>
                <a:spcPts val="900"/>
              </a:spcBef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Present campaign: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Optimize HFS injector implementation to mitigate PMI at high B</a:t>
            </a:r>
            <a:r>
              <a:rPr lang="en-US" baseline="-25000" dirty="0" smtClean="0"/>
              <a:t>TF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Develop high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scenarios to test scaling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Design CHI system for comparison studies (with PPPL, U. Wash)</a:t>
            </a:r>
          </a:p>
        </p:txBody>
      </p:sp>
    </p:spTree>
    <p:extLst>
      <p:ext uri="{BB962C8B-B14F-4D97-AF65-F5344CB8AC3E}">
        <p14:creationId xmlns:p14="http://schemas.microsoft.com/office/powerpoint/2010/main" val="15466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18" y="988483"/>
            <a:ext cx="3377450" cy="364902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199" y="-43494"/>
            <a:ext cx="10367445" cy="791308"/>
          </a:xfrm>
          <a:prstGeom prst="rect">
            <a:avLst/>
          </a:prstGeom>
        </p:spPr>
        <p:txBody>
          <a:bodyPr>
            <a:noAutofit/>
          </a:bodyPr>
          <a:lstStyle>
            <a:lvl1pPr marL="0" indent="-304312" algn="ctr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 baseline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2pPr>
            <a:lvl3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3pPr>
            <a:lvl4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4pPr>
            <a:lvl5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5pPr>
            <a:lvl6pPr marL="3347436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3956060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4564685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5173309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r>
              <a:rPr lang="en-US" sz="2800" dirty="0" smtClean="0"/>
              <a:t>Local Helicity Injection (LHI) is a Promising</a:t>
            </a:r>
            <a:br>
              <a:rPr lang="en-US" sz="2800" dirty="0" smtClean="0"/>
            </a:br>
            <a:r>
              <a:rPr lang="en-US" sz="2800" dirty="0" smtClean="0"/>
              <a:t>Non-Solenoidal Startup Technique</a:t>
            </a:r>
            <a:endParaRPr lang="en-US" sz="2800" dirty="0"/>
          </a:p>
        </p:txBody>
      </p:sp>
      <p:sp>
        <p:nvSpPr>
          <p:cNvPr id="3" name="Text Placeholder 18"/>
          <p:cNvSpPr txBox="1">
            <a:spLocks/>
          </p:cNvSpPr>
          <p:nvPr/>
        </p:nvSpPr>
        <p:spPr>
          <a:xfrm>
            <a:off x="372536" y="4832820"/>
            <a:ext cx="11606104" cy="1676160"/>
          </a:xfrm>
          <a:prstGeom prst="rect">
            <a:avLst/>
          </a:prstGeom>
        </p:spPr>
        <p:txBody>
          <a:bodyPr>
            <a:noAutofit/>
          </a:bodyPr>
          <a:lstStyle>
            <a:lvl1pPr marL="456468" indent="-456468" algn="l" defTabSz="608625" rtl="0" eaLnBrk="1" fontAlgn="base" hangingPunct="1">
              <a:lnSpc>
                <a:spcPct val="93000"/>
              </a:lnSpc>
              <a:spcBef>
                <a:spcPts val="106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89015" indent="-380390" algn="l" defTabSz="608625" rtl="0" eaLnBrk="1" fontAlgn="base" hangingPunct="1">
              <a:lnSpc>
                <a:spcPct val="95000"/>
              </a:lnSpc>
              <a:spcBef>
                <a:spcPts val="93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7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2pPr>
            <a:lvl3pPr marL="1521562" indent="-304312" algn="l" defTabSz="608625" rtl="0" eaLnBrk="1" fontAlgn="base" hangingPunct="1">
              <a:lnSpc>
                <a:spcPct val="93000"/>
              </a:lnSpc>
              <a:spcBef>
                <a:spcPts val="799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>
                <a:solidFill>
                  <a:srgbClr val="000000"/>
                </a:solidFill>
                <a:latin typeface="+mn-lt"/>
                <a:cs typeface="+mn-cs"/>
              </a:defRPr>
            </a:lvl3pPr>
            <a:lvl4pPr marL="2130186" indent="-304312" algn="l" defTabSz="608625" rtl="0" eaLnBrk="1" fontAlgn="base" hangingPunct="1">
              <a:lnSpc>
                <a:spcPct val="93000"/>
              </a:lnSpc>
              <a:spcBef>
                <a:spcPts val="66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700">
                <a:solidFill>
                  <a:srgbClr val="000000"/>
                </a:solidFill>
                <a:latin typeface="+mn-lt"/>
                <a:cs typeface="+mn-cs"/>
              </a:defRPr>
            </a:lvl4pPr>
            <a:lvl5pPr marL="2738811" indent="-304312" algn="l" defTabSz="608625" rtl="0" eaLnBrk="1" fontAlgn="base" hangingPunct="1">
              <a:lnSpc>
                <a:spcPct val="93000"/>
              </a:lnSpc>
              <a:spcBef>
                <a:spcPts val="66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700">
                <a:solidFill>
                  <a:srgbClr val="000000"/>
                </a:solidFill>
                <a:latin typeface="+mn-lt"/>
                <a:cs typeface="+mn-cs"/>
              </a:defRPr>
            </a:lvl5pPr>
            <a:lvl6pPr marL="3347436" indent="-304312" algn="l" defTabSz="608625" rtl="0" eaLnBrk="1" fontAlgn="base" hangingPunct="1">
              <a:lnSpc>
                <a:spcPct val="93000"/>
              </a:lnSpc>
              <a:spcBef>
                <a:spcPts val="66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700">
                <a:solidFill>
                  <a:srgbClr val="000000"/>
                </a:solidFill>
                <a:latin typeface="+mn-lt"/>
                <a:cs typeface="+mn-cs"/>
              </a:defRPr>
            </a:lvl6pPr>
            <a:lvl7pPr marL="3956060" indent="-304312" algn="l" defTabSz="608625" rtl="0" eaLnBrk="1" fontAlgn="base" hangingPunct="1">
              <a:lnSpc>
                <a:spcPct val="93000"/>
              </a:lnSpc>
              <a:spcBef>
                <a:spcPts val="66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700">
                <a:solidFill>
                  <a:srgbClr val="000000"/>
                </a:solidFill>
                <a:latin typeface="+mn-lt"/>
                <a:cs typeface="+mn-cs"/>
              </a:defRPr>
            </a:lvl7pPr>
            <a:lvl8pPr marL="4564685" indent="-304312" algn="l" defTabSz="608625" rtl="0" eaLnBrk="1" fontAlgn="base" hangingPunct="1">
              <a:lnSpc>
                <a:spcPct val="93000"/>
              </a:lnSpc>
              <a:spcBef>
                <a:spcPts val="66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700">
                <a:solidFill>
                  <a:srgbClr val="000000"/>
                </a:solidFill>
                <a:latin typeface="+mn-lt"/>
                <a:cs typeface="+mn-cs"/>
              </a:defRPr>
            </a:lvl8pPr>
            <a:lvl9pPr marL="5173309" indent="-304312" algn="l" defTabSz="608625" rtl="0" eaLnBrk="1" fontAlgn="base" hangingPunct="1">
              <a:lnSpc>
                <a:spcPct val="93000"/>
              </a:lnSpc>
              <a:spcBef>
                <a:spcPts val="66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7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Compact, modular washer-stack arc sources inject edge current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Unstable current streams form tokamak-like state via magnetic reconnection, Taylor relaxation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Physics and engineering tradeoffs strongly coupled to injector location</a:t>
            </a:r>
            <a:endParaRPr lang="en-US" sz="2000" dirty="0"/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957917" y="4783667"/>
            <a:ext cx="184650" cy="446268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Arrow Connector 4"/>
          <p:cNvCxnSpPr>
            <a:stCxn id="13" idx="0"/>
          </p:cNvCxnSpPr>
          <p:nvPr/>
        </p:nvCxnSpPr>
        <p:spPr bwMode="auto">
          <a:xfrm flipH="1" flipV="1">
            <a:off x="1788316" y="3784320"/>
            <a:ext cx="278360" cy="26336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25274" y="4047688"/>
            <a:ext cx="1682803" cy="58938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700" dirty="0">
                <a:latin typeface="Arial"/>
                <a:cs typeface="Arial"/>
              </a:rPr>
              <a:t>Local Helicity </a:t>
            </a:r>
            <a:r>
              <a:rPr lang="en-US" sz="1700" dirty="0" smtClean="0">
                <a:latin typeface="Arial"/>
                <a:cs typeface="Arial"/>
              </a:rPr>
              <a:t>Injectors</a:t>
            </a:r>
            <a:endParaRPr lang="en-US" sz="1700" dirty="0">
              <a:latin typeface="Arial"/>
              <a:cs typeface="Arial"/>
            </a:endParaRPr>
          </a:p>
        </p:txBody>
      </p:sp>
      <p:pic>
        <p:nvPicPr>
          <p:cNvPr id="14" name="Picture 13" descr="Screen Shot 2014-07-05 at 11.00.03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6" t="13628" r="-19" b="3383"/>
          <a:stretch/>
        </p:blipFill>
        <p:spPr>
          <a:xfrm>
            <a:off x="907128" y="1968934"/>
            <a:ext cx="1347540" cy="17771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261797" y="1307018"/>
            <a:ext cx="1729813" cy="56014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Injected Current Stream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545554" y="1676328"/>
            <a:ext cx="1266558" cy="63373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" name="Straight Arrow Connector 7"/>
          <p:cNvCxnSpPr>
            <a:stCxn id="13" idx="0"/>
          </p:cNvCxnSpPr>
          <p:nvPr/>
        </p:nvCxnSpPr>
        <p:spPr bwMode="auto">
          <a:xfrm flipV="1">
            <a:off x="2066676" y="3245499"/>
            <a:ext cx="1404443" cy="8021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6538668" y="1045459"/>
            <a:ext cx="4465158" cy="3661765"/>
            <a:chOff x="4607562" y="1441589"/>
            <a:chExt cx="4317848" cy="3380256"/>
          </a:xfrm>
        </p:grpSpPr>
        <p:sp>
          <p:nvSpPr>
            <p:cNvPr id="18" name="TextBox 17"/>
            <p:cNvSpPr txBox="1"/>
            <p:nvPr/>
          </p:nvSpPr>
          <p:spPr>
            <a:xfrm>
              <a:off x="5653798" y="1441589"/>
              <a:ext cx="2597173" cy="357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Arial"/>
                  <a:cs typeface="Arial"/>
                </a:rPr>
                <a:t>I</a:t>
              </a:r>
              <a:r>
                <a:rPr lang="en-US" sz="1800" baseline="-25000" dirty="0" smtClean="0">
                  <a:latin typeface="Arial"/>
                  <a:cs typeface="Arial"/>
                </a:rPr>
                <a:t>p</a:t>
              </a:r>
              <a:r>
                <a:rPr lang="en-US" sz="1800" dirty="0" smtClean="0">
                  <a:latin typeface="Arial"/>
                  <a:cs typeface="Arial"/>
                </a:rPr>
                <a:t> ≤ 0.18 MA (</a:t>
              </a:r>
              <a:r>
                <a:rPr lang="en-US" sz="1800" dirty="0" err="1" smtClean="0">
                  <a:latin typeface="Arial"/>
                  <a:cs typeface="Arial"/>
                </a:rPr>
                <a:t>I</a:t>
              </a:r>
              <a:r>
                <a:rPr lang="en-US" sz="1800" baseline="-25000" dirty="0" err="1" smtClean="0">
                  <a:latin typeface="Arial"/>
                  <a:cs typeface="Arial"/>
                </a:rPr>
                <a:t>inj</a:t>
              </a:r>
              <a:r>
                <a:rPr lang="en-US" sz="1800" dirty="0" smtClean="0">
                  <a:latin typeface="Arial"/>
                  <a:cs typeface="Arial"/>
                </a:rPr>
                <a:t> = 5 kA)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7562" y="1747321"/>
              <a:ext cx="4317848" cy="3074524"/>
            </a:xfrm>
            <a:prstGeom prst="rect">
              <a:avLst/>
            </a:prstGeom>
          </p:spPr>
        </p:pic>
      </p:grpSp>
      <p:sp>
        <p:nvSpPr>
          <p:cNvPr id="21" name="Footer Placeholder 2"/>
          <p:cNvSpPr txBox="1">
            <a:spLocks/>
          </p:cNvSpPr>
          <p:nvPr/>
        </p:nvSpPr>
        <p:spPr>
          <a:xfrm>
            <a:off x="101350" y="6538569"/>
            <a:ext cx="952677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1pPr>
            <a:lvl2pPr marL="60862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2pPr>
            <a:lvl3pPr marL="1217249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3pPr>
            <a:lvl4pPr marL="1825874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4pPr>
            <a:lvl5pPr marL="2434499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5pPr>
            <a:lvl6pPr marL="3043123" algn="l" defTabSz="1217249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6pPr>
            <a:lvl7pPr marL="3651748" algn="l" defTabSz="1217249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7pPr>
            <a:lvl8pPr marL="4260372" algn="l" defTabSz="1217249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8pPr>
            <a:lvl9pPr marL="4868997" algn="l" defTabSz="1217249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i="1" smtClean="0">
                <a:latin typeface="Arial" charset="0"/>
              </a:rPr>
              <a:t>J.A. Reusch, APS-DPP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05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902246" y="1043787"/>
            <a:ext cx="3068314" cy="541436"/>
            <a:chOff x="4432673" y="2931886"/>
            <a:chExt cx="3068314" cy="541435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4390769"/>
                </p:ext>
              </p:extLst>
            </p:nvPr>
          </p:nvGraphicFramePr>
          <p:xfrm>
            <a:off x="4496002" y="2962678"/>
            <a:ext cx="2976562" cy="504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Equation" r:id="rId4" imgW="1435100" imgH="241300" progId="Equation.3">
                    <p:embed/>
                  </p:oleObj>
                </mc:Choice>
                <mc:Fallback>
                  <p:oleObj name="Equation" r:id="rId4" imgW="14351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96002" y="2962678"/>
                          <a:ext cx="2976562" cy="5048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30"/>
            <p:cNvSpPr/>
            <p:nvPr/>
          </p:nvSpPr>
          <p:spPr bwMode="auto">
            <a:xfrm>
              <a:off x="4432673" y="2931886"/>
              <a:ext cx="3068314" cy="541435"/>
            </a:xfrm>
            <a:prstGeom prst="rect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157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420239" y="1110875"/>
            <a:ext cx="6034125" cy="792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81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2pPr>
            <a:lvl3pPr marL="1143000" indent="-228600" algn="l" defTabSz="457200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err="1" smtClean="0"/>
              <a:t>I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(t) from 0-D power balance model: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0-D Power Balance Model Used to Explore Projections for NSTX-U Startup</a:t>
            </a:r>
            <a:endParaRPr lang="en-US" sz="28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3" y="1934056"/>
            <a:ext cx="3126069" cy="22598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97" y="3803013"/>
            <a:ext cx="3527533" cy="231114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013212" y="1762768"/>
            <a:ext cx="223399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latin typeface="+mn-lt"/>
              </a:rPr>
              <a:t>NSTX-U: Projected</a:t>
            </a:r>
            <a:endParaRPr lang="en-US" sz="1800" b="1" baseline="-25000" dirty="0" smtClean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5342" y="1586366"/>
            <a:ext cx="2339102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Shape evolution for</a:t>
            </a:r>
          </a:p>
          <a:p>
            <a:r>
              <a:rPr lang="en-US" sz="1800" b="1" dirty="0" smtClean="0">
                <a:latin typeface="+mn-lt"/>
              </a:rPr>
              <a:t>LFS LHI on NSTX-U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7789" y="2046351"/>
            <a:ext cx="2586245" cy="4134262"/>
            <a:chOff x="243621" y="2046351"/>
            <a:chExt cx="2586245" cy="413426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1" y="2046351"/>
              <a:ext cx="2586245" cy="4134262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 bwMode="auto">
            <a:xfrm>
              <a:off x="1940128" y="2519544"/>
              <a:ext cx="493776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28" name="Text Placeholder 18"/>
          <p:cNvSpPr txBox="1">
            <a:spLocks/>
          </p:cNvSpPr>
          <p:nvPr/>
        </p:nvSpPr>
        <p:spPr>
          <a:xfrm>
            <a:off x="6495541" y="1918186"/>
            <a:ext cx="5505252" cy="40655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2pPr>
            <a:lvl3pPr marL="1143000" indent="-228600" algn="l" defTabSz="457200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smtClean="0"/>
              <a:t>Helicity dissipation (V</a:t>
            </a:r>
            <a:r>
              <a:rPr lang="en-US" sz="2000" baseline="-25000" dirty="0" smtClean="0"/>
              <a:t>IR</a:t>
            </a:r>
            <a:r>
              <a:rPr lang="en-US" sz="2000" dirty="0" smtClean="0"/>
              <a:t>) dependent on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e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Importance of V</a:t>
            </a:r>
            <a:r>
              <a:rPr lang="en-US" sz="2000" baseline="-25000" dirty="0" smtClean="0"/>
              <a:t>LHI</a:t>
            </a:r>
            <a:r>
              <a:rPr lang="en-US" sz="2000" dirty="0" smtClean="0"/>
              <a:t>, V</a:t>
            </a:r>
            <a:r>
              <a:rPr lang="en-US" sz="2000" baseline="-25000" dirty="0" smtClean="0"/>
              <a:t>IND</a:t>
            </a:r>
            <a:r>
              <a:rPr lang="en-US" sz="2000" dirty="0" smtClean="0"/>
              <a:t> depends on injector geometry, plasma growth scenario</a:t>
            </a:r>
          </a:p>
          <a:p>
            <a:pPr lvl="1"/>
            <a:r>
              <a:rPr lang="en-US" sz="1800" dirty="0" smtClean="0"/>
              <a:t>Final plasma depends strongly on full time evolution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LFS mid-plane injection: V</a:t>
            </a:r>
            <a:r>
              <a:rPr lang="en-US" sz="2000" baseline="-25000" dirty="0" smtClean="0"/>
              <a:t>LHI</a:t>
            </a:r>
            <a:r>
              <a:rPr lang="en-US" sz="2000" dirty="0" smtClean="0"/>
              <a:t> early, V</a:t>
            </a:r>
            <a:r>
              <a:rPr lang="en-US" sz="2000" baseline="-25000" dirty="0" smtClean="0"/>
              <a:t>IND</a:t>
            </a:r>
            <a:r>
              <a:rPr lang="en-US" sz="2000" dirty="0" smtClean="0"/>
              <a:t> late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HFS divertor injection mainly V</a:t>
            </a:r>
            <a:r>
              <a:rPr lang="en-US" sz="2000" baseline="-25000" dirty="0" smtClean="0"/>
              <a:t>LHI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217305" y="2226444"/>
            <a:ext cx="124931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&lt;</a:t>
            </a:r>
            <a:r>
              <a:rPr lang="en-US" sz="1600" dirty="0" err="1"/>
              <a:t>T</a:t>
            </a:r>
            <a:r>
              <a:rPr lang="en-US" sz="1600" baseline="-25000" dirty="0" err="1"/>
              <a:t>e</a:t>
            </a:r>
            <a:r>
              <a:rPr lang="en-US" sz="1600" dirty="0" smtClean="0"/>
              <a:t>&gt;=150eV</a:t>
            </a:r>
            <a:endParaRPr lang="en-US" sz="1600" dirty="0" smtClean="0">
              <a:latin typeface="+mn-lt"/>
            </a:endParaRPr>
          </a:p>
        </p:txBody>
      </p:sp>
      <p:sp>
        <p:nvSpPr>
          <p:cNvPr id="34" name="Text Placeholder 18"/>
          <p:cNvSpPr txBox="1">
            <a:spLocks/>
          </p:cNvSpPr>
          <p:nvPr/>
        </p:nvSpPr>
        <p:spPr>
          <a:xfrm>
            <a:off x="589670" y="6345033"/>
            <a:ext cx="11258077" cy="4507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2pPr>
            <a:lvl3pPr marL="1143000" indent="-228600" algn="l" defTabSz="457200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b="1" i="1" dirty="0" smtClean="0"/>
              <a:t>Need to explore plasma evolution </a:t>
            </a:r>
            <a:r>
              <a:rPr lang="en-US" sz="2000" b="1" i="1" smtClean="0"/>
              <a:t>with different dominant drive terms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2" y="1111107"/>
            <a:ext cx="11439144" cy="5147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Pegasus: Utilize Different Injector Geometry to Emphasize Different Drive Mechanisms</a:t>
            </a:r>
            <a:endParaRPr lang="en-US" sz="28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0239" y="1175043"/>
            <a:ext cx="6034125" cy="792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81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2pPr>
            <a:lvl3pPr marL="1143000" indent="-228600" algn="l" defTabSz="457200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err="1" smtClean="0"/>
              <a:t>I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(t) from 0-D power balance model: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902246" y="1091913"/>
            <a:ext cx="3068314" cy="541436"/>
            <a:chOff x="4432673" y="2931886"/>
            <a:chExt cx="3068314" cy="541435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552805"/>
                </p:ext>
              </p:extLst>
            </p:nvPr>
          </p:nvGraphicFramePr>
          <p:xfrm>
            <a:off x="4496002" y="2962678"/>
            <a:ext cx="2976562" cy="504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" name="Equation" r:id="rId5" imgW="1435100" imgH="241300" progId="Equation.3">
                    <p:embed/>
                  </p:oleObj>
                </mc:Choice>
                <mc:Fallback>
                  <p:oleObj name="Equation" r:id="rId5" imgW="14351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96002" y="2962678"/>
                          <a:ext cx="2976562" cy="5048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ctangle 40"/>
            <p:cNvSpPr/>
            <p:nvPr/>
          </p:nvSpPr>
          <p:spPr bwMode="auto">
            <a:xfrm>
              <a:off x="4432673" y="2931886"/>
              <a:ext cx="3068314" cy="541435"/>
            </a:xfrm>
            <a:prstGeom prst="rect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157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60058" y="1728863"/>
            <a:ext cx="301877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Outboard Mid-plane (LFS)</a:t>
            </a:r>
            <a:endParaRPr lang="en-US" sz="1600" b="1" baseline="-25000" dirty="0" smtClean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27758" y="1728863"/>
            <a:ext cx="302486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High </a:t>
            </a:r>
            <a:r>
              <a:rPr lang="en-US" sz="1800" b="1" dirty="0" err="1" smtClean="0">
                <a:latin typeface="+mn-lt"/>
              </a:rPr>
              <a:t>I</a:t>
            </a:r>
            <a:r>
              <a:rPr lang="en-US" sz="1800" b="1" baseline="-25000" dirty="0" err="1" smtClean="0">
                <a:latin typeface="+mn-lt"/>
              </a:rPr>
              <a:t>p</a:t>
            </a:r>
            <a:r>
              <a:rPr lang="en-US" sz="1800" b="1" dirty="0" smtClean="0">
                <a:latin typeface="+mn-lt"/>
              </a:rPr>
              <a:t> LFS</a:t>
            </a:r>
            <a:endParaRPr lang="en-US" sz="1600" b="1" baseline="-25000" dirty="0" smtClean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479015" y="1728863"/>
            <a:ext cx="2492990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Lower Divertor (</a:t>
            </a:r>
            <a:r>
              <a:rPr lang="en-US" sz="1800" b="1" smtClean="0">
                <a:latin typeface="+mn-lt"/>
              </a:rPr>
              <a:t>HFS)</a:t>
            </a:r>
            <a:endParaRPr lang="en-US" sz="1600" b="1" baseline="-25000" dirty="0" smtClean="0">
              <a:latin typeface="+mn-lt"/>
            </a:endParaRPr>
          </a:p>
        </p:txBody>
      </p:sp>
      <p:sp>
        <p:nvSpPr>
          <p:cNvPr id="78" name="Text Placeholder 2"/>
          <p:cNvSpPr txBox="1">
            <a:spLocks/>
          </p:cNvSpPr>
          <p:nvPr/>
        </p:nvSpPr>
        <p:spPr bwMode="auto">
          <a:xfrm>
            <a:off x="587084" y="5861218"/>
            <a:ext cx="10162651" cy="792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81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2pPr>
            <a:lvl3pPr marL="1143000" indent="-228600" algn="l" defTabSz="457200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smtClean="0"/>
              <a:t>Vary relative drive ratios to inform predictive model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Future: Test scaling to high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000" baseline="-25000" dirty="0" err="1" smtClean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in both LFS and HFS injection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0042" y="5203992"/>
            <a:ext cx="205537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43B1E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b="1" i="1" baseline="-25000" dirty="0" smtClean="0">
                <a:solidFill>
                  <a:srgbClr val="F43B1E"/>
                </a:solidFill>
                <a:latin typeface="Times New Roman" charset="0"/>
                <a:ea typeface="Times New Roman" charset="0"/>
                <a:cs typeface="Times New Roman" charset="0"/>
              </a:rPr>
              <a:t>IND</a:t>
            </a:r>
            <a:r>
              <a:rPr lang="en-US" sz="2400" b="1" i="1" dirty="0" smtClean="0">
                <a:solidFill>
                  <a:srgbClr val="F43B1E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>
                <a:solidFill>
                  <a:srgbClr val="F43B1E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2400" b="1" i="1" dirty="0" smtClean="0">
                <a:solidFill>
                  <a:srgbClr val="F43B1E"/>
                </a:solidFill>
                <a:latin typeface="Times New Roman" charset="0"/>
                <a:ea typeface="Times New Roman" charset="0"/>
                <a:cs typeface="Times New Roman" charset="0"/>
              </a:rPr>
              <a:t>ominant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743915" y="5218383"/>
            <a:ext cx="204575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F43B1E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b="1" i="1" baseline="-25000" smtClean="0">
                <a:solidFill>
                  <a:srgbClr val="F43B1E"/>
                </a:solidFill>
                <a:latin typeface="Times New Roman" charset="0"/>
                <a:ea typeface="Times New Roman" charset="0"/>
                <a:cs typeface="Times New Roman" charset="0"/>
              </a:rPr>
              <a:t>LHI</a:t>
            </a:r>
            <a:r>
              <a:rPr lang="en-US" sz="2400" b="1" i="1" smtClean="0">
                <a:solidFill>
                  <a:srgbClr val="F43B1E"/>
                </a:solidFill>
                <a:latin typeface="Times New Roman" charset="0"/>
                <a:ea typeface="Times New Roman" charset="0"/>
                <a:cs typeface="Times New Roman" charset="0"/>
              </a:rPr>
              <a:t> dominant</a:t>
            </a:r>
            <a:endParaRPr lang="en-US" sz="2400" b="1" i="1" dirty="0" smtClean="0">
              <a:solidFill>
                <a:srgbClr val="F43B1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3011415" y="5461943"/>
            <a:ext cx="6355080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F43B1E"/>
            </a:solidFill>
            <a:prstDash val="solid"/>
            <a:round/>
            <a:headEnd type="none" w="lg" len="med"/>
            <a:tailEnd type="triangle" w="lg" len="lg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2329984" y="4231849"/>
            <a:ext cx="53412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V</a:t>
            </a:r>
            <a:r>
              <a:rPr lang="en-US" sz="1600" baseline="-25000" dirty="0" smtClean="0">
                <a:latin typeface="+mn-lt"/>
              </a:rPr>
              <a:t>LHI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64501" y="3960806"/>
            <a:ext cx="55816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351B12"/>
                </a:solidFill>
                <a:latin typeface="+mn-lt"/>
              </a:rPr>
              <a:t>V</a:t>
            </a:r>
            <a:r>
              <a:rPr lang="en-US" sz="1600" baseline="-25000" smtClean="0">
                <a:solidFill>
                  <a:srgbClr val="351B12"/>
                </a:solidFill>
                <a:latin typeface="+mn-lt"/>
              </a:rPr>
              <a:t>IND</a:t>
            </a:r>
            <a:endParaRPr lang="en-US" sz="1600" baseline="-25000" dirty="0" smtClean="0">
              <a:solidFill>
                <a:srgbClr val="351B12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36396" y="3470016"/>
            <a:ext cx="52770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1B12"/>
                </a:solidFill>
                <a:latin typeface="+mn-lt"/>
              </a:rPr>
              <a:t>-V</a:t>
            </a:r>
            <a:r>
              <a:rPr lang="en-US" sz="1600" baseline="-25000" dirty="0" smtClean="0">
                <a:solidFill>
                  <a:srgbClr val="351B12"/>
                </a:solidFill>
                <a:latin typeface="+mn-lt"/>
              </a:rPr>
              <a:t>IR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883374" y="4192738"/>
            <a:ext cx="53412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V</a:t>
            </a:r>
            <a:r>
              <a:rPr lang="en-US" sz="1600" baseline="-25000" dirty="0" smtClean="0">
                <a:latin typeface="+mn-lt"/>
              </a:rPr>
              <a:t>LHI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73956" y="3845459"/>
            <a:ext cx="55816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351B12"/>
                </a:solidFill>
                <a:latin typeface="+mn-lt"/>
              </a:rPr>
              <a:t>V</a:t>
            </a:r>
            <a:r>
              <a:rPr lang="en-US" sz="1600" baseline="-25000" smtClean="0">
                <a:solidFill>
                  <a:srgbClr val="351B12"/>
                </a:solidFill>
                <a:latin typeface="+mn-lt"/>
              </a:rPr>
              <a:t>IND</a:t>
            </a:r>
            <a:endParaRPr lang="en-US" sz="1600" baseline="-25000" dirty="0" smtClean="0">
              <a:solidFill>
                <a:srgbClr val="351B12"/>
              </a:solidFill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853290" y="3456509"/>
            <a:ext cx="52770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1B12"/>
                </a:solidFill>
                <a:latin typeface="+mn-lt"/>
              </a:rPr>
              <a:t>-V</a:t>
            </a:r>
            <a:r>
              <a:rPr lang="en-US" sz="1600" baseline="-25000" dirty="0" smtClean="0">
                <a:solidFill>
                  <a:srgbClr val="351B12"/>
                </a:solidFill>
                <a:latin typeface="+mn-lt"/>
              </a:rPr>
              <a:t>IR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10567359" y="3629182"/>
            <a:ext cx="316302" cy="1631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0015860" y="4119038"/>
            <a:ext cx="316302" cy="1631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105216" y="3486759"/>
            <a:ext cx="53412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V</a:t>
            </a:r>
            <a:r>
              <a:rPr lang="en-US" sz="1600" baseline="-25000" dirty="0" smtClean="0">
                <a:latin typeface="+mn-lt"/>
              </a:rPr>
              <a:t>LHI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464777" y="4241115"/>
            <a:ext cx="55816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1B12"/>
                </a:solidFill>
                <a:latin typeface="+mn-lt"/>
              </a:rPr>
              <a:t>V</a:t>
            </a:r>
            <a:r>
              <a:rPr lang="en-US" sz="1600" baseline="-25000" dirty="0" smtClean="0">
                <a:solidFill>
                  <a:srgbClr val="351B12"/>
                </a:solidFill>
                <a:latin typeface="+mn-lt"/>
              </a:rPr>
              <a:t>IND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748815" y="3840547"/>
            <a:ext cx="52770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1B12"/>
                </a:solidFill>
                <a:latin typeface="+mn-lt"/>
              </a:rPr>
              <a:t>-V</a:t>
            </a:r>
            <a:r>
              <a:rPr lang="en-US" sz="1600" baseline="-25000" dirty="0" smtClean="0">
                <a:solidFill>
                  <a:srgbClr val="351B12"/>
                </a:solidFill>
                <a:latin typeface="+mn-lt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4344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11277600" y="6066503"/>
            <a:ext cx="884238" cy="7914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838200" y="-95689"/>
            <a:ext cx="10522272" cy="896103"/>
          </a:xfrm>
          <a:prstGeom prst="rect">
            <a:avLst/>
          </a:prstGeom>
        </p:spPr>
        <p:txBody>
          <a:bodyPr>
            <a:noAutofit/>
          </a:bodyPr>
          <a:lstStyle>
            <a:lvl1pPr marL="0" indent="-304312" algn="ctr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 baseline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2pPr>
            <a:lvl3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3pPr>
            <a:lvl4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4pPr>
            <a:lvl5pPr marL="2738811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5pPr>
            <a:lvl6pPr marL="3347436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3956060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4564685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5173309" indent="-304312" algn="l" defTabSz="6086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smtClean="0">
                <a:effectLst/>
              </a:rPr>
              <a:t>New Helicity Injectors in the Divertor </a:t>
            </a:r>
            <a:r>
              <a:rPr lang="en-US" sz="2800" dirty="0">
                <a:effectLst/>
              </a:rPr>
              <a:t>R</a:t>
            </a:r>
            <a:r>
              <a:rPr lang="en-US" sz="2800" dirty="0" smtClean="0">
                <a:effectLst/>
              </a:rPr>
              <a:t>egion of Pegasus </a:t>
            </a:r>
            <a:r>
              <a:rPr lang="en-US" sz="2800" dirty="0">
                <a:effectLst/>
              </a:rPr>
              <a:t>are Installed and Operating </a:t>
            </a:r>
            <a:endParaRPr lang="en-US" sz="2800" baseline="-25000" dirty="0"/>
          </a:p>
        </p:txBody>
      </p:sp>
      <p:sp>
        <p:nvSpPr>
          <p:cNvPr id="8" name="Text Placeholder 18"/>
          <p:cNvSpPr txBox="1">
            <a:spLocks/>
          </p:cNvSpPr>
          <p:nvPr/>
        </p:nvSpPr>
        <p:spPr>
          <a:xfrm>
            <a:off x="486047" y="1815920"/>
            <a:ext cx="5488004" cy="57939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2pPr>
            <a:lvl3pPr marL="1143000" indent="-228600" algn="l" defTabSz="457200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smtClean="0"/>
              <a:t>HFS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3-4x increased helicity input</a:t>
            </a:r>
          </a:p>
          <a:p>
            <a:pPr lvl="1"/>
            <a:r>
              <a:rPr lang="en-US" sz="1800" dirty="0" smtClean="0"/>
              <a:t>Access </a:t>
            </a:r>
            <a:r>
              <a:rPr lang="en-US" sz="1800" dirty="0"/>
              <a:t>to higher </a:t>
            </a:r>
            <a:r>
              <a:rPr lang="en-US" sz="1800" dirty="0" err="1"/>
              <a:t>I</a:t>
            </a:r>
            <a:r>
              <a:rPr lang="en-US" sz="1800" baseline="-25000" dirty="0" err="1"/>
              <a:t>p</a:t>
            </a:r>
            <a:r>
              <a:rPr lang="en-US" sz="1800" dirty="0"/>
              <a:t> </a:t>
            </a:r>
            <a:r>
              <a:rPr lang="en-US" sz="1800" dirty="0" smtClean="0"/>
              <a:t>startup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000" dirty="0"/>
              <a:t>Static geometry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low V</a:t>
            </a:r>
            <a:r>
              <a:rPr lang="en-US" sz="2000" baseline="-25000" dirty="0"/>
              <a:t>IND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Injector operation </a:t>
            </a:r>
            <a:r>
              <a:rPr lang="en-US" sz="2000" dirty="0"/>
              <a:t>at longer pulse, high-B</a:t>
            </a:r>
            <a:r>
              <a:rPr lang="en-US" sz="2000" baseline="-25000" dirty="0"/>
              <a:t>TF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lvl="1"/>
            <a:endParaRPr lang="en-US" sz="18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361983" y="1727105"/>
            <a:ext cx="5569615" cy="3228584"/>
            <a:chOff x="7464898" y="4117027"/>
            <a:chExt cx="4283538" cy="2483073"/>
          </a:xfrm>
        </p:grpSpPr>
        <p:grpSp>
          <p:nvGrpSpPr>
            <p:cNvPr id="43" name="Group 42"/>
            <p:cNvGrpSpPr/>
            <p:nvPr/>
          </p:nvGrpSpPr>
          <p:grpSpPr>
            <a:xfrm>
              <a:off x="7464898" y="4432667"/>
              <a:ext cx="4283538" cy="2167433"/>
              <a:chOff x="3905995" y="4432200"/>
              <a:chExt cx="5941585" cy="300639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5995" y="4432200"/>
                <a:ext cx="4507411" cy="3006391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4628508" y="6485090"/>
                <a:ext cx="1674491" cy="37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FF00"/>
                    </a:solidFill>
                    <a:latin typeface="Helvetica" charset="0"/>
                    <a:ea typeface="Helvetica" charset="0"/>
                    <a:cs typeface="Helvetica" charset="0"/>
                  </a:rPr>
                  <a:t>HFS injectors</a:t>
                </a:r>
                <a:endParaRPr lang="en-US" sz="1800" dirty="0">
                  <a:solidFill>
                    <a:srgbClr val="FFFF00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 flipH="1" flipV="1">
                <a:off x="5486400" y="5935395"/>
                <a:ext cx="21265" cy="500847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flipV="1">
                <a:off x="6104014" y="6308651"/>
                <a:ext cx="845889" cy="305333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8391976" y="4625872"/>
                <a:ext cx="1415772" cy="355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mtClean="0">
                    <a:latin typeface="Helvetica" charset="0"/>
                    <a:ea typeface="Helvetica" charset="0"/>
                    <a:cs typeface="Helvetica" charset="0"/>
                  </a:rPr>
                  <a:t>Centerstack</a:t>
                </a:r>
                <a:endParaRPr lang="en-US" sz="18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391976" y="5280128"/>
                <a:ext cx="1455604" cy="659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Helvetica" charset="0"/>
                    <a:ea typeface="Helvetica" charset="0"/>
                    <a:cs typeface="Helvetica" charset="0"/>
                  </a:rPr>
                  <a:t>Lower div</a:t>
                </a:r>
              </a:p>
              <a:p>
                <a:r>
                  <a:rPr lang="en-US" sz="1800" dirty="0" smtClean="0">
                    <a:latin typeface="Helvetica" charset="0"/>
                    <a:ea typeface="Helvetica" charset="0"/>
                    <a:cs typeface="Helvetica" charset="0"/>
                  </a:rPr>
                  <a:t>Strike Plate</a:t>
                </a:r>
                <a:endParaRPr lang="en-US" sz="18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7919447" y="5626079"/>
                <a:ext cx="654301" cy="309316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 flipH="1">
                <a:off x="6351181" y="4827448"/>
                <a:ext cx="2142396" cy="323366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3" name="TextBox 2"/>
            <p:cNvSpPr txBox="1"/>
            <p:nvPr/>
          </p:nvSpPr>
          <p:spPr>
            <a:xfrm>
              <a:off x="7736233" y="4117027"/>
              <a:ext cx="2716225" cy="25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charset="0"/>
                  <a:ea typeface="Arial" charset="0"/>
                  <a:cs typeface="Arial" charset="0"/>
                </a:rPr>
                <a:t>Divertor Injectors after Installation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9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Process of Optimizing PMI Mitigation Measures in </a:t>
            </a:r>
            <a:r>
              <a:rPr lang="en-US" dirty="0"/>
              <a:t>t</a:t>
            </a:r>
            <a:r>
              <a:rPr lang="en-US" dirty="0" smtClean="0"/>
              <a:t>he HFS Injector Geometry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8092" y="4022557"/>
            <a:ext cx="10945654" cy="2755232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/>
              <a:t>PMI: Cathode spots, arc-back, divertor plate interaction</a:t>
            </a:r>
          </a:p>
          <a:p>
            <a:pPr>
              <a:spcBef>
                <a:spcPts val="500"/>
              </a:spcBef>
            </a:pPr>
            <a:endParaRPr lang="en-US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Consequence: Impurity injection, reduced drive, loss of reproducibility </a:t>
            </a:r>
          </a:p>
          <a:p>
            <a:pPr>
              <a:spcBef>
                <a:spcPts val="500"/>
              </a:spcBef>
            </a:pPr>
            <a:endParaRPr lang="en-US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PMI mitigated: Operation at low B</a:t>
            </a:r>
            <a:r>
              <a:rPr lang="en-US" baseline="-25000" dirty="0" smtClean="0"/>
              <a:t>TF</a:t>
            </a:r>
            <a:r>
              <a:rPr lang="en-US" dirty="0" smtClean="0"/>
              <a:t>, improved alignment and local limiters</a:t>
            </a:r>
          </a:p>
          <a:p>
            <a:pPr>
              <a:spcBef>
                <a:spcPts val="500"/>
              </a:spcBef>
            </a:pPr>
            <a:endParaRPr lang="en-US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PMI is much reduced, but still optimizing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205" t="59571" r="3962" b="10042"/>
          <a:stretch/>
        </p:blipFill>
        <p:spPr>
          <a:xfrm>
            <a:off x="6561221" y="1433390"/>
            <a:ext cx="4373487" cy="2221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6034" y="1074572"/>
            <a:ext cx="285206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PMI on injector surfaces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9091" y="1074572"/>
            <a:ext cx="313419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PMI on lower divertor plate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6166" y="1411941"/>
            <a:ext cx="2611798" cy="22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Initial Results from HFS Injector Campaign are Promising</a:t>
            </a:r>
            <a:endParaRPr lang="en-US" sz="28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18"/>
              <p:cNvSpPr txBox="1">
                <a:spLocks/>
              </p:cNvSpPr>
              <p:nvPr/>
            </p:nvSpPr>
            <p:spPr>
              <a:xfrm>
                <a:off x="431788" y="1139509"/>
                <a:ext cx="4936838" cy="55815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fontAlgn="base">
                  <a:lnSpc>
                    <a:spcPct val="93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lnSpc>
                    <a:spcPct val="95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itchFamily="18" charset="0"/>
                    <a:cs typeface="+mn-cs"/>
                  </a:defRPr>
                </a:lvl2pPr>
                <a:lvl3pPr marL="1143000" indent="-228600" algn="l" defTabSz="457200" rtl="0" fontAlgn="base">
                  <a:lnSpc>
                    <a:spcPct val="93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1600">
                    <a:solidFill>
                      <a:srgbClr val="000000"/>
                    </a:solidFill>
                    <a:latin typeface="+mn-lt"/>
                    <a:cs typeface="+mn-cs"/>
                  </a:defRPr>
                </a:lvl3pPr>
                <a:lvl4pPr marL="16002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4pPr>
                <a:lvl5pPr marL="20574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5pPr>
                <a:lvl6pPr marL="25146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29718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34290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8pPr>
                <a:lvl9pPr marL="38862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US" sz="2000" dirty="0" smtClean="0"/>
                  <a:t>Larger </a:t>
                </a:r>
                <a:r>
                  <a:rPr lang="en-US" sz="2000" dirty="0"/>
                  <a:t>area injectors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2 cm</a:t>
                </a:r>
                <a:r>
                  <a:rPr lang="en-US" sz="2000" baseline="30000" dirty="0"/>
                  <a:t>2 </a:t>
                </a:r>
                <a:r>
                  <a:rPr lang="en-US" sz="2000" dirty="0">
                    <a:sym typeface="Wingdings"/>
                  </a:rPr>
                  <a:t></a:t>
                </a:r>
                <a:r>
                  <a:rPr lang="en-US" sz="2000" dirty="0"/>
                  <a:t> 4 cm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) </a:t>
                </a:r>
                <a:r>
                  <a:rPr lang="en-US" sz="2000" dirty="0" smtClean="0"/>
                  <a:t>function well at full field (0.25 T)</a:t>
                </a:r>
              </a:p>
              <a:p>
                <a:pPr lvl="1"/>
                <a:endParaRPr lang="en-US" sz="1800" dirty="0" smtClean="0"/>
              </a:p>
              <a:p>
                <a:r>
                  <a:rPr lang="en-US" sz="2000" dirty="0" smtClean="0"/>
                  <a:t>Demonstrated relaxation, current growth at full field</a:t>
                </a:r>
              </a:p>
              <a:p>
                <a:pPr lvl="1"/>
                <a:r>
                  <a:rPr lang="en-US" sz="1800" dirty="0" smtClean="0"/>
                  <a:t>First milestone achieved</a:t>
                </a:r>
                <a:endParaRPr lang="en-US" sz="1800" baseline="-25000" dirty="0" smtClean="0"/>
              </a:p>
              <a:p>
                <a:pPr lvl="1"/>
                <a:endParaRPr lang="en-US" sz="1800" dirty="0" smtClean="0"/>
              </a:p>
              <a:p>
                <a:r>
                  <a:rPr lang="en-US" sz="2000" dirty="0" err="1" smtClean="0"/>
                  <a:t>I</a:t>
                </a:r>
                <a:r>
                  <a:rPr lang="en-US" sz="2000" baseline="-25000" dirty="0" err="1" smtClean="0"/>
                  <a:t>p</a:t>
                </a:r>
                <a:r>
                  <a:rPr lang="en-US" sz="2000" baseline="-25000" dirty="0" smtClean="0"/>
                  <a:t> </a:t>
                </a:r>
                <a:r>
                  <a:rPr lang="en-US" sz="2000" dirty="0" smtClean="0"/>
                  <a:t>&gt; 100 kA to date</a:t>
                </a:r>
              </a:p>
              <a:p>
                <a:pPr lvl="1"/>
                <a:endParaRPr lang="en-US" sz="1800" dirty="0" smtClean="0"/>
              </a:p>
              <a:p>
                <a:r>
                  <a:rPr lang="en-US" sz="2000" dirty="0" smtClean="0"/>
                  <a:t>Producing attractive handoff targets</a:t>
                </a:r>
              </a:p>
              <a:p>
                <a:pPr lvl="1"/>
                <a:r>
                  <a:rPr lang="en-US" sz="1800" dirty="0" smtClean="0"/>
                  <a:t>&lt;</a:t>
                </a:r>
                <a:r>
                  <a:rPr lang="en-US" sz="1800" dirty="0" err="1" smtClean="0"/>
                  <a:t>T</a:t>
                </a:r>
                <a:r>
                  <a:rPr lang="en-US" sz="1800" baseline="-25000" dirty="0" err="1" smtClean="0"/>
                  <a:t>e</a:t>
                </a:r>
                <a:r>
                  <a:rPr lang="en-US" sz="1800" dirty="0" smtClean="0"/>
                  <a:t>&gt; ~ 100 eV,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 smtClean="0"/>
                  <a:t> ~ 10</a:t>
                </a:r>
                <a:r>
                  <a:rPr lang="en-US" sz="1800" baseline="30000" dirty="0" smtClean="0"/>
                  <a:t>19</a:t>
                </a:r>
                <a:r>
                  <a:rPr lang="en-US" sz="1800" dirty="0" smtClean="0"/>
                  <a:t> m</a:t>
                </a:r>
                <a:r>
                  <a:rPr lang="en-US" sz="1800" baseline="30000" dirty="0" smtClean="0"/>
                  <a:t>-3</a:t>
                </a:r>
              </a:p>
              <a:p>
                <a:pPr lvl="1"/>
                <a:endParaRPr lang="en-US" sz="1800" baseline="30000" dirty="0"/>
              </a:p>
              <a:p>
                <a:r>
                  <a:rPr lang="en-US" sz="2000" dirty="0" smtClean="0"/>
                  <a:t>Plasmas are highly elongated</a:t>
                </a:r>
              </a:p>
              <a:p>
                <a:pPr lvl="1"/>
                <a:r>
                  <a:rPr lang="en-US" sz="1800" dirty="0">
                    <a:latin typeface="Symbol" charset="2"/>
                    <a:ea typeface="Symbol" charset="2"/>
                    <a:cs typeface="Symbol" charset="2"/>
                  </a:rPr>
                  <a:t>k</a:t>
                </a:r>
                <a:r>
                  <a:rPr lang="en-US" sz="1800" dirty="0" smtClean="0"/>
                  <a:t> &gt; 2.6</a:t>
                </a:r>
              </a:p>
              <a:p>
                <a:pPr lvl="1"/>
                <a:endParaRPr lang="en-US" sz="1800" dirty="0" smtClean="0"/>
              </a:p>
            </p:txBody>
          </p:sp>
        </mc:Choice>
        <mc:Fallback xmlns="">
          <p:sp>
            <p:nvSpPr>
              <p:cNvPr id="8" name="Text Placeholder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88" y="1139509"/>
                <a:ext cx="4936838" cy="5581543"/>
              </a:xfrm>
              <a:prstGeom prst="rect">
                <a:avLst/>
              </a:prstGeom>
              <a:blipFill rotWithShape="0">
                <a:blip r:embed="rId3"/>
                <a:stretch>
                  <a:fillRect l="-1111" t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565924" y="3957080"/>
            <a:ext cx="207088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155kA at 30% B</a:t>
            </a:r>
            <a:r>
              <a:rPr lang="en-US" sz="1800" b="1" baseline="-25000" dirty="0" smtClean="0">
                <a:latin typeface="+mn-lt"/>
              </a:rPr>
              <a:t>TF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2381" y="1612103"/>
            <a:ext cx="316945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High </a:t>
            </a:r>
            <a:r>
              <a:rPr lang="en-US" sz="1800" b="1" dirty="0" smtClean="0">
                <a:latin typeface="Symbol" charset="2"/>
                <a:ea typeface="Symbol" charset="2"/>
                <a:cs typeface="Symbol" charset="2"/>
              </a:rPr>
              <a:t>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84" y="1917232"/>
            <a:ext cx="2151228" cy="3793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25"/>
          <a:stretch/>
        </p:blipFill>
        <p:spPr>
          <a:xfrm>
            <a:off x="5271434" y="4089951"/>
            <a:ext cx="4135308" cy="20702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71434" y="1484088"/>
            <a:ext cx="4135308" cy="2199045"/>
            <a:chOff x="14142719" y="4658955"/>
            <a:chExt cx="4135308" cy="2199045"/>
          </a:xfrm>
        </p:grpSpPr>
        <p:sp>
          <p:nvSpPr>
            <p:cNvPr id="40" name="TextBox 39"/>
            <p:cNvSpPr txBox="1"/>
            <p:nvPr/>
          </p:nvSpPr>
          <p:spPr>
            <a:xfrm>
              <a:off x="15388173" y="4658955"/>
              <a:ext cx="2199128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+mn-lt"/>
                </a:rPr>
                <a:t>100kA at 100% B</a:t>
              </a:r>
              <a:r>
                <a:rPr lang="en-US" sz="1800" b="1" baseline="-25000" dirty="0" smtClean="0">
                  <a:latin typeface="+mn-lt"/>
                </a:rPr>
                <a:t>TF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84" b="2410"/>
            <a:stretch/>
          </p:blipFill>
          <p:spPr>
            <a:xfrm>
              <a:off x="14142719" y="4836696"/>
              <a:ext cx="4135308" cy="2021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747" y="1331881"/>
            <a:ext cx="12161838" cy="5472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Fully V</a:t>
            </a:r>
            <a:r>
              <a:rPr lang="en-US" sz="2800" baseline="-25000" dirty="0" smtClean="0">
                <a:effectLst/>
              </a:rPr>
              <a:t>LHI</a:t>
            </a:r>
            <a:r>
              <a:rPr lang="en-US" sz="2800" dirty="0" smtClean="0">
                <a:effectLst/>
              </a:rPr>
              <a:t> </a:t>
            </a:r>
            <a:r>
              <a:rPr lang="en-US" dirty="0" smtClean="0">
                <a:effectLst/>
              </a:rPr>
              <a:t>Driven </a:t>
            </a:r>
            <a:r>
              <a:rPr lang="en-US" sz="2800" dirty="0" smtClean="0">
                <a:effectLst/>
              </a:rPr>
              <a:t>Discharges at Low B</a:t>
            </a:r>
            <a:r>
              <a:rPr lang="en-US" sz="2800" baseline="-25000" dirty="0" smtClean="0">
                <a:effectLst/>
              </a:rPr>
              <a:t>TF</a:t>
            </a:r>
            <a:r>
              <a:rPr lang="en-US" sz="2800" dirty="0" smtClean="0">
                <a:effectLst/>
              </a:rPr>
              <a:t> Exhibit Unexpected MHD Phenomenology</a:t>
            </a:r>
            <a:endParaRPr lang="en-US" sz="2800" dirty="0">
              <a:effectLst/>
            </a:endParaRPr>
          </a:p>
        </p:txBody>
      </p:sp>
      <p:sp>
        <p:nvSpPr>
          <p:cNvPr id="8" name="Text Placeholder 18"/>
          <p:cNvSpPr txBox="1">
            <a:spLocks/>
          </p:cNvSpPr>
          <p:nvPr/>
        </p:nvSpPr>
        <p:spPr>
          <a:xfrm>
            <a:off x="328290" y="1517861"/>
            <a:ext cx="4804149" cy="51008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lnSpc>
                <a:spcPct val="9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2pPr>
            <a:lvl3pPr marL="1143000" indent="-228600" algn="l" defTabSz="457200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0-D model indicates full growth and sustainment by LHI drive</a:t>
            </a:r>
            <a:endParaRPr lang="en-US" sz="2000" baseline="-250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MHD markedly different from LFS LHI</a:t>
            </a:r>
          </a:p>
          <a:p>
            <a:pPr lvl="1"/>
            <a:r>
              <a:rPr lang="en-US" sz="1800" dirty="0" smtClean="0"/>
              <a:t>Initial phase: current drive from large scale reconnection of helical streams</a:t>
            </a:r>
          </a:p>
          <a:p>
            <a:pPr lvl="1"/>
            <a:r>
              <a:rPr lang="en-US" sz="1800" dirty="0" smtClean="0"/>
              <a:t>MHD abruptly drops by an order of magnitude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7100379" y="1210855"/>
            <a:ext cx="108234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HFS LHI</a:t>
            </a:r>
            <a:endParaRPr lang="en-US" sz="1800" b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86499" y="1210855"/>
            <a:ext cx="105670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mtClean="0">
                <a:latin typeface="Arial" charset="0"/>
                <a:ea typeface="Arial" charset="0"/>
                <a:cs typeface="Arial" charset="0"/>
              </a:rPr>
              <a:t>LFS 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LHI</a:t>
            </a:r>
            <a:endParaRPr lang="en-US" sz="1800" b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76736" y="3862880"/>
            <a:ext cx="53412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V</a:t>
            </a:r>
            <a:r>
              <a:rPr lang="en-US" sz="1600" baseline="-25000" dirty="0" smtClean="0">
                <a:latin typeface="+mn-lt"/>
              </a:rPr>
              <a:t>LHI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64713" y="3523607"/>
            <a:ext cx="55816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351B12"/>
                </a:solidFill>
                <a:latin typeface="+mn-lt"/>
              </a:rPr>
              <a:t>V</a:t>
            </a:r>
            <a:r>
              <a:rPr lang="en-US" sz="1600" baseline="-25000" smtClean="0">
                <a:solidFill>
                  <a:srgbClr val="351B12"/>
                </a:solidFill>
                <a:latin typeface="+mn-lt"/>
              </a:rPr>
              <a:t>IND</a:t>
            </a:r>
            <a:endParaRPr lang="en-US" sz="1600" baseline="-25000" dirty="0" smtClean="0">
              <a:solidFill>
                <a:srgbClr val="351B1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83148" y="3101047"/>
            <a:ext cx="52770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1B12"/>
                </a:solidFill>
                <a:latin typeface="+mn-lt"/>
              </a:rPr>
              <a:t>-V</a:t>
            </a:r>
            <a:r>
              <a:rPr lang="en-US" sz="1600" baseline="-25000" dirty="0" smtClean="0">
                <a:solidFill>
                  <a:srgbClr val="351B12"/>
                </a:solidFill>
                <a:latin typeface="+mn-lt"/>
              </a:rPr>
              <a:t>IR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3204" y="3066261"/>
            <a:ext cx="53412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V</a:t>
            </a:r>
            <a:r>
              <a:rPr lang="en-US" sz="1600" baseline="-25000" dirty="0" smtClean="0">
                <a:latin typeface="+mn-lt"/>
              </a:rPr>
              <a:t>LHI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12765" y="3820617"/>
            <a:ext cx="55816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1B12"/>
                </a:solidFill>
                <a:latin typeface="+mn-lt"/>
              </a:rPr>
              <a:t>V</a:t>
            </a:r>
            <a:r>
              <a:rPr lang="en-US" sz="1600" baseline="-25000" dirty="0" smtClean="0">
                <a:solidFill>
                  <a:srgbClr val="351B12"/>
                </a:solidFill>
                <a:latin typeface="+mn-lt"/>
              </a:rPr>
              <a:t>IND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96803" y="3420049"/>
            <a:ext cx="52770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1B12"/>
                </a:solidFill>
                <a:latin typeface="+mn-lt"/>
              </a:rPr>
              <a:t>-V</a:t>
            </a:r>
            <a:r>
              <a:rPr lang="en-US" sz="1600" baseline="-25000" dirty="0" smtClean="0">
                <a:solidFill>
                  <a:srgbClr val="351B12"/>
                </a:solidFill>
                <a:latin typeface="+mn-lt"/>
              </a:rPr>
              <a:t>IR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862083" y="5323367"/>
            <a:ext cx="63796" cy="148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772013" y="5323367"/>
            <a:ext cx="63796" cy="148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5875127" y="5379507"/>
            <a:ext cx="36576" cy="365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8773215" y="5367100"/>
            <a:ext cx="36576" cy="365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834" y="0"/>
            <a:ext cx="9830381" cy="836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Interim Operation at Low B</a:t>
            </a:r>
            <a:r>
              <a:rPr lang="en-US" baseline="-25000" dirty="0" smtClean="0"/>
              <a:t>TF</a:t>
            </a:r>
            <a:r>
              <a:rPr lang="en-US" dirty="0" smtClean="0"/>
              <a:t> Allowed Observation of Sustained </a:t>
            </a:r>
            <a:r>
              <a:rPr lang="en-US" dirty="0"/>
              <a:t>High </a:t>
            </a:r>
            <a:r>
              <a:rPr lang="en-US" dirty="0" smtClean="0"/>
              <a:t>I</a:t>
            </a:r>
            <a:r>
              <a:rPr lang="en-US" baseline="-25000" dirty="0" smtClean="0"/>
              <a:t>N</a:t>
            </a:r>
            <a:r>
              <a:rPr lang="en-US" dirty="0" smtClean="0"/>
              <a:t>, High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k </a:t>
            </a:r>
            <a:r>
              <a:rPr lang="en-US" dirty="0" smtClean="0">
                <a:ea typeface="Symbol" charset="2"/>
                <a:cs typeface="Symbol" charset="2"/>
              </a:rPr>
              <a:t>Discharge</a:t>
            </a:r>
            <a:endParaRPr lang="en-US" baseline="-25000" dirty="0">
              <a:ea typeface="Symbol" charset="2"/>
              <a:cs typeface="Symbol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J.A. Reusch, APS-DPP 2016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8"/>
              <p:cNvSpPr txBox="1">
                <a:spLocks/>
              </p:cNvSpPr>
              <p:nvPr/>
            </p:nvSpPr>
            <p:spPr>
              <a:xfrm>
                <a:off x="608249" y="1552018"/>
                <a:ext cx="4855492" cy="446377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fontAlgn="base">
                  <a:lnSpc>
                    <a:spcPct val="93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lnSpc>
                    <a:spcPct val="95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itchFamily="18" charset="0"/>
                    <a:cs typeface="+mn-cs"/>
                  </a:defRPr>
                </a:lvl2pPr>
                <a:lvl3pPr marL="1143000" indent="-228600" algn="l" defTabSz="457200" rtl="0" fontAlgn="base">
                  <a:lnSpc>
                    <a:spcPct val="93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1600">
                    <a:solidFill>
                      <a:srgbClr val="000000"/>
                    </a:solidFill>
                    <a:latin typeface="+mn-lt"/>
                    <a:cs typeface="+mn-cs"/>
                  </a:defRPr>
                </a:lvl3pPr>
                <a:lvl4pPr marL="16002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4pPr>
                <a:lvl5pPr marL="20574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5pPr>
                <a:lvl6pPr marL="25146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29718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34290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8pPr>
                <a:lvl9pPr marL="3886200" indent="-228600" algn="l" defTabSz="457200" rtl="0" fontAlgn="base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US" sz="2000" dirty="0" smtClean="0"/>
                  <a:t>Low I</a:t>
                </a:r>
                <a:r>
                  <a:rPr lang="en-US" sz="2000" baseline="-25000" dirty="0" smtClean="0"/>
                  <a:t>TF</a:t>
                </a:r>
                <a:r>
                  <a:rPr lang="en-US" sz="2000" dirty="0" smtClean="0"/>
                  <a:t> &lt; 0.6 </a:t>
                </a:r>
                <a:r>
                  <a:rPr lang="en-US" sz="2000" dirty="0" err="1" smtClean="0"/>
                  <a:t>I</a:t>
                </a:r>
                <a:r>
                  <a:rPr lang="en-US" sz="2000" baseline="-25000" dirty="0" err="1" smtClean="0"/>
                  <a:t>p</a:t>
                </a:r>
                <a:endParaRPr lang="en-US" sz="2000" baseline="-25000" dirty="0" smtClean="0"/>
              </a:p>
              <a:p>
                <a:pPr lvl="1"/>
                <a:endParaRPr lang="en-US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=5</m:t>
                    </m:r>
                    <m:r>
                      <a:rPr lang="en-US" sz="2000" i="1">
                        <a:latin typeface="Cambria Math" charset="0"/>
                      </a:rPr>
                      <m:t>𝐴</m:t>
                    </m:r>
                    <m:f>
                      <m:fPr>
                        <m:ctrlPr>
                          <a:rPr lang="bg-BG" sz="20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𝑇𝐹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charset="0"/>
                      </a:rPr>
                      <m:t>&gt;</m:t>
                    </m:r>
                    <m:r>
                      <a:rPr lang="en-US" sz="2000" i="1">
                        <a:latin typeface="Cambria Math" charset="0"/>
                      </a:rPr>
                      <m:t>10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1800" dirty="0" smtClean="0"/>
                  <a:t>Constant or ramped-down B</a:t>
                </a:r>
                <a:r>
                  <a:rPr lang="en-US" sz="1800" baseline="-25000" dirty="0" smtClean="0"/>
                  <a:t>TF</a:t>
                </a:r>
                <a:endParaRPr lang="en-US" sz="180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sz="2000" dirty="0" smtClean="0"/>
                  <a:t>HFS injector geometry </a:t>
                </a:r>
                <a:r>
                  <a:rPr lang="en-US" sz="2000" dirty="0">
                    <a:sym typeface="Wingdings"/>
                  </a:rPr>
                  <a:t></a:t>
                </a:r>
                <a:r>
                  <a:rPr lang="en-US" sz="2000" dirty="0" smtClean="0"/>
                  <a:t> naturally high elongation</a:t>
                </a:r>
              </a:p>
              <a:p>
                <a:endParaRPr lang="en-US" dirty="0" smtClean="0"/>
              </a:p>
              <a:p>
                <a:r>
                  <a:rPr lang="en-US" sz="2000" dirty="0" smtClean="0"/>
                  <a:t>Ready access to High </a:t>
                </a:r>
                <a:r>
                  <a:rPr lang="en-US" sz="2000" dirty="0" err="1" smtClean="0">
                    <a:latin typeface="Symbol" charset="2"/>
                    <a:ea typeface="Symbol" charset="2"/>
                    <a:cs typeface="Symbol" charset="2"/>
                  </a:rPr>
                  <a:t>b</a:t>
                </a:r>
                <a:r>
                  <a:rPr lang="en-US" sz="2000" baseline="-25000" dirty="0" err="1" smtClean="0"/>
                  <a:t>T</a:t>
                </a:r>
                <a:endParaRPr lang="en-US" sz="2000" baseline="-25000" dirty="0" smtClean="0"/>
              </a:p>
              <a:p>
                <a:pPr lvl="1"/>
                <a:r>
                  <a:rPr lang="en-US" sz="1800" dirty="0" smtClean="0"/>
                  <a:t>Aided by anomalous ion </a:t>
                </a:r>
                <a:r>
                  <a:rPr lang="en-US" sz="1800" dirty="0"/>
                  <a:t>heating </a:t>
                </a:r>
                <a:r>
                  <a:rPr lang="en-US" sz="1800" dirty="0" smtClean="0"/>
                  <a:t>(</a:t>
                </a:r>
                <a:r>
                  <a:rPr lang="en-US" sz="1800" dirty="0" err="1" smtClean="0"/>
                  <a:t>T</a:t>
                </a:r>
                <a:r>
                  <a:rPr lang="en-US" sz="1800" baseline="-25000" dirty="0" err="1" smtClean="0"/>
                  <a:t>i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&gt; </a:t>
                </a:r>
                <a:r>
                  <a:rPr lang="en-US" sz="1800" dirty="0" err="1" smtClean="0"/>
                  <a:t>T</a:t>
                </a:r>
                <a:r>
                  <a:rPr lang="en-US" sz="1800" baseline="-25000" dirty="0" err="1" smtClean="0"/>
                  <a:t>e</a:t>
                </a:r>
                <a:r>
                  <a:rPr lang="en-US" sz="1800" dirty="0" smtClean="0"/>
                  <a:t>)</a:t>
                </a:r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12" name="Text Placeholder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49" y="1552018"/>
                <a:ext cx="4855492" cy="4463772"/>
              </a:xfrm>
              <a:prstGeom prst="rect">
                <a:avLst/>
              </a:prstGeom>
              <a:blipFill rotWithShape="0">
                <a:blip r:embed="rId3"/>
                <a:stretch>
                  <a:fillRect l="-1131"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6240284" y="1947968"/>
            <a:ext cx="593654" cy="23673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37111" y="1679485"/>
            <a:ext cx="4908980" cy="4850539"/>
            <a:chOff x="6127990" y="1478592"/>
            <a:chExt cx="5209274" cy="514725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990" y="1478592"/>
              <a:ext cx="5209274" cy="514725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6163715" y="2153476"/>
              <a:ext cx="86754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I</a:t>
              </a:r>
              <a:r>
                <a:rPr lang="en-US" sz="2000" baseline="-25000" dirty="0" err="1" smtClean="0">
                  <a:latin typeface="+mn-lt"/>
                </a:rPr>
                <a:t>p</a:t>
              </a:r>
              <a:r>
                <a:rPr lang="en-US" sz="2000" baseline="-25000" dirty="0" smtClean="0">
                  <a:latin typeface="+mn-lt"/>
                </a:rPr>
                <a:t> </a:t>
              </a:r>
              <a:r>
                <a:rPr lang="en-US" sz="2000" dirty="0" smtClean="0">
                  <a:latin typeface="+mn-lt"/>
                </a:rPr>
                <a:t>(kA)</a:t>
              </a:r>
              <a:endParaRPr lang="en-US" sz="2000" baseline="-25000" dirty="0" smtClean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408172" y="3487015"/>
              <a:ext cx="37863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I</a:t>
              </a:r>
              <a:r>
                <a:rPr lang="en-US" sz="2000" baseline="-25000" dirty="0" smtClean="0">
                  <a:latin typeface="+mn-lt"/>
                </a:rPr>
                <a:t>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5840248" y="5092220"/>
              <a:ext cx="155042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</a:t>
              </a:r>
              <a:r>
                <a:rPr lang="en-US" sz="2000" baseline="-25000" dirty="0" smtClean="0">
                  <a:latin typeface="+mn-lt"/>
                </a:rPr>
                <a:t>e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smtClean="0">
                  <a:latin typeface="+mn-lt"/>
                </a:rPr>
                <a:t>(10</a:t>
              </a:r>
              <a:r>
                <a:rPr lang="en-US" sz="2000" baseline="30000" smtClean="0">
                  <a:latin typeface="+mn-lt"/>
                </a:rPr>
                <a:t>19 </a:t>
              </a:r>
              <a:r>
                <a:rPr lang="en-US" sz="2000" smtClean="0">
                  <a:latin typeface="+mn-lt"/>
                </a:rPr>
                <a:t>m</a:t>
              </a:r>
              <a:r>
                <a:rPr lang="en-US" sz="2000" baseline="30000" smtClean="0">
                  <a:latin typeface="+mn-lt"/>
                </a:rPr>
                <a:t>-3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baseline="-25000" dirty="0" smtClean="0">
                <a:latin typeface="+mn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80446" y="1227047"/>
            <a:ext cx="403352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Helvetica" charset="0"/>
                <a:ea typeface="Helvetica" charset="0"/>
                <a:cs typeface="Helvetica" charset="0"/>
              </a:rPr>
              <a:t>Access to I</a:t>
            </a:r>
            <a:r>
              <a:rPr lang="en-US" sz="1800" b="1" baseline="-25000" dirty="0" smtClean="0">
                <a:latin typeface="Helvetica" charset="0"/>
                <a:ea typeface="Helvetica" charset="0"/>
                <a:cs typeface="Helvetica" charset="0"/>
              </a:rPr>
              <a:t>N</a:t>
            </a:r>
            <a:r>
              <a:rPr lang="en-US" sz="1800" b="1" dirty="0" smtClean="0">
                <a:latin typeface="Helvetica" charset="0"/>
                <a:ea typeface="Helvetica" charset="0"/>
                <a:cs typeface="Helvetica" charset="0"/>
              </a:rPr>
              <a:t> &gt; 14, n</a:t>
            </a:r>
            <a:r>
              <a:rPr lang="en-US" sz="1800" b="1" baseline="-25000" dirty="0" smtClean="0"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sz="1800" b="1" dirty="0" smtClean="0">
                <a:latin typeface="Helvetica" charset="0"/>
                <a:ea typeface="Helvetica" charset="0"/>
                <a:cs typeface="Helvetica" charset="0"/>
              </a:rPr>
              <a:t> &gt; 10</a:t>
            </a:r>
            <a:r>
              <a:rPr lang="en-US" sz="1800" b="1" baseline="30000" dirty="0" smtClean="0">
                <a:latin typeface="Helvetica" charset="0"/>
                <a:ea typeface="Helvetica" charset="0"/>
                <a:cs typeface="Helvetica" charset="0"/>
              </a:rPr>
              <a:t>19</a:t>
            </a:r>
            <a:r>
              <a:rPr lang="en-US" sz="1800" b="1" dirty="0" smtClean="0">
                <a:latin typeface="Helvetica" charset="0"/>
                <a:ea typeface="Helvetica" charset="0"/>
                <a:cs typeface="Helvetica" charset="0"/>
              </a:rPr>
              <a:t> m</a:t>
            </a:r>
            <a:r>
              <a:rPr lang="en-US" sz="1800" b="1" baseline="30000" dirty="0" smtClean="0">
                <a:latin typeface="Helvetica" charset="0"/>
                <a:ea typeface="Helvetica" charset="0"/>
                <a:cs typeface="Helvetica" charset="0"/>
              </a:rPr>
              <a:t>-3</a:t>
            </a:r>
            <a:r>
              <a:rPr lang="en-US" sz="1800" b="1" dirty="0" smtClean="0">
                <a:latin typeface="Helvetica" charset="0"/>
                <a:ea typeface="Helvetica" charset="0"/>
                <a:cs typeface="Helvetica" charset="0"/>
              </a:rPr>
              <a:t> with HFS Injection, B</a:t>
            </a:r>
            <a:r>
              <a:rPr lang="en-US" sz="1800" b="1" baseline="-25000" dirty="0" smtClean="0">
                <a:latin typeface="Helvetica" charset="0"/>
                <a:ea typeface="Helvetica" charset="0"/>
                <a:cs typeface="Helvetica" charset="0"/>
              </a:rPr>
              <a:t>TF</a:t>
            </a:r>
            <a:r>
              <a:rPr lang="en-US" sz="1800" b="1" dirty="0" smtClean="0">
                <a:latin typeface="Helvetica" charset="0"/>
                <a:ea typeface="Helvetica" charset="0"/>
                <a:cs typeface="Helvetica" charset="0"/>
              </a:rPr>
              <a:t> Ramp-down</a:t>
            </a:r>
            <a:endParaRPr lang="en-US" sz="1800" b="1" baseline="30000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862442" y="5727031"/>
            <a:ext cx="0" cy="19250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247183" y="1307255"/>
            <a:ext cx="15349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62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gasusTemplate_w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PegasusTemplate_wide.pptx</Template>
  <TotalTime>0</TotalTime>
  <Words>900</Words>
  <Application>Microsoft Macintosh PowerPoint</Application>
  <PresentationFormat>Custom</PresentationFormat>
  <Paragraphs>179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Cambria Math</vt:lpstr>
      <vt:lpstr>Helvetica</vt:lpstr>
      <vt:lpstr>Lucida Sans Unicode</vt:lpstr>
      <vt:lpstr>Symbol</vt:lpstr>
      <vt:lpstr>Times New Roman</vt:lpstr>
      <vt:lpstr>Wingdings</vt:lpstr>
      <vt:lpstr>PegasusTemplate_wide</vt:lpstr>
      <vt:lpstr>Equation</vt:lpstr>
      <vt:lpstr>PowerPoint Presentation</vt:lpstr>
      <vt:lpstr>PowerPoint Presentation</vt:lpstr>
      <vt:lpstr>0-D Power Balance Model Used to Explore Projections for NSTX-U Startup</vt:lpstr>
      <vt:lpstr>On Pegasus: Utilize Different Injector Geometry to Emphasize Different Drive Mechanisms</vt:lpstr>
      <vt:lpstr>PowerPoint Presentation</vt:lpstr>
      <vt:lpstr>In the Process of Optimizing PMI Mitigation Measures in the HFS Injector Geometry</vt:lpstr>
      <vt:lpstr>Initial Results from HFS Injector Campaign are Promising</vt:lpstr>
      <vt:lpstr>Fully VLHI Driven Discharges at Low BTF Exhibit Unexpected MHD Phenomenology</vt:lpstr>
      <vt:lpstr>Interim Operation at Low BTF Allowed Observation of Sustained High IN, High k Discharge</vt:lpstr>
      <vt:lpstr>LHI Provides Access to High-bT at A ~ 1 with Non-Solenoidal Sustainment and Anomalous Ion Heating</vt:lpstr>
      <vt:lpstr>HFS Injection Enables Exploring Varied Drive Mechanisms. Coincidentally: Unique Access to High IN, bT Space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2016-11-01T14:38:07Z</cp:lastPrinted>
  <dcterms:created xsi:type="dcterms:W3CDTF">2011-05-18T14:38:10Z</dcterms:created>
  <dcterms:modified xsi:type="dcterms:W3CDTF">2016-11-01T15:52:46Z</dcterms:modified>
</cp:coreProperties>
</file>