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9" r:id="rId3"/>
    <p:sldId id="264" r:id="rId4"/>
    <p:sldId id="271" r:id="rId5"/>
    <p:sldId id="281" r:id="rId6"/>
    <p:sldId id="274" r:id="rId7"/>
    <p:sldId id="275" r:id="rId8"/>
    <p:sldId id="276" r:id="rId9"/>
    <p:sldId id="278" r:id="rId10"/>
    <p:sldId id="279" r:id="rId11"/>
    <p:sldId id="270" r:id="rId12"/>
    <p:sldId id="282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20000"/>
    <a:srgbClr val="3366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0" autoAdjust="0"/>
  </p:normalViewPr>
  <p:slideViewPr>
    <p:cSldViewPr>
      <p:cViewPr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Quantitative Data</a:t>
            </a:r>
            <a:r>
              <a:rPr lang="en-US" baseline="0" dirty="0"/>
              <a:t> and Clear Conclusion each</a:t>
            </a:r>
          </a:p>
          <a:p>
            <a:r>
              <a:rPr lang="en-US" baseline="0" dirty="0"/>
              <a:t>Primarily mention that the focus of this talk will be on O-contamination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2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 Estimated amounts of Li on the surface to understand what is going on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Submonolayer</a:t>
            </a:r>
            <a:r>
              <a:rPr lang="en-US" baseline="0" dirty="0"/>
              <a:t> coverage and Monolayer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Explain how to get coverage from the TPD data and the </a:t>
            </a:r>
            <a:r>
              <a:rPr lang="en-US" baseline="0" dirty="0" err="1"/>
              <a:t>Ea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Explain increase in Li LEIS signal and this could be due to O being dissolved in the substrate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4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 Estimated amounts of Li on the surface to understand what is going on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Submonolayer</a:t>
            </a:r>
            <a:r>
              <a:rPr lang="en-US" baseline="0" dirty="0"/>
              <a:t> coverage and Monolayer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Variations in signal intensity can be used to follow surface processes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80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Characterization of the thermal stability of Clean</a:t>
            </a:r>
            <a:r>
              <a:rPr lang="en-US" baseline="0" dirty="0"/>
              <a:t> Li Films</a:t>
            </a:r>
            <a:endParaRPr lang="en-US" dirty="0"/>
          </a:p>
          <a:p>
            <a:r>
              <a:rPr lang="en-US" dirty="0"/>
              <a:t>2 figures not explained how connected. Discuss how they are connected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(</a:t>
            </a:r>
            <a:r>
              <a:rPr lang="en-US" sz="1200" dirty="0">
                <a:solidFill>
                  <a:srgbClr val="FF0000"/>
                </a:solidFill>
              </a:rPr>
              <a:t>Li</a:t>
            </a:r>
            <a:r>
              <a:rPr lang="en-US" sz="1200" baseline="-25000" dirty="0">
                <a:solidFill>
                  <a:srgbClr val="FF0000"/>
                </a:solidFill>
              </a:rPr>
              <a:t>2</a:t>
            </a:r>
            <a:r>
              <a:rPr lang="en-US" sz="1200" dirty="0">
                <a:solidFill>
                  <a:srgbClr val="FF0000"/>
                </a:solidFill>
              </a:rPr>
              <a:t>O, LiO</a:t>
            </a:r>
            <a:r>
              <a:rPr lang="en-US" sz="1200" baseline="-25000" dirty="0">
                <a:solidFill>
                  <a:srgbClr val="FF0000"/>
                </a:solidFill>
              </a:rPr>
              <a:t>2</a:t>
            </a:r>
            <a:r>
              <a:rPr lang="en-US" sz="1200" dirty="0">
                <a:solidFill>
                  <a:srgbClr val="FF0000"/>
                </a:solidFill>
              </a:rPr>
              <a:t> or Li-W-O species</a:t>
            </a:r>
            <a:r>
              <a:rPr lang="en-US" sz="1200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0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QMS (Quadrupole Mass Spectrometer Define)</a:t>
            </a:r>
          </a:p>
          <a:p>
            <a:r>
              <a:rPr lang="en-US" dirty="0"/>
              <a:t>Indicate that you have seen this on TZM surface</a:t>
            </a:r>
          </a:p>
          <a:p>
            <a:r>
              <a:rPr lang="en-US" dirty="0"/>
              <a:t>- Large bulk films on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16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Explain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86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Explain Results, Implications to Fusion as</a:t>
            </a:r>
            <a:r>
              <a:rPr lang="en-US" baseline="0" dirty="0"/>
              <a:t> well as bonding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0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does diffusion mean?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8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Difference between</a:t>
            </a:r>
            <a:r>
              <a:rPr lang="en-US" baseline="0" dirty="0"/>
              <a:t> LEIS and AES (Include in presentation)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1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author list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/>
              <a:t>Click to edit presentation title</a:t>
            </a:r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920000"/>
                </a:solidFill>
                <a:latin typeface="+mn-lt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C00000"/>
                </a:solidFill>
              </a:rPr>
              <a:t>DPP APS 2016, O.O. Fasoranti,11/1/2016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Place your institutional logo(s) here:</a:t>
            </a:r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author list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/>
              <a:t>Click to edit presentation title</a:t>
            </a:r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C00000"/>
                </a:solidFill>
              </a:rPr>
              <a:t>Impurity contamination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Place your institutional logo(s) here:</a:t>
            </a:r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7724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 DPP 2016, Impurity Contamination Effects on the Interaction of Li and Sn Films</a:t>
            </a:r>
            <a:r>
              <a:rPr lang="en-US" sz="1000" b="1" baseline="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W(poly)</a:t>
            </a:r>
            <a:r>
              <a:rPr lang="en-US" sz="1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Oluseyi</a:t>
            </a:r>
            <a:r>
              <a:rPr lang="en-US" sz="1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O. Fasoranti, 11/1/2016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838200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Oluseyi</a:t>
            </a:r>
            <a:r>
              <a:rPr lang="en-US" sz="2000" b="1" dirty="0"/>
              <a:t> O. Fasoranti, </a:t>
            </a:r>
            <a:r>
              <a:rPr lang="en-US" sz="2000" dirty="0"/>
              <a:t>and</a:t>
            </a:r>
            <a:r>
              <a:rPr lang="en-US" sz="2000" b="1" dirty="0"/>
              <a:t> </a:t>
            </a:r>
            <a:r>
              <a:rPr lang="en-US" sz="1800" i="1" dirty="0"/>
              <a:t>B.E. </a:t>
            </a:r>
            <a:r>
              <a:rPr lang="en-US" sz="1800" i="1" dirty="0" err="1"/>
              <a:t>Koel</a:t>
            </a:r>
            <a:endParaRPr lang="en-US" sz="1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200330"/>
            <a:ext cx="8572500" cy="11430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Impurity Contamination Effects on </a:t>
            </a:r>
            <a:b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Interaction of Li and Sn Films on W(poly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89032" y="3731284"/>
            <a:ext cx="7315200" cy="12192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1800" b="1" dirty="0">
                <a:solidFill>
                  <a:srgbClr val="FF0000"/>
                </a:solidFill>
              </a:rPr>
              <a:t>58</a:t>
            </a:r>
            <a:r>
              <a:rPr lang="en-US" sz="1800" b="1" baseline="30000" dirty="0">
                <a:solidFill>
                  <a:srgbClr val="FF0000"/>
                </a:solidFill>
              </a:rPr>
              <a:t>th</a:t>
            </a:r>
            <a:r>
              <a:rPr lang="en-US" sz="1800" b="1" dirty="0">
                <a:solidFill>
                  <a:srgbClr val="FF0000"/>
                </a:solidFill>
              </a:rPr>
              <a:t> Annual Meeting of the APS Division of Plasma Physics.</a:t>
            </a:r>
          </a:p>
          <a:p>
            <a:pPr>
              <a:lnSpc>
                <a:spcPct val="85000"/>
              </a:lnSpc>
            </a:pPr>
            <a:r>
              <a:rPr lang="en-US" sz="1800" b="1" dirty="0">
                <a:solidFill>
                  <a:srgbClr val="FF0000"/>
                </a:solidFill>
              </a:rPr>
              <a:t>San Jose, CA</a:t>
            </a:r>
          </a:p>
          <a:p>
            <a:pPr>
              <a:lnSpc>
                <a:spcPct val="85000"/>
              </a:lnSpc>
            </a:pPr>
            <a:r>
              <a:rPr lang="en-US" sz="1800" b="1" dirty="0">
                <a:solidFill>
                  <a:srgbClr val="FF0000"/>
                </a:solidFill>
              </a:rPr>
              <a:t>1-4 November 2016</a:t>
            </a: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rinceton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31" y="4731161"/>
            <a:ext cx="2133599" cy="74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9606" y="3088618"/>
            <a:ext cx="777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Department of Chemistry, and Department of Chemical and Biological Engineering, </a:t>
            </a:r>
          </a:p>
          <a:p>
            <a:pPr algn="ctr"/>
            <a:r>
              <a:rPr lang="en-US" sz="1600" dirty="0"/>
              <a:t>Princeton University, Princeton, NJ, USA </a:t>
            </a:r>
          </a:p>
        </p:txBody>
      </p:sp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LiO</a:t>
            </a:r>
            <a:r>
              <a:rPr lang="en-US" sz="3000" baseline="-25000" dirty="0" err="1"/>
              <a:t>x</a:t>
            </a:r>
            <a:r>
              <a:rPr lang="en-US" sz="3000" dirty="0"/>
              <a:t> decomposition more complex than </a:t>
            </a:r>
            <a:r>
              <a:rPr lang="en-US" sz="3000" dirty="0" err="1"/>
              <a:t>SnO</a:t>
            </a:r>
            <a:r>
              <a:rPr lang="en-US" sz="3000" baseline="-25000" dirty="0" err="1"/>
              <a:t>x</a:t>
            </a:r>
            <a:endParaRPr lang="en-US" sz="3000" baseline="-25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537968"/>
              </p:ext>
            </p:extLst>
          </p:nvPr>
        </p:nvGraphicFramePr>
        <p:xfrm>
          <a:off x="304800" y="952862"/>
          <a:ext cx="4114800" cy="5325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Graph" r:id="rId4" imgW="3108960" imgH="4023360" progId="Origin50.Graph">
                  <p:embed/>
                </p:oleObj>
              </mc:Choice>
              <mc:Fallback>
                <p:oleObj name="Graph" r:id="rId4" imgW="3108960" imgH="40233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952862"/>
                        <a:ext cx="4114800" cy="5325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191000" y="2438400"/>
            <a:ext cx="4800600" cy="2667000"/>
          </a:xfrm>
        </p:spPr>
        <p:txBody>
          <a:bodyPr>
            <a:normAutofit/>
          </a:bodyPr>
          <a:lstStyle/>
          <a:p>
            <a:r>
              <a:rPr lang="en-US" sz="2000" dirty="0" err="1"/>
              <a:t>LiO</a:t>
            </a:r>
            <a:r>
              <a:rPr lang="en-US" sz="2200" baseline="-25000" dirty="0" err="1"/>
              <a:t>x</a:t>
            </a:r>
            <a:r>
              <a:rPr lang="en-US" sz="2200" baseline="-25000" dirty="0"/>
              <a:t> </a:t>
            </a:r>
            <a:r>
              <a:rPr lang="en-US" sz="2000" dirty="0"/>
              <a:t>compounds show complex oxide decomposition </a:t>
            </a:r>
          </a:p>
          <a:p>
            <a:pPr lvl="1"/>
            <a:r>
              <a:rPr lang="en-US" sz="1600" b="1" dirty="0">
                <a:solidFill>
                  <a:schemeClr val="tx2"/>
                </a:solidFill>
              </a:rPr>
              <a:t>Peaks at 850 K, 1000 K and 1300 K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In the case of Sn, </a:t>
            </a:r>
            <a:r>
              <a:rPr lang="en-US" sz="2000" dirty="0" err="1"/>
              <a:t>SnO</a:t>
            </a:r>
            <a:r>
              <a:rPr lang="en-US" sz="2000" baseline="-25000" dirty="0" err="1"/>
              <a:t>x</a:t>
            </a:r>
            <a:r>
              <a:rPr lang="en-US" sz="2000" dirty="0"/>
              <a:t> compound decomposes with a single peak </a:t>
            </a:r>
          </a:p>
          <a:p>
            <a:pPr lvl="1"/>
            <a:r>
              <a:rPr lang="en-US" sz="1600" b="1" dirty="0">
                <a:solidFill>
                  <a:schemeClr val="tx2"/>
                </a:solidFill>
              </a:rPr>
              <a:t>Peaks at 1000 K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91300" y="627814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/>
              <a:t>TPD: Temperature Programmed Desorption</a:t>
            </a:r>
          </a:p>
        </p:txBody>
      </p:sp>
    </p:spTree>
    <p:extLst>
      <p:ext uri="{BB962C8B-B14F-4D97-AF65-F5344CB8AC3E}">
        <p14:creationId xmlns:p14="http://schemas.microsoft.com/office/powerpoint/2010/main" val="139240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32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60120"/>
            <a:ext cx="9105900" cy="5638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200" dirty="0"/>
              <a:t>Li multilayers initially desorb at 560 K, monolayer films do not fully desorb until 1500 K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Sn multilayers desorb at 1170 K, monolayer films are stable up to 1800 K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 err="1"/>
              <a:t>LiO</a:t>
            </a:r>
            <a:r>
              <a:rPr lang="en-US" sz="2200" baseline="-25000" dirty="0" err="1"/>
              <a:t>x</a:t>
            </a:r>
            <a:r>
              <a:rPr lang="en-US" sz="2200" dirty="0"/>
              <a:t> species formed through Li post-oxidation or Li deposition on oxidized W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/>
              <a:t>Complete conversion of Sn to </a:t>
            </a:r>
            <a:r>
              <a:rPr lang="en-US" sz="2200" dirty="0" err="1"/>
              <a:t>SnO</a:t>
            </a:r>
            <a:r>
              <a:rPr lang="en-US" sz="2200" dirty="0"/>
              <a:t> on oxidized W(poly)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/>
              <a:t>Oxygen increases Li thermal stability but decreases that of Sn</a:t>
            </a:r>
          </a:p>
          <a:p>
            <a:pPr>
              <a:spcAft>
                <a:spcPts val="1200"/>
              </a:spcAft>
            </a:pPr>
            <a:r>
              <a:rPr lang="en-US" sz="2200" dirty="0" err="1"/>
              <a:t>LiO</a:t>
            </a:r>
            <a:r>
              <a:rPr lang="en-US" baseline="-25000" dirty="0" err="1"/>
              <a:t>x</a:t>
            </a:r>
            <a:r>
              <a:rPr lang="en-US" sz="2200" dirty="0"/>
              <a:t> species decomposition is complex, </a:t>
            </a:r>
            <a:r>
              <a:rPr lang="en-US" sz="2200" dirty="0" err="1"/>
              <a:t>SnO</a:t>
            </a:r>
            <a:r>
              <a:rPr lang="en-US" baseline="-25000" dirty="0" err="1"/>
              <a:t>x</a:t>
            </a:r>
            <a:r>
              <a:rPr lang="en-US" sz="2200" dirty="0"/>
              <a:t> species decomposition occurs at a single temperature</a:t>
            </a:r>
          </a:p>
          <a:p>
            <a:pPr marL="0" lvl="2" indent="0">
              <a:buNone/>
            </a:pPr>
            <a:r>
              <a:rPr lang="en-US" sz="1600" dirty="0"/>
              <a:t>Funding: We acknowledge support by DOE FES grant no. DE-SC0012890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lvl="2"/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6752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782" y="2819400"/>
            <a:ext cx="89916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262959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Annealing studies with AES and LEIS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1887" y="4191000"/>
            <a:ext cx="8327271" cy="2286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50000"/>
              </a:lnSpc>
            </a:pPr>
            <a:endParaRPr lang="en-US" sz="2200" dirty="0"/>
          </a:p>
          <a:p>
            <a:pPr marL="285750" indent="-285750"/>
            <a:r>
              <a:rPr lang="en-US" sz="2200" dirty="0"/>
              <a:t>Ultrathin Sn Films (10 ML and 5 ML) deposited at 300 K</a:t>
            </a:r>
          </a:p>
          <a:p>
            <a:endParaRPr lang="en-US" sz="2200" dirty="0"/>
          </a:p>
          <a:p>
            <a:pPr marL="285750" indent="-285750"/>
            <a:r>
              <a:rPr lang="en-US" sz="2200" dirty="0"/>
              <a:t>Sn signal from AES and LEISS proportional to concentration. </a:t>
            </a:r>
          </a:p>
          <a:p>
            <a:pPr marL="285750" indent="-285750"/>
            <a:endParaRPr lang="en-US" sz="2200" dirty="0"/>
          </a:p>
          <a:p>
            <a:pPr marL="285750" indent="-285750"/>
            <a:r>
              <a:rPr lang="en-US" sz="2200" dirty="0"/>
              <a:t>On AES, Sn signal starts to drop after annealing to 450 K due to clustering or surface redistribution of Sn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053572"/>
              </p:ext>
            </p:extLst>
          </p:nvPr>
        </p:nvGraphicFramePr>
        <p:xfrm>
          <a:off x="-225822" y="645368"/>
          <a:ext cx="4526280" cy="3950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4"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25822" y="645368"/>
                        <a:ext cx="4526280" cy="3950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760912"/>
              </p:ext>
            </p:extLst>
          </p:nvPr>
        </p:nvGraphicFramePr>
        <p:xfrm>
          <a:off x="4770586" y="645368"/>
          <a:ext cx="4526280" cy="3950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5" name="Graph" r:id="rId6" imgW="4023360" imgH="3108960" progId="Origin50.Graph">
                  <p:embed/>
                </p:oleObj>
              </mc:Choice>
              <mc:Fallback>
                <p:oleObj name="Graph" r:id="rId6" imgW="4023360" imgH="3108960" progId="Origin50.Graph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0586" y="645368"/>
                        <a:ext cx="4526280" cy="3950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12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3000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Liquid metal plasma facing components (LM PFCs)  such as lithium (Li) and tin (Sn) can potentially perform better than solid PFCs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positive effects of Li coatings on plasma performance has led to an interest in Li chemistry on high Z metals such as tungsten (W)</a:t>
            </a:r>
          </a:p>
          <a:p>
            <a:endParaRPr lang="en-US" dirty="0"/>
          </a:p>
          <a:p>
            <a:r>
              <a:rPr lang="en-US" dirty="0"/>
              <a:t>Liquid Sn is attractive because it has lower vapor pressures and thus lower evaporative flux and higher operating temperature limits in tokamaks.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Impurity contamination of these LM PFCs can alter surface composition and affect  parameters such as wetting and hydrogen retention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We report in this talk ultrahigh vacuum (UHV) studies of the impact of O-contamination on thermal stability of Li and Sn films on polycrystalline tungsten (W)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Overview of Surface Science Methods </a:t>
            </a:r>
          </a:p>
        </p:txBody>
      </p:sp>
      <p:pic>
        <p:nvPicPr>
          <p:cNvPr id="5" name="Picture 4" descr="HP:MDC 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76" y="1039100"/>
            <a:ext cx="4551239" cy="280276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730050"/>
              </p:ext>
            </p:extLst>
          </p:nvPr>
        </p:nvGraphicFramePr>
        <p:xfrm>
          <a:off x="5208774" y="617832"/>
          <a:ext cx="4291740" cy="391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08774" y="617832"/>
                        <a:ext cx="4291740" cy="391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3887632"/>
            <a:ext cx="5341114" cy="2726795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</a:pPr>
            <a:r>
              <a:rPr lang="en-US" sz="2000" dirty="0"/>
              <a:t>Surface analysis toolbox: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Auger Electron Spectroscopy (AES)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X-ray Photo-electron Spectroscopy (XPS)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Low Energy Ion Scattering (LEIS)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Temperature Programmed Desorption (TPD)</a:t>
            </a:r>
          </a:p>
          <a:p>
            <a:pPr marL="22860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</a:pPr>
            <a:r>
              <a:rPr lang="en-US" sz="2000" dirty="0"/>
              <a:t>Clean Li and Sn film deposition through evaporation sources 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1" name="Picture 10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8140"/>
            <a:ext cx="2359708" cy="16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8228" y="109763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4-axis sample manipulator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16634" y="1559042"/>
            <a:ext cx="202566" cy="1935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36903" y="1066599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Energy </a:t>
            </a:r>
          </a:p>
          <a:p>
            <a:r>
              <a:rPr lang="en-US" sz="1200" b="1" dirty="0"/>
              <a:t>analyzer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75633" y="1297432"/>
            <a:ext cx="3723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30691" y="241416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Sn evaporator</a:t>
            </a:r>
          </a:p>
          <a:p>
            <a:r>
              <a:rPr lang="en-US" sz="1200" b="1" dirty="0"/>
              <a:t>port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639408" y="2094199"/>
            <a:ext cx="143608" cy="280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11212" y="1397994"/>
            <a:ext cx="116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Li evaporator</a:t>
            </a:r>
          </a:p>
          <a:p>
            <a:r>
              <a:rPr lang="en-US" sz="1200" b="1" dirty="0"/>
              <a:t>port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495800" y="1632534"/>
            <a:ext cx="287216" cy="246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63240" y="3200400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Ion Pump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5715" y="4208808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Clean” W(poly) surface: ~3% O, No 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91489" y="6181914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600"/>
              </a:spcAft>
            </a:pPr>
            <a:r>
              <a:rPr lang="en-US" dirty="0"/>
              <a:t>Sample resistive heating to 1900 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9118" y="578794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W(poly)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354644" y="5483224"/>
            <a:ext cx="385925" cy="3786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88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Li-Li bond weaker than Li-W bond</a:t>
            </a:r>
          </a:p>
        </p:txBody>
      </p:sp>
      <p:graphicFrame>
        <p:nvGraphicFramePr>
          <p:cNvPr id="9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983636"/>
              </p:ext>
            </p:extLst>
          </p:nvPr>
        </p:nvGraphicFramePr>
        <p:xfrm>
          <a:off x="4840874" y="631756"/>
          <a:ext cx="4731716" cy="467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"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0874" y="631756"/>
                        <a:ext cx="4731716" cy="4678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idx="10"/>
          </p:nvPr>
        </p:nvSpPr>
        <p:spPr>
          <a:xfrm>
            <a:off x="130321" y="4855450"/>
            <a:ext cx="4419600" cy="185315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TPD  measures desorption energy, rate constants, &amp; amount desorbed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0322" y="2227548"/>
            <a:ext cx="1022959" cy="362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W(poly)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9148" y="2196168"/>
            <a:ext cx="1022959" cy="362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W(poly)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1009" y="2172163"/>
            <a:ext cx="1022959" cy="3708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W(poly)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932107" y="2370018"/>
            <a:ext cx="715287" cy="28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5801" y="2065840"/>
            <a:ext cx="1022959" cy="165861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Monolayer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0321" y="1562692"/>
            <a:ext cx="1022959" cy="491887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Multilayer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09147" y="2037123"/>
            <a:ext cx="1022959" cy="16459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Monolayer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22614" y="1993079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560 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67198" y="1949937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1500 K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843622" y="1389360"/>
            <a:ext cx="517432" cy="381094"/>
            <a:chOff x="3604556" y="4632279"/>
            <a:chExt cx="517432" cy="381094"/>
          </a:xfrm>
          <a:solidFill>
            <a:srgbClr val="FFFF66"/>
          </a:solidFill>
        </p:grpSpPr>
        <p:sp>
          <p:nvSpPr>
            <p:cNvPr id="23" name="Oval 22"/>
            <p:cNvSpPr/>
            <p:nvPr/>
          </p:nvSpPr>
          <p:spPr>
            <a:xfrm>
              <a:off x="3797550" y="4928612"/>
              <a:ext cx="72974" cy="84761"/>
            </a:xfrm>
            <a:prstGeom prst="ellipse">
              <a:avLst/>
            </a:prstGeom>
            <a:grpFill/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049014" y="4793145"/>
              <a:ext cx="72974" cy="84761"/>
            </a:xfrm>
            <a:prstGeom prst="ellipse">
              <a:avLst/>
            </a:prstGeom>
            <a:grpFill/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861727" y="4793108"/>
              <a:ext cx="72974" cy="84761"/>
            </a:xfrm>
            <a:prstGeom prst="ellipse">
              <a:avLst/>
            </a:prstGeom>
            <a:grpFill/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641043" y="4907220"/>
              <a:ext cx="72974" cy="84761"/>
            </a:xfrm>
            <a:prstGeom prst="ellipse">
              <a:avLst/>
            </a:prstGeom>
            <a:grpFill/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788362" y="4632279"/>
              <a:ext cx="72974" cy="84761"/>
            </a:xfrm>
            <a:prstGeom prst="ellipse">
              <a:avLst/>
            </a:prstGeom>
            <a:grpFill/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604556" y="4708310"/>
              <a:ext cx="72974" cy="84761"/>
            </a:xfrm>
            <a:prstGeom prst="ellipse">
              <a:avLst/>
            </a:prstGeom>
            <a:grpFill/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669051" y="120129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atoms</a:t>
            </a:r>
          </a:p>
        </p:txBody>
      </p:sp>
      <p:sp>
        <p:nvSpPr>
          <p:cNvPr id="30" name="Rectangle 29"/>
          <p:cNvSpPr/>
          <p:nvPr/>
        </p:nvSpPr>
        <p:spPr>
          <a:xfrm rot="19830580">
            <a:off x="3327122" y="1167128"/>
            <a:ext cx="597285" cy="41319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166107" y="2402729"/>
            <a:ext cx="75416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 rot="20167828">
            <a:off x="2409905" y="1683539"/>
            <a:ext cx="457200" cy="203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29400" y="630525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/>
              <a:t>TPD: Temperature Programmed Desorption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334458"/>
              </p:ext>
            </p:extLst>
          </p:nvPr>
        </p:nvGraphicFramePr>
        <p:xfrm>
          <a:off x="577055" y="2466375"/>
          <a:ext cx="3309436" cy="2557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" name="Graph" r:id="rId6" imgW="4023360" imgH="3108960" progId="Origin50.Graph">
                  <p:embed/>
                </p:oleObj>
              </mc:Choice>
              <mc:Fallback>
                <p:oleObj name="Graph" r:id="rId6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7055" y="2466375"/>
                        <a:ext cx="3309436" cy="2557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592053" y="5143393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TPD of Li on W(poly), show weak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Li-Li </a:t>
            </a:r>
            <a:r>
              <a:rPr lang="en-US" dirty="0"/>
              <a:t>bond compared to strong Li-W bond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Submonolayer</a:t>
            </a:r>
            <a:r>
              <a:rPr lang="en-US" dirty="0"/>
              <a:t> Li film on W(poly) stable up to 1500 K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481820"/>
              </p:ext>
            </p:extLst>
          </p:nvPr>
        </p:nvGraphicFramePr>
        <p:xfrm>
          <a:off x="703115" y="5478970"/>
          <a:ext cx="3703181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2746">
                  <a:extLst>
                    <a:ext uri="{9D8B030D-6E8A-4147-A177-3AD203B41FA5}">
                      <a16:colId xmlns:a16="http://schemas.microsoft.com/office/drawing/2014/main" val="1900990228"/>
                    </a:ext>
                  </a:extLst>
                </a:gridCol>
                <a:gridCol w="2420435">
                  <a:extLst>
                    <a:ext uri="{9D8B030D-6E8A-4147-A177-3AD203B41FA5}">
                      <a16:colId xmlns:a16="http://schemas.microsoft.com/office/drawing/2014/main" val="842256120"/>
                    </a:ext>
                  </a:extLst>
                </a:gridCol>
              </a:tblGrid>
              <a:tr h="203313">
                <a:tc>
                  <a:txBody>
                    <a:bodyPr/>
                    <a:lstStyle/>
                    <a:p>
                      <a:r>
                        <a:rPr lang="en-US" sz="1400" b="1" i="0" dirty="0"/>
                        <a:t>Bonding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Desorption Energy (eV)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46178"/>
                  </a:ext>
                </a:extLst>
              </a:tr>
              <a:tr h="203313">
                <a:tc>
                  <a:txBody>
                    <a:bodyPr/>
                    <a:lstStyle/>
                    <a:p>
                      <a:r>
                        <a:rPr lang="en-US" sz="1400" b="1" dirty="0"/>
                        <a:t>Li-Li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1.4 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8293682"/>
                  </a:ext>
                </a:extLst>
              </a:tr>
              <a:tr h="203313">
                <a:tc>
                  <a:txBody>
                    <a:bodyPr/>
                    <a:lstStyle/>
                    <a:p>
                      <a:r>
                        <a:rPr lang="en-US" sz="1400" b="1" dirty="0"/>
                        <a:t>Li-W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3.3 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8217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0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LEIS shows dynamic Li stability up to 1500 K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>
          <a:xfrm>
            <a:off x="16042" y="3680418"/>
            <a:ext cx="4833494" cy="2133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6200" dirty="0"/>
          </a:p>
          <a:p>
            <a:pPr marL="0" indent="0">
              <a:buNone/>
            </a:pPr>
            <a:endParaRPr lang="en-US" sz="6200" dirty="0"/>
          </a:p>
          <a:p>
            <a:r>
              <a:rPr lang="en-US" sz="7200" dirty="0">
                <a:latin typeface="+mn-lt"/>
              </a:rPr>
              <a:t>Top atomic surface layer information</a:t>
            </a:r>
          </a:p>
          <a:p>
            <a:pPr marL="0" indent="0">
              <a:buNone/>
            </a:pPr>
            <a:endParaRPr lang="en-US" sz="7200" dirty="0">
              <a:latin typeface="+mn-lt"/>
            </a:endParaRPr>
          </a:p>
          <a:p>
            <a:r>
              <a:rPr lang="en-US" sz="7200" dirty="0">
                <a:latin typeface="+mn-lt"/>
                <a:cs typeface="Times New Roman" panose="02020603050405020304" pitchFamily="18" charset="0"/>
              </a:rPr>
              <a:t>∆E of</a:t>
            </a:r>
            <a:r>
              <a:rPr lang="en-US" sz="7200" dirty="0">
                <a:latin typeface="+mn-lt"/>
              </a:rPr>
              <a:t> elastically backscattered ions to obtain surface information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sz="6200" dirty="0"/>
          </a:p>
          <a:p>
            <a:endParaRPr lang="en-US" sz="3500" dirty="0"/>
          </a:p>
          <a:p>
            <a:endParaRPr lang="en-US" sz="3500" dirty="0"/>
          </a:p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204985"/>
              </p:ext>
            </p:extLst>
          </p:nvPr>
        </p:nvGraphicFramePr>
        <p:xfrm>
          <a:off x="4869589" y="838200"/>
          <a:ext cx="4254358" cy="3773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Graph" r:id="rId4" imgW="3718440" imgH="2895480" progId="Origin50.Graph">
                  <p:embed/>
                </p:oleObj>
              </mc:Choice>
              <mc:Fallback>
                <p:oleObj name="Graph" r:id="rId4" imgW="3718440" imgH="2895480" progId="Origin50.Graph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9589" y="838200"/>
                        <a:ext cx="4254358" cy="3773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239000" y="63246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/>
              <a:t>LEIS: Low Energy Ion Scattering</a:t>
            </a:r>
          </a:p>
        </p:txBody>
      </p:sp>
      <p:pic>
        <p:nvPicPr>
          <p:cNvPr id="9255" name="Picture 39" descr="http://xpssimplified.com/_images/whatisxps_ion-01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7" y="1689244"/>
            <a:ext cx="2787313" cy="21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4674" y="4419600"/>
            <a:ext cx="46441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Li LEIS shows: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AutoNum type="arabicParenBoth"/>
            </a:pPr>
            <a:r>
              <a:rPr lang="en-US" dirty="0">
                <a:solidFill>
                  <a:schemeClr val="tx2"/>
                </a:solidFill>
              </a:rPr>
              <a:t>O dissolution into Li film at 450 K</a:t>
            </a:r>
          </a:p>
          <a:p>
            <a:pPr marL="342900" indent="-342900">
              <a:buAutoNum type="arabicParenBoth"/>
            </a:pPr>
            <a:r>
              <a:rPr lang="en-US" dirty="0" err="1">
                <a:solidFill>
                  <a:schemeClr val="tx2"/>
                </a:solidFill>
              </a:rPr>
              <a:t>Submonolayer</a:t>
            </a:r>
            <a:r>
              <a:rPr lang="en-US" dirty="0">
                <a:solidFill>
                  <a:schemeClr val="tx2"/>
                </a:solidFill>
              </a:rPr>
              <a:t> Li stability up to 1500 K</a:t>
            </a:r>
          </a:p>
          <a:p>
            <a:pPr marL="342900" indent="-342900">
              <a:buAutoNum type="arabicParenBoth"/>
            </a:pPr>
            <a:r>
              <a:rPr lang="en-US" dirty="0">
                <a:solidFill>
                  <a:schemeClr val="tx2"/>
                </a:solidFill>
              </a:rPr>
              <a:t>No major loss of Li due to bulk diffusion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7549" y="11286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Low Energy Ion Scattering (LEIS)</a:t>
            </a:r>
          </a:p>
        </p:txBody>
      </p:sp>
    </p:spTree>
    <p:extLst>
      <p:ext uri="{BB962C8B-B14F-4D97-AF65-F5344CB8AC3E}">
        <p14:creationId xmlns:p14="http://schemas.microsoft.com/office/powerpoint/2010/main" val="263696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Complex decomposition of </a:t>
            </a:r>
            <a:r>
              <a:rPr lang="en-US" sz="3000" dirty="0" err="1"/>
              <a:t>LiO</a:t>
            </a:r>
            <a:r>
              <a:rPr lang="en-US" sz="3000" baseline="-25000" dirty="0" err="1"/>
              <a:t>x</a:t>
            </a:r>
            <a:r>
              <a:rPr lang="en-US" sz="3000" dirty="0"/>
              <a:t> films on W(poly)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342" y="4815259"/>
            <a:ext cx="4569139" cy="1713677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</a:pPr>
            <a:r>
              <a:rPr lang="en-US" sz="2000" dirty="0"/>
              <a:t>Li oxidation from </a:t>
            </a:r>
            <a:r>
              <a:rPr lang="en-US" sz="2000" dirty="0" err="1"/>
              <a:t>submonolayer</a:t>
            </a:r>
            <a:r>
              <a:rPr lang="en-US" sz="2000" dirty="0"/>
              <a:t> to multilayer coverages to elucidate oxide formation and growth</a:t>
            </a:r>
          </a:p>
          <a:p>
            <a:pPr marL="285750" indent="-285750"/>
            <a:r>
              <a:rPr lang="en-US" sz="2000" dirty="0"/>
              <a:t>Four Li oxide peaks identified</a:t>
            </a:r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076692"/>
              </p:ext>
            </p:extLst>
          </p:nvPr>
        </p:nvGraphicFramePr>
        <p:xfrm>
          <a:off x="-103578" y="576316"/>
          <a:ext cx="4800635" cy="4622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"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3578" y="576316"/>
                        <a:ext cx="4800635" cy="4622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569138" y="4815259"/>
            <a:ext cx="5027067" cy="1905000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</a:pPr>
            <a:r>
              <a:rPr lang="en-US" sz="2000" dirty="0"/>
              <a:t>Separate peaks by annealing</a:t>
            </a:r>
          </a:p>
          <a:p>
            <a:pPr marL="285750" indent="-285750">
              <a:spcAft>
                <a:spcPts val="600"/>
              </a:spcAft>
            </a:pPr>
            <a:r>
              <a:rPr lang="en-US" sz="2000" dirty="0"/>
              <a:t>Species identification underway with XPS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726521"/>
              </p:ext>
            </p:extLst>
          </p:nvPr>
        </p:nvGraphicFramePr>
        <p:xfrm>
          <a:off x="5097546" y="676618"/>
          <a:ext cx="3970254" cy="4234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" name="Graph" r:id="rId6" imgW="3108960" imgH="4023360" progId="Origin50.Graph">
                  <p:embed/>
                </p:oleObj>
              </mc:Choice>
              <mc:Fallback>
                <p:oleObj name="Graph" r:id="rId6" imgW="3108960" imgH="4023360" progId="Origin50.Graph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97546" y="676618"/>
                        <a:ext cx="3970254" cy="4234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629400" y="629224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/>
              <a:t>TPD: Temperature Programmed Desorption</a:t>
            </a:r>
          </a:p>
        </p:txBody>
      </p:sp>
    </p:spTree>
    <p:extLst>
      <p:ext uri="{BB962C8B-B14F-4D97-AF65-F5344CB8AC3E}">
        <p14:creationId xmlns:p14="http://schemas.microsoft.com/office/powerpoint/2010/main" val="397000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Formation of </a:t>
            </a:r>
            <a:r>
              <a:rPr lang="en-US" sz="3000" dirty="0" err="1"/>
              <a:t>LiOx</a:t>
            </a:r>
            <a:r>
              <a:rPr lang="en-US" sz="3000" dirty="0"/>
              <a:t> on pre-oxidized W(poly)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221312"/>
            <a:ext cx="4654216" cy="1371600"/>
          </a:xfrm>
        </p:spPr>
        <p:txBody>
          <a:bodyPr/>
          <a:lstStyle/>
          <a:p>
            <a:r>
              <a:rPr lang="en-US" sz="2000" dirty="0"/>
              <a:t>Exposed W surface to 20 L O</a:t>
            </a:r>
            <a:r>
              <a:rPr lang="en-US" sz="2000" baseline="-25000" dirty="0"/>
              <a:t>2 </a:t>
            </a:r>
            <a:r>
              <a:rPr lang="en-US" sz="2000" dirty="0"/>
              <a:t>to form chemisorbed O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5105400" y="5350581"/>
            <a:ext cx="3750787" cy="1371600"/>
          </a:xfrm>
        </p:spPr>
        <p:txBody>
          <a:bodyPr>
            <a:normAutofit/>
          </a:bodyPr>
          <a:lstStyle/>
          <a:p>
            <a:r>
              <a:rPr lang="en-US" sz="2000" dirty="0" err="1"/>
              <a:t>LiOx</a:t>
            </a:r>
            <a:r>
              <a:rPr lang="en-US" sz="2000" dirty="0"/>
              <a:t> species formed after deposition of Li on O/W</a:t>
            </a:r>
          </a:p>
        </p:txBody>
      </p:sp>
      <p:graphicFrame>
        <p:nvGraphicFramePr>
          <p:cNvPr id="8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953886"/>
              </p:ext>
            </p:extLst>
          </p:nvPr>
        </p:nvGraphicFramePr>
        <p:xfrm>
          <a:off x="-293758" y="2518216"/>
          <a:ext cx="4526280" cy="420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93758" y="2518216"/>
                        <a:ext cx="4526280" cy="4206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10160" y="1692298"/>
            <a:ext cx="1022959" cy="362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W(poly)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46718" y="1681762"/>
            <a:ext cx="1164939" cy="362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W(poly)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143719" y="1870667"/>
            <a:ext cx="592399" cy="11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6651" y="1312430"/>
            <a:ext cx="117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 L O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46718" y="1447400"/>
            <a:ext cx="1163330" cy="234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O(a)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30944" y="1670098"/>
            <a:ext cx="1164939" cy="362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W(poly)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31719" y="136668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910048" y="1863014"/>
            <a:ext cx="622505" cy="1187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29335" y="1435324"/>
            <a:ext cx="1164939" cy="2377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LiOx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944381"/>
              </p:ext>
            </p:extLst>
          </p:nvPr>
        </p:nvGraphicFramePr>
        <p:xfrm>
          <a:off x="4879780" y="1017273"/>
          <a:ext cx="4508995" cy="4458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" name="Graph" r:id="rId5" imgW="4023360" imgH="3108960" progId="Origin50.Graph">
                  <p:embed/>
                </p:oleObj>
              </mc:Choice>
              <mc:Fallback>
                <p:oleObj name="Graph" r:id="rId5" imgW="4023360" imgH="3108960" progId="Origin50.Graph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9780" y="1017273"/>
                        <a:ext cx="4508995" cy="4458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570187" y="6172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/>
              <a:t>TPD: Temperature Programmed Desorption</a:t>
            </a:r>
          </a:p>
          <a:p>
            <a:r>
              <a:rPr lang="en-US" sz="900" b="1" dirty="0"/>
              <a:t>LEIS: Low Energy Ion Scattering</a:t>
            </a:r>
          </a:p>
        </p:txBody>
      </p:sp>
    </p:spTree>
    <p:extLst>
      <p:ext uri="{BB962C8B-B14F-4D97-AF65-F5344CB8AC3E}">
        <p14:creationId xmlns:p14="http://schemas.microsoft.com/office/powerpoint/2010/main" val="311249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Sn </a:t>
            </a:r>
            <a:r>
              <a:rPr lang="en-US" sz="3000" dirty="0" err="1"/>
              <a:t>submonolayer</a:t>
            </a:r>
            <a:r>
              <a:rPr lang="en-US" sz="3000" dirty="0"/>
              <a:t> stable up to 1800 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734136" y="1043819"/>
            <a:ext cx="4343718" cy="4530940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7600" dirty="0"/>
              <a:t>TPD shows:</a:t>
            </a:r>
          </a:p>
          <a:p>
            <a:pPr marL="285750" indent="-285750">
              <a:spcAft>
                <a:spcPts val="600"/>
              </a:spcAft>
            </a:pPr>
            <a:r>
              <a:rPr lang="en-US" sz="7600" dirty="0"/>
              <a:t>On W(poly), small surface O impurity leads to SnO formation</a:t>
            </a:r>
          </a:p>
          <a:p>
            <a:pPr marL="285750" indent="-285750">
              <a:spcAft>
                <a:spcPts val="600"/>
              </a:spcAft>
            </a:pPr>
            <a:r>
              <a:rPr lang="en-US" sz="7600" dirty="0"/>
              <a:t>SnO desorbs at 1000 K before multilayer desorption</a:t>
            </a:r>
          </a:p>
          <a:p>
            <a:pPr marL="285750" indent="-285750">
              <a:spcAft>
                <a:spcPts val="600"/>
              </a:spcAft>
            </a:pPr>
            <a:r>
              <a:rPr lang="en-US" sz="7600" dirty="0"/>
              <a:t>O-contamination leads to 100 K decrease in desorption onset</a:t>
            </a:r>
          </a:p>
          <a:p>
            <a:pPr marL="285750" indent="-285750">
              <a:spcAft>
                <a:spcPts val="600"/>
              </a:spcAft>
            </a:pPr>
            <a:r>
              <a:rPr lang="en-US" sz="7600" dirty="0"/>
              <a:t>Sn-Sn bonds weaker than Sn-W bonds</a:t>
            </a:r>
          </a:p>
          <a:p>
            <a:pPr marL="0" indent="0">
              <a:spcAft>
                <a:spcPts val="600"/>
              </a:spcAft>
              <a:buNone/>
            </a:pPr>
            <a:endParaRPr lang="en-US" sz="76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7600" dirty="0"/>
              <a:t>AES annealing studies indicate:</a:t>
            </a:r>
          </a:p>
          <a:p>
            <a:pPr marL="285750" indent="-285750"/>
            <a:r>
              <a:rPr lang="en-US" sz="7600" dirty="0"/>
              <a:t>Surface redistribution or clustering of Sn at 450 K</a:t>
            </a:r>
          </a:p>
          <a:p>
            <a:pPr marL="285750" indent="-285750"/>
            <a:endParaRPr lang="en-US" sz="4200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944689"/>
              </p:ext>
            </p:extLst>
          </p:nvPr>
        </p:nvGraphicFramePr>
        <p:xfrm>
          <a:off x="195428" y="2403638"/>
          <a:ext cx="4596524" cy="418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" name="Graph" r:id="rId4" imgW="3718440" imgH="2895480" progId="Origin50.Graph">
                  <p:embed/>
                </p:oleObj>
              </mc:Choice>
              <mc:Fallback>
                <p:oleObj name="Graph" r:id="rId4" imgW="3718440" imgH="2895480" progId="Origin50.Graph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428" y="2403638"/>
                        <a:ext cx="4596524" cy="418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96492" y="2288453"/>
            <a:ext cx="1022959" cy="362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W(poly)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492" y="2122592"/>
            <a:ext cx="1022959" cy="1658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Monolayer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492" y="1746905"/>
            <a:ext cx="1022959" cy="37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Multilayer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6306" y="2274615"/>
            <a:ext cx="1022959" cy="362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W(poly)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19105" y="2262480"/>
            <a:ext cx="1022959" cy="3708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W(poly)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77541" y="130821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atoms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86306" y="2106627"/>
            <a:ext cx="1022959" cy="201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Monolayer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96354" y="2465947"/>
            <a:ext cx="715287" cy="28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90750" y="1989799"/>
            <a:ext cx="833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1150 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78985" y="2019054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1800 K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19451" y="2467394"/>
            <a:ext cx="75416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 rot="20167828">
            <a:off x="2409905" y="1683539"/>
            <a:ext cx="457200" cy="203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9830580">
            <a:off x="3312999" y="1138282"/>
            <a:ext cx="597285" cy="41319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837843" y="1387203"/>
            <a:ext cx="517432" cy="381094"/>
            <a:chOff x="3604556" y="4632279"/>
            <a:chExt cx="517432" cy="381094"/>
          </a:xfrm>
          <a:solidFill>
            <a:schemeClr val="accent2"/>
          </a:solidFill>
        </p:grpSpPr>
        <p:sp>
          <p:nvSpPr>
            <p:cNvPr id="25" name="Oval 24"/>
            <p:cNvSpPr/>
            <p:nvPr/>
          </p:nvSpPr>
          <p:spPr>
            <a:xfrm>
              <a:off x="3797550" y="4928612"/>
              <a:ext cx="72974" cy="84761"/>
            </a:xfrm>
            <a:prstGeom prst="ellipse">
              <a:avLst/>
            </a:prstGeom>
            <a:grpFill/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049014" y="4793145"/>
              <a:ext cx="72974" cy="84761"/>
            </a:xfrm>
            <a:prstGeom prst="ellipse">
              <a:avLst/>
            </a:prstGeom>
            <a:grpFill/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861727" y="4793108"/>
              <a:ext cx="72974" cy="84761"/>
            </a:xfrm>
            <a:prstGeom prst="ellipse">
              <a:avLst/>
            </a:prstGeom>
            <a:grpFill/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641043" y="4907220"/>
              <a:ext cx="72974" cy="84761"/>
            </a:xfrm>
            <a:prstGeom prst="ellipse">
              <a:avLst/>
            </a:prstGeom>
            <a:grpFill/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788362" y="4632279"/>
              <a:ext cx="72974" cy="84761"/>
            </a:xfrm>
            <a:prstGeom prst="ellipse">
              <a:avLst/>
            </a:prstGeom>
            <a:grpFill/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604556" y="4708310"/>
              <a:ext cx="72974" cy="84761"/>
            </a:xfrm>
            <a:prstGeom prst="ellipse">
              <a:avLst/>
            </a:prstGeom>
            <a:grpFill/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6629400" y="607858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/>
              <a:t>QMS: Quadrupole Mass Spectrometer</a:t>
            </a:r>
          </a:p>
          <a:p>
            <a:r>
              <a:rPr lang="en-US" sz="900" b="1" dirty="0"/>
              <a:t>AES: Auger Electron Spectroscopy</a:t>
            </a:r>
          </a:p>
          <a:p>
            <a:r>
              <a:rPr lang="en-US" sz="900" b="1" dirty="0"/>
              <a:t>TPD: Temperature Programmed Desorption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840362"/>
              </p:ext>
            </p:extLst>
          </p:nvPr>
        </p:nvGraphicFramePr>
        <p:xfrm>
          <a:off x="5625290" y="5078417"/>
          <a:ext cx="3304895" cy="992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204">
                  <a:extLst>
                    <a:ext uri="{9D8B030D-6E8A-4147-A177-3AD203B41FA5}">
                      <a16:colId xmlns:a16="http://schemas.microsoft.com/office/drawing/2014/main" val="1715745279"/>
                    </a:ext>
                  </a:extLst>
                </a:gridCol>
                <a:gridCol w="2330691">
                  <a:extLst>
                    <a:ext uri="{9D8B030D-6E8A-4147-A177-3AD203B41FA5}">
                      <a16:colId xmlns:a16="http://schemas.microsoft.com/office/drawing/2014/main" val="321697826"/>
                    </a:ext>
                  </a:extLst>
                </a:gridCol>
              </a:tblGrid>
              <a:tr h="320336">
                <a:tc>
                  <a:txBody>
                    <a:bodyPr/>
                    <a:lstStyle/>
                    <a:p>
                      <a:r>
                        <a:rPr lang="en-US" sz="1350" b="1" i="0" dirty="0"/>
                        <a:t>Bonding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/>
                        <a:t>Desorption Energy (eV)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1157190"/>
                  </a:ext>
                </a:extLst>
              </a:tr>
              <a:tr h="320336">
                <a:tc>
                  <a:txBody>
                    <a:bodyPr/>
                    <a:lstStyle/>
                    <a:p>
                      <a:r>
                        <a:rPr lang="en-US" sz="1350" b="1" dirty="0"/>
                        <a:t>Sn-Sn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/>
                        <a:t>3.1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2811204"/>
                  </a:ext>
                </a:extLst>
              </a:tr>
              <a:tr h="352012">
                <a:tc>
                  <a:txBody>
                    <a:bodyPr/>
                    <a:lstStyle/>
                    <a:p>
                      <a:r>
                        <a:rPr lang="en-US" sz="1350" b="1" dirty="0"/>
                        <a:t>Sn-W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/>
                        <a:t>4.2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538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14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Conversion of Sn to </a:t>
            </a:r>
            <a:r>
              <a:rPr lang="en-US" sz="3000" dirty="0" err="1"/>
              <a:t>SnO</a:t>
            </a:r>
            <a:r>
              <a:rPr lang="en-US" sz="3000" dirty="0"/>
              <a:t> on pre-oxidized W(poly)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160" y="1692298"/>
            <a:ext cx="1022959" cy="362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W(poly)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6718" y="1681762"/>
            <a:ext cx="1164939" cy="362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W(poly)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43719" y="1870667"/>
            <a:ext cx="592399" cy="11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6651" y="1312430"/>
            <a:ext cx="117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 L O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46718" y="1447400"/>
            <a:ext cx="1163330" cy="2343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30944" y="1670098"/>
            <a:ext cx="1164939" cy="362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W(poly)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1719" y="136668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10048" y="1863014"/>
            <a:ext cx="622505" cy="1187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29335" y="1435324"/>
            <a:ext cx="1164939" cy="2377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 and Sn</a:t>
            </a: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28433"/>
              </p:ext>
            </p:extLst>
          </p:nvPr>
        </p:nvGraphicFramePr>
        <p:xfrm>
          <a:off x="4481463" y="1670098"/>
          <a:ext cx="4526280" cy="420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4"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81463" y="1670098"/>
                        <a:ext cx="4526280" cy="4206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4"/>
          <p:cNvSpPr>
            <a:spLocks noGrp="1"/>
          </p:cNvSpPr>
          <p:nvPr>
            <p:ph idx="1"/>
          </p:nvPr>
        </p:nvSpPr>
        <p:spPr>
          <a:xfrm>
            <a:off x="304800" y="3352800"/>
            <a:ext cx="4648200" cy="145740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Sn deposition on O/W forms </a:t>
            </a:r>
            <a:r>
              <a:rPr lang="en-US" sz="2000" dirty="0" err="1"/>
              <a:t>SnO</a:t>
            </a:r>
            <a:r>
              <a:rPr lang="en-US" sz="2400" baseline="-25000" dirty="0" err="1"/>
              <a:t>x</a:t>
            </a:r>
            <a:endParaRPr lang="en-US" sz="2400" baseline="-25000" dirty="0"/>
          </a:p>
          <a:p>
            <a:r>
              <a:rPr lang="en-US" sz="2000" dirty="0"/>
              <a:t>Complete conversion of Sn to </a:t>
            </a:r>
            <a:r>
              <a:rPr lang="en-US" sz="2000" dirty="0" err="1"/>
              <a:t>SnO</a:t>
            </a:r>
            <a:r>
              <a:rPr lang="en-US" sz="2400" baseline="-25000" dirty="0" err="1"/>
              <a:t>x</a:t>
            </a:r>
            <a:r>
              <a:rPr lang="en-US" sz="2000" dirty="0"/>
              <a:t> at low coverages</a:t>
            </a:r>
          </a:p>
        </p:txBody>
      </p:sp>
    </p:spTree>
    <p:extLst>
      <p:ext uri="{BB962C8B-B14F-4D97-AF65-F5344CB8AC3E}">
        <p14:creationId xmlns:p14="http://schemas.microsoft.com/office/powerpoint/2010/main" val="305703558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6211</TotalTime>
  <Words>1009</Words>
  <Application>Microsoft Office PowerPoint</Application>
  <PresentationFormat>On-screen Show (4:3)</PresentationFormat>
  <Paragraphs>184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Wingdings</vt:lpstr>
      <vt:lpstr>NSTX Upgrade</vt:lpstr>
      <vt:lpstr>Graph</vt:lpstr>
      <vt:lpstr>Origin Graph</vt:lpstr>
      <vt:lpstr>Impurity Contamination Effects on  the Interaction of Li and Sn Films on W(poly)</vt:lpstr>
      <vt:lpstr>Motivation</vt:lpstr>
      <vt:lpstr>Overview of Surface Science Methods </vt:lpstr>
      <vt:lpstr>Li-Li bond weaker than Li-W bond</vt:lpstr>
      <vt:lpstr>LEIS shows dynamic Li stability up to 1500 K</vt:lpstr>
      <vt:lpstr>Complex decomposition of LiOx films on W(poly)</vt:lpstr>
      <vt:lpstr>Formation of LiOx on pre-oxidized W(poly)</vt:lpstr>
      <vt:lpstr>Sn submonolayer stable up to 1800 K</vt:lpstr>
      <vt:lpstr>Conversion of Sn to SnO on pre-oxidized W(poly)</vt:lpstr>
      <vt:lpstr>LiOx decomposition more complex than SnOx</vt:lpstr>
      <vt:lpstr>Conclusions</vt:lpstr>
      <vt:lpstr>PowerPoint Presentation</vt:lpstr>
      <vt:lpstr>Annealing studies with AES and LEIS</vt:lpstr>
    </vt:vector>
  </TitlesOfParts>
  <Company>PPPL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Seyi Fasoranti</cp:lastModifiedBy>
  <cp:revision>282</cp:revision>
  <dcterms:created xsi:type="dcterms:W3CDTF">2015-07-16T16:59:24Z</dcterms:created>
  <dcterms:modified xsi:type="dcterms:W3CDTF">2016-11-01T18:26:57Z</dcterms:modified>
</cp:coreProperties>
</file>