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59" r:id="rId3"/>
    <p:sldId id="290" r:id="rId4"/>
    <p:sldId id="269" r:id="rId5"/>
    <p:sldId id="287" r:id="rId6"/>
    <p:sldId id="286" r:id="rId7"/>
    <p:sldId id="270" r:id="rId8"/>
    <p:sldId id="271" r:id="rId9"/>
    <p:sldId id="272" r:id="rId10"/>
    <p:sldId id="274" r:id="rId11"/>
    <p:sldId id="275" r:id="rId12"/>
    <p:sldId id="276" r:id="rId13"/>
    <p:sldId id="277" r:id="rId14"/>
    <p:sldId id="295" r:id="rId15"/>
    <p:sldId id="279" r:id="rId16"/>
    <p:sldId id="283" r:id="rId17"/>
    <p:sldId id="281" r:id="rId18"/>
    <p:sldId id="282" r:id="rId19"/>
    <p:sldId id="284" r:id="rId20"/>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17" autoAdjust="0"/>
  </p:normalViewPr>
  <p:slideViewPr>
    <p:cSldViewPr>
      <p:cViewPr varScale="1">
        <p:scale>
          <a:sx n="129" d="100"/>
          <a:sy n="129" d="100"/>
        </p:scale>
        <p:origin x="-464" y="-11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10/26/16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740" y="2677160"/>
            <a:ext cx="8884920" cy="1209040"/>
          </a:xfrm>
        </p:spPr>
        <p:txBody>
          <a:bodyPr lIns="0" rIns="0" anchor="ctr" anchorCtr="1"/>
          <a:lstStyle>
            <a:lvl1pPr marL="0" indent="0" algn="ctr">
              <a:buNone/>
              <a:defRPr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67640" y="1295400"/>
            <a:ext cx="9723120" cy="12954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58400" cy="11468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72040" y="5334000"/>
            <a:ext cx="5314320" cy="214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1005840" y="3972560"/>
            <a:ext cx="8046720" cy="1381760"/>
          </a:xfrm>
        </p:spPr>
        <p:txBody>
          <a:bodyPr lIns="0" rIns="0" anchor="ctr" anchorCtr="1">
            <a:normAutofit/>
          </a:bodyPr>
          <a:lstStyle>
            <a:lvl1pPr marL="0" marR="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7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62900" y="5613400"/>
            <a:ext cx="1835539" cy="19862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8740" y="5527040"/>
            <a:ext cx="2288220" cy="690880"/>
          </a:xfrm>
        </p:spPr>
        <p:txBody>
          <a:bodyPr>
            <a:noAutofit/>
          </a:bodyPr>
          <a:lstStyle>
            <a:lvl1pPr marL="0" indent="0" algn="ctr">
              <a:buNone/>
              <a:defRPr sz="16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740" y="3022600"/>
            <a:ext cx="8884920" cy="1209040"/>
          </a:xfrm>
        </p:spPr>
        <p:txBody>
          <a:bodyPr lIns="0" rIns="0" anchor="ctr" anchorCtr="1"/>
          <a:lstStyle>
            <a:lvl1pPr marL="0" indent="0" algn="ctr">
              <a:buNone/>
              <a:defRPr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67640" y="1295400"/>
            <a:ext cx="9723120" cy="12954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58400" cy="11468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Text Placeholder 6"/>
          <p:cNvSpPr>
            <a:spLocks noGrp="1"/>
          </p:cNvSpPr>
          <p:nvPr>
            <p:ph type="body" sz="quarter" idx="10" hasCustomPrompt="1"/>
          </p:nvPr>
        </p:nvSpPr>
        <p:spPr>
          <a:xfrm>
            <a:off x="1005840" y="4577080"/>
            <a:ext cx="8046720" cy="1381760"/>
          </a:xfrm>
        </p:spPr>
        <p:txBody>
          <a:bodyPr lIns="0" rIns="0" anchor="ctr" anchorCtr="1">
            <a:normAutofit/>
          </a:bodyPr>
          <a:lstStyle>
            <a:lvl1pPr marL="0" marR="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7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83820" y="6304280"/>
            <a:ext cx="2288220" cy="690880"/>
          </a:xfrm>
        </p:spPr>
        <p:txBody>
          <a:bodyPr>
            <a:noAutofit/>
          </a:bodyPr>
          <a:lstStyle>
            <a:lvl1pPr marL="0" indent="0" algn="ctr">
              <a:buNone/>
              <a:defRPr sz="16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83820" y="1209040"/>
            <a:ext cx="9890760" cy="6131560"/>
          </a:xfrm>
          <a:prstGeom prst="rect">
            <a:avLst/>
          </a:prstGeom>
        </p:spPr>
        <p:txBody>
          <a:bodyPr vert="horz" lIns="101882" tIns="50941" rIns="101882" bIns="50941"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83820" y="1209040"/>
            <a:ext cx="4861560" cy="6131560"/>
          </a:xfrm>
          <a:prstGeom prst="rect">
            <a:avLst/>
          </a:prstGeom>
        </p:spPr>
        <p:txBody>
          <a:bodyPr vert="horz" lIns="101882" tIns="50941" rIns="101882" bIns="50941"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5113020" y="1209040"/>
            <a:ext cx="4861560" cy="6131560"/>
          </a:xfrm>
          <a:prstGeom prst="rect">
            <a:avLst/>
          </a:prstGeom>
        </p:spPr>
        <p:txBody>
          <a:bodyPr vert="horz" lIns="101882" tIns="50941" rIns="101882" bIns="50941"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83820" y="1209040"/>
            <a:ext cx="9890760" cy="6131560"/>
          </a:xfrm>
          <a:prstGeom prst="rect">
            <a:avLst/>
          </a:prstGeom>
        </p:spPr>
        <p:txBody>
          <a:bodyPr vert="horz" lIns="101882" tIns="50941" rIns="101882" bIns="50941"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 y="1209040"/>
            <a:ext cx="9890760" cy="6131560"/>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0058400" cy="113104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10058400" cy="1088136"/>
          </a:xfrm>
          <a:prstGeom prst="rect">
            <a:avLst/>
          </a:prstGeom>
        </p:spPr>
        <p:txBody>
          <a:bodyPr vert="horz" lIns="50941" tIns="50941" rIns="50941" bIns="50941"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7429114"/>
            <a:ext cx="10058400" cy="343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9304046" y="7461232"/>
            <a:ext cx="670534" cy="279050"/>
          </a:xfrm>
          <a:prstGeom prst="rect">
            <a:avLst/>
          </a:prstGeom>
          <a:noFill/>
        </p:spPr>
        <p:txBody>
          <a:bodyPr wrap="square" lIns="0" tIns="50941" rIns="0" bIns="50941" rtlCol="0">
            <a:spAutoFit/>
          </a:bodyPr>
          <a:lstStyle/>
          <a:p>
            <a:pPr algn="r"/>
            <a:fld id="{F117DE82-C9A9-43C8-BFFE-CF607F10B2C3}" type="slidenum">
              <a:rPr lang="en-US" sz="1100" b="1" smtClean="0">
                <a:solidFill>
                  <a:srgbClr val="336699"/>
                </a:solidFill>
                <a:latin typeface="Arial" panose="020B0604020202020204" pitchFamily="34" charset="0"/>
                <a:cs typeface="Arial" panose="020B0604020202020204" pitchFamily="34" charset="0"/>
              </a:rPr>
              <a:pPr algn="r"/>
              <a:t>‹#›</a:t>
            </a:fld>
            <a:endParaRPr lang="en-US" sz="11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1005840" y="7461232"/>
            <a:ext cx="8046720" cy="279050"/>
          </a:xfrm>
          <a:prstGeom prst="rect">
            <a:avLst/>
          </a:prstGeom>
          <a:noFill/>
        </p:spPr>
        <p:txBody>
          <a:bodyPr wrap="square" lIns="0" tIns="50941" rIns="0" bIns="50941" rtlCol="0">
            <a:spAutoFit/>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b="1" dirty="0" smtClean="0">
                <a:solidFill>
                  <a:srgbClr val="336699"/>
                </a:solidFill>
                <a:latin typeface="Arial" panose="020B0604020202020204" pitchFamily="34" charset="0"/>
                <a:cs typeface="Arial" panose="020B0604020202020204" pitchFamily="34" charset="0"/>
              </a:rPr>
              <a:t>58</a:t>
            </a:r>
            <a:r>
              <a:rPr lang="en-US" sz="1100" b="1" baseline="30000" dirty="0" smtClean="0">
                <a:solidFill>
                  <a:srgbClr val="336699"/>
                </a:solidFill>
                <a:latin typeface="Arial" panose="020B0604020202020204" pitchFamily="34" charset="0"/>
                <a:cs typeface="Arial" panose="020B0604020202020204" pitchFamily="34" charset="0"/>
              </a:rPr>
              <a:t>th</a:t>
            </a:r>
            <a:r>
              <a:rPr lang="en-US" sz="1100" b="1" dirty="0" smtClean="0">
                <a:solidFill>
                  <a:srgbClr val="336699"/>
                </a:solidFill>
                <a:latin typeface="Arial" panose="020B0604020202020204" pitchFamily="34" charset="0"/>
                <a:cs typeface="Arial" panose="020B0604020202020204" pitchFamily="34" charset="0"/>
              </a:rPr>
              <a:t> APS-DPP Meeting, </a:t>
            </a:r>
            <a:r>
              <a:rPr lang="en-US" sz="1100" b="1" i="1" dirty="0" smtClean="0">
                <a:solidFill>
                  <a:srgbClr val="336699"/>
                </a:solidFill>
                <a:latin typeface="Arial" panose="020B0604020202020204" pitchFamily="34" charset="0"/>
                <a:cs typeface="Arial" panose="020B0604020202020204" pitchFamily="34" charset="0"/>
              </a:rPr>
              <a:t>Initial operation of the RTV </a:t>
            </a:r>
            <a:r>
              <a:rPr lang="en-US" sz="1100" b="1" i="1" dirty="0" smtClean="0">
                <a:solidFill>
                  <a:srgbClr val="336699"/>
                </a:solidFill>
                <a:latin typeface="Arial" panose="020B0604020202020204" pitchFamily="34" charset="0"/>
                <a:cs typeface="Arial" panose="020B0604020202020204" pitchFamily="34" charset="0"/>
              </a:rPr>
              <a:t>diagnostic</a:t>
            </a:r>
            <a:r>
              <a:rPr lang="en-US" sz="1100" b="1" dirty="0" smtClean="0">
                <a:solidFill>
                  <a:srgbClr val="336699"/>
                </a:solidFill>
                <a:latin typeface="Arial" panose="020B0604020202020204" pitchFamily="34" charset="0"/>
                <a:cs typeface="Arial" panose="020B0604020202020204" pitchFamily="34" charset="0"/>
              </a:rPr>
              <a:t> (M</a:t>
            </a:r>
            <a:r>
              <a:rPr lang="en-US" sz="1100" b="1" dirty="0" smtClean="0">
                <a:solidFill>
                  <a:srgbClr val="336699"/>
                </a:solidFill>
                <a:latin typeface="Arial" panose="020B0604020202020204" pitchFamily="34" charset="0"/>
                <a:cs typeface="Arial" panose="020B0604020202020204" pitchFamily="34" charset="0"/>
              </a:rPr>
              <a:t>. </a:t>
            </a:r>
            <a:r>
              <a:rPr lang="en-US" sz="1100" b="1" dirty="0" err="1" smtClean="0">
                <a:solidFill>
                  <a:srgbClr val="336699"/>
                </a:solidFill>
                <a:latin typeface="Arial" panose="020B0604020202020204" pitchFamily="34" charset="0"/>
                <a:cs typeface="Arial" panose="020B0604020202020204" pitchFamily="34" charset="0"/>
              </a:rPr>
              <a:t>Podestà</a:t>
            </a:r>
            <a:r>
              <a:rPr lang="en-US" sz="1100" b="1" dirty="0" smtClean="0">
                <a:solidFill>
                  <a:srgbClr val="336699"/>
                </a:solidFill>
                <a:latin typeface="Arial" panose="020B0604020202020204" pitchFamily="34" charset="0"/>
                <a:cs typeface="Arial" panose="020B0604020202020204" pitchFamily="34" charset="0"/>
              </a:rPr>
              <a:t>)</a:t>
            </a:r>
            <a:endParaRPr lang="en-US" sz="11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dt="0"/>
  <p:txStyles>
    <p:titleStyle>
      <a:lvl1pPr algn="ctr" defTabSz="1018824" rtl="0" eaLnBrk="1" latinLnBrk="0" hangingPunct="1">
        <a:lnSpc>
          <a:spcPct val="85000"/>
        </a:lnSpc>
        <a:spcBef>
          <a:spcPct val="0"/>
        </a:spcBef>
        <a:buNone/>
        <a:defRPr sz="4500" kern="1200">
          <a:solidFill>
            <a:srgbClr val="336699"/>
          </a:solidFill>
          <a:latin typeface="Arial" panose="020B0604020202020204" pitchFamily="34" charset="0"/>
          <a:ea typeface="+mj-ea"/>
          <a:cs typeface="Arial" panose="020B0604020202020204" pitchFamily="34" charset="0"/>
        </a:defRPr>
      </a:lvl1pPr>
    </p:titleStyle>
    <p:bodyStyle>
      <a:lvl1pPr marL="254706" indent="-254706" algn="l" defTabSz="1018824" rtl="0" eaLnBrk="1" latinLnBrk="0" hangingPunct="1">
        <a:spcBef>
          <a:spcPct val="20000"/>
        </a:spcBef>
        <a:buFont typeface="Arial" panose="020B0604020202020204" pitchFamily="34" charset="0"/>
        <a:buChar char="•"/>
        <a:defRPr sz="3100" kern="1200">
          <a:solidFill>
            <a:schemeClr val="tx1"/>
          </a:solidFill>
          <a:latin typeface="Arial" panose="020B0604020202020204" pitchFamily="34" charset="0"/>
          <a:ea typeface="+mn-ea"/>
          <a:cs typeface="Arial" panose="020B0604020202020204" pitchFamily="34" charset="0"/>
        </a:defRPr>
      </a:lvl1pPr>
      <a:lvl2pPr marL="509412" indent="-254706" algn="l" defTabSz="1018824" rtl="0" eaLnBrk="1" latinLnBrk="0" hangingPunct="1">
        <a:spcBef>
          <a:spcPct val="20000"/>
        </a:spcBef>
        <a:buFont typeface="Arial" panose="020B0604020202020204" pitchFamily="34" charset="0"/>
        <a:buChar char="–"/>
        <a:defRPr sz="2700" kern="1200">
          <a:solidFill>
            <a:srgbClr val="336699"/>
          </a:solidFill>
          <a:latin typeface="Arial" panose="020B0604020202020204" pitchFamily="34" charset="0"/>
          <a:ea typeface="+mn-ea"/>
          <a:cs typeface="Arial" panose="020B0604020202020204" pitchFamily="34" charset="0"/>
        </a:defRPr>
      </a:lvl2pPr>
      <a:lvl3pPr marL="764118" indent="-254706" algn="l" defTabSz="1018824" rtl="0" eaLnBrk="1" latinLnBrk="0" hangingPunct="1">
        <a:spcBef>
          <a:spcPct val="20000"/>
        </a:spcBef>
        <a:buFont typeface="Wingdings" panose="05000000000000000000" pitchFamily="2" charset="2"/>
        <a:buChar char="§"/>
        <a:defRPr sz="2200" kern="1200">
          <a:solidFill>
            <a:srgbClr val="920000"/>
          </a:solidFill>
          <a:latin typeface="Arial" panose="020B0604020202020204" pitchFamily="34" charset="0"/>
          <a:ea typeface="+mn-ea"/>
          <a:cs typeface="Arial" panose="020B0604020202020204" pitchFamily="34" charset="0"/>
        </a:defRPr>
      </a:lvl3pPr>
      <a:lvl4pPr marL="955148" indent="-191030" algn="l" defTabSz="1018824" rtl="0" eaLnBrk="1" latinLnBrk="0" hangingPunct="1">
        <a:spcBef>
          <a:spcPct val="20000"/>
        </a:spcBef>
        <a:buFont typeface="Arial" panose="020B0604020202020204" pitchFamily="34" charset="0"/>
        <a:buChar char="•"/>
        <a:defRPr sz="2000" kern="1200">
          <a:solidFill>
            <a:srgbClr val="008080"/>
          </a:solidFill>
          <a:latin typeface="Arial" panose="020B0604020202020204" pitchFamily="34" charset="0"/>
          <a:ea typeface="+mn-ea"/>
          <a:cs typeface="Arial" panose="020B0604020202020204" pitchFamily="34" charset="0"/>
        </a:defRPr>
      </a:lvl4pPr>
      <a:lvl5pPr marL="1146178" indent="-191030" algn="l" defTabSz="1018824"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6740" y="2595154"/>
            <a:ext cx="8884920" cy="1209040"/>
          </a:xfrm>
        </p:spPr>
        <p:txBody>
          <a:bodyPr/>
          <a:lstStyle/>
          <a:p>
            <a:r>
              <a:rPr lang="en-US" dirty="0" smtClean="0"/>
              <a:t>M. </a:t>
            </a:r>
            <a:r>
              <a:rPr lang="en-US" dirty="0" err="1" smtClean="0"/>
              <a:t>Podestà</a:t>
            </a:r>
            <a:r>
              <a:rPr lang="en-US" dirty="0" smtClean="0"/>
              <a:t> and R. E. Bell</a:t>
            </a:r>
            <a:endParaRPr lang="en-US" dirty="0"/>
          </a:p>
        </p:txBody>
      </p:sp>
      <p:sp>
        <p:nvSpPr>
          <p:cNvPr id="3" name="Title 2"/>
          <p:cNvSpPr>
            <a:spLocks noGrp="1"/>
          </p:cNvSpPr>
          <p:nvPr>
            <p:ph type="title"/>
          </p:nvPr>
        </p:nvSpPr>
        <p:spPr>
          <a:xfrm>
            <a:off x="167640" y="1437640"/>
            <a:ext cx="9723120" cy="1295400"/>
          </a:xfrm>
        </p:spPr>
        <p:txBody>
          <a:bodyPr>
            <a:normAutofit/>
          </a:bodyPr>
          <a:lstStyle/>
          <a:p>
            <a:r>
              <a:rPr lang="en-US" dirty="0" smtClean="0"/>
              <a:t>Initial operation of the NSTX-U</a:t>
            </a:r>
            <a:br>
              <a:rPr lang="en-US" dirty="0" smtClean="0"/>
            </a:br>
            <a:r>
              <a:rPr lang="en-US" dirty="0" smtClean="0"/>
              <a:t>Real-Time Velocity diagnostic</a:t>
            </a:r>
            <a:endParaRPr lang="en-US" dirty="0"/>
          </a:p>
        </p:txBody>
      </p:sp>
      <p:sp>
        <p:nvSpPr>
          <p:cNvPr id="4" name="Text Placeholder 3"/>
          <p:cNvSpPr>
            <a:spLocks noGrp="1"/>
          </p:cNvSpPr>
          <p:nvPr>
            <p:ph type="body" sz="quarter" idx="10"/>
          </p:nvPr>
        </p:nvSpPr>
        <p:spPr>
          <a:xfrm>
            <a:off x="1005840" y="3723640"/>
            <a:ext cx="8046720" cy="1381760"/>
          </a:xfrm>
        </p:spPr>
        <p:txBody>
          <a:bodyPr>
            <a:normAutofit/>
          </a:bodyPr>
          <a:lstStyle/>
          <a:p>
            <a:pPr>
              <a:lnSpc>
                <a:spcPct val="85000"/>
              </a:lnSpc>
            </a:pPr>
            <a:r>
              <a:rPr lang="en-US" dirty="0" smtClean="0"/>
              <a:t>58</a:t>
            </a:r>
            <a:r>
              <a:rPr lang="en-US" baseline="30000" dirty="0" smtClean="0"/>
              <a:t>th</a:t>
            </a:r>
            <a:r>
              <a:rPr lang="en-US" dirty="0" smtClean="0"/>
              <a:t> APS-DPP Meeting</a:t>
            </a:r>
          </a:p>
          <a:p>
            <a:pPr>
              <a:lnSpc>
                <a:spcPct val="85000"/>
              </a:lnSpc>
            </a:pPr>
            <a:r>
              <a:rPr lang="en-US" dirty="0" smtClean="0"/>
              <a:t>October 31 – November 4, 2016</a:t>
            </a:r>
          </a:p>
          <a:p>
            <a:pPr>
              <a:lnSpc>
                <a:spcPct val="85000"/>
              </a:lnSpc>
            </a:pPr>
            <a:r>
              <a:rPr lang="en-US" dirty="0" smtClean="0"/>
              <a:t>San Jose, CA</a:t>
            </a:r>
            <a:endParaRPr lang="en-US" dirty="0"/>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6363695"/>
            <a:ext cx="1766752" cy="637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04836" y="7430840"/>
            <a:ext cx="6508813" cy="338554"/>
          </a:xfrm>
          <a:prstGeom prst="rect">
            <a:avLst/>
          </a:prstGeom>
          <a:noFill/>
        </p:spPr>
        <p:txBody>
          <a:bodyPr wrap="none" rtlCol="0">
            <a:spAutoFit/>
          </a:bodyPr>
          <a:lstStyle/>
          <a:p>
            <a:r>
              <a:rPr lang="en-US" sz="1600" i="1" dirty="0" smtClean="0"/>
              <a:t>Work supported by US DoE – FES grant no. DE-AC02-09CH11466</a:t>
            </a:r>
            <a:endParaRPr lang="en-US" sz="1600" i="1" dirty="0"/>
          </a:p>
        </p:txBody>
      </p:sp>
    </p:spTree>
    <p:extLst>
      <p:ext uri="{BB962C8B-B14F-4D97-AF65-F5344CB8AC3E}">
        <p14:creationId xmlns:p14="http://schemas.microsoft.com/office/powerpoint/2010/main" val="2744703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Uncertainties on velocity, temperature</a:t>
            </a:r>
            <a:br>
              <a:rPr lang="en-US" dirty="0" smtClean="0"/>
            </a:br>
            <a:r>
              <a:rPr lang="en-US" dirty="0" smtClean="0"/>
              <a:t>are &lt;10% when P</a:t>
            </a:r>
            <a:r>
              <a:rPr lang="en-US" baseline="-25000" dirty="0" smtClean="0"/>
              <a:t>NB</a:t>
            </a:r>
            <a:r>
              <a:rPr lang="en-US" dirty="0" smtClean="0"/>
              <a:t>&gt;2MW</a:t>
            </a:r>
            <a:endParaRPr lang="en-US" dirty="0"/>
          </a:p>
        </p:txBody>
      </p:sp>
      <p:sp>
        <p:nvSpPr>
          <p:cNvPr id="3" name="Content Placeholder 2"/>
          <p:cNvSpPr>
            <a:spLocks noGrp="1"/>
          </p:cNvSpPr>
          <p:nvPr>
            <p:ph idx="1"/>
          </p:nvPr>
        </p:nvSpPr>
        <p:spPr>
          <a:xfrm>
            <a:off x="83820" y="6416576"/>
            <a:ext cx="9890760" cy="997372"/>
          </a:xfrm>
        </p:spPr>
        <p:txBody>
          <a:bodyPr>
            <a:normAutofit fontScale="92500" lnSpcReduction="10000"/>
          </a:bodyPr>
          <a:lstStyle/>
          <a:p>
            <a:r>
              <a:rPr lang="en-US" dirty="0" smtClean="0"/>
              <a:t>Absolute &amp; relative uncertainties within expected range</a:t>
            </a:r>
          </a:p>
          <a:p>
            <a:r>
              <a:rPr lang="en-US" dirty="0" smtClean="0"/>
              <a:t>Relative uncertainties &lt;10% for sufficiently high P</a:t>
            </a:r>
            <a:r>
              <a:rPr lang="en-US" baseline="-25000" dirty="0" smtClean="0"/>
              <a:t>NB</a:t>
            </a:r>
            <a:endParaRPr lang="en-US" baseline="-25000" dirty="0"/>
          </a:p>
        </p:txBody>
      </p:sp>
      <p:pic>
        <p:nvPicPr>
          <p:cNvPr id="4" name="Picture 3" descr="rtv_allnoise_204202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36028"/>
            <a:ext cx="6775631" cy="5374120"/>
          </a:xfrm>
          <a:prstGeom prst="rect">
            <a:avLst/>
          </a:prstGeom>
        </p:spPr>
      </p:pic>
    </p:spTree>
    <p:extLst>
      <p:ext uri="{BB962C8B-B14F-4D97-AF65-F5344CB8AC3E}">
        <p14:creationId xmlns:p14="http://schemas.microsoft.com/office/powerpoint/2010/main" val="438735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Real-time analysis provides accurate data for rotation feedback (and more) /1</a:t>
            </a:r>
            <a:endParaRPr lang="en-US" dirty="0"/>
          </a:p>
        </p:txBody>
      </p:sp>
      <p:pic>
        <p:nvPicPr>
          <p:cNvPr id="4" name="Picture 3" descr="rsi16_rtdata_204202_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12" y="1589436"/>
            <a:ext cx="5651089" cy="4982149"/>
          </a:xfrm>
          <a:prstGeom prst="rect">
            <a:avLst/>
          </a:prstGeom>
        </p:spPr>
      </p:pic>
      <p:sp>
        <p:nvSpPr>
          <p:cNvPr id="5" name="TextBox 4"/>
          <p:cNvSpPr txBox="1"/>
          <p:nvPr/>
        </p:nvSpPr>
        <p:spPr>
          <a:xfrm>
            <a:off x="6705600" y="1871132"/>
            <a:ext cx="1719803" cy="379876"/>
          </a:xfrm>
          <a:prstGeom prst="rect">
            <a:avLst/>
          </a:prstGeom>
          <a:noFill/>
        </p:spPr>
        <p:txBody>
          <a:bodyPr wrap="none" lIns="101882" tIns="50941" rIns="101882" bIns="50941" rtlCol="0">
            <a:spAutoFit/>
          </a:bodyPr>
          <a:lstStyle/>
          <a:p>
            <a:r>
              <a:rPr lang="en-US" sz="1800" dirty="0"/>
              <a:t>post-discharge</a:t>
            </a:r>
          </a:p>
        </p:txBody>
      </p:sp>
      <p:sp>
        <p:nvSpPr>
          <p:cNvPr id="6" name="TextBox 5"/>
          <p:cNvSpPr txBox="1"/>
          <p:nvPr/>
        </p:nvSpPr>
        <p:spPr>
          <a:xfrm>
            <a:off x="7217143" y="2647130"/>
            <a:ext cx="1103611" cy="379876"/>
          </a:xfrm>
          <a:prstGeom prst="rect">
            <a:avLst/>
          </a:prstGeom>
          <a:noFill/>
        </p:spPr>
        <p:txBody>
          <a:bodyPr wrap="none" lIns="101882" tIns="50941" rIns="101882" bIns="50941" rtlCol="0">
            <a:spAutoFit/>
          </a:bodyPr>
          <a:lstStyle/>
          <a:p>
            <a:r>
              <a:rPr lang="en-US" sz="1800" dirty="0">
                <a:solidFill>
                  <a:srgbClr val="FF0000"/>
                </a:solidFill>
              </a:rPr>
              <a:t>real-time</a:t>
            </a:r>
          </a:p>
        </p:txBody>
      </p:sp>
      <p:sp>
        <p:nvSpPr>
          <p:cNvPr id="7" name="TextBox 6"/>
          <p:cNvSpPr txBox="1"/>
          <p:nvPr/>
        </p:nvSpPr>
        <p:spPr>
          <a:xfrm>
            <a:off x="5296625" y="1825898"/>
            <a:ext cx="1237364" cy="379876"/>
          </a:xfrm>
          <a:prstGeom prst="rect">
            <a:avLst/>
          </a:prstGeom>
          <a:noFill/>
        </p:spPr>
        <p:txBody>
          <a:bodyPr wrap="none" lIns="101882" tIns="50941" rIns="101882" bIns="50941" rtlCol="0">
            <a:spAutoFit/>
          </a:bodyPr>
          <a:lstStyle/>
          <a:p>
            <a:r>
              <a:rPr lang="en-US" sz="1800" i="1" dirty="0"/>
              <a:t>R~</a:t>
            </a:r>
            <a:r>
              <a:rPr lang="en-US" sz="1800" i="1" dirty="0" smtClean="0"/>
              <a:t>112cm</a:t>
            </a:r>
            <a:endParaRPr lang="en-US" sz="1800" i="1" dirty="0"/>
          </a:p>
        </p:txBody>
      </p:sp>
      <p:sp>
        <p:nvSpPr>
          <p:cNvPr id="3" name="Content Placeholder 2"/>
          <p:cNvSpPr>
            <a:spLocks noGrp="1"/>
          </p:cNvSpPr>
          <p:nvPr>
            <p:ph idx="1"/>
          </p:nvPr>
        </p:nvSpPr>
        <p:spPr>
          <a:xfrm>
            <a:off x="36492" y="1209040"/>
            <a:ext cx="4716780" cy="6131560"/>
          </a:xfrm>
        </p:spPr>
        <p:txBody>
          <a:bodyPr>
            <a:normAutofit fontScale="92500"/>
          </a:bodyPr>
          <a:lstStyle/>
          <a:p>
            <a:pPr>
              <a:lnSpc>
                <a:spcPct val="120000"/>
              </a:lnSpc>
            </a:pPr>
            <a:r>
              <a:rPr lang="en-US" dirty="0" smtClean="0"/>
              <a:t>Good match for both </a:t>
            </a:r>
            <a:r>
              <a:rPr lang="en-US" dirty="0" err="1" smtClean="0"/>
              <a:t>v</a:t>
            </a:r>
            <a:r>
              <a:rPr lang="en-US" baseline="-25000" dirty="0" err="1" smtClean="0">
                <a:latin typeface="Symbol" charset="2"/>
                <a:cs typeface="Symbol" charset="2"/>
              </a:rPr>
              <a:t>f</a:t>
            </a:r>
            <a:r>
              <a:rPr lang="en-US" dirty="0" smtClean="0"/>
              <a:t> and T</a:t>
            </a:r>
            <a:r>
              <a:rPr lang="en-US" baseline="-25000" dirty="0" smtClean="0"/>
              <a:t>i</a:t>
            </a:r>
            <a:r>
              <a:rPr lang="en-US" dirty="0" smtClean="0"/>
              <a:t> between real-time and post-discharge analysis</a:t>
            </a:r>
          </a:p>
          <a:p>
            <a:pPr>
              <a:lnSpc>
                <a:spcPct val="120000"/>
              </a:lnSpc>
            </a:pPr>
            <a:r>
              <a:rPr lang="en-US" dirty="0" smtClean="0"/>
              <a:t>Larger uncertainties for RT analysis (as expected)</a:t>
            </a:r>
            <a:endParaRPr lang="en-US" dirty="0"/>
          </a:p>
          <a:p>
            <a:pPr lvl="1">
              <a:lnSpc>
                <a:spcPct val="120000"/>
              </a:lnSpc>
            </a:pPr>
            <a:r>
              <a:rPr lang="en-US" dirty="0" smtClean="0"/>
              <a:t>Simplified analysis</a:t>
            </a:r>
          </a:p>
          <a:p>
            <a:pPr lvl="2">
              <a:lnSpc>
                <a:spcPct val="120000"/>
              </a:lnSpc>
            </a:pPr>
            <a:r>
              <a:rPr lang="en-US" dirty="0" smtClean="0"/>
              <a:t>E.g. to account for instrumental function, plume contribution, background baseline</a:t>
            </a:r>
          </a:p>
          <a:p>
            <a:pPr lvl="1">
              <a:lnSpc>
                <a:spcPct val="120000"/>
              </a:lnSpc>
            </a:pPr>
            <a:r>
              <a:rPr lang="en-US" dirty="0" smtClean="0"/>
              <a:t>Reduced number of fit iterations</a:t>
            </a:r>
            <a:endParaRPr lang="en-US" dirty="0"/>
          </a:p>
        </p:txBody>
      </p:sp>
    </p:spTree>
    <p:extLst>
      <p:ext uri="{BB962C8B-B14F-4D97-AF65-F5344CB8AC3E}">
        <p14:creationId xmlns:p14="http://schemas.microsoft.com/office/powerpoint/2010/main" val="641805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a:t>Real-time analysis </a:t>
            </a:r>
            <a:r>
              <a:rPr lang="en-US" dirty="0" smtClean="0"/>
              <a:t>provides </a:t>
            </a:r>
            <a:r>
              <a:rPr lang="en-US" dirty="0"/>
              <a:t>accurate data for rotation feedback (and more) </a:t>
            </a:r>
            <a:r>
              <a:rPr lang="en-US" dirty="0" smtClean="0"/>
              <a:t>/2</a:t>
            </a:r>
            <a:endParaRPr lang="en-US" dirty="0"/>
          </a:p>
        </p:txBody>
      </p:sp>
      <p:sp>
        <p:nvSpPr>
          <p:cNvPr id="3" name="Content Placeholder 2"/>
          <p:cNvSpPr>
            <a:spLocks noGrp="1"/>
          </p:cNvSpPr>
          <p:nvPr>
            <p:ph idx="1"/>
          </p:nvPr>
        </p:nvSpPr>
        <p:spPr>
          <a:xfrm>
            <a:off x="76200" y="6708408"/>
            <a:ext cx="9806940" cy="530592"/>
          </a:xfrm>
        </p:spPr>
        <p:txBody>
          <a:bodyPr>
            <a:normAutofit fontScale="77500" lnSpcReduction="20000"/>
          </a:bodyPr>
          <a:lstStyle/>
          <a:p>
            <a:r>
              <a:rPr lang="en-US" dirty="0" smtClean="0"/>
              <a:t>Agreement with post-discharge analysis is typically better than 20%</a:t>
            </a:r>
          </a:p>
        </p:txBody>
      </p:sp>
      <p:pic>
        <p:nvPicPr>
          <p:cNvPr id="4" name="Picture 3" descr="rsi16_rtdata_204202_com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36" y="1194648"/>
            <a:ext cx="5783579" cy="5344038"/>
          </a:xfrm>
          <a:prstGeom prst="rect">
            <a:avLst/>
          </a:prstGeom>
        </p:spPr>
      </p:pic>
    </p:spTree>
    <p:extLst>
      <p:ext uri="{BB962C8B-B14F-4D97-AF65-F5344CB8AC3E}">
        <p14:creationId xmlns:p14="http://schemas.microsoft.com/office/powerpoint/2010/main" val="2926995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Background measurements are critical</a:t>
            </a:r>
            <a:br>
              <a:rPr lang="en-US" dirty="0" smtClean="0"/>
            </a:br>
            <a:r>
              <a:rPr lang="en-US" dirty="0" smtClean="0"/>
              <a:t>for reliable RTV results</a:t>
            </a:r>
            <a:endParaRPr lang="en-US" dirty="0"/>
          </a:p>
        </p:txBody>
      </p:sp>
      <p:sp>
        <p:nvSpPr>
          <p:cNvPr id="3" name="Content Placeholder 2"/>
          <p:cNvSpPr>
            <a:spLocks noGrp="1"/>
          </p:cNvSpPr>
          <p:nvPr>
            <p:ph idx="1"/>
          </p:nvPr>
        </p:nvSpPr>
        <p:spPr>
          <a:xfrm>
            <a:off x="0" y="1209040"/>
            <a:ext cx="4610100" cy="6131560"/>
          </a:xfrm>
        </p:spPr>
        <p:txBody>
          <a:bodyPr>
            <a:normAutofit fontScale="92500" lnSpcReduction="10000"/>
          </a:bodyPr>
          <a:lstStyle/>
          <a:p>
            <a:pPr>
              <a:lnSpc>
                <a:spcPct val="120000"/>
              </a:lnSpc>
            </a:pPr>
            <a:r>
              <a:rPr lang="en-US" dirty="0" smtClean="0"/>
              <a:t>Paired active/background views are key for successful background removal in real time</a:t>
            </a:r>
          </a:p>
          <a:p>
            <a:pPr>
              <a:lnSpc>
                <a:spcPct val="120000"/>
              </a:lnSpc>
            </a:pPr>
            <a:r>
              <a:rPr lang="en-US" dirty="0" smtClean="0"/>
              <a:t>Results off by 2x or more if no/negligible background is assumed</a:t>
            </a:r>
            <a:endParaRPr lang="en-US" dirty="0"/>
          </a:p>
          <a:p>
            <a:pPr>
              <a:lnSpc>
                <a:spcPct val="120000"/>
              </a:lnSpc>
            </a:pPr>
            <a:r>
              <a:rPr lang="en-US" i="1" dirty="0" smtClean="0"/>
              <a:t>Drawback: background views intercept second NBI line</a:t>
            </a:r>
          </a:p>
          <a:p>
            <a:pPr lvl="1">
              <a:lnSpc>
                <a:spcPct val="120000"/>
              </a:lnSpc>
            </a:pPr>
            <a:r>
              <a:rPr lang="en-US" i="1" dirty="0" smtClean="0"/>
              <a:t>No RT results if 2</a:t>
            </a:r>
            <a:r>
              <a:rPr lang="en-US" i="1" baseline="30000" dirty="0" smtClean="0"/>
              <a:t>nd</a:t>
            </a:r>
            <a:r>
              <a:rPr lang="en-US" i="1" dirty="0" smtClean="0"/>
              <a:t> NB lines are injecting</a:t>
            </a:r>
            <a:endParaRPr lang="en-US" i="1" dirty="0"/>
          </a:p>
        </p:txBody>
      </p:sp>
      <p:pic>
        <p:nvPicPr>
          <p:cNvPr id="4" name="Picture 3" descr="rtv_nobkg_20470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263" y="1261790"/>
            <a:ext cx="5532120" cy="5992450"/>
          </a:xfrm>
          <a:prstGeom prst="rect">
            <a:avLst/>
          </a:prstGeom>
        </p:spPr>
      </p:pic>
      <p:cxnSp>
        <p:nvCxnSpPr>
          <p:cNvPr id="6" name="Straight Arrow Connector 5"/>
          <p:cNvCxnSpPr/>
          <p:nvPr/>
        </p:nvCxnSpPr>
        <p:spPr>
          <a:xfrm>
            <a:off x="7010400" y="5715000"/>
            <a:ext cx="457200" cy="457200"/>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010400" y="5715000"/>
            <a:ext cx="838200" cy="228600"/>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7010400" y="5257800"/>
            <a:ext cx="762000" cy="76200"/>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010400" y="5073848"/>
            <a:ext cx="1066800" cy="260152"/>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40934" y="5136952"/>
            <a:ext cx="1245666" cy="307777"/>
          </a:xfrm>
          <a:prstGeom prst="rect">
            <a:avLst/>
          </a:prstGeom>
          <a:noFill/>
        </p:spPr>
        <p:txBody>
          <a:bodyPr wrap="none" rtlCol="0">
            <a:spAutoFit/>
          </a:bodyPr>
          <a:lstStyle/>
          <a:p>
            <a:r>
              <a:rPr lang="en-US" sz="1400" dirty="0" smtClean="0"/>
              <a:t>H-L transition</a:t>
            </a:r>
            <a:endParaRPr lang="en-US" sz="1400" dirty="0"/>
          </a:p>
        </p:txBody>
      </p:sp>
      <p:sp>
        <p:nvSpPr>
          <p:cNvPr id="16" name="TextBox 15"/>
          <p:cNvSpPr txBox="1"/>
          <p:nvPr/>
        </p:nvSpPr>
        <p:spPr>
          <a:xfrm>
            <a:off x="5834272" y="5531048"/>
            <a:ext cx="1252328" cy="307777"/>
          </a:xfrm>
          <a:prstGeom prst="rect">
            <a:avLst/>
          </a:prstGeom>
          <a:noFill/>
        </p:spPr>
        <p:txBody>
          <a:bodyPr wrap="none" rtlCol="0">
            <a:spAutoFit/>
          </a:bodyPr>
          <a:lstStyle/>
          <a:p>
            <a:r>
              <a:rPr lang="en-US" sz="1400" dirty="0"/>
              <a:t>L</a:t>
            </a:r>
            <a:r>
              <a:rPr lang="en-US" sz="1400" dirty="0" smtClean="0"/>
              <a:t>-H transition</a:t>
            </a:r>
            <a:endParaRPr lang="en-US" sz="1400" dirty="0"/>
          </a:p>
        </p:txBody>
      </p:sp>
    </p:spTree>
    <p:extLst>
      <p:ext uri="{BB962C8B-B14F-4D97-AF65-F5344CB8AC3E}">
        <p14:creationId xmlns:p14="http://schemas.microsoft.com/office/powerpoint/2010/main" val="7236828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Injection from second NB line compromises RTV (and CHERS) measurements</a:t>
            </a:r>
            <a:endParaRPr lang="en-US" dirty="0"/>
          </a:p>
        </p:txBody>
      </p:sp>
      <p:sp>
        <p:nvSpPr>
          <p:cNvPr id="3" name="Content Placeholder 2"/>
          <p:cNvSpPr>
            <a:spLocks noGrp="1"/>
          </p:cNvSpPr>
          <p:nvPr>
            <p:ph idx="1"/>
          </p:nvPr>
        </p:nvSpPr>
        <p:spPr>
          <a:xfrm>
            <a:off x="0" y="1209040"/>
            <a:ext cx="4861560" cy="6131560"/>
          </a:xfrm>
        </p:spPr>
        <p:txBody>
          <a:bodyPr>
            <a:normAutofit fontScale="85000" lnSpcReduction="10000"/>
          </a:bodyPr>
          <a:lstStyle/>
          <a:p>
            <a:r>
              <a:rPr lang="en-US" dirty="0" smtClean="0"/>
              <a:t>Beam turn-off provides estimate of 2</a:t>
            </a:r>
            <a:r>
              <a:rPr lang="en-US" baseline="30000" dirty="0" smtClean="0"/>
              <a:t>nd</a:t>
            </a:r>
            <a:r>
              <a:rPr lang="en-US" dirty="0"/>
              <a:t> NBI </a:t>
            </a:r>
            <a:r>
              <a:rPr lang="en-US" dirty="0" smtClean="0"/>
              <a:t>contamination</a:t>
            </a:r>
          </a:p>
          <a:p>
            <a:r>
              <a:rPr lang="en-US" dirty="0" smtClean="0"/>
              <a:t>(a) only NB1 sources ON</a:t>
            </a:r>
          </a:p>
          <a:p>
            <a:r>
              <a:rPr lang="en-US" dirty="0" smtClean="0"/>
              <a:t>(b) NB1 + NB2 ON</a:t>
            </a:r>
            <a:endParaRPr lang="en-US" dirty="0"/>
          </a:p>
          <a:p>
            <a:pPr lvl="1"/>
            <a:r>
              <a:rPr lang="en-US" dirty="0" smtClean="0"/>
              <a:t>Assume NB1 emission is unchanged from (a)</a:t>
            </a:r>
          </a:p>
          <a:p>
            <a:pPr lvl="1"/>
            <a:r>
              <a:rPr lang="en-US" dirty="0" smtClean="0"/>
              <a:t>Subtract Active, </a:t>
            </a:r>
            <a:r>
              <a:rPr lang="en-US" dirty="0" err="1" smtClean="0"/>
              <a:t>Bkg</a:t>
            </a:r>
            <a:r>
              <a:rPr lang="en-US" dirty="0" smtClean="0"/>
              <a:t> from (a) to infer contamination from NB2</a:t>
            </a:r>
          </a:p>
          <a:p>
            <a:pPr lvl="1"/>
            <a:r>
              <a:rPr lang="en-US" dirty="0" smtClean="0"/>
              <a:t>Signal from NB2 comparable to Active, </a:t>
            </a:r>
            <a:r>
              <a:rPr lang="en-US" dirty="0" err="1" smtClean="0"/>
              <a:t>Bkg</a:t>
            </a:r>
            <a:endParaRPr lang="en-US" dirty="0"/>
          </a:p>
          <a:p>
            <a:pPr lvl="1"/>
            <a:r>
              <a:rPr lang="en-US" dirty="0" smtClean="0"/>
              <a:t>Spectrum is distorted</a:t>
            </a:r>
            <a:endParaRPr lang="en-US" dirty="0"/>
          </a:p>
          <a:p>
            <a:pPr lvl="2"/>
            <a:r>
              <a:rPr lang="en-US" dirty="0" smtClean="0"/>
              <a:t>Superposition of active, background &amp; plume from both NB lines</a:t>
            </a:r>
          </a:p>
          <a:p>
            <a:pPr lvl="1"/>
            <a:r>
              <a:rPr lang="en-US" dirty="0" smtClean="0"/>
              <a:t>Cannot resolve lines (especially in real time)</a:t>
            </a:r>
            <a:endParaRPr lang="en-US" dirty="0"/>
          </a:p>
        </p:txBody>
      </p:sp>
      <p:pic>
        <p:nvPicPr>
          <p:cNvPr id="4" name="Picture 3" descr="rtv_2ndnbi_20418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305" y="1200815"/>
            <a:ext cx="5147035" cy="6176797"/>
          </a:xfrm>
          <a:prstGeom prst="rect">
            <a:avLst/>
          </a:prstGeom>
        </p:spPr>
      </p:pic>
    </p:spTree>
    <p:extLst>
      <p:ext uri="{BB962C8B-B14F-4D97-AF65-F5344CB8AC3E}">
        <p14:creationId xmlns:p14="http://schemas.microsoft.com/office/powerpoint/2010/main" val="1758838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err="1" smtClean="0"/>
              <a:t>Sawteeth</a:t>
            </a:r>
            <a:r>
              <a:rPr lang="en-US" dirty="0" smtClean="0"/>
              <a:t> redistribute momentum,</a:t>
            </a:r>
            <a:br>
              <a:rPr lang="en-US" dirty="0" smtClean="0"/>
            </a:br>
            <a:r>
              <a:rPr lang="en-US" dirty="0" smtClean="0"/>
              <a:t>core </a:t>
            </a:r>
            <a:r>
              <a:rPr lang="en-US" dirty="0" err="1" smtClean="0"/>
              <a:t>v</a:t>
            </a:r>
            <a:r>
              <a:rPr lang="en-US" baseline="-25000" dirty="0" err="1" smtClean="0">
                <a:latin typeface="Symbol" charset="2"/>
                <a:cs typeface="Symbol" charset="2"/>
              </a:rPr>
              <a:t>f</a:t>
            </a:r>
            <a:r>
              <a:rPr lang="en-US" dirty="0" smtClean="0"/>
              <a:t> decreases by ~20%</a:t>
            </a:r>
            <a:endParaRPr lang="en-US" dirty="0"/>
          </a:p>
        </p:txBody>
      </p:sp>
      <p:sp>
        <p:nvSpPr>
          <p:cNvPr id="3" name="Content Placeholder 2"/>
          <p:cNvSpPr>
            <a:spLocks noGrp="1"/>
          </p:cNvSpPr>
          <p:nvPr>
            <p:ph idx="1"/>
          </p:nvPr>
        </p:nvSpPr>
        <p:spPr>
          <a:xfrm>
            <a:off x="0" y="1371600"/>
            <a:ext cx="3520440" cy="6131560"/>
          </a:xfrm>
        </p:spPr>
        <p:txBody>
          <a:bodyPr>
            <a:normAutofit fontScale="92500" lnSpcReduction="10000"/>
          </a:bodyPr>
          <a:lstStyle/>
          <a:p>
            <a:pPr marL="0" indent="0">
              <a:buNone/>
            </a:pPr>
            <a:r>
              <a:rPr lang="en-US" dirty="0" smtClean="0"/>
              <a:t>L-mode, P</a:t>
            </a:r>
            <a:r>
              <a:rPr lang="en-US" baseline="-25000" dirty="0" smtClean="0"/>
              <a:t>NB</a:t>
            </a:r>
            <a:r>
              <a:rPr lang="en-US" dirty="0" smtClean="0"/>
              <a:t>~1MW</a:t>
            </a:r>
          </a:p>
          <a:p>
            <a:endParaRPr lang="en-US" dirty="0" smtClean="0"/>
          </a:p>
          <a:p>
            <a:pPr marL="573089" indent="-573089">
              <a:buFont typeface="+mj-lt"/>
              <a:buAutoNum type="alphaLcParenR"/>
            </a:pPr>
            <a:r>
              <a:rPr lang="en-US" dirty="0" err="1" smtClean="0"/>
              <a:t>Sawteeth</a:t>
            </a:r>
            <a:r>
              <a:rPr lang="en-US" dirty="0" smtClean="0"/>
              <a:t> seen after t=0.5s</a:t>
            </a:r>
          </a:p>
          <a:p>
            <a:pPr marL="573089" indent="-573089">
              <a:buFont typeface="+mj-lt"/>
              <a:buAutoNum type="alphaLcParenR"/>
            </a:pPr>
            <a:r>
              <a:rPr lang="en-US" dirty="0"/>
              <a:t>Crashes visible on </a:t>
            </a:r>
            <a:r>
              <a:rPr lang="en-US" dirty="0" err="1"/>
              <a:t>v</a:t>
            </a:r>
            <a:r>
              <a:rPr lang="en-US" baseline="-25000" dirty="0" err="1">
                <a:latin typeface="Symbol" charset="2"/>
                <a:cs typeface="Symbol" charset="2"/>
              </a:rPr>
              <a:t>f</a:t>
            </a:r>
            <a:r>
              <a:rPr lang="en-US" dirty="0"/>
              <a:t>(0</a:t>
            </a:r>
            <a:r>
              <a:rPr lang="en-US" dirty="0" smtClean="0"/>
              <a:t>), anti-correlate with increased </a:t>
            </a:r>
            <a:r>
              <a:rPr lang="en-US" dirty="0" err="1"/>
              <a:t>v</a:t>
            </a:r>
            <a:r>
              <a:rPr lang="en-US" baseline="-25000" dirty="0" err="1">
                <a:latin typeface="Symbol" charset="2"/>
                <a:cs typeface="Symbol" charset="2"/>
              </a:rPr>
              <a:t>f</a:t>
            </a:r>
            <a:r>
              <a:rPr lang="en-US" dirty="0" smtClean="0"/>
              <a:t> at R&gt;130cm</a:t>
            </a:r>
          </a:p>
          <a:p>
            <a:pPr marL="573089" indent="-573089">
              <a:buFont typeface="+mj-lt"/>
              <a:buAutoNum type="alphaLcParenR"/>
            </a:pPr>
            <a:r>
              <a:rPr lang="en-US" dirty="0" smtClean="0"/>
              <a:t>Large RMP pulse at 1.5s captured by RTV, CHERS</a:t>
            </a:r>
            <a:endParaRPr lang="en-US" dirty="0"/>
          </a:p>
        </p:txBody>
      </p:sp>
      <p:pic>
        <p:nvPicPr>
          <p:cNvPr id="6" name="Picture 5" descr="rtv_sawth_204083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360" y="1363712"/>
            <a:ext cx="6729264" cy="5949060"/>
          </a:xfrm>
          <a:prstGeom prst="rect">
            <a:avLst/>
          </a:prstGeom>
        </p:spPr>
      </p:pic>
    </p:spTree>
    <p:extLst>
      <p:ext uri="{BB962C8B-B14F-4D97-AF65-F5344CB8AC3E}">
        <p14:creationId xmlns:p14="http://schemas.microsoft.com/office/powerpoint/2010/main" val="39832821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High sampling rate enables Conditional Averaging of </a:t>
            </a:r>
            <a:r>
              <a:rPr lang="en-US" dirty="0" err="1" smtClean="0"/>
              <a:t>sawteeth</a:t>
            </a:r>
            <a:r>
              <a:rPr lang="en-US" dirty="0" smtClean="0"/>
              <a:t> effects</a:t>
            </a:r>
            <a:endParaRPr lang="en-US" dirty="0"/>
          </a:p>
        </p:txBody>
      </p:sp>
      <p:sp>
        <p:nvSpPr>
          <p:cNvPr id="3" name="Content Placeholder 2"/>
          <p:cNvSpPr>
            <a:spLocks noGrp="1"/>
          </p:cNvSpPr>
          <p:nvPr>
            <p:ph idx="1"/>
          </p:nvPr>
        </p:nvSpPr>
        <p:spPr>
          <a:xfrm>
            <a:off x="83820" y="1209040"/>
            <a:ext cx="4191000" cy="6131560"/>
          </a:xfrm>
        </p:spPr>
        <p:txBody>
          <a:bodyPr>
            <a:normAutofit/>
          </a:bodyPr>
          <a:lstStyle/>
          <a:p>
            <a:r>
              <a:rPr lang="en-US" dirty="0" smtClean="0"/>
              <a:t>Conditional sampling of data</a:t>
            </a:r>
            <a:r>
              <a:rPr lang="en-US" dirty="0"/>
              <a:t> </a:t>
            </a:r>
            <a:r>
              <a:rPr lang="en-US" dirty="0" smtClean="0"/>
              <a:t>at </a:t>
            </a:r>
            <a:r>
              <a:rPr lang="en-US" dirty="0" err="1" smtClean="0"/>
              <a:t>f</a:t>
            </a:r>
            <a:r>
              <a:rPr lang="en-US" baseline="-25000" dirty="0" err="1" smtClean="0"/>
              <a:t>samp</a:t>
            </a:r>
            <a:r>
              <a:rPr lang="en-US" dirty="0" smtClean="0"/>
              <a:t>=1kHz</a:t>
            </a:r>
          </a:p>
          <a:p>
            <a:r>
              <a:rPr lang="en-US" dirty="0" smtClean="0"/>
              <a:t>Clear drop in core rotation, T</a:t>
            </a:r>
            <a:r>
              <a:rPr lang="en-US" baseline="-25000" dirty="0" smtClean="0"/>
              <a:t>i</a:t>
            </a:r>
            <a:endParaRPr lang="en-US" dirty="0"/>
          </a:p>
          <a:p>
            <a:pPr lvl="1"/>
            <a:r>
              <a:rPr lang="en-US" dirty="0" smtClean="0"/>
              <a:t>Core </a:t>
            </a:r>
            <a:r>
              <a:rPr lang="en-US" dirty="0" err="1" smtClean="0"/>
              <a:t>v</a:t>
            </a:r>
            <a:r>
              <a:rPr lang="en-US" baseline="-25000" dirty="0" err="1" smtClean="0">
                <a:latin typeface="Symbol" charset="2"/>
                <a:cs typeface="Symbol" charset="2"/>
              </a:rPr>
              <a:t>f</a:t>
            </a:r>
            <a:r>
              <a:rPr lang="en-US" dirty="0" smtClean="0"/>
              <a:t> drops by ~20% over 2ms</a:t>
            </a:r>
          </a:p>
          <a:p>
            <a:r>
              <a:rPr lang="en-US" dirty="0" smtClean="0"/>
              <a:t>Estimated inv. </a:t>
            </a:r>
            <a:r>
              <a:rPr lang="en-US" dirty="0"/>
              <a:t>r</a:t>
            </a:r>
            <a:r>
              <a:rPr lang="en-US" dirty="0" smtClean="0"/>
              <a:t>adius is R~125cm</a:t>
            </a:r>
          </a:p>
          <a:p>
            <a:r>
              <a:rPr lang="en-US" dirty="0" smtClean="0"/>
              <a:t>Data suggest different dynamics for </a:t>
            </a:r>
            <a:r>
              <a:rPr lang="en-US" dirty="0" err="1" smtClean="0"/>
              <a:t>v</a:t>
            </a:r>
            <a:r>
              <a:rPr lang="en-US" baseline="-25000" dirty="0" err="1" smtClean="0">
                <a:latin typeface="Symbol" charset="2"/>
                <a:cs typeface="Symbol" charset="2"/>
              </a:rPr>
              <a:t>f</a:t>
            </a:r>
            <a:r>
              <a:rPr lang="en-US" dirty="0" smtClean="0"/>
              <a:t>, T</a:t>
            </a:r>
            <a:r>
              <a:rPr lang="en-US" baseline="-25000" dirty="0" smtClean="0"/>
              <a:t>i</a:t>
            </a:r>
            <a:endParaRPr lang="en-US" baseline="-25000" dirty="0"/>
          </a:p>
        </p:txBody>
      </p:sp>
      <p:pic>
        <p:nvPicPr>
          <p:cNvPr id="5" name="Picture 4" descr="rtv_cas_204083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615" y="1214317"/>
            <a:ext cx="5603965" cy="6155070"/>
          </a:xfrm>
          <a:prstGeom prst="rect">
            <a:avLst/>
          </a:prstGeom>
        </p:spPr>
      </p:pic>
    </p:spTree>
    <p:extLst>
      <p:ext uri="{BB962C8B-B14F-4D97-AF65-F5344CB8AC3E}">
        <p14:creationId xmlns:p14="http://schemas.microsoft.com/office/powerpoint/2010/main" val="2338577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sz="3600" dirty="0" smtClean="0"/>
              <a:t>MHD, </a:t>
            </a:r>
            <a:r>
              <a:rPr lang="en-US" sz="3600" dirty="0" err="1" smtClean="0"/>
              <a:t>sawteeth</a:t>
            </a:r>
            <a:r>
              <a:rPr lang="en-US" sz="3600" dirty="0" smtClean="0"/>
              <a:t> can compete in </a:t>
            </a:r>
            <a:r>
              <a:rPr lang="en-US" sz="3600" dirty="0" err="1" smtClean="0"/>
              <a:t>v</a:t>
            </a:r>
            <a:r>
              <a:rPr lang="en-US" sz="3600" baseline="-25000" dirty="0" err="1" smtClean="0">
                <a:latin typeface="Symbol" charset="2"/>
                <a:cs typeface="Symbol" charset="2"/>
              </a:rPr>
              <a:t>f</a:t>
            </a:r>
            <a:r>
              <a:rPr lang="en-US" sz="3600" dirty="0" smtClean="0"/>
              <a:t> redistribution; different time scales, high </a:t>
            </a:r>
            <a:r>
              <a:rPr lang="en-US" sz="3600" dirty="0" err="1" smtClean="0"/>
              <a:t>f</a:t>
            </a:r>
            <a:r>
              <a:rPr lang="en-US" sz="3600" baseline="-25000" dirty="0" err="1" smtClean="0"/>
              <a:t>samp</a:t>
            </a:r>
            <a:r>
              <a:rPr lang="en-US" sz="3600" dirty="0" smtClean="0"/>
              <a:t> enables separation</a:t>
            </a:r>
            <a:endParaRPr lang="en-US" sz="3600" dirty="0"/>
          </a:p>
        </p:txBody>
      </p:sp>
      <p:sp>
        <p:nvSpPr>
          <p:cNvPr id="3" name="Content Placeholder 2"/>
          <p:cNvSpPr>
            <a:spLocks noGrp="1"/>
          </p:cNvSpPr>
          <p:nvPr>
            <p:ph idx="1"/>
          </p:nvPr>
        </p:nvSpPr>
        <p:spPr>
          <a:xfrm>
            <a:off x="4945380" y="1381760"/>
            <a:ext cx="5029200" cy="5958840"/>
          </a:xfrm>
        </p:spPr>
        <p:txBody>
          <a:bodyPr/>
          <a:lstStyle/>
          <a:p>
            <a:r>
              <a:rPr lang="en-US" dirty="0" smtClean="0"/>
              <a:t>Complex scenario</a:t>
            </a:r>
            <a:endParaRPr lang="en-US" dirty="0"/>
          </a:p>
          <a:p>
            <a:pPr lvl="1"/>
            <a:r>
              <a:rPr lang="en-US" dirty="0" smtClean="0"/>
              <a:t>MHD n=1,2 modes act on ~10ms time scale</a:t>
            </a:r>
          </a:p>
          <a:p>
            <a:pPr lvl="1"/>
            <a:r>
              <a:rPr lang="en-US" dirty="0" err="1" smtClean="0"/>
              <a:t>Sawteeth</a:t>
            </a:r>
            <a:r>
              <a:rPr lang="en-US" dirty="0" smtClean="0"/>
              <a:t> act on ~1ms time scale</a:t>
            </a:r>
          </a:p>
          <a:p>
            <a:r>
              <a:rPr lang="en-US" dirty="0" smtClean="0"/>
              <a:t>High </a:t>
            </a:r>
            <a:r>
              <a:rPr lang="en-US" dirty="0" err="1" smtClean="0"/>
              <a:t>f</a:t>
            </a:r>
            <a:r>
              <a:rPr lang="en-US" baseline="-25000" dirty="0" err="1" smtClean="0"/>
              <a:t>samp</a:t>
            </a:r>
            <a:r>
              <a:rPr lang="en-US" dirty="0" smtClean="0"/>
              <a:t> of RTV allows to differentiate time scales</a:t>
            </a:r>
          </a:p>
          <a:p>
            <a:r>
              <a:rPr lang="en-US" dirty="0" smtClean="0"/>
              <a:t>Complements high spatial resolution CHERS profiles</a:t>
            </a:r>
            <a:endParaRPr lang="en-US" dirty="0"/>
          </a:p>
        </p:txBody>
      </p:sp>
      <p:pic>
        <p:nvPicPr>
          <p:cNvPr id="4" name="Picture 3" descr="rtv_mhd_2046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 y="1163803"/>
            <a:ext cx="5029200" cy="6225117"/>
          </a:xfrm>
          <a:prstGeom prst="rect">
            <a:avLst/>
          </a:prstGeom>
        </p:spPr>
      </p:pic>
    </p:spTree>
    <p:extLst>
      <p:ext uri="{BB962C8B-B14F-4D97-AF65-F5344CB8AC3E}">
        <p14:creationId xmlns:p14="http://schemas.microsoft.com/office/powerpoint/2010/main" val="1255960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Mode locking and associated fast dynamic clearly observed on RTV data</a:t>
            </a:r>
            <a:endParaRPr lang="en-US" dirty="0"/>
          </a:p>
        </p:txBody>
      </p:sp>
      <p:sp>
        <p:nvSpPr>
          <p:cNvPr id="3" name="Content Placeholder 2"/>
          <p:cNvSpPr>
            <a:spLocks noGrp="1"/>
          </p:cNvSpPr>
          <p:nvPr>
            <p:ph idx="1"/>
          </p:nvPr>
        </p:nvSpPr>
        <p:spPr>
          <a:xfrm>
            <a:off x="0" y="1209040"/>
            <a:ext cx="3688080" cy="6131560"/>
          </a:xfrm>
        </p:spPr>
        <p:txBody>
          <a:bodyPr>
            <a:normAutofit fontScale="92500" lnSpcReduction="10000"/>
          </a:bodyPr>
          <a:lstStyle/>
          <a:p>
            <a:pPr marL="0" indent="0">
              <a:buNone/>
            </a:pPr>
            <a:r>
              <a:rPr lang="en-US" dirty="0" smtClean="0"/>
              <a:t>L-mode, P</a:t>
            </a:r>
            <a:r>
              <a:rPr lang="en-US" baseline="-25000" dirty="0" smtClean="0"/>
              <a:t>NB</a:t>
            </a:r>
            <a:r>
              <a:rPr lang="en-US" dirty="0" smtClean="0"/>
              <a:t>~1.1MW</a:t>
            </a:r>
          </a:p>
          <a:p>
            <a:endParaRPr lang="en-US" smtClean="0"/>
          </a:p>
          <a:p>
            <a:r>
              <a:rPr lang="en-US" smtClean="0"/>
              <a:t>Mode </a:t>
            </a:r>
            <a:r>
              <a:rPr lang="en-US" dirty="0" smtClean="0"/>
              <a:t>grows after t~0.33s, then locks over 10ms</a:t>
            </a:r>
          </a:p>
          <a:p>
            <a:r>
              <a:rPr lang="en-US" dirty="0" smtClean="0"/>
              <a:t>First, fast response observed outside mid-radius</a:t>
            </a:r>
          </a:p>
          <a:p>
            <a:pPr lvl="1"/>
            <a:r>
              <a:rPr lang="en-US" dirty="0" smtClean="0"/>
              <a:t>Then propagates to the core</a:t>
            </a:r>
          </a:p>
          <a:p>
            <a:r>
              <a:rPr lang="en-US" dirty="0" smtClean="0"/>
              <a:t>CHERS provides full profiles pre/post locking (inset)</a:t>
            </a:r>
            <a:endParaRPr lang="en-US" dirty="0"/>
          </a:p>
        </p:txBody>
      </p:sp>
      <p:pic>
        <p:nvPicPr>
          <p:cNvPr id="5" name="Picture 4" descr="rsi16_lockedm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204" y="1303288"/>
            <a:ext cx="6369229" cy="5943600"/>
          </a:xfrm>
          <a:prstGeom prst="rect">
            <a:avLst/>
          </a:prstGeom>
        </p:spPr>
      </p:pic>
    </p:spTree>
    <p:extLst>
      <p:ext uri="{BB962C8B-B14F-4D97-AF65-F5344CB8AC3E}">
        <p14:creationId xmlns:p14="http://schemas.microsoft.com/office/powerpoint/2010/main" val="7642334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a:bodyPr>
          <a:lstStyle/>
          <a:p>
            <a:r>
              <a:rPr lang="en-US" dirty="0" smtClean="0"/>
              <a:t>Summary &amp; outlook</a:t>
            </a:r>
            <a:endParaRPr lang="en-US" dirty="0"/>
          </a:p>
        </p:txBody>
      </p:sp>
      <p:sp>
        <p:nvSpPr>
          <p:cNvPr id="3" name="Content Placeholder 2"/>
          <p:cNvSpPr>
            <a:spLocks noGrp="1"/>
          </p:cNvSpPr>
          <p:nvPr>
            <p:ph idx="1"/>
          </p:nvPr>
        </p:nvSpPr>
        <p:spPr>
          <a:xfrm>
            <a:off x="83820" y="1209040"/>
            <a:ext cx="9890760" cy="6131560"/>
          </a:xfrm>
        </p:spPr>
        <p:txBody>
          <a:bodyPr>
            <a:normAutofit fontScale="92500"/>
          </a:bodyPr>
          <a:lstStyle/>
          <a:p>
            <a:r>
              <a:rPr lang="en-US" dirty="0" smtClean="0"/>
              <a:t>First RTV data from NSTX-U confirm achievement of design goals</a:t>
            </a:r>
          </a:p>
          <a:p>
            <a:r>
              <a:rPr lang="en-US" dirty="0" smtClean="0"/>
              <a:t>System is ready to support development &amp; testing of real-time </a:t>
            </a:r>
            <a:r>
              <a:rPr lang="en-US" dirty="0" err="1" smtClean="0"/>
              <a:t>v</a:t>
            </a:r>
            <a:r>
              <a:rPr lang="en-US" baseline="-25000" dirty="0" err="1" smtClean="0">
                <a:latin typeface="Symbol" charset="2"/>
                <a:cs typeface="Symbol" charset="2"/>
              </a:rPr>
              <a:t>f</a:t>
            </a:r>
            <a:r>
              <a:rPr lang="en-US" dirty="0" smtClean="0"/>
              <a:t> control on NSTX-U</a:t>
            </a:r>
          </a:p>
          <a:p>
            <a:r>
              <a:rPr lang="en-US" dirty="0" smtClean="0"/>
              <a:t>Much more physics insight can be gathered from post-discharge analysis</a:t>
            </a:r>
          </a:p>
          <a:p>
            <a:pPr lvl="1"/>
            <a:r>
              <a:rPr lang="en-US" dirty="0" smtClean="0"/>
              <a:t>E.g. effects of RMPs, MHD, ELMs, pellets/granules on </a:t>
            </a:r>
            <a:r>
              <a:rPr lang="en-US" dirty="0" err="1" smtClean="0"/>
              <a:t>v</a:t>
            </a:r>
            <a:r>
              <a:rPr lang="en-US" baseline="-25000" dirty="0" err="1" smtClean="0">
                <a:latin typeface="Symbol" charset="2"/>
                <a:cs typeface="Symbol" charset="2"/>
              </a:rPr>
              <a:t>f</a:t>
            </a:r>
            <a:r>
              <a:rPr lang="en-US" dirty="0" smtClean="0"/>
              <a:t>, T</a:t>
            </a:r>
            <a:r>
              <a:rPr lang="en-US" baseline="-25000" dirty="0" smtClean="0"/>
              <a:t>i</a:t>
            </a:r>
            <a:r>
              <a:rPr lang="en-US" dirty="0" smtClean="0"/>
              <a:t>, </a:t>
            </a:r>
            <a:r>
              <a:rPr lang="en-US" dirty="0" err="1" smtClean="0"/>
              <a:t>n</a:t>
            </a:r>
            <a:r>
              <a:rPr lang="en-US" baseline="-25000" dirty="0" err="1" smtClean="0"/>
              <a:t>C</a:t>
            </a:r>
            <a:endParaRPr lang="en-US" baseline="-25000" dirty="0"/>
          </a:p>
          <a:p>
            <a:pPr lvl="1"/>
            <a:r>
              <a:rPr lang="en-US" dirty="0" smtClean="0"/>
              <a:t>Complements high spatial resolution of CHERS with sub-millisecond time resolution (at 4 radii)</a:t>
            </a:r>
          </a:p>
          <a:p>
            <a:r>
              <a:rPr lang="en-US" dirty="0" smtClean="0"/>
              <a:t>Post-discharge automatic analysis tools implemented for routine operations</a:t>
            </a:r>
          </a:p>
          <a:p>
            <a:pPr lvl="1"/>
            <a:r>
              <a:rPr lang="en-US" dirty="0" smtClean="0"/>
              <a:t>Under way: combine info from RTV and CHERS for high spatial &amp; temporal profile data</a:t>
            </a:r>
            <a:endParaRPr lang="en-US" dirty="0"/>
          </a:p>
        </p:txBody>
      </p:sp>
    </p:spTree>
    <p:extLst>
      <p:ext uri="{BB962C8B-B14F-4D97-AF65-F5344CB8AC3E}">
        <p14:creationId xmlns:p14="http://schemas.microsoft.com/office/powerpoint/2010/main" val="3801992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a:bodyPr>
          <a:lstStyle/>
          <a:p>
            <a:r>
              <a:rPr lang="en-US" dirty="0" smtClean="0"/>
              <a:t>Abstract</a:t>
            </a:r>
            <a:endParaRPr lang="en-US" dirty="0"/>
          </a:p>
        </p:txBody>
      </p:sp>
      <p:sp>
        <p:nvSpPr>
          <p:cNvPr id="3" name="Content Placeholder 2"/>
          <p:cNvSpPr>
            <a:spLocks noGrp="1"/>
          </p:cNvSpPr>
          <p:nvPr>
            <p:ph idx="1"/>
          </p:nvPr>
        </p:nvSpPr>
        <p:spPr>
          <a:xfrm>
            <a:off x="83820" y="1295400"/>
            <a:ext cx="9890760" cy="6045200"/>
          </a:xfrm>
        </p:spPr>
        <p:txBody>
          <a:bodyPr>
            <a:normAutofit fontScale="85000" lnSpcReduction="20000"/>
          </a:bodyPr>
          <a:lstStyle/>
          <a:p>
            <a:pPr marL="0" indent="0" algn="just">
              <a:buNone/>
            </a:pPr>
            <a:r>
              <a:rPr lang="en-US" dirty="0"/>
              <a:t>A Real-Time Velocity (RTV) diagnostic based on active charge-exchange recombination spectroscopy is now operational on the National Spherical Torus Experiment-Upgrade (NSTX-U) spherical torus. The system has been designed to supply plasma velocity data in real time to the NSTX-U Plasma Control System, as required for the implementation of toroidal rotation control. Measurements are available from four radii, spanning from the core to the plasma edge, at a maximum sampling frequency of 5 kHz. Post-discharge analysis of RTV data provides additional information on ion temperature, toroidal velocity and density of carbon impurities. Initial results from RTV measurements are presented and compared with those from the main NSTX-U charge-exchange recombination spectroscopy system. Examples of physics studies enabled by RTV measurements from initial operations of NSTX-U are then discussed, with emphasis on the effects of plasma disturbances such as </a:t>
            </a:r>
            <a:r>
              <a:rPr lang="en-US" dirty="0" err="1"/>
              <a:t>sawteeth</a:t>
            </a:r>
            <a:r>
              <a:rPr lang="en-US" dirty="0"/>
              <a:t> and MHD instabilities on toroidal velocity and its temporal evolution</a:t>
            </a:r>
            <a:r>
              <a:rPr lang="en-US" dirty="0" smtClean="0"/>
              <a:t>.</a:t>
            </a:r>
            <a:endParaRPr lang="en-US" dirty="0"/>
          </a:p>
        </p:txBody>
      </p:sp>
    </p:spTree>
    <p:extLst>
      <p:ext uri="{BB962C8B-B14F-4D97-AF65-F5344CB8AC3E}">
        <p14:creationId xmlns:p14="http://schemas.microsoft.com/office/powerpoint/2010/main" val="3932682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menard\My Files\PPPL\Projects\NSTX-U\Presentation template\2015 - New template\logo and banner source\Gray_banner_red_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10058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menard\My Files\PPPL\Projects\NSTX-U\Presentation template\2015 - New template\logo and banner source\Gray_banner_red_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 y="2819400"/>
            <a:ext cx="1005840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menard\My Files\PPPL\Projects\NSTX-U\Presentation template\2015 - New template\logo and banner source\Gray_banner_red_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91000"/>
            <a:ext cx="1005840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menard\My Files\PPPL\Projects\NSTX-U\Presentation template\2015 - New template\logo and banner source\Gray_banner_red_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62600"/>
            <a:ext cx="10058401" cy="1054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0058400" cy="1088136"/>
          </a:xfrm>
        </p:spPr>
        <p:txBody>
          <a:bodyPr lIns="0" tIns="0" rIns="0" bIns="0" anchor="ctr" anchorCtr="1"/>
          <a:lstStyle/>
          <a:p>
            <a:r>
              <a:rPr lang="en-US" dirty="0" smtClean="0"/>
              <a:t>Outline</a:t>
            </a:r>
            <a:endParaRPr lang="en-US" dirty="0"/>
          </a:p>
        </p:txBody>
      </p:sp>
      <p:sp>
        <p:nvSpPr>
          <p:cNvPr id="3" name="Content Placeholder 2"/>
          <p:cNvSpPr>
            <a:spLocks noGrp="1"/>
          </p:cNvSpPr>
          <p:nvPr>
            <p:ph idx="1"/>
          </p:nvPr>
        </p:nvSpPr>
        <p:spPr>
          <a:xfrm>
            <a:off x="76200" y="1649140"/>
            <a:ext cx="9669780" cy="6131560"/>
          </a:xfrm>
        </p:spPr>
        <p:txBody>
          <a:bodyPr>
            <a:normAutofit/>
          </a:bodyPr>
          <a:lstStyle/>
          <a:p>
            <a:pPr marL="0" indent="0" algn="ctr">
              <a:buNone/>
            </a:pPr>
            <a:r>
              <a:rPr lang="en-US" sz="3600" dirty="0" smtClean="0"/>
              <a:t>The RTV </a:t>
            </a:r>
            <a:r>
              <a:rPr lang="en-US" sz="3600" dirty="0" smtClean="0"/>
              <a:t>system</a:t>
            </a:r>
          </a:p>
          <a:p>
            <a:pPr marL="0" indent="0" algn="ctr">
              <a:buNone/>
            </a:pPr>
            <a:endParaRPr lang="en-US" sz="3600" dirty="0" smtClean="0"/>
          </a:p>
          <a:p>
            <a:pPr marL="0" indent="0" algn="ctr">
              <a:buNone/>
            </a:pPr>
            <a:r>
              <a:rPr lang="en-US" sz="3600" dirty="0" smtClean="0"/>
              <a:t>Analysis of RTV data</a:t>
            </a:r>
          </a:p>
          <a:p>
            <a:pPr marL="254706" lvl="1" indent="0" algn="ctr">
              <a:buNone/>
            </a:pPr>
            <a:endParaRPr lang="en-US" sz="3600" dirty="0" smtClean="0">
              <a:solidFill>
                <a:srgbClr val="BFBFBF"/>
              </a:solidFill>
            </a:endParaRPr>
          </a:p>
          <a:p>
            <a:pPr marL="0" indent="0" algn="ctr">
              <a:buNone/>
            </a:pPr>
            <a:r>
              <a:rPr lang="en-US" sz="3600" dirty="0" smtClean="0"/>
              <a:t>Example of physics studies</a:t>
            </a:r>
          </a:p>
          <a:p>
            <a:pPr marL="0" indent="0" algn="ctr">
              <a:buNone/>
            </a:pPr>
            <a:endParaRPr lang="en-US" sz="3600" dirty="0" smtClean="0"/>
          </a:p>
          <a:p>
            <a:pPr marL="0" indent="0" algn="ctr">
              <a:buNone/>
            </a:pPr>
            <a:r>
              <a:rPr lang="en-US" sz="3600" dirty="0" smtClean="0"/>
              <a:t>Summary &amp; outlook</a:t>
            </a:r>
            <a:endParaRPr lang="en-US" sz="3600" dirty="0"/>
          </a:p>
        </p:txBody>
      </p:sp>
    </p:spTree>
    <p:extLst>
      <p:ext uri="{BB962C8B-B14F-4D97-AF65-F5344CB8AC3E}">
        <p14:creationId xmlns:p14="http://schemas.microsoft.com/office/powerpoint/2010/main" val="696333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Real-</a:t>
            </a:r>
            <a:r>
              <a:rPr lang="en-US" dirty="0"/>
              <a:t>T</a:t>
            </a:r>
            <a:r>
              <a:rPr lang="en-US" dirty="0" smtClean="0"/>
              <a:t>ime Velocity (RTV) is a fast system based on active spectroscopy</a:t>
            </a:r>
            <a:endParaRPr lang="en-US" dirty="0"/>
          </a:p>
        </p:txBody>
      </p:sp>
      <p:pic>
        <p:nvPicPr>
          <p:cNvPr id="4" name="Picture 3" descr="rsi16_topview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940" y="1209040"/>
            <a:ext cx="4442460" cy="4936913"/>
          </a:xfrm>
          <a:prstGeom prst="rect">
            <a:avLst/>
          </a:prstGeom>
        </p:spPr>
      </p:pic>
      <p:pic>
        <p:nvPicPr>
          <p:cNvPr id="7" name="Picture 6" descr="mpodesta_fig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1" y="3505201"/>
            <a:ext cx="5286977" cy="3840644"/>
          </a:xfrm>
          <a:prstGeom prst="rect">
            <a:avLst/>
          </a:prstGeom>
        </p:spPr>
      </p:pic>
      <p:sp>
        <p:nvSpPr>
          <p:cNvPr id="11" name="Content Placeholder 2"/>
          <p:cNvSpPr>
            <a:spLocks noGrp="1"/>
          </p:cNvSpPr>
          <p:nvPr>
            <p:ph idx="1"/>
          </p:nvPr>
        </p:nvSpPr>
        <p:spPr>
          <a:xfrm>
            <a:off x="79827" y="1205339"/>
            <a:ext cx="5364480" cy="2508140"/>
          </a:xfrm>
        </p:spPr>
        <p:txBody>
          <a:bodyPr>
            <a:normAutofit fontScale="77500" lnSpcReduction="20000"/>
          </a:bodyPr>
          <a:lstStyle/>
          <a:p>
            <a:r>
              <a:rPr lang="en-US" dirty="0" smtClean="0"/>
              <a:t>System based on active charge-exchange spectroscopy (NB1 line)</a:t>
            </a:r>
          </a:p>
          <a:p>
            <a:r>
              <a:rPr lang="en-US" dirty="0"/>
              <a:t>Monitor C VI, n=8-7 line @ </a:t>
            </a:r>
            <a:r>
              <a:rPr lang="en-US" dirty="0" smtClean="0"/>
              <a:t>5291nm</a:t>
            </a:r>
          </a:p>
          <a:p>
            <a:r>
              <a:rPr lang="en-US" dirty="0"/>
              <a:t>RTV views interleaved with CHERS </a:t>
            </a:r>
            <a:r>
              <a:rPr lang="en-US" dirty="0" smtClean="0"/>
              <a:t>views at </a:t>
            </a:r>
            <a:r>
              <a:rPr lang="en-US" dirty="0" err="1" smtClean="0"/>
              <a:t>midplane</a:t>
            </a:r>
            <a:endParaRPr lang="en-US" dirty="0" smtClean="0"/>
          </a:p>
          <a:p>
            <a:pPr marL="254706" lvl="1">
              <a:buFont typeface="Arial" panose="020B0604020202020204" pitchFamily="34" charset="0"/>
              <a:buChar char="•"/>
            </a:pPr>
            <a:r>
              <a:rPr lang="en-US" sz="3200" dirty="0">
                <a:solidFill>
                  <a:schemeClr val="tx1"/>
                </a:solidFill>
              </a:rPr>
              <a:t>4 views </a:t>
            </a:r>
            <a:r>
              <a:rPr lang="en-US" sz="3200" dirty="0" smtClean="0">
                <a:solidFill>
                  <a:schemeClr val="tx1"/>
                </a:solidFill>
              </a:rPr>
              <a:t>available</a:t>
            </a:r>
            <a:endParaRPr lang="en-US" sz="3200" dirty="0">
              <a:solidFill>
                <a:schemeClr val="tx1"/>
              </a:solidFill>
            </a:endParaRPr>
          </a:p>
          <a:p>
            <a:pPr marL="636765" lvl="2" indent="-382059">
              <a:buFont typeface="Lucida Grande"/>
              <a:buChar char="-"/>
            </a:pPr>
            <a:r>
              <a:rPr lang="en-US" sz="2800" dirty="0">
                <a:solidFill>
                  <a:srgbClr val="000090"/>
                </a:solidFill>
              </a:rPr>
              <a:t>R=112, 125, 132, 140cm</a:t>
            </a:r>
          </a:p>
          <a:p>
            <a:endParaRPr lang="en-US" dirty="0" smtClean="0"/>
          </a:p>
        </p:txBody>
      </p:sp>
    </p:spTree>
    <p:extLst>
      <p:ext uri="{BB962C8B-B14F-4D97-AF65-F5344CB8AC3E}">
        <p14:creationId xmlns:p14="http://schemas.microsoft.com/office/powerpoint/2010/main" val="2878488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Fiber arrangement on detectors is optimized for real-time operation</a:t>
            </a:r>
            <a:endParaRPr lang="en-US" dirty="0"/>
          </a:p>
        </p:txBody>
      </p:sp>
      <p:sp>
        <p:nvSpPr>
          <p:cNvPr id="8" name="Content Placeholder 2"/>
          <p:cNvSpPr txBox="1">
            <a:spLocks/>
          </p:cNvSpPr>
          <p:nvPr/>
        </p:nvSpPr>
        <p:spPr>
          <a:xfrm>
            <a:off x="5039534" y="1600200"/>
            <a:ext cx="5042061" cy="3657600"/>
          </a:xfrm>
          <a:prstGeom prst="rect">
            <a:avLst/>
          </a:prstGeom>
        </p:spPr>
        <p:txBody>
          <a:bodyPr vert="horz" lIns="101882" tIns="50941" rIns="101882" bIns="50941"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smtClean="0"/>
              <a:t>7-8 fibers aiming at same radial location</a:t>
            </a:r>
          </a:p>
          <a:p>
            <a:pPr lvl="1"/>
            <a:r>
              <a:rPr lang="en-US" dirty="0" smtClean="0"/>
              <a:t>Each </a:t>
            </a:r>
            <a:r>
              <a:rPr lang="en-US" dirty="0"/>
              <a:t>“channel” </a:t>
            </a:r>
            <a:r>
              <a:rPr lang="en-US" dirty="0" smtClean="0"/>
              <a:t>is composed by pairs of active and background views</a:t>
            </a:r>
          </a:p>
          <a:p>
            <a:pPr lvl="1"/>
            <a:r>
              <a:rPr lang="en-US" dirty="0" smtClean="0"/>
              <a:t>Simplified system for higher sampling rate</a:t>
            </a:r>
          </a:p>
          <a:p>
            <a:pPr lvl="2"/>
            <a:r>
              <a:rPr lang="en-US" dirty="0" smtClean="0"/>
              <a:t>no chopper (flexible timing)</a:t>
            </a:r>
            <a:endParaRPr lang="en-US" dirty="0"/>
          </a:p>
          <a:p>
            <a:pPr lvl="2"/>
            <a:r>
              <a:rPr lang="en-US" dirty="0" smtClean="0"/>
              <a:t>no entrance slit (collect more light)</a:t>
            </a:r>
            <a:endParaRPr lang="en-US" dirty="0"/>
          </a:p>
        </p:txBody>
      </p:sp>
      <p:pic>
        <p:nvPicPr>
          <p:cNvPr id="9" name="Picture 8" descr="mpodesta_fig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71" y="2286000"/>
            <a:ext cx="4963629" cy="4572000"/>
          </a:xfrm>
          <a:prstGeom prst="rect">
            <a:avLst/>
          </a:prstGeom>
        </p:spPr>
      </p:pic>
      <p:sp>
        <p:nvSpPr>
          <p:cNvPr id="5" name="TextBox 4"/>
          <p:cNvSpPr txBox="1"/>
          <p:nvPr/>
        </p:nvSpPr>
        <p:spPr>
          <a:xfrm>
            <a:off x="586740" y="1349998"/>
            <a:ext cx="3771900" cy="732508"/>
          </a:xfrm>
          <a:prstGeom prst="rect">
            <a:avLst/>
          </a:prstGeom>
          <a:noFill/>
        </p:spPr>
        <p:txBody>
          <a:bodyPr wrap="square" lIns="101882" tIns="50941" rIns="101882" bIns="50941" rtlCol="0">
            <a:spAutoFit/>
          </a:bodyPr>
          <a:lstStyle/>
          <a:p>
            <a:r>
              <a:rPr lang="en-US" i="1" dirty="0" smtClean="0"/>
              <a:t>Fiber arrangement on each of two (identical) systems:</a:t>
            </a:r>
            <a:endParaRPr lang="en-US" i="1" dirty="0"/>
          </a:p>
        </p:txBody>
      </p:sp>
    </p:spTree>
    <p:extLst>
      <p:ext uri="{BB962C8B-B14F-4D97-AF65-F5344CB8AC3E}">
        <p14:creationId xmlns:p14="http://schemas.microsoft.com/office/powerpoint/2010/main" val="20872543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a:bodyPr>
          <a:lstStyle/>
          <a:p>
            <a:r>
              <a:rPr lang="en-US" sz="3600" dirty="0" smtClean="0"/>
              <a:t>RTV complements CHERS information with high temporal but low spatial resolution data</a:t>
            </a:r>
            <a:endParaRPr lang="en-US" sz="3600" dirty="0"/>
          </a:p>
        </p:txBody>
      </p:sp>
      <p:pic>
        <p:nvPicPr>
          <p:cNvPr id="5" name="Picture 4" descr="RTV_params_tab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40" y="1381761"/>
            <a:ext cx="6705601" cy="5313761"/>
          </a:xfrm>
          <a:prstGeom prst="rect">
            <a:avLst/>
          </a:prstGeom>
        </p:spPr>
      </p:pic>
      <p:sp>
        <p:nvSpPr>
          <p:cNvPr id="8" name="TextBox 7"/>
          <p:cNvSpPr txBox="1"/>
          <p:nvPr/>
        </p:nvSpPr>
        <p:spPr>
          <a:xfrm>
            <a:off x="1030040" y="6641832"/>
            <a:ext cx="9180287" cy="418576"/>
          </a:xfrm>
          <a:prstGeom prst="rect">
            <a:avLst/>
          </a:prstGeom>
          <a:noFill/>
        </p:spPr>
        <p:txBody>
          <a:bodyPr wrap="square" lIns="101882" tIns="50941" rIns="101882" bIns="50941" rtlCol="0">
            <a:spAutoFit/>
          </a:bodyPr>
          <a:lstStyle/>
          <a:p>
            <a:r>
              <a:rPr lang="en-US" i="1" dirty="0" smtClean="0">
                <a:solidFill>
                  <a:srgbClr val="FF0000"/>
                </a:solidFill>
              </a:rPr>
              <a:t>*Achieved performance meets or exceeds </a:t>
            </a:r>
            <a:r>
              <a:rPr lang="en-US" i="1" dirty="0">
                <a:solidFill>
                  <a:srgbClr val="FF0000"/>
                </a:solidFill>
              </a:rPr>
              <a:t>requirements for real-time </a:t>
            </a:r>
            <a:r>
              <a:rPr lang="en-US" i="1" dirty="0" err="1">
                <a:solidFill>
                  <a:srgbClr val="FF0000"/>
                </a:solidFill>
              </a:rPr>
              <a:t>v</a:t>
            </a:r>
            <a:r>
              <a:rPr lang="en-US" i="1" baseline="-25000" dirty="0" err="1">
                <a:solidFill>
                  <a:srgbClr val="FF0000"/>
                </a:solidFill>
                <a:latin typeface="Symbol" charset="2"/>
                <a:cs typeface="Symbol" charset="2"/>
              </a:rPr>
              <a:t>f</a:t>
            </a:r>
            <a:r>
              <a:rPr lang="en-US" i="1" dirty="0">
                <a:solidFill>
                  <a:srgbClr val="FF0000"/>
                </a:solidFill>
              </a:rPr>
              <a:t> control</a:t>
            </a:r>
          </a:p>
        </p:txBody>
      </p:sp>
      <p:sp>
        <p:nvSpPr>
          <p:cNvPr id="9" name="TextBox 8"/>
          <p:cNvSpPr txBox="1"/>
          <p:nvPr/>
        </p:nvSpPr>
        <p:spPr>
          <a:xfrm>
            <a:off x="7573694" y="1908289"/>
            <a:ext cx="335280" cy="418576"/>
          </a:xfrm>
          <a:prstGeom prst="rect">
            <a:avLst/>
          </a:prstGeom>
          <a:noFill/>
        </p:spPr>
        <p:txBody>
          <a:bodyPr wrap="square" lIns="101882" tIns="50941" rIns="101882" bIns="50941" rtlCol="0">
            <a:spAutoFit/>
          </a:bodyPr>
          <a:lstStyle/>
          <a:p>
            <a:r>
              <a:rPr lang="en-US" b="1" i="1" dirty="0" smtClean="0">
                <a:solidFill>
                  <a:srgbClr val="FF0000"/>
                </a:solidFill>
              </a:rPr>
              <a:t>*</a:t>
            </a:r>
            <a:endParaRPr lang="en-US" b="1" i="1" dirty="0">
              <a:solidFill>
                <a:srgbClr val="FF0000"/>
              </a:solidFill>
            </a:endParaRPr>
          </a:p>
        </p:txBody>
      </p:sp>
      <p:sp>
        <p:nvSpPr>
          <p:cNvPr id="10" name="TextBox 9"/>
          <p:cNvSpPr txBox="1"/>
          <p:nvPr/>
        </p:nvSpPr>
        <p:spPr>
          <a:xfrm>
            <a:off x="7565571" y="3047706"/>
            <a:ext cx="335280" cy="418576"/>
          </a:xfrm>
          <a:prstGeom prst="rect">
            <a:avLst/>
          </a:prstGeom>
          <a:noFill/>
        </p:spPr>
        <p:txBody>
          <a:bodyPr wrap="square" lIns="101882" tIns="50941" rIns="101882" bIns="50941" rtlCol="0">
            <a:spAutoFit/>
          </a:bodyPr>
          <a:lstStyle/>
          <a:p>
            <a:r>
              <a:rPr lang="en-US" b="1" i="1" dirty="0" smtClean="0">
                <a:solidFill>
                  <a:srgbClr val="FF0000"/>
                </a:solidFill>
              </a:rPr>
              <a:t>*</a:t>
            </a:r>
            <a:endParaRPr lang="en-US" b="1" i="1" dirty="0">
              <a:solidFill>
                <a:srgbClr val="FF0000"/>
              </a:solidFill>
            </a:endParaRPr>
          </a:p>
        </p:txBody>
      </p:sp>
      <p:sp>
        <p:nvSpPr>
          <p:cNvPr id="11" name="TextBox 10"/>
          <p:cNvSpPr txBox="1"/>
          <p:nvPr/>
        </p:nvSpPr>
        <p:spPr>
          <a:xfrm>
            <a:off x="7568167" y="3417413"/>
            <a:ext cx="335280" cy="418576"/>
          </a:xfrm>
          <a:prstGeom prst="rect">
            <a:avLst/>
          </a:prstGeom>
          <a:noFill/>
        </p:spPr>
        <p:txBody>
          <a:bodyPr wrap="square" lIns="101882" tIns="50941" rIns="101882" bIns="50941" rtlCol="0">
            <a:spAutoFit/>
          </a:bodyPr>
          <a:lstStyle/>
          <a:p>
            <a:r>
              <a:rPr lang="en-US" b="1" i="1" dirty="0" smtClean="0">
                <a:solidFill>
                  <a:srgbClr val="FF0000"/>
                </a:solidFill>
              </a:rPr>
              <a:t>*</a:t>
            </a:r>
            <a:endParaRPr lang="en-US" b="1" i="1" dirty="0">
              <a:solidFill>
                <a:srgbClr val="FF0000"/>
              </a:solidFill>
            </a:endParaRPr>
          </a:p>
        </p:txBody>
      </p:sp>
      <p:sp>
        <p:nvSpPr>
          <p:cNvPr id="12" name="TextBox 11"/>
          <p:cNvSpPr txBox="1"/>
          <p:nvPr/>
        </p:nvSpPr>
        <p:spPr>
          <a:xfrm>
            <a:off x="7576290" y="4543606"/>
            <a:ext cx="335280" cy="418576"/>
          </a:xfrm>
          <a:prstGeom prst="rect">
            <a:avLst/>
          </a:prstGeom>
          <a:noFill/>
        </p:spPr>
        <p:txBody>
          <a:bodyPr wrap="square" lIns="101882" tIns="50941" rIns="101882" bIns="50941" rtlCol="0">
            <a:spAutoFit/>
          </a:bodyPr>
          <a:lstStyle/>
          <a:p>
            <a:r>
              <a:rPr lang="en-US" b="1" i="1" dirty="0" smtClean="0">
                <a:solidFill>
                  <a:srgbClr val="FF0000"/>
                </a:solidFill>
              </a:rPr>
              <a:t>*</a:t>
            </a:r>
            <a:endParaRPr lang="en-US" b="1" i="1" dirty="0">
              <a:solidFill>
                <a:srgbClr val="FF0000"/>
              </a:solidFill>
            </a:endParaRPr>
          </a:p>
        </p:txBody>
      </p:sp>
      <p:sp>
        <p:nvSpPr>
          <p:cNvPr id="13" name="TextBox 12"/>
          <p:cNvSpPr txBox="1"/>
          <p:nvPr/>
        </p:nvSpPr>
        <p:spPr>
          <a:xfrm>
            <a:off x="6153265" y="7073633"/>
            <a:ext cx="3489678" cy="349098"/>
          </a:xfrm>
          <a:prstGeom prst="rect">
            <a:avLst/>
          </a:prstGeom>
          <a:noFill/>
        </p:spPr>
        <p:txBody>
          <a:bodyPr wrap="none" lIns="101882" tIns="50941" rIns="101882" bIns="50941" rtlCol="0">
            <a:spAutoFit/>
          </a:bodyPr>
          <a:lstStyle/>
          <a:p>
            <a:r>
              <a:rPr lang="en-US" sz="1600" i="1" dirty="0"/>
              <a:t>[M. </a:t>
            </a:r>
            <a:r>
              <a:rPr lang="en-US" sz="1600" i="1" dirty="0" err="1"/>
              <a:t>Podestà</a:t>
            </a:r>
            <a:r>
              <a:rPr lang="en-US" sz="1600" i="1" dirty="0"/>
              <a:t>, </a:t>
            </a:r>
            <a:r>
              <a:rPr lang="en-US" sz="1600" i="1" dirty="0" smtClean="0"/>
              <a:t>PPCF 2016 (in press)</a:t>
            </a:r>
            <a:r>
              <a:rPr lang="en-US" sz="1600" i="1" dirty="0"/>
              <a:t>]</a:t>
            </a:r>
          </a:p>
        </p:txBody>
      </p:sp>
    </p:spTree>
    <p:extLst>
      <p:ext uri="{BB962C8B-B14F-4D97-AF65-F5344CB8AC3E}">
        <p14:creationId xmlns:p14="http://schemas.microsoft.com/office/powerpoint/2010/main" val="1247371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Diagnostic was first tested in FY11;</a:t>
            </a:r>
            <a:br>
              <a:rPr lang="en-US" dirty="0" smtClean="0"/>
            </a:br>
            <a:r>
              <a:rPr lang="en-US" dirty="0" smtClean="0"/>
              <a:t>Up &amp; running since </a:t>
            </a:r>
            <a:r>
              <a:rPr lang="en-US" dirty="0" smtClean="0"/>
              <a:t>first NSTX</a:t>
            </a:r>
            <a:r>
              <a:rPr lang="en-US" dirty="0" smtClean="0"/>
              <a:t>-U </a:t>
            </a:r>
            <a:r>
              <a:rPr lang="en-US" dirty="0" smtClean="0"/>
              <a:t>plasma</a:t>
            </a:r>
            <a:endParaRPr lang="en-US" dirty="0"/>
          </a:p>
        </p:txBody>
      </p:sp>
      <p:sp>
        <p:nvSpPr>
          <p:cNvPr id="3" name="Content Placeholder 2"/>
          <p:cNvSpPr>
            <a:spLocks noGrp="1"/>
          </p:cNvSpPr>
          <p:nvPr>
            <p:ph idx="1"/>
          </p:nvPr>
        </p:nvSpPr>
        <p:spPr>
          <a:xfrm>
            <a:off x="-7888" y="1122680"/>
            <a:ext cx="10066288" cy="6304280"/>
          </a:xfrm>
        </p:spPr>
        <p:txBody>
          <a:bodyPr>
            <a:normAutofit fontScale="92500" lnSpcReduction="10000"/>
          </a:bodyPr>
          <a:lstStyle/>
          <a:p>
            <a:pPr>
              <a:lnSpc>
                <a:spcPct val="110000"/>
              </a:lnSpc>
            </a:pPr>
            <a:r>
              <a:rPr lang="en-US" dirty="0" smtClean="0"/>
              <a:t>RTV systems assembled in 2011</a:t>
            </a:r>
          </a:p>
          <a:p>
            <a:pPr lvl="1">
              <a:lnSpc>
                <a:spcPct val="110000"/>
              </a:lnSpc>
            </a:pPr>
            <a:r>
              <a:rPr lang="en-US" dirty="0" smtClean="0"/>
              <a:t>Tested with Ne lamps, He glow; calibrated</a:t>
            </a:r>
          </a:p>
          <a:p>
            <a:pPr>
              <a:lnSpc>
                <a:spcPct val="110000"/>
              </a:lnSpc>
            </a:pPr>
            <a:r>
              <a:rPr lang="en-US" dirty="0" smtClean="0"/>
              <a:t>Acquisition and analysis software improved after first data from NSTX-U plasmas</a:t>
            </a:r>
            <a:endParaRPr lang="en-US" dirty="0"/>
          </a:p>
          <a:p>
            <a:pPr lvl="1">
              <a:lnSpc>
                <a:spcPct val="110000"/>
              </a:lnSpc>
            </a:pPr>
            <a:r>
              <a:rPr lang="en-US" dirty="0" smtClean="0"/>
              <a:t>Demonstrated RT analysis for </a:t>
            </a:r>
            <a:r>
              <a:rPr lang="en-US" dirty="0" err="1" smtClean="0"/>
              <a:t>v</a:t>
            </a:r>
            <a:r>
              <a:rPr lang="en-US" baseline="-25000" dirty="0" err="1" smtClean="0">
                <a:latin typeface="Symbol" charset="2"/>
                <a:cs typeface="Symbol" charset="2"/>
              </a:rPr>
              <a:t>f</a:t>
            </a:r>
            <a:r>
              <a:rPr lang="en-US" dirty="0" smtClean="0"/>
              <a:t>, possibly T</a:t>
            </a:r>
            <a:r>
              <a:rPr lang="en-US" baseline="-25000" dirty="0" smtClean="0"/>
              <a:t>i</a:t>
            </a:r>
            <a:r>
              <a:rPr lang="en-US" dirty="0" smtClean="0"/>
              <a:t> (limited to T</a:t>
            </a:r>
            <a:r>
              <a:rPr lang="en-US" baseline="-25000" dirty="0" smtClean="0"/>
              <a:t>i</a:t>
            </a:r>
            <a:r>
              <a:rPr lang="en-US" dirty="0" smtClean="0"/>
              <a:t>&gt;150eV)</a:t>
            </a:r>
          </a:p>
          <a:p>
            <a:pPr lvl="1">
              <a:lnSpc>
                <a:spcPct val="110000"/>
              </a:lnSpc>
            </a:pPr>
            <a:r>
              <a:rPr lang="en-US" dirty="0" smtClean="0"/>
              <a:t>Developed post-discharge analysis tools</a:t>
            </a:r>
          </a:p>
          <a:p>
            <a:pPr lvl="2">
              <a:lnSpc>
                <a:spcPct val="110000"/>
              </a:lnSpc>
            </a:pPr>
            <a:r>
              <a:rPr lang="en-US" dirty="0" err="1" smtClean="0"/>
              <a:t>v</a:t>
            </a:r>
            <a:r>
              <a:rPr lang="en-US" baseline="-25000" dirty="0" err="1" smtClean="0">
                <a:latin typeface="Symbol" charset="2"/>
                <a:cs typeface="Symbol" charset="2"/>
              </a:rPr>
              <a:t>f</a:t>
            </a:r>
            <a:r>
              <a:rPr lang="en-US" dirty="0" smtClean="0"/>
              <a:t> from real time analysis available right after shot</a:t>
            </a:r>
          </a:p>
          <a:p>
            <a:pPr lvl="2">
              <a:lnSpc>
                <a:spcPct val="110000"/>
              </a:lnSpc>
            </a:pPr>
            <a:r>
              <a:rPr lang="en-US" dirty="0" smtClean="0"/>
              <a:t>Quick analysis (</a:t>
            </a:r>
            <a:r>
              <a:rPr lang="en-US" dirty="0" err="1" smtClean="0"/>
              <a:t>v</a:t>
            </a:r>
            <a:r>
              <a:rPr lang="en-US" baseline="-25000" dirty="0" err="1" smtClean="0">
                <a:latin typeface="Symbol" charset="2"/>
                <a:cs typeface="Symbol" charset="2"/>
              </a:rPr>
              <a:t>f</a:t>
            </a:r>
            <a:r>
              <a:rPr lang="en-US" dirty="0" smtClean="0"/>
              <a:t>, T</a:t>
            </a:r>
            <a:r>
              <a:rPr lang="en-US" baseline="-25000" dirty="0" smtClean="0"/>
              <a:t>i</a:t>
            </a:r>
            <a:r>
              <a:rPr lang="en-US" dirty="0" smtClean="0"/>
              <a:t>) available ~1 minute after shot</a:t>
            </a:r>
          </a:p>
          <a:p>
            <a:pPr lvl="2">
              <a:lnSpc>
                <a:spcPct val="110000"/>
              </a:lnSpc>
            </a:pPr>
            <a:r>
              <a:rPr lang="en-US" dirty="0" smtClean="0"/>
              <a:t>Full analysis (CHERS-like: </a:t>
            </a:r>
            <a:r>
              <a:rPr lang="en-US" dirty="0" err="1"/>
              <a:t>v</a:t>
            </a:r>
            <a:r>
              <a:rPr lang="en-US" baseline="-25000" dirty="0" err="1">
                <a:latin typeface="Symbol" charset="2"/>
                <a:cs typeface="Symbol" charset="2"/>
              </a:rPr>
              <a:t>f</a:t>
            </a:r>
            <a:r>
              <a:rPr lang="en-US" dirty="0"/>
              <a:t>, </a:t>
            </a:r>
            <a:r>
              <a:rPr lang="en-US" dirty="0" smtClean="0"/>
              <a:t>T</a:t>
            </a:r>
            <a:r>
              <a:rPr lang="en-US" baseline="-25000" dirty="0" smtClean="0"/>
              <a:t>i</a:t>
            </a:r>
            <a:r>
              <a:rPr lang="en-US" dirty="0" smtClean="0"/>
              <a:t>, </a:t>
            </a:r>
            <a:r>
              <a:rPr lang="en-US" dirty="0" err="1" smtClean="0"/>
              <a:t>n</a:t>
            </a:r>
            <a:r>
              <a:rPr lang="en-US" baseline="-25000" dirty="0" err="1" smtClean="0"/>
              <a:t>C</a:t>
            </a:r>
            <a:r>
              <a:rPr lang="en-US" dirty="0" smtClean="0"/>
              <a:t>) available ~5 minutes after shot</a:t>
            </a:r>
            <a:endParaRPr lang="en-US" dirty="0"/>
          </a:p>
          <a:p>
            <a:pPr>
              <a:lnSpc>
                <a:spcPct val="110000"/>
              </a:lnSpc>
            </a:pPr>
            <a:r>
              <a:rPr lang="en-US" dirty="0" smtClean="0"/>
              <a:t>Implemented &amp; tested data transfer to PCS</a:t>
            </a:r>
          </a:p>
          <a:p>
            <a:pPr lvl="1">
              <a:lnSpc>
                <a:spcPct val="110000"/>
              </a:lnSpc>
            </a:pPr>
            <a:r>
              <a:rPr lang="en-US" dirty="0" smtClean="0"/>
              <a:t>Thanks to PCS Group!</a:t>
            </a:r>
          </a:p>
          <a:p>
            <a:pPr>
              <a:lnSpc>
                <a:spcPct val="110000"/>
              </a:lnSpc>
              <a:buFont typeface="Lucida Grande"/>
              <a:buChar char="&gt;"/>
            </a:pPr>
            <a:r>
              <a:rPr lang="en-US" i="1" dirty="0" smtClean="0"/>
              <a:t>Data now routinely available to develop &amp; test </a:t>
            </a:r>
            <a:r>
              <a:rPr lang="en-US" i="1" dirty="0" err="1" smtClean="0"/>
              <a:t>v</a:t>
            </a:r>
            <a:r>
              <a:rPr lang="en-US" i="1" baseline="-25000" dirty="0" err="1" smtClean="0">
                <a:latin typeface="Symbol" charset="2"/>
                <a:cs typeface="Symbol" charset="2"/>
              </a:rPr>
              <a:t>f</a:t>
            </a:r>
            <a:r>
              <a:rPr lang="en-US" i="1" dirty="0" smtClean="0"/>
              <a:t> control algorithm(s) in PCS</a:t>
            </a:r>
            <a:endParaRPr lang="en-US" i="1" dirty="0"/>
          </a:p>
        </p:txBody>
      </p:sp>
      <p:sp>
        <p:nvSpPr>
          <p:cNvPr id="4" name="TextBox 3"/>
          <p:cNvSpPr txBox="1"/>
          <p:nvPr/>
        </p:nvSpPr>
        <p:spPr>
          <a:xfrm>
            <a:off x="6637736" y="1732195"/>
            <a:ext cx="3539672" cy="349098"/>
          </a:xfrm>
          <a:prstGeom prst="rect">
            <a:avLst/>
          </a:prstGeom>
          <a:noFill/>
        </p:spPr>
        <p:txBody>
          <a:bodyPr wrap="none" lIns="101882" tIns="50941" rIns="101882" bIns="50941" rtlCol="0">
            <a:spAutoFit/>
          </a:bodyPr>
          <a:lstStyle/>
          <a:p>
            <a:r>
              <a:rPr lang="en-US" sz="1600" i="1" dirty="0"/>
              <a:t>[M. </a:t>
            </a:r>
            <a:r>
              <a:rPr lang="en-US" sz="1600" i="1" dirty="0" err="1"/>
              <a:t>Podestà</a:t>
            </a:r>
            <a:r>
              <a:rPr lang="en-US" sz="1600" i="1" dirty="0"/>
              <a:t>, RSI </a:t>
            </a:r>
            <a:r>
              <a:rPr lang="en-US" sz="1600" b="1" i="1" dirty="0"/>
              <a:t>83</a:t>
            </a:r>
            <a:r>
              <a:rPr lang="en-US" sz="1600" i="1" dirty="0"/>
              <a:t> 033503 (2012)]</a:t>
            </a:r>
          </a:p>
        </p:txBody>
      </p:sp>
    </p:spTree>
    <p:extLst>
      <p:ext uri="{BB962C8B-B14F-4D97-AF65-F5344CB8AC3E}">
        <p14:creationId xmlns:p14="http://schemas.microsoft.com/office/powerpoint/2010/main" val="3397330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a:bodyPr>
          <a:lstStyle/>
          <a:p>
            <a:r>
              <a:rPr lang="en-US" sz="3600" dirty="0"/>
              <a:t>Measured </a:t>
            </a:r>
            <a:r>
              <a:rPr lang="en-US" sz="3600" dirty="0" smtClean="0"/>
              <a:t>spectrum features </a:t>
            </a:r>
            <a:r>
              <a:rPr lang="en-US" sz="3600" dirty="0"/>
              <a:t>good S/N ratio for P</a:t>
            </a:r>
            <a:r>
              <a:rPr lang="en-US" sz="3600" baseline="-25000" dirty="0"/>
              <a:t>NB</a:t>
            </a:r>
            <a:r>
              <a:rPr lang="en-US" sz="3600" dirty="0"/>
              <a:t>&gt;2MW; P</a:t>
            </a:r>
            <a:r>
              <a:rPr lang="en-US" sz="3600" baseline="-25000" dirty="0"/>
              <a:t>NB</a:t>
            </a:r>
            <a:r>
              <a:rPr lang="en-US" sz="3600" dirty="0"/>
              <a:t>~1MW marginal but measurable</a:t>
            </a:r>
          </a:p>
        </p:txBody>
      </p:sp>
      <p:sp>
        <p:nvSpPr>
          <p:cNvPr id="3" name="Content Placeholder 2"/>
          <p:cNvSpPr>
            <a:spLocks noGrp="1"/>
          </p:cNvSpPr>
          <p:nvPr>
            <p:ph idx="1"/>
          </p:nvPr>
        </p:nvSpPr>
        <p:spPr>
          <a:xfrm>
            <a:off x="228600" y="5867400"/>
            <a:ext cx="9326880" cy="1524000"/>
          </a:xfrm>
        </p:spPr>
        <p:txBody>
          <a:bodyPr>
            <a:normAutofit fontScale="77500" lnSpcReduction="20000"/>
          </a:bodyPr>
          <a:lstStyle/>
          <a:p>
            <a:r>
              <a:rPr lang="en-US" dirty="0" smtClean="0"/>
              <a:t>Shown here is CHERS @100Hz </a:t>
            </a:r>
            <a:r>
              <a:rPr lang="en-US" dirty="0" err="1" smtClean="0"/>
              <a:t>vs</a:t>
            </a:r>
            <a:r>
              <a:rPr lang="en-US" dirty="0" smtClean="0"/>
              <a:t> RTV @2kHz for P</a:t>
            </a:r>
            <a:r>
              <a:rPr lang="en-US" baseline="-25000" dirty="0" smtClean="0"/>
              <a:t>NB</a:t>
            </a:r>
            <a:r>
              <a:rPr lang="en-US" dirty="0" smtClean="0"/>
              <a:t>~4.2MW</a:t>
            </a:r>
          </a:p>
          <a:p>
            <a:r>
              <a:rPr lang="en-US" dirty="0" smtClean="0"/>
              <a:t>All typical feature appear in RTV spectra</a:t>
            </a:r>
          </a:p>
          <a:p>
            <a:pPr lvl="1"/>
            <a:r>
              <a:rPr lang="en-US" dirty="0" smtClean="0"/>
              <a:t>Active CX component, background, plume, C III</a:t>
            </a:r>
          </a:p>
          <a:p>
            <a:r>
              <a:rPr lang="en-US" dirty="0" smtClean="0"/>
              <a:t>Plume contribution removed during RT analysis for core channels</a:t>
            </a:r>
            <a:endParaRPr lang="en-US" dirty="0"/>
          </a:p>
        </p:txBody>
      </p:sp>
      <p:pic>
        <p:nvPicPr>
          <p:cNvPr id="4" name="Picture 3" descr="rtv_chers_2042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209040"/>
            <a:ext cx="5783580" cy="4545102"/>
          </a:xfrm>
          <a:prstGeom prst="rect">
            <a:avLst/>
          </a:prstGeom>
        </p:spPr>
      </p:pic>
      <p:sp>
        <p:nvSpPr>
          <p:cNvPr id="5" name="TextBox 4"/>
          <p:cNvSpPr txBox="1"/>
          <p:nvPr/>
        </p:nvSpPr>
        <p:spPr>
          <a:xfrm rot="16200000">
            <a:off x="1165452" y="3074749"/>
            <a:ext cx="1368008" cy="400110"/>
          </a:xfrm>
          <a:prstGeom prst="rect">
            <a:avLst/>
          </a:prstGeom>
          <a:noFill/>
        </p:spPr>
        <p:txBody>
          <a:bodyPr wrap="none" rtlCol="0">
            <a:spAutoFit/>
          </a:bodyPr>
          <a:lstStyle/>
          <a:p>
            <a:r>
              <a:rPr lang="en-US" dirty="0" smtClean="0"/>
              <a:t>brightness</a:t>
            </a:r>
            <a:endParaRPr lang="en-US" dirty="0"/>
          </a:p>
        </p:txBody>
      </p:sp>
    </p:spTree>
    <p:extLst>
      <p:ext uri="{BB962C8B-B14F-4D97-AF65-F5344CB8AC3E}">
        <p14:creationId xmlns:p14="http://schemas.microsoft.com/office/powerpoint/2010/main" val="24656212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88136"/>
          </a:xfrm>
        </p:spPr>
        <p:txBody>
          <a:bodyPr lIns="0" tIns="0" rIns="0" bIns="0" anchor="ctr" anchorCtr="1">
            <a:normAutofit fontScale="90000"/>
          </a:bodyPr>
          <a:lstStyle/>
          <a:p>
            <a:r>
              <a:rPr lang="en-US" dirty="0" smtClean="0"/>
              <a:t>Post-discharge analysis compares well with CHERS results</a:t>
            </a:r>
            <a:endParaRPr lang="en-US" dirty="0"/>
          </a:p>
        </p:txBody>
      </p:sp>
      <p:sp>
        <p:nvSpPr>
          <p:cNvPr id="3" name="Content Placeholder 2"/>
          <p:cNvSpPr>
            <a:spLocks noGrp="1"/>
          </p:cNvSpPr>
          <p:nvPr>
            <p:ph idx="1"/>
          </p:nvPr>
        </p:nvSpPr>
        <p:spPr>
          <a:xfrm>
            <a:off x="0" y="1295400"/>
            <a:ext cx="5615940" cy="6131560"/>
          </a:xfrm>
        </p:spPr>
        <p:txBody>
          <a:bodyPr>
            <a:normAutofit fontScale="77500" lnSpcReduction="20000"/>
          </a:bodyPr>
          <a:lstStyle/>
          <a:p>
            <a:pPr>
              <a:lnSpc>
                <a:spcPct val="110000"/>
              </a:lnSpc>
            </a:pPr>
            <a:r>
              <a:rPr lang="en-US" dirty="0" smtClean="0"/>
              <a:t>NSTX-U #204202</a:t>
            </a:r>
          </a:p>
          <a:p>
            <a:pPr>
              <a:lnSpc>
                <a:spcPct val="110000"/>
              </a:lnSpc>
            </a:pPr>
            <a:r>
              <a:rPr lang="en-US" dirty="0"/>
              <a:t>P</a:t>
            </a:r>
            <a:r>
              <a:rPr lang="en-US" baseline="-25000" dirty="0"/>
              <a:t>NB</a:t>
            </a:r>
            <a:r>
              <a:rPr lang="en-US" dirty="0"/>
              <a:t> increases from 1.7MW up to </a:t>
            </a:r>
            <a:r>
              <a:rPr lang="en-US" dirty="0" smtClean="0"/>
              <a:t>4.2MW</a:t>
            </a:r>
          </a:p>
          <a:p>
            <a:pPr>
              <a:lnSpc>
                <a:spcPct val="110000"/>
              </a:lnSpc>
            </a:pPr>
            <a:r>
              <a:rPr lang="en-US" dirty="0" smtClean="0"/>
              <a:t>Mid-radius channel, R~125cm</a:t>
            </a:r>
          </a:p>
          <a:p>
            <a:pPr>
              <a:lnSpc>
                <a:spcPct val="110000"/>
              </a:lnSpc>
            </a:pPr>
            <a:r>
              <a:rPr lang="en-US" dirty="0" smtClean="0"/>
              <a:t>Low carbon content</a:t>
            </a:r>
          </a:p>
          <a:p>
            <a:pPr lvl="1">
              <a:lnSpc>
                <a:spcPct val="110000"/>
              </a:lnSpc>
            </a:pPr>
            <a:r>
              <a:rPr lang="en-US" dirty="0" smtClean="0"/>
              <a:t>Z</a:t>
            </a:r>
            <a:r>
              <a:rPr lang="en-US" baseline="-25000" dirty="0" smtClean="0"/>
              <a:t>eff</a:t>
            </a:r>
            <a:r>
              <a:rPr lang="en-US" dirty="0" smtClean="0"/>
              <a:t>~1.2-1-5 from CHERS</a:t>
            </a:r>
          </a:p>
          <a:p>
            <a:pPr>
              <a:lnSpc>
                <a:spcPct val="110000"/>
              </a:lnSpc>
            </a:pPr>
            <a:r>
              <a:rPr lang="en-US" dirty="0" smtClean="0"/>
              <a:t>Good match for </a:t>
            </a:r>
            <a:r>
              <a:rPr lang="en-US" dirty="0" err="1" smtClean="0"/>
              <a:t>v</a:t>
            </a:r>
            <a:r>
              <a:rPr lang="en-US" baseline="-25000" dirty="0" err="1" smtClean="0">
                <a:latin typeface="Symbol" charset="2"/>
                <a:cs typeface="Symbol" charset="2"/>
              </a:rPr>
              <a:t>f</a:t>
            </a:r>
            <a:r>
              <a:rPr lang="en-US" dirty="0" smtClean="0"/>
              <a:t>, T</a:t>
            </a:r>
            <a:r>
              <a:rPr lang="en-US" baseline="-25000" dirty="0" smtClean="0"/>
              <a:t>i</a:t>
            </a:r>
            <a:r>
              <a:rPr lang="en-US" dirty="0" smtClean="0"/>
              <a:t> at all four RTV radii</a:t>
            </a:r>
          </a:p>
          <a:p>
            <a:pPr>
              <a:lnSpc>
                <a:spcPct val="110000"/>
              </a:lnSpc>
            </a:pPr>
            <a:r>
              <a:rPr lang="en-US" dirty="0" smtClean="0"/>
              <a:t>Larger discrepancies &gt;20% for carbon density</a:t>
            </a:r>
          </a:p>
          <a:p>
            <a:pPr lvl="1">
              <a:lnSpc>
                <a:spcPct val="110000"/>
              </a:lnSpc>
            </a:pPr>
            <a:r>
              <a:rPr lang="en-US" dirty="0" smtClean="0"/>
              <a:t>Suspect uncertainties in RTV vs. CHERS absolute calibration (performed summer 2014!)</a:t>
            </a:r>
          </a:p>
          <a:p>
            <a:pPr lvl="1">
              <a:lnSpc>
                <a:spcPct val="110000"/>
              </a:lnSpc>
            </a:pPr>
            <a:r>
              <a:rPr lang="en-US" dirty="0" smtClean="0"/>
              <a:t>Spot size is different (larger for RTV)</a:t>
            </a:r>
          </a:p>
          <a:p>
            <a:pPr lvl="1">
              <a:lnSpc>
                <a:spcPct val="110000"/>
              </a:lnSpc>
            </a:pPr>
            <a:r>
              <a:rPr lang="en-US" dirty="0" smtClean="0"/>
              <a:t>Also: window coating at Bay B-mid?</a:t>
            </a:r>
          </a:p>
          <a:p>
            <a:pPr lvl="1">
              <a:lnSpc>
                <a:spcPct val="110000"/>
              </a:lnSpc>
            </a:pPr>
            <a:r>
              <a:rPr lang="en-US" i="1" dirty="0" smtClean="0"/>
              <a:t>Analysis relies on MPTS for </a:t>
            </a:r>
            <a:r>
              <a:rPr lang="en-US" i="1" dirty="0" err="1" smtClean="0"/>
              <a:t>n</a:t>
            </a:r>
            <a:r>
              <a:rPr lang="en-US" i="1" baseline="-25000" dirty="0" err="1" smtClean="0"/>
              <a:t>C</a:t>
            </a:r>
            <a:r>
              <a:rPr lang="en-US" i="1" dirty="0" smtClean="0"/>
              <a:t> analysis: lower “effective” time resolution</a:t>
            </a:r>
            <a:endParaRPr lang="en-US" i="1" dirty="0"/>
          </a:p>
        </p:txBody>
      </p:sp>
      <p:pic>
        <p:nvPicPr>
          <p:cNvPr id="5" name="Picture 4" descr="rtv_offline_204202nc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411" y="1156095"/>
            <a:ext cx="4589426" cy="6248401"/>
          </a:xfrm>
          <a:prstGeom prst="rect">
            <a:avLst/>
          </a:prstGeom>
        </p:spPr>
      </p:pic>
    </p:spTree>
    <p:extLst>
      <p:ext uri="{BB962C8B-B14F-4D97-AF65-F5344CB8AC3E}">
        <p14:creationId xmlns:p14="http://schemas.microsoft.com/office/powerpoint/2010/main" val="3185376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4335</TotalTime>
  <Words>1282</Words>
  <Application>Microsoft Macintosh PowerPoint</Application>
  <PresentationFormat>Custom</PresentationFormat>
  <Paragraphs>131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NSTX Upgrade</vt:lpstr>
      <vt:lpstr>Initial operation of the NSTX-U Real-Time Velocity diagnostic</vt:lpstr>
      <vt:lpstr>Abstract</vt:lpstr>
      <vt:lpstr>Outline</vt:lpstr>
      <vt:lpstr>Real-Time Velocity (RTV) is a fast system based on active spectroscopy</vt:lpstr>
      <vt:lpstr>Fiber arrangement on detectors is optimized for real-time operation</vt:lpstr>
      <vt:lpstr>RTV complements CHERS information with high temporal but low spatial resolution data</vt:lpstr>
      <vt:lpstr>Diagnostic was first tested in FY11; Up &amp; running since first NSTX-U plasma</vt:lpstr>
      <vt:lpstr>Measured spectrum features good S/N ratio for PNB&gt;2MW; PNB~1MW marginal but measurable</vt:lpstr>
      <vt:lpstr>Post-discharge analysis compares well with CHERS results</vt:lpstr>
      <vt:lpstr>Uncertainties on velocity, temperature are &lt;10% when PNB&gt;2MW</vt:lpstr>
      <vt:lpstr>Real-time analysis provides accurate data for rotation feedback (and more) /1</vt:lpstr>
      <vt:lpstr>Real-time analysis provides accurate data for rotation feedback (and more) /2</vt:lpstr>
      <vt:lpstr>Background measurements are critical for reliable RTV results</vt:lpstr>
      <vt:lpstr>Injection from second NB line compromises RTV (and CHERS) measurements</vt:lpstr>
      <vt:lpstr>Sawteeth redistribute momentum, core vf decreases by ~20%</vt:lpstr>
      <vt:lpstr>High sampling rate enables Conditional Averaging of sawteeth effects</vt:lpstr>
      <vt:lpstr>MHD, sawteeth can compete in vf redistribution; different time scales, high fsamp enables separation</vt:lpstr>
      <vt:lpstr>Mode locking and associated fast dynamic clearly observed on RTV data</vt:lpstr>
      <vt:lpstr>Summary &amp; outlook</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Mario Podesta</cp:lastModifiedBy>
  <cp:revision>169</cp:revision>
  <cp:lastPrinted>2016-10-27T12:42:12Z</cp:lastPrinted>
  <dcterms:created xsi:type="dcterms:W3CDTF">2015-07-16T16:59:24Z</dcterms:created>
  <dcterms:modified xsi:type="dcterms:W3CDTF">2016-10-28T12:39:13Z</dcterms:modified>
</cp:coreProperties>
</file>