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5" r:id="rId4"/>
    <p:sldId id="276" r:id="rId5"/>
    <p:sldId id="277" r:id="rId6"/>
    <p:sldId id="278" r:id="rId7"/>
    <p:sldId id="279" r:id="rId8"/>
    <p:sldId id="286" r:id="rId9"/>
    <p:sldId id="287" r:id="rId10"/>
    <p:sldId id="280" r:id="rId11"/>
    <p:sldId id="281" r:id="rId12"/>
    <p:sldId id="283" r:id="rId13"/>
    <p:sldId id="273" r:id="rId14"/>
    <p:sldId id="285" r:id="rId15"/>
    <p:sldId id="282" r:id="rId16"/>
    <p:sldId id="274" r:id="rId17"/>
    <p:sldId id="272" r:id="rId18"/>
    <p:sldId id="260" r:id="rId19"/>
    <p:sldId id="261" r:id="rId20"/>
    <p:sldId id="269" r:id="rId21"/>
    <p:sldId id="258" r:id="rId22"/>
    <p:sldId id="284"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2" d="100"/>
          <a:sy n="112" d="100"/>
        </p:scale>
        <p:origin x="-61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2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5.png"/><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2.png"/><Relationship Id="rId10" Type="http://schemas.openxmlformats.org/officeDocument/2006/relationships/image" Target="../media/image24.wmf"/><Relationship Id="rId4" Type="http://schemas.openxmlformats.org/officeDocument/2006/relationships/image" Target="../media/image1.png"/><Relationship Id="rId9"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image" Target="../media/image30.tiff"/><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29.w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tiff"/><Relationship Id="rId5" Type="http://schemas.openxmlformats.org/officeDocument/2006/relationships/image" Target="../media/image32.png"/><Relationship Id="rId4" Type="http://schemas.openxmlformats.org/officeDocument/2006/relationships/image" Target="../media/image31.tif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5.bin"/><Relationship Id="rId3" Type="http://schemas.openxmlformats.org/officeDocument/2006/relationships/image" Target="../media/image1.png"/><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slideLayout" Target="../slideLayouts/slideLayout7.xml"/><Relationship Id="rId16"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6.wmf"/><Relationship Id="rId4" Type="http://schemas.openxmlformats.org/officeDocument/2006/relationships/image" Target="../media/image2.png"/><Relationship Id="rId9" Type="http://schemas.openxmlformats.org/officeDocument/2006/relationships/oleObject" Target="../embeddings/oleObject3.bin"/><Relationship Id="rId14"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3.wmf"/><Relationship Id="rId3" Type="http://schemas.openxmlformats.org/officeDocument/2006/relationships/image" Target="../media/image15.png"/><Relationship Id="rId7" Type="http://schemas.openxmlformats.org/officeDocument/2006/relationships/image" Target="../media/image11.wmf"/><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2.png"/><Relationship Id="rId5" Type="http://schemas.openxmlformats.org/officeDocument/2006/relationships/image" Target="../media/image10.wmf"/><Relationship Id="rId15" Type="http://schemas.openxmlformats.org/officeDocument/2006/relationships/image" Target="../media/image14.wmf"/><Relationship Id="rId10" Type="http://schemas.openxmlformats.org/officeDocument/2006/relationships/image" Target="../media/image1.png"/><Relationship Id="rId4" Type="http://schemas.openxmlformats.org/officeDocument/2006/relationships/oleObject" Target="../embeddings/oleObject7.bin"/><Relationship Id="rId9" Type="http://schemas.openxmlformats.org/officeDocument/2006/relationships/image" Target="../media/image12.wmf"/><Relationship Id="rId1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2.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300" y="533400"/>
            <a:ext cx="5105400" cy="304799"/>
          </a:xfrm>
        </p:spPr>
        <p:txBody>
          <a:bodyPr>
            <a:normAutofit/>
          </a:bodyPr>
          <a:lstStyle/>
          <a:p>
            <a:r>
              <a:rPr lang="en-US" sz="1200" dirty="0" smtClean="0">
                <a:latin typeface="Arial" panose="020B0604020202020204" pitchFamily="34" charset="0"/>
                <a:cs typeface="Arial" panose="020B0604020202020204" pitchFamily="34" charset="0"/>
              </a:rPr>
              <a:t>58</a:t>
            </a:r>
            <a:r>
              <a:rPr lang="en-US" sz="1200" baseline="30000" dirty="0" smtClean="0">
                <a:latin typeface="Arial" panose="020B0604020202020204" pitchFamily="34" charset="0"/>
                <a:cs typeface="Arial" panose="020B0604020202020204" pitchFamily="34" charset="0"/>
              </a:rPr>
              <a:t>th</a:t>
            </a:r>
            <a:r>
              <a:rPr lang="en-US" sz="1200" dirty="0" smtClean="0">
                <a:latin typeface="Arial" panose="020B0604020202020204" pitchFamily="34" charset="0"/>
                <a:cs typeface="Arial" panose="020B0604020202020204" pitchFamily="34" charset="0"/>
              </a:rPr>
              <a:t> APS DPP Meeting, San Jose CA, October 31- November 4, 2016</a:t>
            </a:r>
            <a:endParaRPr lang="en-US" sz="1200" dirty="0">
              <a:latin typeface="Arial" panose="020B0604020202020204" pitchFamily="34" charset="0"/>
              <a:cs typeface="Arial" panose="020B0604020202020204" pitchFamily="34" charset="0"/>
            </a:endParaRPr>
          </a:p>
        </p:txBody>
      </p:sp>
      <p:sp>
        <p:nvSpPr>
          <p:cNvPr id="5" name="Title 1"/>
          <p:cNvSpPr txBox="1">
            <a:spLocks/>
          </p:cNvSpPr>
          <p:nvPr/>
        </p:nvSpPr>
        <p:spPr>
          <a:xfrm>
            <a:off x="685801" y="1142999"/>
            <a:ext cx="7953374" cy="515874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00CC"/>
                </a:solidFill>
                <a:latin typeface="Arial" panose="020B0604020202020204" pitchFamily="34" charset="0"/>
                <a:cs typeface="Arial" panose="020B0604020202020204" pitchFamily="34" charset="0"/>
              </a:rPr>
              <a:t>Coupling of Neutral-beam-driven Compressional </a:t>
            </a:r>
            <a:r>
              <a:rPr lang="en-US" dirty="0" err="1">
                <a:solidFill>
                  <a:srgbClr val="0000CC"/>
                </a:solidFill>
                <a:latin typeface="Arial" panose="020B0604020202020204" pitchFamily="34" charset="0"/>
                <a:cs typeface="Arial" panose="020B0604020202020204" pitchFamily="34" charset="0"/>
              </a:rPr>
              <a:t>Alfvén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Eigenmodes</a:t>
            </a:r>
            <a:r>
              <a:rPr lang="en-US" dirty="0">
                <a:solidFill>
                  <a:srgbClr val="0000CC"/>
                </a:solidFill>
                <a:latin typeface="Arial" panose="020B0604020202020204" pitchFamily="34" charset="0"/>
                <a:cs typeface="Arial" panose="020B0604020202020204" pitchFamily="34" charset="0"/>
              </a:rPr>
              <a:t> to Kinetic </a:t>
            </a:r>
            <a:r>
              <a:rPr lang="en-US" dirty="0" err="1">
                <a:solidFill>
                  <a:srgbClr val="0000CC"/>
                </a:solidFill>
                <a:latin typeface="Arial" panose="020B0604020202020204" pitchFamily="34" charset="0"/>
                <a:cs typeface="Arial" panose="020B0604020202020204" pitchFamily="34" charset="0"/>
              </a:rPr>
              <a:t>Alfvén</a:t>
            </a:r>
            <a:r>
              <a:rPr lang="en-US" dirty="0">
                <a:solidFill>
                  <a:srgbClr val="0000CC"/>
                </a:solidFill>
                <a:latin typeface="Arial" panose="020B0604020202020204" pitchFamily="34" charset="0"/>
                <a:cs typeface="Arial" panose="020B0604020202020204" pitchFamily="34" charset="0"/>
              </a:rPr>
              <a:t> Waves in NSTX and Energy </a:t>
            </a:r>
            <a:r>
              <a:rPr lang="en-US" dirty="0" smtClean="0">
                <a:solidFill>
                  <a:srgbClr val="0000CC"/>
                </a:solidFill>
                <a:latin typeface="Arial" panose="020B0604020202020204" pitchFamily="34" charset="0"/>
                <a:cs typeface="Arial" panose="020B0604020202020204" pitchFamily="34" charset="0"/>
              </a:rPr>
              <a:t>Channeling</a:t>
            </a:r>
            <a:endParaRPr lang="en-US" dirty="0">
              <a:solidFill>
                <a:srgbClr val="0000CC"/>
              </a:solidFill>
              <a:latin typeface="Arial" panose="020B0604020202020204" pitchFamily="34" charset="0"/>
              <a:cs typeface="Arial" panose="020B0604020202020204" pitchFamily="34" charset="0"/>
            </a:endParaRPr>
          </a:p>
          <a:p>
            <a:endParaRPr lang="en-US" sz="1100" dirty="0" smtClean="0">
              <a:solidFill>
                <a:srgbClr val="0000CC"/>
              </a:solidFill>
              <a:latin typeface="Arial" panose="020B0604020202020204" pitchFamily="34" charset="0"/>
              <a:cs typeface="Arial" panose="020B0604020202020204" pitchFamily="34" charset="0"/>
            </a:endParaRPr>
          </a:p>
          <a:p>
            <a:endParaRPr lang="en-US" sz="1100" dirty="0" smtClean="0">
              <a:solidFill>
                <a:srgbClr val="0000CC"/>
              </a:solidFill>
              <a:latin typeface="Arial" panose="020B0604020202020204" pitchFamily="34" charset="0"/>
              <a:cs typeface="Arial" panose="020B0604020202020204" pitchFamily="34" charset="0"/>
            </a:endParaRPr>
          </a:p>
          <a:p>
            <a:endParaRPr lang="en-US" sz="1100" dirty="0">
              <a:solidFill>
                <a:srgbClr val="0000CC"/>
              </a:solidFill>
              <a:latin typeface="Arial" panose="020B0604020202020204" pitchFamily="34" charset="0"/>
              <a:cs typeface="Arial" panose="020B0604020202020204" pitchFamily="34" charset="0"/>
            </a:endParaRPr>
          </a:p>
          <a:p>
            <a:endParaRPr lang="en-US" sz="1100" dirty="0" smtClean="0">
              <a:solidFill>
                <a:srgbClr val="0000CC"/>
              </a:solidFill>
              <a:latin typeface="Arial" panose="020B0604020202020204" pitchFamily="34" charset="0"/>
              <a:cs typeface="Arial" panose="020B0604020202020204" pitchFamily="34" charset="0"/>
            </a:endParaRPr>
          </a:p>
          <a:p>
            <a:pPr hangingPunct="0"/>
            <a:r>
              <a:rPr lang="en-GB" sz="1400" dirty="0" smtClean="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E</a:t>
            </a:r>
            <a:r>
              <a:rPr lang="en-GB" sz="1800" dirty="0">
                <a:latin typeface="Arial" panose="020B0604020202020204" pitchFamily="34" charset="0"/>
                <a:cs typeface="Arial" panose="020B0604020202020204" pitchFamily="34" charset="0"/>
              </a:rPr>
              <a:t>. V. Belova</a:t>
            </a:r>
            <a:r>
              <a:rPr lang="en-GB" sz="1800" baseline="30000" dirty="0">
                <a:latin typeface="Arial" panose="020B0604020202020204" pitchFamily="34" charset="0"/>
                <a:cs typeface="Arial" panose="020B0604020202020204" pitchFamily="34" charset="0"/>
              </a:rPr>
              <a:t>1</a:t>
            </a:r>
            <a:r>
              <a:rPr lang="en-GB" sz="1800" dirty="0">
                <a:latin typeface="Arial" panose="020B0604020202020204" pitchFamily="34" charset="0"/>
                <a:cs typeface="Arial" panose="020B0604020202020204" pitchFamily="34" charset="0"/>
              </a:rPr>
              <a:t>, N. N. Gorelenkov</a:t>
            </a:r>
            <a:r>
              <a:rPr lang="en-GB" sz="1800" baseline="30000" dirty="0">
                <a:latin typeface="Arial" panose="020B0604020202020204" pitchFamily="34" charset="0"/>
                <a:cs typeface="Arial" panose="020B0604020202020204" pitchFamily="34" charset="0"/>
              </a:rPr>
              <a:t>1</a:t>
            </a:r>
            <a:r>
              <a:rPr lang="en-GB" sz="1800" dirty="0">
                <a:latin typeface="Arial" panose="020B0604020202020204" pitchFamily="34" charset="0"/>
                <a:cs typeface="Arial" panose="020B0604020202020204" pitchFamily="34" charset="0"/>
              </a:rPr>
              <a:t>, N. A. Crocker</a:t>
            </a:r>
            <a:r>
              <a:rPr lang="en-GB" sz="1800" baseline="30000" dirty="0">
                <a:latin typeface="Arial" panose="020B0604020202020204" pitchFamily="34" charset="0"/>
                <a:cs typeface="Arial" panose="020B0604020202020204" pitchFamily="34" charset="0"/>
              </a:rPr>
              <a:t>2</a:t>
            </a:r>
            <a:r>
              <a:rPr lang="en-GB" sz="1800" dirty="0">
                <a:latin typeface="Arial" panose="020B0604020202020204" pitchFamily="34" charset="0"/>
                <a:cs typeface="Arial" panose="020B0604020202020204" pitchFamily="34" charset="0"/>
              </a:rPr>
              <a:t>, J. B. Lestz</a:t>
            </a:r>
            <a:r>
              <a:rPr lang="en-GB" sz="1800" baseline="30000" dirty="0">
                <a:latin typeface="Arial" panose="020B0604020202020204" pitchFamily="34" charset="0"/>
                <a:cs typeface="Arial" panose="020B0604020202020204" pitchFamily="34" charset="0"/>
              </a:rPr>
              <a:t>1</a:t>
            </a:r>
            <a:r>
              <a:rPr lang="en-GB" sz="1800" dirty="0">
                <a:latin typeface="Arial" panose="020B0604020202020204" pitchFamily="34" charset="0"/>
                <a:cs typeface="Arial" panose="020B0604020202020204" pitchFamily="34" charset="0"/>
              </a:rPr>
              <a:t>, </a:t>
            </a:r>
            <a:endParaRPr lang="en-GB" sz="1800" dirty="0" smtClean="0">
              <a:latin typeface="Arial" panose="020B0604020202020204" pitchFamily="34" charset="0"/>
              <a:cs typeface="Arial" panose="020B0604020202020204" pitchFamily="34" charset="0"/>
            </a:endParaRPr>
          </a:p>
          <a:p>
            <a:pPr hangingPunct="0"/>
            <a:r>
              <a:rPr lang="en-GB" sz="1800" dirty="0" smtClean="0">
                <a:latin typeface="Arial" panose="020B0604020202020204" pitchFamily="34" charset="0"/>
                <a:cs typeface="Arial" panose="020B0604020202020204" pitchFamily="34" charset="0"/>
              </a:rPr>
              <a:t>E</a:t>
            </a:r>
            <a:r>
              <a:rPr lang="en-GB" sz="1800" dirty="0">
                <a:latin typeface="Arial" panose="020B0604020202020204" pitchFamily="34" charset="0"/>
                <a:cs typeface="Arial" panose="020B0604020202020204" pitchFamily="34" charset="0"/>
              </a:rPr>
              <a:t>. D. Fredrickson</a:t>
            </a:r>
            <a:r>
              <a:rPr lang="en-GB" sz="1800" baseline="30000" dirty="0">
                <a:latin typeface="Arial" panose="020B0604020202020204" pitchFamily="34" charset="0"/>
                <a:cs typeface="Arial" panose="020B0604020202020204" pitchFamily="34" charset="0"/>
              </a:rPr>
              <a:t>1</a:t>
            </a:r>
            <a:r>
              <a:rPr lang="en-GB" sz="1800" dirty="0">
                <a:latin typeface="Arial" panose="020B0604020202020204" pitchFamily="34" charset="0"/>
                <a:cs typeface="Arial" panose="020B0604020202020204" pitchFamily="34" charset="0"/>
              </a:rPr>
              <a:t>, K. </a:t>
            </a:r>
            <a:r>
              <a:rPr lang="en-GB" sz="1800" dirty="0" smtClean="0">
                <a:latin typeface="Arial" panose="020B0604020202020204" pitchFamily="34" charset="0"/>
                <a:cs typeface="Arial" panose="020B0604020202020204" pitchFamily="34" charset="0"/>
              </a:rPr>
              <a:t>Tritz</a:t>
            </a:r>
            <a:r>
              <a:rPr lang="en-GB" sz="1800" baseline="30000" dirty="0" smtClean="0">
                <a:latin typeface="Arial" panose="020B0604020202020204" pitchFamily="34" charset="0"/>
                <a:cs typeface="Arial" panose="020B0604020202020204" pitchFamily="34" charset="0"/>
              </a:rPr>
              <a:t>3</a:t>
            </a:r>
          </a:p>
          <a:p>
            <a:pPr algn="l" hangingPunct="0"/>
            <a:endParaRPr lang="en-US" sz="1400" dirty="0">
              <a:latin typeface="Arial" panose="020B0604020202020204" pitchFamily="34" charset="0"/>
              <a:cs typeface="Arial" panose="020B0604020202020204" pitchFamily="34" charset="0"/>
            </a:endParaRPr>
          </a:p>
          <a:p>
            <a:pPr algn="l" hangingPunct="0"/>
            <a:r>
              <a:rPr lang="en-US" sz="12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Princeton Plasma Physics Laboratory, Princeton NJ, USA</a:t>
            </a:r>
            <a:endParaRPr lang="en-US" sz="1100" dirty="0">
              <a:latin typeface="Arial" panose="020B0604020202020204" pitchFamily="34" charset="0"/>
              <a:cs typeface="Arial" panose="020B0604020202020204" pitchFamily="34" charset="0"/>
            </a:endParaRPr>
          </a:p>
          <a:p>
            <a:pPr algn="l" hangingPunct="0"/>
            <a:r>
              <a:rPr lang="en-GB" sz="1100" dirty="0" smtClean="0">
                <a:latin typeface="Arial" panose="020B0604020202020204" pitchFamily="34" charset="0"/>
                <a:cs typeface="Arial" panose="020B0604020202020204" pitchFamily="34" charset="0"/>
              </a:rPr>
              <a:t>                       2</a:t>
            </a:r>
            <a:r>
              <a:rPr lang="en-GB" sz="1100" dirty="0">
                <a:latin typeface="Arial" panose="020B0604020202020204" pitchFamily="34" charset="0"/>
                <a:cs typeface="Arial" panose="020B0604020202020204" pitchFamily="34" charset="0"/>
              </a:rPr>
              <a:t>) University of California, Los Angeles, California 90095, USA</a:t>
            </a:r>
            <a:endParaRPr lang="en-US" sz="1100" dirty="0">
              <a:latin typeface="Arial" panose="020B0604020202020204" pitchFamily="34" charset="0"/>
              <a:cs typeface="Arial" panose="020B0604020202020204" pitchFamily="34" charset="0"/>
            </a:endParaRPr>
          </a:p>
          <a:p>
            <a:pPr algn="l" hangingPunct="0"/>
            <a:r>
              <a:rPr lang="en-GB" sz="1100" dirty="0" smtClean="0">
                <a:latin typeface="Arial" panose="020B0604020202020204" pitchFamily="34" charset="0"/>
                <a:cs typeface="Arial" panose="020B0604020202020204" pitchFamily="34" charset="0"/>
              </a:rPr>
              <a:t>                       3</a:t>
            </a:r>
            <a:r>
              <a:rPr lang="en-GB" sz="1100" dirty="0">
                <a:latin typeface="Arial" panose="020B0604020202020204" pitchFamily="34" charset="0"/>
                <a:cs typeface="Arial" panose="020B0604020202020204" pitchFamily="34" charset="0"/>
              </a:rPr>
              <a:t>) Johns Hopkins University, Baltimore MD, </a:t>
            </a:r>
            <a:r>
              <a:rPr lang="en-GB" sz="1100" dirty="0" smtClean="0">
                <a:latin typeface="Arial" panose="020B0604020202020204" pitchFamily="34" charset="0"/>
                <a:cs typeface="Arial" panose="020B0604020202020204" pitchFamily="34" charset="0"/>
              </a:rPr>
              <a:t>USA</a:t>
            </a:r>
          </a:p>
        </p:txBody>
      </p:sp>
      <p:sp>
        <p:nvSpPr>
          <p:cNvPr id="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2" descr="http://www.pppl.gov/images/new/PPPL-LOGO-FNL-158-Y-GRADIENT-KW-LMC_TRANSPARENT.png"/>
          <p:cNvPicPr>
            <a:picLocks noChangeAspect="1" noChangeArrowheads="1"/>
          </p:cNvPicPr>
          <p:nvPr/>
        </p:nvPicPr>
        <p:blipFill>
          <a:blip r:embed="rId2" cstate="print"/>
          <a:srcRect/>
          <a:stretch>
            <a:fillRect/>
          </a:stretch>
        </p:blipFill>
        <p:spPr bwMode="auto">
          <a:xfrm>
            <a:off x="8134350" y="6301745"/>
            <a:ext cx="1009650" cy="556255"/>
          </a:xfrm>
          <a:prstGeom prst="rect">
            <a:avLst/>
          </a:prstGeom>
          <a:noFill/>
        </p:spPr>
      </p:pic>
      <p:pic>
        <p:nvPicPr>
          <p:cNvPr id="20" name="Picture 19" descr="http://nstx.pppl.gov/DragNDrop/Presentation_Template/NSTX-U_logo.png"/>
          <p:cNvPicPr>
            <a:picLocks noChangeAspect="1" noChangeArrowheads="1"/>
          </p:cNvPicPr>
          <p:nvPr/>
        </p:nvPicPr>
        <p:blipFill>
          <a:blip r:embed="rId3" cstate="print"/>
          <a:srcRect/>
          <a:stretch>
            <a:fillRect/>
          </a:stretch>
        </p:blipFill>
        <p:spPr bwMode="auto">
          <a:xfrm>
            <a:off x="0" y="6463922"/>
            <a:ext cx="1533525" cy="394078"/>
          </a:xfrm>
          <a:prstGeom prst="rect">
            <a:avLst/>
          </a:prstGeom>
          <a:noFill/>
        </p:spPr>
      </p:pic>
    </p:spTree>
    <p:extLst>
      <p:ext uri="{BB962C8B-B14F-4D97-AF65-F5344CB8AC3E}">
        <p14:creationId xmlns:p14="http://schemas.microsoft.com/office/powerpoint/2010/main" val="181455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endParaRPr lang="en-US"/>
          </a:p>
        </p:txBody>
      </p:sp>
      <p:sp>
        <p:nvSpPr>
          <p:cNvPr id="3"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endParaRPr lang="en-US"/>
          </a:p>
        </p:txBody>
      </p:sp>
      <p:pic>
        <p:nvPicPr>
          <p:cNvPr id="4" name="Picture 2" descr="http://www.pppl.gov/images/new/PPPL-LOGO-FNL-158-Y-GRADIENT-KW-LMC_TRANSPARENT.png"/>
          <p:cNvPicPr>
            <a:picLocks noChangeAspect="1" noChangeArrowheads="1"/>
          </p:cNvPicPr>
          <p:nvPr/>
        </p:nvPicPr>
        <p:blipFill>
          <a:blip r:embed="rId3" cstate="print"/>
          <a:srcRect/>
          <a:stretch>
            <a:fillRect/>
          </a:stretch>
        </p:blipFill>
        <p:spPr bwMode="auto">
          <a:xfrm>
            <a:off x="8134350" y="6301745"/>
            <a:ext cx="1009650" cy="556255"/>
          </a:xfrm>
          <a:prstGeom prst="rect">
            <a:avLst/>
          </a:prstGeom>
          <a:noFill/>
        </p:spPr>
      </p:pic>
      <p:sp>
        <p:nvSpPr>
          <p:cNvPr id="5" name="Rectangle 26"/>
          <p:cNvSpPr txBox="1">
            <a:spLocks noChangeArrowheads="1"/>
          </p:cNvSpPr>
          <p:nvPr/>
        </p:nvSpPr>
        <p:spPr>
          <a:xfrm>
            <a:off x="630767" y="457200"/>
            <a:ext cx="8077200" cy="762000"/>
          </a:xfrm>
          <a:prstGeom prst="rect">
            <a:avLst/>
          </a:prstGeom>
          <a:noFill/>
        </p:spPr>
        <p:txBody>
          <a:bodyPr/>
          <a:lstStyle/>
          <a:p>
            <a:pPr algn="ctr">
              <a:defRPr/>
            </a:pPr>
            <a:r>
              <a:rPr lang="en-US" sz="2800" kern="0" dirty="0">
                <a:solidFill>
                  <a:srgbClr val="000099"/>
                </a:solidFill>
                <a:latin typeface="Arial" pitchFamily="34" charset="0"/>
                <a:ea typeface="+mj-ea"/>
                <a:cs typeface="+mj-cs"/>
              </a:rPr>
              <a:t>   </a:t>
            </a:r>
            <a:r>
              <a:rPr lang="en-US" sz="2800" kern="0" dirty="0" smtClean="0">
                <a:solidFill>
                  <a:srgbClr val="000099"/>
                </a:solidFill>
                <a:latin typeface="Arial" pitchFamily="34" charset="0"/>
                <a:ea typeface="+mj-ea"/>
                <a:cs typeface="+mj-cs"/>
              </a:rPr>
              <a:t>HYM simulations reproduce frequency range of unstable GAE and CAE modes observed in NSTX</a:t>
            </a:r>
            <a:r>
              <a:rPr lang="en-US" sz="2800" kern="0" dirty="0">
                <a:solidFill>
                  <a:srgbClr val="000099"/>
                </a:solidFill>
                <a:latin typeface="Arial" pitchFamily="34" charset="0"/>
                <a:ea typeface="+mj-ea"/>
                <a:cs typeface="+mj-cs"/>
              </a:rPr>
              <a:t/>
            </a:r>
            <a:br>
              <a:rPr lang="en-US" sz="2800" kern="0" dirty="0">
                <a:solidFill>
                  <a:srgbClr val="000099"/>
                </a:solidFill>
                <a:latin typeface="Arial" pitchFamily="34" charset="0"/>
                <a:ea typeface="+mj-ea"/>
                <a:cs typeface="+mj-cs"/>
              </a:rPr>
            </a:br>
            <a:r>
              <a:rPr lang="en-US" sz="2800" kern="0" dirty="0">
                <a:solidFill>
                  <a:srgbClr val="000099"/>
                </a:solidFill>
                <a:latin typeface="Arial" pitchFamily="34" charset="0"/>
                <a:ea typeface="+mj-ea"/>
                <a:cs typeface="+mj-cs"/>
              </a:rPr>
              <a:t>                                                                                               </a:t>
            </a:r>
          </a:p>
        </p:txBody>
      </p:sp>
      <p:sp>
        <p:nvSpPr>
          <p:cNvPr id="6" name="Rectangle 1"/>
          <p:cNvSpPr>
            <a:spLocks noChangeArrowheads="1"/>
          </p:cNvSpPr>
          <p:nvPr/>
        </p:nvSpPr>
        <p:spPr bwMode="auto">
          <a:xfrm>
            <a:off x="533400" y="1675656"/>
            <a:ext cx="4152900" cy="2923877"/>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pPr>
            <a:r>
              <a:rPr lang="en-US" sz="1600" b="1" kern="0" dirty="0" smtClean="0">
                <a:latin typeface="Arial" pitchFamily="34" charset="0"/>
              </a:rPr>
              <a:t>Experimental analysis:</a:t>
            </a:r>
          </a:p>
          <a:p>
            <a:pPr fontAlgn="base">
              <a:spcBef>
                <a:spcPct val="0"/>
              </a:spcBef>
              <a:spcAft>
                <a:spcPts val="600"/>
              </a:spcAft>
            </a:pPr>
            <a:r>
              <a:rPr kumimoji="0" lang="en-US"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Detailed measurements of GAE and CAE amplitudes and mode structure for H-mode plasma in NSTX shot 141398 </a:t>
            </a:r>
            <a:r>
              <a:rPr lang="en-US" sz="1600" dirty="0">
                <a:solidFill>
                  <a:prstClr val="black"/>
                </a:solidFill>
                <a:latin typeface="Arial" pitchFamily="34" charset="0"/>
                <a:ea typeface="MS Mincho" pitchFamily="49" charset="-128"/>
                <a:cs typeface="Arial" pitchFamily="34" charset="0"/>
              </a:rPr>
              <a:t>[N. Crocker, </a:t>
            </a:r>
            <a:r>
              <a:rPr lang="en-US" sz="1600" dirty="0" smtClean="0">
                <a:solidFill>
                  <a:prstClr val="black"/>
                </a:solidFill>
                <a:latin typeface="Arial" pitchFamily="34" charset="0"/>
                <a:ea typeface="MS Mincho" pitchFamily="49" charset="-128"/>
                <a:cs typeface="Arial" pitchFamily="34" charset="0"/>
              </a:rPr>
              <a:t>NF 2013]</a:t>
            </a:r>
            <a:r>
              <a:rPr kumimoji="0" lang="en-US"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t>
            </a:r>
          </a:p>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t>
            </a:r>
            <a:r>
              <a:rPr kumimoji="0" lang="en-US" b="1" i="0" u="none" strike="noStrike" cap="none" normalizeH="0" baseline="0" dirty="0" smtClean="0">
                <a:ln>
                  <a:noFill/>
                </a:ln>
                <a:solidFill>
                  <a:srgbClr val="000099"/>
                </a:solidFill>
                <a:effectLst/>
                <a:latin typeface="Arial" pitchFamily="34" charset="0"/>
                <a:ea typeface="MS Mincho" pitchFamily="49" charset="-128"/>
                <a:cs typeface="Arial" pitchFamily="34" charset="0"/>
              </a:rPr>
              <a:t>CAEs</a:t>
            </a:r>
            <a:r>
              <a:rPr kumimoji="0" lang="en-US"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f&gt;600 kHz, and |n|≤5.</a:t>
            </a:r>
          </a:p>
          <a:p>
            <a:pPr lvl="0" fontAlgn="base">
              <a:spcBef>
                <a:spcPct val="0"/>
              </a:spcBef>
              <a:spcAft>
                <a:spcPts val="600"/>
              </a:spcAft>
              <a:buFont typeface="Arial" pitchFamily="34" charset="0"/>
              <a:buChar char="•"/>
            </a:pPr>
            <a:r>
              <a:rPr lang="en-US" dirty="0" smtClean="0">
                <a:latin typeface="Arial" pitchFamily="34" charset="0"/>
                <a:ea typeface="MS Mincho" pitchFamily="49" charset="-128"/>
                <a:cs typeface="Arial" pitchFamily="34" charset="0"/>
              </a:rPr>
              <a:t>  </a:t>
            </a:r>
            <a:r>
              <a:rPr kumimoji="0" lang="en-US" b="1" i="0" u="none" strike="noStrike" cap="none" normalizeH="0" baseline="0" dirty="0" smtClean="0">
                <a:ln>
                  <a:noFill/>
                </a:ln>
                <a:solidFill>
                  <a:srgbClr val="FF0000"/>
                </a:solidFill>
                <a:effectLst/>
                <a:latin typeface="Arial" pitchFamily="34" charset="0"/>
                <a:ea typeface="MS Mincho" pitchFamily="49" charset="-128"/>
                <a:cs typeface="Arial" pitchFamily="34" charset="0"/>
              </a:rPr>
              <a:t>GAEs</a:t>
            </a:r>
            <a:r>
              <a:rPr kumimoji="0" lang="en-US"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f&lt;600 kHz, and |n|~6-8.</a:t>
            </a:r>
          </a:p>
          <a:p>
            <a:pPr lvl="0" fontAlgn="base">
              <a:spcBef>
                <a:spcPct val="0"/>
              </a:spcBef>
              <a:buFont typeface="Arial" pitchFamily="34" charset="0"/>
              <a:buChar char="•"/>
            </a:pPr>
            <a:r>
              <a:rPr lang="en-US" sz="1600" dirty="0">
                <a:latin typeface="Arial" pitchFamily="34" charset="0"/>
                <a:ea typeface="MS Mincho" pitchFamily="49" charset="-128"/>
                <a:cs typeface="Arial" pitchFamily="34" charset="0"/>
              </a:rPr>
              <a:t> </a:t>
            </a:r>
            <a:r>
              <a:rPr lang="en-US" sz="1600" dirty="0" smtClean="0">
                <a:latin typeface="Arial" pitchFamily="34" charset="0"/>
                <a:ea typeface="MS Mincho" pitchFamily="49" charset="-128"/>
                <a:cs typeface="Arial" pitchFamily="34" charset="0"/>
              </a:rPr>
              <a:t> Co- and counter-rotating CAEs with f~1.2-1.8 MHz, and n=6-14 also observed in the same shot [E. Fredrickson, </a:t>
            </a:r>
            <a:r>
              <a:rPr lang="en-US" sz="1600" dirty="0" err="1" smtClean="0">
                <a:latin typeface="Arial" pitchFamily="34" charset="0"/>
                <a:ea typeface="MS Mincho" pitchFamily="49" charset="-128"/>
                <a:cs typeface="Arial" pitchFamily="34" charset="0"/>
              </a:rPr>
              <a:t>PoP</a:t>
            </a:r>
            <a:r>
              <a:rPr lang="en-US" sz="1600" dirty="0" smtClean="0">
                <a:latin typeface="Arial" pitchFamily="34" charset="0"/>
                <a:ea typeface="MS Mincho" pitchFamily="49" charset="-128"/>
                <a:cs typeface="Arial" pitchFamily="34" charset="0"/>
              </a:rPr>
              <a:t> 2013].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33400" y="4724400"/>
            <a:ext cx="4343400" cy="1631216"/>
          </a:xfrm>
          <a:prstGeom prst="rect">
            <a:avLst/>
          </a:prstGeom>
          <a:solidFill>
            <a:schemeClr val="accent1">
              <a:lumMod val="20000"/>
              <a:lumOff val="80000"/>
            </a:schemeClr>
          </a:solidFill>
        </p:spPr>
        <p:txBody>
          <a:bodyPr wrap="square">
            <a:spAutoFit/>
          </a:bodyPr>
          <a:lstStyle/>
          <a:p>
            <a:pPr>
              <a:spcAft>
                <a:spcPts val="600"/>
              </a:spcAft>
            </a:pPr>
            <a:r>
              <a:rPr lang="en-GB" b="1" dirty="0" smtClean="0">
                <a:latin typeface="Arial" pitchFamily="34" charset="0"/>
                <a:cs typeface="Arial" pitchFamily="34" charset="0"/>
              </a:rPr>
              <a:t>HYM simulations:</a:t>
            </a:r>
            <a:endParaRPr lang="en-GB" dirty="0" smtClean="0">
              <a:latin typeface="Arial" pitchFamily="34" charset="0"/>
              <a:cs typeface="Arial" pitchFamily="34" charset="0"/>
            </a:endParaRPr>
          </a:p>
          <a:p>
            <a:pPr>
              <a:spcAft>
                <a:spcPts val="600"/>
              </a:spcAft>
              <a:buFont typeface="Arial" pitchFamily="34" charset="0"/>
              <a:buChar char="•"/>
            </a:pPr>
            <a:r>
              <a:rPr lang="en-GB" dirty="0" smtClean="0">
                <a:latin typeface="Arial" pitchFamily="34" charset="0"/>
                <a:cs typeface="Arial" pitchFamily="34" charset="0"/>
              </a:rPr>
              <a:t>  For n=5-7 most unstable are counter-rotating </a:t>
            </a:r>
            <a:r>
              <a:rPr lang="en-GB" dirty="0" smtClean="0">
                <a:solidFill>
                  <a:srgbClr val="C00000"/>
                </a:solidFill>
                <a:latin typeface="Arial" pitchFamily="34" charset="0"/>
                <a:cs typeface="Arial" pitchFamily="34" charset="0"/>
              </a:rPr>
              <a:t>GAEs</a:t>
            </a:r>
            <a:r>
              <a:rPr lang="en-GB" dirty="0" smtClean="0">
                <a:latin typeface="Arial" pitchFamily="34" charset="0"/>
                <a:cs typeface="Arial" pitchFamily="34" charset="0"/>
              </a:rPr>
              <a:t>, with f= 380-550 kHz. </a:t>
            </a:r>
          </a:p>
          <a:p>
            <a:pPr>
              <a:spcAft>
                <a:spcPts val="600"/>
              </a:spcAft>
              <a:buFont typeface="Arial" pitchFamily="34" charset="0"/>
              <a:buChar char="•"/>
            </a:pPr>
            <a:r>
              <a:rPr lang="en-GB" dirty="0" smtClean="0">
                <a:latin typeface="Arial" pitchFamily="34" charset="0"/>
                <a:cs typeface="Arial" pitchFamily="34" charset="0"/>
              </a:rPr>
              <a:t>  For n=4 and n=8, 9 most unstable are co-rotating </a:t>
            </a:r>
            <a:r>
              <a:rPr lang="en-GB" dirty="0" smtClean="0">
                <a:solidFill>
                  <a:srgbClr val="0000CC"/>
                </a:solidFill>
                <a:latin typeface="Arial" pitchFamily="34" charset="0"/>
                <a:cs typeface="Arial" pitchFamily="34" charset="0"/>
              </a:rPr>
              <a:t>CAEs </a:t>
            </a:r>
            <a:r>
              <a:rPr lang="en-GB" dirty="0" smtClean="0">
                <a:latin typeface="Arial" pitchFamily="34" charset="0"/>
                <a:cs typeface="Arial" pitchFamily="34" charset="0"/>
              </a:rPr>
              <a:t>with f= 870-1200 kHz.</a:t>
            </a:r>
            <a:endParaRPr lang="en-US" dirty="0">
              <a:latin typeface="Arial" pitchFamily="34" charset="0"/>
              <a:cs typeface="Arial" pitchFamily="34" charset="0"/>
            </a:endParaRPr>
          </a:p>
        </p:txBody>
      </p:sp>
      <p:pic>
        <p:nvPicPr>
          <p:cNvPr id="8" name="Picture 2" descr="http://nstx.pppl.gov/DragNDrop/Presentation_Template/NSTX-U_logo.png"/>
          <p:cNvPicPr>
            <a:picLocks noChangeAspect="1" noChangeArrowheads="1"/>
          </p:cNvPicPr>
          <p:nvPr/>
        </p:nvPicPr>
        <p:blipFill>
          <a:blip r:embed="rId4" cstate="print"/>
          <a:srcRect/>
          <a:stretch>
            <a:fillRect/>
          </a:stretch>
        </p:blipFill>
        <p:spPr bwMode="auto">
          <a:xfrm>
            <a:off x="0" y="6463922"/>
            <a:ext cx="1533525" cy="394078"/>
          </a:xfrm>
          <a:prstGeom prst="rect">
            <a:avLst/>
          </a:prstGeom>
          <a:noFill/>
        </p:spPr>
      </p:pic>
      <p:sp>
        <p:nvSpPr>
          <p:cNvPr id="9" name="Rectangle 8"/>
          <p:cNvSpPr/>
          <p:nvPr/>
        </p:nvSpPr>
        <p:spPr>
          <a:xfrm>
            <a:off x="4953000" y="4572000"/>
            <a:ext cx="3796450" cy="1077218"/>
          </a:xfrm>
          <a:prstGeom prst="rect">
            <a:avLst/>
          </a:prstGeom>
          <a:solidFill>
            <a:schemeClr val="bg1"/>
          </a:solidFill>
        </p:spPr>
        <p:txBody>
          <a:bodyPr wrap="square">
            <a:spAutoFit/>
          </a:bodyPr>
          <a:lstStyle/>
          <a:p>
            <a:r>
              <a:rPr lang="en-GB" sz="1600" dirty="0" smtClean="0">
                <a:latin typeface="Arial" pitchFamily="34" charset="0"/>
                <a:cs typeface="Arial" pitchFamily="34" charset="0"/>
              </a:rPr>
              <a:t>Frequency versus toroidal mode number for unstable GAEs (red) and CAEs (blue), from HYM simulations</a:t>
            </a:r>
            <a:r>
              <a:rPr lang="en-GB" sz="1600" dirty="0">
                <a:latin typeface="Arial" pitchFamily="34" charset="0"/>
                <a:cs typeface="Arial" pitchFamily="34" charset="0"/>
              </a:rPr>
              <a:t> </a:t>
            </a:r>
            <a:r>
              <a:rPr lang="en-GB" sz="1600" dirty="0" smtClean="0">
                <a:latin typeface="Arial" pitchFamily="34" charset="0"/>
                <a:cs typeface="Arial" pitchFamily="34" charset="0"/>
              </a:rPr>
              <a:t>and experiment, </a:t>
            </a:r>
            <a:r>
              <a:rPr lang="en-GB" sz="1600" dirty="0" err="1" smtClean="0">
                <a:latin typeface="Arial" pitchFamily="34" charset="0"/>
                <a:cs typeface="Arial" pitchFamily="34" charset="0"/>
              </a:rPr>
              <a:t>f</a:t>
            </a:r>
            <a:r>
              <a:rPr lang="en-GB" sz="1600" baseline="-25000" dirty="0" err="1" smtClean="0">
                <a:latin typeface="Arial" pitchFamily="34" charset="0"/>
                <a:cs typeface="Arial" pitchFamily="34" charset="0"/>
              </a:rPr>
              <a:t>ci</a:t>
            </a:r>
            <a:r>
              <a:rPr lang="en-GB" sz="1600" dirty="0" smtClean="0">
                <a:latin typeface="Arial" pitchFamily="34" charset="0"/>
                <a:cs typeface="Arial" pitchFamily="34" charset="0"/>
              </a:rPr>
              <a:t>=2.5MHz.</a:t>
            </a:r>
            <a:endParaRPr lang="en-US" sz="1600" dirty="0">
              <a:latin typeface="Arial" pitchFamily="34" charset="0"/>
              <a:cs typeface="Arial" pitchFamily="34" charset="0"/>
            </a:endParaRPr>
          </a:p>
        </p:txBody>
      </p:sp>
      <p:sp>
        <p:nvSpPr>
          <p:cNvPr id="10" name="Slide Number Placeholder 7"/>
          <p:cNvSpPr>
            <a:spLocks noGrp="1"/>
          </p:cNvSpPr>
          <p:nvPr>
            <p:ph type="sldNum" sz="quarter" idx="12"/>
          </p:nvPr>
        </p:nvSpPr>
        <p:spPr>
          <a:xfrm>
            <a:off x="6934200" y="76200"/>
            <a:ext cx="2133600" cy="365125"/>
          </a:xfrm>
        </p:spPr>
        <p:txBody>
          <a:bodyPr/>
          <a:lstStyle/>
          <a:p>
            <a:fld id="{B6F15528-21DE-4FAA-801E-634DDDAF4B2B}" type="slidenum">
              <a:rPr lang="en-US" smtClean="0"/>
              <a:pPr/>
              <a:t>10</a:t>
            </a:fld>
            <a:endParaRPr lang="en-US"/>
          </a:p>
        </p:txBody>
      </p:sp>
      <p:grpSp>
        <p:nvGrpSpPr>
          <p:cNvPr id="11" name="Group 10"/>
          <p:cNvGrpSpPr/>
          <p:nvPr/>
        </p:nvGrpSpPr>
        <p:grpSpPr>
          <a:xfrm>
            <a:off x="4805696" y="1752600"/>
            <a:ext cx="4338303" cy="2895600"/>
            <a:chOff x="4839022" y="1600201"/>
            <a:chExt cx="4164817" cy="2510159"/>
          </a:xfrm>
        </p:grpSpPr>
        <p:pic>
          <p:nvPicPr>
            <p:cNvPr id="12" name="Picture 7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2844" y="1600201"/>
              <a:ext cx="3403581" cy="228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3"/>
            <p:cNvSpPr txBox="1">
              <a:spLocks noChangeArrowheads="1"/>
            </p:cNvSpPr>
            <p:nvPr/>
          </p:nvSpPr>
          <p:spPr bwMode="auto">
            <a:xfrm>
              <a:off x="6664684" y="3769492"/>
              <a:ext cx="468819" cy="340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604735095"/>
                </p:ext>
              </p:extLst>
            </p:nvPr>
          </p:nvGraphicFramePr>
          <p:xfrm>
            <a:off x="4839022" y="2372067"/>
            <a:ext cx="282825" cy="610206"/>
          </p:xfrm>
          <a:graphic>
            <a:graphicData uri="http://schemas.openxmlformats.org/presentationml/2006/ole">
              <mc:AlternateContent xmlns:mc="http://schemas.openxmlformats.org/markup-compatibility/2006">
                <mc:Choice xmlns:v="urn:schemas-microsoft-com:vml" Requires="v">
                  <p:oleObj spid="_x0000_s4164" name="Equation" r:id="rId6" imgW="253890" imgH="431613" progId="Equation.3">
                    <p:embed/>
                  </p:oleObj>
                </mc:Choice>
                <mc:Fallback>
                  <p:oleObj name="Equation" r:id="rId6" imgW="253890"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9022" y="2372067"/>
                          <a:ext cx="282825" cy="610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8382000" y="2514600"/>
              <a:ext cx="621839" cy="897462"/>
              <a:chOff x="8293561" y="2504940"/>
              <a:chExt cx="621839" cy="897462"/>
            </a:xfrm>
          </p:grpSpPr>
          <p:sp>
            <p:nvSpPr>
              <p:cNvPr id="19" name="Text Box 3"/>
              <p:cNvSpPr txBox="1">
                <a:spLocks noChangeArrowheads="1"/>
              </p:cNvSpPr>
              <p:nvPr/>
            </p:nvSpPr>
            <p:spPr bwMode="auto">
              <a:xfrm>
                <a:off x="8305261" y="2555601"/>
                <a:ext cx="610139" cy="2840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buClrTx/>
                  <a:buSzTx/>
                  <a:buFontTx/>
                  <a:buNone/>
                  <a:tabLst/>
                </a:pPr>
                <a:r>
                  <a:rPr lang="en-US" sz="1400" dirty="0" smtClean="0">
                    <a:solidFill>
                      <a:srgbClr val="0000CC"/>
                    </a:solidFill>
                    <a:latin typeface="Arial" pitchFamily="34" charset="0"/>
                    <a:cs typeface="Arial" pitchFamily="34" charset="0"/>
                  </a:rPr>
                  <a:t>CAE</a:t>
                </a:r>
                <a:r>
                  <a:rPr kumimoji="0" lang="en-US" sz="1400" b="0" i="0" u="none" strike="noStrike" cap="none" normalizeH="0" baseline="0" dirty="0" smtClean="0">
                    <a:ln>
                      <a:noFill/>
                    </a:ln>
                    <a:solidFill>
                      <a:srgbClr val="0000CC"/>
                    </a:solidFill>
                    <a:effectLst/>
                    <a:latin typeface="Arial" pitchFamily="34" charset="0"/>
                    <a:cs typeface="Arial" pitchFamily="34" charset="0"/>
                  </a:rPr>
                  <a:t> </a:t>
                </a:r>
              </a:p>
            </p:txBody>
          </p:sp>
          <p:sp>
            <p:nvSpPr>
              <p:cNvPr id="20" name="Text Box 3"/>
              <p:cNvSpPr txBox="1">
                <a:spLocks noChangeArrowheads="1"/>
              </p:cNvSpPr>
              <p:nvPr/>
            </p:nvSpPr>
            <p:spPr bwMode="auto">
              <a:xfrm>
                <a:off x="8293561" y="3061217"/>
                <a:ext cx="621839" cy="2840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buClrTx/>
                  <a:buSzTx/>
                  <a:buFontTx/>
                  <a:buNone/>
                  <a:tabLst/>
                </a:pPr>
                <a:r>
                  <a:rPr lang="en-US" sz="1400" dirty="0" smtClean="0">
                    <a:solidFill>
                      <a:srgbClr val="FF0000"/>
                    </a:solidFill>
                    <a:latin typeface="Arial" pitchFamily="34" charset="0"/>
                    <a:cs typeface="Arial" pitchFamily="34" charset="0"/>
                  </a:rPr>
                  <a:t>GAE</a:t>
                </a:r>
                <a:r>
                  <a:rPr kumimoji="0" lang="en-US" sz="1400" b="0" i="0" u="none" strike="noStrike" cap="none" normalizeH="0" baseline="0" dirty="0" smtClean="0">
                    <a:ln>
                      <a:noFill/>
                    </a:ln>
                    <a:solidFill>
                      <a:srgbClr val="FF0000"/>
                    </a:solidFill>
                    <a:effectLst/>
                    <a:latin typeface="Arial" pitchFamily="34" charset="0"/>
                    <a:cs typeface="Arial" pitchFamily="34" charset="0"/>
                  </a:rPr>
                  <a:t> </a:t>
                </a:r>
              </a:p>
            </p:txBody>
          </p:sp>
          <p:sp>
            <p:nvSpPr>
              <p:cNvPr id="21" name="Down Arrow 20"/>
              <p:cNvSpPr/>
              <p:nvPr/>
            </p:nvSpPr>
            <p:spPr>
              <a:xfrm>
                <a:off x="8295308" y="3061217"/>
                <a:ext cx="48054" cy="341185"/>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flipV="1">
                <a:off x="8295308" y="2504940"/>
                <a:ext cx="48054" cy="468873"/>
              </a:xfrm>
              <a:prstGeom prst="down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562600" y="1828800"/>
              <a:ext cx="1600200" cy="407938"/>
              <a:chOff x="5599748" y="1747548"/>
              <a:chExt cx="1600200" cy="407938"/>
            </a:xfrm>
            <a:solidFill>
              <a:schemeClr val="bg1"/>
            </a:solidFill>
          </p:grpSpPr>
          <p:sp>
            <p:nvSpPr>
              <p:cNvPr id="17" name="Rectangle 26"/>
              <p:cNvSpPr txBox="1">
                <a:spLocks noChangeArrowheads="1"/>
              </p:cNvSpPr>
              <p:nvPr/>
            </p:nvSpPr>
            <p:spPr>
              <a:xfrm>
                <a:off x="5599748" y="1747548"/>
                <a:ext cx="1600200" cy="407938"/>
              </a:xfrm>
              <a:prstGeom prst="rect">
                <a:avLst/>
              </a:prstGeom>
              <a:grpFill/>
            </p:spPr>
            <p:txBody>
              <a:bodyPr/>
              <a:lstStyle/>
              <a:p>
                <a:pPr>
                  <a:defRPr/>
                </a:pPr>
                <a:r>
                  <a:rPr lang="en-US" sz="1400" kern="0" dirty="0" smtClean="0">
                    <a:solidFill>
                      <a:srgbClr val="0000CC"/>
                    </a:solidFill>
                    <a:latin typeface="Arial" pitchFamily="34" charset="0"/>
                    <a:ea typeface="+mj-ea"/>
                    <a:cs typeface="+mj-cs"/>
                  </a:rPr>
                  <a:t> ■ </a:t>
                </a:r>
                <a:r>
                  <a:rPr lang="en-US" sz="1400" kern="0" dirty="0" smtClean="0">
                    <a:latin typeface="Arial" pitchFamily="34" charset="0"/>
                    <a:ea typeface="+mj-ea"/>
                    <a:cs typeface="+mj-cs"/>
                  </a:rPr>
                  <a:t>- HYM    </a:t>
                </a:r>
              </a:p>
              <a:p>
                <a:pPr>
                  <a:defRPr/>
                </a:pPr>
                <a:r>
                  <a:rPr lang="en-US" sz="1400" b="1" kern="0" dirty="0" smtClean="0">
                    <a:solidFill>
                      <a:srgbClr val="0000CC"/>
                    </a:solidFill>
                    <a:latin typeface="Arial" pitchFamily="34" charset="0"/>
                  </a:rPr>
                  <a:t>  </a:t>
                </a:r>
                <a:r>
                  <a:rPr lang="en-US" sz="1400" kern="0" dirty="0" smtClean="0">
                    <a:solidFill>
                      <a:srgbClr val="0000CC"/>
                    </a:solidFill>
                    <a:latin typeface="Arial" pitchFamily="34" charset="0"/>
                  </a:rPr>
                  <a:t>  </a:t>
                </a:r>
                <a:r>
                  <a:rPr lang="en-US" sz="1400" kern="0" dirty="0" smtClean="0">
                    <a:latin typeface="Arial" pitchFamily="34" charset="0"/>
                  </a:rPr>
                  <a:t>- Experiment</a:t>
                </a:r>
                <a:r>
                  <a:rPr lang="en-US" sz="1400" kern="0" dirty="0" smtClean="0">
                    <a:latin typeface="Arial" pitchFamily="34" charset="0"/>
                    <a:ea typeface="+mj-ea"/>
                    <a:cs typeface="+mj-cs"/>
                  </a:rPr>
                  <a:t> </a:t>
                </a:r>
                <a:r>
                  <a:rPr lang="en-US" sz="1400" kern="0" dirty="0" smtClean="0">
                    <a:solidFill>
                      <a:srgbClr val="0000CC"/>
                    </a:solidFill>
                    <a:latin typeface="Arial" pitchFamily="34" charset="0"/>
                    <a:ea typeface="+mj-ea"/>
                    <a:cs typeface="+mj-cs"/>
                  </a:rPr>
                  <a:t> </a:t>
                </a:r>
                <a:r>
                  <a:rPr lang="en-US" sz="1400" kern="0" dirty="0" smtClean="0">
                    <a:latin typeface="Arial" pitchFamily="34" charset="0"/>
                    <a:ea typeface="+mj-ea"/>
                    <a:cs typeface="+mj-cs"/>
                  </a:rPr>
                  <a:t>                                                                                        </a:t>
                </a:r>
                <a:endParaRPr lang="en-US" sz="1400" kern="0" dirty="0">
                  <a:latin typeface="Arial" pitchFamily="34" charset="0"/>
                  <a:ea typeface="+mj-ea"/>
                  <a:cs typeface="+mj-cs"/>
                </a:endParaRPr>
              </a:p>
            </p:txBody>
          </p:sp>
          <p:sp>
            <p:nvSpPr>
              <p:cNvPr id="18" name="Rectangle 17"/>
              <p:cNvSpPr/>
              <p:nvPr/>
            </p:nvSpPr>
            <p:spPr>
              <a:xfrm>
                <a:off x="5759932" y="2073898"/>
                <a:ext cx="48054" cy="48951"/>
              </a:xfrm>
              <a:prstGeom prst="rect">
                <a:avLst/>
              </a:prstGeom>
              <a:grpFill/>
              <a:ln w="127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63960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6"/>
          <p:cNvSpPr>
            <a:spLocks noChangeShapeType="1"/>
          </p:cNvSpPr>
          <p:nvPr/>
        </p:nvSpPr>
        <p:spPr bwMode="auto">
          <a:xfrm>
            <a:off x="609600" y="1295400"/>
            <a:ext cx="8229600" cy="0"/>
          </a:xfrm>
          <a:prstGeom prst="line">
            <a:avLst/>
          </a:prstGeom>
          <a:noFill/>
          <a:ln w="6350">
            <a:solidFill>
              <a:srgbClr val="CC6600"/>
            </a:solidFill>
            <a:round/>
            <a:headEnd/>
            <a:tailEnd/>
          </a:ln>
        </p:spPr>
        <p:txBody>
          <a:bodyPr/>
          <a:lstStyle/>
          <a:p>
            <a:endParaRPr lang="en-US"/>
          </a:p>
        </p:txBody>
      </p:sp>
      <p:sp>
        <p:nvSpPr>
          <p:cNvPr id="6" name="Line 7"/>
          <p:cNvSpPr>
            <a:spLocks noChangeShapeType="1"/>
          </p:cNvSpPr>
          <p:nvPr/>
        </p:nvSpPr>
        <p:spPr bwMode="auto">
          <a:xfrm>
            <a:off x="609600" y="1371600"/>
            <a:ext cx="8229600" cy="0"/>
          </a:xfrm>
          <a:prstGeom prst="line">
            <a:avLst/>
          </a:prstGeom>
          <a:noFill/>
          <a:ln w="25400">
            <a:solidFill>
              <a:srgbClr val="FF9933"/>
            </a:solidFill>
            <a:round/>
            <a:headEnd/>
            <a:tailEnd/>
          </a:ln>
        </p:spPr>
        <p:txBody>
          <a:bodyPr/>
          <a:lstStyle/>
          <a:p>
            <a:endParaRPr lang="en-US"/>
          </a:p>
        </p:txBody>
      </p:sp>
      <p:pic>
        <p:nvPicPr>
          <p:cNvPr id="7" name="Picture 2" descr="http://www.pppl.gov/images/new/PPPL-LOGO-FNL-158-Y-GRADIENT-KW-LMC_TRANSPARENT.png"/>
          <p:cNvPicPr>
            <a:picLocks noChangeAspect="1" noChangeArrowheads="1"/>
          </p:cNvPicPr>
          <p:nvPr/>
        </p:nvPicPr>
        <p:blipFill>
          <a:blip r:embed="rId2" cstate="print"/>
          <a:srcRect/>
          <a:stretch>
            <a:fillRect/>
          </a:stretch>
        </p:blipFill>
        <p:spPr bwMode="auto">
          <a:xfrm>
            <a:off x="8134350" y="6301745"/>
            <a:ext cx="1009650" cy="556255"/>
          </a:xfrm>
          <a:prstGeom prst="rect">
            <a:avLst/>
          </a:prstGeom>
          <a:noFill/>
        </p:spPr>
      </p:pic>
      <p:sp>
        <p:nvSpPr>
          <p:cNvPr id="8" name="Rectangle 26"/>
          <p:cNvSpPr txBox="1">
            <a:spLocks noChangeArrowheads="1"/>
          </p:cNvSpPr>
          <p:nvPr/>
        </p:nvSpPr>
        <p:spPr>
          <a:xfrm>
            <a:off x="203200" y="232833"/>
            <a:ext cx="8763000" cy="533400"/>
          </a:xfrm>
          <a:prstGeom prst="rect">
            <a:avLst/>
          </a:prstGeom>
          <a:noFill/>
        </p:spPr>
        <p:txBody>
          <a:bodyPr/>
          <a:lstStyle/>
          <a:p>
            <a:pPr algn="ctr">
              <a:defRPr/>
            </a:pPr>
            <a:r>
              <a:rPr lang="en-US" sz="3200" kern="0" dirty="0">
                <a:solidFill>
                  <a:srgbClr val="000099"/>
                </a:solidFill>
                <a:latin typeface="Arial" pitchFamily="34" charset="0"/>
                <a:ea typeface="+mj-ea"/>
                <a:cs typeface="+mj-cs"/>
              </a:rPr>
              <a:t>   </a:t>
            </a:r>
            <a:r>
              <a:rPr lang="en-US" sz="3200" kern="0" dirty="0" smtClean="0">
                <a:solidFill>
                  <a:srgbClr val="000099"/>
                </a:solidFill>
                <a:latin typeface="Arial" pitchFamily="34" charset="0"/>
                <a:ea typeface="+mj-ea"/>
                <a:cs typeface="+mj-cs"/>
              </a:rPr>
              <a:t>CAE has large compressional component in the core and couples to KAW</a:t>
            </a:r>
            <a:r>
              <a:rPr lang="en-US" sz="3200" kern="0" dirty="0">
                <a:solidFill>
                  <a:srgbClr val="000099"/>
                </a:solidFill>
                <a:latin typeface="Arial" pitchFamily="34" charset="0"/>
                <a:ea typeface="+mj-ea"/>
                <a:cs typeface="+mj-cs"/>
              </a:rPr>
              <a:t/>
            </a:r>
            <a:br>
              <a:rPr lang="en-US" sz="3200" kern="0" dirty="0">
                <a:solidFill>
                  <a:srgbClr val="000099"/>
                </a:solidFill>
                <a:latin typeface="Arial" pitchFamily="34" charset="0"/>
                <a:ea typeface="+mj-ea"/>
                <a:cs typeface="+mj-cs"/>
              </a:rPr>
            </a:br>
            <a:r>
              <a:rPr lang="en-US" sz="3200" kern="0" dirty="0">
                <a:solidFill>
                  <a:srgbClr val="000099"/>
                </a:solidFill>
                <a:latin typeface="Arial" pitchFamily="34" charset="0"/>
                <a:ea typeface="+mj-ea"/>
                <a:cs typeface="+mj-cs"/>
              </a:rPr>
              <a:t>                                                                                               </a:t>
            </a:r>
          </a:p>
        </p:txBody>
      </p:sp>
      <p:sp>
        <p:nvSpPr>
          <p:cNvPr id="9" name="Text Box 10"/>
          <p:cNvSpPr txBox="1">
            <a:spLocks noChangeArrowheads="1"/>
          </p:cNvSpPr>
          <p:nvPr/>
        </p:nvSpPr>
        <p:spPr bwMode="auto">
          <a:xfrm>
            <a:off x="6096000" y="1456361"/>
            <a:ext cx="1524000"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i="0" u="none" strike="noStrike" cap="none" normalizeH="0" baseline="0" dirty="0" smtClean="0">
                <a:ln>
                  <a:noFill/>
                </a:ln>
                <a:solidFill>
                  <a:schemeClr val="tx1"/>
                </a:solidFill>
                <a:effectLst/>
                <a:latin typeface="Arial" pitchFamily="34" charset="0"/>
                <a:cs typeface="Arial" pitchFamily="34" charset="0"/>
              </a:rPr>
              <a:t>n=6, GAE </a:t>
            </a:r>
          </a:p>
        </p:txBody>
      </p:sp>
      <p:pic>
        <p:nvPicPr>
          <p:cNvPr id="10" name="Picture 2" descr="http://nstx.pppl.gov/DragNDrop/Presentation_Template/NSTX-U_logo.png"/>
          <p:cNvPicPr>
            <a:picLocks noChangeAspect="1" noChangeArrowheads="1"/>
          </p:cNvPicPr>
          <p:nvPr/>
        </p:nvPicPr>
        <p:blipFill>
          <a:blip r:embed="rId3" cstate="print"/>
          <a:srcRect/>
          <a:stretch>
            <a:fillRect/>
          </a:stretch>
        </p:blipFill>
        <p:spPr bwMode="auto">
          <a:xfrm>
            <a:off x="0" y="6463922"/>
            <a:ext cx="1533525" cy="394078"/>
          </a:xfrm>
          <a:prstGeom prst="rect">
            <a:avLst/>
          </a:prstGeom>
          <a:noFill/>
        </p:spPr>
      </p:pic>
      <p:sp>
        <p:nvSpPr>
          <p:cNvPr id="11" name="Text Box 3"/>
          <p:cNvSpPr txBox="1">
            <a:spLocks noChangeArrowheads="1"/>
          </p:cNvSpPr>
          <p:nvPr/>
        </p:nvSpPr>
        <p:spPr bwMode="auto">
          <a:xfrm>
            <a:off x="881605" y="4977338"/>
            <a:ext cx="3296653" cy="3845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en-GB" sz="1600" dirty="0" err="1" smtClean="0">
                <a:latin typeface="Arial" pitchFamily="34" charset="0"/>
                <a:cs typeface="Arial" pitchFamily="34" charset="0"/>
              </a:rPr>
              <a:t>δB</a:t>
            </a:r>
            <a:r>
              <a:rPr lang="en-GB" sz="1600" baseline="-25000" dirty="0">
                <a:latin typeface="Arial" pitchFamily="34" charset="0"/>
                <a:cs typeface="Arial" pitchFamily="34" charset="0"/>
              </a:rPr>
              <a:t>||</a:t>
            </a:r>
            <a:r>
              <a:rPr lang="en-GB" sz="1600" dirty="0">
                <a:latin typeface="Arial" pitchFamily="34" charset="0"/>
                <a:cs typeface="Arial" pitchFamily="34" charset="0"/>
              </a:rPr>
              <a:t> is significantly larger than </a:t>
            </a:r>
            <a:r>
              <a:rPr lang="en-GB" sz="1600" dirty="0" err="1">
                <a:latin typeface="Arial" pitchFamily="34" charset="0"/>
                <a:cs typeface="Arial" pitchFamily="34" charset="0"/>
              </a:rPr>
              <a:t>δB</a:t>
            </a:r>
            <a:r>
              <a:rPr lang="en-GB" sz="1600" baseline="-25000" dirty="0">
                <a:latin typeface="Arial" pitchFamily="34" charset="0"/>
                <a:cs typeface="Arial" pitchFamily="34" charset="0"/>
                <a:sym typeface="Symbol"/>
              </a:rPr>
              <a:t></a:t>
            </a:r>
            <a:r>
              <a:rPr lang="en-GB" sz="1600" dirty="0">
                <a:latin typeface="Arial" pitchFamily="34" charset="0"/>
                <a:cs typeface="Arial" pitchFamily="34" charset="0"/>
              </a:rPr>
              <a:t> at the axis</a:t>
            </a:r>
            <a:r>
              <a:rPr kumimoji="0" lang="en-US" sz="1600" b="0" u="none" strike="noStrike" cap="none" normalizeH="0" baseline="0" dirty="0" smtClean="0">
                <a:ln>
                  <a:noFill/>
                </a:ln>
                <a:solidFill>
                  <a:schemeClr val="tx1"/>
                </a:solidFill>
                <a:effectLst/>
                <a:latin typeface="Arial" pitchFamily="34" charset="0"/>
                <a:cs typeface="Arial" pitchFamily="34" charset="0"/>
              </a:rPr>
              <a:t>.</a:t>
            </a:r>
          </a:p>
        </p:txBody>
      </p:sp>
      <p:sp>
        <p:nvSpPr>
          <p:cNvPr id="12" name="Text Box 3"/>
          <p:cNvSpPr txBox="1">
            <a:spLocks noChangeArrowheads="1"/>
          </p:cNvSpPr>
          <p:nvPr/>
        </p:nvSpPr>
        <p:spPr bwMode="auto">
          <a:xfrm>
            <a:off x="4907547" y="4977338"/>
            <a:ext cx="3626853" cy="3845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en-GB" sz="1600" dirty="0" err="1" smtClean="0">
                <a:latin typeface="Arial" pitchFamily="34" charset="0"/>
                <a:cs typeface="Arial" pitchFamily="34" charset="0"/>
              </a:rPr>
              <a:t>δB</a:t>
            </a:r>
            <a:r>
              <a:rPr lang="en-GB" sz="1600" baseline="-25000" dirty="0">
                <a:latin typeface="Arial" pitchFamily="34" charset="0"/>
                <a:cs typeface="Arial" pitchFamily="34" charset="0"/>
              </a:rPr>
              <a:t>|| </a:t>
            </a:r>
            <a:r>
              <a:rPr lang="en-GB" sz="1600" dirty="0">
                <a:latin typeface="Arial" pitchFamily="34" charset="0"/>
                <a:cs typeface="Arial" pitchFamily="34" charset="0"/>
              </a:rPr>
              <a:t> is comparable to </a:t>
            </a:r>
            <a:r>
              <a:rPr lang="en-GB" sz="1600" dirty="0" err="1">
                <a:latin typeface="Arial" pitchFamily="34" charset="0"/>
                <a:cs typeface="Arial" pitchFamily="34" charset="0"/>
              </a:rPr>
              <a:t>δB</a:t>
            </a:r>
            <a:r>
              <a:rPr lang="en-GB" sz="1600" baseline="-25000" dirty="0">
                <a:latin typeface="Arial" pitchFamily="34" charset="0"/>
                <a:cs typeface="Arial" pitchFamily="34" charset="0"/>
                <a:sym typeface="Symbol"/>
              </a:rPr>
              <a:t></a:t>
            </a:r>
            <a:r>
              <a:rPr lang="en-GB" sz="1600" dirty="0">
                <a:latin typeface="Arial" pitchFamily="34" charset="0"/>
                <a:cs typeface="Arial" pitchFamily="34" charset="0"/>
              </a:rPr>
              <a:t> only at the edge</a:t>
            </a:r>
            <a:r>
              <a:rPr kumimoji="0" lang="en-US" sz="1600" b="0" u="none" strike="noStrike" cap="none" normalizeH="0" baseline="0" dirty="0" smtClean="0">
                <a:ln>
                  <a:noFill/>
                </a:ln>
                <a:solidFill>
                  <a:schemeClr val="tx1"/>
                </a:solidFill>
                <a:effectLst/>
                <a:latin typeface="Arial" pitchFamily="34" charset="0"/>
                <a:cs typeface="Arial" pitchFamily="34" charset="0"/>
              </a:rPr>
              <a:t>.</a:t>
            </a:r>
          </a:p>
        </p:txBody>
      </p:sp>
      <p:sp>
        <p:nvSpPr>
          <p:cNvPr id="13" name="Rectangle 12"/>
          <p:cNvSpPr/>
          <p:nvPr/>
        </p:nvSpPr>
        <p:spPr>
          <a:xfrm>
            <a:off x="1761067" y="5723467"/>
            <a:ext cx="5737058" cy="707886"/>
          </a:xfrm>
          <a:prstGeom prst="rect">
            <a:avLst/>
          </a:prstGeom>
          <a:solidFill>
            <a:schemeClr val="accent1">
              <a:lumMod val="20000"/>
              <a:lumOff val="80000"/>
            </a:schemeClr>
          </a:solidFill>
        </p:spPr>
        <p:txBody>
          <a:bodyPr wrap="square">
            <a:spAutoFit/>
          </a:bodyPr>
          <a:lstStyle/>
          <a:p>
            <a:pPr>
              <a:buFont typeface="Arial" pitchFamily="34" charset="0"/>
              <a:buChar char="•"/>
            </a:pPr>
            <a:r>
              <a:rPr lang="en-GB" sz="2000" dirty="0" smtClean="0">
                <a:latin typeface="Arial" pitchFamily="34" charset="0"/>
                <a:cs typeface="Arial" pitchFamily="34" charset="0"/>
              </a:rPr>
              <a:t>  CAE/KAW coupling seen for all unstable CAEs. </a:t>
            </a:r>
          </a:p>
          <a:p>
            <a:pPr>
              <a:buFont typeface="Arial" pitchFamily="34" charset="0"/>
              <a:buChar char="•"/>
            </a:pPr>
            <a:r>
              <a:rPr lang="en-GB" sz="2000" dirty="0" smtClean="0">
                <a:latin typeface="Arial" pitchFamily="34" charset="0"/>
                <a:cs typeface="Arial" pitchFamily="34" charset="0"/>
              </a:rPr>
              <a:t>  KAW has large amplitude on HFS.</a:t>
            </a:r>
            <a:endParaRPr lang="en-US" sz="2000" dirty="0">
              <a:latin typeface="Arial" pitchFamily="34" charset="0"/>
              <a:cs typeface="Arial" pitchFamily="34" charset="0"/>
            </a:endParaRPr>
          </a:p>
        </p:txBody>
      </p:sp>
      <p:sp>
        <p:nvSpPr>
          <p:cNvPr id="26" name="Slide Number Placeholder 27"/>
          <p:cNvSpPr>
            <a:spLocks noGrp="1"/>
          </p:cNvSpPr>
          <p:nvPr>
            <p:ph type="sldNum" sz="quarter" idx="12"/>
          </p:nvPr>
        </p:nvSpPr>
        <p:spPr>
          <a:xfrm>
            <a:off x="6934200" y="76200"/>
            <a:ext cx="2133600" cy="365125"/>
          </a:xfrm>
        </p:spPr>
        <p:txBody>
          <a:bodyPr/>
          <a:lstStyle/>
          <a:p>
            <a:fld id="{B6F15528-21DE-4FAA-801E-634DDDAF4B2B}" type="slidenum">
              <a:rPr lang="en-US" smtClean="0"/>
              <a:pPr/>
              <a:t>11</a:t>
            </a:fld>
            <a:endParaRPr lang="en-US"/>
          </a:p>
        </p:txBody>
      </p:sp>
      <p:sp>
        <p:nvSpPr>
          <p:cNvPr id="27" name="Text Box 9"/>
          <p:cNvSpPr txBox="1">
            <a:spLocks noChangeArrowheads="1"/>
          </p:cNvSpPr>
          <p:nvPr/>
        </p:nvSpPr>
        <p:spPr bwMode="auto">
          <a:xfrm>
            <a:off x="2001506" y="1447800"/>
            <a:ext cx="1323975"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i="0" u="none" strike="noStrike" cap="none" normalizeH="0" baseline="0" dirty="0" smtClean="0">
                <a:ln>
                  <a:noFill/>
                </a:ln>
                <a:solidFill>
                  <a:schemeClr val="tx1"/>
                </a:solidFill>
                <a:effectLst/>
                <a:latin typeface="Arial" pitchFamily="34" charset="0"/>
                <a:cs typeface="Arial" pitchFamily="34" charset="0"/>
              </a:rPr>
              <a:t>n=4, CAE </a:t>
            </a:r>
          </a:p>
        </p:txBody>
      </p:sp>
      <p:grpSp>
        <p:nvGrpSpPr>
          <p:cNvPr id="48" name="Group 47"/>
          <p:cNvGrpSpPr/>
          <p:nvPr/>
        </p:nvGrpSpPr>
        <p:grpSpPr>
          <a:xfrm>
            <a:off x="798274" y="1760602"/>
            <a:ext cx="3531254" cy="3216341"/>
            <a:chOff x="1033384" y="2062444"/>
            <a:chExt cx="2816719" cy="2509556"/>
          </a:xfrm>
        </p:grpSpPr>
        <p:pic>
          <p:nvPicPr>
            <p:cNvPr id="41" name="Picture 40"/>
            <p:cNvPicPr/>
            <p:nvPr/>
          </p:nvPicPr>
          <p:blipFill rotWithShape="1">
            <a:blip r:embed="rId4">
              <a:extLst>
                <a:ext uri="{28A0092B-C50C-407E-A947-70E740481C1C}">
                  <a14:useLocalDpi xmlns:a14="http://schemas.microsoft.com/office/drawing/2010/main" val="0"/>
                </a:ext>
              </a:extLst>
            </a:blip>
            <a:srcRect t="6300" b="50000"/>
            <a:stretch/>
          </p:blipFill>
          <p:spPr bwMode="auto">
            <a:xfrm>
              <a:off x="1033384" y="2374232"/>
              <a:ext cx="2776615" cy="2197768"/>
            </a:xfrm>
            <a:prstGeom prst="rect">
              <a:avLst/>
            </a:prstGeom>
            <a:noFill/>
            <a:ln>
              <a:noFill/>
            </a:ln>
            <a:extLst/>
          </p:spPr>
        </p:pic>
        <p:sp>
          <p:nvSpPr>
            <p:cNvPr id="43" name="Text Box 6"/>
            <p:cNvSpPr txBox="1">
              <a:spLocks noChangeArrowheads="1"/>
            </p:cNvSpPr>
            <p:nvPr/>
          </p:nvSpPr>
          <p:spPr bwMode="auto">
            <a:xfrm>
              <a:off x="1676400" y="2062444"/>
              <a:ext cx="480729"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cs typeface="Arial" pitchFamily="34" charset="0"/>
                </a:rPr>
                <a:t>δB</a:t>
              </a:r>
              <a:r>
                <a:rPr kumimoji="0" lang="en-US" sz="1400" b="0" i="0" u="none" strike="noStrike" cap="none" normalizeH="0" baseline="-25000" dirty="0" smtClean="0">
                  <a:ln>
                    <a:noFill/>
                  </a:ln>
                  <a:solidFill>
                    <a:schemeClr val="tx1"/>
                  </a:solidFill>
                  <a:effectLst/>
                  <a:latin typeface="Arial" pitchFamily="34" charset="0"/>
                  <a:cs typeface="Arial" pitchFamily="34" charset="0"/>
                </a:rPr>
                <a:t>||</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4" name="Text Box 6"/>
            <p:cNvSpPr txBox="1">
              <a:spLocks noChangeArrowheads="1"/>
            </p:cNvSpPr>
            <p:nvPr/>
          </p:nvSpPr>
          <p:spPr bwMode="auto">
            <a:xfrm>
              <a:off x="2783303" y="2067488"/>
              <a:ext cx="1066800"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t>
              </a:r>
              <a:r>
                <a:rPr kumimoji="0" lang="en-US" sz="1400" b="0" i="0" u="none" strike="noStrike" cap="none" normalizeH="0" baseline="0" dirty="0" err="1" smtClean="0">
                  <a:ln>
                    <a:noFill/>
                  </a:ln>
                  <a:solidFill>
                    <a:schemeClr val="tx1"/>
                  </a:solidFill>
                  <a:effectLst/>
                  <a:latin typeface="Arial" pitchFamily="34" charset="0"/>
                  <a:cs typeface="Arial" pitchFamily="34" charset="0"/>
                </a:rPr>
                <a:t>δB</a:t>
              </a:r>
              <a:r>
                <a:rPr lang="en-US" sz="1400" baseline="-25000" dirty="0" smtClean="0">
                  <a:latin typeface="Arial" pitchFamily="34" charset="0"/>
                  <a:cs typeface="Arial" pitchFamily="34" charset="0"/>
                  <a:sym typeface="Symbol"/>
                </a:rPr>
                <a:t></a:t>
              </a:r>
              <a:r>
                <a:rPr lang="en-US" sz="1400" dirty="0" smtClean="0">
                  <a:latin typeface="Arial" pitchFamily="34" charset="0"/>
                  <a:cs typeface="Arial" pitchFamily="34" charset="0"/>
                  <a:sym typeface="Symbol"/>
                </a:rPr>
                <a:t>| </a:t>
              </a:r>
              <a:r>
                <a:rPr lang="en-US" sz="1200" dirty="0" smtClean="0">
                  <a:latin typeface="Arial" pitchFamily="34" charset="0"/>
                  <a:cs typeface="Arial" pitchFamily="34" charset="0"/>
                  <a:sym typeface="Symbol"/>
                </a:rPr>
                <a:t>(KAW)</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p>
          </p:txBody>
        </p:sp>
      </p:grpSp>
      <p:grpSp>
        <p:nvGrpSpPr>
          <p:cNvPr id="47" name="Group 46"/>
          <p:cNvGrpSpPr/>
          <p:nvPr/>
        </p:nvGrpSpPr>
        <p:grpSpPr>
          <a:xfrm>
            <a:off x="4953000" y="1752600"/>
            <a:ext cx="3352800" cy="3224737"/>
            <a:chOff x="5009147" y="2060500"/>
            <a:chExt cx="2847975" cy="2683952"/>
          </a:xfrm>
        </p:grpSpPr>
        <p:pic>
          <p:nvPicPr>
            <p:cNvPr id="42" name="Picture 41"/>
            <p:cNvPicPr/>
            <p:nvPr/>
          </p:nvPicPr>
          <p:blipFill rotWithShape="1">
            <a:blip r:embed="rId4">
              <a:extLst>
                <a:ext uri="{28A0092B-C50C-407E-A947-70E740481C1C}">
                  <a14:useLocalDpi xmlns:a14="http://schemas.microsoft.com/office/drawing/2010/main" val="0"/>
                </a:ext>
              </a:extLst>
            </a:blip>
            <a:srcRect t="52378"/>
            <a:stretch/>
          </p:blipFill>
          <p:spPr bwMode="auto">
            <a:xfrm>
              <a:off x="5009147" y="2306052"/>
              <a:ext cx="2847975" cy="2438400"/>
            </a:xfrm>
            <a:prstGeom prst="rect">
              <a:avLst/>
            </a:prstGeom>
            <a:noFill/>
            <a:ln>
              <a:noFill/>
            </a:ln>
            <a:extLst/>
          </p:spPr>
        </p:pic>
        <p:sp>
          <p:nvSpPr>
            <p:cNvPr id="45" name="Text Box 6"/>
            <p:cNvSpPr txBox="1">
              <a:spLocks noChangeArrowheads="1"/>
            </p:cNvSpPr>
            <p:nvPr/>
          </p:nvSpPr>
          <p:spPr bwMode="auto">
            <a:xfrm>
              <a:off x="5615271" y="2060500"/>
              <a:ext cx="480729"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Arial" pitchFamily="34" charset="0"/>
                  <a:cs typeface="Arial" pitchFamily="34" charset="0"/>
                </a:rPr>
                <a:t>δB</a:t>
              </a:r>
              <a:r>
                <a:rPr kumimoji="0" lang="en-US" sz="1400" b="0" i="0" u="none" strike="noStrike" cap="none" normalizeH="0" baseline="-25000" dirty="0" smtClean="0">
                  <a:ln>
                    <a:noFill/>
                  </a:ln>
                  <a:solidFill>
                    <a:schemeClr val="tx1"/>
                  </a:solidFill>
                  <a:effectLst/>
                  <a:latin typeface="Arial" pitchFamily="34" charset="0"/>
                  <a:cs typeface="Arial" pitchFamily="34" charset="0"/>
                </a:rPr>
                <a:t>||</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6" name="Text Box 6"/>
            <p:cNvSpPr txBox="1">
              <a:spLocks noChangeArrowheads="1"/>
            </p:cNvSpPr>
            <p:nvPr/>
          </p:nvSpPr>
          <p:spPr bwMode="auto">
            <a:xfrm>
              <a:off x="6994358" y="2067488"/>
              <a:ext cx="685800"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t>
              </a:r>
              <a:r>
                <a:rPr kumimoji="0" lang="en-US" sz="1400" b="0" i="0" u="none" strike="noStrike" cap="none" normalizeH="0" baseline="0" dirty="0" err="1" smtClean="0">
                  <a:ln>
                    <a:noFill/>
                  </a:ln>
                  <a:solidFill>
                    <a:schemeClr val="tx1"/>
                  </a:solidFill>
                  <a:effectLst/>
                  <a:latin typeface="Arial" pitchFamily="34" charset="0"/>
                  <a:cs typeface="Arial" pitchFamily="34" charset="0"/>
                </a:rPr>
                <a:t>δB</a:t>
              </a:r>
              <a:r>
                <a:rPr lang="en-US" sz="1400" baseline="-25000" dirty="0" smtClean="0">
                  <a:latin typeface="Arial" pitchFamily="34" charset="0"/>
                  <a:cs typeface="Arial" pitchFamily="34" charset="0"/>
                  <a:sym typeface="Symbol"/>
                </a:rPr>
                <a:t></a:t>
              </a:r>
              <a:r>
                <a:rPr lang="en-US" sz="1400" dirty="0" smtClean="0">
                  <a:latin typeface="Arial" pitchFamily="34" charset="0"/>
                  <a:cs typeface="Arial" pitchFamily="34" charset="0"/>
                  <a:sym typeface="Symbol"/>
                </a:rPr>
                <a:t>|</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p>
          </p:txBody>
        </p:sp>
      </p:grpSp>
    </p:spTree>
    <p:extLst>
      <p:ext uri="{BB962C8B-B14F-4D97-AF65-F5344CB8AC3E}">
        <p14:creationId xmlns:p14="http://schemas.microsoft.com/office/powerpoint/2010/main" val="429449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991480" y="1600200"/>
            <a:ext cx="3190120" cy="3213105"/>
            <a:chOff x="2198981" y="1694608"/>
            <a:chExt cx="2830218" cy="2762700"/>
          </a:xfrm>
        </p:grpSpPr>
        <p:pic>
          <p:nvPicPr>
            <p:cNvPr id="6157" name="Picture 2"/>
            <p:cNvPicPr>
              <a:picLocks noChangeAspect="1" noChangeArrowheads="1"/>
            </p:cNvPicPr>
            <p:nvPr/>
          </p:nvPicPr>
          <p:blipFill>
            <a:blip r:embed="rId3">
              <a:extLst>
                <a:ext uri="{28A0092B-C50C-407E-A947-70E740481C1C}">
                  <a14:useLocalDpi xmlns:a14="http://schemas.microsoft.com/office/drawing/2010/main" val="0"/>
                </a:ext>
              </a:extLst>
            </a:blip>
            <a:srcRect l="7310"/>
            <a:stretch>
              <a:fillRect/>
            </a:stretch>
          </p:blipFill>
          <p:spPr bwMode="auto">
            <a:xfrm>
              <a:off x="2257464" y="1982651"/>
              <a:ext cx="2771735" cy="2306006"/>
            </a:xfrm>
            <a:prstGeom prst="rect">
              <a:avLst/>
            </a:prstGeom>
            <a:noFill/>
            <a:ln>
              <a:noFill/>
            </a:ln>
            <a:extLst>
              <a:ext uri="{909E8E84-426E-40DD-AFC4-6F175D3DCCD1}">
                <a14:hiddenFill xmlns:a14="http://schemas.microsoft.com/office/drawing/2010/main">
                  <a:solidFill>
                    <a:srgbClr val="840C00"/>
                  </a:solidFill>
                </a14:hiddenFill>
              </a:ext>
              <a:ext uri="{91240B29-F687-4F45-9708-019B960494DF}">
                <a14:hiddenLine xmlns:a14="http://schemas.microsoft.com/office/drawing/2010/main" w="9525">
                  <a:solidFill>
                    <a:srgbClr val="8D0C00"/>
                  </a:solidFill>
                  <a:miter lim="800000"/>
                  <a:headEnd/>
                  <a:tailEnd/>
                </a14:hiddenLine>
              </a:ext>
            </a:extLst>
          </p:spPr>
        </p:pic>
        <p:sp>
          <p:nvSpPr>
            <p:cNvPr id="12" name="Text Box 6"/>
            <p:cNvSpPr txBox="1">
              <a:spLocks noChangeArrowheads="1"/>
            </p:cNvSpPr>
            <p:nvPr/>
          </p:nvSpPr>
          <p:spPr bwMode="auto">
            <a:xfrm>
              <a:off x="2198981" y="1694608"/>
              <a:ext cx="60960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US"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V</a:t>
              </a:r>
              <a:r>
                <a:rPr kumimoji="0" lang="en-US" sz="1600" b="0" i="0" u="none" strike="noStrike" kern="0" cap="none" spc="0" normalizeH="0" baseline="-25000" noProof="0" dirty="0" err="1" smtClean="0">
                  <a:ln>
                    <a:noFill/>
                  </a:ln>
                  <a:solidFill>
                    <a:sysClr val="windowText" lastClr="000000"/>
                  </a:solidFill>
                  <a:effectLst/>
                  <a:uLnTx/>
                  <a:uFillTx/>
                  <a:latin typeface="Arial" pitchFamily="34" charset="0"/>
                  <a:cs typeface="Arial" pitchFamily="34" charset="0"/>
                </a:rPr>
                <a:t>eff</a:t>
              </a: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p>
          </p:txBody>
        </p:sp>
        <p:sp>
          <p:nvSpPr>
            <p:cNvPr id="21" name="Text Box 6"/>
            <p:cNvSpPr txBox="1">
              <a:spLocks noChangeArrowheads="1"/>
            </p:cNvSpPr>
            <p:nvPr/>
          </p:nvSpPr>
          <p:spPr bwMode="auto">
            <a:xfrm>
              <a:off x="3369697" y="4110768"/>
              <a:ext cx="762000" cy="27699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 (m) </a:t>
              </a:r>
            </a:p>
          </p:txBody>
        </p:sp>
        <p:sp>
          <p:nvSpPr>
            <p:cNvPr id="22" name="Text Box 7"/>
            <p:cNvSpPr txBox="1">
              <a:spLocks noChangeArrowheads="1"/>
            </p:cNvSpPr>
            <p:nvPr/>
          </p:nvSpPr>
          <p:spPr bwMode="auto">
            <a:xfrm>
              <a:off x="4023360" y="4180309"/>
              <a:ext cx="609600"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US" sz="12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R</a:t>
              </a:r>
              <a:r>
                <a:rPr kumimoji="0" lang="en-US" sz="1200" b="0" i="0" u="none" strike="noStrike" kern="0" cap="none" spc="0" normalizeH="0" baseline="-25000" noProof="0" dirty="0" err="1" smtClean="0">
                  <a:ln>
                    <a:noFill/>
                  </a:ln>
                  <a:solidFill>
                    <a:sysClr val="windowText" lastClr="000000"/>
                  </a:solidFill>
                  <a:effectLst/>
                  <a:uLnTx/>
                  <a:uFillTx/>
                  <a:latin typeface="Arial" pitchFamily="34" charset="0"/>
                  <a:cs typeface="Arial" pitchFamily="34" charset="0"/>
                </a:rPr>
                <a:t>axis</a:t>
              </a: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p>
          </p:txBody>
        </p:sp>
        <p:cxnSp>
          <p:nvCxnSpPr>
            <p:cNvPr id="23" name="Straight Arrow Connector 22"/>
            <p:cNvCxnSpPr/>
            <p:nvPr/>
          </p:nvCxnSpPr>
          <p:spPr>
            <a:xfrm flipH="1" flipV="1">
              <a:off x="4023360" y="4038600"/>
              <a:ext cx="108338" cy="210667"/>
            </a:xfrm>
            <a:prstGeom prst="straightConnector1">
              <a:avLst/>
            </a:prstGeom>
            <a:noFill/>
            <a:ln w="9525" cap="flat" cmpd="sng" algn="ctr">
              <a:solidFill>
                <a:schemeClr val="tx1"/>
              </a:solidFill>
              <a:prstDash val="solid"/>
              <a:tailEnd type="arrow"/>
            </a:ln>
            <a:effectLst/>
          </p:spPr>
        </p:cxnSp>
      </p:grpSp>
      <p:sp>
        <p:nvSpPr>
          <p:cNvPr id="3" name="Rectangle 2"/>
          <p:cNvSpPr/>
          <p:nvPr/>
        </p:nvSpPr>
        <p:spPr>
          <a:xfrm>
            <a:off x="5334000" y="1600200"/>
            <a:ext cx="3505200" cy="2971800"/>
          </a:xfrm>
          <a:prstGeom prst="rect">
            <a:avLst/>
          </a:prstGeom>
          <a:solidFill>
            <a:srgbClr val="8CADAE">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6" name="Picture 2" descr="http://www.pppl.gov/images/new/PPPL-LOGO-FNL-158-Y-GRADIENT-KW-LMC_TRANSPARENT.png"/>
          <p:cNvPicPr>
            <a:picLocks noChangeAspect="1" noChangeArrowheads="1"/>
          </p:cNvPicPr>
          <p:nvPr/>
        </p:nvPicPr>
        <p:blipFill>
          <a:blip r:embed="rId4" cstate="print"/>
          <a:srcRect/>
          <a:stretch>
            <a:fillRect/>
          </a:stretch>
        </p:blipFill>
        <p:spPr bwMode="auto">
          <a:xfrm>
            <a:off x="8134350" y="6301745"/>
            <a:ext cx="1009650" cy="556255"/>
          </a:xfrm>
          <a:prstGeom prst="rect">
            <a:avLst/>
          </a:prstGeom>
          <a:noFill/>
        </p:spPr>
      </p:pic>
      <p:sp>
        <p:nvSpPr>
          <p:cNvPr id="7" name="Rectangle 26"/>
          <p:cNvSpPr txBox="1">
            <a:spLocks noChangeArrowheads="1"/>
          </p:cNvSpPr>
          <p:nvPr/>
        </p:nvSpPr>
        <p:spPr>
          <a:xfrm>
            <a:off x="609600" y="762000"/>
            <a:ext cx="8077200" cy="685800"/>
          </a:xfrm>
          <a:prstGeom prst="rect">
            <a:avLst/>
          </a:prstGeom>
          <a:noFill/>
        </p:spPr>
        <p:txBody>
          <a:bodyPr/>
          <a:lstStyle/>
          <a:p>
            <a:pPr algn="ctr">
              <a:defRPr/>
            </a:pPr>
            <a:r>
              <a:rPr lang="en-US" sz="3200" kern="0" dirty="0">
                <a:solidFill>
                  <a:srgbClr val="000099"/>
                </a:solidFill>
                <a:latin typeface="Arial" pitchFamily="34" charset="0"/>
                <a:ea typeface="+mj-ea"/>
                <a:cs typeface="+mj-cs"/>
              </a:rPr>
              <a:t>   </a:t>
            </a:r>
            <a:r>
              <a:rPr lang="en-US" sz="3200" kern="0" dirty="0" smtClean="0">
                <a:solidFill>
                  <a:srgbClr val="000099"/>
                </a:solidFill>
                <a:latin typeface="Arial" pitchFamily="34" charset="0"/>
                <a:ea typeface="+mj-ea"/>
                <a:cs typeface="+mj-cs"/>
              </a:rPr>
              <a:t>CAE/KAW coupling is universal</a:t>
            </a:r>
            <a:r>
              <a:rPr lang="en-US" sz="3200" kern="0" dirty="0">
                <a:solidFill>
                  <a:srgbClr val="000099"/>
                </a:solidFill>
                <a:latin typeface="Arial" pitchFamily="34" charset="0"/>
                <a:ea typeface="+mj-ea"/>
                <a:cs typeface="+mj-cs"/>
              </a:rPr>
              <a:t/>
            </a:r>
            <a:br>
              <a:rPr lang="en-US" sz="3200" kern="0" dirty="0">
                <a:solidFill>
                  <a:srgbClr val="000099"/>
                </a:solidFill>
                <a:latin typeface="Arial" pitchFamily="34" charset="0"/>
                <a:ea typeface="+mj-ea"/>
                <a:cs typeface="+mj-cs"/>
              </a:rPr>
            </a:br>
            <a:r>
              <a:rPr lang="en-US" sz="3200" kern="0" dirty="0">
                <a:solidFill>
                  <a:srgbClr val="000099"/>
                </a:solidFill>
                <a:latin typeface="Arial" pitchFamily="34" charset="0"/>
                <a:ea typeface="+mj-ea"/>
                <a:cs typeface="+mj-cs"/>
              </a:rPr>
              <a:t>                                                                                               </a:t>
            </a:r>
          </a:p>
        </p:txBody>
      </p:sp>
      <p:pic>
        <p:nvPicPr>
          <p:cNvPr id="8" name="Picture 2" descr="http://nstx.pppl.gov/DragNDrop/Presentation_Template/NSTX-U_logo.png"/>
          <p:cNvPicPr>
            <a:picLocks noChangeAspect="1" noChangeArrowheads="1"/>
          </p:cNvPicPr>
          <p:nvPr/>
        </p:nvPicPr>
        <p:blipFill>
          <a:blip r:embed="rId5" cstate="print"/>
          <a:srcRect/>
          <a:stretch>
            <a:fillRect/>
          </a:stretch>
        </p:blipFill>
        <p:spPr bwMode="auto">
          <a:xfrm>
            <a:off x="0" y="6463922"/>
            <a:ext cx="1533525" cy="394078"/>
          </a:xfrm>
          <a:prstGeom prst="rect">
            <a:avLst/>
          </a:prstGeom>
          <a:noFill/>
        </p:spPr>
      </p:pic>
      <p:sp>
        <p:nvSpPr>
          <p:cNvPr id="10" name="Rectangle 9"/>
          <p:cNvSpPr/>
          <p:nvPr/>
        </p:nvSpPr>
        <p:spPr>
          <a:xfrm>
            <a:off x="5334000" y="1600200"/>
            <a:ext cx="3505200" cy="1077218"/>
          </a:xfrm>
          <a:prstGeom prst="rect">
            <a:avLst/>
          </a:prstGeom>
        </p:spPr>
        <p:txBody>
          <a:bodyPr wrap="square">
            <a:spAutoFit/>
          </a:bodyPr>
          <a:lstStyle/>
          <a:p>
            <a:r>
              <a:rPr lang="en-US" sz="1600" dirty="0" smtClean="0">
                <a:latin typeface="Arial" pitchFamily="34" charset="0"/>
                <a:cs typeface="Arial" pitchFamily="34" charset="0"/>
              </a:rPr>
              <a:t>Approximate equation for CAE mode, assuming circular cross-section, and neglecting beam effects and coupling to SAW: </a:t>
            </a:r>
            <a:endParaRPr lang="en-US" sz="1600" dirty="0">
              <a:latin typeface="Arial" pitchFamily="34" charset="0"/>
              <a:cs typeface="Arial" pitchFamily="34" charset="0"/>
            </a:endParaRPr>
          </a:p>
        </p:txBody>
      </p:sp>
      <p:sp>
        <p:nvSpPr>
          <p:cNvPr id="11" name="Rectangle 10"/>
          <p:cNvSpPr/>
          <p:nvPr/>
        </p:nvSpPr>
        <p:spPr>
          <a:xfrm>
            <a:off x="695513" y="4813305"/>
            <a:ext cx="4572000" cy="954107"/>
          </a:xfrm>
          <a:prstGeom prst="rect">
            <a:avLst/>
          </a:prstGeom>
          <a:noFill/>
        </p:spPr>
        <p:txBody>
          <a:bodyPr wrap="square">
            <a:spAutoFit/>
          </a:bodyPr>
          <a:lstStyle/>
          <a:p>
            <a:pPr lvl="0">
              <a:defRPr/>
            </a:pPr>
            <a:r>
              <a:rPr kumimoji="0" lang="en-US"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Contour plot and radial profile of the effective potential </a:t>
            </a:r>
            <a:r>
              <a:rPr kumimoji="0" lang="en-US" sz="14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V</a:t>
            </a:r>
            <a:r>
              <a:rPr kumimoji="0" lang="en-US" sz="1400" b="0" i="0" u="none" strike="noStrike" kern="0" cap="none" spc="0" normalizeH="0" baseline="-25000" noProof="0" dirty="0" err="1" smtClean="0">
                <a:ln>
                  <a:noFill/>
                </a:ln>
                <a:solidFill>
                  <a:sysClr val="windowText" lastClr="000000"/>
                </a:solidFill>
                <a:effectLst/>
                <a:uLnTx/>
                <a:uFillTx/>
                <a:latin typeface="Arial" pitchFamily="34" charset="0"/>
                <a:cs typeface="Arial" pitchFamily="34" charset="0"/>
              </a:rPr>
              <a:t>eff</a:t>
            </a:r>
            <a:r>
              <a:rPr kumimoji="0" lang="en-US" sz="1400" b="0" i="0"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 </a:t>
            </a:r>
            <a:r>
              <a:rPr kumimoji="0" lang="en-US"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for n=8 CAE mode with </a:t>
            </a:r>
            <a:r>
              <a:rPr kumimoji="0" lang="en-GB"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ω=0.48ω</a:t>
            </a:r>
            <a:r>
              <a:rPr kumimoji="0" lang="en-GB" sz="1400" b="0" i="0"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ci0 </a:t>
            </a:r>
            <a:r>
              <a:rPr lang="en-US" altLang="en-US" sz="1400" dirty="0" smtClean="0">
                <a:latin typeface="Arial" panose="020B0604020202020204" pitchFamily="34" charset="0"/>
                <a:cs typeface="Arial" panose="020B0604020202020204" pitchFamily="34" charset="0"/>
              </a:rPr>
              <a:t>(</a:t>
            </a:r>
            <a:r>
              <a:rPr lang="en-US" altLang="en-US" sz="1400" dirty="0">
                <a:latin typeface="Arial" panose="020B0604020202020204" pitchFamily="34" charset="0"/>
                <a:cs typeface="Arial" panose="020B0604020202020204" pitchFamily="34" charset="0"/>
              </a:rPr>
              <a:t>solid) and n=4 CAE with ω=0.34ω</a:t>
            </a:r>
            <a:r>
              <a:rPr lang="en-US" altLang="en-US" sz="1400" baseline="-25000" dirty="0">
                <a:latin typeface="Arial" panose="020B0604020202020204" pitchFamily="34" charset="0"/>
                <a:cs typeface="Arial" panose="020B0604020202020204" pitchFamily="34" charset="0"/>
              </a:rPr>
              <a:t>ci0 </a:t>
            </a:r>
            <a:r>
              <a:rPr lang="en-US" altLang="en-US" sz="1400" dirty="0">
                <a:latin typeface="Arial" panose="020B0604020202020204" pitchFamily="34" charset="0"/>
                <a:cs typeface="Arial" panose="020B0604020202020204" pitchFamily="34" charset="0"/>
              </a:rPr>
              <a:t>(dashed). </a:t>
            </a:r>
            <a:r>
              <a:rPr kumimoji="0" lang="en-US"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Mode can exist for </a:t>
            </a:r>
            <a:r>
              <a:rPr kumimoji="0" lang="en-US" sz="14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V</a:t>
            </a:r>
            <a:r>
              <a:rPr kumimoji="0" lang="en-US" sz="1400" b="0" i="0" u="none" strike="noStrike" kern="0" cap="none" spc="0" normalizeH="0" baseline="-25000" noProof="0" dirty="0" err="1" smtClean="0">
                <a:ln>
                  <a:noFill/>
                </a:ln>
                <a:solidFill>
                  <a:sysClr val="windowText" lastClr="000000"/>
                </a:solidFill>
                <a:effectLst/>
                <a:uLnTx/>
                <a:uFillTx/>
                <a:latin typeface="Arial" pitchFamily="34" charset="0"/>
                <a:cs typeface="Arial" pitchFamily="34" charset="0"/>
              </a:rPr>
              <a:t>eff</a:t>
            </a:r>
            <a:r>
              <a:rPr kumimoji="0" lang="en-US"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&lt; 0 with radial extent: </a:t>
            </a:r>
            <a:r>
              <a:rPr lang="en-US" sz="1400" kern="0" dirty="0" smtClean="0">
                <a:solidFill>
                  <a:sysClr val="windowText" lastClr="000000"/>
                </a:solidFill>
                <a:latin typeface="Arial" pitchFamily="34" charset="0"/>
                <a:cs typeface="Arial" pitchFamily="34" charset="0"/>
              </a:rPr>
              <a:t>0.85(0.73)m&lt;</a:t>
            </a:r>
            <a:r>
              <a:rPr kumimoji="0" lang="en-US"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R&lt;1.45m.</a:t>
            </a:r>
            <a:endPar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1662395667"/>
              </p:ext>
            </p:extLst>
          </p:nvPr>
        </p:nvGraphicFramePr>
        <p:xfrm>
          <a:off x="3836466" y="2233130"/>
          <a:ext cx="983387" cy="493536"/>
        </p:xfrm>
        <a:graphic>
          <a:graphicData uri="http://schemas.openxmlformats.org/presentationml/2006/ole">
            <mc:AlternateContent xmlns:mc="http://schemas.openxmlformats.org/markup-compatibility/2006">
              <mc:Choice xmlns:v="urn:schemas-microsoft-com:vml" Requires="v">
                <p:oleObj spid="_x0000_s6285" name="Equation" r:id="rId6" imgW="1028700" imgH="457200" progId="Equation.3">
                  <p:embed/>
                </p:oleObj>
              </mc:Choice>
              <mc:Fallback>
                <p:oleObj name="Equation" r:id="rId6" imgW="10287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6466" y="2233130"/>
                        <a:ext cx="983387" cy="493536"/>
                      </a:xfrm>
                      <a:prstGeom prst="rect">
                        <a:avLst/>
                      </a:prstGeom>
                      <a:noFill/>
                      <a:extLst/>
                    </p:spPr>
                  </p:pic>
                </p:oleObj>
              </mc:Fallback>
            </mc:AlternateContent>
          </a:graphicData>
        </a:graphic>
      </p:graphicFrame>
      <p:sp>
        <p:nvSpPr>
          <p:cNvPr id="14" name="Rectangle 13"/>
          <p:cNvSpPr/>
          <p:nvPr/>
        </p:nvSpPr>
        <p:spPr>
          <a:xfrm>
            <a:off x="5334000" y="3894146"/>
            <a:ext cx="3505200" cy="1892826"/>
          </a:xfrm>
          <a:prstGeom prst="rect">
            <a:avLst/>
          </a:prstGeom>
          <a:solidFill>
            <a:srgbClr val="8CADAE">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HYM simulations show unstable n=8 mode with </a:t>
            </a:r>
            <a:r>
              <a:rPr kumimoji="0" lang="en-GB"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ω=0.48ω</a:t>
            </a:r>
            <a:r>
              <a:rPr kumimoji="0" lang="en-GB" sz="1600" b="0" i="0"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ci0 </a:t>
            </a:r>
            <a:r>
              <a:rPr kumimoji="0" lang="en-GB"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and </a:t>
            </a:r>
            <a:r>
              <a:rPr kumimoji="0" lang="el-GR"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γ</a:t>
            </a: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=0.004</a:t>
            </a:r>
            <a:r>
              <a:rPr kumimoji="0" lang="el-GR"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ω</a:t>
            </a:r>
            <a:r>
              <a:rPr kumimoji="0" lang="en-US" sz="1600" b="0" i="0"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ci0</a:t>
            </a: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Effective potential well for n=8 mode is narrower and deeper than </a:t>
            </a:r>
            <a:r>
              <a:rPr kumimoji="0" lang="en-US"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V</a:t>
            </a:r>
            <a:r>
              <a:rPr kumimoji="0" lang="en-US" sz="1600" b="0" i="0" u="none" strike="noStrike" kern="0" cap="none" spc="0" normalizeH="0" baseline="-25000" noProof="0" dirty="0" err="1" smtClean="0">
                <a:ln>
                  <a:noFill/>
                </a:ln>
                <a:solidFill>
                  <a:sysClr val="windowText" lastClr="000000"/>
                </a:solidFill>
                <a:effectLst/>
                <a:uLnTx/>
                <a:uFillTx/>
                <a:latin typeface="Arial" pitchFamily="34" charset="0"/>
                <a:cs typeface="Arial" pitchFamily="34" charset="0"/>
              </a:rPr>
              <a:t>eff</a:t>
            </a: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for n=4 resulting in more localized CAE mode with larger frequency.</a:t>
            </a:r>
          </a:p>
        </p:txBody>
      </p:sp>
      <p:sp>
        <p:nvSpPr>
          <p:cNvPr id="15" name="Rectangle 14"/>
          <p:cNvSpPr/>
          <p:nvPr/>
        </p:nvSpPr>
        <p:spPr>
          <a:xfrm>
            <a:off x="694267" y="5903812"/>
            <a:ext cx="8153400" cy="369332"/>
          </a:xfrm>
          <a:prstGeom prst="rect">
            <a:avLst/>
          </a:prstGeom>
          <a:solidFill>
            <a:srgbClr val="CCB400">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Edge of CAE well coincides with resonance location → CAE/KAW coupling.</a:t>
            </a: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pSp>
        <p:nvGrpSpPr>
          <p:cNvPr id="16" name="Group 15"/>
          <p:cNvGrpSpPr/>
          <p:nvPr/>
        </p:nvGrpSpPr>
        <p:grpSpPr>
          <a:xfrm>
            <a:off x="414820" y="1857604"/>
            <a:ext cx="1842818" cy="2955701"/>
            <a:chOff x="504371" y="1907777"/>
            <a:chExt cx="1591297" cy="2794819"/>
          </a:xfrm>
        </p:grpSpPr>
        <p:sp>
          <p:nvSpPr>
            <p:cNvPr id="18" name="Text Box 6"/>
            <p:cNvSpPr txBox="1">
              <a:spLocks noChangeArrowheads="1"/>
            </p:cNvSpPr>
            <p:nvPr/>
          </p:nvSpPr>
          <p:spPr bwMode="auto">
            <a:xfrm>
              <a:off x="1198498" y="4425597"/>
              <a:ext cx="362857"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 </a:t>
              </a:r>
            </a:p>
          </p:txBody>
        </p:sp>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58162" t="6390" r="20919" b="14306"/>
            <a:stretch/>
          </p:blipFill>
          <p:spPr>
            <a:xfrm>
              <a:off x="556179" y="1907777"/>
              <a:ext cx="1331591" cy="2603927"/>
            </a:xfrm>
            <a:prstGeom prst="rect">
              <a:avLst/>
            </a:prstGeom>
          </p:spPr>
        </p:pic>
        <p:sp>
          <p:nvSpPr>
            <p:cNvPr id="20" name="Text Box 6"/>
            <p:cNvSpPr txBox="1">
              <a:spLocks noChangeArrowheads="1"/>
            </p:cNvSpPr>
            <p:nvPr/>
          </p:nvSpPr>
          <p:spPr bwMode="auto">
            <a:xfrm>
              <a:off x="504371" y="3080147"/>
              <a:ext cx="362857"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lang="en-US" sz="1200" kern="0" dirty="0">
                  <a:solidFill>
                    <a:sysClr val="windowText" lastClr="000000"/>
                  </a:solidFill>
                  <a:latin typeface="Arial" pitchFamily="34" charset="0"/>
                  <a:cs typeface="Arial" pitchFamily="34" charset="0"/>
                </a:rPr>
                <a:t>Z</a:t>
              </a:r>
              <a:r>
                <a:rPr kumimoji="0" lang="en-US"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p>
          </p:txBody>
        </p:sp>
        <p:sp>
          <p:nvSpPr>
            <p:cNvPr id="17" name="Text Box 6"/>
            <p:cNvSpPr txBox="1">
              <a:spLocks noChangeArrowheads="1"/>
            </p:cNvSpPr>
            <p:nvPr/>
          </p:nvSpPr>
          <p:spPr bwMode="auto">
            <a:xfrm>
              <a:off x="1198498" y="1964335"/>
              <a:ext cx="897170"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US" sz="14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V</a:t>
              </a:r>
              <a:r>
                <a:rPr kumimoji="0" lang="en-US" sz="1400" b="0" i="1" u="none" strike="noStrike" kern="0" cap="none" spc="0" normalizeH="0" baseline="-25000" noProof="0" dirty="0" err="1" smtClean="0">
                  <a:ln>
                    <a:noFill/>
                  </a:ln>
                  <a:solidFill>
                    <a:sysClr val="windowText" lastClr="000000"/>
                  </a:solidFill>
                  <a:effectLst/>
                  <a:uLnTx/>
                  <a:uFillTx/>
                  <a:latin typeface="Arial" pitchFamily="34" charset="0"/>
                  <a:cs typeface="Arial" pitchFamily="34" charset="0"/>
                </a:rPr>
                <a:t>eff</a:t>
              </a:r>
              <a:r>
                <a:rPr kumimoji="0" lang="en-US" sz="1400" b="0" i="1"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 </a:t>
              </a:r>
              <a:r>
                <a:rPr kumimoji="0" lang="en-US" sz="1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&lt; 0 </a:t>
              </a:r>
            </a:p>
          </p:txBody>
        </p:sp>
      </p:grpSp>
      <p:sp>
        <p:nvSpPr>
          <p:cNvPr id="24" name="Slide Number Placeholder 11"/>
          <p:cNvSpPr>
            <a:spLocks noGrp="1"/>
          </p:cNvSpPr>
          <p:nvPr>
            <p:ph type="sldNum" sz="quarter" idx="12"/>
          </p:nvPr>
        </p:nvSpPr>
        <p:spPr>
          <a:xfrm>
            <a:off x="6934200" y="76200"/>
            <a:ext cx="2133600" cy="365125"/>
          </a:xfrm>
        </p:spPr>
        <p:txBody>
          <a:bodyPr/>
          <a:lstStyle/>
          <a:p>
            <a:fld id="{B6F15528-21DE-4FAA-801E-634DDDAF4B2B}" type="slidenum">
              <a:rPr lang="en-US" smtClean="0"/>
              <a:pPr/>
              <a:t>12</a:t>
            </a:fld>
            <a:endParaRPr lang="en-US"/>
          </a:p>
        </p:txBody>
      </p:sp>
      <p:sp>
        <p:nvSpPr>
          <p:cNvPr id="33" name="Text Box 6"/>
          <p:cNvSpPr txBox="1">
            <a:spLocks noChangeArrowheads="1"/>
          </p:cNvSpPr>
          <p:nvPr/>
        </p:nvSpPr>
        <p:spPr bwMode="auto">
          <a:xfrm>
            <a:off x="2971800" y="2304656"/>
            <a:ext cx="497311" cy="261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lang="en-US" sz="1100" kern="0" dirty="0" smtClean="0">
                <a:solidFill>
                  <a:sysClr val="windowText" lastClr="000000"/>
                </a:solidFill>
                <a:latin typeface="Arial" pitchFamily="34" charset="0"/>
                <a:cs typeface="Arial" pitchFamily="34" charset="0"/>
              </a:rPr>
              <a:t>n=8</a:t>
            </a: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p>
        </p:txBody>
      </p:sp>
      <p:sp>
        <p:nvSpPr>
          <p:cNvPr id="34" name="Text Box 6"/>
          <p:cNvSpPr txBox="1">
            <a:spLocks noChangeArrowheads="1"/>
          </p:cNvSpPr>
          <p:nvPr/>
        </p:nvSpPr>
        <p:spPr bwMode="auto">
          <a:xfrm>
            <a:off x="2590800" y="2682304"/>
            <a:ext cx="497311" cy="261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lang="en-US" sz="1100" kern="0" dirty="0" smtClean="0">
                <a:solidFill>
                  <a:sysClr val="windowText" lastClr="000000"/>
                </a:solidFill>
                <a:latin typeface="Arial" pitchFamily="34" charset="0"/>
                <a:cs typeface="Arial" pitchFamily="34" charset="0"/>
              </a:rPr>
              <a:t>  n=4</a:t>
            </a:r>
            <a:r>
              <a:rPr kumimoji="0" lang="en-US" sz="11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p>
        </p:txBody>
      </p:sp>
      <p:graphicFrame>
        <p:nvGraphicFramePr>
          <p:cNvPr id="9" name="Object 2"/>
          <p:cNvGraphicFramePr>
            <a:graphicFrameLocks noChangeAspect="1"/>
          </p:cNvGraphicFramePr>
          <p:nvPr>
            <p:extLst>
              <p:ext uri="{D42A27DB-BD31-4B8C-83A1-F6EECF244321}">
                <p14:modId xmlns:p14="http://schemas.microsoft.com/office/powerpoint/2010/main" val="1918230493"/>
              </p:ext>
            </p:extLst>
          </p:nvPr>
        </p:nvGraphicFramePr>
        <p:xfrm>
          <a:off x="6248400" y="2635066"/>
          <a:ext cx="1439862" cy="1333500"/>
        </p:xfrm>
        <a:graphic>
          <a:graphicData uri="http://schemas.openxmlformats.org/presentationml/2006/ole">
            <mc:AlternateContent xmlns:mc="http://schemas.openxmlformats.org/markup-compatibility/2006">
              <mc:Choice xmlns:v="urn:schemas-microsoft-com:vml" Requires="v">
                <p:oleObj spid="_x0000_s6286" name="Equation" r:id="rId9" imgW="1016000" imgH="914400" progId="Equation.3">
                  <p:embed/>
                </p:oleObj>
              </mc:Choice>
              <mc:Fallback>
                <p:oleObj name="Equation" r:id="rId9" imgW="101600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2635066"/>
                        <a:ext cx="1439862" cy="1333500"/>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99"/>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07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13</a:t>
            </a:fld>
            <a:endParaRPr lang="en-US"/>
          </a:p>
        </p:txBody>
      </p:sp>
      <p:sp>
        <p:nvSpPr>
          <p:cNvPr id="3"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2" descr="http://www.pppl.gov/images/new/PPPL-LOGO-FNL-158-Y-GRADIENT-KW-LMC_TRANSPARENT.png"/>
          <p:cNvPicPr>
            <a:picLocks noChangeAspect="1" noChangeArrowheads="1"/>
          </p:cNvPicPr>
          <p:nvPr/>
        </p:nvPicPr>
        <p:blipFill>
          <a:blip r:embed="rId2" cstate="print"/>
          <a:srcRect/>
          <a:stretch>
            <a:fillRect/>
          </a:stretch>
        </p:blipFill>
        <p:spPr bwMode="auto">
          <a:xfrm>
            <a:off x="8134350" y="6301745"/>
            <a:ext cx="1009650" cy="556255"/>
          </a:xfrm>
          <a:prstGeom prst="rect">
            <a:avLst/>
          </a:prstGeom>
          <a:noFill/>
        </p:spPr>
      </p:pic>
      <p:pic>
        <p:nvPicPr>
          <p:cNvPr id="7" name="Picture 2" descr="http://nstx.pppl.gov/DragNDrop/Presentation_Template/NSTX-U_logo.png"/>
          <p:cNvPicPr>
            <a:picLocks noChangeAspect="1" noChangeArrowheads="1"/>
          </p:cNvPicPr>
          <p:nvPr/>
        </p:nvPicPr>
        <p:blipFill>
          <a:blip r:embed="rId3" cstate="print"/>
          <a:srcRect/>
          <a:stretch>
            <a:fillRect/>
          </a:stretch>
        </p:blipFill>
        <p:spPr bwMode="auto">
          <a:xfrm>
            <a:off x="0" y="6463922"/>
            <a:ext cx="1533525" cy="394078"/>
          </a:xfrm>
          <a:prstGeom prst="rect">
            <a:avLst/>
          </a:prstGeom>
          <a:noFill/>
        </p:spPr>
      </p:pic>
      <p:sp>
        <p:nvSpPr>
          <p:cNvPr id="9" name="Slide Number Placeholder 2"/>
          <p:cNvSpPr txBox="1">
            <a:spLocks/>
          </p:cNvSpPr>
          <p:nvPr/>
        </p:nvSpPr>
        <p:spPr>
          <a:xfrm>
            <a:off x="6934200" y="76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Rectangle 20"/>
          <p:cNvSpPr/>
          <p:nvPr/>
        </p:nvSpPr>
        <p:spPr>
          <a:xfrm>
            <a:off x="580619" y="5744264"/>
            <a:ext cx="3657600" cy="830997"/>
          </a:xfrm>
          <a:prstGeom prst="rect">
            <a:avLst/>
          </a:prstGeom>
          <a:noFill/>
        </p:spPr>
        <p:txBody>
          <a:bodyPr wrap="square">
            <a:spAutoFit/>
          </a:bodyPr>
          <a:lstStyle/>
          <a:p>
            <a:pPr lvl="0">
              <a:defRPr/>
            </a:pPr>
            <a:r>
              <a:rPr lang="en-US" sz="1200" kern="0" dirty="0">
                <a:solidFill>
                  <a:sysClr val="windowText" lastClr="000000"/>
                </a:solidFill>
                <a:latin typeface="Arial" pitchFamily="34" charset="0"/>
                <a:cs typeface="Arial" pitchFamily="34" charset="0"/>
              </a:rPr>
              <a:t>P</a:t>
            </a:r>
            <a:r>
              <a:rPr lang="en-US" sz="1200" kern="0" dirty="0" smtClean="0">
                <a:solidFill>
                  <a:sysClr val="windowText" lastClr="000000"/>
                </a:solidFill>
                <a:latin typeface="Arial" pitchFamily="34" charset="0"/>
                <a:cs typeface="Arial" pitchFamily="34" charset="0"/>
              </a:rPr>
              <a:t>rofiles </a:t>
            </a:r>
            <a:r>
              <a:rPr lang="en-US" sz="1200" kern="0" dirty="0">
                <a:solidFill>
                  <a:sysClr val="windowText" lastClr="000000"/>
                </a:solidFill>
                <a:latin typeface="Arial" pitchFamily="34" charset="0"/>
                <a:cs typeface="Arial" pitchFamily="34" charset="0"/>
              </a:rPr>
              <a:t>of (a) magnetic field perturbation; and (b) normalized thermal </a:t>
            </a:r>
            <a:r>
              <a:rPr lang="en-US" sz="1200" dirty="0">
                <a:latin typeface="Arial" pitchFamily="34" charset="0"/>
                <a:cs typeface="Arial" pitchFamily="34" charset="0"/>
                <a:sym typeface="Symbol"/>
              </a:rPr>
              <a:t></a:t>
            </a:r>
            <a:r>
              <a:rPr lang="en-US" sz="1200" dirty="0" smtClean="0">
                <a:latin typeface="Arial" pitchFamily="34" charset="0"/>
                <a:cs typeface="Arial" pitchFamily="34" charset="0"/>
                <a:sym typeface="Symbol"/>
              </a:rPr>
              <a:t>p</a:t>
            </a:r>
            <a:r>
              <a:rPr lang="en-US" sz="1200" kern="0" dirty="0" smtClean="0">
                <a:solidFill>
                  <a:sysClr val="windowText" lastClr="000000"/>
                </a:solidFill>
                <a:latin typeface="Arial" pitchFamily="34" charset="0"/>
                <a:cs typeface="Arial" pitchFamily="34" charset="0"/>
              </a:rPr>
              <a:t> </a:t>
            </a:r>
            <a:r>
              <a:rPr lang="en-US" sz="1200" kern="0" dirty="0">
                <a:solidFill>
                  <a:sysClr val="windowText" lastClr="000000"/>
                </a:solidFill>
                <a:latin typeface="Arial" pitchFamily="34" charset="0"/>
                <a:cs typeface="Arial" pitchFamily="34" charset="0"/>
              </a:rPr>
              <a:t>for the n=4 CAE versus major radius. The CAE peaks near the magnetic axis </a:t>
            </a:r>
            <a:r>
              <a:rPr lang="en-US" sz="1200" kern="0" dirty="0" smtClean="0">
                <a:solidFill>
                  <a:sysClr val="windowText" lastClr="000000"/>
                </a:solidFill>
                <a:latin typeface="Arial" pitchFamily="34" charset="0"/>
                <a:cs typeface="Arial" pitchFamily="34" charset="0"/>
              </a:rPr>
              <a:t>R=1.07m.</a:t>
            </a:r>
            <a:endParaRPr kumimoji="0" lang="en-US" sz="1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pSp>
        <p:nvGrpSpPr>
          <p:cNvPr id="12" name="Group 11"/>
          <p:cNvGrpSpPr/>
          <p:nvPr/>
        </p:nvGrpSpPr>
        <p:grpSpPr>
          <a:xfrm>
            <a:off x="542524" y="1543552"/>
            <a:ext cx="3290830" cy="4267200"/>
            <a:chOff x="1324699" y="1717912"/>
            <a:chExt cx="2798123" cy="3960595"/>
          </a:xfrm>
        </p:grpSpPr>
        <p:sp>
          <p:nvSpPr>
            <p:cNvPr id="16" name="Text Box 6"/>
            <p:cNvSpPr txBox="1">
              <a:spLocks noChangeArrowheads="1"/>
            </p:cNvSpPr>
            <p:nvPr/>
          </p:nvSpPr>
          <p:spPr bwMode="auto">
            <a:xfrm>
              <a:off x="1381732" y="4406870"/>
              <a:ext cx="461822" cy="314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err="1" smtClean="0">
                  <a:ln>
                    <a:noFill/>
                  </a:ln>
                  <a:effectLst/>
                  <a:latin typeface="Times New Roman" panose="02020603050405020304" pitchFamily="18" charset="0"/>
                  <a:cs typeface="Times New Roman" panose="02020603050405020304" pitchFamily="18" charset="0"/>
                </a:rPr>
                <a:t>δp</a:t>
              </a:r>
              <a:r>
                <a:rPr kumimoji="0" lang="en-US" sz="1600" b="0" i="0" u="none" strike="noStrike" cap="none" normalizeH="0" baseline="0" dirty="0" smtClean="0">
                  <a:ln>
                    <a:noFill/>
                  </a:ln>
                  <a:effectLst/>
                  <a:latin typeface="Times New Roman" panose="02020603050405020304" pitchFamily="18" charset="0"/>
                  <a:cs typeface="Times New Roman" panose="02020603050405020304" pitchFamily="18" charset="0"/>
                </a:rPr>
                <a:t> </a:t>
              </a:r>
            </a:p>
          </p:txBody>
        </p:sp>
        <p:grpSp>
          <p:nvGrpSpPr>
            <p:cNvPr id="11" name="Group 10"/>
            <p:cNvGrpSpPr/>
            <p:nvPr/>
          </p:nvGrpSpPr>
          <p:grpSpPr>
            <a:xfrm>
              <a:off x="1324699" y="1717912"/>
              <a:ext cx="2798123" cy="1927720"/>
              <a:chOff x="1324699" y="1717912"/>
              <a:chExt cx="2798123" cy="1927720"/>
            </a:xfrm>
          </p:grpSpPr>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2209"/>
              <a:stretch/>
            </p:blipFill>
            <p:spPr bwMode="auto">
              <a:xfrm>
                <a:off x="1778518" y="1717912"/>
                <a:ext cx="2344304" cy="192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6"/>
              <p:cNvSpPr txBox="1">
                <a:spLocks noChangeArrowheads="1"/>
              </p:cNvSpPr>
              <p:nvPr/>
            </p:nvSpPr>
            <p:spPr bwMode="auto">
              <a:xfrm>
                <a:off x="1324699" y="2386161"/>
                <a:ext cx="923645"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effectLst/>
                    <a:latin typeface="Times New Roman" panose="02020603050405020304" pitchFamily="18" charset="0"/>
                    <a:cs typeface="Times New Roman" panose="02020603050405020304" pitchFamily="18" charset="0"/>
                  </a:rPr>
                  <a:t>δB</a:t>
                </a:r>
                <a:r>
                  <a:rPr kumimoji="0" lang="en-US" sz="1400" b="0" i="0" u="none" strike="noStrike" cap="none" normalizeH="0" dirty="0" smtClean="0">
                    <a:ln>
                      <a:noFill/>
                    </a:ln>
                    <a:effectLst/>
                    <a:latin typeface="Times New Roman" panose="02020603050405020304" pitchFamily="18" charset="0"/>
                    <a:cs typeface="Times New Roman" panose="02020603050405020304" pitchFamily="18" charset="0"/>
                  </a:rPr>
                  <a:t>/B</a:t>
                </a:r>
                <a:r>
                  <a:rPr kumimoji="0" lang="en-US" sz="1400" b="0" i="0" u="none" strike="noStrike" cap="none" normalizeH="0" baseline="-25000" dirty="0" smtClean="0">
                    <a:ln>
                      <a:noFill/>
                    </a:ln>
                    <a:effectLst/>
                    <a:latin typeface="Times New Roman" panose="02020603050405020304" pitchFamily="18" charset="0"/>
                    <a:cs typeface="Times New Roman" panose="02020603050405020304" pitchFamily="18" charset="0"/>
                  </a:rPr>
                  <a:t>0</a:t>
                </a:r>
                <a:r>
                  <a:rPr kumimoji="0" lang="en-US" sz="1400" b="0" i="0" u="none" strike="noStrike" cap="none" normalizeH="0" baseline="0" dirty="0" smtClean="0">
                    <a:ln>
                      <a:noFill/>
                    </a:ln>
                    <a:effectLst/>
                    <a:latin typeface="Times New Roman" panose="02020603050405020304" pitchFamily="18" charset="0"/>
                    <a:cs typeface="Times New Roman" panose="02020603050405020304" pitchFamily="18" charset="0"/>
                  </a:rPr>
                  <a:t> </a:t>
                </a:r>
              </a:p>
            </p:txBody>
          </p:sp>
          <p:sp>
            <p:nvSpPr>
              <p:cNvPr id="18" name="Text Box 6"/>
              <p:cNvSpPr txBox="1">
                <a:spLocks noChangeArrowheads="1"/>
              </p:cNvSpPr>
              <p:nvPr/>
            </p:nvSpPr>
            <p:spPr bwMode="auto">
              <a:xfrm>
                <a:off x="3464289" y="2164636"/>
                <a:ext cx="565814"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err="1" smtClean="0">
                    <a:ln>
                      <a:noFill/>
                    </a:ln>
                    <a:effectLst/>
                    <a:latin typeface="Times New Roman" panose="02020603050405020304" pitchFamily="18" charset="0"/>
                    <a:cs typeface="Times New Roman" panose="02020603050405020304" pitchFamily="18" charset="0"/>
                  </a:rPr>
                  <a:t>δB</a:t>
                </a:r>
                <a:r>
                  <a:rPr kumimoji="0" lang="en-US" sz="1200" b="0" i="0" u="none" strike="noStrike" cap="none" normalizeH="0" baseline="-25000" dirty="0" smtClean="0">
                    <a:ln>
                      <a:noFill/>
                    </a:ln>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smtClean="0">
                    <a:ln>
                      <a:noFill/>
                    </a:ln>
                    <a:effectLst/>
                    <a:latin typeface="Times New Roman" panose="02020603050405020304" pitchFamily="18" charset="0"/>
                    <a:cs typeface="Times New Roman" panose="02020603050405020304" pitchFamily="18" charset="0"/>
                  </a:rPr>
                  <a:t> </a:t>
                </a:r>
              </a:p>
            </p:txBody>
          </p:sp>
          <p:sp>
            <p:nvSpPr>
              <p:cNvPr id="19" name="Text Box 6"/>
              <p:cNvSpPr txBox="1">
                <a:spLocks noChangeArrowheads="1"/>
              </p:cNvSpPr>
              <p:nvPr/>
            </p:nvSpPr>
            <p:spPr bwMode="auto">
              <a:xfrm>
                <a:off x="2208720" y="2369172"/>
                <a:ext cx="534898"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err="1" smtClean="0">
                    <a:ln>
                      <a:noFill/>
                    </a:ln>
                    <a:solidFill>
                      <a:srgbClr val="008000"/>
                    </a:solidFill>
                    <a:effectLst/>
                    <a:latin typeface="Times New Roman" panose="02020603050405020304" pitchFamily="18" charset="0"/>
                    <a:cs typeface="Times New Roman" panose="02020603050405020304" pitchFamily="18" charset="0"/>
                  </a:rPr>
                  <a:t>δB</a:t>
                </a:r>
                <a:r>
                  <a:rPr lang="en-US" sz="1200" baseline="-25000" dirty="0" err="1">
                    <a:solidFill>
                      <a:srgbClr val="008000"/>
                    </a:solidFill>
                    <a:latin typeface="Times New Roman" panose="02020603050405020304" pitchFamily="18" charset="0"/>
                    <a:cs typeface="Times New Roman" panose="02020603050405020304" pitchFamily="18" charset="0"/>
                  </a:rPr>
                  <a:t>R</a:t>
                </a:r>
                <a:r>
                  <a:rPr kumimoji="0" lang="en-US" sz="1200" b="0" i="0" u="none" strike="noStrike" cap="none" normalizeH="0" baseline="0" dirty="0" smtClean="0">
                    <a:ln>
                      <a:noFill/>
                    </a:ln>
                    <a:solidFill>
                      <a:srgbClr val="008000"/>
                    </a:solidFill>
                    <a:effectLst/>
                    <a:latin typeface="Times New Roman" panose="02020603050405020304" pitchFamily="18" charset="0"/>
                    <a:cs typeface="Times New Roman" panose="02020603050405020304" pitchFamily="18" charset="0"/>
                  </a:rPr>
                  <a:t> </a:t>
                </a:r>
              </a:p>
            </p:txBody>
          </p:sp>
          <p:sp>
            <p:nvSpPr>
              <p:cNvPr id="20" name="Text Box 6"/>
              <p:cNvSpPr txBox="1">
                <a:spLocks noChangeArrowheads="1"/>
              </p:cNvSpPr>
              <p:nvPr/>
            </p:nvSpPr>
            <p:spPr bwMode="auto">
              <a:xfrm>
                <a:off x="2706747" y="1717912"/>
                <a:ext cx="606476"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err="1" smtClean="0">
                    <a:ln>
                      <a:noFill/>
                    </a:ln>
                    <a:solidFill>
                      <a:srgbClr val="CC0000"/>
                    </a:solidFill>
                    <a:effectLst/>
                    <a:latin typeface="Times New Roman" panose="02020603050405020304" pitchFamily="18" charset="0"/>
                    <a:cs typeface="Times New Roman" panose="02020603050405020304" pitchFamily="18" charset="0"/>
                  </a:rPr>
                  <a:t>δB</a:t>
                </a:r>
                <a:r>
                  <a:rPr lang="en-US" sz="1200" baseline="-25000" dirty="0" err="1" smtClean="0">
                    <a:solidFill>
                      <a:srgbClr val="CC0000"/>
                    </a:solidFill>
                    <a:latin typeface="Times New Roman" panose="02020603050405020304" pitchFamily="18" charset="0"/>
                    <a:cs typeface="Times New Roman" panose="02020603050405020304" pitchFamily="18" charset="0"/>
                  </a:rPr>
                  <a:t>Rxb</a:t>
                </a:r>
                <a:r>
                  <a:rPr kumimoji="0" lang="en-US" sz="1200" b="0" i="0" u="none" strike="noStrike" cap="none" normalizeH="0" baseline="0" dirty="0" smtClean="0">
                    <a:ln>
                      <a:noFill/>
                    </a:ln>
                    <a:solidFill>
                      <a:srgbClr val="CC0000"/>
                    </a:solidFill>
                    <a:effectLst/>
                    <a:latin typeface="Times New Roman" panose="02020603050405020304" pitchFamily="18" charset="0"/>
                    <a:cs typeface="Times New Roman" panose="02020603050405020304" pitchFamily="18" charset="0"/>
                  </a:rPr>
                  <a:t> </a:t>
                </a:r>
              </a:p>
            </p:txBody>
          </p:sp>
        </p:grpSp>
        <p:pic>
          <p:nvPicPr>
            <p:cNvPr id="2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878"/>
            <a:stretch/>
          </p:blipFill>
          <p:spPr bwMode="auto">
            <a:xfrm>
              <a:off x="1762277" y="3750787"/>
              <a:ext cx="2360545" cy="192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Rectangle 26"/>
          <p:cNvSpPr txBox="1">
            <a:spLocks noChangeArrowheads="1"/>
          </p:cNvSpPr>
          <p:nvPr/>
        </p:nvSpPr>
        <p:spPr>
          <a:xfrm>
            <a:off x="609600" y="762000"/>
            <a:ext cx="8077200" cy="685800"/>
          </a:xfrm>
          <a:prstGeom prst="rect">
            <a:avLst/>
          </a:prstGeom>
          <a:noFill/>
        </p:spPr>
        <p:txBody>
          <a:bodyPr/>
          <a:lstStyle/>
          <a:p>
            <a:pPr algn="ctr">
              <a:defRPr/>
            </a:pPr>
            <a:r>
              <a:rPr lang="en-US" sz="3200" kern="0" dirty="0">
                <a:solidFill>
                  <a:srgbClr val="000099"/>
                </a:solidFill>
                <a:latin typeface="Arial" pitchFamily="34" charset="0"/>
                <a:ea typeface="+mj-ea"/>
                <a:cs typeface="+mj-cs"/>
              </a:rPr>
              <a:t>   O</a:t>
            </a:r>
            <a:r>
              <a:rPr lang="en-US" sz="3200" kern="0" dirty="0" smtClean="0">
                <a:solidFill>
                  <a:srgbClr val="000099"/>
                </a:solidFill>
                <a:latin typeface="Arial" pitchFamily="34" charset="0"/>
                <a:ea typeface="+mj-ea"/>
                <a:cs typeface="+mj-cs"/>
              </a:rPr>
              <a:t>n-axis CAE couples to off-axis KAW  </a:t>
            </a:r>
            <a:r>
              <a:rPr lang="en-US" sz="3200" kern="0" dirty="0">
                <a:solidFill>
                  <a:srgbClr val="000099"/>
                </a:solidFill>
                <a:latin typeface="Arial" pitchFamily="34" charset="0"/>
                <a:ea typeface="+mj-ea"/>
                <a:cs typeface="+mj-cs"/>
              </a:rPr>
              <a:t/>
            </a:r>
            <a:br>
              <a:rPr lang="en-US" sz="3200" kern="0" dirty="0">
                <a:solidFill>
                  <a:srgbClr val="000099"/>
                </a:solidFill>
                <a:latin typeface="Arial" pitchFamily="34" charset="0"/>
                <a:ea typeface="+mj-ea"/>
                <a:cs typeface="+mj-cs"/>
              </a:rPr>
            </a:br>
            <a:r>
              <a:rPr lang="en-US" sz="3200" kern="0" dirty="0">
                <a:solidFill>
                  <a:srgbClr val="000099"/>
                </a:solidFill>
                <a:latin typeface="Arial" pitchFamily="34" charset="0"/>
                <a:ea typeface="+mj-ea"/>
                <a:cs typeface="+mj-cs"/>
              </a:rPr>
              <a:t>                                                                                               </a:t>
            </a:r>
          </a:p>
        </p:txBody>
      </p:sp>
      <mc:AlternateContent xmlns:mc="http://schemas.openxmlformats.org/markup-compatibility/2006" xmlns:a14="http://schemas.microsoft.com/office/drawing/2010/main">
        <mc:Choice Requires="a14">
          <p:sp>
            <p:nvSpPr>
              <p:cNvPr id="25" name="Rectangle 24"/>
              <p:cNvSpPr/>
              <p:nvPr/>
            </p:nvSpPr>
            <p:spPr>
              <a:xfrm>
                <a:off x="4106332" y="1600200"/>
                <a:ext cx="4580467" cy="4780411"/>
              </a:xfrm>
              <a:prstGeom prst="rect">
                <a:avLst/>
              </a:prstGeom>
              <a:noFill/>
            </p:spPr>
            <p:txBody>
              <a:bodyPr wrap="square">
                <a:spAutoFit/>
              </a:bodyPr>
              <a:lstStyle/>
              <a:p>
                <a:pPr marL="285750" indent="-285750">
                  <a:buFont typeface="Arial" panose="020B0604020202020204" pitchFamily="34" charset="0"/>
                  <a:buChar char="•"/>
                </a:pPr>
                <a:r>
                  <a:rPr lang="en-US" dirty="0" smtClean="0">
                    <a:latin typeface="Arial" pitchFamily="34" charset="0"/>
                    <a:cs typeface="Arial" pitchFamily="34" charset="0"/>
                  </a:rPr>
                  <a:t>Radial </a:t>
                </a:r>
                <a:r>
                  <a:rPr lang="en-US" dirty="0">
                    <a:latin typeface="Arial" pitchFamily="34" charset="0"/>
                    <a:cs typeface="Arial" pitchFamily="34" charset="0"/>
                  </a:rPr>
                  <a:t>width of KAW is </a:t>
                </a:r>
                <a:r>
                  <a:rPr lang="en-US" dirty="0" smtClean="0">
                    <a:latin typeface="Arial" pitchFamily="34" charset="0"/>
                    <a:cs typeface="Arial" pitchFamily="34" charset="0"/>
                  </a:rPr>
                  <a:t>determined by </a:t>
                </a:r>
                <a:r>
                  <a:rPr lang="en-US" dirty="0">
                    <a:latin typeface="Arial" pitchFamily="34" charset="0"/>
                    <a:cs typeface="Arial" pitchFamily="34" charset="0"/>
                  </a:rPr>
                  <a:t>beam ions </a:t>
                </a:r>
                <a:r>
                  <a:rPr lang="en-US" dirty="0" err="1">
                    <a:latin typeface="Arial" pitchFamily="34" charset="0"/>
                    <a:cs typeface="Arial" pitchFamily="34" charset="0"/>
                  </a:rPr>
                  <a:t>Larmor</a:t>
                </a:r>
                <a:r>
                  <a:rPr lang="en-US" dirty="0">
                    <a:latin typeface="Arial" pitchFamily="34" charset="0"/>
                    <a:cs typeface="Arial" pitchFamily="34" charset="0"/>
                  </a:rPr>
                  <a:t> radius, </a:t>
                </a:r>
                <a:r>
                  <a:rPr lang="en-US" i="1" dirty="0">
                    <a:latin typeface="Arial" pitchFamily="34" charset="0"/>
                    <a:cs typeface="Arial" pitchFamily="34" charset="0"/>
                  </a:rPr>
                  <a:t>k</a:t>
                </a:r>
                <a:r>
                  <a:rPr lang="en-US" i="1" baseline="-25000" dirty="0" smtClean="0">
                    <a:latin typeface="Arial" pitchFamily="34" charset="0"/>
                    <a:cs typeface="Arial" pitchFamily="34" charset="0"/>
                    <a:sym typeface="Symbol"/>
                  </a:rPr>
                  <a:t></a:t>
                </a:r>
                <a:r>
                  <a:rPr lang="en-US" i="1" dirty="0" smtClean="0">
                    <a:latin typeface="Arial" pitchFamily="34" charset="0"/>
                    <a:cs typeface="Arial" pitchFamily="34" charset="0"/>
                    <a:sym typeface="Symbol"/>
                  </a:rPr>
                  <a:t> </a:t>
                </a:r>
                <a:r>
                  <a:rPr lang="en-US" i="1" dirty="0">
                    <a:latin typeface="Arial" pitchFamily="34" charset="0"/>
                    <a:cs typeface="Arial" pitchFamily="34" charset="0"/>
                    <a:sym typeface="Symbol"/>
                  </a:rPr>
                  <a:t>~ </a:t>
                </a:r>
                <a:r>
                  <a:rPr lang="en-US" i="1" dirty="0" smtClean="0">
                    <a:latin typeface="Times New Roman"/>
                    <a:ea typeface="MS Mincho"/>
                  </a:rPr>
                  <a:t>1/Δ</a:t>
                </a:r>
                <a:r>
                  <a:rPr lang="en-US" i="1" dirty="0">
                    <a:latin typeface="Times New Roman"/>
                    <a:ea typeface="MS Mincho"/>
                  </a:rPr>
                  <a:t>= (</a:t>
                </a:r>
                <a:r>
                  <a:rPr lang="en-US" i="1" dirty="0" smtClean="0">
                    <a:latin typeface="Times New Roman"/>
                    <a:ea typeface="MS Mincho"/>
                  </a:rPr>
                  <a:t>Lρ</a:t>
                </a:r>
                <a:r>
                  <a:rPr lang="en-US" i="1" baseline="30000" dirty="0" smtClean="0">
                    <a:latin typeface="Times New Roman"/>
                    <a:ea typeface="MS Mincho"/>
                  </a:rPr>
                  <a:t>2</a:t>
                </a:r>
                <a:r>
                  <a:rPr lang="en-US" i="1" dirty="0">
                    <a:latin typeface="Times New Roman"/>
                    <a:ea typeface="MS Mincho"/>
                  </a:rPr>
                  <a:t>)</a:t>
                </a:r>
                <a:r>
                  <a:rPr lang="en-US" i="1" baseline="30000" dirty="0">
                    <a:latin typeface="Times New Roman"/>
                    <a:ea typeface="MS Mincho"/>
                  </a:rPr>
                  <a:t>-</a:t>
                </a:r>
                <a:r>
                  <a:rPr lang="en-US" i="1" baseline="30000" dirty="0" smtClean="0">
                    <a:latin typeface="Times New Roman"/>
                    <a:ea typeface="MS Mincho"/>
                  </a:rPr>
                  <a:t>1/3</a:t>
                </a:r>
                <a:r>
                  <a:rPr lang="en-US" dirty="0" smtClean="0">
                    <a:latin typeface="Arial" pitchFamily="34" charset="0"/>
                    <a:cs typeface="Arial" pitchFamily="34" charset="0"/>
                    <a:sym typeface="Symbol"/>
                  </a:rPr>
                  <a:t>, where </a:t>
                </a:r>
                <a14:m>
                  <m:oMath xmlns:m="http://schemas.openxmlformats.org/officeDocument/2006/math">
                    <m:sSup>
                      <m:sSupPr>
                        <m:ctrlPr>
                          <a:rPr lang="en-US" i="1" smtClean="0">
                            <a:solidFill>
                              <a:srgbClr val="C00000"/>
                            </a:solidFill>
                            <a:latin typeface="Cambria Math"/>
                          </a:rPr>
                        </m:ctrlPr>
                      </m:sSupPr>
                      <m:e>
                        <m:r>
                          <a:rPr lang="en-US" i="1">
                            <a:solidFill>
                              <a:srgbClr val="C00000"/>
                            </a:solidFill>
                            <a:latin typeface="Cambria Math"/>
                          </a:rPr>
                          <m:t>𝜌</m:t>
                        </m:r>
                      </m:e>
                      <m:sup>
                        <m:r>
                          <a:rPr lang="en-US" i="1">
                            <a:solidFill>
                              <a:srgbClr val="C00000"/>
                            </a:solidFill>
                            <a:latin typeface="Cambria Math"/>
                          </a:rPr>
                          <m:t>2</m:t>
                        </m:r>
                      </m:sup>
                    </m:sSup>
                    <m:r>
                      <a:rPr lang="en-US" b="0" i="1" smtClean="0">
                        <a:solidFill>
                          <a:srgbClr val="C00000"/>
                        </a:solidFill>
                        <a:latin typeface="Cambria Math"/>
                      </a:rPr>
                      <m:t>=</m:t>
                    </m:r>
                    <m:d>
                      <m:dPr>
                        <m:ctrlPr>
                          <a:rPr lang="en-US" i="1">
                            <a:solidFill>
                              <a:srgbClr val="C00000"/>
                            </a:solidFill>
                            <a:latin typeface="Cambria Math"/>
                          </a:rPr>
                        </m:ctrlPr>
                      </m:dPr>
                      <m:e>
                        <m:f>
                          <m:fPr>
                            <m:ctrlPr>
                              <a:rPr lang="en-US" i="1">
                                <a:solidFill>
                                  <a:srgbClr val="C00000"/>
                                </a:solidFill>
                                <a:latin typeface="Cambria Math"/>
                              </a:rPr>
                            </m:ctrlPr>
                          </m:fPr>
                          <m:num>
                            <m:r>
                              <a:rPr lang="en-US" i="1">
                                <a:solidFill>
                                  <a:srgbClr val="C00000"/>
                                </a:solidFill>
                                <a:latin typeface="Cambria Math"/>
                              </a:rPr>
                              <m:t>3</m:t>
                            </m:r>
                          </m:num>
                          <m:den>
                            <m:r>
                              <a:rPr lang="en-US" i="1">
                                <a:solidFill>
                                  <a:srgbClr val="C00000"/>
                                </a:solidFill>
                                <a:latin typeface="Cambria Math"/>
                              </a:rPr>
                              <m:t>4</m:t>
                            </m:r>
                          </m:den>
                        </m:f>
                        <m:d>
                          <m:dPr>
                            <m:begChr m:val="["/>
                            <m:endChr m:val="]"/>
                            <m:ctrlPr>
                              <a:rPr lang="en-US" i="1">
                                <a:solidFill>
                                  <a:srgbClr val="C00000"/>
                                </a:solidFill>
                                <a:latin typeface="Cambria Math"/>
                              </a:rPr>
                            </m:ctrlPr>
                          </m:dPr>
                          <m:e>
                            <m:r>
                              <a:rPr lang="en-US" i="1">
                                <a:solidFill>
                                  <a:srgbClr val="C00000"/>
                                </a:solidFill>
                                <a:latin typeface="Cambria Math"/>
                              </a:rPr>
                              <m:t>1+</m:t>
                            </m:r>
                            <m:f>
                              <m:fPr>
                                <m:ctrlPr>
                                  <a:rPr lang="en-US" i="1">
                                    <a:solidFill>
                                      <a:srgbClr val="C00000"/>
                                    </a:solidFill>
                                    <a:latin typeface="Cambria Math"/>
                                  </a:rPr>
                                </m:ctrlPr>
                              </m:fPr>
                              <m:num>
                                <m:sSub>
                                  <m:sSubPr>
                                    <m:ctrlPr>
                                      <a:rPr lang="en-US" i="1">
                                        <a:solidFill>
                                          <a:srgbClr val="C00000"/>
                                        </a:solidFill>
                                        <a:latin typeface="Cambria Math"/>
                                      </a:rPr>
                                    </m:ctrlPr>
                                  </m:sSubPr>
                                  <m:e>
                                    <m:r>
                                      <a:rPr lang="en-US" i="1">
                                        <a:solidFill>
                                          <a:srgbClr val="C00000"/>
                                        </a:solidFill>
                                        <a:latin typeface="Cambria Math"/>
                                      </a:rPr>
                                      <m:t>𝛽</m:t>
                                    </m:r>
                                  </m:e>
                                  <m:sub>
                                    <m:r>
                                      <a:rPr lang="en-US" i="1">
                                        <a:solidFill>
                                          <a:srgbClr val="C00000"/>
                                        </a:solidFill>
                                        <a:latin typeface="Cambria Math"/>
                                      </a:rPr>
                                      <m:t>𝑏</m:t>
                                    </m:r>
                                  </m:sub>
                                </m:sSub>
                              </m:num>
                              <m:den>
                                <m:sSub>
                                  <m:sSubPr>
                                    <m:ctrlPr>
                                      <a:rPr lang="en-US" i="1">
                                        <a:solidFill>
                                          <a:srgbClr val="C00000"/>
                                        </a:solidFill>
                                        <a:latin typeface="Cambria Math"/>
                                      </a:rPr>
                                    </m:ctrlPr>
                                  </m:sSubPr>
                                  <m:e>
                                    <m:r>
                                      <a:rPr lang="en-US" i="1">
                                        <a:solidFill>
                                          <a:srgbClr val="C00000"/>
                                        </a:solidFill>
                                        <a:latin typeface="Cambria Math"/>
                                      </a:rPr>
                                      <m:t>𝛽</m:t>
                                    </m:r>
                                  </m:e>
                                  <m:sub>
                                    <m:r>
                                      <a:rPr lang="en-US" i="1">
                                        <a:solidFill>
                                          <a:srgbClr val="C00000"/>
                                        </a:solidFill>
                                        <a:latin typeface="Cambria Math"/>
                                      </a:rPr>
                                      <m:t>𝑖</m:t>
                                    </m:r>
                                  </m:sub>
                                </m:sSub>
                              </m:den>
                            </m:f>
                          </m:e>
                        </m:d>
                        <m:r>
                          <a:rPr lang="en-US" i="1">
                            <a:solidFill>
                              <a:srgbClr val="C00000"/>
                            </a:solidFill>
                            <a:latin typeface="Cambria Math"/>
                          </a:rPr>
                          <m:t>+ </m:t>
                        </m:r>
                        <m:f>
                          <m:fPr>
                            <m:ctrlPr>
                              <a:rPr lang="en-US" i="1">
                                <a:solidFill>
                                  <a:srgbClr val="C00000"/>
                                </a:solidFill>
                                <a:latin typeface="Cambria Math"/>
                              </a:rPr>
                            </m:ctrlPr>
                          </m:fPr>
                          <m:num>
                            <m:sSub>
                              <m:sSubPr>
                                <m:ctrlPr>
                                  <a:rPr lang="en-US" i="1">
                                    <a:solidFill>
                                      <a:srgbClr val="C00000"/>
                                    </a:solidFill>
                                    <a:latin typeface="Cambria Math"/>
                                  </a:rPr>
                                </m:ctrlPr>
                              </m:sSubPr>
                              <m:e>
                                <m:r>
                                  <a:rPr lang="en-US" i="1">
                                    <a:solidFill>
                                      <a:srgbClr val="C00000"/>
                                    </a:solidFill>
                                    <a:latin typeface="Cambria Math"/>
                                  </a:rPr>
                                  <m:t>𝑇</m:t>
                                </m:r>
                              </m:e>
                              <m:sub>
                                <m:r>
                                  <a:rPr lang="en-US" i="1">
                                    <a:solidFill>
                                      <a:srgbClr val="C00000"/>
                                    </a:solidFill>
                                    <a:latin typeface="Cambria Math"/>
                                  </a:rPr>
                                  <m:t>𝑒</m:t>
                                </m:r>
                              </m:sub>
                            </m:sSub>
                          </m:num>
                          <m:den>
                            <m:sSub>
                              <m:sSubPr>
                                <m:ctrlPr>
                                  <a:rPr lang="en-US" i="1">
                                    <a:solidFill>
                                      <a:srgbClr val="C00000"/>
                                    </a:solidFill>
                                    <a:latin typeface="Cambria Math"/>
                                  </a:rPr>
                                </m:ctrlPr>
                              </m:sSubPr>
                              <m:e>
                                <m:r>
                                  <a:rPr lang="en-US" i="1">
                                    <a:solidFill>
                                      <a:srgbClr val="C00000"/>
                                    </a:solidFill>
                                    <a:latin typeface="Cambria Math"/>
                                  </a:rPr>
                                  <m:t>𝑇</m:t>
                                </m:r>
                              </m:e>
                              <m:sub>
                                <m:r>
                                  <a:rPr lang="en-US" i="1">
                                    <a:solidFill>
                                      <a:srgbClr val="C00000"/>
                                    </a:solidFill>
                                    <a:latin typeface="Cambria Math"/>
                                  </a:rPr>
                                  <m:t>𝑖</m:t>
                                </m:r>
                              </m:sub>
                            </m:sSub>
                          </m:den>
                        </m:f>
                      </m:e>
                    </m:d>
                    <m:sSubSup>
                      <m:sSubSupPr>
                        <m:ctrlPr>
                          <a:rPr lang="en-US" i="1">
                            <a:solidFill>
                              <a:srgbClr val="C00000"/>
                            </a:solidFill>
                            <a:latin typeface="Cambria Math"/>
                          </a:rPr>
                        </m:ctrlPr>
                      </m:sSubSupPr>
                      <m:e>
                        <m:r>
                          <a:rPr lang="en-US" i="1">
                            <a:solidFill>
                              <a:srgbClr val="C00000"/>
                            </a:solidFill>
                            <a:latin typeface="Cambria Math"/>
                          </a:rPr>
                          <m:t>𝜌</m:t>
                        </m:r>
                      </m:e>
                      <m:sub>
                        <m:r>
                          <a:rPr lang="en-US" i="1">
                            <a:solidFill>
                              <a:srgbClr val="C00000"/>
                            </a:solidFill>
                            <a:latin typeface="Cambria Math"/>
                          </a:rPr>
                          <m:t>𝑖</m:t>
                        </m:r>
                      </m:sub>
                      <m:sup>
                        <m:r>
                          <a:rPr lang="en-US" i="1">
                            <a:solidFill>
                              <a:srgbClr val="C00000"/>
                            </a:solidFill>
                            <a:latin typeface="Cambria Math"/>
                          </a:rPr>
                          <m:t>2</m:t>
                        </m:r>
                      </m:sup>
                    </m:sSubSup>
                  </m:oMath>
                </a14:m>
                <a:r>
                  <a:rPr lang="en-US" dirty="0" smtClean="0">
                    <a:solidFill>
                      <a:srgbClr val="C00000"/>
                    </a:solidFill>
                    <a:latin typeface="Arial" pitchFamily="34" charset="0"/>
                    <a:cs typeface="Arial" pitchFamily="34" charset="0"/>
                    <a:sym typeface="Symbol"/>
                  </a:rPr>
                  <a:t>   (full kinetic model)</a:t>
                </a:r>
                <a:r>
                  <a:rPr lang="en-US" dirty="0" smtClean="0">
                    <a:latin typeface="Arial" pitchFamily="34" charset="0"/>
                    <a:cs typeface="Arial" pitchFamily="34" charset="0"/>
                    <a:sym typeface="Symbol"/>
                  </a:rPr>
                  <a:t>, and</a:t>
                </a:r>
              </a:p>
              <a:p>
                <a:pPr lvl="1">
                  <a:spcAft>
                    <a:spcPts val="600"/>
                  </a:spcAft>
                </a:pPr>
                <a:r>
                  <a:rPr lang="en-US" i="1" dirty="0" smtClean="0">
                    <a:solidFill>
                      <a:srgbClr val="0000CC"/>
                    </a:solidFill>
                    <a:latin typeface="Times New Roman"/>
                    <a:ea typeface="MS Mincho"/>
                  </a:rPr>
                  <a:t>ρ</a:t>
                </a:r>
                <a:r>
                  <a:rPr lang="en-US" i="1" dirty="0">
                    <a:solidFill>
                      <a:srgbClr val="0000CC"/>
                    </a:solidFill>
                    <a:latin typeface="Times New Roman"/>
                    <a:ea typeface="MS Mincho"/>
                  </a:rPr>
                  <a:t>= </a:t>
                </a:r>
                <a14:m>
                  <m:oMath xmlns:m="http://schemas.openxmlformats.org/officeDocument/2006/math">
                    <m:rad>
                      <m:radPr>
                        <m:degHide m:val="on"/>
                        <m:ctrlPr>
                          <a:rPr lang="en-US" i="1">
                            <a:solidFill>
                              <a:srgbClr val="0000CC"/>
                            </a:solidFill>
                            <a:effectLst/>
                            <a:latin typeface="Cambria Math"/>
                          </a:rPr>
                        </m:ctrlPr>
                      </m:radPr>
                      <m:deg/>
                      <m:e>
                        <m:r>
                          <a:rPr lang="en-US" i="1">
                            <a:solidFill>
                              <a:srgbClr val="0000CC"/>
                            </a:solidFill>
                            <a:effectLst/>
                            <a:latin typeface="Cambria Math"/>
                            <a:ea typeface="MS Mincho"/>
                            <a:cs typeface="Times New Roman"/>
                          </a:rPr>
                          <m:t>3/4</m:t>
                        </m:r>
                        <m:sSub>
                          <m:sSubPr>
                            <m:ctrlPr>
                              <a:rPr lang="en-US" i="1">
                                <a:solidFill>
                                  <a:srgbClr val="0000CC"/>
                                </a:solidFill>
                                <a:effectLst/>
                                <a:latin typeface="Cambria Math"/>
                              </a:rPr>
                            </m:ctrlPr>
                          </m:sSubPr>
                          <m:e>
                            <m:r>
                              <a:rPr lang="en-US" i="1">
                                <a:solidFill>
                                  <a:srgbClr val="0000CC"/>
                                </a:solidFill>
                                <a:effectLst/>
                                <a:latin typeface="Cambria Math"/>
                                <a:ea typeface="MS Mincho"/>
                                <a:cs typeface="Times New Roman"/>
                              </a:rPr>
                              <m:t> </m:t>
                            </m:r>
                            <m:r>
                              <a:rPr lang="en-US" i="1">
                                <a:solidFill>
                                  <a:srgbClr val="0000CC"/>
                                </a:solidFill>
                                <a:effectLst/>
                                <a:latin typeface="Cambria Math"/>
                                <a:ea typeface="MS Mincho"/>
                                <a:cs typeface="Times New Roman"/>
                              </a:rPr>
                              <m:t>𝑛</m:t>
                            </m:r>
                          </m:e>
                          <m:sub>
                            <m:r>
                              <a:rPr lang="en-US" i="1">
                                <a:solidFill>
                                  <a:srgbClr val="0000CC"/>
                                </a:solidFill>
                                <a:effectLst/>
                                <a:latin typeface="Cambria Math"/>
                                <a:ea typeface="MS Mincho"/>
                                <a:cs typeface="Times New Roman"/>
                              </a:rPr>
                              <m:t>𝑏</m:t>
                            </m:r>
                          </m:sub>
                        </m:sSub>
                        <m:r>
                          <a:rPr lang="en-US" i="1">
                            <a:solidFill>
                              <a:srgbClr val="0000CC"/>
                            </a:solidFill>
                            <a:effectLst/>
                            <a:latin typeface="Cambria Math"/>
                            <a:ea typeface="MS Mincho"/>
                            <a:cs typeface="Times New Roman"/>
                          </a:rPr>
                          <m:t>/</m:t>
                        </m:r>
                        <m:sSub>
                          <m:sSubPr>
                            <m:ctrlPr>
                              <a:rPr lang="en-US" i="1">
                                <a:solidFill>
                                  <a:srgbClr val="0000CC"/>
                                </a:solidFill>
                                <a:effectLst/>
                                <a:latin typeface="Cambria Math"/>
                              </a:rPr>
                            </m:ctrlPr>
                          </m:sSubPr>
                          <m:e>
                            <m:r>
                              <a:rPr lang="en-US" i="1">
                                <a:solidFill>
                                  <a:srgbClr val="0000CC"/>
                                </a:solidFill>
                                <a:effectLst/>
                                <a:latin typeface="Cambria Math"/>
                                <a:ea typeface="MS Mincho"/>
                                <a:cs typeface="Times New Roman"/>
                              </a:rPr>
                              <m:t>𝑛</m:t>
                            </m:r>
                          </m:e>
                          <m:sub>
                            <m:r>
                              <a:rPr lang="en-US" i="1">
                                <a:solidFill>
                                  <a:srgbClr val="0000CC"/>
                                </a:solidFill>
                                <a:effectLst/>
                                <a:latin typeface="Cambria Math"/>
                                <a:ea typeface="MS Mincho"/>
                                <a:cs typeface="Times New Roman"/>
                              </a:rPr>
                              <m:t>𝑒</m:t>
                            </m:r>
                          </m:sub>
                        </m:sSub>
                      </m:e>
                    </m:rad>
                  </m:oMath>
                </a14:m>
                <a:r>
                  <a:rPr lang="en-US" i="1" dirty="0">
                    <a:solidFill>
                      <a:srgbClr val="0000CC"/>
                    </a:solidFill>
                    <a:effectLst/>
                    <a:latin typeface="Times New Roman"/>
                    <a:ea typeface="MS Mincho"/>
                  </a:rPr>
                  <a:t> </a:t>
                </a:r>
                <a:r>
                  <a:rPr lang="en-US" i="1" dirty="0" err="1">
                    <a:solidFill>
                      <a:srgbClr val="0000CC"/>
                    </a:solidFill>
                    <a:effectLst/>
                    <a:latin typeface="Times New Roman"/>
                    <a:ea typeface="MS Mincho"/>
                  </a:rPr>
                  <a:t>ρ</a:t>
                </a:r>
                <a:r>
                  <a:rPr lang="en-US" i="1" baseline="-25000" dirty="0" err="1">
                    <a:solidFill>
                      <a:srgbClr val="0000CC"/>
                    </a:solidFill>
                    <a:effectLst/>
                    <a:latin typeface="Times New Roman"/>
                    <a:ea typeface="MS Mincho"/>
                  </a:rPr>
                  <a:t>b</a:t>
                </a:r>
                <a:r>
                  <a:rPr lang="en-US" dirty="0">
                    <a:solidFill>
                      <a:srgbClr val="0000CC"/>
                    </a:solidFill>
                    <a:effectLst/>
                    <a:latin typeface="Times New Roman"/>
                    <a:ea typeface="MS Mincho"/>
                  </a:rPr>
                  <a:t> </a:t>
                </a:r>
                <a:r>
                  <a:rPr lang="en-US" dirty="0" smtClean="0">
                    <a:solidFill>
                      <a:srgbClr val="0000CC"/>
                    </a:solidFill>
                    <a:effectLst/>
                    <a:latin typeface="Times New Roman"/>
                    <a:ea typeface="MS Mincho"/>
                  </a:rPr>
                  <a:t>   </a:t>
                </a:r>
                <a:r>
                  <a:rPr lang="en-US" dirty="0" smtClean="0">
                    <a:solidFill>
                      <a:srgbClr val="0000CC"/>
                    </a:solidFill>
                    <a:effectLst/>
                    <a:latin typeface="Arial" panose="020B0604020202020204" pitchFamily="34" charset="0"/>
                    <a:ea typeface="MS Mincho"/>
                    <a:cs typeface="Arial" panose="020B0604020202020204" pitchFamily="34" charset="0"/>
                  </a:rPr>
                  <a:t>(HYM model).</a:t>
                </a:r>
                <a:endParaRPr lang="en-US" dirty="0" smtClean="0">
                  <a:solidFill>
                    <a:srgbClr val="0000CC"/>
                  </a:solidFill>
                  <a:latin typeface="Arial" pitchFamily="34" charset="0"/>
                  <a:cs typeface="Arial" pitchFamily="34" charset="0"/>
                  <a:sym typeface="Symbol"/>
                </a:endParaRPr>
              </a:p>
              <a:p>
                <a:pPr marL="285750" indent="-285750">
                  <a:spcAft>
                    <a:spcPts val="600"/>
                  </a:spcAft>
                  <a:buFont typeface="Arial" panose="020B0604020202020204" pitchFamily="34" charset="0"/>
                  <a:buChar char="•"/>
                </a:pPr>
                <a:r>
                  <a:rPr lang="en-US" dirty="0" smtClean="0">
                    <a:latin typeface="Arial" pitchFamily="34" charset="0"/>
                    <a:cs typeface="Arial" pitchFamily="34" charset="0"/>
                    <a:sym typeface="Symbol"/>
                  </a:rPr>
                  <a:t>Resonant mode polarization is consistent with KAW mode, </a:t>
                </a:r>
                <a:r>
                  <a:rPr lang="en-US" dirty="0" err="1" smtClean="0">
                    <a:latin typeface="Arial" pitchFamily="34" charset="0"/>
                    <a:cs typeface="Arial" pitchFamily="34" charset="0"/>
                    <a:sym typeface="Symbol"/>
                  </a:rPr>
                  <a:t>ie</a:t>
                </a:r>
                <a:r>
                  <a:rPr lang="en-US" dirty="0" smtClean="0">
                    <a:latin typeface="Arial" pitchFamily="34" charset="0"/>
                    <a:cs typeface="Arial" pitchFamily="34" charset="0"/>
                    <a:sym typeface="Symbol"/>
                  </a:rPr>
                  <a:t>  </a:t>
                </a:r>
              </a:p>
              <a:p>
                <a:pPr lvl="1"/>
                <a:r>
                  <a:rPr lang="en-US" dirty="0" smtClean="0">
                    <a:latin typeface="Arial" pitchFamily="34" charset="0"/>
                    <a:cs typeface="Arial" pitchFamily="34" charset="0"/>
                    <a:sym typeface="Symbol"/>
                  </a:rPr>
                  <a:t>B</a:t>
                </a:r>
                <a:r>
                  <a:rPr lang="en-US" baseline="-25000" dirty="0" smtClean="0">
                    <a:latin typeface="Arial" pitchFamily="34" charset="0"/>
                    <a:cs typeface="Arial" pitchFamily="34" charset="0"/>
                    <a:sym typeface="Symbol"/>
                  </a:rPr>
                  <a:t>Z</a:t>
                </a:r>
                <a:r>
                  <a:rPr lang="en-US" dirty="0" smtClean="0">
                    <a:latin typeface="Arial" pitchFamily="34" charset="0"/>
                    <a:cs typeface="Arial" pitchFamily="34" charset="0"/>
                    <a:sym typeface="Symbol"/>
                  </a:rPr>
                  <a:t> &gt;&gt; B</a:t>
                </a:r>
                <a:r>
                  <a:rPr lang="en-US" baseline="-25000" dirty="0" smtClean="0">
                    <a:latin typeface="Arial" pitchFamily="34" charset="0"/>
                    <a:cs typeface="Arial" pitchFamily="34" charset="0"/>
                    <a:sym typeface="Symbol"/>
                  </a:rPr>
                  <a:t>R</a:t>
                </a:r>
                <a:r>
                  <a:rPr lang="en-US" dirty="0" smtClean="0">
                    <a:latin typeface="Arial" pitchFamily="34" charset="0"/>
                    <a:cs typeface="Arial" pitchFamily="34" charset="0"/>
                    <a:sym typeface="Symbol"/>
                  </a:rPr>
                  <a:t>, B</a:t>
                </a:r>
                <a:r>
                  <a:rPr lang="en-US" baseline="-25000" dirty="0" smtClean="0">
                    <a:latin typeface="Arial" pitchFamily="34" charset="0"/>
                    <a:cs typeface="Arial" pitchFamily="34" charset="0"/>
                    <a:sym typeface="Symbol"/>
                  </a:rPr>
                  <a:t>|| </a:t>
                </a:r>
                <a:r>
                  <a:rPr lang="en-US" dirty="0" smtClean="0">
                    <a:latin typeface="Arial" pitchFamily="34" charset="0"/>
                    <a:cs typeface="Arial" pitchFamily="34" charset="0"/>
                    <a:sym typeface="Symbol"/>
                  </a:rPr>
                  <a:t> and V</a:t>
                </a:r>
                <a:r>
                  <a:rPr lang="en-US" baseline="-25000" dirty="0" smtClean="0">
                    <a:latin typeface="Arial" pitchFamily="34" charset="0"/>
                    <a:cs typeface="Arial" pitchFamily="34" charset="0"/>
                    <a:sym typeface="Symbol"/>
                  </a:rPr>
                  <a:t>Z</a:t>
                </a:r>
                <a:r>
                  <a:rPr lang="en-US" dirty="0" smtClean="0">
                    <a:latin typeface="Arial" pitchFamily="34" charset="0"/>
                    <a:cs typeface="Arial" pitchFamily="34" charset="0"/>
                    <a:sym typeface="Symbol"/>
                  </a:rPr>
                  <a:t> &gt;&gt; V</a:t>
                </a:r>
                <a:r>
                  <a:rPr lang="en-US" baseline="-25000" dirty="0" smtClean="0">
                    <a:latin typeface="Arial" pitchFamily="34" charset="0"/>
                    <a:cs typeface="Arial" pitchFamily="34" charset="0"/>
                    <a:sym typeface="Symbol"/>
                  </a:rPr>
                  <a:t>R</a:t>
                </a:r>
                <a:r>
                  <a:rPr lang="en-US" dirty="0" smtClean="0">
                    <a:latin typeface="Arial" pitchFamily="34" charset="0"/>
                    <a:cs typeface="Arial" pitchFamily="34" charset="0"/>
                    <a:sym typeface="Symbol"/>
                  </a:rPr>
                  <a:t>,</a:t>
                </a:r>
              </a:p>
              <a:p>
                <a:pPr lvl="1">
                  <a:spcAft>
                    <a:spcPts val="600"/>
                  </a:spcAft>
                </a:pPr>
                <a:r>
                  <a:rPr lang="en-US" dirty="0" smtClean="0">
                    <a:latin typeface="Arial" pitchFamily="34" charset="0"/>
                    <a:cs typeface="Arial" pitchFamily="34" charset="0"/>
                    <a:sym typeface="Symbol"/>
                  </a:rPr>
                  <a:t>V</a:t>
                </a:r>
                <a:r>
                  <a:rPr lang="en-US" baseline="-25000" dirty="0" smtClean="0">
                    <a:latin typeface="Arial" pitchFamily="34" charset="0"/>
                    <a:cs typeface="Arial" pitchFamily="34" charset="0"/>
                    <a:sym typeface="Symbol"/>
                  </a:rPr>
                  <a:t>|| </a:t>
                </a:r>
                <a:r>
                  <a:rPr lang="en-US" dirty="0" smtClean="0">
                    <a:latin typeface="Arial" pitchFamily="34" charset="0"/>
                    <a:cs typeface="Arial" pitchFamily="34" charset="0"/>
                    <a:sym typeface="Symbol"/>
                  </a:rPr>
                  <a:t> with V</a:t>
                </a:r>
                <a:r>
                  <a:rPr lang="en-US" baseline="-25000" dirty="0" smtClean="0">
                    <a:latin typeface="Arial" pitchFamily="34" charset="0"/>
                    <a:cs typeface="Arial" pitchFamily="34" charset="0"/>
                    <a:sym typeface="Symbol"/>
                  </a:rPr>
                  <a:t>Z</a:t>
                </a:r>
                <a:r>
                  <a:rPr lang="en-US" dirty="0" smtClean="0">
                    <a:latin typeface="Arial" pitchFamily="34" charset="0"/>
                    <a:cs typeface="Arial" pitchFamily="34" charset="0"/>
                    <a:sym typeface="Symbol"/>
                  </a:rPr>
                  <a:t> ~ -B</a:t>
                </a:r>
                <a:r>
                  <a:rPr lang="en-US" baseline="-25000" dirty="0" smtClean="0">
                    <a:latin typeface="Arial" pitchFamily="34" charset="0"/>
                    <a:cs typeface="Arial" pitchFamily="34" charset="0"/>
                    <a:sym typeface="Symbol"/>
                  </a:rPr>
                  <a:t>Z</a:t>
                </a:r>
                <a:r>
                  <a:rPr lang="en-US" dirty="0" smtClean="0">
                    <a:latin typeface="Arial" pitchFamily="34" charset="0"/>
                    <a:cs typeface="Arial" pitchFamily="34" charset="0"/>
                    <a:sym typeface="Symbol"/>
                  </a:rPr>
                  <a:t>.</a:t>
                </a:r>
              </a:p>
              <a:p>
                <a:pPr marL="285750" indent="-285750">
                  <a:spcAft>
                    <a:spcPts val="600"/>
                  </a:spcAft>
                  <a:buFont typeface="Arial" panose="020B0604020202020204" pitchFamily="34" charset="0"/>
                  <a:buChar char="•"/>
                </a:pPr>
                <a:r>
                  <a:rPr lang="en-US" dirty="0" smtClean="0">
                    <a:latin typeface="Arial" pitchFamily="34" charset="0"/>
                    <a:cs typeface="Arial" pitchFamily="34" charset="0"/>
                    <a:sym typeface="Symbol"/>
                  </a:rPr>
                  <a:t>B</a:t>
                </a:r>
                <a:r>
                  <a:rPr lang="en-US" baseline="-25000" dirty="0" smtClean="0">
                    <a:latin typeface="Arial" pitchFamily="34" charset="0"/>
                    <a:cs typeface="Arial" pitchFamily="34" charset="0"/>
                    <a:sym typeface="Symbol"/>
                  </a:rPr>
                  <a:t>||</a:t>
                </a:r>
                <a:r>
                  <a:rPr lang="en-US" dirty="0">
                    <a:latin typeface="Arial" pitchFamily="34" charset="0"/>
                    <a:cs typeface="Arial" pitchFamily="34" charset="0"/>
                    <a:sym typeface="Symbol"/>
                  </a:rPr>
                  <a:t>, </a:t>
                </a:r>
                <a:r>
                  <a:rPr lang="en-US" dirty="0" smtClean="0">
                    <a:latin typeface="Arial" pitchFamily="34" charset="0"/>
                    <a:cs typeface="Arial" pitchFamily="34" charset="0"/>
                    <a:sym typeface="Symbol"/>
                  </a:rPr>
                  <a:t>p and n show </a:t>
                </a:r>
                <a:r>
                  <a:rPr lang="en-US" dirty="0">
                    <a:latin typeface="Arial" pitchFamily="34" charset="0"/>
                    <a:cs typeface="Arial" pitchFamily="34" charset="0"/>
                    <a:sym typeface="Symbol"/>
                  </a:rPr>
                  <a:t>a smooth behavior across the </a:t>
                </a:r>
                <a:r>
                  <a:rPr lang="en-US" dirty="0" smtClean="0">
                    <a:latin typeface="Arial" pitchFamily="34" charset="0"/>
                    <a:cs typeface="Arial" pitchFamily="34" charset="0"/>
                    <a:sym typeface="Symbol"/>
                  </a:rPr>
                  <a:t>resonance, consistent with incompressible </a:t>
                </a:r>
                <a:r>
                  <a:rPr lang="en-US" dirty="0">
                    <a:latin typeface="Arial" pitchFamily="34" charset="0"/>
                    <a:cs typeface="Arial" pitchFamily="34" charset="0"/>
                    <a:sym typeface="Symbol"/>
                  </a:rPr>
                  <a:t>nature of KAW. </a:t>
                </a:r>
                <a:endParaRPr lang="en-US" dirty="0" smtClean="0">
                  <a:latin typeface="Arial" pitchFamily="34" charset="0"/>
                  <a:cs typeface="Arial" pitchFamily="34" charset="0"/>
                  <a:sym typeface="Symbol"/>
                </a:endParaRPr>
              </a:p>
              <a:p>
                <a:pPr marL="285750" indent="-285750">
                  <a:buFont typeface="Arial" panose="020B0604020202020204" pitchFamily="34" charset="0"/>
                  <a:buChar char="•"/>
                </a:pPr>
                <a:r>
                  <a:rPr lang="en-US" dirty="0" smtClean="0">
                    <a:latin typeface="Arial" pitchFamily="34" charset="0"/>
                    <a:cs typeface="Arial" pitchFamily="34" charset="0"/>
                    <a:sym typeface="Symbol"/>
                  </a:rPr>
                  <a:t>Resonance </a:t>
                </a:r>
                <a:r>
                  <a:rPr lang="en-US" dirty="0">
                    <a:latin typeface="Arial" pitchFamily="34" charset="0"/>
                    <a:cs typeface="Arial" pitchFamily="34" charset="0"/>
                    <a:sym typeface="Symbol"/>
                  </a:rPr>
                  <a:t>with KAW is located at the edge of CAE well, </a:t>
                </a:r>
                <a:r>
                  <a:rPr lang="en-US" dirty="0" smtClean="0">
                    <a:latin typeface="Arial" pitchFamily="34" charset="0"/>
                    <a:cs typeface="Arial" pitchFamily="34" charset="0"/>
                    <a:sym typeface="Symbol"/>
                  </a:rPr>
                  <a:t>near </a:t>
                </a:r>
                <a:r>
                  <a:rPr lang="en-US" dirty="0">
                    <a:latin typeface="Arial" pitchFamily="34" charset="0"/>
                    <a:cs typeface="Arial" pitchFamily="34" charset="0"/>
                    <a:sym typeface="Symbol"/>
                  </a:rPr>
                  <a:t>the edge beam ion density </a:t>
                </a:r>
                <a:r>
                  <a:rPr lang="en-US" dirty="0" smtClean="0">
                    <a:latin typeface="Arial" pitchFamily="34" charset="0"/>
                    <a:cs typeface="Arial" pitchFamily="34" charset="0"/>
                    <a:sym typeface="Symbol"/>
                  </a:rPr>
                  <a:t>profile at r/a~0.6.</a:t>
                </a:r>
                <a:endParaRPr lang="en-US" dirty="0">
                  <a:latin typeface="Arial" pitchFamily="34" charset="0"/>
                  <a:cs typeface="Arial" pitchFamily="34" charset="0"/>
                  <a:sym typeface="Symbol"/>
                </a:endParaRPr>
              </a:p>
            </p:txBody>
          </p:sp>
        </mc:Choice>
        <mc:Fallback xmlns="">
          <p:sp>
            <p:nvSpPr>
              <p:cNvPr id="25" name="Rectangle 24"/>
              <p:cNvSpPr>
                <a:spLocks noRot="1" noChangeAspect="1" noMove="1" noResize="1" noEditPoints="1" noAdjustHandles="1" noChangeArrowheads="1" noChangeShapeType="1" noTextEdit="1"/>
              </p:cNvSpPr>
              <p:nvPr/>
            </p:nvSpPr>
            <p:spPr>
              <a:xfrm>
                <a:off x="4106332" y="1600200"/>
                <a:ext cx="4580467" cy="4780411"/>
              </a:xfrm>
              <a:prstGeom prst="rect">
                <a:avLst/>
              </a:prstGeom>
              <a:blipFill rotWithShape="1">
                <a:blip r:embed="rId5"/>
                <a:stretch>
                  <a:fillRect l="-932" t="-638" b="-1020"/>
                </a:stretch>
              </a:blipFill>
            </p:spPr>
            <p:txBody>
              <a:bodyPr/>
              <a:lstStyle/>
              <a:p>
                <a:r>
                  <a:rPr lang="en-US">
                    <a:noFill/>
                  </a:rPr>
                  <a:t> </a:t>
                </a:r>
              </a:p>
            </p:txBody>
          </p:sp>
        </mc:Fallback>
      </mc:AlternateContent>
    </p:spTree>
    <p:extLst>
      <p:ext uri="{BB962C8B-B14F-4D97-AF65-F5344CB8AC3E}">
        <p14:creationId xmlns:p14="http://schemas.microsoft.com/office/powerpoint/2010/main" val="118469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14</a:t>
            </a:fld>
            <a:endParaRPr lang="en-US"/>
          </a:p>
        </p:txBody>
      </p:sp>
      <p:sp>
        <p:nvSpPr>
          <p:cNvPr id="3"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2" descr="http://www.pppl.gov/images/new/PPPL-LOGO-FNL-158-Y-GRADIENT-KW-LMC_TRANSPARENT.png"/>
          <p:cNvPicPr>
            <a:picLocks noChangeAspect="1" noChangeArrowheads="1"/>
          </p:cNvPicPr>
          <p:nvPr/>
        </p:nvPicPr>
        <p:blipFill>
          <a:blip r:embed="rId2" cstate="print"/>
          <a:srcRect/>
          <a:stretch>
            <a:fillRect/>
          </a:stretch>
        </p:blipFill>
        <p:spPr bwMode="auto">
          <a:xfrm>
            <a:off x="8134350" y="6301745"/>
            <a:ext cx="1009650" cy="556255"/>
          </a:xfrm>
          <a:prstGeom prst="rect">
            <a:avLst/>
          </a:prstGeom>
          <a:noFill/>
        </p:spPr>
      </p:pic>
      <p:sp>
        <p:nvSpPr>
          <p:cNvPr id="6" name="Rectangle 26"/>
          <p:cNvSpPr txBox="1">
            <a:spLocks noChangeArrowheads="1"/>
          </p:cNvSpPr>
          <p:nvPr/>
        </p:nvSpPr>
        <p:spPr>
          <a:xfrm>
            <a:off x="588154" y="276754"/>
            <a:ext cx="8077200" cy="685800"/>
          </a:xfrm>
          <a:prstGeom prst="rect">
            <a:avLst/>
          </a:prstGeom>
          <a:noFill/>
        </p:spPr>
        <p:txBody>
          <a:bodyPr/>
          <a:lstStyle/>
          <a:p>
            <a:pPr algn="ctr">
              <a:defRPr/>
            </a:pPr>
            <a:r>
              <a:rPr lang="en-US" sz="3200" kern="0" dirty="0">
                <a:solidFill>
                  <a:srgbClr val="000099"/>
                </a:solidFill>
                <a:latin typeface="Arial" pitchFamily="34" charset="0"/>
                <a:ea typeface="+mj-ea"/>
                <a:cs typeface="+mj-cs"/>
              </a:rPr>
              <a:t>   </a:t>
            </a:r>
            <a:r>
              <a:rPr lang="en-GB" sz="3200" kern="0" dirty="0" smtClean="0">
                <a:solidFill>
                  <a:srgbClr val="000099"/>
                </a:solidFill>
                <a:latin typeface="Arial" pitchFamily="34" charset="0"/>
                <a:cs typeface="Arial" pitchFamily="34" charset="0"/>
              </a:rPr>
              <a:t>KAW </a:t>
            </a:r>
            <a:r>
              <a:rPr lang="en-GB" sz="3200" kern="0" dirty="0">
                <a:solidFill>
                  <a:srgbClr val="000099"/>
                </a:solidFill>
                <a:latin typeface="Arial" pitchFamily="34" charset="0"/>
                <a:cs typeface="Arial" pitchFamily="34" charset="0"/>
              </a:rPr>
              <a:t>can have strong effect on electron transport due to finite </a:t>
            </a:r>
            <a:r>
              <a:rPr lang="el-GR" sz="3200" kern="0" dirty="0">
                <a:solidFill>
                  <a:srgbClr val="000099"/>
                </a:solidFill>
                <a:latin typeface="Arial" pitchFamily="34" charset="0"/>
                <a:cs typeface="Arial" pitchFamily="34" charset="0"/>
              </a:rPr>
              <a:t>δ</a:t>
            </a:r>
            <a:r>
              <a:rPr lang="en-US" sz="3200" kern="0" dirty="0">
                <a:solidFill>
                  <a:srgbClr val="000099"/>
                </a:solidFill>
                <a:latin typeface="Arial" pitchFamily="34" charset="0"/>
                <a:cs typeface="Arial" pitchFamily="34" charset="0"/>
              </a:rPr>
              <a:t>E</a:t>
            </a:r>
            <a:r>
              <a:rPr lang="en-US" sz="3200" kern="0" baseline="-25000" dirty="0">
                <a:solidFill>
                  <a:srgbClr val="000099"/>
                </a:solidFill>
                <a:latin typeface="Arial" pitchFamily="34" charset="0"/>
                <a:cs typeface="Arial" pitchFamily="34" charset="0"/>
              </a:rPr>
              <a:t>||</a:t>
            </a:r>
            <a:endParaRPr lang="en-US" sz="3200" kern="0" dirty="0">
              <a:solidFill>
                <a:srgbClr val="000099"/>
              </a:solidFill>
              <a:latin typeface="Arial" pitchFamily="34" charset="0"/>
              <a:ea typeface="+mj-ea"/>
              <a:cs typeface="+mj-cs"/>
            </a:endParaRPr>
          </a:p>
        </p:txBody>
      </p:sp>
      <p:pic>
        <p:nvPicPr>
          <p:cNvPr id="7" name="Picture 2" descr="http://nstx.pppl.gov/DragNDrop/Presentation_Template/NSTX-U_logo.png"/>
          <p:cNvPicPr>
            <a:picLocks noChangeAspect="1" noChangeArrowheads="1"/>
          </p:cNvPicPr>
          <p:nvPr/>
        </p:nvPicPr>
        <p:blipFill>
          <a:blip r:embed="rId3" cstate="print"/>
          <a:srcRect/>
          <a:stretch>
            <a:fillRect/>
          </a:stretch>
        </p:blipFill>
        <p:spPr bwMode="auto">
          <a:xfrm>
            <a:off x="0" y="6463922"/>
            <a:ext cx="1533525" cy="394078"/>
          </a:xfrm>
          <a:prstGeom prst="rect">
            <a:avLst/>
          </a:prstGeom>
          <a:noFill/>
        </p:spPr>
      </p:pic>
      <p:sp>
        <p:nvSpPr>
          <p:cNvPr id="9" name="Slide Number Placeholder 2"/>
          <p:cNvSpPr txBox="1">
            <a:spLocks/>
          </p:cNvSpPr>
          <p:nvPr/>
        </p:nvSpPr>
        <p:spPr>
          <a:xfrm>
            <a:off x="6934200" y="76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97646" y="1523999"/>
            <a:ext cx="4779154" cy="3124201"/>
          </a:xfrm>
          <a:prstGeom prst="rect">
            <a:avLst/>
          </a:prstGeom>
        </p:spPr>
      </p:pic>
      <p:sp>
        <p:nvSpPr>
          <p:cNvPr id="8" name="Rectangle 7"/>
          <p:cNvSpPr/>
          <p:nvPr/>
        </p:nvSpPr>
        <p:spPr>
          <a:xfrm>
            <a:off x="766762" y="4707481"/>
            <a:ext cx="3805238" cy="107721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Radial profiles of </a:t>
            </a:r>
            <a:r>
              <a:rPr lang="el-GR" sz="1600" dirty="0">
                <a:latin typeface="Arial" panose="020B0604020202020204" pitchFamily="34" charset="0"/>
                <a:cs typeface="Arial" panose="020B0604020202020204" pitchFamily="34" charset="0"/>
              </a:rPr>
              <a:t>δ</a:t>
            </a:r>
            <a:r>
              <a:rPr lang="en-US" sz="1600" dirty="0">
                <a:latin typeface="Arial" panose="020B0604020202020204" pitchFamily="34" charset="0"/>
                <a:cs typeface="Arial" panose="020B0604020202020204" pitchFamily="34" charset="0"/>
              </a:rPr>
              <a:t>E</a:t>
            </a:r>
            <a:r>
              <a:rPr lang="en-US" sz="1600" baseline="-250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from CAE/KAW simulations for n=4(black) and n=8 (red); (b)</a:t>
            </a:r>
            <a:r>
              <a:rPr lang="en-US" sz="1600" baseline="-250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contour plot of </a:t>
            </a:r>
            <a:r>
              <a:rPr lang="el-GR" sz="1600" dirty="0">
                <a:latin typeface="Arial" panose="020B0604020202020204" pitchFamily="34" charset="0"/>
                <a:cs typeface="Arial" panose="020B0604020202020204" pitchFamily="34" charset="0"/>
              </a:rPr>
              <a:t>δ</a:t>
            </a:r>
            <a:r>
              <a:rPr lang="en-US" sz="1600" dirty="0">
                <a:latin typeface="Arial" panose="020B0604020202020204" pitchFamily="34" charset="0"/>
                <a:cs typeface="Arial" panose="020B0604020202020204" pitchFamily="34" charset="0"/>
              </a:rPr>
              <a:t>E</a:t>
            </a:r>
            <a:r>
              <a:rPr lang="en-US" sz="1600" baseline="-250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for the n=8 CAE/KAW.</a:t>
            </a:r>
          </a:p>
        </p:txBody>
      </p:sp>
      <p:sp>
        <p:nvSpPr>
          <p:cNvPr id="11" name="Rectangle 10"/>
          <p:cNvSpPr/>
          <p:nvPr/>
        </p:nvSpPr>
        <p:spPr>
          <a:xfrm>
            <a:off x="4774867" y="1752599"/>
            <a:ext cx="4089733" cy="3293209"/>
          </a:xfrm>
          <a:prstGeom prst="rect">
            <a:avLst/>
          </a:prstGeom>
          <a:noFill/>
        </p:spPr>
        <p:txBody>
          <a:bodyPr wrap="square">
            <a:spAutoFit/>
          </a:bodyPr>
          <a:lstStyle/>
          <a:p>
            <a:pPr marL="285750" indent="-285750">
              <a:spcAft>
                <a:spcPts val="600"/>
              </a:spcAft>
              <a:buFontTx/>
              <a:buChar char="-"/>
            </a:pPr>
            <a:r>
              <a:rPr lang="en-US" dirty="0" smtClean="0">
                <a:latin typeface="Arial" panose="020B0604020202020204" pitchFamily="34" charset="0"/>
                <a:cs typeface="Arial" panose="020B0604020202020204" pitchFamily="34" charset="0"/>
              </a:rPr>
              <a:t>Radial </a:t>
            </a:r>
            <a:r>
              <a:rPr lang="en-US" dirty="0">
                <a:latin typeface="Arial" panose="020B0604020202020204" pitchFamily="34" charset="0"/>
                <a:cs typeface="Arial" panose="020B0604020202020204" pitchFamily="34" charset="0"/>
              </a:rPr>
              <a:t>width of KAWs is relatively large on HFS in NSTX. </a:t>
            </a:r>
            <a:r>
              <a:rPr lang="en-US" dirty="0" smtClean="0">
                <a:latin typeface="Arial" panose="020B0604020202020204" pitchFamily="34" charset="0"/>
                <a:cs typeface="Arial" panose="020B0604020202020204" pitchFamily="34" charset="0"/>
              </a:rPr>
              <a:t>Therefore, </a:t>
            </a:r>
            <a:r>
              <a:rPr lang="en-US" dirty="0">
                <a:latin typeface="Arial" panose="020B0604020202020204" pitchFamily="34" charset="0"/>
                <a:cs typeface="Arial" panose="020B0604020202020204" pitchFamily="34" charset="0"/>
              </a:rPr>
              <a:t>the KAWs will overlap radially. </a:t>
            </a:r>
            <a:endParaRPr lang="en-US" dirty="0" smtClean="0">
              <a:latin typeface="Arial" panose="020B0604020202020204" pitchFamily="34" charset="0"/>
              <a:cs typeface="Arial" panose="020B0604020202020204" pitchFamily="34" charset="0"/>
            </a:endParaRPr>
          </a:p>
          <a:p>
            <a:pPr marL="285750" indent="-285750">
              <a:spcAft>
                <a:spcPts val="600"/>
              </a:spcAft>
              <a:buFontTx/>
              <a:buChar char="-"/>
            </a:pPr>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addition to the energy channelling </a:t>
            </a:r>
            <a:r>
              <a:rPr lang="en-GB" dirty="0" smtClean="0">
                <a:latin typeface="Arial" panose="020B0604020202020204" pitchFamily="34" charset="0"/>
                <a:cs typeface="Arial" panose="020B0604020202020204" pitchFamily="34" charset="0"/>
              </a:rPr>
              <a:t>mechanism, several </a:t>
            </a:r>
            <a:r>
              <a:rPr lang="en-GB" dirty="0">
                <a:latin typeface="Arial" panose="020B0604020202020204" pitchFamily="34" charset="0"/>
                <a:cs typeface="Arial" panose="020B0604020202020204" pitchFamily="34" charset="0"/>
              </a:rPr>
              <a:t>overlapping KAWs with relatively large </a:t>
            </a:r>
            <a:r>
              <a:rPr lang="el-GR" dirty="0">
                <a:latin typeface="Arial" panose="020B0604020202020204" pitchFamily="34" charset="0"/>
                <a:cs typeface="Arial" panose="020B0604020202020204" pitchFamily="34" charset="0"/>
              </a:rPr>
              <a:t>δ</a:t>
            </a:r>
            <a:r>
              <a:rPr lang="en-GB" dirty="0">
                <a:latin typeface="Arial" panose="020B0604020202020204" pitchFamily="34" charset="0"/>
                <a:cs typeface="Arial" panose="020B0604020202020204" pitchFamily="34" charset="0"/>
              </a:rPr>
              <a:t>E</a:t>
            </a:r>
            <a:r>
              <a:rPr lang="en-GB" baseline="-250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can also have a direct effect on both the electron transport and the beam ion re-distribution</a:t>
            </a:r>
            <a:r>
              <a:rPr lang="en-GB" dirty="0" smtClean="0">
                <a:latin typeface="Arial" panose="020B0604020202020204" pitchFamily="34" charset="0"/>
                <a:cs typeface="Arial" panose="020B0604020202020204" pitchFamily="34" charset="0"/>
              </a:rPr>
              <a:t>.</a:t>
            </a:r>
          </a:p>
          <a:p>
            <a:pPr marL="285750" indent="-285750">
              <a:buFontTx/>
              <a:buChar char="-"/>
            </a:pPr>
            <a:r>
              <a:rPr lang="en-US" dirty="0" smtClean="0">
                <a:latin typeface="Arial" panose="020B0604020202020204" pitchFamily="34" charset="0"/>
                <a:cs typeface="Arial" panose="020B0604020202020204" pitchFamily="34" charset="0"/>
              </a:rPr>
              <a:t>Need to include 2-fluid effects in CAE/KAW simulations.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18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Rectangle 26"/>
          <p:cNvSpPr txBox="1">
            <a:spLocks noChangeArrowheads="1"/>
          </p:cNvSpPr>
          <p:nvPr/>
        </p:nvSpPr>
        <p:spPr>
          <a:xfrm>
            <a:off x="228600" y="533400"/>
            <a:ext cx="8610600" cy="457200"/>
          </a:xfrm>
          <a:prstGeom prst="rect">
            <a:avLst/>
          </a:prstGeom>
          <a:noFill/>
        </p:spPr>
        <p:txBody>
          <a:bodyPr/>
          <a:lstStyle/>
          <a:p>
            <a:pPr algn="ctr">
              <a:defRPr/>
            </a:pPr>
            <a:r>
              <a:rPr lang="en-US" sz="2400" kern="0" dirty="0">
                <a:solidFill>
                  <a:srgbClr val="000099"/>
                </a:solidFill>
                <a:latin typeface="Arial" pitchFamily="34" charset="0"/>
                <a:ea typeface="+mj-ea"/>
                <a:cs typeface="+mj-cs"/>
              </a:rPr>
              <a:t>   </a:t>
            </a:r>
            <a:r>
              <a:rPr lang="en-US" sz="2400" kern="0" dirty="0" smtClean="0">
                <a:solidFill>
                  <a:srgbClr val="000099"/>
                </a:solidFill>
                <a:latin typeface="Arial" pitchFamily="34" charset="0"/>
                <a:ea typeface="+mj-ea"/>
                <a:cs typeface="+mj-cs"/>
              </a:rPr>
              <a:t>Simulations: main drive for CAE comes from resonant particles with </a:t>
            </a:r>
            <a:r>
              <a:rPr lang="en-GB" sz="2400" i="1" kern="0" dirty="0">
                <a:solidFill>
                  <a:srgbClr val="000099"/>
                </a:solidFill>
                <a:latin typeface="Arial" pitchFamily="34" charset="0"/>
                <a:cs typeface="Arial" pitchFamily="34" charset="0"/>
              </a:rPr>
              <a:t>v</a:t>
            </a:r>
            <a:r>
              <a:rPr lang="en-GB" sz="2400" i="1" kern="0" baseline="-25000" dirty="0" smtClean="0">
                <a:solidFill>
                  <a:srgbClr val="000099"/>
                </a:solidFill>
                <a:latin typeface="Arial" pitchFamily="34" charset="0"/>
                <a:cs typeface="Arial" pitchFamily="34" charset="0"/>
              </a:rPr>
              <a:t>||</a:t>
            </a:r>
            <a:r>
              <a:rPr lang="en-GB" sz="2400" i="1" kern="0" dirty="0" smtClean="0">
                <a:solidFill>
                  <a:srgbClr val="000099"/>
                </a:solidFill>
                <a:latin typeface="Arial" pitchFamily="34" charset="0"/>
                <a:cs typeface="Arial" pitchFamily="34" charset="0"/>
              </a:rPr>
              <a:t>~ </a:t>
            </a:r>
            <a:r>
              <a:rPr lang="el-GR" sz="2400" i="1" kern="0" dirty="0">
                <a:solidFill>
                  <a:srgbClr val="000099"/>
                </a:solidFill>
                <a:latin typeface="Arial" pitchFamily="34" charset="0"/>
                <a:cs typeface="Arial" pitchFamily="34" charset="0"/>
              </a:rPr>
              <a:t>ω</a:t>
            </a:r>
            <a:r>
              <a:rPr lang="en-GB" sz="2400" i="1" kern="0" dirty="0">
                <a:solidFill>
                  <a:srgbClr val="000099"/>
                </a:solidFill>
                <a:latin typeface="Arial" pitchFamily="34" charset="0"/>
                <a:cs typeface="Arial" pitchFamily="34" charset="0"/>
              </a:rPr>
              <a:t>/k</a:t>
            </a:r>
            <a:r>
              <a:rPr lang="en-GB" sz="2400" i="1" kern="0" baseline="-25000" dirty="0">
                <a:solidFill>
                  <a:srgbClr val="000099"/>
                </a:solidFill>
                <a:latin typeface="Arial" pitchFamily="34" charset="0"/>
                <a:cs typeface="Arial" pitchFamily="34" charset="0"/>
              </a:rPr>
              <a:t>||</a:t>
            </a:r>
            <a:r>
              <a:rPr lang="en-US" sz="2400" kern="0" dirty="0">
                <a:solidFill>
                  <a:srgbClr val="000099"/>
                </a:solidFill>
                <a:latin typeface="Arial" pitchFamily="34" charset="0"/>
                <a:ea typeface="+mj-ea"/>
                <a:cs typeface="+mj-cs"/>
              </a:rPr>
              <a:t/>
            </a:r>
            <a:br>
              <a:rPr lang="en-US" sz="2400" kern="0" dirty="0">
                <a:solidFill>
                  <a:srgbClr val="000099"/>
                </a:solidFill>
                <a:latin typeface="Arial" pitchFamily="34" charset="0"/>
                <a:ea typeface="+mj-ea"/>
                <a:cs typeface="+mj-cs"/>
              </a:rPr>
            </a:br>
            <a:r>
              <a:rPr lang="en-US" sz="2400" kern="0" dirty="0">
                <a:solidFill>
                  <a:srgbClr val="000099"/>
                </a:solidFill>
                <a:latin typeface="Arial" pitchFamily="34" charset="0"/>
                <a:ea typeface="+mj-ea"/>
                <a:cs typeface="+mj-cs"/>
              </a:rPr>
              <a:t>                                                                                               </a:t>
            </a:r>
          </a:p>
        </p:txBody>
      </p:sp>
      <p:sp>
        <p:nvSpPr>
          <p:cNvPr id="6" name="Rectangle 5"/>
          <p:cNvSpPr>
            <a:spLocks noChangeArrowheads="1"/>
          </p:cNvSpPr>
          <p:nvPr/>
        </p:nvSpPr>
        <p:spPr bwMode="auto">
          <a:xfrm>
            <a:off x="635000" y="4724400"/>
            <a:ext cx="4038600" cy="1384995"/>
          </a:xfrm>
          <a:prstGeom prst="rect">
            <a:avLst/>
          </a:prstGeom>
          <a:noFill/>
          <a:ln w="9525">
            <a:noFill/>
            <a:miter lim="800000"/>
            <a:headEnd/>
            <a:tailEnd/>
          </a:ln>
        </p:spPr>
        <p:txBody>
          <a:bodyPr wrap="square" anchor="ctr">
            <a:spAutoFit/>
          </a:bodyPr>
          <a:lstStyle/>
          <a:p>
            <a:pPr>
              <a:tabLst>
                <a:tab pos="342900" algn="l"/>
              </a:tabLst>
            </a:pPr>
            <a:r>
              <a:rPr lang="en-US" sz="1400" dirty="0" smtClean="0">
                <a:latin typeface="Arial" pitchFamily="34" charset="0"/>
                <a:cs typeface="Arial" pitchFamily="34" charset="0"/>
              </a:rPr>
              <a:t>Orbit-averaged cyclotron frequency </a:t>
            </a:r>
            <a:r>
              <a:rPr lang="en-US" sz="1400" dirty="0" err="1" smtClean="0">
                <a:latin typeface="Arial" pitchFamily="34" charset="0"/>
                <a:cs typeface="Arial" pitchFamily="34" charset="0"/>
              </a:rPr>
              <a:t>vs</a:t>
            </a:r>
            <a:r>
              <a:rPr lang="en-US" sz="1400" dirty="0" smtClean="0">
                <a:latin typeface="Arial" pitchFamily="34" charset="0"/>
                <a:cs typeface="Arial" pitchFamily="34" charset="0"/>
              </a:rPr>
              <a:t> orbit-averaged parallel velocity for resonant particles. From simulations </a:t>
            </a:r>
            <a:r>
              <a:rPr lang="en-US" sz="1400" dirty="0">
                <a:latin typeface="Arial" pitchFamily="34" charset="0"/>
                <a:cs typeface="Arial" pitchFamily="34" charset="0"/>
              </a:rPr>
              <a:t>for </a:t>
            </a:r>
            <a:r>
              <a:rPr lang="en-US" sz="1400" dirty="0" smtClean="0">
                <a:latin typeface="Arial" pitchFamily="34" charset="0"/>
                <a:cs typeface="Arial" pitchFamily="34" charset="0"/>
              </a:rPr>
              <a:t>n=8 CAE (</a:t>
            </a:r>
            <a:r>
              <a:rPr lang="el-GR" sz="1400" dirty="0" smtClean="0">
                <a:latin typeface="Arial" pitchFamily="34" charset="0"/>
                <a:cs typeface="Arial" pitchFamily="34" charset="0"/>
              </a:rPr>
              <a:t>ω</a:t>
            </a:r>
            <a:r>
              <a:rPr lang="en-US" sz="1400" dirty="0" smtClean="0">
                <a:latin typeface="Arial" pitchFamily="34" charset="0"/>
                <a:cs typeface="Arial" pitchFamily="34" charset="0"/>
              </a:rPr>
              <a:t>=0.48</a:t>
            </a:r>
            <a:r>
              <a:rPr lang="el-GR" sz="1400" dirty="0" smtClean="0">
                <a:latin typeface="Arial" pitchFamily="34" charset="0"/>
                <a:cs typeface="Arial" pitchFamily="34" charset="0"/>
              </a:rPr>
              <a:t>ω</a:t>
            </a:r>
            <a:r>
              <a:rPr lang="en-US" sz="1400" baseline="-30000" dirty="0" smtClean="0">
                <a:latin typeface="Arial" pitchFamily="34" charset="0"/>
                <a:cs typeface="Arial" pitchFamily="34" charset="0"/>
              </a:rPr>
              <a:t>ci0</a:t>
            </a:r>
            <a:r>
              <a:rPr lang="en-US" sz="1400" dirty="0" smtClean="0">
                <a:latin typeface="Arial" pitchFamily="34" charset="0"/>
                <a:cs typeface="Arial" pitchFamily="34" charset="0"/>
              </a:rPr>
              <a:t>, </a:t>
            </a:r>
            <a:r>
              <a:rPr lang="el-GR" sz="1400" dirty="0" smtClean="0">
                <a:latin typeface="Arial" pitchFamily="34" charset="0"/>
                <a:cs typeface="Arial" pitchFamily="34" charset="0"/>
              </a:rPr>
              <a:t>γ</a:t>
            </a:r>
            <a:r>
              <a:rPr lang="en-US" sz="1400" dirty="0" smtClean="0">
                <a:latin typeface="Arial" pitchFamily="34" charset="0"/>
                <a:cs typeface="Arial" pitchFamily="34" charset="0"/>
              </a:rPr>
              <a:t>=0.004</a:t>
            </a:r>
            <a:r>
              <a:rPr lang="el-GR" sz="1400" dirty="0" smtClean="0">
                <a:latin typeface="Arial" pitchFamily="34" charset="0"/>
                <a:cs typeface="Arial" pitchFamily="34" charset="0"/>
              </a:rPr>
              <a:t>ω</a:t>
            </a:r>
            <a:r>
              <a:rPr lang="en-US" sz="1400" baseline="-30000" dirty="0" smtClean="0">
                <a:latin typeface="Arial" pitchFamily="34" charset="0"/>
                <a:cs typeface="Arial" pitchFamily="34" charset="0"/>
              </a:rPr>
              <a:t>ci0</a:t>
            </a:r>
            <a:r>
              <a:rPr lang="en-US" sz="1400" dirty="0" smtClean="0">
                <a:latin typeface="Arial" pitchFamily="34" charset="0"/>
                <a:cs typeface="Arial" pitchFamily="34" charset="0"/>
              </a:rPr>
              <a:t>). </a:t>
            </a:r>
          </a:p>
          <a:p>
            <a:pPr>
              <a:tabLst>
                <a:tab pos="342900" algn="l"/>
              </a:tabLst>
            </a:pPr>
            <a:r>
              <a:rPr lang="en-US" sz="1400" dirty="0" smtClean="0">
                <a:latin typeface="Arial" pitchFamily="34" charset="0"/>
                <a:cs typeface="Arial" pitchFamily="34" charset="0"/>
              </a:rPr>
              <a:t>Particle </a:t>
            </a:r>
            <a:r>
              <a:rPr lang="en-US" sz="1400" dirty="0">
                <a:latin typeface="Arial" pitchFamily="34" charset="0"/>
                <a:cs typeface="Arial" pitchFamily="34" charset="0"/>
              </a:rPr>
              <a:t>color corresponds to different energies: from E=0 (purple) to </a:t>
            </a:r>
            <a:r>
              <a:rPr lang="en-US" sz="1400" dirty="0" smtClean="0">
                <a:latin typeface="Arial" pitchFamily="34" charset="0"/>
                <a:cs typeface="Arial" pitchFamily="34" charset="0"/>
              </a:rPr>
              <a:t>E= 90keV </a:t>
            </a:r>
            <a:r>
              <a:rPr lang="en-US" sz="1400" dirty="0">
                <a:latin typeface="Arial" pitchFamily="34" charset="0"/>
                <a:cs typeface="Arial" pitchFamily="34" charset="0"/>
              </a:rPr>
              <a:t>(red). </a:t>
            </a:r>
          </a:p>
        </p:txBody>
      </p:sp>
      <p:grpSp>
        <p:nvGrpSpPr>
          <p:cNvPr id="19" name="Group 18"/>
          <p:cNvGrpSpPr/>
          <p:nvPr/>
        </p:nvGrpSpPr>
        <p:grpSpPr>
          <a:xfrm>
            <a:off x="381000" y="1524000"/>
            <a:ext cx="5867400" cy="3055540"/>
            <a:chOff x="533400" y="1847453"/>
            <a:chExt cx="5715000" cy="2562955"/>
          </a:xfrm>
        </p:grpSpPr>
        <p:pic>
          <p:nvPicPr>
            <p:cNvPr id="5" name="Picture 4" descr="omega_nstx_n=8nn_Page_1.tif"/>
            <p:cNvPicPr>
              <a:picLocks noChangeAspect="1"/>
            </p:cNvPicPr>
            <p:nvPr/>
          </p:nvPicPr>
          <p:blipFill>
            <a:blip r:embed="rId3" cstate="print"/>
            <a:srcRect l="4335" b="54444"/>
            <a:stretch>
              <a:fillRect/>
            </a:stretch>
          </p:blipFill>
          <p:spPr>
            <a:xfrm>
              <a:off x="990600" y="1905000"/>
              <a:ext cx="3485711" cy="2200608"/>
            </a:xfrm>
            <a:prstGeom prst="rect">
              <a:avLst/>
            </a:prstGeom>
          </p:spPr>
        </p:pic>
        <p:graphicFrame>
          <p:nvGraphicFramePr>
            <p:cNvPr id="7" name="Object 2"/>
            <p:cNvGraphicFramePr>
              <a:graphicFrameLocks noChangeAspect="1"/>
            </p:cNvGraphicFramePr>
            <p:nvPr>
              <p:extLst>
                <p:ext uri="{D42A27DB-BD31-4B8C-83A1-F6EECF244321}">
                  <p14:modId xmlns:p14="http://schemas.microsoft.com/office/powerpoint/2010/main" val="3803220530"/>
                </p:ext>
              </p:extLst>
            </p:nvPr>
          </p:nvGraphicFramePr>
          <p:xfrm>
            <a:off x="533400" y="2667000"/>
            <a:ext cx="466725" cy="585184"/>
          </p:xfrm>
          <a:graphic>
            <a:graphicData uri="http://schemas.openxmlformats.org/presentationml/2006/ole">
              <mc:AlternateContent xmlns:mc="http://schemas.openxmlformats.org/markup-compatibility/2006">
                <mc:Choice xmlns:v="urn:schemas-microsoft-com:vml" Requires="v">
                  <p:oleObj spid="_x0000_s5188" name="Equation" r:id="rId4" imgW="507780" imgH="444307" progId="Equation.3">
                    <p:embed/>
                  </p:oleObj>
                </mc:Choice>
                <mc:Fallback>
                  <p:oleObj name="Equation" r:id="rId4" imgW="507780" imgH="44430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667000"/>
                          <a:ext cx="466725" cy="585184"/>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99"/>
                              </a:solidFill>
                              <a:miter lim="800000"/>
                              <a:headEnd/>
                              <a:tailEnd/>
                            </a14:hiddenLine>
                          </a:ext>
                        </a:extLst>
                      </p:spPr>
                    </p:pic>
                  </p:oleObj>
                </mc:Fallback>
              </mc:AlternateContent>
            </a:graphicData>
          </a:graphic>
        </p:graphicFrame>
        <p:sp>
          <p:nvSpPr>
            <p:cNvPr id="8" name="Text Box 18"/>
            <p:cNvSpPr txBox="1">
              <a:spLocks noChangeArrowheads="1"/>
            </p:cNvSpPr>
            <p:nvPr/>
          </p:nvSpPr>
          <p:spPr bwMode="auto">
            <a:xfrm>
              <a:off x="2408030" y="4105608"/>
              <a:ext cx="914400" cy="304800"/>
            </a:xfrm>
            <a:prstGeom prst="rect">
              <a:avLst/>
            </a:prstGeom>
            <a:solidFill>
              <a:sysClr val="window" lastClr="FFFFFF"/>
            </a:solid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V</a:t>
              </a:r>
              <a:r>
                <a:rPr kumimoji="0" lang="en-US" sz="1400" b="0" i="0" u="none" strike="noStrike" kern="0" cap="none" spc="0" normalizeH="0" baseline="-25000" noProof="0" dirty="0">
                  <a:ln>
                    <a:noFill/>
                  </a:ln>
                  <a:solidFill>
                    <a:sysClr val="windowText" lastClr="000000"/>
                  </a:solidFill>
                  <a:effectLst/>
                  <a:uLnTx/>
                  <a:uFillTx/>
                </a:rPr>
                <a:t>|| </a:t>
              </a:r>
              <a:r>
                <a:rPr kumimoji="0" lang="en-US" sz="1400" b="0" i="0" u="none" strike="noStrike" kern="0" cap="none" spc="0" normalizeH="0" baseline="0" noProof="0" dirty="0">
                  <a:ln>
                    <a:noFill/>
                  </a:ln>
                  <a:solidFill>
                    <a:sysClr val="windowText" lastClr="000000"/>
                  </a:solidFill>
                  <a:effectLst/>
                  <a:uLnTx/>
                  <a:uFillTx/>
                </a:rPr>
                <a:t>/V</a:t>
              </a:r>
              <a:r>
                <a:rPr kumimoji="0" lang="en-US" sz="1400" b="0" i="0" u="none" strike="noStrike" kern="0" cap="none" spc="0" normalizeH="0" baseline="-25000" noProof="0" dirty="0">
                  <a:ln>
                    <a:noFill/>
                  </a:ln>
                  <a:solidFill>
                    <a:sysClr val="windowText" lastClr="000000"/>
                  </a:solidFill>
                  <a:effectLst/>
                  <a:uLnTx/>
                  <a:uFillTx/>
                </a:rPr>
                <a:t>A</a:t>
              </a:r>
            </a:p>
          </p:txBody>
        </p:sp>
        <p:sp>
          <p:nvSpPr>
            <p:cNvPr id="9" name="TextBox 8"/>
            <p:cNvSpPr txBox="1"/>
            <p:nvPr/>
          </p:nvSpPr>
          <p:spPr>
            <a:xfrm>
              <a:off x="2362200" y="1981200"/>
              <a:ext cx="1521570" cy="461665"/>
            </a:xfrm>
            <a:prstGeom prst="rect">
              <a:avLst/>
            </a:prstGeom>
            <a:noFill/>
            <a:ln>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C00000"/>
                  </a:solidFill>
                  <a:effectLst/>
                  <a:uLnTx/>
                  <a:uFillTx/>
                  <a:latin typeface="Arial" pitchFamily="34" charset="0"/>
                  <a:cs typeface="Arial" pitchFamily="34" charset="0"/>
                </a:rPr>
                <a:t>CAE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C00000"/>
                  </a:solidFill>
                  <a:effectLst/>
                  <a:uLnTx/>
                  <a:uFillTx/>
                  <a:latin typeface="Arial" pitchFamily="34" charset="0"/>
                  <a:cs typeface="Arial" pitchFamily="34" charset="0"/>
                </a:rPr>
                <a:t>(regular resonance)</a:t>
              </a:r>
              <a:endParaRPr kumimoji="0" lang="en-US" sz="12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0" name="TextBox 9"/>
            <p:cNvSpPr txBox="1"/>
            <p:nvPr/>
          </p:nvSpPr>
          <p:spPr>
            <a:xfrm>
              <a:off x="4495800" y="1847453"/>
              <a:ext cx="1752600" cy="461665"/>
            </a:xfrm>
            <a:prstGeom prst="rect">
              <a:avLst/>
            </a:prstGeom>
            <a:no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C00000"/>
                  </a:solidFill>
                  <a:effectLst/>
                  <a:uLnTx/>
                  <a:uFillTx/>
                  <a:latin typeface="Arial" pitchFamily="34" charset="0"/>
                  <a:cs typeface="Arial" pitchFamily="34" charset="0"/>
                </a:rPr>
                <a:t>CAE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C00000"/>
                  </a:solidFill>
                  <a:effectLst/>
                  <a:uLnTx/>
                  <a:uFillTx/>
                  <a:latin typeface="Arial" pitchFamily="34" charset="0"/>
                  <a:cs typeface="Arial" pitchFamily="34" charset="0"/>
                </a:rPr>
                <a:t>(cyclotron resonance) </a:t>
              </a:r>
              <a:endParaRPr kumimoji="0" lang="en-US" sz="12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11" name="TextBox 10"/>
            <p:cNvSpPr txBox="1"/>
            <p:nvPr/>
          </p:nvSpPr>
          <p:spPr>
            <a:xfrm>
              <a:off x="3771900" y="4119508"/>
              <a:ext cx="510076" cy="276999"/>
            </a:xfrm>
            <a:prstGeom prst="rect">
              <a:avLst/>
            </a:prstGeom>
            <a:noFill/>
            <a:ln>
              <a:solidFill>
                <a:schemeClr val="tx1"/>
              </a:solidFill>
            </a:ln>
          </p:spPr>
          <p:txBody>
            <a:bodyPr wrap="none" rtlCol="0">
              <a:spAutoFit/>
            </a:bodyPr>
            <a:lstStyle/>
            <a:p>
              <a:r>
                <a:rPr lang="en-US" sz="1200" dirty="0" smtClean="0">
                  <a:latin typeface="Arial" pitchFamily="34" charset="0"/>
                  <a:cs typeface="Arial" pitchFamily="34" charset="0"/>
                </a:rPr>
                <a:t>GAE</a:t>
              </a:r>
            </a:p>
          </p:txBody>
        </p:sp>
        <p:cxnSp>
          <p:nvCxnSpPr>
            <p:cNvPr id="12" name="Straight Arrow Connector 11"/>
            <p:cNvCxnSpPr/>
            <p:nvPr/>
          </p:nvCxnSpPr>
          <p:spPr>
            <a:xfrm>
              <a:off x="2819400" y="2438400"/>
              <a:ext cx="0" cy="609600"/>
            </a:xfrm>
            <a:prstGeom prst="straightConnector1">
              <a:avLst/>
            </a:prstGeom>
            <a:noFill/>
            <a:ln w="9525" cap="flat" cmpd="sng" algn="ctr">
              <a:solidFill>
                <a:srgbClr val="C00000"/>
              </a:solidFill>
              <a:prstDash val="solid"/>
              <a:tailEnd type="arrow"/>
            </a:ln>
            <a:effectLst/>
          </p:spPr>
        </p:cxnSp>
        <p:cxnSp>
          <p:nvCxnSpPr>
            <p:cNvPr id="13" name="Straight Arrow Connector 12"/>
            <p:cNvCxnSpPr/>
            <p:nvPr/>
          </p:nvCxnSpPr>
          <p:spPr>
            <a:xfrm flipH="1">
              <a:off x="4243876" y="2309118"/>
              <a:ext cx="480524" cy="815082"/>
            </a:xfrm>
            <a:prstGeom prst="straightConnector1">
              <a:avLst/>
            </a:prstGeom>
            <a:noFill/>
            <a:ln w="9525" cap="flat" cmpd="sng" algn="ctr">
              <a:solidFill>
                <a:srgbClr val="C00000"/>
              </a:solidFill>
              <a:prstDash val="solid"/>
              <a:tailEnd type="arrow"/>
            </a:ln>
            <a:effectLst/>
          </p:spPr>
        </p:cxnSp>
        <p:cxnSp>
          <p:nvCxnSpPr>
            <p:cNvPr id="14" name="Straight Arrow Connector 13"/>
            <p:cNvCxnSpPr/>
            <p:nvPr/>
          </p:nvCxnSpPr>
          <p:spPr>
            <a:xfrm flipH="1" flipV="1">
              <a:off x="3581400" y="3733800"/>
              <a:ext cx="381000" cy="457200"/>
            </a:xfrm>
            <a:prstGeom prst="straightConnector1">
              <a:avLst/>
            </a:prstGeom>
            <a:noFill/>
            <a:ln w="9525" cap="flat" cmpd="sng" algn="ctr">
              <a:solidFill>
                <a:schemeClr val="tx1"/>
              </a:solidFill>
              <a:prstDash val="solid"/>
              <a:tailEnd type="arrow"/>
            </a:ln>
            <a:effectLst/>
          </p:spPr>
        </p:cxnSp>
      </p:grpSp>
      <p:sp>
        <p:nvSpPr>
          <p:cNvPr id="15" name="Rectangle 14"/>
          <p:cNvSpPr>
            <a:spLocks noChangeArrowheads="1"/>
          </p:cNvSpPr>
          <p:nvPr/>
        </p:nvSpPr>
        <p:spPr bwMode="auto">
          <a:xfrm>
            <a:off x="4657725" y="2460377"/>
            <a:ext cx="4038600" cy="3170099"/>
          </a:xfrm>
          <a:prstGeom prst="rect">
            <a:avLst/>
          </a:prstGeom>
          <a:solidFill>
            <a:srgbClr val="646B86">
              <a:lumMod val="20000"/>
              <a:lumOff val="80000"/>
            </a:srgbClr>
          </a:solidFill>
          <a:ln w="9525">
            <a:noFill/>
            <a:miter lim="800000"/>
            <a:headEnd/>
            <a:tailEnd/>
          </a:ln>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tab pos="342900" algn="l"/>
              </a:tabLst>
              <a:defRPr/>
            </a:pPr>
            <a:endPar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342900" marR="0" lvl="0" indent="-342900" defTabSz="914400" eaLnBrk="1" fontAlgn="auto" latinLnBrk="0" hangingPunct="1">
              <a:lnSpc>
                <a:spcPct val="100000"/>
              </a:lnSpc>
              <a:spcBef>
                <a:spcPts val="0"/>
              </a:spcBef>
              <a:spcAft>
                <a:spcPts val="0"/>
              </a:spcAft>
              <a:buClrTx/>
              <a:buSzTx/>
              <a:buFont typeface="Wingdings" pitchFamily="2" charset="2"/>
              <a:buChar char="§"/>
              <a:tabLst>
                <a:tab pos="342900" algn="l"/>
              </a:tabLst>
              <a:defRPr/>
            </a:pP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Two groups of resonant particles: </a:t>
            </a:r>
            <a:r>
              <a:rPr lang="en-US" sz="1600" kern="0" dirty="0" smtClean="0">
                <a:solidFill>
                  <a:sysClr val="windowText" lastClr="000000"/>
                </a:solidFill>
                <a:latin typeface="Arial" pitchFamily="34" charset="0"/>
                <a:cs typeface="Arial" pitchFamily="34" charset="0"/>
              </a:rPr>
              <a:t> </a:t>
            </a:r>
          </a:p>
          <a:p>
            <a:pPr marR="0" lvl="0" defTabSz="914400" eaLnBrk="1" fontAlgn="auto" latinLnBrk="0" hangingPunct="1">
              <a:lnSpc>
                <a:spcPct val="100000"/>
              </a:lnSpc>
              <a:spcBef>
                <a:spcPts val="0"/>
              </a:spcBef>
              <a:spcAft>
                <a:spcPts val="0"/>
              </a:spcAft>
              <a:buClrTx/>
              <a:buSzTx/>
              <a:tabLst>
                <a:tab pos="342900" algn="l"/>
              </a:tabLst>
              <a:defRPr/>
            </a:pPr>
            <a:r>
              <a:rPr lang="en-US" sz="1600" kern="0" dirty="0">
                <a:solidFill>
                  <a:sysClr val="windowText" lastClr="000000"/>
                </a:solidFill>
                <a:latin typeface="Arial" pitchFamily="34" charset="0"/>
                <a:cs typeface="Arial" pitchFamily="34" charset="0"/>
              </a:rPr>
              <a:t> </a:t>
            </a:r>
            <a:r>
              <a:rPr lang="en-US" sz="1600" kern="0" dirty="0" smtClean="0">
                <a:solidFill>
                  <a:sysClr val="windowText" lastClr="000000"/>
                </a:solidFill>
                <a:latin typeface="Arial" pitchFamily="34" charset="0"/>
                <a:cs typeface="Arial" pitchFamily="34" charset="0"/>
              </a:rPr>
              <a:t>      - </a:t>
            </a: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regular resonance: </a:t>
            </a:r>
            <a:r>
              <a:rPr kumimoji="0" lang="el-GR"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ω</a:t>
            </a: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 k</a:t>
            </a:r>
            <a:r>
              <a:rPr kumimoji="0" lang="en-GB" sz="1600" b="0" i="1"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a:t>
            </a: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a:t>
            </a:r>
            <a:r>
              <a:rPr kumimoji="0" lang="en-GB" sz="1600" b="0" i="1"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a:t>
            </a: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=0</a:t>
            </a:r>
            <a:r>
              <a:rPr kumimoji="0" lang="en-GB"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p>
          <a:p>
            <a:pPr marR="0" lvl="0" defTabSz="914400" eaLnBrk="1" fontAlgn="auto" latinLnBrk="0" hangingPunct="1">
              <a:lnSpc>
                <a:spcPct val="100000"/>
              </a:lnSpc>
              <a:spcBef>
                <a:spcPts val="0"/>
              </a:spcBef>
              <a:spcAft>
                <a:spcPts val="0"/>
              </a:spcAft>
              <a:buClrTx/>
              <a:buSzTx/>
              <a:tabLst>
                <a:tab pos="342900" algn="l"/>
              </a:tabLst>
              <a:defRPr/>
            </a:pPr>
            <a:r>
              <a:rPr lang="en-GB" sz="1600" kern="0" dirty="0">
                <a:solidFill>
                  <a:sysClr val="windowText" lastClr="000000"/>
                </a:solidFill>
                <a:latin typeface="Arial" pitchFamily="34" charset="0"/>
                <a:cs typeface="Arial" pitchFamily="34" charset="0"/>
              </a:rPr>
              <a:t> </a:t>
            </a:r>
            <a:r>
              <a:rPr lang="en-GB" sz="1600" kern="0" dirty="0" smtClean="0">
                <a:solidFill>
                  <a:sysClr val="windowText" lastClr="000000"/>
                </a:solidFill>
                <a:latin typeface="Arial" pitchFamily="34" charset="0"/>
                <a:cs typeface="Arial" pitchFamily="34" charset="0"/>
              </a:rPr>
              <a:t>      - </a:t>
            </a:r>
            <a:r>
              <a:rPr kumimoji="0" lang="en-GB"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Doppler-shifted cyclotron resonance:</a:t>
            </a:r>
          </a:p>
          <a:p>
            <a:pPr lvl="0">
              <a:tabLst>
                <a:tab pos="342900" algn="l"/>
              </a:tabLst>
              <a:defRPr/>
            </a:pPr>
            <a:r>
              <a:rPr lang="en-GB" sz="1600" kern="0" dirty="0">
                <a:solidFill>
                  <a:sysClr val="windowText" lastClr="000000"/>
                </a:solidFill>
                <a:latin typeface="Arial" pitchFamily="34" charset="0"/>
                <a:cs typeface="Arial" pitchFamily="34" charset="0"/>
              </a:rPr>
              <a:t> </a:t>
            </a:r>
            <a:r>
              <a:rPr lang="en-GB" sz="1600" kern="0" dirty="0" smtClean="0">
                <a:solidFill>
                  <a:sysClr val="windowText" lastClr="000000"/>
                </a:solidFill>
                <a:latin typeface="Arial" pitchFamily="34" charset="0"/>
                <a:cs typeface="Arial" pitchFamily="34" charset="0"/>
              </a:rPr>
              <a:t>       </a:t>
            </a:r>
            <a:r>
              <a:rPr kumimoji="0" lang="en-GB"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r>
              <a:rPr kumimoji="0" lang="el-GR"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ω</a:t>
            </a:r>
            <a:r>
              <a:rPr kumimoji="0" lang="en-US"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t>
            </a: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 </a:t>
            </a:r>
            <a:r>
              <a:rPr kumimoji="0" lang="en-GB" sz="1600" b="0" i="1"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ω</a:t>
            </a:r>
            <a:r>
              <a:rPr kumimoji="0" lang="en-GB" sz="1600" b="0" i="1" u="none" strike="noStrike" kern="0" cap="none" spc="0" normalizeH="0" baseline="-25000" noProof="0" dirty="0" err="1" smtClean="0">
                <a:ln>
                  <a:noFill/>
                </a:ln>
                <a:solidFill>
                  <a:sysClr val="windowText" lastClr="000000"/>
                </a:solidFill>
                <a:effectLst/>
                <a:uLnTx/>
                <a:uFillTx/>
                <a:latin typeface="Arial" pitchFamily="34" charset="0"/>
                <a:cs typeface="Arial" pitchFamily="34" charset="0"/>
              </a:rPr>
              <a:t>ci</a:t>
            </a: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 k</a:t>
            </a:r>
            <a:r>
              <a:rPr kumimoji="0" lang="en-GB" sz="1600" b="0" i="1"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a:t>
            </a: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a:t>
            </a:r>
            <a:r>
              <a:rPr kumimoji="0" lang="en-GB" sz="1600" b="0" i="1"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a:t>
            </a: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=0 </a:t>
            </a:r>
          </a:p>
          <a:p>
            <a:pPr lvl="0">
              <a:tabLst>
                <a:tab pos="342900" algn="l"/>
              </a:tabLst>
              <a:defRPr/>
            </a:pP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r>
              <a:rPr lang="en-GB" sz="1600" kern="0" dirty="0">
                <a:solidFill>
                  <a:sysClr val="windowText" lastClr="000000"/>
                </a:solidFill>
                <a:latin typeface="Arial" pitchFamily="34" charset="0"/>
                <a:cs typeface="Arial" pitchFamily="34" charset="0"/>
              </a:rPr>
              <a:t>higher </a:t>
            </a:r>
            <a:r>
              <a:rPr lang="en-GB" sz="1600" kern="0" dirty="0" smtClean="0">
                <a:solidFill>
                  <a:sysClr val="windowText" lastClr="000000"/>
                </a:solidFill>
                <a:latin typeface="Arial" pitchFamily="34" charset="0"/>
                <a:cs typeface="Arial" pitchFamily="34" charset="0"/>
              </a:rPr>
              <a:t>energy particles).</a:t>
            </a:r>
            <a:endParaRPr kumimoji="0" lang="en-GB"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342900" marR="0" lvl="0" indent="-342900" defTabSz="914400" eaLnBrk="1" fontAlgn="auto" latinLnBrk="0" hangingPunct="1">
              <a:lnSpc>
                <a:spcPct val="100000"/>
              </a:lnSpc>
              <a:spcBef>
                <a:spcPts val="0"/>
              </a:spcBef>
              <a:spcAft>
                <a:spcPts val="0"/>
              </a:spcAft>
              <a:buClrTx/>
              <a:buSzTx/>
              <a:buFont typeface="Wingdings" pitchFamily="2" charset="2"/>
              <a:buChar char="§"/>
              <a:tabLst>
                <a:tab pos="342900" algn="l"/>
              </a:tabLst>
              <a:defRPr/>
            </a:pPr>
            <a:endParaRPr kumimoji="0" lang="en-GB"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342900" marR="0" lvl="0" indent="-342900" defTabSz="914400" eaLnBrk="1" fontAlgn="auto" latinLnBrk="0" hangingPunct="1">
              <a:lnSpc>
                <a:spcPct val="100000"/>
              </a:lnSpc>
              <a:spcBef>
                <a:spcPts val="0"/>
              </a:spcBef>
              <a:spcAft>
                <a:spcPts val="0"/>
              </a:spcAft>
              <a:buClrTx/>
              <a:buSzTx/>
              <a:buFont typeface="Wingdings" pitchFamily="2" charset="2"/>
              <a:buChar char="§"/>
              <a:tabLst>
                <a:tab pos="342900" algn="l"/>
              </a:tabLst>
              <a:defRPr/>
            </a:pP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Main contribution comes from the beam ions with </a:t>
            </a: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a:t>
            </a:r>
            <a:r>
              <a:rPr kumimoji="0" lang="en-GB" sz="1600" b="0" i="1"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a:t>
            </a: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 </a:t>
            </a:r>
            <a:r>
              <a:rPr kumimoji="0" lang="el-GR"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ω</a:t>
            </a:r>
            <a:r>
              <a:rPr kumimoji="0" lang="en-GB" sz="16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/k</a:t>
            </a:r>
            <a:r>
              <a:rPr kumimoji="0" lang="en-GB" sz="1600" b="0" i="1" u="none" strike="noStrike" kern="0" cap="none" spc="0" normalizeH="0" baseline="-25000" noProof="0" dirty="0" smtClean="0">
                <a:ln>
                  <a:noFill/>
                </a:ln>
                <a:solidFill>
                  <a:sysClr val="windowText" lastClr="000000"/>
                </a:solidFill>
                <a:effectLst/>
                <a:uLnTx/>
                <a:uFillTx/>
                <a:latin typeface="Arial" pitchFamily="34" charset="0"/>
                <a:cs typeface="Arial" pitchFamily="34" charset="0"/>
              </a:rPr>
              <a:t>||</a:t>
            </a:r>
            <a:r>
              <a:rPr lang="en-US" sz="1600" kern="0" dirty="0" smtClean="0">
                <a:solidFill>
                  <a:sysClr val="windowText" lastClr="000000"/>
                </a:solidFill>
                <a:latin typeface="Arial" pitchFamily="34" charset="0"/>
                <a:cs typeface="Arial" pitchFamily="34" charset="0"/>
              </a:rPr>
              <a:t>.</a:t>
            </a:r>
          </a:p>
          <a:p>
            <a:pPr marL="342900" marR="0" lvl="0" indent="-342900" defTabSz="914400" eaLnBrk="1" fontAlgn="auto" latinLnBrk="0" hangingPunct="1">
              <a:lnSpc>
                <a:spcPct val="100000"/>
              </a:lnSpc>
              <a:spcBef>
                <a:spcPts val="0"/>
              </a:spcBef>
              <a:spcAft>
                <a:spcPts val="0"/>
              </a:spcAft>
              <a:buClrTx/>
              <a:buSzTx/>
              <a:buFont typeface="Wingdings" pitchFamily="2" charset="2"/>
              <a:buChar char="§"/>
              <a:tabLst>
                <a:tab pos="342900" algn="l"/>
              </a:tabLst>
              <a:defRPr/>
            </a:pPr>
            <a:endParaRPr lang="en-US" sz="800" kern="0" dirty="0" smtClean="0">
              <a:solidFill>
                <a:sysClr val="windowText" lastClr="000000"/>
              </a:solidFill>
              <a:latin typeface="Arial" pitchFamily="34" charset="0"/>
              <a:cs typeface="Arial" pitchFamily="34" charset="0"/>
            </a:endParaRPr>
          </a:p>
          <a:p>
            <a:pPr marL="342900" marR="0" lvl="0" indent="-342900" defTabSz="914400" eaLnBrk="1" fontAlgn="auto" latinLnBrk="0" hangingPunct="1">
              <a:lnSpc>
                <a:spcPct val="100000"/>
              </a:lnSpc>
              <a:spcBef>
                <a:spcPts val="0"/>
              </a:spcBef>
              <a:spcAft>
                <a:spcPts val="0"/>
              </a:spcAft>
              <a:buClrTx/>
              <a:buSzTx/>
              <a:buFont typeface="Wingdings" pitchFamily="2" charset="2"/>
              <a:buChar char="§"/>
              <a:tabLst>
                <a:tab pos="342900" algn="l"/>
              </a:tabLst>
              <a:defRPr/>
            </a:pPr>
            <a:r>
              <a:rPr lang="en-US" sz="1600" kern="0" dirty="0" smtClean="0">
                <a:solidFill>
                  <a:sysClr val="windowText" lastClr="000000"/>
                </a:solidFill>
                <a:latin typeface="Arial" pitchFamily="34" charset="0"/>
                <a:cs typeface="Arial" pitchFamily="34" charset="0"/>
              </a:rPr>
              <a:t>“Turning off” high-energy resonant particles does not change the growth rate → </a:t>
            </a: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contribution from the cyclotron resonances is negligible. </a:t>
            </a:r>
          </a:p>
        </p:txBody>
      </p:sp>
      <p:pic>
        <p:nvPicPr>
          <p:cNvPr id="16" name="Picture 2" descr="http://www.pppl.gov/images/new/PPPL-LOGO-FNL-158-Y-GRADIENT-KW-LMC_TRANSPARENT.png"/>
          <p:cNvPicPr>
            <a:picLocks noChangeAspect="1" noChangeArrowheads="1"/>
          </p:cNvPicPr>
          <p:nvPr/>
        </p:nvPicPr>
        <p:blipFill>
          <a:blip r:embed="rId6" cstate="print"/>
          <a:srcRect/>
          <a:stretch>
            <a:fillRect/>
          </a:stretch>
        </p:blipFill>
        <p:spPr bwMode="auto">
          <a:xfrm>
            <a:off x="8134350" y="6301745"/>
            <a:ext cx="1009650" cy="556255"/>
          </a:xfrm>
          <a:prstGeom prst="rect">
            <a:avLst/>
          </a:prstGeom>
          <a:noFill/>
        </p:spPr>
      </p:pic>
      <p:pic>
        <p:nvPicPr>
          <p:cNvPr id="17" name="Picture 2" descr="http://nstx.pppl.gov/DragNDrop/Presentation_Template/NSTX-U_logo.png"/>
          <p:cNvPicPr>
            <a:picLocks noChangeAspect="1" noChangeArrowheads="1"/>
          </p:cNvPicPr>
          <p:nvPr/>
        </p:nvPicPr>
        <p:blipFill>
          <a:blip r:embed="rId7" cstate="print"/>
          <a:srcRect/>
          <a:stretch>
            <a:fillRect/>
          </a:stretch>
        </p:blipFill>
        <p:spPr bwMode="auto">
          <a:xfrm>
            <a:off x="0" y="6463922"/>
            <a:ext cx="1533525" cy="394078"/>
          </a:xfrm>
          <a:prstGeom prst="rect">
            <a:avLst/>
          </a:prstGeom>
          <a:noFill/>
        </p:spPr>
      </p:pic>
      <p:sp>
        <p:nvSpPr>
          <p:cNvPr id="18" name="Slide Number Placeholder 2"/>
          <p:cNvSpPr>
            <a:spLocks noGrp="1"/>
          </p:cNvSpPr>
          <p:nvPr>
            <p:ph type="sldNum" sz="quarter" idx="12"/>
          </p:nvPr>
        </p:nvSpPr>
        <p:spPr>
          <a:xfrm>
            <a:off x="6934200" y="76200"/>
            <a:ext cx="2133600" cy="365125"/>
          </a:xfrm>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76339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16</a:t>
            </a:fld>
            <a:endParaRPr lang="en-US"/>
          </a:p>
        </p:txBody>
      </p:sp>
      <p:sp>
        <p:nvSpPr>
          <p:cNvPr id="3"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2" descr="http://www.pppl.gov/images/new/PPPL-LOGO-FNL-158-Y-GRADIENT-KW-LMC_TRANSPARENT.png"/>
          <p:cNvPicPr>
            <a:picLocks noChangeAspect="1" noChangeArrowheads="1"/>
          </p:cNvPicPr>
          <p:nvPr/>
        </p:nvPicPr>
        <p:blipFill>
          <a:blip r:embed="rId2" cstate="print"/>
          <a:srcRect/>
          <a:stretch>
            <a:fillRect/>
          </a:stretch>
        </p:blipFill>
        <p:spPr bwMode="auto">
          <a:xfrm>
            <a:off x="8134350" y="6301745"/>
            <a:ext cx="1009650" cy="556255"/>
          </a:xfrm>
          <a:prstGeom prst="rect">
            <a:avLst/>
          </a:prstGeom>
          <a:noFill/>
        </p:spPr>
      </p:pic>
      <p:sp>
        <p:nvSpPr>
          <p:cNvPr id="6" name="Rectangle 26"/>
          <p:cNvSpPr txBox="1">
            <a:spLocks noChangeArrowheads="1"/>
          </p:cNvSpPr>
          <p:nvPr/>
        </p:nvSpPr>
        <p:spPr>
          <a:xfrm>
            <a:off x="609600" y="762000"/>
            <a:ext cx="8077200" cy="685800"/>
          </a:xfrm>
          <a:prstGeom prst="rect">
            <a:avLst/>
          </a:prstGeom>
          <a:noFill/>
        </p:spPr>
        <p:txBody>
          <a:bodyPr/>
          <a:lstStyle/>
          <a:p>
            <a:pPr lvl="0" algn="ctr">
              <a:defRPr/>
            </a:pPr>
            <a:r>
              <a:rPr lang="en-US" sz="2800" kern="0" dirty="0">
                <a:solidFill>
                  <a:srgbClr val="000099"/>
                </a:solidFill>
                <a:latin typeface="Arial" pitchFamily="34" charset="0"/>
                <a:ea typeface="+mj-ea"/>
                <a:cs typeface="+mj-cs"/>
              </a:rPr>
              <a:t>   </a:t>
            </a:r>
            <a:r>
              <a:rPr lang="en-US" sz="2800" dirty="0" smtClean="0">
                <a:solidFill>
                  <a:srgbClr val="000099"/>
                </a:solidFill>
                <a:latin typeface="Arial" pitchFamily="34" charset="0"/>
                <a:cs typeface="Arial" pitchFamily="34" charset="0"/>
              </a:rPr>
              <a:t>Location </a:t>
            </a:r>
            <a:r>
              <a:rPr lang="en-US" sz="2800" dirty="0">
                <a:solidFill>
                  <a:srgbClr val="000099"/>
                </a:solidFill>
                <a:latin typeface="Arial" pitchFamily="34" charset="0"/>
                <a:cs typeface="Arial" pitchFamily="34" charset="0"/>
              </a:rPr>
              <a:t>of </a:t>
            </a:r>
            <a:r>
              <a:rPr lang="en-GB" sz="2800" dirty="0">
                <a:solidFill>
                  <a:srgbClr val="000099"/>
                </a:solidFill>
                <a:latin typeface="Arial" pitchFamily="34" charset="0"/>
                <a:cs typeface="Arial" pitchFamily="34" charset="0"/>
              </a:rPr>
              <a:t>resonant particles in phase-space</a:t>
            </a:r>
          </a:p>
          <a:p>
            <a:pPr algn="ctr">
              <a:defRPr/>
            </a:pPr>
            <a:endParaRPr lang="en-US" sz="2800" kern="0" dirty="0">
              <a:solidFill>
                <a:srgbClr val="000099"/>
              </a:solidFill>
              <a:latin typeface="Arial" pitchFamily="34" charset="0"/>
              <a:ea typeface="+mj-ea"/>
              <a:cs typeface="+mj-cs"/>
            </a:endParaRPr>
          </a:p>
        </p:txBody>
      </p:sp>
      <p:pic>
        <p:nvPicPr>
          <p:cNvPr id="7" name="Picture 2" descr="http://nstx.pppl.gov/DragNDrop/Presentation_Template/NSTX-U_logo.png"/>
          <p:cNvPicPr>
            <a:picLocks noChangeAspect="1" noChangeArrowheads="1"/>
          </p:cNvPicPr>
          <p:nvPr/>
        </p:nvPicPr>
        <p:blipFill>
          <a:blip r:embed="rId3" cstate="print"/>
          <a:srcRect/>
          <a:stretch>
            <a:fillRect/>
          </a:stretch>
        </p:blipFill>
        <p:spPr bwMode="auto">
          <a:xfrm>
            <a:off x="0" y="6463922"/>
            <a:ext cx="1533525" cy="394078"/>
          </a:xfrm>
          <a:prstGeom prst="rect">
            <a:avLst/>
          </a:prstGeom>
          <a:noFill/>
        </p:spPr>
      </p:pic>
      <p:sp>
        <p:nvSpPr>
          <p:cNvPr id="9" name="Slide Number Placeholder 2"/>
          <p:cNvSpPr txBox="1">
            <a:spLocks/>
          </p:cNvSpPr>
          <p:nvPr/>
        </p:nvSpPr>
        <p:spPr>
          <a:xfrm>
            <a:off x="6934200" y="76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a:spLocks noChangeArrowheads="1"/>
          </p:cNvSpPr>
          <p:nvPr/>
        </p:nvSpPr>
        <p:spPr bwMode="auto">
          <a:xfrm>
            <a:off x="609600" y="4299465"/>
            <a:ext cx="4267199" cy="830997"/>
          </a:xfrm>
          <a:prstGeom prst="rect">
            <a:avLst/>
          </a:prstGeom>
          <a:noFill/>
          <a:ln w="9525">
            <a:noFill/>
            <a:miter lim="800000"/>
            <a:headEnd/>
            <a:tailEnd/>
          </a:ln>
        </p:spPr>
        <p:txBody>
          <a:bodyPr wrap="square" anchor="ctr">
            <a:spAutoFit/>
          </a:bodyPr>
          <a:lstStyle/>
          <a:p>
            <a:pPr>
              <a:tabLst>
                <a:tab pos="342900" algn="l"/>
              </a:tabLst>
            </a:pPr>
            <a:r>
              <a:rPr lang="en-US" sz="1200" dirty="0" smtClean="0">
                <a:latin typeface="Arial" pitchFamily="34" charset="0"/>
                <a:cs typeface="Arial" pitchFamily="34" charset="0"/>
              </a:rPr>
              <a:t>Location </a:t>
            </a:r>
            <a:r>
              <a:rPr lang="en-US" sz="1200" dirty="0">
                <a:latin typeface="Arial" pitchFamily="34" charset="0"/>
                <a:cs typeface="Arial" pitchFamily="34" charset="0"/>
              </a:rPr>
              <a:t>of resonant particles</a:t>
            </a:r>
            <a:r>
              <a:rPr lang="en-US" sz="1200" b="1" dirty="0">
                <a:latin typeface="Arial" pitchFamily="34" charset="0"/>
                <a:cs typeface="Arial" pitchFamily="34" charset="0"/>
              </a:rPr>
              <a:t> </a:t>
            </a:r>
            <a:r>
              <a:rPr lang="en-US" sz="1200" dirty="0">
                <a:latin typeface="Arial" pitchFamily="34" charset="0"/>
                <a:cs typeface="Arial" pitchFamily="34" charset="0"/>
              </a:rPr>
              <a:t>in phase </a:t>
            </a:r>
            <a:r>
              <a:rPr lang="en-US" sz="1200" dirty="0" smtClean="0">
                <a:latin typeface="Arial" pitchFamily="34" charset="0"/>
                <a:cs typeface="Arial" pitchFamily="34" charset="0"/>
              </a:rPr>
              <a:t>space: </a:t>
            </a:r>
            <a:r>
              <a:rPr lang="el-GR" sz="1200" dirty="0" smtClean="0">
                <a:latin typeface="Arial" pitchFamily="34" charset="0"/>
                <a:cs typeface="Arial" pitchFamily="34" charset="0"/>
              </a:rPr>
              <a:t>λ</a:t>
            </a:r>
            <a:r>
              <a:rPr lang="en-US" sz="1200" dirty="0">
                <a:latin typeface="Arial" pitchFamily="34" charset="0"/>
                <a:cs typeface="Arial" pitchFamily="34" charset="0"/>
              </a:rPr>
              <a:t>=</a:t>
            </a:r>
            <a:r>
              <a:rPr lang="el-GR" sz="1200" dirty="0">
                <a:latin typeface="Arial" pitchFamily="34" charset="0"/>
                <a:cs typeface="Arial" pitchFamily="34" charset="0"/>
              </a:rPr>
              <a:t>μ</a:t>
            </a:r>
            <a:r>
              <a:rPr lang="en-US" sz="1200" dirty="0">
                <a:latin typeface="Arial" pitchFamily="34" charset="0"/>
                <a:cs typeface="Arial" pitchFamily="34" charset="0"/>
              </a:rPr>
              <a:t>B</a:t>
            </a:r>
            <a:r>
              <a:rPr lang="en-US" sz="1200" baseline="-30000" dirty="0">
                <a:latin typeface="Arial" pitchFamily="34" charset="0"/>
                <a:cs typeface="Arial" pitchFamily="34" charset="0"/>
              </a:rPr>
              <a:t>0</a:t>
            </a:r>
            <a:r>
              <a:rPr lang="en-US" sz="1200" dirty="0">
                <a:latin typeface="Arial" pitchFamily="34" charset="0"/>
                <a:cs typeface="Arial" pitchFamily="34" charset="0"/>
              </a:rPr>
              <a:t>/</a:t>
            </a:r>
            <a:r>
              <a:rPr lang="el-GR" sz="1200" dirty="0">
                <a:latin typeface="Arial" pitchFamily="34" charset="0"/>
                <a:cs typeface="Arial" pitchFamily="34" charset="0"/>
              </a:rPr>
              <a:t>ε</a:t>
            </a:r>
            <a:r>
              <a:rPr lang="en-US" sz="1200" dirty="0">
                <a:latin typeface="Arial" pitchFamily="34" charset="0"/>
                <a:cs typeface="Arial" pitchFamily="34" charset="0"/>
              </a:rPr>
              <a:t> vs </a:t>
            </a:r>
            <a:r>
              <a:rPr lang="en-US" sz="1200" dirty="0" smtClean="0">
                <a:latin typeface="Arial" pitchFamily="34" charset="0"/>
                <a:cs typeface="Arial" pitchFamily="34" charset="0"/>
              </a:rPr>
              <a:t>energy. From </a:t>
            </a:r>
            <a:r>
              <a:rPr lang="en-US" sz="1200" dirty="0">
                <a:latin typeface="Arial" pitchFamily="34" charset="0"/>
                <a:cs typeface="Arial" pitchFamily="34" charset="0"/>
              </a:rPr>
              <a:t>HYM simulations for </a:t>
            </a:r>
            <a:r>
              <a:rPr lang="en-US" sz="1200" dirty="0" smtClean="0">
                <a:latin typeface="Arial" pitchFamily="34" charset="0"/>
                <a:cs typeface="Arial" pitchFamily="34" charset="0"/>
              </a:rPr>
              <a:t>n=8 CAE</a:t>
            </a:r>
            <a:r>
              <a:rPr lang="en-US" sz="1200" dirty="0">
                <a:latin typeface="Arial" pitchFamily="34" charset="0"/>
                <a:cs typeface="Arial" pitchFamily="34" charset="0"/>
              </a:rPr>
              <a:t>.</a:t>
            </a:r>
            <a:r>
              <a:rPr lang="en-US" sz="1200" dirty="0" smtClean="0">
                <a:latin typeface="Arial" pitchFamily="34" charset="0"/>
                <a:cs typeface="Arial" pitchFamily="34" charset="0"/>
              </a:rPr>
              <a:t> Particle </a:t>
            </a:r>
            <a:r>
              <a:rPr lang="en-US" sz="1200" dirty="0">
                <a:latin typeface="Arial" pitchFamily="34" charset="0"/>
                <a:cs typeface="Arial" pitchFamily="34" charset="0"/>
              </a:rPr>
              <a:t>color corresponds to different energies: from E=0 (purple) to </a:t>
            </a:r>
            <a:r>
              <a:rPr lang="en-US" sz="1200" dirty="0" smtClean="0">
                <a:latin typeface="Arial" pitchFamily="34" charset="0"/>
                <a:cs typeface="Arial" pitchFamily="34" charset="0"/>
              </a:rPr>
              <a:t>E=90keV </a:t>
            </a:r>
            <a:r>
              <a:rPr lang="en-US" sz="1200" dirty="0">
                <a:latin typeface="Arial" pitchFamily="34" charset="0"/>
                <a:cs typeface="Arial" pitchFamily="34" charset="0"/>
              </a:rPr>
              <a:t>(red). </a:t>
            </a:r>
          </a:p>
        </p:txBody>
      </p:sp>
      <p:grpSp>
        <p:nvGrpSpPr>
          <p:cNvPr id="18" name="Group 17"/>
          <p:cNvGrpSpPr/>
          <p:nvPr/>
        </p:nvGrpSpPr>
        <p:grpSpPr>
          <a:xfrm>
            <a:off x="4851621" y="1588170"/>
            <a:ext cx="3787554" cy="2755230"/>
            <a:chOff x="4791388" y="1905000"/>
            <a:chExt cx="3568165" cy="2212777"/>
          </a:xfrm>
        </p:grpSpPr>
        <p:pic>
          <p:nvPicPr>
            <p:cNvPr id="19" name="Picture 18" descr="omega_nstx_n=8nn_Page_1.tif"/>
            <p:cNvPicPr>
              <a:picLocks noChangeAspect="1"/>
            </p:cNvPicPr>
            <p:nvPr/>
          </p:nvPicPr>
          <p:blipFill>
            <a:blip r:embed="rId4" cstate="print"/>
            <a:srcRect t="54444"/>
            <a:stretch>
              <a:fillRect/>
            </a:stretch>
          </p:blipFill>
          <p:spPr>
            <a:xfrm>
              <a:off x="5181600" y="1905000"/>
              <a:ext cx="3177953" cy="1919336"/>
            </a:xfrm>
            <a:prstGeom prst="rect">
              <a:avLst/>
            </a:prstGeom>
          </p:spPr>
        </p:pic>
        <p:sp>
          <p:nvSpPr>
            <p:cNvPr id="20" name="Text Box 18"/>
            <p:cNvSpPr txBox="1">
              <a:spLocks noChangeArrowheads="1"/>
            </p:cNvSpPr>
            <p:nvPr/>
          </p:nvSpPr>
          <p:spPr bwMode="auto">
            <a:xfrm>
              <a:off x="6553200" y="3810000"/>
              <a:ext cx="1066800" cy="307777"/>
            </a:xfrm>
            <a:prstGeom prst="rect">
              <a:avLst/>
            </a:prstGeom>
            <a:solidFill>
              <a:schemeClr val="bg1"/>
            </a:solidFill>
            <a:ln w="9525">
              <a:noFill/>
              <a:miter lim="800000"/>
              <a:headEnd/>
              <a:tailEnd/>
            </a:ln>
          </p:spPr>
          <p:txBody>
            <a:bodyPr wrap="square">
              <a:spAutoFit/>
            </a:bodyPr>
            <a:lstStyle/>
            <a:p>
              <a:pPr algn="ctr"/>
              <a:r>
                <a:rPr lang="en-US" sz="1400" dirty="0"/>
                <a:t>V</a:t>
              </a:r>
              <a:r>
                <a:rPr lang="en-US" sz="1400" baseline="-25000" dirty="0"/>
                <a:t>|| </a:t>
              </a:r>
              <a:r>
                <a:rPr lang="en-US" sz="1400" dirty="0"/>
                <a:t>/V</a:t>
              </a:r>
              <a:r>
                <a:rPr lang="en-US" sz="1400" baseline="-25000" dirty="0"/>
                <a:t>A</a:t>
              </a:r>
            </a:p>
          </p:txBody>
        </p:sp>
        <p:sp>
          <p:nvSpPr>
            <p:cNvPr id="21" name="Text Box 20"/>
            <p:cNvSpPr txBox="1">
              <a:spLocks noChangeArrowheads="1"/>
            </p:cNvSpPr>
            <p:nvPr/>
          </p:nvSpPr>
          <p:spPr bwMode="auto">
            <a:xfrm>
              <a:off x="4791388" y="2590800"/>
              <a:ext cx="695011" cy="338138"/>
            </a:xfrm>
            <a:prstGeom prst="rect">
              <a:avLst/>
            </a:prstGeom>
            <a:solidFill>
              <a:srgbClr val="FFFFFF"/>
            </a:solidFill>
            <a:ln w="9525">
              <a:noFill/>
              <a:miter lim="800000"/>
              <a:headEnd/>
              <a:tailEnd/>
            </a:ln>
          </p:spPr>
          <p:txBody>
            <a:bodyPr wrap="square">
              <a:spAutoFit/>
            </a:bodyPr>
            <a:lstStyle/>
            <a:p>
              <a:pPr algn="ctr" fontAlgn="auto">
                <a:spcBef>
                  <a:spcPts val="0"/>
                </a:spcBef>
                <a:spcAft>
                  <a:spcPts val="0"/>
                </a:spcAft>
                <a:defRPr/>
              </a:pPr>
              <a:r>
                <a:rPr lang="el-GR" sz="1600" kern="0" dirty="0">
                  <a:solidFill>
                    <a:sysClr val="windowText" lastClr="000000"/>
                  </a:solidFill>
                  <a:latin typeface="Times New Roman" pitchFamily="18" charset="0"/>
                  <a:cs typeface="Times New Roman" pitchFamily="18" charset="0"/>
                </a:rPr>
                <a:t>δ</a:t>
              </a:r>
              <a:r>
                <a:rPr lang="en-US" sz="1600" kern="0" dirty="0">
                  <a:solidFill>
                    <a:sysClr val="windowText" lastClr="000000"/>
                  </a:solidFill>
                  <a:latin typeface="Times New Roman" pitchFamily="18" charset="0"/>
                  <a:cs typeface="Times New Roman" pitchFamily="18" charset="0"/>
                </a:rPr>
                <a:t>F/F</a:t>
              </a:r>
              <a:endParaRPr lang="en-US" sz="1600" kern="0" baseline="-25000" dirty="0">
                <a:solidFill>
                  <a:sysClr val="windowText" lastClr="000000"/>
                </a:solidFill>
                <a:latin typeface="Times New Roman" pitchFamily="18" charset="0"/>
                <a:cs typeface="Times New Roman" pitchFamily="18" charset="0"/>
              </a:endParaRPr>
            </a:p>
          </p:txBody>
        </p:sp>
      </p:grpSp>
      <p:sp>
        <p:nvSpPr>
          <p:cNvPr id="22" name="Rectangle 21"/>
          <p:cNvSpPr>
            <a:spLocks noChangeArrowheads="1"/>
          </p:cNvSpPr>
          <p:nvPr/>
        </p:nvSpPr>
        <p:spPr bwMode="auto">
          <a:xfrm>
            <a:off x="5063176" y="4299465"/>
            <a:ext cx="3776024" cy="461665"/>
          </a:xfrm>
          <a:prstGeom prst="rect">
            <a:avLst/>
          </a:prstGeom>
          <a:noFill/>
          <a:ln w="9525">
            <a:noFill/>
            <a:miter lim="800000"/>
            <a:headEnd/>
            <a:tailEnd/>
          </a:ln>
        </p:spPr>
        <p:txBody>
          <a:bodyPr wrap="square" anchor="ctr">
            <a:spAutoFit/>
          </a:bodyPr>
          <a:lstStyle/>
          <a:p>
            <a:pPr>
              <a:tabLst>
                <a:tab pos="342900" algn="l"/>
              </a:tabLst>
            </a:pPr>
            <a:r>
              <a:rPr lang="en-US" sz="1200" dirty="0">
                <a:latin typeface="Arial" pitchFamily="34" charset="0"/>
                <a:cs typeface="Arial" pitchFamily="34" charset="0"/>
              </a:rPr>
              <a:t>P</a:t>
            </a:r>
            <a:r>
              <a:rPr lang="en-US" sz="1200" dirty="0" smtClean="0">
                <a:latin typeface="Arial" pitchFamily="34" charset="0"/>
                <a:cs typeface="Arial" pitchFamily="34" charset="0"/>
              </a:rPr>
              <a:t>article weight  w ~ </a:t>
            </a:r>
            <a:r>
              <a:rPr lang="el-GR" sz="1200" kern="0" dirty="0" smtClean="0">
                <a:solidFill>
                  <a:sysClr val="windowText" lastClr="000000"/>
                </a:solidFill>
                <a:latin typeface="Arial" pitchFamily="34" charset="0"/>
                <a:cs typeface="Arial" pitchFamily="34" charset="0"/>
              </a:rPr>
              <a:t>δ</a:t>
            </a:r>
            <a:r>
              <a:rPr lang="en-US" sz="1200" kern="0" dirty="0" smtClean="0">
                <a:solidFill>
                  <a:sysClr val="windowText" lastClr="000000"/>
                </a:solidFill>
                <a:latin typeface="Arial" pitchFamily="34" charset="0"/>
                <a:cs typeface="Arial" pitchFamily="34" charset="0"/>
              </a:rPr>
              <a:t>F/F </a:t>
            </a:r>
            <a:r>
              <a:rPr lang="en-US" sz="1200" kern="0" baseline="-25000" dirty="0" smtClean="0">
                <a:solidFill>
                  <a:sysClr val="windowText" lastClr="000000"/>
                </a:solidFill>
                <a:latin typeface="Arial" pitchFamily="34" charset="0"/>
                <a:cs typeface="Arial" pitchFamily="34" charset="0"/>
              </a:rPr>
              <a:t> </a:t>
            </a:r>
            <a:r>
              <a:rPr lang="en-US" sz="1200" kern="0" dirty="0" smtClean="0">
                <a:solidFill>
                  <a:sysClr val="windowText" lastClr="000000"/>
                </a:solidFill>
                <a:latin typeface="Arial" pitchFamily="34" charset="0"/>
                <a:cs typeface="Arial" pitchFamily="34" charset="0"/>
              </a:rPr>
              <a:t> </a:t>
            </a:r>
            <a:r>
              <a:rPr lang="en-US" sz="1200" dirty="0" smtClean="0">
                <a:latin typeface="Arial" pitchFamily="34" charset="0"/>
                <a:cs typeface="Arial" pitchFamily="34" charset="0"/>
              </a:rPr>
              <a:t>vs orbit-averaged parallel velocity for all simulations particles. </a:t>
            </a:r>
            <a:endParaRPr lang="en-US" sz="12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609600" y="5102732"/>
                <a:ext cx="8153399" cy="1268874"/>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Resonant velocity </a:t>
                </a:r>
                <a:r>
                  <a:rPr lang="en-GB" sz="1400" dirty="0">
                    <a:latin typeface="Arial" panose="020B0604020202020204" pitchFamily="34" charset="0"/>
                    <a:cs typeface="Arial" panose="020B0604020202020204" pitchFamily="34" charset="0"/>
                  </a:rPr>
                  <a:t>v</a:t>
                </a:r>
                <a:r>
                  <a:rPr lang="en-GB" sz="1400" i="1" baseline="-25000" dirty="0">
                    <a:latin typeface="Arial" panose="020B0604020202020204" pitchFamily="34" charset="0"/>
                    <a:cs typeface="Arial" panose="020B0604020202020204" pitchFamily="34" charset="0"/>
                  </a:rPr>
                  <a:t>||</a:t>
                </a:r>
                <a:r>
                  <a:rPr lang="en-GB" sz="1400" i="1" dirty="0">
                    <a:latin typeface="Arial" panose="020B0604020202020204" pitchFamily="34" charset="0"/>
                    <a:cs typeface="Arial" panose="020B0604020202020204" pitchFamily="34" charset="0"/>
                  </a:rPr>
                  <a:t>≈ </a:t>
                </a:r>
                <a:r>
                  <a:rPr lang="el-GR" sz="1400" i="1" dirty="0">
                    <a:latin typeface="Arial" panose="020B0604020202020204" pitchFamily="34" charset="0"/>
                    <a:cs typeface="Arial" panose="020B0604020202020204" pitchFamily="34" charset="0"/>
                  </a:rPr>
                  <a:t>ω</a:t>
                </a:r>
                <a:r>
                  <a:rPr lang="en-GB" sz="1400" i="1" dirty="0">
                    <a:latin typeface="Arial" panose="020B0604020202020204" pitchFamily="34" charset="0"/>
                    <a:cs typeface="Arial" panose="020B0604020202020204" pitchFamily="34" charset="0"/>
                  </a:rPr>
                  <a:t>R</a:t>
                </a:r>
                <a:r>
                  <a:rPr lang="en-GB" sz="1400" i="1" baseline="-25000" dirty="0">
                    <a:latin typeface="Arial" panose="020B0604020202020204" pitchFamily="34" charset="0"/>
                    <a:cs typeface="Arial" panose="020B0604020202020204" pitchFamily="34" charset="0"/>
                  </a:rPr>
                  <a:t>0</a:t>
                </a:r>
                <a:r>
                  <a:rPr lang="en-GB" sz="1400" i="1" dirty="0">
                    <a:latin typeface="Arial" panose="020B0604020202020204" pitchFamily="34" charset="0"/>
                    <a:cs typeface="Arial" panose="020B0604020202020204" pitchFamily="34" charset="0"/>
                  </a:rPr>
                  <a:t>/n=1.7V</a:t>
                </a:r>
                <a:r>
                  <a:rPr lang="en-GB" sz="1400" i="1" baseline="-25000" dirty="0">
                    <a:latin typeface="Arial" panose="020B0604020202020204" pitchFamily="34" charset="0"/>
                    <a:cs typeface="Arial" panose="020B0604020202020204" pitchFamily="34" charset="0"/>
                  </a:rPr>
                  <a:t>A</a:t>
                </a:r>
                <a:r>
                  <a:rPr lang="en-GB" sz="1400" dirty="0">
                    <a:latin typeface="Arial" panose="020B0604020202020204" pitchFamily="34" charset="0"/>
                    <a:cs typeface="Arial" panose="020B0604020202020204" pitchFamily="34" charset="0"/>
                  </a:rPr>
                  <a:t>, in</a:t>
                </a:r>
                <a:r>
                  <a:rPr lang="en-GB" sz="1400" i="1"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good agreement </a:t>
                </a:r>
                <a:r>
                  <a:rPr lang="en-GB" sz="1400" dirty="0">
                    <a:latin typeface="Arial" panose="020B0604020202020204" pitchFamily="34" charset="0"/>
                    <a:cs typeface="Arial" panose="020B0604020202020204" pitchFamily="34" charset="0"/>
                  </a:rPr>
                  <a:t>with </a:t>
                </a:r>
                <a:r>
                  <a:rPr lang="en-GB" sz="1400" dirty="0" smtClean="0">
                    <a:latin typeface="Arial" panose="020B0604020202020204" pitchFamily="34" charset="0"/>
                    <a:cs typeface="Arial" panose="020B0604020202020204" pitchFamily="34" charset="0"/>
                  </a:rPr>
                  <a:t>simulations.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a:t>
                </a:r>
                <a:r>
                  <a:rPr lang="en-US" sz="1400" dirty="0" smtClean="0">
                    <a:latin typeface="Arial" panose="020B0604020202020204" pitchFamily="34" charset="0"/>
                    <a:cs typeface="Arial" panose="020B0604020202020204" pitchFamily="34" charset="0"/>
                  </a:rPr>
                  <a:t>istribution </a:t>
                </a:r>
                <a:r>
                  <a:rPr lang="en-US" sz="1400" dirty="0">
                    <a:latin typeface="Arial" panose="020B0604020202020204" pitchFamily="34" charset="0"/>
                    <a:cs typeface="Arial" panose="020B0604020202020204" pitchFamily="34" charset="0"/>
                  </a:rPr>
                  <a:t>in (</a:t>
                </a:r>
                <a:r>
                  <a:rPr lang="el-GR" sz="1400" i="1" dirty="0">
                    <a:latin typeface="Arial" panose="020B0604020202020204" pitchFamily="34" charset="0"/>
                    <a:cs typeface="Arial" panose="020B0604020202020204" pitchFamily="34" charset="0"/>
                  </a:rPr>
                  <a:t>λ</a:t>
                </a:r>
                <a:r>
                  <a:rPr lang="en-GB" sz="1400" i="1" dirty="0">
                    <a:latin typeface="Arial" panose="020B0604020202020204" pitchFamily="34" charset="0"/>
                    <a:cs typeface="Arial" panose="020B0604020202020204" pitchFamily="34" charset="0"/>
                  </a:rPr>
                  <a:t>, </a:t>
                </a:r>
                <a:r>
                  <a:rPr lang="el-GR" sz="1400" i="1" dirty="0">
                    <a:latin typeface="Arial" panose="020B0604020202020204" pitchFamily="34" charset="0"/>
                    <a:cs typeface="Arial" panose="020B0604020202020204" pitchFamily="34" charset="0"/>
                  </a:rPr>
                  <a:t>ε</a:t>
                </a:r>
                <a:r>
                  <a:rPr lang="en-US" sz="1400" dirty="0">
                    <a:latin typeface="Arial" panose="020B0604020202020204" pitchFamily="34" charset="0"/>
                    <a:cs typeface="Arial" panose="020B0604020202020204" pitchFamily="34" charset="0"/>
                  </a:rPr>
                  <a:t>) space can be described approximately by a relation </a:t>
                </a:r>
                <a:r>
                  <a:rPr lang="el-GR" sz="1400" i="1" dirty="0">
                    <a:latin typeface="Arial" panose="020B0604020202020204" pitchFamily="34" charset="0"/>
                    <a:cs typeface="Arial" panose="020B0604020202020204" pitchFamily="34" charset="0"/>
                  </a:rPr>
                  <a:t>λ</a:t>
                </a:r>
                <a:r>
                  <a:rPr lang="en-GB" sz="1400" i="1" dirty="0">
                    <a:latin typeface="Arial" panose="020B0604020202020204" pitchFamily="34" charset="0"/>
                    <a:cs typeface="Arial" panose="020B0604020202020204" pitchFamily="34" charset="0"/>
                  </a:rPr>
                  <a:t>= 1- v</a:t>
                </a:r>
                <a:r>
                  <a:rPr lang="en-GB" sz="1400" i="1" baseline="-25000" dirty="0">
                    <a:latin typeface="Arial" panose="020B0604020202020204" pitchFamily="34" charset="0"/>
                    <a:cs typeface="Arial" panose="020B0604020202020204" pitchFamily="34" charset="0"/>
                  </a:rPr>
                  <a:t>||</a:t>
                </a:r>
                <a:r>
                  <a:rPr lang="en-GB" sz="1400" i="1" baseline="30000" dirty="0">
                    <a:latin typeface="Arial" panose="020B0604020202020204" pitchFamily="34" charset="0"/>
                    <a:cs typeface="Arial" panose="020B0604020202020204" pitchFamily="34" charset="0"/>
                  </a:rPr>
                  <a:t>2</a:t>
                </a:r>
                <a:r>
                  <a:rPr lang="en-GB" sz="1400" i="1" dirty="0">
                    <a:latin typeface="Arial" panose="020B0604020202020204" pitchFamily="34" charset="0"/>
                    <a:cs typeface="Arial" panose="020B0604020202020204" pitchFamily="34" charset="0"/>
                  </a:rPr>
                  <a:t>/2</a:t>
                </a:r>
                <a:r>
                  <a:rPr lang="el-GR" sz="1400" i="1" dirty="0">
                    <a:latin typeface="Arial" panose="020B0604020202020204" pitchFamily="34" charset="0"/>
                    <a:cs typeface="Arial" panose="020B0604020202020204" pitchFamily="34" charset="0"/>
                  </a:rPr>
                  <a:t>ε</a:t>
                </a:r>
                <a:r>
                  <a:rPr lang="el-GR"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for a fixed v</a:t>
                </a:r>
                <a:r>
                  <a:rPr lang="en-GB" sz="1400" baseline="-250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(solid line plotted for </a:t>
                </a:r>
                <a:r>
                  <a:rPr lang="en-GB" sz="1400" dirty="0">
                    <a:latin typeface="Arial" panose="020B0604020202020204" pitchFamily="34" charset="0"/>
                    <a:cs typeface="Arial" panose="020B0604020202020204" pitchFamily="34" charset="0"/>
                  </a:rPr>
                  <a:t>v</a:t>
                </a:r>
                <a:r>
                  <a:rPr lang="en-GB" sz="1400" baseline="-25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 </a:t>
                </a:r>
                <a:r>
                  <a:rPr lang="en-GB" sz="1400" dirty="0" smtClean="0">
                    <a:latin typeface="Arial" panose="020B0604020202020204" pitchFamily="34" charset="0"/>
                    <a:cs typeface="Arial" panose="020B0604020202020204" pitchFamily="34" charset="0"/>
                  </a:rPr>
                  <a:t>1.7V</a:t>
                </a:r>
                <a:r>
                  <a:rPr lang="en-GB" sz="1400" baseline="-25000" dirty="0" smtClean="0">
                    <a:latin typeface="Arial" panose="020B0604020202020204" pitchFamily="34" charset="0"/>
                    <a:cs typeface="Arial" panose="020B0604020202020204" pitchFamily="34" charset="0"/>
                  </a:rPr>
                  <a:t>A</a:t>
                </a:r>
                <a:r>
                  <a:rPr lang="en-GB" sz="1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Instability </a:t>
                </a:r>
                <a:r>
                  <a:rPr lang="en-US" sz="1400" dirty="0">
                    <a:latin typeface="Arial" panose="020B0604020202020204" pitchFamily="34" charset="0"/>
                    <a:cs typeface="Arial" panose="020B0604020202020204" pitchFamily="34" charset="0"/>
                  </a:rPr>
                  <a:t>is driven mostly by the trapped beam </a:t>
                </a:r>
                <a:r>
                  <a:rPr lang="en-US" sz="1400" dirty="0" smtClean="0">
                    <a:latin typeface="Arial" panose="020B0604020202020204" pitchFamily="34" charset="0"/>
                    <a:cs typeface="Arial" panose="020B0604020202020204" pitchFamily="34" charset="0"/>
                  </a:rPr>
                  <a:t>ions with </a:t>
                </a:r>
                <a14:m>
                  <m:oMath xmlns:m="http://schemas.openxmlformats.org/officeDocument/2006/math">
                    <m:r>
                      <a:rPr lang="en-US" sz="1400" i="1">
                        <a:latin typeface="Cambria Math"/>
                      </a:rPr>
                      <m:t> </m:t>
                    </m:r>
                    <m:r>
                      <a:rPr lang="en-US" sz="1400" i="1">
                        <a:latin typeface="Cambria Math"/>
                      </a:rPr>
                      <m:t>𝐷</m:t>
                    </m:r>
                    <m:r>
                      <a:rPr lang="en-US" sz="1400" i="1">
                        <a:latin typeface="Cambria Math"/>
                      </a:rPr>
                      <m:t>=</m:t>
                    </m:r>
                    <m:f>
                      <m:fPr>
                        <m:ctrlPr>
                          <a:rPr lang="en-US" sz="1400" i="1">
                            <a:latin typeface="Cambria Math"/>
                          </a:rPr>
                        </m:ctrlPr>
                      </m:fPr>
                      <m:num>
                        <m:r>
                          <a:rPr lang="en-US" sz="1400" i="1">
                            <a:latin typeface="Cambria Math"/>
                          </a:rPr>
                          <m:t>𝜕</m:t>
                        </m:r>
                        <m:sSub>
                          <m:sSubPr>
                            <m:ctrlPr>
                              <a:rPr lang="en-US" sz="1400" i="1">
                                <a:latin typeface="Cambria Math"/>
                              </a:rPr>
                            </m:ctrlPr>
                          </m:sSubPr>
                          <m:e>
                            <m:r>
                              <a:rPr lang="en-US" sz="1400" i="1">
                                <a:latin typeface="Cambria Math"/>
                              </a:rPr>
                              <m:t>𝐹</m:t>
                            </m:r>
                          </m:e>
                          <m:sub>
                            <m:r>
                              <a:rPr lang="en-US" sz="1400" i="1">
                                <a:latin typeface="Cambria Math"/>
                              </a:rPr>
                              <m:t>0</m:t>
                            </m:r>
                          </m:sub>
                        </m:sSub>
                      </m:num>
                      <m:den>
                        <m:r>
                          <a:rPr lang="en-US" sz="1400" i="1">
                            <a:latin typeface="Cambria Math"/>
                          </a:rPr>
                          <m:t>𝜕𝜀</m:t>
                        </m:r>
                      </m:den>
                    </m:f>
                    <m:r>
                      <a:rPr lang="en-US" sz="1400" i="1">
                        <a:latin typeface="Cambria Math"/>
                      </a:rPr>
                      <m:t>− </m:t>
                    </m:r>
                    <m:f>
                      <m:fPr>
                        <m:ctrlPr>
                          <a:rPr lang="en-US" sz="1400" i="1">
                            <a:latin typeface="Cambria Math"/>
                          </a:rPr>
                        </m:ctrlPr>
                      </m:fPr>
                      <m:num>
                        <m:r>
                          <a:rPr lang="en-US" sz="1400" i="1">
                            <a:latin typeface="Cambria Math"/>
                          </a:rPr>
                          <m:t>𝜆</m:t>
                        </m:r>
                      </m:num>
                      <m:den>
                        <m:r>
                          <a:rPr lang="en-US" sz="1400" i="1">
                            <a:latin typeface="Cambria Math"/>
                          </a:rPr>
                          <m:t>𝜀</m:t>
                        </m:r>
                      </m:den>
                    </m:f>
                    <m:r>
                      <a:rPr lang="en-US" sz="1400" i="1">
                        <a:latin typeface="Cambria Math"/>
                      </a:rPr>
                      <m:t> </m:t>
                    </m:r>
                    <m:f>
                      <m:fPr>
                        <m:ctrlPr>
                          <a:rPr lang="en-US" sz="1400" i="1">
                            <a:latin typeface="Cambria Math"/>
                          </a:rPr>
                        </m:ctrlPr>
                      </m:fPr>
                      <m:num>
                        <m:r>
                          <a:rPr lang="en-US" sz="1400" i="1">
                            <a:latin typeface="Cambria Math"/>
                          </a:rPr>
                          <m:t>𝜕</m:t>
                        </m:r>
                        <m:sSub>
                          <m:sSubPr>
                            <m:ctrlPr>
                              <a:rPr lang="en-US" sz="1400" i="1">
                                <a:latin typeface="Cambria Math"/>
                              </a:rPr>
                            </m:ctrlPr>
                          </m:sSubPr>
                          <m:e>
                            <m:r>
                              <a:rPr lang="en-US" sz="1400" i="1">
                                <a:latin typeface="Cambria Math"/>
                              </a:rPr>
                              <m:t>𝐹</m:t>
                            </m:r>
                          </m:e>
                          <m:sub>
                            <m:r>
                              <a:rPr lang="en-US" sz="1400" i="1">
                                <a:latin typeface="Cambria Math"/>
                              </a:rPr>
                              <m:t>0</m:t>
                            </m:r>
                          </m:sub>
                        </m:sSub>
                      </m:num>
                      <m:den>
                        <m:r>
                          <a:rPr lang="en-US" sz="1400" i="1">
                            <a:latin typeface="Cambria Math"/>
                          </a:rPr>
                          <m:t>𝜕𝜆</m:t>
                        </m:r>
                      </m:den>
                    </m:f>
                    <m:r>
                      <a:rPr lang="en-US" sz="1400" b="0" i="1" smtClean="0">
                        <a:latin typeface="Cambria Math"/>
                      </a:rPr>
                      <m:t>&gt;</m:t>
                    </m:r>
                    <m:r>
                      <a:rPr lang="en-US" sz="1400" i="1">
                        <a:latin typeface="Cambria Math"/>
                      </a:rPr>
                      <m:t>0</m:t>
                    </m:r>
                  </m:oMath>
                </a14:m>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whereas lower-energy passing ions are </a:t>
                </a:r>
                <a:r>
                  <a:rPr lang="en-US" sz="1400" dirty="0" smtClean="0">
                    <a:latin typeface="Arial" panose="020B0604020202020204" pitchFamily="34" charset="0"/>
                    <a:cs typeface="Arial" panose="020B0604020202020204" pitchFamily="34" charset="0"/>
                  </a:rPr>
                  <a:t>stabilizing (dashed line corresponds to condition D=0).</a:t>
                </a:r>
                <a:endParaRPr lang="en-US" sz="1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09600" y="5102732"/>
                <a:ext cx="8153399" cy="1268874"/>
              </a:xfrm>
              <a:prstGeom prst="rect">
                <a:avLst/>
              </a:prstGeom>
              <a:blipFill rotWithShape="1">
                <a:blip r:embed="rId5"/>
                <a:stretch>
                  <a:fillRect l="-75" t="-481" b="-4327"/>
                </a:stretch>
              </a:blipFill>
            </p:spPr>
            <p:txBody>
              <a:bodyPr/>
              <a:lstStyle/>
              <a:p>
                <a:r>
                  <a:rPr lang="en-US">
                    <a:noFill/>
                  </a:rPr>
                  <a:t> </a:t>
                </a:r>
              </a:p>
            </p:txBody>
          </p:sp>
        </mc:Fallback>
      </mc:AlternateContent>
      <p:grpSp>
        <p:nvGrpSpPr>
          <p:cNvPr id="29" name="Group 28"/>
          <p:cNvGrpSpPr/>
          <p:nvPr/>
        </p:nvGrpSpPr>
        <p:grpSpPr>
          <a:xfrm>
            <a:off x="533400" y="1513764"/>
            <a:ext cx="4489945" cy="2901247"/>
            <a:chOff x="766762" y="1478121"/>
            <a:chExt cx="4132481" cy="2443322"/>
          </a:xfrm>
        </p:grpSpPr>
        <p:grpSp>
          <p:nvGrpSpPr>
            <p:cNvPr id="10" name="Group 9"/>
            <p:cNvGrpSpPr/>
            <p:nvPr/>
          </p:nvGrpSpPr>
          <p:grpSpPr>
            <a:xfrm>
              <a:off x="766762" y="1752600"/>
              <a:ext cx="3581400" cy="2168843"/>
              <a:chOff x="4640245" y="4080468"/>
              <a:chExt cx="3581400" cy="2168843"/>
            </a:xfrm>
          </p:grpSpPr>
          <p:grpSp>
            <p:nvGrpSpPr>
              <p:cNvPr id="11" name="Group 10"/>
              <p:cNvGrpSpPr/>
              <p:nvPr/>
            </p:nvGrpSpPr>
            <p:grpSpPr>
              <a:xfrm>
                <a:off x="4640245" y="4080468"/>
                <a:ext cx="3581400" cy="2168843"/>
                <a:chOff x="838200" y="1905000"/>
                <a:chExt cx="3581400" cy="2168843"/>
              </a:xfrm>
            </p:grpSpPr>
            <p:pic>
              <p:nvPicPr>
                <p:cNvPr id="13" name="Picture 12" descr="omega_nstx_n=8nn_Page_2.tif"/>
                <p:cNvPicPr>
                  <a:picLocks noChangeAspect="1"/>
                </p:cNvPicPr>
                <p:nvPr/>
              </p:nvPicPr>
              <p:blipFill>
                <a:blip r:embed="rId6" cstate="print"/>
                <a:stretch>
                  <a:fillRect/>
                </a:stretch>
              </p:blipFill>
              <p:spPr>
                <a:xfrm>
                  <a:off x="1143000" y="1905000"/>
                  <a:ext cx="2895600" cy="1830353"/>
                </a:xfrm>
                <a:prstGeom prst="rect">
                  <a:avLst/>
                </a:prstGeom>
              </p:spPr>
            </p:pic>
            <p:sp>
              <p:nvSpPr>
                <p:cNvPr id="14" name="Text Box 2"/>
                <p:cNvSpPr txBox="1">
                  <a:spLocks noChangeArrowheads="1"/>
                </p:cNvSpPr>
                <p:nvPr/>
              </p:nvSpPr>
              <p:spPr bwMode="auto">
                <a:xfrm>
                  <a:off x="838200" y="2590800"/>
                  <a:ext cx="354013" cy="457200"/>
                </a:xfrm>
                <a:prstGeom prst="rect">
                  <a:avLst/>
                </a:prstGeom>
                <a:noFill/>
                <a:ln w="9525">
                  <a:noFill/>
                  <a:miter lim="800000"/>
                  <a:headEnd/>
                  <a:tailEnd/>
                </a:ln>
              </p:spPr>
              <p:txBody>
                <a:bodyPr/>
                <a:lstStyle/>
                <a:p>
                  <a:pPr>
                    <a:spcAft>
                      <a:spcPts val="1000"/>
                    </a:spcAft>
                  </a:pPr>
                  <a:r>
                    <a:rPr lang="en-US" dirty="0">
                      <a:latin typeface="Times New Roman" pitchFamily="18" charset="0"/>
                      <a:cs typeface="Times New Roman" pitchFamily="18" charset="0"/>
                    </a:rPr>
                    <a:t>λ</a:t>
                  </a:r>
                </a:p>
              </p:txBody>
            </p:sp>
            <p:sp>
              <p:nvSpPr>
                <p:cNvPr id="15" name="Text Box 4"/>
                <p:cNvSpPr txBox="1">
                  <a:spLocks noChangeArrowheads="1"/>
                </p:cNvSpPr>
                <p:nvPr/>
              </p:nvSpPr>
              <p:spPr bwMode="auto">
                <a:xfrm>
                  <a:off x="1219200" y="3581400"/>
                  <a:ext cx="3200400" cy="307777"/>
                </a:xfrm>
                <a:prstGeom prst="rect">
                  <a:avLst/>
                </a:prstGeom>
                <a:solidFill>
                  <a:schemeClr val="bg1"/>
                </a:solidFill>
                <a:ln w="9525">
                  <a:noFill/>
                  <a:miter lim="800000"/>
                  <a:headEnd/>
                  <a:tailEnd/>
                </a:ln>
              </p:spPr>
              <p:txBody>
                <a:bodyPr wrap="square">
                  <a:spAutoFit/>
                </a:bodyPr>
                <a:lstStyle/>
                <a:p>
                  <a:pPr>
                    <a:spcAft>
                      <a:spcPts val="1000"/>
                    </a:spcAft>
                  </a:pPr>
                  <a:r>
                    <a:rPr lang="en-US" sz="1400" dirty="0" smtClean="0">
                      <a:latin typeface="Times New Roman" pitchFamily="18" charset="0"/>
                      <a:cs typeface="Times New Roman" pitchFamily="18" charset="0"/>
                    </a:rPr>
                    <a:t>0          20         40          60        80 </a:t>
                  </a:r>
                  <a:r>
                    <a:rPr lang="en-US" sz="1400" dirty="0" err="1" smtClean="0">
                      <a:latin typeface="Times New Roman" pitchFamily="18" charset="0"/>
                      <a:cs typeface="Times New Roman" pitchFamily="18" charset="0"/>
                    </a:rPr>
                    <a:t>keV</a:t>
                  </a:r>
                  <a:endParaRPr lang="en-US" sz="1400" dirty="0">
                    <a:latin typeface="Times New Roman" pitchFamily="18" charset="0"/>
                    <a:cs typeface="Times New Roman" pitchFamily="18" charset="0"/>
                  </a:endParaRPr>
                </a:p>
              </p:txBody>
            </p:sp>
            <p:sp>
              <p:nvSpPr>
                <p:cNvPr id="16" name="Text Box 4"/>
                <p:cNvSpPr txBox="1">
                  <a:spLocks noChangeArrowheads="1"/>
                </p:cNvSpPr>
                <p:nvPr/>
              </p:nvSpPr>
              <p:spPr bwMode="auto">
                <a:xfrm>
                  <a:off x="2620945" y="3704511"/>
                  <a:ext cx="457200" cy="369332"/>
                </a:xfrm>
                <a:prstGeom prst="rect">
                  <a:avLst/>
                </a:prstGeom>
                <a:noFill/>
                <a:ln w="9525">
                  <a:noFill/>
                  <a:miter lim="800000"/>
                  <a:headEnd/>
                  <a:tailEnd/>
                </a:ln>
              </p:spPr>
              <p:txBody>
                <a:bodyPr wrap="square">
                  <a:spAutoFit/>
                </a:bodyPr>
                <a:lstStyle/>
                <a:p>
                  <a:pPr>
                    <a:spcAft>
                      <a:spcPts val="1000"/>
                    </a:spcAft>
                  </a:pPr>
                  <a:r>
                    <a:rPr lang="en-US" dirty="0" smtClean="0">
                      <a:latin typeface="Times New Roman" pitchFamily="18" charset="0"/>
                      <a:cs typeface="Times New Roman" pitchFamily="18" charset="0"/>
                    </a:rPr>
                    <a:t>ε</a:t>
                  </a:r>
                  <a:endParaRPr lang="en-US" baseline="-25000" dirty="0">
                    <a:latin typeface="Times New Roman" pitchFamily="18" charset="0"/>
                    <a:cs typeface="Times New Roman" pitchFamily="18" charset="0"/>
                  </a:endParaRPr>
                </a:p>
              </p:txBody>
            </p:sp>
          </p:gr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15523" t="9848" r="5240" b="15516"/>
              <a:stretch/>
            </p:blipFill>
            <p:spPr>
              <a:xfrm>
                <a:off x="5305529" y="4200211"/>
                <a:ext cx="2441749" cy="1477108"/>
              </a:xfrm>
              <a:prstGeom prst="rect">
                <a:avLst/>
              </a:prstGeom>
            </p:spPr>
          </p:pic>
        </p:grpSp>
        <p:sp>
          <p:nvSpPr>
            <p:cNvPr id="23" name="TextBox 22"/>
            <p:cNvSpPr txBox="1"/>
            <p:nvPr/>
          </p:nvSpPr>
          <p:spPr>
            <a:xfrm>
              <a:off x="2362200" y="1478121"/>
              <a:ext cx="1600200" cy="246221"/>
            </a:xfrm>
            <a:prstGeom prst="rect">
              <a:avLst/>
            </a:prstGeom>
            <a:no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C00000"/>
                  </a:solidFill>
                  <a:effectLst/>
                  <a:uLnTx/>
                  <a:uFillTx/>
                  <a:latin typeface="Arial" pitchFamily="34" charset="0"/>
                  <a:cs typeface="Arial" pitchFamily="34" charset="0"/>
                </a:rPr>
                <a:t>CAE</a:t>
              </a:r>
              <a:r>
                <a:rPr kumimoji="0" lang="en-US" sz="1000" b="0" i="0" u="none" strike="noStrike" kern="0" cap="none" spc="0" normalizeH="0" noProof="0" dirty="0" smtClean="0">
                  <a:ln>
                    <a:noFill/>
                  </a:ln>
                  <a:solidFill>
                    <a:srgbClr val="C00000"/>
                  </a:solidFill>
                  <a:effectLst/>
                  <a:uLnTx/>
                  <a:uFillTx/>
                  <a:latin typeface="Arial" pitchFamily="34" charset="0"/>
                  <a:cs typeface="Arial" pitchFamily="34" charset="0"/>
                </a:rPr>
                <a:t> </a:t>
              </a:r>
              <a:r>
                <a:rPr kumimoji="0" lang="en-US" sz="1000" b="0" i="0" u="none" strike="noStrike" kern="0" cap="none" spc="0" normalizeH="0" baseline="0" noProof="0" dirty="0" smtClean="0">
                  <a:ln>
                    <a:noFill/>
                  </a:ln>
                  <a:solidFill>
                    <a:srgbClr val="C00000"/>
                  </a:solidFill>
                  <a:effectLst/>
                  <a:uLnTx/>
                  <a:uFillTx/>
                  <a:latin typeface="Arial" pitchFamily="34" charset="0"/>
                  <a:cs typeface="Arial" pitchFamily="34" charset="0"/>
                </a:rPr>
                <a:t>(regular resonance)</a:t>
              </a:r>
              <a:endParaRPr kumimoji="0" lang="en-US" sz="10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24" name="TextBox 23"/>
            <p:cNvSpPr txBox="1"/>
            <p:nvPr/>
          </p:nvSpPr>
          <p:spPr>
            <a:xfrm>
              <a:off x="4044276" y="1870907"/>
              <a:ext cx="854967" cy="427676"/>
            </a:xfrm>
            <a:prstGeom prst="rect">
              <a:avLst/>
            </a:prstGeom>
            <a:noFill/>
            <a:ln>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C00000"/>
                  </a:solidFill>
                  <a:effectLst/>
                  <a:uLnTx/>
                  <a:uFillTx/>
                  <a:latin typeface="Arial" pitchFamily="34" charset="0"/>
                  <a:cs typeface="Arial" pitchFamily="34" charset="0"/>
                </a:rPr>
                <a:t>CAE</a:t>
              </a:r>
              <a:r>
                <a:rPr kumimoji="0" lang="en-US" sz="900" b="0" i="0" u="none" strike="noStrike" kern="0" cap="none" spc="0" normalizeH="0" noProof="0" dirty="0" smtClean="0">
                  <a:ln>
                    <a:noFill/>
                  </a:ln>
                  <a:solidFill>
                    <a:srgbClr val="C00000"/>
                  </a:solidFill>
                  <a:effectLst/>
                  <a:uLnTx/>
                  <a:uFillTx/>
                  <a:latin typeface="Arial" pitchFamily="34" charset="0"/>
                  <a:cs typeface="Arial" pitchFamily="34" charset="0"/>
                </a:rPr>
                <a:t> </a:t>
              </a:r>
              <a:r>
                <a:rPr kumimoji="0" lang="en-US" sz="900" b="0" i="0" u="none" strike="noStrike" kern="0" cap="none" spc="0" normalizeH="0" baseline="0" noProof="0" dirty="0" smtClean="0">
                  <a:ln>
                    <a:noFill/>
                  </a:ln>
                  <a:solidFill>
                    <a:srgbClr val="C00000"/>
                  </a:solidFill>
                  <a:effectLst/>
                  <a:uLnTx/>
                  <a:uFillTx/>
                  <a:latin typeface="Arial" pitchFamily="34" charset="0"/>
                  <a:cs typeface="Arial" pitchFamily="34" charset="0"/>
                </a:rPr>
                <a:t>(l=-1 cyclotron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C00000"/>
                  </a:solidFill>
                  <a:effectLst/>
                  <a:uLnTx/>
                  <a:uFillTx/>
                  <a:latin typeface="Arial" pitchFamily="34" charset="0"/>
                  <a:cs typeface="Arial" pitchFamily="34" charset="0"/>
                </a:rPr>
                <a:t>resonance) </a:t>
              </a:r>
              <a:endParaRPr kumimoji="0" lang="en-US" sz="900" b="0" i="0" u="none" strike="noStrike" kern="0" cap="none" spc="0" normalizeH="0" baseline="0" noProof="0" dirty="0">
                <a:ln>
                  <a:noFill/>
                </a:ln>
                <a:solidFill>
                  <a:srgbClr val="C00000"/>
                </a:solidFill>
                <a:effectLst/>
                <a:uLnTx/>
                <a:uFillTx/>
                <a:latin typeface="Arial" pitchFamily="34" charset="0"/>
                <a:cs typeface="Arial" pitchFamily="34" charset="0"/>
              </a:endParaRPr>
            </a:p>
          </p:txBody>
        </p:sp>
        <p:sp>
          <p:nvSpPr>
            <p:cNvPr id="25" name="TextBox 24"/>
            <p:cNvSpPr txBox="1"/>
            <p:nvPr/>
          </p:nvSpPr>
          <p:spPr>
            <a:xfrm>
              <a:off x="2948139" y="3635776"/>
              <a:ext cx="428322" cy="230832"/>
            </a:xfrm>
            <a:prstGeom prst="rect">
              <a:avLst/>
            </a:prstGeom>
            <a:noFill/>
            <a:ln>
              <a:solidFill>
                <a:schemeClr val="tx1"/>
              </a:solidFill>
            </a:ln>
          </p:spPr>
          <p:txBody>
            <a:bodyPr wrap="none" rtlCol="0">
              <a:spAutoFit/>
            </a:bodyPr>
            <a:lstStyle/>
            <a:p>
              <a:r>
                <a:rPr lang="en-US" sz="900" dirty="0" smtClean="0">
                  <a:latin typeface="Arial" pitchFamily="34" charset="0"/>
                  <a:cs typeface="Arial" pitchFamily="34" charset="0"/>
                </a:rPr>
                <a:t>GAE</a:t>
              </a:r>
            </a:p>
          </p:txBody>
        </p:sp>
        <p:cxnSp>
          <p:nvCxnSpPr>
            <p:cNvPr id="26" name="Straight Arrow Connector 25"/>
            <p:cNvCxnSpPr/>
            <p:nvPr/>
          </p:nvCxnSpPr>
          <p:spPr>
            <a:xfrm>
              <a:off x="2782118" y="1708953"/>
              <a:ext cx="0" cy="609600"/>
            </a:xfrm>
            <a:prstGeom prst="straightConnector1">
              <a:avLst/>
            </a:prstGeom>
            <a:noFill/>
            <a:ln w="9525" cap="flat" cmpd="sng" algn="ctr">
              <a:solidFill>
                <a:srgbClr val="C00000"/>
              </a:solidFill>
              <a:prstDash val="solid"/>
              <a:tailEnd type="arrow"/>
            </a:ln>
            <a:effectLst/>
          </p:spPr>
        </p:cxnSp>
        <p:cxnSp>
          <p:nvCxnSpPr>
            <p:cNvPr id="27" name="Straight Arrow Connector 26"/>
            <p:cNvCxnSpPr/>
            <p:nvPr/>
          </p:nvCxnSpPr>
          <p:spPr>
            <a:xfrm flipH="1">
              <a:off x="3819599" y="2304727"/>
              <a:ext cx="480524" cy="815082"/>
            </a:xfrm>
            <a:prstGeom prst="straightConnector1">
              <a:avLst/>
            </a:prstGeom>
            <a:noFill/>
            <a:ln w="9525" cap="flat" cmpd="sng" algn="ctr">
              <a:solidFill>
                <a:srgbClr val="C00000"/>
              </a:solidFill>
              <a:prstDash val="solid"/>
              <a:tailEnd type="arrow"/>
            </a:ln>
            <a:effectLst/>
          </p:spPr>
        </p:cxnSp>
        <p:cxnSp>
          <p:nvCxnSpPr>
            <p:cNvPr id="28" name="Straight Arrow Connector 27"/>
            <p:cNvCxnSpPr>
              <a:stCxn id="16" idx="3"/>
            </p:cNvCxnSpPr>
            <p:nvPr/>
          </p:nvCxnSpPr>
          <p:spPr>
            <a:xfrm flipH="1" flipV="1">
              <a:off x="2368967" y="3094911"/>
              <a:ext cx="637740" cy="641866"/>
            </a:xfrm>
            <a:prstGeom prst="straightConnector1">
              <a:avLst/>
            </a:prstGeom>
            <a:noFill/>
            <a:ln w="9525" cap="flat" cmpd="sng" algn="ctr">
              <a:solidFill>
                <a:schemeClr val="tx1"/>
              </a:solidFill>
              <a:prstDash val="solid"/>
              <a:tailEnd type="arrow"/>
            </a:ln>
            <a:effectLst/>
          </p:spPr>
        </p:cxnSp>
      </p:grpSp>
    </p:spTree>
    <p:extLst>
      <p:ext uri="{BB962C8B-B14F-4D97-AF65-F5344CB8AC3E}">
        <p14:creationId xmlns:p14="http://schemas.microsoft.com/office/powerpoint/2010/main" val="175678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17</a:t>
            </a:fld>
            <a:endParaRPr lang="en-US"/>
          </a:p>
        </p:txBody>
      </p:sp>
      <p:sp>
        <p:nvSpPr>
          <p:cNvPr id="3"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2" descr="http://www.pppl.gov/images/new/PPPL-LOGO-FNL-158-Y-GRADIENT-KW-LMC_TRANSPARENT.png"/>
          <p:cNvPicPr>
            <a:picLocks noChangeAspect="1" noChangeArrowheads="1"/>
          </p:cNvPicPr>
          <p:nvPr/>
        </p:nvPicPr>
        <p:blipFill>
          <a:blip r:embed="rId2" cstate="print"/>
          <a:srcRect/>
          <a:stretch>
            <a:fillRect/>
          </a:stretch>
        </p:blipFill>
        <p:spPr bwMode="auto">
          <a:xfrm>
            <a:off x="8134350" y="6301745"/>
            <a:ext cx="1009650" cy="556255"/>
          </a:xfrm>
          <a:prstGeom prst="rect">
            <a:avLst/>
          </a:prstGeom>
          <a:noFill/>
        </p:spPr>
      </p:pic>
      <p:sp>
        <p:nvSpPr>
          <p:cNvPr id="6" name="Rectangle 26"/>
          <p:cNvSpPr txBox="1">
            <a:spLocks noChangeArrowheads="1"/>
          </p:cNvSpPr>
          <p:nvPr/>
        </p:nvSpPr>
        <p:spPr>
          <a:xfrm>
            <a:off x="609600" y="762000"/>
            <a:ext cx="8077200" cy="685800"/>
          </a:xfrm>
          <a:prstGeom prst="rect">
            <a:avLst/>
          </a:prstGeom>
          <a:noFill/>
        </p:spPr>
        <p:txBody>
          <a:bodyPr/>
          <a:lstStyle/>
          <a:p>
            <a:pPr algn="ctr">
              <a:defRPr/>
            </a:pPr>
            <a:r>
              <a:rPr lang="en-US" sz="3200" kern="0" dirty="0">
                <a:solidFill>
                  <a:srgbClr val="000099"/>
                </a:solidFill>
                <a:latin typeface="Arial" pitchFamily="34" charset="0"/>
                <a:ea typeface="+mj-ea"/>
                <a:cs typeface="+mj-cs"/>
              </a:rPr>
              <a:t>   </a:t>
            </a:r>
            <a:r>
              <a:rPr lang="en-US" sz="3200" kern="0" dirty="0" smtClean="0">
                <a:solidFill>
                  <a:srgbClr val="000099"/>
                </a:solidFill>
                <a:latin typeface="Arial" pitchFamily="34" charset="0"/>
                <a:ea typeface="+mj-ea"/>
                <a:cs typeface="+mj-cs"/>
              </a:rPr>
              <a:t>Nonlinear CAE simulations</a:t>
            </a:r>
            <a:endParaRPr lang="en-US" sz="3200" kern="0" dirty="0">
              <a:solidFill>
                <a:srgbClr val="000099"/>
              </a:solidFill>
              <a:latin typeface="Arial" pitchFamily="34" charset="0"/>
              <a:ea typeface="+mj-ea"/>
              <a:cs typeface="+mj-cs"/>
            </a:endParaRPr>
          </a:p>
        </p:txBody>
      </p:sp>
      <p:pic>
        <p:nvPicPr>
          <p:cNvPr id="7" name="Picture 2" descr="http://nstx.pppl.gov/DragNDrop/Presentation_Template/NSTX-U_logo.png"/>
          <p:cNvPicPr>
            <a:picLocks noChangeAspect="1" noChangeArrowheads="1"/>
          </p:cNvPicPr>
          <p:nvPr/>
        </p:nvPicPr>
        <p:blipFill>
          <a:blip r:embed="rId3" cstate="print"/>
          <a:srcRect/>
          <a:stretch>
            <a:fillRect/>
          </a:stretch>
        </p:blipFill>
        <p:spPr bwMode="auto">
          <a:xfrm>
            <a:off x="0" y="6463922"/>
            <a:ext cx="1533525" cy="394078"/>
          </a:xfrm>
          <a:prstGeom prst="rect">
            <a:avLst/>
          </a:prstGeom>
          <a:noFill/>
        </p:spPr>
      </p:pic>
      <p:sp>
        <p:nvSpPr>
          <p:cNvPr id="8" name="Text Box 3"/>
          <p:cNvSpPr txBox="1">
            <a:spLocks noChangeArrowheads="1"/>
          </p:cNvSpPr>
          <p:nvPr/>
        </p:nvSpPr>
        <p:spPr bwMode="auto">
          <a:xfrm>
            <a:off x="838200" y="4809128"/>
            <a:ext cx="3505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defRPr/>
            </a:pPr>
            <a:r>
              <a:rPr lang="en-US" sz="1600" kern="0" dirty="0" smtClean="0">
                <a:solidFill>
                  <a:sysClr val="windowText" lastClr="000000"/>
                </a:solidFill>
                <a:latin typeface="Arial" pitchFamily="34" charset="0"/>
                <a:cs typeface="Arial" pitchFamily="34" charset="0"/>
              </a:rPr>
              <a:t>Time evolution of amplitudes of different toroidal harmonics from fully nonlinear simulations for </a:t>
            </a:r>
            <a:r>
              <a:rPr lang="en-US" sz="1600" dirty="0" smtClean="0">
                <a:latin typeface="Arial" pitchFamily="34" charset="0"/>
                <a:ea typeface="MS Mincho" pitchFamily="49" charset="-128"/>
                <a:cs typeface="Arial" pitchFamily="34" charset="0"/>
              </a:rPr>
              <a:t>NSTX shot 141398</a:t>
            </a: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p>
        </p:txBody>
      </p:sp>
      <p:sp>
        <p:nvSpPr>
          <p:cNvPr id="9" name="Slide Number Placeholder 2"/>
          <p:cNvSpPr txBox="1">
            <a:spLocks/>
          </p:cNvSpPr>
          <p:nvPr/>
        </p:nvSpPr>
        <p:spPr>
          <a:xfrm>
            <a:off x="6934200" y="76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Rectangle 14"/>
          <p:cNvSpPr/>
          <p:nvPr/>
        </p:nvSpPr>
        <p:spPr>
          <a:xfrm>
            <a:off x="4495800" y="1917268"/>
            <a:ext cx="4343400" cy="3924151"/>
          </a:xfrm>
          <a:prstGeom prst="rect">
            <a:avLst/>
          </a:prstGeom>
          <a:solidFill>
            <a:schemeClr val="accent1">
              <a:lumMod val="20000"/>
              <a:lumOff val="80000"/>
            </a:schemeClr>
          </a:solidFill>
        </p:spPr>
        <p:txBody>
          <a:bodyPr wrap="square">
            <a:spAutoFit/>
          </a:bodyPr>
          <a:lstStyle/>
          <a:p>
            <a:pPr marL="285750" lvl="0" indent="-285750">
              <a:spcAft>
                <a:spcPts val="600"/>
              </a:spcAft>
              <a:buFont typeface="Arial" panose="020B0604020202020204" pitchFamily="34" charset="0"/>
              <a:buChar char="•"/>
              <a:defRPr/>
            </a:pPr>
            <a:r>
              <a:rPr lang="en-GB" dirty="0" smtClean="0">
                <a:latin typeface="Arial" pitchFamily="34" charset="0"/>
                <a:cs typeface="Arial" pitchFamily="34" charset="0"/>
              </a:rPr>
              <a:t>Fully nonlinear simulations including 32 toroidal harmonics show </a:t>
            </a:r>
            <a:r>
              <a:rPr lang="en-GB" dirty="0">
                <a:latin typeface="Arial" pitchFamily="34" charset="0"/>
                <a:cs typeface="Arial" pitchFamily="34" charset="0"/>
              </a:rPr>
              <a:t>s</a:t>
            </a:r>
            <a:r>
              <a:rPr lang="en-GB" dirty="0" smtClean="0">
                <a:latin typeface="Arial" pitchFamily="34" charset="0"/>
                <a:cs typeface="Arial" pitchFamily="34" charset="0"/>
              </a:rPr>
              <a:t>aturation of the n=4 CAE mode. </a:t>
            </a:r>
          </a:p>
          <a:p>
            <a:pPr marL="285750" lvl="0" indent="-285750">
              <a:spcAft>
                <a:spcPts val="600"/>
              </a:spcAft>
              <a:buFont typeface="Arial" panose="020B0604020202020204" pitchFamily="34" charset="0"/>
              <a:buChar char="•"/>
              <a:defRPr/>
            </a:pPr>
            <a:r>
              <a:rPr lang="en-GB" dirty="0" smtClean="0">
                <a:latin typeface="Arial" pitchFamily="34" charset="0"/>
                <a:cs typeface="Arial" pitchFamily="34" charset="0"/>
              </a:rPr>
              <a:t>Initial conditions for nonlinear run were obtained by running the n=4 linearized simulations (from t=0-550) to obtain a converged linear mode structure of CAE.</a:t>
            </a:r>
          </a:p>
          <a:p>
            <a:pPr marL="285750" lvl="0" indent="-285750">
              <a:spcAft>
                <a:spcPts val="600"/>
              </a:spcAft>
              <a:buFont typeface="Arial" panose="020B0604020202020204" pitchFamily="34" charset="0"/>
              <a:buChar char="•"/>
              <a:defRPr/>
            </a:pPr>
            <a:r>
              <a:rPr lang="en-GB" dirty="0" smtClean="0">
                <a:latin typeface="Arial" pitchFamily="34" charset="0"/>
                <a:cs typeface="Arial" pitchFamily="34" charset="0"/>
              </a:rPr>
              <a:t> Nonlinear run starts at t=550, and also shows growth of n=5,6,7 GAEs and n=8 CAE modes. </a:t>
            </a:r>
          </a:p>
          <a:p>
            <a:pPr marL="285750" lvl="0" indent="-285750">
              <a:spcAft>
                <a:spcPts val="600"/>
              </a:spcAft>
              <a:buFont typeface="Arial" panose="020B0604020202020204" pitchFamily="34" charset="0"/>
              <a:buChar char="•"/>
              <a:defRPr/>
            </a:pPr>
            <a:r>
              <a:rPr lang="en-GB" dirty="0">
                <a:latin typeface="Arial" pitchFamily="34" charset="0"/>
                <a:cs typeface="Arial" pitchFamily="34" charset="0"/>
              </a:rPr>
              <a:t>n</a:t>
            </a:r>
            <a:r>
              <a:rPr lang="en-GB" dirty="0" smtClean="0">
                <a:latin typeface="Arial" pitchFamily="34" charset="0"/>
                <a:cs typeface="Arial" pitchFamily="34" charset="0"/>
              </a:rPr>
              <a:t>=6 and 7 GAEs have larger linear growth rates than the n=4 CAE mode.</a:t>
            </a:r>
          </a:p>
        </p:txBody>
      </p:sp>
      <p:grpSp>
        <p:nvGrpSpPr>
          <p:cNvPr id="1031" name="Group 7"/>
          <p:cNvGrpSpPr>
            <a:grpSpLocks/>
          </p:cNvGrpSpPr>
          <p:nvPr/>
        </p:nvGrpSpPr>
        <p:grpSpPr bwMode="auto">
          <a:xfrm>
            <a:off x="304800" y="1913528"/>
            <a:ext cx="4038600" cy="2895600"/>
            <a:chOff x="2145" y="12225"/>
            <a:chExt cx="7335" cy="3615"/>
          </a:xfrm>
        </p:grpSpPr>
        <p:pic>
          <p:nvPicPr>
            <p:cNvPr id="1032" name="Picture 27"/>
            <p:cNvPicPr>
              <a:picLocks noChangeAspect="1" noChangeArrowheads="1"/>
            </p:cNvPicPr>
            <p:nvPr/>
          </p:nvPicPr>
          <p:blipFill>
            <a:blip r:embed="rId4"/>
            <a:srcRect/>
            <a:stretch>
              <a:fillRect/>
            </a:stretch>
          </p:blipFill>
          <p:spPr bwMode="auto">
            <a:xfrm>
              <a:off x="3094" y="12225"/>
              <a:ext cx="6386" cy="3080"/>
            </a:xfrm>
            <a:prstGeom prst="rect">
              <a:avLst/>
            </a:prstGeom>
            <a:noFill/>
            <a:ln w="9525">
              <a:miter lim="800000"/>
              <a:headEnd/>
              <a:tailEnd/>
            </a:ln>
          </p:spPr>
        </p:pic>
        <p:sp>
          <p:nvSpPr>
            <p:cNvPr id="1033" name="Rectangle 28"/>
            <p:cNvSpPr>
              <a:spLocks noChangeArrowheads="1"/>
            </p:cNvSpPr>
            <p:nvPr/>
          </p:nvSpPr>
          <p:spPr bwMode="auto">
            <a:xfrm>
              <a:off x="6401" y="15322"/>
              <a:ext cx="992" cy="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t</a:t>
              </a:r>
              <a:r>
                <a:rPr kumimoji="0" lang="en-US" sz="1400" b="0" i="0" u="none" strike="noStrike" cap="none" normalizeH="0" baseline="0" smtClean="0">
                  <a:ln>
                    <a:noFill/>
                  </a:ln>
                  <a:solidFill>
                    <a:srgbClr val="000000"/>
                  </a:solidFill>
                  <a:effectLst/>
                  <a:latin typeface="Times New Roman" pitchFamily="18" charset="0"/>
                  <a:cs typeface="Arial" pitchFamily="34" charset="0"/>
                  <a:sym typeface="Symbol" pitchFamily="18" charset="2"/>
                </a:rPr>
                <a:t></a:t>
              </a:r>
              <a:r>
                <a:rPr kumimoji="0" lang="en-US" sz="1400" b="0" i="0" u="none" strike="noStrike" cap="none" normalizeH="0" baseline="-25000" smtClean="0">
                  <a:ln>
                    <a:noFill/>
                  </a:ln>
                  <a:solidFill>
                    <a:srgbClr val="000000"/>
                  </a:solidFill>
                  <a:effectLst/>
                  <a:latin typeface="Arial" pitchFamily="34" charset="0"/>
                  <a:cs typeface="Arial" pitchFamily="34" charset="0"/>
                </a:rPr>
                <a:t>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29"/>
            <p:cNvSpPr>
              <a:spLocks noChangeArrowheads="1"/>
            </p:cNvSpPr>
            <p:nvPr/>
          </p:nvSpPr>
          <p:spPr bwMode="auto">
            <a:xfrm>
              <a:off x="2145" y="13116"/>
              <a:ext cx="1695" cy="11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a:t>
              </a:r>
              <a:r>
                <a:rPr kumimoji="0" lang="en-US" sz="1400" b="0" i="0" u="none" strike="noStrike" cap="none" normalizeH="0" baseline="0" dirty="0" err="1" smtClean="0">
                  <a:ln>
                    <a:noFill/>
                  </a:ln>
                  <a:solidFill>
                    <a:srgbClr val="000000"/>
                  </a:solidFill>
                  <a:effectLst/>
                  <a:latin typeface="Arial" pitchFamily="34" charset="0"/>
                  <a:cs typeface="Arial" pitchFamily="34" charset="0"/>
                </a:rPr>
                <a:t>dB</a:t>
              </a:r>
              <a:r>
                <a:rPr kumimoji="0" lang="en-US" sz="1400" b="0" i="0" u="none" strike="noStrike" cap="none" normalizeH="0" baseline="-25000" dirty="0" err="1" smtClean="0">
                  <a:ln>
                    <a:noFill/>
                  </a:ln>
                  <a:solidFill>
                    <a:srgbClr val="000000"/>
                  </a:solidFill>
                  <a:effectLst/>
                  <a:latin typeface="Arial" pitchFamily="34" charset="0"/>
                  <a:cs typeface="Arial" pitchFamily="34" charset="0"/>
                </a:rPr>
                <a:t>n</a:t>
              </a:r>
              <a:r>
                <a:rPr kumimoji="0" lang="en-US" sz="1400" b="0" i="0" u="none" strike="noStrike" cap="none" normalizeH="0" baseline="0" dirty="0" smtClean="0">
                  <a:ln>
                    <a:noFill/>
                  </a:ln>
                  <a:solidFill>
                    <a:srgbClr val="000000"/>
                  </a:solidFill>
                  <a:effectLst/>
                  <a:latin typeface="Arial" pitchFamily="34" charset="0"/>
                  <a:cs typeface="Arial" pitchFamily="34" charset="0"/>
                </a:rPr>
                <a:t> |</a:t>
              </a:r>
              <a:r>
                <a:rPr kumimoji="0" lang="en-US" sz="14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(au)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TextBox 8"/>
            <p:cNvSpPr txBox="1">
              <a:spLocks noChangeArrowheads="1"/>
            </p:cNvSpPr>
            <p:nvPr/>
          </p:nvSpPr>
          <p:spPr bwMode="auto">
            <a:xfrm>
              <a:off x="4543" y="12442"/>
              <a:ext cx="2520" cy="2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buClrTx/>
                <a:buSzTx/>
                <a:buFontTx/>
                <a:buNone/>
                <a:tabLst/>
              </a:pPr>
              <a:r>
                <a:rPr kumimoji="0" lang="en-US" sz="1200" i="0" u="none" strike="noStrike" cap="none" normalizeH="0" baseline="0" dirty="0" smtClean="0">
                  <a:ln>
                    <a:noFill/>
                  </a:ln>
                  <a:solidFill>
                    <a:srgbClr val="CC0000"/>
                  </a:solidFill>
                  <a:effectLst/>
                  <a:latin typeface="Arial" pitchFamily="34" charset="0"/>
                  <a:cs typeface="Arial" pitchFamily="34" charset="0"/>
                </a:rPr>
                <a:t>n=4 CAE </a:t>
              </a:r>
              <a:r>
                <a:rPr kumimoji="0" lang="en-US" sz="1200" i="0" u="none" strike="noStrike" cap="none" normalizeH="0" baseline="0" dirty="0" smtClean="0">
                  <a:ln>
                    <a:noFill/>
                  </a:ln>
                  <a:solidFill>
                    <a:srgbClr val="CC0000"/>
                  </a:solidFill>
                  <a:effectLst/>
                  <a:latin typeface="Times New Roman" pitchFamily="18" charset="0"/>
                  <a:cs typeface="Arial" pitchFamily="34" charset="0"/>
                  <a:sym typeface="Symbol" pitchFamily="18" charset="2"/>
                </a:rPr>
                <a:t></a:t>
              </a:r>
              <a:endParaRPr kumimoji="0" lang="en-US" sz="120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buClrTx/>
                <a:buSzTx/>
                <a:buFontTx/>
                <a:buNone/>
                <a:tabLst/>
              </a:pPr>
              <a:r>
                <a:rPr kumimoji="0" lang="en-US" sz="1200" i="0" u="none" strike="noStrike" cap="none" normalizeH="0" baseline="0" dirty="0" smtClean="0">
                  <a:ln>
                    <a:noFill/>
                  </a:ln>
                  <a:solidFill>
                    <a:srgbClr val="008000"/>
                  </a:solidFill>
                  <a:effectLst/>
                  <a:latin typeface="Arial" pitchFamily="34" charset="0"/>
                  <a:cs typeface="Arial" pitchFamily="34" charset="0"/>
                </a:rPr>
                <a:t>n=5 GAE </a:t>
              </a:r>
              <a:r>
                <a:rPr kumimoji="0" lang="en-US" sz="1200" i="0" u="none" strike="noStrike" cap="none" normalizeH="0" baseline="0" dirty="0" smtClean="0">
                  <a:ln>
                    <a:noFill/>
                  </a:ln>
                  <a:solidFill>
                    <a:srgbClr val="008000"/>
                  </a:solidFill>
                  <a:effectLst/>
                  <a:latin typeface="Times New Roman" pitchFamily="18" charset="0"/>
                  <a:cs typeface="Arial" pitchFamily="34" charset="0"/>
                  <a:sym typeface="Symbol" pitchFamily="18" charset="2"/>
                </a:rPr>
                <a:t></a:t>
              </a:r>
              <a:endParaRPr kumimoji="0" lang="en-US" sz="120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buClrTx/>
                <a:buSzTx/>
                <a:buFontTx/>
                <a:buNone/>
                <a:tabLst/>
              </a:pPr>
              <a:r>
                <a:rPr kumimoji="0" lang="en-US" sz="1200" i="0" u="none" strike="noStrike" cap="none" normalizeH="0" baseline="0" dirty="0" smtClean="0">
                  <a:ln>
                    <a:noFill/>
                  </a:ln>
                  <a:solidFill>
                    <a:srgbClr val="0000CC"/>
                  </a:solidFill>
                  <a:effectLst/>
                  <a:latin typeface="Arial" pitchFamily="34" charset="0"/>
                  <a:cs typeface="Arial" pitchFamily="34" charset="0"/>
                </a:rPr>
                <a:t>n=6 GAE </a:t>
              </a:r>
              <a:r>
                <a:rPr kumimoji="0" lang="en-US" sz="1200" i="0" u="none" strike="noStrike" cap="none" normalizeH="0" baseline="0" dirty="0" smtClean="0">
                  <a:ln>
                    <a:noFill/>
                  </a:ln>
                  <a:solidFill>
                    <a:srgbClr val="0000CC"/>
                  </a:solidFill>
                  <a:effectLst/>
                  <a:latin typeface="Times New Roman" pitchFamily="18" charset="0"/>
                  <a:cs typeface="Arial" pitchFamily="34" charset="0"/>
                  <a:sym typeface="Symbol" pitchFamily="18" charset="2"/>
                </a:rPr>
                <a:t></a:t>
              </a:r>
              <a:endParaRPr kumimoji="0" lang="en-US" sz="120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buClrTx/>
                <a:buSzTx/>
                <a:buFontTx/>
                <a:buNone/>
                <a:tabLst/>
              </a:pPr>
              <a:r>
                <a:rPr kumimoji="0" lang="en-US" sz="1200" i="0" u="none" strike="noStrike" cap="none" normalizeH="0" baseline="0" dirty="0" smtClean="0">
                  <a:ln>
                    <a:noFill/>
                  </a:ln>
                  <a:solidFill>
                    <a:srgbClr val="9900FF"/>
                  </a:solidFill>
                  <a:effectLst/>
                  <a:latin typeface="Arial" pitchFamily="34" charset="0"/>
                  <a:cs typeface="Arial" pitchFamily="34" charset="0"/>
                </a:rPr>
                <a:t>n=7 GAE </a:t>
              </a:r>
              <a:r>
                <a:rPr kumimoji="0" lang="en-US" sz="1200" i="0" u="none" strike="noStrike" cap="none" normalizeH="0" baseline="0" dirty="0" smtClean="0">
                  <a:ln>
                    <a:noFill/>
                  </a:ln>
                  <a:solidFill>
                    <a:srgbClr val="9900FF"/>
                  </a:solidFill>
                  <a:effectLst/>
                  <a:latin typeface="Times New Roman" pitchFamily="18" charset="0"/>
                  <a:cs typeface="Arial" pitchFamily="34" charset="0"/>
                  <a:sym typeface="Symbol" pitchFamily="18" charset="2"/>
                </a:rPr>
                <a:t></a:t>
              </a:r>
              <a:endParaRPr kumimoji="0" lang="en-US" sz="120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buClrTx/>
                <a:buSzTx/>
                <a:buFontTx/>
                <a:buNone/>
                <a:tabLst/>
              </a:pPr>
              <a:r>
                <a:rPr kumimoji="0" lang="en-US" sz="1200" i="0" u="none" strike="noStrike" cap="none" normalizeH="0" baseline="0" dirty="0" smtClean="0">
                  <a:ln>
                    <a:noFill/>
                  </a:ln>
                  <a:solidFill>
                    <a:srgbClr val="0099FF"/>
                  </a:solidFill>
                  <a:effectLst/>
                  <a:latin typeface="Arial" pitchFamily="34" charset="0"/>
                  <a:cs typeface="Arial" pitchFamily="34" charset="0"/>
                </a:rPr>
                <a:t>n=8 CAE </a:t>
              </a:r>
              <a:r>
                <a:rPr kumimoji="0" lang="en-US" sz="1200" i="0" u="none" strike="noStrike" cap="none" normalizeH="0" baseline="0" dirty="0" smtClean="0">
                  <a:ln>
                    <a:noFill/>
                  </a:ln>
                  <a:solidFill>
                    <a:srgbClr val="0099FF"/>
                  </a:solidFill>
                  <a:effectLst/>
                  <a:latin typeface="Times New Roman" pitchFamily="18" charset="0"/>
                  <a:cs typeface="Arial" pitchFamily="34" charset="0"/>
                  <a:sym typeface="Symbol" pitchFamily="18" charset="2"/>
                </a:rPr>
                <a:t></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50726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18</a:t>
            </a:fld>
            <a:endParaRPr lang="en-US"/>
          </a:p>
        </p:txBody>
      </p:sp>
      <p:sp>
        <p:nvSpPr>
          <p:cNvPr id="3" name="Slide Number Placeholder 1"/>
          <p:cNvSpPr txBox="1">
            <a:spLocks/>
          </p:cNvSpPr>
          <p:nvPr/>
        </p:nvSpPr>
        <p:spPr>
          <a:xfrm>
            <a:off x="6934200" y="76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Rectangle 3"/>
          <p:cNvSpPr/>
          <p:nvPr/>
        </p:nvSpPr>
        <p:spPr>
          <a:xfrm>
            <a:off x="609600" y="533400"/>
            <a:ext cx="8229600" cy="1200329"/>
          </a:xfrm>
          <a:prstGeom prst="rect">
            <a:avLst/>
          </a:prstGeom>
        </p:spPr>
        <p:txBody>
          <a:bodyPr wrap="square">
            <a:spAutoFit/>
          </a:bodyPr>
          <a:lstStyle/>
          <a:p>
            <a:pPr algn="ctr"/>
            <a:r>
              <a:rPr lang="en-US" sz="2400" kern="0" dirty="0">
                <a:solidFill>
                  <a:srgbClr val="000099"/>
                </a:solidFill>
                <a:latin typeface="Arial" pitchFamily="34" charset="0"/>
              </a:rPr>
              <a:t>Nonlinear simulations show </a:t>
            </a:r>
            <a:r>
              <a:rPr lang="en-US" sz="2400" kern="0" dirty="0" smtClean="0">
                <a:solidFill>
                  <a:srgbClr val="000099"/>
                </a:solidFill>
                <a:latin typeface="Arial" pitchFamily="34" charset="0"/>
              </a:rPr>
              <a:t>CAE saturation </a:t>
            </a:r>
            <a:r>
              <a:rPr lang="en-US" sz="2400" kern="0" dirty="0">
                <a:solidFill>
                  <a:srgbClr val="000099"/>
                </a:solidFill>
                <a:latin typeface="Arial" pitchFamily="34" charset="0"/>
              </a:rPr>
              <a:t>amplitudes </a:t>
            </a:r>
            <a:r>
              <a:rPr lang="en-US" sz="2400" kern="0" dirty="0" smtClean="0">
                <a:solidFill>
                  <a:srgbClr val="000099"/>
                </a:solidFill>
                <a:latin typeface="Arial" pitchFamily="34" charset="0"/>
              </a:rPr>
              <a:t>higher but comparable </a:t>
            </a:r>
            <a:r>
              <a:rPr lang="en-US" sz="2400" kern="0" dirty="0">
                <a:solidFill>
                  <a:srgbClr val="000099"/>
                </a:solidFill>
                <a:latin typeface="Arial" pitchFamily="34" charset="0"/>
              </a:rPr>
              <a:t>to experimentally observed</a:t>
            </a:r>
            <a:br>
              <a:rPr lang="en-US" sz="2400" kern="0" dirty="0">
                <a:solidFill>
                  <a:srgbClr val="000099"/>
                </a:solidFill>
                <a:latin typeface="Arial" pitchFamily="34" charset="0"/>
              </a:rPr>
            </a:br>
            <a:endParaRPr lang="en-US" sz="2400" dirty="0"/>
          </a:p>
        </p:txBody>
      </p:sp>
      <p:sp>
        <p:nvSpPr>
          <p:cNvPr id="5"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7" name="Picture 2" descr="http://www.pppl.gov/images/new/PPPL-LOGO-FNL-158-Y-GRADIENT-KW-LMC_TRANSPARENT.png"/>
          <p:cNvPicPr>
            <a:picLocks noChangeAspect="1" noChangeArrowheads="1"/>
          </p:cNvPicPr>
          <p:nvPr/>
        </p:nvPicPr>
        <p:blipFill>
          <a:blip r:embed="rId2" cstate="print"/>
          <a:srcRect/>
          <a:stretch>
            <a:fillRect/>
          </a:stretch>
        </p:blipFill>
        <p:spPr bwMode="auto">
          <a:xfrm>
            <a:off x="8134350" y="6301745"/>
            <a:ext cx="1009650" cy="556255"/>
          </a:xfrm>
          <a:prstGeom prst="rect">
            <a:avLst/>
          </a:prstGeom>
          <a:noFill/>
        </p:spPr>
      </p:pic>
      <p:pic>
        <p:nvPicPr>
          <p:cNvPr id="8" name="Picture 2" descr="http://nstx.pppl.gov/DragNDrop/Presentation_Template/NSTX-U_logo.png"/>
          <p:cNvPicPr>
            <a:picLocks noChangeAspect="1" noChangeArrowheads="1"/>
          </p:cNvPicPr>
          <p:nvPr/>
        </p:nvPicPr>
        <p:blipFill>
          <a:blip r:embed="rId3" cstate="print"/>
          <a:srcRect/>
          <a:stretch>
            <a:fillRect/>
          </a:stretch>
        </p:blipFill>
        <p:spPr bwMode="auto">
          <a:xfrm>
            <a:off x="0" y="6463922"/>
            <a:ext cx="1533525" cy="394078"/>
          </a:xfrm>
          <a:prstGeom prst="rect">
            <a:avLst/>
          </a:prstGeom>
          <a:noFill/>
        </p:spPr>
      </p:pic>
      <p:sp>
        <p:nvSpPr>
          <p:cNvPr id="9" name="Rectangle 8"/>
          <p:cNvSpPr/>
          <p:nvPr/>
        </p:nvSpPr>
        <p:spPr>
          <a:xfrm>
            <a:off x="626533" y="5186649"/>
            <a:ext cx="7696200" cy="1277273"/>
          </a:xfrm>
          <a:prstGeom prst="rect">
            <a:avLst/>
          </a:prstGeom>
          <a:solidFill>
            <a:srgbClr val="CCB400">
              <a:lumMod val="20000"/>
              <a:lumOff val="80000"/>
            </a:srgbClr>
          </a:solidFill>
        </p:spPr>
        <p:txBody>
          <a:bodyPr wrap="square">
            <a:spAutoFit/>
          </a:bodyPr>
          <a:lstStyle/>
          <a:p>
            <a:pPr lvl="0">
              <a:spcAft>
                <a:spcPts val="600"/>
              </a:spcAft>
              <a:buFontTx/>
              <a:buChar char="-"/>
              <a:defRPr/>
            </a:pPr>
            <a:r>
              <a:rPr lang="en-GB" dirty="0" smtClean="0">
                <a:latin typeface="Arial" pitchFamily="34" charset="0"/>
                <a:cs typeface="Arial" pitchFamily="34" charset="0"/>
              </a:rPr>
              <a:t> Saturation amplitude of the n=4 CAE:  </a:t>
            </a:r>
            <a:r>
              <a:rPr lang="en-GB" dirty="0" err="1" smtClean="0">
                <a:latin typeface="Arial" pitchFamily="34" charset="0"/>
                <a:cs typeface="Arial" pitchFamily="34" charset="0"/>
              </a:rPr>
              <a:t>δB</a:t>
            </a:r>
            <a:r>
              <a:rPr lang="en-GB" baseline="-25000" dirty="0" smtClean="0">
                <a:latin typeface="Arial" pitchFamily="34" charset="0"/>
                <a:cs typeface="Arial" pitchFamily="34" charset="0"/>
              </a:rPr>
              <a:t>||</a:t>
            </a:r>
            <a:r>
              <a:rPr lang="en-GB" dirty="0" smtClean="0">
                <a:latin typeface="Arial" pitchFamily="34" charset="0"/>
                <a:cs typeface="Arial" pitchFamily="34" charset="0"/>
              </a:rPr>
              <a:t>/B</a:t>
            </a:r>
            <a:r>
              <a:rPr lang="en-GB" baseline="-25000" dirty="0" smtClean="0">
                <a:latin typeface="Arial" pitchFamily="34" charset="0"/>
                <a:cs typeface="Arial" pitchFamily="34" charset="0"/>
              </a:rPr>
              <a:t>0</a:t>
            </a:r>
            <a:r>
              <a:rPr lang="en-GB" dirty="0" smtClean="0">
                <a:latin typeface="Arial" pitchFamily="34" charset="0"/>
                <a:cs typeface="Arial" pitchFamily="34" charset="0"/>
              </a:rPr>
              <a:t>= 6.6×10</a:t>
            </a:r>
            <a:r>
              <a:rPr lang="en-GB" baseline="30000" dirty="0" smtClean="0">
                <a:latin typeface="Arial" pitchFamily="34" charset="0"/>
                <a:cs typeface="Arial" pitchFamily="34" charset="0"/>
              </a:rPr>
              <a:t>-3</a:t>
            </a:r>
            <a:r>
              <a:rPr lang="en-GB" dirty="0" smtClean="0">
                <a:latin typeface="Arial" pitchFamily="34" charset="0"/>
                <a:cs typeface="Arial" pitchFamily="34" charset="0"/>
              </a:rPr>
              <a:t>.</a:t>
            </a:r>
          </a:p>
          <a:p>
            <a:pPr lvl="0">
              <a:buFontTx/>
              <a:buChar char="-"/>
              <a:defRPr/>
            </a:pPr>
            <a:r>
              <a:rPr lang="en-GB" dirty="0" smtClean="0">
                <a:latin typeface="Arial" pitchFamily="34" charset="0"/>
                <a:cs typeface="Arial" pitchFamily="34" charset="0"/>
              </a:rPr>
              <a:t> Measured plasma displacement |ξ|= 0.1-0.4 mm [Crocker,2013] corresponds to </a:t>
            </a:r>
            <a:r>
              <a:rPr lang="en-GB" dirty="0" err="1" smtClean="0">
                <a:latin typeface="Arial" pitchFamily="34" charset="0"/>
                <a:cs typeface="Arial" pitchFamily="34" charset="0"/>
              </a:rPr>
              <a:t>δB</a:t>
            </a:r>
            <a:r>
              <a:rPr lang="en-GB" dirty="0" smtClean="0">
                <a:latin typeface="Arial" pitchFamily="34" charset="0"/>
                <a:cs typeface="Arial" pitchFamily="34" charset="0"/>
              </a:rPr>
              <a:t>/B</a:t>
            </a:r>
            <a:r>
              <a:rPr lang="en-GB" baseline="-25000" dirty="0" smtClean="0">
                <a:latin typeface="Arial" pitchFamily="34" charset="0"/>
                <a:cs typeface="Arial" pitchFamily="34" charset="0"/>
              </a:rPr>
              <a:t>0</a:t>
            </a:r>
            <a:r>
              <a:rPr lang="en-GB" dirty="0" smtClean="0">
                <a:latin typeface="Arial" pitchFamily="34" charset="0"/>
                <a:cs typeface="Arial" pitchFamily="34" charset="0"/>
              </a:rPr>
              <a:t>= (0.9-3.4)×10</a:t>
            </a:r>
            <a:r>
              <a:rPr lang="en-GB" baseline="30000" dirty="0" smtClean="0">
                <a:latin typeface="Arial" pitchFamily="34" charset="0"/>
                <a:cs typeface="Arial" pitchFamily="34" charset="0"/>
              </a:rPr>
              <a:t>-3</a:t>
            </a:r>
            <a:r>
              <a:rPr lang="en-GB" dirty="0" smtClean="0">
                <a:latin typeface="Arial" pitchFamily="34" charset="0"/>
                <a:cs typeface="Arial" pitchFamily="34" charset="0"/>
              </a:rPr>
              <a:t> </a:t>
            </a:r>
            <a:r>
              <a:rPr lang="en-US" dirty="0" smtClean="0">
                <a:latin typeface="Arial" pitchFamily="34" charset="0"/>
                <a:ea typeface="Calibri" pitchFamily="34" charset="0"/>
                <a:cs typeface="Times New Roman" pitchFamily="18" charset="0"/>
              </a:rPr>
              <a:t>(based on HYM-calculated mode structure for n=4 CAE).</a:t>
            </a:r>
            <a:endParaRPr kumimoji="0" lang="en-US"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pSp>
        <p:nvGrpSpPr>
          <p:cNvPr id="2050" name="Group 2"/>
          <p:cNvGrpSpPr>
            <a:grpSpLocks/>
          </p:cNvGrpSpPr>
          <p:nvPr/>
        </p:nvGrpSpPr>
        <p:grpSpPr bwMode="auto">
          <a:xfrm>
            <a:off x="438799" y="1480921"/>
            <a:ext cx="5794039" cy="3624479"/>
            <a:chOff x="2012" y="2467"/>
            <a:chExt cx="8164" cy="4930"/>
          </a:xfrm>
        </p:grpSpPr>
        <p:grpSp>
          <p:nvGrpSpPr>
            <p:cNvPr id="2051" name="Group 14"/>
            <p:cNvGrpSpPr>
              <a:grpSpLocks/>
            </p:cNvGrpSpPr>
            <p:nvPr/>
          </p:nvGrpSpPr>
          <p:grpSpPr bwMode="auto">
            <a:xfrm>
              <a:off x="2012" y="2467"/>
              <a:ext cx="6984" cy="4395"/>
              <a:chOff x="633" y="0"/>
              <a:chExt cx="44790" cy="46554"/>
            </a:xfrm>
          </p:grpSpPr>
          <p:pic>
            <p:nvPicPr>
              <p:cNvPr id="2052" name="Picture 48"/>
              <p:cNvPicPr>
                <a:picLocks noChangeAspect="1" noChangeArrowheads="1"/>
              </p:cNvPicPr>
              <p:nvPr/>
            </p:nvPicPr>
            <p:blipFill>
              <a:blip r:embed="rId4"/>
              <a:srcRect/>
              <a:stretch>
                <a:fillRect/>
              </a:stretch>
            </p:blipFill>
            <p:spPr bwMode="auto">
              <a:xfrm>
                <a:off x="5656" y="20356"/>
                <a:ext cx="39767" cy="20341"/>
              </a:xfrm>
              <a:prstGeom prst="rect">
                <a:avLst/>
              </a:prstGeom>
              <a:noFill/>
              <a:ln w="9525">
                <a:miter lim="800000"/>
                <a:headEnd/>
                <a:tailEnd/>
              </a:ln>
            </p:spPr>
          </p:pic>
          <p:pic>
            <p:nvPicPr>
              <p:cNvPr id="2053" name="Picture 49"/>
              <p:cNvPicPr>
                <a:picLocks noChangeAspect="1" noChangeArrowheads="1"/>
              </p:cNvPicPr>
              <p:nvPr/>
            </p:nvPicPr>
            <p:blipFill>
              <a:blip r:embed="rId5"/>
              <a:srcRect b="8862"/>
              <a:stretch>
                <a:fillRect/>
              </a:stretch>
            </p:blipFill>
            <p:spPr bwMode="auto">
              <a:xfrm>
                <a:off x="4894" y="0"/>
                <a:ext cx="40529" cy="20356"/>
              </a:xfrm>
              <a:prstGeom prst="rect">
                <a:avLst/>
              </a:prstGeom>
              <a:noFill/>
              <a:ln w="9525">
                <a:miter lim="800000"/>
                <a:headEnd/>
                <a:tailEnd/>
              </a:ln>
            </p:spPr>
          </p:pic>
          <p:sp>
            <p:nvSpPr>
              <p:cNvPr id="2054" name="Rectangle 50"/>
              <p:cNvSpPr>
                <a:spLocks noChangeArrowheads="1"/>
              </p:cNvSpPr>
              <p:nvPr/>
            </p:nvSpPr>
            <p:spPr bwMode="auto">
              <a:xfrm>
                <a:off x="25556" y="40084"/>
                <a:ext cx="6854" cy="6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t</a:t>
                </a:r>
                <a:r>
                  <a:rPr kumimoji="0" lang="en-US" sz="1400" b="0" i="0" u="none" strike="noStrike" cap="none" normalizeH="0" baseline="0" smtClean="0">
                    <a:ln>
                      <a:noFill/>
                    </a:ln>
                    <a:solidFill>
                      <a:srgbClr val="000000"/>
                    </a:solidFill>
                    <a:effectLst/>
                    <a:latin typeface="Times New Roman" pitchFamily="18" charset="0"/>
                    <a:cs typeface="Arial" pitchFamily="34" charset="0"/>
                    <a:sym typeface="Symbol" pitchFamily="18" charset="2"/>
                  </a:rPr>
                  <a:t></a:t>
                </a:r>
                <a:r>
                  <a:rPr kumimoji="0" lang="en-US" sz="1400" b="0" i="0" u="none" strike="noStrike" cap="none" normalizeH="0" baseline="-25000" smtClean="0">
                    <a:ln>
                      <a:noFill/>
                    </a:ln>
                    <a:solidFill>
                      <a:srgbClr val="000000"/>
                    </a:solidFill>
                    <a:effectLst/>
                    <a:latin typeface="Arial" pitchFamily="34" charset="0"/>
                    <a:cs typeface="Arial" pitchFamily="34" charset="0"/>
                  </a:rPr>
                  <a:t>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Text Box 6"/>
              <p:cNvSpPr txBox="1">
                <a:spLocks noChangeArrowheads="1"/>
              </p:cNvSpPr>
              <p:nvPr/>
            </p:nvSpPr>
            <p:spPr bwMode="auto">
              <a:xfrm>
                <a:off x="633" y="6916"/>
                <a:ext cx="9234" cy="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buClrTx/>
                  <a:buSzTx/>
                  <a:buFontTx/>
                  <a:buNone/>
                  <a:tabLst/>
                </a:pPr>
                <a:r>
                  <a:rPr kumimoji="0" lang="en-US" sz="1400" b="0" i="0" u="none" strike="noStrike" cap="none" normalizeH="0" baseline="0" dirty="0" err="1" smtClean="0">
                    <a:ln>
                      <a:noFill/>
                    </a:ln>
                    <a:solidFill>
                      <a:srgbClr val="000000"/>
                    </a:solidFill>
                    <a:effectLst/>
                    <a:latin typeface="Arial" pitchFamily="34" charset="0"/>
                    <a:cs typeface="Arial" pitchFamily="34" charset="0"/>
                  </a:rPr>
                  <a:t>δB</a:t>
                </a:r>
                <a:r>
                  <a:rPr kumimoji="0" lang="en-US" sz="1400" b="0" i="0" u="none" strike="noStrike" cap="none" normalizeH="0" baseline="0" dirty="0" smtClean="0">
                    <a:ln>
                      <a:noFill/>
                    </a:ln>
                    <a:solidFill>
                      <a:srgbClr val="000000"/>
                    </a:solidFill>
                    <a:effectLst/>
                    <a:latin typeface="Arial" pitchFamily="34" charset="0"/>
                    <a:cs typeface="Arial" pitchFamily="34" charset="0"/>
                  </a:rPr>
                  <a:t>/B</a:t>
                </a:r>
                <a:r>
                  <a:rPr kumimoji="0" lang="en-US" sz="1400" b="0" i="0" u="none" strike="noStrike" cap="none" normalizeH="0" baseline="-25000" dirty="0" smtClean="0">
                    <a:ln>
                      <a:noFill/>
                    </a:ln>
                    <a:solidFill>
                      <a:srgbClr val="000000"/>
                    </a:solidFill>
                    <a:effectLst/>
                    <a:latin typeface="Arial" pitchFamily="34" charset="0"/>
                    <a:cs typeface="Arial" pitchFamily="34" charset="0"/>
                  </a:rPr>
                  <a:t>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core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Text Box 52"/>
              <p:cNvSpPr txBox="1">
                <a:spLocks noChangeArrowheads="1"/>
              </p:cNvSpPr>
              <p:nvPr/>
            </p:nvSpPr>
            <p:spPr bwMode="auto">
              <a:xfrm>
                <a:off x="1038" y="26364"/>
                <a:ext cx="9235" cy="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buClrTx/>
                  <a:buSzTx/>
                  <a:buFontTx/>
                  <a:buNone/>
                  <a:tabLst/>
                </a:pPr>
                <a:r>
                  <a:rPr kumimoji="0" lang="en-US" sz="1400" b="0" i="0" u="none" strike="noStrike" cap="none" normalizeH="0" baseline="0" dirty="0" err="1" smtClean="0">
                    <a:ln>
                      <a:noFill/>
                    </a:ln>
                    <a:solidFill>
                      <a:srgbClr val="000000"/>
                    </a:solidFill>
                    <a:effectLst/>
                    <a:latin typeface="Arial" pitchFamily="34" charset="0"/>
                    <a:cs typeface="Arial" pitchFamily="34" charset="0"/>
                  </a:rPr>
                  <a:t>δB</a:t>
                </a:r>
                <a:r>
                  <a:rPr kumimoji="0" lang="en-US" sz="1400" b="0" i="0" u="none" strike="noStrike" cap="none" normalizeH="0" baseline="0" dirty="0" smtClean="0">
                    <a:ln>
                      <a:noFill/>
                    </a:ln>
                    <a:solidFill>
                      <a:srgbClr val="000000"/>
                    </a:solidFill>
                    <a:effectLst/>
                    <a:latin typeface="Arial" pitchFamily="34" charset="0"/>
                    <a:cs typeface="Arial" pitchFamily="34" charset="0"/>
                  </a:rPr>
                  <a:t>/B</a:t>
                </a:r>
                <a:r>
                  <a:rPr kumimoji="0" lang="en-US" sz="1400" b="0" i="0" u="none" strike="noStrike" cap="none" normalizeH="0" baseline="-25000" dirty="0" smtClean="0">
                    <a:ln>
                      <a:noFill/>
                    </a:ln>
                    <a:solidFill>
                      <a:srgbClr val="000000"/>
                    </a:solidFill>
                    <a:effectLst/>
                    <a:latin typeface="Arial" pitchFamily="34" charset="0"/>
                    <a:cs typeface="Arial" pitchFamily="34" charset="0"/>
                  </a:rPr>
                  <a:t>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edge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057" name="Group 53"/>
              <p:cNvGrpSpPr>
                <a:grpSpLocks/>
              </p:cNvGrpSpPr>
              <p:nvPr/>
            </p:nvGrpSpPr>
            <p:grpSpPr bwMode="auto">
              <a:xfrm>
                <a:off x="12514" y="1984"/>
                <a:ext cx="13920" cy="4435"/>
                <a:chOff x="12514" y="1984"/>
                <a:chExt cx="13920" cy="4434"/>
              </a:xfrm>
            </p:grpSpPr>
            <p:sp>
              <p:nvSpPr>
                <p:cNvPr id="2058" name="Text Box 6"/>
                <p:cNvSpPr txBox="1">
                  <a:spLocks noChangeArrowheads="1"/>
                </p:cNvSpPr>
                <p:nvPr/>
              </p:nvSpPr>
              <p:spPr bwMode="auto">
                <a:xfrm>
                  <a:off x="12514" y="1984"/>
                  <a:ext cx="4616" cy="4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1000"/>
                    </a:spcAft>
                    <a:buClrTx/>
                    <a:buSzTx/>
                    <a:buFontTx/>
                    <a:buNone/>
                    <a:tabLst/>
                  </a:pPr>
                  <a:r>
                    <a:rPr kumimoji="0" lang="en-US" sz="1400" b="0" i="0" u="none" strike="noStrike" cap="none" normalizeH="0" baseline="0" dirty="0" err="1" smtClean="0">
                      <a:ln>
                        <a:noFill/>
                      </a:ln>
                      <a:solidFill>
                        <a:srgbClr val="7030A0"/>
                      </a:solidFill>
                      <a:effectLst/>
                      <a:latin typeface="Arial" pitchFamily="34" charset="0"/>
                      <a:cs typeface="Arial" pitchFamily="34" charset="0"/>
                    </a:rPr>
                    <a:t>δB</a:t>
                  </a:r>
                  <a:r>
                    <a:rPr kumimoji="0" lang="en-US" sz="1400" b="0" i="0" u="none" strike="noStrike" cap="none" normalizeH="0" baseline="-25000" dirty="0" smtClean="0">
                      <a:ln>
                        <a:noFill/>
                      </a:ln>
                      <a:solidFill>
                        <a:srgbClr val="7030A0"/>
                      </a:solidFill>
                      <a:effectLst/>
                      <a:latin typeface="Arial"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Text Box 6"/>
                <p:cNvSpPr txBox="1">
                  <a:spLocks noChangeArrowheads="1"/>
                </p:cNvSpPr>
                <p:nvPr/>
              </p:nvSpPr>
              <p:spPr bwMode="auto">
                <a:xfrm>
                  <a:off x="16553" y="1984"/>
                  <a:ext cx="5335" cy="4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1000"/>
                    </a:spcAft>
                    <a:buClrTx/>
                    <a:buSzTx/>
                    <a:buFontTx/>
                    <a:buNone/>
                    <a:tabLst/>
                  </a:pPr>
                  <a:r>
                    <a:rPr kumimoji="0" lang="en-US" sz="1400" b="0" i="0" u="none" strike="noStrike" cap="none" normalizeH="0" baseline="0" smtClean="0">
                      <a:ln>
                        <a:noFill/>
                      </a:ln>
                      <a:solidFill>
                        <a:srgbClr val="008000"/>
                      </a:solidFill>
                      <a:effectLst/>
                      <a:latin typeface="Arial" pitchFamily="34" charset="0"/>
                      <a:cs typeface="Arial" pitchFamily="34" charset="0"/>
                    </a:rPr>
                    <a:t>δB</a:t>
                  </a:r>
                  <a:r>
                    <a:rPr kumimoji="0" lang="en-US" sz="1400" b="0" i="0" u="none" strike="noStrike" cap="none" normalizeH="0" baseline="-25000" smtClean="0">
                      <a:ln>
                        <a:noFill/>
                      </a:ln>
                      <a:solidFill>
                        <a:srgbClr val="008000"/>
                      </a:solidFill>
                      <a:effectLst/>
                      <a:latin typeface="Arial" pitchFamily="34" charset="0"/>
                      <a:cs typeface="Arial" pitchFamily="34" charset="0"/>
                    </a:rPr>
                    <a:t>R</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060" name="Text Box 6"/>
                <p:cNvSpPr txBox="1">
                  <a:spLocks noChangeArrowheads="1"/>
                </p:cNvSpPr>
                <p:nvPr/>
              </p:nvSpPr>
              <p:spPr bwMode="auto">
                <a:xfrm>
                  <a:off x="21099" y="1984"/>
                  <a:ext cx="5335" cy="4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1000"/>
                    </a:spcAft>
                    <a:buClrTx/>
                    <a:buSzTx/>
                    <a:buFontTx/>
                    <a:buNone/>
                    <a:tabLst/>
                  </a:pPr>
                  <a:r>
                    <a:rPr kumimoji="0" lang="en-US" sz="1400" b="0" i="0" u="none" strike="noStrike" cap="none" normalizeH="0" baseline="0" smtClean="0">
                      <a:ln>
                        <a:noFill/>
                      </a:ln>
                      <a:solidFill>
                        <a:srgbClr val="0099FF"/>
                      </a:solidFill>
                      <a:effectLst/>
                      <a:latin typeface="Arial" pitchFamily="34" charset="0"/>
                      <a:cs typeface="Arial" pitchFamily="34" charset="0"/>
                    </a:rPr>
                    <a:t>δB</a:t>
                  </a:r>
                  <a:r>
                    <a:rPr kumimoji="0" lang="en-US" sz="1400" b="0" i="0" u="none" strike="noStrike" cap="none" normalizeH="0" baseline="-25000" smtClean="0">
                      <a:ln>
                        <a:noFill/>
                      </a:ln>
                      <a:solidFill>
                        <a:srgbClr val="0099FF"/>
                      </a:solidFill>
                      <a:effectLst/>
                      <a:latin typeface="Arial" pitchFamily="34" charset="0"/>
                      <a:cs typeface="Arial" pitchFamily="34" charset="0"/>
                    </a:rPr>
                    <a:t>┴</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061" name="Group 57"/>
              <p:cNvGrpSpPr>
                <a:grpSpLocks/>
              </p:cNvGrpSpPr>
              <p:nvPr/>
            </p:nvGrpSpPr>
            <p:grpSpPr bwMode="auto">
              <a:xfrm>
                <a:off x="12606" y="21794"/>
                <a:ext cx="14217" cy="4435"/>
                <a:chOff x="12606" y="21792"/>
                <a:chExt cx="14217" cy="4434"/>
              </a:xfrm>
            </p:grpSpPr>
            <p:sp>
              <p:nvSpPr>
                <p:cNvPr id="2062" name="Text Box 6"/>
                <p:cNvSpPr txBox="1">
                  <a:spLocks noChangeArrowheads="1"/>
                </p:cNvSpPr>
                <p:nvPr/>
              </p:nvSpPr>
              <p:spPr bwMode="auto">
                <a:xfrm>
                  <a:off x="12606" y="21792"/>
                  <a:ext cx="4617" cy="4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1000"/>
                    </a:spcAft>
                    <a:buClrTx/>
                    <a:buSzTx/>
                    <a:buFontTx/>
                    <a:buNone/>
                    <a:tabLst/>
                  </a:pPr>
                  <a:r>
                    <a:rPr kumimoji="0" lang="en-US" sz="1400" b="0" i="0" u="none" strike="noStrike" cap="none" normalizeH="0" baseline="0" smtClean="0">
                      <a:ln>
                        <a:noFill/>
                      </a:ln>
                      <a:solidFill>
                        <a:srgbClr val="7030A0"/>
                      </a:solidFill>
                      <a:effectLst/>
                      <a:latin typeface="Arial" pitchFamily="34" charset="0"/>
                      <a:cs typeface="Arial" pitchFamily="34" charset="0"/>
                    </a:rPr>
                    <a:t>δB</a:t>
                  </a:r>
                  <a:r>
                    <a:rPr kumimoji="0" lang="en-US" sz="1400" b="0" i="0" u="none" strike="noStrike" cap="none" normalizeH="0" baseline="-25000" smtClean="0">
                      <a:ln>
                        <a:noFill/>
                      </a:ln>
                      <a:solidFill>
                        <a:srgbClr val="7030A0"/>
                      </a:solidFill>
                      <a:effectLst/>
                      <a:latin typeface="Arial" pitchFamily="34" charset="0"/>
                      <a:cs typeface="Arial" pitchFamily="34" charset="0"/>
                    </a:rPr>
                    <a:t>||</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063" name="Text Box 6"/>
                <p:cNvSpPr txBox="1">
                  <a:spLocks noChangeArrowheads="1"/>
                </p:cNvSpPr>
                <p:nvPr/>
              </p:nvSpPr>
              <p:spPr bwMode="auto">
                <a:xfrm>
                  <a:off x="16633" y="21792"/>
                  <a:ext cx="5335" cy="4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1000"/>
                    </a:spcAft>
                    <a:buClrTx/>
                    <a:buSzTx/>
                    <a:buFontTx/>
                    <a:buNone/>
                    <a:tabLst/>
                  </a:pPr>
                  <a:r>
                    <a:rPr kumimoji="0" lang="en-US" sz="1400" b="0" i="0" u="none" strike="noStrike" cap="none" normalizeH="0" baseline="0" dirty="0" err="1" smtClean="0">
                      <a:ln>
                        <a:noFill/>
                      </a:ln>
                      <a:solidFill>
                        <a:srgbClr val="008000"/>
                      </a:solidFill>
                      <a:effectLst/>
                      <a:latin typeface="Arial" pitchFamily="34" charset="0"/>
                      <a:cs typeface="Arial" pitchFamily="34" charset="0"/>
                    </a:rPr>
                    <a:t>δB</a:t>
                  </a:r>
                  <a:r>
                    <a:rPr kumimoji="0" lang="en-US" sz="1400" b="0" i="0" u="none" strike="noStrike" cap="none" normalizeH="0" baseline="-25000" dirty="0" err="1" smtClean="0">
                      <a:ln>
                        <a:noFill/>
                      </a:ln>
                      <a:solidFill>
                        <a:srgbClr val="008000"/>
                      </a:solidFill>
                      <a:effectLst/>
                      <a:latin typeface="Arial" pitchFamily="34" charset="0"/>
                      <a:cs typeface="Arial" pitchFamily="34" charset="0"/>
                    </a:rPr>
                    <a:t>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Text Box 6"/>
                <p:cNvSpPr txBox="1">
                  <a:spLocks noChangeArrowheads="1"/>
                </p:cNvSpPr>
                <p:nvPr/>
              </p:nvSpPr>
              <p:spPr bwMode="auto">
                <a:xfrm>
                  <a:off x="21487" y="21792"/>
                  <a:ext cx="5336" cy="4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1000"/>
                    </a:spcAft>
                    <a:buClrTx/>
                    <a:buSzTx/>
                    <a:buFontTx/>
                    <a:buNone/>
                    <a:tabLst/>
                  </a:pPr>
                  <a:r>
                    <a:rPr kumimoji="0" lang="en-US" sz="1400" b="0" i="0" u="none" strike="noStrike" cap="none" normalizeH="0" baseline="0" smtClean="0">
                      <a:ln>
                        <a:noFill/>
                      </a:ln>
                      <a:solidFill>
                        <a:srgbClr val="0099FF"/>
                      </a:solidFill>
                      <a:effectLst/>
                      <a:latin typeface="Arial" pitchFamily="34" charset="0"/>
                      <a:cs typeface="Arial" pitchFamily="34" charset="0"/>
                    </a:rPr>
                    <a:t>δB</a:t>
                  </a:r>
                  <a:r>
                    <a:rPr kumimoji="0" lang="en-US" sz="1400" b="0" i="0" u="none" strike="noStrike" cap="none" normalizeH="0" baseline="-25000" smtClean="0">
                      <a:ln>
                        <a:noFill/>
                      </a:ln>
                      <a:solidFill>
                        <a:srgbClr val="0099FF"/>
                      </a:solidFill>
                      <a:effectLst/>
                      <a:latin typeface="Arial" pitchFamily="34" charset="0"/>
                      <a:cs typeface="Arial" pitchFamily="34" charset="0"/>
                    </a:rPr>
                    <a:t>┴</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65" name="Text Box 17"/>
            <p:cNvSpPr txBox="1">
              <a:spLocks noChangeArrowheads="1"/>
            </p:cNvSpPr>
            <p:nvPr/>
          </p:nvSpPr>
          <p:spPr bwMode="auto">
            <a:xfrm>
              <a:off x="2016" y="6557"/>
              <a:ext cx="8160" cy="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u="none" strike="noStrike" cap="none" normalizeH="0" baseline="0" dirty="0" smtClean="0">
                  <a:ln>
                    <a:noFill/>
                  </a:ln>
                  <a:solidFill>
                    <a:schemeClr val="tx1"/>
                  </a:solidFill>
                  <a:effectLst/>
                  <a:latin typeface="Arial" pitchFamily="34" charset="0"/>
                  <a:cs typeface="Arial" pitchFamily="34" charset="0"/>
                </a:rPr>
                <a:t>Time evolution of dB</a:t>
              </a:r>
              <a:r>
                <a:rPr kumimoji="0" lang="en-US" sz="1600" b="0" u="none" strike="noStrike" cap="none" normalizeH="0" baseline="-25000" dirty="0" smtClean="0">
                  <a:ln>
                    <a:noFill/>
                  </a:ln>
                  <a:solidFill>
                    <a:schemeClr val="tx1"/>
                  </a:solidFill>
                  <a:effectLst/>
                  <a:latin typeface="Arial" pitchFamily="34" charset="0"/>
                  <a:cs typeface="Arial" pitchFamily="34" charset="0"/>
                </a:rPr>
                <a:t>|| </a:t>
              </a:r>
              <a:r>
                <a:rPr kumimoji="0" lang="en-US" sz="1600" b="0" u="none" strike="noStrike" cap="none" normalizeH="0" baseline="0" dirty="0" smtClean="0">
                  <a:ln>
                    <a:noFill/>
                  </a:ln>
                  <a:solidFill>
                    <a:schemeClr val="tx1"/>
                  </a:solidFill>
                  <a:effectLst/>
                  <a:latin typeface="Arial" pitchFamily="34" charset="0"/>
                  <a:cs typeface="Arial" pitchFamily="34" charset="0"/>
                </a:rPr>
                <a:t>and two components of </a:t>
              </a:r>
              <a:r>
                <a:rPr kumimoji="0" lang="en-US" sz="1600" b="0" u="none" strike="noStrike" cap="none" normalizeH="0" baseline="0" dirty="0" err="1" smtClean="0">
                  <a:ln>
                    <a:noFill/>
                  </a:ln>
                  <a:solidFill>
                    <a:srgbClr val="000000"/>
                  </a:solidFill>
                  <a:effectLst/>
                  <a:latin typeface="Arial" pitchFamily="34" charset="0"/>
                  <a:cs typeface="Arial" pitchFamily="34" charset="0"/>
                </a:rPr>
                <a:t>δ</a:t>
              </a:r>
              <a:r>
                <a:rPr kumimoji="0" lang="en-US" sz="1600" b="1" u="none" strike="noStrike" cap="none" normalizeH="0" baseline="0" dirty="0" err="1" smtClean="0">
                  <a:ln>
                    <a:noFill/>
                  </a:ln>
                  <a:solidFill>
                    <a:srgbClr val="000000"/>
                  </a:solidFill>
                  <a:effectLst/>
                  <a:latin typeface="Arial" pitchFamily="34" charset="0"/>
                  <a:cs typeface="Arial" pitchFamily="34" charset="0"/>
                </a:rPr>
                <a:t>B</a:t>
              </a:r>
              <a:r>
                <a:rPr kumimoji="0" lang="en-US" sz="1600" b="0" u="none" strike="noStrike" cap="none" normalizeH="0" baseline="-25000" dirty="0" smtClean="0">
                  <a:ln>
                    <a:noFill/>
                  </a:ln>
                  <a:solidFill>
                    <a:srgbClr val="000000"/>
                  </a:solidFill>
                  <a:effectLst/>
                  <a:latin typeface="Arial" pitchFamily="34" charset="0"/>
                  <a:cs typeface="Arial" pitchFamily="34" charset="0"/>
                  <a:sym typeface="Symbol" pitchFamily="18" charset="2"/>
                </a:rPr>
                <a:t></a:t>
              </a:r>
              <a:r>
                <a:rPr kumimoji="0" lang="en-US" sz="1600" b="0" u="none" strike="noStrike" cap="none" normalizeH="0" baseline="0" dirty="0" smtClean="0">
                  <a:ln>
                    <a:noFill/>
                  </a:ln>
                  <a:solidFill>
                    <a:schemeClr val="tx1"/>
                  </a:solidFill>
                  <a:effectLst/>
                  <a:latin typeface="Arial" pitchFamily="34" charset="0"/>
                  <a:cs typeface="Arial" pitchFamily="34" charset="0"/>
                </a:rPr>
                <a:t> in the core, and close to the plasma edge on LFS.</a:t>
              </a:r>
            </a:p>
          </p:txBody>
        </p:sp>
      </p:grpSp>
      <p:sp>
        <p:nvSpPr>
          <p:cNvPr id="37" name="Rectangle 36"/>
          <p:cNvSpPr/>
          <p:nvPr/>
        </p:nvSpPr>
        <p:spPr>
          <a:xfrm>
            <a:off x="5638800" y="1727633"/>
            <a:ext cx="3200400" cy="2308324"/>
          </a:xfrm>
          <a:prstGeom prst="rect">
            <a:avLst/>
          </a:prstGeom>
          <a:solidFill>
            <a:schemeClr val="accent1">
              <a:lumMod val="20000"/>
              <a:lumOff val="80000"/>
            </a:schemeClr>
          </a:solidFill>
        </p:spPr>
        <p:txBody>
          <a:bodyPr wrap="square">
            <a:spAutoFit/>
          </a:bodyPr>
          <a:lstStyle/>
          <a:p>
            <a:pPr>
              <a:buFont typeface="Arial" pitchFamily="34" charset="0"/>
              <a:buChar char="•"/>
            </a:pPr>
            <a:r>
              <a:rPr lang="en-US" dirty="0" smtClean="0">
                <a:latin typeface="Arial" pitchFamily="34" charset="0"/>
                <a:cs typeface="Arial" pitchFamily="34" charset="0"/>
              </a:rPr>
              <a:t> In the core, the </a:t>
            </a:r>
            <a:r>
              <a:rPr lang="en-US" dirty="0" err="1" smtClean="0">
                <a:latin typeface="Arial" pitchFamily="34" charset="0"/>
                <a:cs typeface="Arial" pitchFamily="34" charset="0"/>
              </a:rPr>
              <a:t>compressional</a:t>
            </a:r>
            <a:r>
              <a:rPr lang="en-US" dirty="0" smtClean="0">
                <a:latin typeface="Arial" pitchFamily="34" charset="0"/>
                <a:cs typeface="Arial" pitchFamily="34" charset="0"/>
              </a:rPr>
              <a:t> perturbation is 3-4 times larger than the shear perturbation.</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a:t>
            </a:r>
            <a:r>
              <a:rPr lang="en-GB" dirty="0" smtClean="0">
                <a:latin typeface="Arial" pitchFamily="34" charset="0"/>
                <a:cs typeface="Arial" pitchFamily="34" charset="0"/>
              </a:rPr>
              <a:t>Mixed </a:t>
            </a:r>
            <a:r>
              <a:rPr lang="en-GB" dirty="0" err="1" smtClean="0">
                <a:latin typeface="Arial" pitchFamily="34" charset="0"/>
                <a:cs typeface="Arial" pitchFamily="34" charset="0"/>
              </a:rPr>
              <a:t>compressional</a:t>
            </a:r>
            <a:r>
              <a:rPr lang="en-GB" dirty="0" smtClean="0">
                <a:latin typeface="Arial" pitchFamily="34" charset="0"/>
                <a:cs typeface="Arial" pitchFamily="34" charset="0"/>
              </a:rPr>
              <a:t>/shear polarization near the plasma edge on LFS .</a:t>
            </a:r>
            <a:endParaRPr lang="en-US"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19</a:t>
            </a:fld>
            <a:endParaRPr lang="en-US"/>
          </a:p>
        </p:txBody>
      </p:sp>
      <p:pic>
        <p:nvPicPr>
          <p:cNvPr id="3" name="Picture 2" descr="http://nstx.pppl.gov/DragNDrop/Presentation_Template/NSTX-U_logo.png"/>
          <p:cNvPicPr>
            <a:picLocks noChangeAspect="1" noChangeArrowheads="1"/>
          </p:cNvPicPr>
          <p:nvPr/>
        </p:nvPicPr>
        <p:blipFill>
          <a:blip r:embed="rId2" cstate="print"/>
          <a:srcRect/>
          <a:stretch>
            <a:fillRect/>
          </a:stretch>
        </p:blipFill>
        <p:spPr bwMode="auto">
          <a:xfrm>
            <a:off x="0" y="6463922"/>
            <a:ext cx="1533525" cy="394078"/>
          </a:xfrm>
          <a:prstGeom prst="rect">
            <a:avLst/>
          </a:prstGeom>
          <a:noFill/>
        </p:spPr>
      </p:pic>
      <p:sp>
        <p:nvSpPr>
          <p:cNvPr id="4"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endParaRPr lang="en-US"/>
          </a:p>
        </p:txBody>
      </p:sp>
      <p:sp>
        <p:nvSpPr>
          <p:cNvPr id="5"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endParaRPr lang="en-US"/>
          </a:p>
        </p:txBody>
      </p:sp>
      <p:sp>
        <p:nvSpPr>
          <p:cNvPr id="6" name="Rectangle 26"/>
          <p:cNvSpPr txBox="1">
            <a:spLocks noChangeArrowheads="1"/>
          </p:cNvSpPr>
          <p:nvPr/>
        </p:nvSpPr>
        <p:spPr>
          <a:xfrm>
            <a:off x="457200" y="533400"/>
            <a:ext cx="8382000" cy="967991"/>
          </a:xfrm>
          <a:prstGeom prst="rect">
            <a:avLst/>
          </a:prstGeom>
          <a:noFill/>
        </p:spPr>
        <p:txBody>
          <a:bodyPr/>
          <a:lstStyle/>
          <a:p>
            <a:pPr algn="ctr">
              <a:defRPr/>
            </a:pPr>
            <a:r>
              <a:rPr lang="en-US" sz="2400" kern="0" dirty="0">
                <a:solidFill>
                  <a:srgbClr val="000099"/>
                </a:solidFill>
                <a:latin typeface="Arial" pitchFamily="34" charset="0"/>
                <a:ea typeface="+mj-ea"/>
                <a:cs typeface="Arial" pitchFamily="34" charset="0"/>
              </a:rPr>
              <a:t> </a:t>
            </a:r>
            <a:r>
              <a:rPr lang="en-US" sz="2400" kern="0" dirty="0" smtClean="0">
                <a:solidFill>
                  <a:srgbClr val="000099"/>
                </a:solidFill>
                <a:latin typeface="Arial" pitchFamily="34" charset="0"/>
                <a:ea typeface="+mj-ea"/>
                <a:cs typeface="Arial" pitchFamily="34" charset="0"/>
              </a:rPr>
              <a:t>S</a:t>
            </a:r>
            <a:r>
              <a:rPr lang="en-US" sz="2400" dirty="0" smtClean="0">
                <a:solidFill>
                  <a:srgbClr val="000099"/>
                </a:solidFill>
                <a:latin typeface="Arial" pitchFamily="34" charset="0"/>
                <a:cs typeface="Arial" pitchFamily="34" charset="0"/>
              </a:rPr>
              <a:t>ignificant fraction of the total beam power can transferred to a single CAE of relatively large amplitude</a:t>
            </a:r>
            <a:r>
              <a:rPr lang="en-GB" sz="2400" dirty="0" smtClean="0">
                <a:solidFill>
                  <a:srgbClr val="000099"/>
                </a:solidFill>
                <a:latin typeface="Arial" pitchFamily="34" charset="0"/>
                <a:cs typeface="Arial" pitchFamily="34" charset="0"/>
              </a:rPr>
              <a:t> </a:t>
            </a:r>
            <a:r>
              <a:rPr lang="en-US" sz="2400" kern="0" dirty="0">
                <a:solidFill>
                  <a:srgbClr val="000099"/>
                </a:solidFill>
                <a:latin typeface="Arial" pitchFamily="34" charset="0"/>
                <a:ea typeface="+mj-ea"/>
                <a:cs typeface="Arial" pitchFamily="34" charset="0"/>
              </a:rPr>
              <a:t/>
            </a:r>
            <a:br>
              <a:rPr lang="en-US" sz="2400" kern="0" dirty="0">
                <a:solidFill>
                  <a:srgbClr val="000099"/>
                </a:solidFill>
                <a:latin typeface="Arial" pitchFamily="34" charset="0"/>
                <a:ea typeface="+mj-ea"/>
                <a:cs typeface="Arial" pitchFamily="34" charset="0"/>
              </a:rPr>
            </a:br>
            <a:r>
              <a:rPr lang="en-US" sz="2400" kern="0" dirty="0">
                <a:solidFill>
                  <a:srgbClr val="000099"/>
                </a:solidFill>
                <a:latin typeface="Arial" pitchFamily="34" charset="0"/>
                <a:ea typeface="+mj-ea"/>
                <a:cs typeface="Arial" pitchFamily="34" charset="0"/>
              </a:rPr>
              <a:t>                                                                                               </a:t>
            </a:r>
          </a:p>
        </p:txBody>
      </p:sp>
      <p:pic>
        <p:nvPicPr>
          <p:cNvPr id="8" name="Picture 2" descr="http://www.pppl.gov/images/new/PPPL-LOGO-FNL-158-Y-GRADIENT-KW-LMC_TRANSPARENT.png"/>
          <p:cNvPicPr>
            <a:picLocks noChangeAspect="1" noChangeArrowheads="1"/>
          </p:cNvPicPr>
          <p:nvPr/>
        </p:nvPicPr>
        <p:blipFill>
          <a:blip r:embed="rId3" cstate="print"/>
          <a:srcRect/>
          <a:stretch>
            <a:fillRect/>
          </a:stretch>
        </p:blipFill>
        <p:spPr bwMode="auto">
          <a:xfrm>
            <a:off x="8134350" y="6301745"/>
            <a:ext cx="1009650" cy="556255"/>
          </a:xfrm>
          <a:prstGeom prst="rect">
            <a:avLst/>
          </a:prstGeom>
          <a:noFill/>
        </p:spPr>
      </p:pic>
      <p:sp>
        <p:nvSpPr>
          <p:cNvPr id="9" name="Slide Number Placeholder 9"/>
          <p:cNvSpPr txBox="1">
            <a:spLocks/>
          </p:cNvSpPr>
          <p:nvPr/>
        </p:nvSpPr>
        <p:spPr>
          <a:xfrm>
            <a:off x="6934200" y="76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2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1265" name="Group 10"/>
          <p:cNvGrpSpPr>
            <a:grpSpLocks/>
          </p:cNvGrpSpPr>
          <p:nvPr/>
        </p:nvGrpSpPr>
        <p:grpSpPr bwMode="auto">
          <a:xfrm>
            <a:off x="584751" y="1501391"/>
            <a:ext cx="4486720" cy="4137409"/>
            <a:chOff x="-812" y="0"/>
            <a:chExt cx="36054" cy="36351"/>
          </a:xfrm>
        </p:grpSpPr>
        <p:grpSp>
          <p:nvGrpSpPr>
            <p:cNvPr id="11270" name="Group 33"/>
            <p:cNvGrpSpPr>
              <a:grpSpLocks/>
            </p:cNvGrpSpPr>
            <p:nvPr/>
          </p:nvGrpSpPr>
          <p:grpSpPr bwMode="auto">
            <a:xfrm>
              <a:off x="0" y="0"/>
              <a:ext cx="35242" cy="17580"/>
              <a:chOff x="0" y="0"/>
              <a:chExt cx="35241" cy="17580"/>
            </a:xfrm>
          </p:grpSpPr>
          <p:pic>
            <p:nvPicPr>
              <p:cNvPr id="11275" name="Picture 34"/>
              <p:cNvPicPr>
                <a:picLocks noChangeAspect="1" noChangeArrowheads="1"/>
              </p:cNvPicPr>
              <p:nvPr/>
            </p:nvPicPr>
            <p:blipFill>
              <a:blip r:embed="rId4"/>
              <a:srcRect b="46353"/>
              <a:stretch>
                <a:fillRect/>
              </a:stretch>
            </p:blipFill>
            <p:spPr bwMode="auto">
              <a:xfrm>
                <a:off x="3810" y="0"/>
                <a:ext cx="30480" cy="17580"/>
              </a:xfrm>
              <a:prstGeom prst="rect">
                <a:avLst/>
              </a:prstGeom>
              <a:noFill/>
              <a:ln w="9525">
                <a:miter lim="800000"/>
                <a:headEnd/>
                <a:tailEnd/>
              </a:ln>
            </p:spPr>
          </p:pic>
          <p:sp>
            <p:nvSpPr>
              <p:cNvPr id="11274" name="Text Box 6"/>
              <p:cNvSpPr txBox="1">
                <a:spLocks noChangeArrowheads="1"/>
              </p:cNvSpPr>
              <p:nvPr/>
            </p:nvSpPr>
            <p:spPr bwMode="auto">
              <a:xfrm>
                <a:off x="0" y="6324"/>
                <a:ext cx="7619" cy="4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δE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(au)</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3" name="Text Box 6"/>
              <p:cNvSpPr txBox="1">
                <a:spLocks noChangeArrowheads="1"/>
              </p:cNvSpPr>
              <p:nvPr/>
            </p:nvSpPr>
            <p:spPr bwMode="auto">
              <a:xfrm>
                <a:off x="18501" y="343"/>
                <a:ext cx="13747" cy="4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8000"/>
                    </a:solidFill>
                    <a:effectLst/>
                    <a:latin typeface="Arial" pitchFamily="34" charset="0"/>
                    <a:ea typeface="Times New Roman" pitchFamily="18" charset="0"/>
                    <a:cs typeface="Arial" pitchFamily="34" charset="0"/>
                  </a:rPr>
                  <a:t>δE</a:t>
                </a:r>
                <a:r>
                  <a:rPr kumimoji="0" lang="en-US" sz="1400" b="0" i="0" u="none" strike="noStrike" cap="none" normalizeH="0" baseline="-30000" dirty="0" err="1" smtClean="0">
                    <a:ln>
                      <a:noFill/>
                    </a:ln>
                    <a:solidFill>
                      <a:srgbClr val="008000"/>
                    </a:solidFill>
                    <a:effectLst/>
                    <a:latin typeface="Arial" pitchFamily="34" charset="0"/>
                    <a:ea typeface="Times New Roman" pitchFamily="18" charset="0"/>
                    <a:cs typeface="Arial" pitchFamily="34" charset="0"/>
                  </a:rPr>
                  <a:t>M</a:t>
                </a:r>
                <a:r>
                  <a:rPr kumimoji="0" lang="en-US" sz="14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rgbClr val="008000"/>
                    </a:solidFill>
                    <a:effectLst/>
                    <a:latin typeface="Arial" pitchFamily="34" charset="0"/>
                    <a:ea typeface="Times New Roman" pitchFamily="18" charset="0"/>
                    <a:cs typeface="Arial" pitchFamily="34" charset="0"/>
                  </a:rPr>
                  <a:t>δK</a:t>
                </a:r>
                <a:r>
                  <a:rPr kumimoji="0" lang="en-US" sz="1400"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rgbClr val="008000"/>
                    </a:solidFill>
                    <a:effectLst/>
                    <a:latin typeface="Arial" pitchFamily="34" charset="0"/>
                    <a:ea typeface="Times New Roman" pitchFamily="18" charset="0"/>
                    <a:cs typeface="Arial" pitchFamily="34" charset="0"/>
                  </a:rPr>
                  <a:t>δE</a:t>
                </a:r>
                <a:r>
                  <a:rPr kumimoji="0" lang="en-US" sz="1400" b="0" i="0" u="none" strike="noStrike" cap="none" normalizeH="0" baseline="-30000" dirty="0" err="1" smtClean="0">
                    <a:ln>
                      <a:noFill/>
                    </a:ln>
                    <a:solidFill>
                      <a:srgbClr val="008000"/>
                    </a:solidFill>
                    <a:effectLst/>
                    <a:latin typeface="Arial" pitchFamily="34" charset="0"/>
                    <a:ea typeface="Times New Roman" pitchFamily="18" charset="0"/>
                    <a:cs typeface="Arial" pitchFamily="34" charset="0"/>
                  </a:rPr>
                  <a:t>P</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2" name="Text Box 6"/>
              <p:cNvSpPr txBox="1">
                <a:spLocks noChangeArrowheads="1"/>
              </p:cNvSpPr>
              <p:nvPr/>
            </p:nvSpPr>
            <p:spPr bwMode="auto">
              <a:xfrm>
                <a:off x="23399" y="10498"/>
                <a:ext cx="7588" cy="4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99FF"/>
                    </a:solidFill>
                    <a:effectLst/>
                    <a:latin typeface="Arial" pitchFamily="34" charset="0"/>
                    <a:ea typeface="Times New Roman" pitchFamily="18" charset="0"/>
                    <a:cs typeface="Arial" pitchFamily="34" charset="0"/>
                  </a:rPr>
                  <a:t>δK</a:t>
                </a:r>
                <a:r>
                  <a:rPr kumimoji="0" lang="en-US" sz="1400" b="0" i="0" u="none" strike="noStrike" cap="none" normalizeH="0" baseline="-30000" dirty="0" err="1" smtClean="0">
                    <a:ln>
                      <a:noFill/>
                    </a:ln>
                    <a:solidFill>
                      <a:srgbClr val="0099FF"/>
                    </a:solidFill>
                    <a:effectLst/>
                    <a:latin typeface="Arial" pitchFamily="34" charset="0"/>
                    <a:ea typeface="Times New Roman" pitchFamily="18" charset="0"/>
                    <a:cs typeface="Arial" pitchFamily="34" charset="0"/>
                  </a:rPr>
                  <a:t>Beam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1" name="Text Box 6"/>
              <p:cNvSpPr txBox="1">
                <a:spLocks noChangeArrowheads="1"/>
              </p:cNvSpPr>
              <p:nvPr/>
            </p:nvSpPr>
            <p:spPr bwMode="auto">
              <a:xfrm>
                <a:off x="27653" y="4340"/>
                <a:ext cx="7588" cy="4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7030A0"/>
                    </a:solidFill>
                    <a:effectLst/>
                    <a:latin typeface="Arial" pitchFamily="34" charset="0"/>
                    <a:ea typeface="Times New Roman" pitchFamily="18" charset="0"/>
                    <a:cs typeface="Arial" pitchFamily="34" charset="0"/>
                  </a:rPr>
                  <a:t>δE</a:t>
                </a:r>
                <a:r>
                  <a:rPr kumimoji="0" lang="en-US" sz="1400" b="0" i="0" u="none" strike="noStrike" cap="none" normalizeH="0" baseline="-30000" dirty="0" err="1" smtClean="0">
                    <a:ln>
                      <a:noFill/>
                    </a:ln>
                    <a:solidFill>
                      <a:srgbClr val="7030A0"/>
                    </a:solidFill>
                    <a:effectLst/>
                    <a:latin typeface="Arial" pitchFamily="34" charset="0"/>
                    <a:ea typeface="Times New Roman" pitchFamily="18" charset="0"/>
                    <a:cs typeface="Arial" pitchFamily="34" charset="0"/>
                  </a:rPr>
                  <a:t>tot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266" name="Group 39"/>
            <p:cNvGrpSpPr>
              <a:grpSpLocks/>
            </p:cNvGrpSpPr>
            <p:nvPr/>
          </p:nvGrpSpPr>
          <p:grpSpPr bwMode="auto">
            <a:xfrm>
              <a:off x="-812" y="18109"/>
              <a:ext cx="35102" cy="18242"/>
              <a:chOff x="-812" y="18109"/>
              <a:chExt cx="35102" cy="18242"/>
            </a:xfrm>
          </p:grpSpPr>
          <p:sp>
            <p:nvSpPr>
              <p:cNvPr id="11269" name="Rectangle 40"/>
              <p:cNvSpPr>
                <a:spLocks noChangeArrowheads="1"/>
              </p:cNvSpPr>
              <p:nvPr/>
            </p:nvSpPr>
            <p:spPr bwMode="auto">
              <a:xfrm>
                <a:off x="20494" y="32334"/>
                <a:ext cx="6854" cy="4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400" b="0" i="0" u="none" strike="noStrike" cap="none" normalizeH="0" baseline="-30000" dirty="0" err="1" smtClean="0">
                    <a:ln>
                      <a:noFill/>
                    </a:ln>
                    <a:solidFill>
                      <a:srgbClr val="000000"/>
                    </a:solidFill>
                    <a:effectLst/>
                    <a:latin typeface="Arial" pitchFamily="34" charset="0"/>
                    <a:ea typeface="Times New Roman" pitchFamily="18" charset="0"/>
                    <a:cs typeface="Arial" pitchFamily="34" charset="0"/>
                  </a:rPr>
                  <a:t>ci</a:t>
                </a:r>
                <a:endPar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pic>
            <p:nvPicPr>
              <p:cNvPr id="11268" name="Picture 41"/>
              <p:cNvPicPr>
                <a:picLocks noChangeAspect="1" noChangeArrowheads="1"/>
              </p:cNvPicPr>
              <p:nvPr/>
            </p:nvPicPr>
            <p:blipFill>
              <a:blip r:embed="rId4"/>
              <a:srcRect t="56129"/>
              <a:stretch>
                <a:fillRect/>
              </a:stretch>
            </p:blipFill>
            <p:spPr bwMode="auto">
              <a:xfrm>
                <a:off x="5334" y="18109"/>
                <a:ext cx="28956" cy="14376"/>
              </a:xfrm>
              <a:prstGeom prst="rect">
                <a:avLst/>
              </a:prstGeom>
              <a:noFill/>
              <a:ln w="9525">
                <a:miter lim="800000"/>
                <a:headEnd/>
                <a:tailEnd/>
              </a:ln>
            </p:spPr>
          </p:pic>
          <p:sp>
            <p:nvSpPr>
              <p:cNvPr id="11267" name="Text Box 42"/>
              <p:cNvSpPr txBox="1">
                <a:spLocks noChangeArrowheads="1"/>
              </p:cNvSpPr>
              <p:nvPr/>
            </p:nvSpPr>
            <p:spPr bwMode="auto">
              <a:xfrm>
                <a:off x="-812" y="22292"/>
                <a:ext cx="9239" cy="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dK</a:t>
                </a:r>
                <a:r>
                  <a:rPr kumimoji="0" lang="en-US" sz="1600" b="0" i="0" u="none" strike="noStrike" cap="none" normalizeH="0" baseline="-30000" dirty="0" err="1" smtClean="0">
                    <a:ln>
                      <a:noFill/>
                    </a:ln>
                    <a:solidFill>
                      <a:srgbClr val="000000"/>
                    </a:solidFill>
                    <a:effectLst/>
                    <a:latin typeface="Arial" pitchFamily="34" charset="0"/>
                    <a:ea typeface="Times New Roman" pitchFamily="18" charset="0"/>
                    <a:cs typeface="Arial" pitchFamily="34" charset="0"/>
                  </a:rPr>
                  <a:t>Beam</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dt</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(MW)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7" name="Rectangle 36"/>
          <p:cNvSpPr/>
          <p:nvPr/>
        </p:nvSpPr>
        <p:spPr>
          <a:xfrm>
            <a:off x="5071533" y="2133600"/>
            <a:ext cx="3733800" cy="2108269"/>
          </a:xfrm>
          <a:prstGeom prst="rect">
            <a:avLst/>
          </a:prstGeom>
          <a:noFill/>
        </p:spPr>
        <p:txBody>
          <a:bodyPr wrap="square">
            <a:spAutoFit/>
          </a:bodyPr>
          <a:lstStyle/>
          <a:p>
            <a:pPr>
              <a:spcAft>
                <a:spcPts val="600"/>
              </a:spcAft>
            </a:pPr>
            <a:r>
              <a:rPr lang="en-US" dirty="0" smtClean="0">
                <a:latin typeface="Arial" pitchFamily="34" charset="0"/>
                <a:cs typeface="Arial" pitchFamily="34" charset="0"/>
              </a:rPr>
              <a:t>(a) Time evolution of the fluid energy (green), the beam ion energy (light blue), and the total energy of the system (purple); </a:t>
            </a:r>
          </a:p>
          <a:p>
            <a:r>
              <a:rPr lang="en-US" dirty="0" smtClean="0">
                <a:latin typeface="Arial" pitchFamily="34" charset="0"/>
                <a:cs typeface="Arial" pitchFamily="34" charset="0"/>
              </a:rPr>
              <a:t>(b) Time evolution of </a:t>
            </a:r>
            <a:r>
              <a:rPr lang="en-GB" dirty="0" smtClean="0">
                <a:latin typeface="Arial" pitchFamily="34" charset="0"/>
                <a:cs typeface="Arial" pitchFamily="34" charset="0"/>
              </a:rPr>
              <a:t> rate of change of beam ion energy, calculated as ∫ (</a:t>
            </a:r>
            <a:r>
              <a:rPr lang="en-GB" b="1" dirty="0" err="1" smtClean="0">
                <a:latin typeface="Arial" pitchFamily="34" charset="0"/>
                <a:cs typeface="Arial" pitchFamily="34" charset="0"/>
              </a:rPr>
              <a:t>J</a:t>
            </a:r>
            <a:r>
              <a:rPr lang="en-GB" baseline="-25000" dirty="0" err="1" smtClean="0">
                <a:latin typeface="Arial" pitchFamily="34" charset="0"/>
                <a:cs typeface="Arial" pitchFamily="34" charset="0"/>
              </a:rPr>
              <a:t>beam</a:t>
            </a:r>
            <a:r>
              <a:rPr lang="en-GB" b="1" dirty="0" err="1" smtClean="0">
                <a:latin typeface="Arial" pitchFamily="34" charset="0"/>
                <a:cs typeface="Arial" pitchFamily="34" charset="0"/>
              </a:rPr>
              <a:t>E</a:t>
            </a:r>
            <a:r>
              <a:rPr lang="en-GB" b="1" dirty="0" smtClean="0">
                <a:latin typeface="Arial" pitchFamily="34" charset="0"/>
                <a:cs typeface="Arial" pitchFamily="34" charset="0"/>
              </a:rPr>
              <a:t>)</a:t>
            </a:r>
            <a:r>
              <a:rPr lang="en-GB" dirty="0" smtClean="0">
                <a:latin typeface="Arial" pitchFamily="34" charset="0"/>
                <a:cs typeface="Arial" pitchFamily="34" charset="0"/>
              </a:rPr>
              <a:t> d</a:t>
            </a:r>
            <a:r>
              <a:rPr lang="en-GB" baseline="30000" dirty="0" smtClean="0">
                <a:latin typeface="Arial" pitchFamily="34" charset="0"/>
                <a:cs typeface="Arial" pitchFamily="34" charset="0"/>
              </a:rPr>
              <a:t>3</a:t>
            </a:r>
            <a:r>
              <a:rPr lang="en-GB" dirty="0" smtClean="0">
                <a:latin typeface="Arial" pitchFamily="34" charset="0"/>
                <a:cs typeface="Arial" pitchFamily="34" charset="0"/>
              </a:rPr>
              <a:t>x</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8" name="Rectangle 37"/>
          <p:cNvSpPr/>
          <p:nvPr/>
        </p:nvSpPr>
        <p:spPr>
          <a:xfrm>
            <a:off x="838200" y="5486400"/>
            <a:ext cx="7848600" cy="707886"/>
          </a:xfrm>
          <a:prstGeom prst="rect">
            <a:avLst/>
          </a:prstGeom>
          <a:solidFill>
            <a:schemeClr val="accent1">
              <a:lumMod val="20000"/>
              <a:lumOff val="80000"/>
            </a:schemeClr>
          </a:solidFill>
        </p:spPr>
        <p:txBody>
          <a:bodyPr wrap="square">
            <a:spAutoFit/>
          </a:bodyPr>
          <a:lstStyle/>
          <a:p>
            <a:r>
              <a:rPr lang="en-US" sz="2000" dirty="0" smtClean="0">
                <a:latin typeface="Arial" pitchFamily="34" charset="0"/>
                <a:cs typeface="Arial" pitchFamily="34" charset="0"/>
              </a:rPr>
              <a:t>Rate of change of the beam ion energy is ~1.5MW for calculated the n=4 CAE saturation amplitude </a:t>
            </a:r>
            <a:r>
              <a:rPr lang="en-GB" sz="2000" dirty="0" err="1" smtClean="0">
                <a:latin typeface="Arial" pitchFamily="34" charset="0"/>
                <a:cs typeface="Arial" pitchFamily="34" charset="0"/>
              </a:rPr>
              <a:t>δB</a:t>
            </a:r>
            <a:r>
              <a:rPr lang="en-GB" sz="2000" baseline="-25000" dirty="0" smtClean="0">
                <a:latin typeface="Arial" pitchFamily="34" charset="0"/>
                <a:cs typeface="Arial" pitchFamily="34" charset="0"/>
              </a:rPr>
              <a:t>||</a:t>
            </a:r>
            <a:r>
              <a:rPr lang="en-GB" sz="2000" dirty="0" smtClean="0">
                <a:latin typeface="Arial" pitchFamily="34" charset="0"/>
                <a:cs typeface="Arial" pitchFamily="34" charset="0"/>
              </a:rPr>
              <a:t>/B</a:t>
            </a:r>
            <a:r>
              <a:rPr lang="en-GB" sz="2000" baseline="-25000" dirty="0" smtClean="0">
                <a:latin typeface="Arial" pitchFamily="34" charset="0"/>
                <a:cs typeface="Arial" pitchFamily="34" charset="0"/>
              </a:rPr>
              <a:t>0</a:t>
            </a:r>
            <a:r>
              <a:rPr lang="en-GB" sz="2000" dirty="0" smtClean="0">
                <a:latin typeface="Arial" pitchFamily="34" charset="0"/>
                <a:cs typeface="Arial" pitchFamily="34" charset="0"/>
              </a:rPr>
              <a:t>= 6.6×10</a:t>
            </a:r>
            <a:r>
              <a:rPr lang="en-GB" sz="2000" baseline="30000" dirty="0" smtClean="0">
                <a:latin typeface="Arial" pitchFamily="34" charset="0"/>
                <a:cs typeface="Arial" pitchFamily="34" charset="0"/>
              </a:rPr>
              <a:t>-3</a:t>
            </a:r>
            <a:r>
              <a:rPr lang="en-GB" sz="2000" dirty="0" smtClean="0">
                <a:latin typeface="Arial" pitchFamily="34" charset="0"/>
                <a:cs typeface="Arial" pitchFamily="34" charset="0"/>
              </a:rPr>
              <a:t>.</a:t>
            </a:r>
            <a:endParaRPr lang="en-US" sz="20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2</a:t>
            </a:fld>
            <a:endParaRPr lang="en-US"/>
          </a:p>
        </p:txBody>
      </p:sp>
      <p:sp>
        <p:nvSpPr>
          <p:cNvPr id="3"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 name="Picture 2" descr="http://www.pppl.gov/images/new/PPPL-LOGO-FNL-158-Y-GRADIENT-KW-LMC_TRANSPARENT.png"/>
          <p:cNvPicPr>
            <a:picLocks noChangeAspect="1" noChangeArrowheads="1"/>
          </p:cNvPicPr>
          <p:nvPr/>
        </p:nvPicPr>
        <p:blipFill>
          <a:blip r:embed="rId2" cstate="print"/>
          <a:srcRect/>
          <a:stretch>
            <a:fillRect/>
          </a:stretch>
        </p:blipFill>
        <p:spPr bwMode="auto">
          <a:xfrm>
            <a:off x="8134350" y="6301745"/>
            <a:ext cx="1009650" cy="556255"/>
          </a:xfrm>
          <a:prstGeom prst="rect">
            <a:avLst/>
          </a:prstGeom>
          <a:noFill/>
        </p:spPr>
      </p:pic>
      <p:sp>
        <p:nvSpPr>
          <p:cNvPr id="6" name="Rectangle 26"/>
          <p:cNvSpPr txBox="1">
            <a:spLocks noChangeArrowheads="1"/>
          </p:cNvSpPr>
          <p:nvPr/>
        </p:nvSpPr>
        <p:spPr>
          <a:xfrm>
            <a:off x="609600" y="762000"/>
            <a:ext cx="8077200" cy="685800"/>
          </a:xfrm>
          <a:prstGeom prst="rect">
            <a:avLst/>
          </a:prstGeom>
          <a:noFill/>
        </p:spPr>
        <p:txBody>
          <a:bodyPr/>
          <a:lstStyle/>
          <a:p>
            <a:pPr algn="ctr">
              <a:defRPr/>
            </a:pPr>
            <a:r>
              <a:rPr lang="en-US" sz="2800" kern="0" dirty="0">
                <a:solidFill>
                  <a:srgbClr val="000099"/>
                </a:solidFill>
                <a:latin typeface="Arial" pitchFamily="34" charset="0"/>
                <a:ea typeface="+mj-ea"/>
                <a:cs typeface="+mj-cs"/>
              </a:rPr>
              <a:t>   </a:t>
            </a:r>
            <a:r>
              <a:rPr lang="en-US" sz="2800" kern="0" dirty="0" smtClean="0">
                <a:solidFill>
                  <a:srgbClr val="000099"/>
                </a:solidFill>
                <a:latin typeface="Arial" pitchFamily="34" charset="0"/>
                <a:ea typeface="+mj-ea"/>
                <a:cs typeface="+mj-cs"/>
              </a:rPr>
              <a:t>Abstract</a:t>
            </a:r>
            <a:endParaRPr lang="en-US" sz="2800" kern="0" dirty="0">
              <a:solidFill>
                <a:srgbClr val="000099"/>
              </a:solidFill>
              <a:latin typeface="Arial" pitchFamily="34" charset="0"/>
              <a:ea typeface="+mj-ea"/>
              <a:cs typeface="+mj-cs"/>
            </a:endParaRPr>
          </a:p>
        </p:txBody>
      </p:sp>
      <p:pic>
        <p:nvPicPr>
          <p:cNvPr id="7" name="Picture 2" descr="http://nstx.pppl.gov/DragNDrop/Presentation_Template/NSTX-U_logo.png"/>
          <p:cNvPicPr>
            <a:picLocks noChangeAspect="1" noChangeArrowheads="1"/>
          </p:cNvPicPr>
          <p:nvPr/>
        </p:nvPicPr>
        <p:blipFill>
          <a:blip r:embed="rId3" cstate="print"/>
          <a:srcRect/>
          <a:stretch>
            <a:fillRect/>
          </a:stretch>
        </p:blipFill>
        <p:spPr bwMode="auto">
          <a:xfrm>
            <a:off x="0" y="6463922"/>
            <a:ext cx="1533525" cy="394078"/>
          </a:xfrm>
          <a:prstGeom prst="rect">
            <a:avLst/>
          </a:prstGeom>
          <a:noFill/>
        </p:spPr>
      </p:pic>
      <p:sp>
        <p:nvSpPr>
          <p:cNvPr id="9" name="Slide Number Placeholder 2"/>
          <p:cNvSpPr txBox="1">
            <a:spLocks/>
          </p:cNvSpPr>
          <p:nvPr/>
        </p:nvSpPr>
        <p:spPr>
          <a:xfrm>
            <a:off x="6934200" y="76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Rectangle 14"/>
          <p:cNvSpPr/>
          <p:nvPr/>
        </p:nvSpPr>
        <p:spPr>
          <a:xfrm>
            <a:off x="766762" y="1676400"/>
            <a:ext cx="7767638" cy="4093428"/>
          </a:xfrm>
          <a:prstGeom prst="rect">
            <a:avLst/>
          </a:prstGeom>
          <a:solidFill>
            <a:schemeClr val="bg1"/>
          </a:solidFill>
        </p:spPr>
        <p:txBody>
          <a:bodyPr wrap="square">
            <a:spAutoFit/>
          </a:bodyPr>
          <a:lstStyle/>
          <a:p>
            <a:pPr>
              <a:defRPr/>
            </a:pPr>
            <a:r>
              <a:rPr lang="en-GB" sz="2000" dirty="0">
                <a:latin typeface="Arial" panose="020B0604020202020204" pitchFamily="34" charset="0"/>
                <a:cs typeface="Arial" panose="020B0604020202020204" pitchFamily="34" charset="0"/>
              </a:rPr>
              <a:t>An energy channelling mechanism is proposed to explain flattening of the electron temperature profiles at high beam power in beam-heated National Spherical Torus Experiment (NSTX). High-frequency </a:t>
            </a:r>
            <a:r>
              <a:rPr lang="en-GB" sz="2000" dirty="0" err="1">
                <a:latin typeface="Arial" panose="020B0604020202020204" pitchFamily="34" charset="0"/>
                <a:cs typeface="Arial" panose="020B0604020202020204" pitchFamily="34" charset="0"/>
              </a:rPr>
              <a:t>Alfvén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eigenmodes</a:t>
            </a:r>
            <a:r>
              <a:rPr lang="en-GB" sz="2000" dirty="0">
                <a:latin typeface="Arial" panose="020B0604020202020204" pitchFamily="34" charset="0"/>
                <a:cs typeface="Arial" panose="020B0604020202020204" pitchFamily="34" charset="0"/>
              </a:rPr>
              <a:t> are frequently observed in beam-heated NSTX plasmas, and have been linked to enhanced thermal electron transport and flattening of the electron temperature profiles. Results of 3D nonlinear self-consistent simulations of neutral-beam-driven compressional </a:t>
            </a:r>
            <a:r>
              <a:rPr lang="en-GB" sz="2000" dirty="0" err="1">
                <a:latin typeface="Arial" panose="020B0604020202020204" pitchFamily="34" charset="0"/>
                <a:cs typeface="Arial" panose="020B0604020202020204" pitchFamily="34" charset="0"/>
              </a:rPr>
              <a:t>Alfvén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eigenmodes</a:t>
            </a:r>
            <a:r>
              <a:rPr lang="en-GB" sz="2000" dirty="0">
                <a:latin typeface="Arial" panose="020B0604020202020204" pitchFamily="34" charset="0"/>
                <a:cs typeface="Arial" panose="020B0604020202020204" pitchFamily="34" charset="0"/>
              </a:rPr>
              <a:t> (CAEs) in NSTX are presented that demonstrate strong coupling of CAE to kinetic </a:t>
            </a:r>
            <a:r>
              <a:rPr lang="en-GB" sz="2000" dirty="0" err="1">
                <a:latin typeface="Arial" panose="020B0604020202020204" pitchFamily="34" charset="0"/>
                <a:cs typeface="Arial" panose="020B0604020202020204" pitchFamily="34" charset="0"/>
              </a:rPr>
              <a:t>Alfvén</a:t>
            </a:r>
            <a:r>
              <a:rPr lang="en-GB" sz="2000" dirty="0">
                <a:latin typeface="Arial" panose="020B0604020202020204" pitchFamily="34" charset="0"/>
                <a:cs typeface="Arial" panose="020B0604020202020204" pitchFamily="34" charset="0"/>
              </a:rPr>
              <a:t> wave at the </a:t>
            </a:r>
            <a:r>
              <a:rPr lang="en-GB" sz="2000" dirty="0" err="1">
                <a:latin typeface="Arial" panose="020B0604020202020204" pitchFamily="34" charset="0"/>
                <a:cs typeface="Arial" panose="020B0604020202020204" pitchFamily="34" charset="0"/>
              </a:rPr>
              <a:t>Alfvén</a:t>
            </a:r>
            <a:r>
              <a:rPr lang="en-GB" sz="2000" dirty="0">
                <a:latin typeface="Arial" panose="020B0604020202020204" pitchFamily="34" charset="0"/>
                <a:cs typeface="Arial" panose="020B0604020202020204" pitchFamily="34" charset="0"/>
              </a:rPr>
              <a:t> resonance location. It is shown that CAE can channel significant fraction of the beam energy to the location of the resonant mode conversion at the edge of the beam density profile, modifying the energy deposition profile</a:t>
            </a:r>
            <a:r>
              <a:rPr lang="en-GB"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20</a:t>
            </a:fld>
            <a:endParaRPr lang="en-US" dirty="0"/>
          </a:p>
        </p:txBody>
      </p:sp>
      <p:pic>
        <p:nvPicPr>
          <p:cNvPr id="3" name="Picture 2" descr="http://nstx.pppl.gov/DragNDrop/Presentation_Template/NSTX-U_logo.png"/>
          <p:cNvPicPr>
            <a:picLocks noChangeAspect="1" noChangeArrowheads="1"/>
          </p:cNvPicPr>
          <p:nvPr/>
        </p:nvPicPr>
        <p:blipFill>
          <a:blip r:embed="rId2" cstate="print"/>
          <a:srcRect/>
          <a:stretch>
            <a:fillRect/>
          </a:stretch>
        </p:blipFill>
        <p:spPr bwMode="auto">
          <a:xfrm>
            <a:off x="0" y="6463922"/>
            <a:ext cx="1533525" cy="394078"/>
          </a:xfrm>
          <a:prstGeom prst="rect">
            <a:avLst/>
          </a:prstGeom>
          <a:noFill/>
        </p:spPr>
      </p:pic>
      <p:sp>
        <p:nvSpPr>
          <p:cNvPr id="4"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endParaRPr lang="en-US"/>
          </a:p>
        </p:txBody>
      </p:sp>
      <p:sp>
        <p:nvSpPr>
          <p:cNvPr id="5"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endParaRPr lang="en-US"/>
          </a:p>
        </p:txBody>
      </p:sp>
      <p:sp>
        <p:nvSpPr>
          <p:cNvPr id="6" name="Rectangle 26"/>
          <p:cNvSpPr txBox="1">
            <a:spLocks noChangeArrowheads="1"/>
          </p:cNvSpPr>
          <p:nvPr/>
        </p:nvSpPr>
        <p:spPr>
          <a:xfrm>
            <a:off x="561975" y="784609"/>
            <a:ext cx="8077200" cy="685800"/>
          </a:xfrm>
          <a:prstGeom prst="rect">
            <a:avLst/>
          </a:prstGeom>
          <a:noFill/>
        </p:spPr>
        <p:txBody>
          <a:bodyPr/>
          <a:lstStyle/>
          <a:p>
            <a:pPr algn="ctr">
              <a:defRPr/>
            </a:pPr>
            <a:r>
              <a:rPr lang="en-US" sz="2800" kern="0" dirty="0">
                <a:solidFill>
                  <a:srgbClr val="333399"/>
                </a:solidFill>
                <a:latin typeface="Arial" pitchFamily="34" charset="0"/>
                <a:ea typeface="+mj-ea"/>
                <a:cs typeface="Arial" pitchFamily="34" charset="0"/>
              </a:rPr>
              <a:t>   Energy flux is directed away from magnetic axis</a:t>
            </a:r>
            <a:r>
              <a:rPr lang="en-GB" sz="2800" dirty="0" smtClean="0">
                <a:solidFill>
                  <a:srgbClr val="333399"/>
                </a:solidFill>
                <a:latin typeface="Arial" pitchFamily="34" charset="0"/>
                <a:cs typeface="Arial" pitchFamily="34" charset="0"/>
              </a:rPr>
              <a:t> </a:t>
            </a:r>
            <a:r>
              <a:rPr lang="en-US" sz="2800" kern="0" dirty="0">
                <a:solidFill>
                  <a:srgbClr val="333399"/>
                </a:solidFill>
                <a:latin typeface="Arial" pitchFamily="34" charset="0"/>
                <a:ea typeface="+mj-ea"/>
                <a:cs typeface="Arial" pitchFamily="34" charset="0"/>
              </a:rPr>
              <a:t/>
            </a:r>
            <a:br>
              <a:rPr lang="en-US" sz="2800" kern="0" dirty="0">
                <a:solidFill>
                  <a:srgbClr val="333399"/>
                </a:solidFill>
                <a:latin typeface="Arial" pitchFamily="34" charset="0"/>
                <a:ea typeface="+mj-ea"/>
                <a:cs typeface="Arial" pitchFamily="34" charset="0"/>
              </a:rPr>
            </a:br>
            <a:r>
              <a:rPr lang="en-US" sz="2800" kern="0" dirty="0">
                <a:solidFill>
                  <a:srgbClr val="333399"/>
                </a:solidFill>
                <a:latin typeface="Arial" pitchFamily="34" charset="0"/>
                <a:ea typeface="+mj-ea"/>
                <a:cs typeface="Arial" pitchFamily="34" charset="0"/>
              </a:rPr>
              <a:t>                                                                                               </a:t>
            </a:r>
          </a:p>
        </p:txBody>
      </p:sp>
      <p:sp>
        <p:nvSpPr>
          <p:cNvPr id="7" name="Text Box 3"/>
          <p:cNvSpPr txBox="1">
            <a:spLocks noChangeArrowheads="1"/>
          </p:cNvSpPr>
          <p:nvPr/>
        </p:nvSpPr>
        <p:spPr bwMode="auto">
          <a:xfrm>
            <a:off x="685800" y="4648200"/>
            <a:ext cx="4267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342900" fontAlgn="base">
              <a:spcBef>
                <a:spcPct val="0"/>
              </a:spcBef>
            </a:pPr>
            <a:r>
              <a:rPr kumimoji="0" lang="en-US" sz="1600" b="0" u="none" strike="noStrike" cap="none" normalizeH="0" dirty="0" smtClean="0">
                <a:ln>
                  <a:noFill/>
                </a:ln>
                <a:effectLst/>
                <a:latin typeface="Arial" pitchFamily="34" charset="0"/>
                <a:cs typeface="Arial" pitchFamily="34" charset="0"/>
              </a:rPr>
              <a:t>Change of </a:t>
            </a:r>
            <a:r>
              <a:rPr lang="en-US" sz="1600" dirty="0">
                <a:latin typeface="Arial" pitchFamily="34" charset="0"/>
                <a:cs typeface="Arial" pitchFamily="34" charset="0"/>
              </a:rPr>
              <a:t>energy flux across resonant layer at R~0.7m </a:t>
            </a:r>
            <a:r>
              <a:rPr lang="en-US" sz="1600" dirty="0" smtClean="0">
                <a:latin typeface="Arial" pitchFamily="34" charset="0"/>
                <a:cs typeface="Arial" pitchFamily="34" charset="0"/>
              </a:rPr>
              <a:t>is </a:t>
            </a:r>
            <a:r>
              <a:rPr kumimoji="0" lang="en-US" sz="1600" b="0" u="none" strike="noStrike" cap="none" normalizeH="0" dirty="0" smtClean="0">
                <a:ln>
                  <a:noFill/>
                </a:ln>
                <a:effectLst/>
                <a:latin typeface="Arial" pitchFamily="34" charset="0"/>
                <a:cs typeface="Arial" pitchFamily="34" charset="0"/>
              </a:rPr>
              <a:t>S</a:t>
            </a:r>
            <a:r>
              <a:rPr kumimoji="0" lang="en-US" sz="1600" b="0" u="none" strike="noStrike" cap="none" normalizeH="0" baseline="-25000" dirty="0" smtClean="0">
                <a:ln>
                  <a:noFill/>
                </a:ln>
                <a:effectLst/>
                <a:latin typeface="Arial" pitchFamily="34" charset="0"/>
                <a:cs typeface="Arial" pitchFamily="34" charset="0"/>
              </a:rPr>
              <a:t>R</a:t>
            </a:r>
            <a:r>
              <a:rPr kumimoji="0" lang="en-US" sz="1600" b="0" u="none" strike="noStrike" cap="none" normalizeH="0" dirty="0" smtClean="0">
                <a:ln>
                  <a:noFill/>
                </a:ln>
                <a:effectLst/>
                <a:latin typeface="Arial" pitchFamily="34" charset="0"/>
                <a:cs typeface="Arial" pitchFamily="34" charset="0"/>
              </a:rPr>
              <a:t> ~ 0</a:t>
            </a:r>
            <a:r>
              <a:rPr lang="en-US" sz="1600" dirty="0" smtClean="0">
                <a:latin typeface="Arial" pitchFamily="34" charset="0"/>
                <a:cs typeface="Arial" pitchFamily="34" charset="0"/>
              </a:rPr>
              <a:t>.8×10</a:t>
            </a:r>
            <a:r>
              <a:rPr lang="en-US" sz="1600" baseline="30000" dirty="0" smtClean="0">
                <a:latin typeface="Arial" pitchFamily="34" charset="0"/>
                <a:cs typeface="Arial" pitchFamily="34" charset="0"/>
              </a:rPr>
              <a:t>5 </a:t>
            </a:r>
            <a:r>
              <a:rPr lang="en-US" sz="1600" dirty="0" smtClean="0">
                <a:latin typeface="Arial" pitchFamily="34" charset="0"/>
                <a:cs typeface="Arial" pitchFamily="34" charset="0"/>
              </a:rPr>
              <a:t>W/m</a:t>
            </a:r>
            <a:r>
              <a:rPr lang="en-US" sz="1600" baseline="30000" dirty="0" smtClean="0">
                <a:latin typeface="Arial" pitchFamily="34" charset="0"/>
                <a:cs typeface="Arial" pitchFamily="34" charset="0"/>
              </a:rPr>
              <a:t>2</a:t>
            </a:r>
            <a:r>
              <a:rPr lang="en-GB" sz="1600" dirty="0" smtClean="0">
                <a:latin typeface="Arial" pitchFamily="34" charset="0"/>
                <a:cs typeface="Arial" pitchFamily="34" charset="0"/>
              </a:rPr>
              <a:t>,which corresponds to power absorption at the high-field-side resonance of P~ 0.2 MW for </a:t>
            </a:r>
            <a:r>
              <a:rPr lang="en-GB" sz="1600" dirty="0" err="1" smtClean="0">
                <a:latin typeface="Arial" pitchFamily="34" charset="0"/>
                <a:cs typeface="Arial" pitchFamily="34" charset="0"/>
              </a:rPr>
              <a:t>δB</a:t>
            </a:r>
            <a:r>
              <a:rPr lang="en-GB" sz="1600" baseline="-25000" dirty="0" smtClean="0">
                <a:latin typeface="Arial" pitchFamily="34" charset="0"/>
                <a:cs typeface="Arial" pitchFamily="34" charset="0"/>
              </a:rPr>
              <a:t>||</a:t>
            </a:r>
            <a:r>
              <a:rPr lang="en-GB" sz="1600" dirty="0" smtClean="0">
                <a:latin typeface="Arial" pitchFamily="34" charset="0"/>
                <a:cs typeface="Arial" pitchFamily="34" charset="0"/>
              </a:rPr>
              <a:t>/B</a:t>
            </a:r>
            <a:r>
              <a:rPr lang="en-GB" sz="1600" baseline="-25000" dirty="0" smtClean="0">
                <a:latin typeface="Arial" pitchFamily="34" charset="0"/>
                <a:cs typeface="Arial" pitchFamily="34" charset="0"/>
              </a:rPr>
              <a:t>0</a:t>
            </a:r>
            <a:r>
              <a:rPr lang="en-GB" sz="1600" dirty="0" smtClean="0">
                <a:latin typeface="Arial" pitchFamily="34" charset="0"/>
                <a:cs typeface="Arial" pitchFamily="34" charset="0"/>
              </a:rPr>
              <a:t>~ 3×10</a:t>
            </a:r>
            <a:r>
              <a:rPr lang="en-GB" sz="1600" baseline="30000" dirty="0" smtClean="0">
                <a:latin typeface="Arial" pitchFamily="34" charset="0"/>
                <a:cs typeface="Arial" pitchFamily="34" charset="0"/>
              </a:rPr>
              <a:t>-3</a:t>
            </a:r>
            <a:r>
              <a:rPr lang="en-GB" sz="1600" dirty="0" smtClean="0">
                <a:latin typeface="Arial" pitchFamily="34" charset="0"/>
                <a:cs typeface="Arial" pitchFamily="34" charset="0"/>
              </a:rPr>
              <a:t>.</a:t>
            </a:r>
            <a:endParaRPr lang="en-GB" sz="1600" dirty="0">
              <a:latin typeface="Arial" pitchFamily="34" charset="0"/>
              <a:cs typeface="Arial" pitchFamily="34" charset="0"/>
            </a:endParaRPr>
          </a:p>
          <a:p>
            <a:pPr indent="-342900" fontAlgn="base">
              <a:spcBef>
                <a:spcPct val="0"/>
              </a:spcBef>
            </a:pPr>
            <a:endParaRPr kumimoji="0" lang="en-US" sz="1600" b="0" u="none" strike="noStrike" cap="none" normalizeH="0" baseline="0" dirty="0" smtClean="0">
              <a:ln>
                <a:noFill/>
              </a:ln>
              <a:effectLst/>
              <a:latin typeface="Arial" pitchFamily="34" charset="0"/>
              <a:cs typeface="Arial" pitchFamily="34" charset="0"/>
            </a:endParaRPr>
          </a:p>
        </p:txBody>
      </p:sp>
      <p:pic>
        <p:nvPicPr>
          <p:cNvPr id="8" name="Picture 2" descr="http://www.pppl.gov/images/new/PPPL-LOGO-FNL-158-Y-GRADIENT-KW-LMC_TRANSPARENT.png"/>
          <p:cNvPicPr>
            <a:picLocks noChangeAspect="1" noChangeArrowheads="1"/>
          </p:cNvPicPr>
          <p:nvPr/>
        </p:nvPicPr>
        <p:blipFill>
          <a:blip r:embed="rId3" cstate="print"/>
          <a:srcRect/>
          <a:stretch>
            <a:fillRect/>
          </a:stretch>
        </p:blipFill>
        <p:spPr bwMode="auto">
          <a:xfrm>
            <a:off x="8134350" y="6301745"/>
            <a:ext cx="1009650" cy="556255"/>
          </a:xfrm>
          <a:prstGeom prst="rect">
            <a:avLst/>
          </a:prstGeom>
          <a:noFill/>
        </p:spPr>
      </p:pic>
      <p:sp>
        <p:nvSpPr>
          <p:cNvPr id="9" name="Slide Number Placeholder 9"/>
          <p:cNvSpPr txBox="1">
            <a:spLocks/>
          </p:cNvSpPr>
          <p:nvPr/>
        </p:nvSpPr>
        <p:spPr>
          <a:xfrm>
            <a:off x="6934200" y="76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Text Box 3"/>
          <p:cNvSpPr txBox="1">
            <a:spLocks noChangeArrowheads="1"/>
          </p:cNvSpPr>
          <p:nvPr/>
        </p:nvSpPr>
        <p:spPr bwMode="auto">
          <a:xfrm>
            <a:off x="5181600" y="1752600"/>
            <a:ext cx="3352800" cy="41148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indent="-342900" fontAlgn="base">
              <a:spcBef>
                <a:spcPct val="0"/>
              </a:spcBef>
            </a:pPr>
            <a:r>
              <a:rPr lang="en-US" sz="2000" dirty="0" smtClean="0">
                <a:latin typeface="Arial" pitchFamily="34" charset="0"/>
                <a:cs typeface="Arial" pitchFamily="34" charset="0"/>
              </a:rPr>
              <a:t>Vector plot of energy flux </a:t>
            </a:r>
          </a:p>
          <a:p>
            <a:pPr indent="-342900" fontAlgn="base">
              <a:spcBef>
                <a:spcPct val="0"/>
              </a:spcBef>
            </a:pPr>
            <a:r>
              <a:rPr lang="en-US" sz="2000" b="1"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a:t>
            </a:r>
            <a:r>
              <a:rPr lang="en-GB" sz="2000"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E</a:t>
            </a:r>
            <a:r>
              <a:rPr lang="en-GB" sz="2000" dirty="0" err="1" smtClean="0">
                <a:latin typeface="Times New Roman" pitchFamily="18" charset="0"/>
                <a:cs typeface="Times New Roman" pitchFamily="18" charset="0"/>
              </a:rPr>
              <a:t>x</a:t>
            </a:r>
            <a:r>
              <a:rPr lang="en-GB" sz="2000" b="1" dirty="0" err="1" smtClean="0">
                <a:latin typeface="Times New Roman" pitchFamily="18" charset="0"/>
                <a:cs typeface="Times New Roman" pitchFamily="18" charset="0"/>
              </a:rPr>
              <a:t>B</a:t>
            </a:r>
            <a:r>
              <a:rPr lang="en-GB" sz="2000" dirty="0" smtClean="0">
                <a:latin typeface="Times New Roman" pitchFamily="18" charset="0"/>
                <a:cs typeface="Times New Roman" pitchFamily="18" charset="0"/>
              </a:rPr>
              <a:t>/4π + </a:t>
            </a:r>
            <a:r>
              <a:rPr lang="en-GB" sz="2000" dirty="0" err="1" smtClean="0">
                <a:latin typeface="Times New Roman" pitchFamily="18" charset="0"/>
                <a:cs typeface="Times New Roman" pitchFamily="18" charset="0"/>
              </a:rPr>
              <a:t>p</a:t>
            </a:r>
            <a:r>
              <a:rPr lang="en-GB" sz="2000" b="1" dirty="0" err="1" smtClean="0">
                <a:latin typeface="Times New Roman" pitchFamily="18" charset="0"/>
                <a:cs typeface="Times New Roman" pitchFamily="18" charset="0"/>
              </a:rPr>
              <a:t>V</a:t>
            </a:r>
            <a:r>
              <a:rPr lang="en-GB" sz="2000" dirty="0" err="1" smtClean="0">
                <a:latin typeface="Times New Roman" pitchFamily="18" charset="0"/>
                <a:cs typeface="Times New Roman" pitchFamily="18" charset="0"/>
              </a:rPr>
              <a:t>γ</a:t>
            </a:r>
            <a:r>
              <a:rPr lang="en-GB" sz="2000" dirty="0" smtClean="0">
                <a:latin typeface="Times New Roman" pitchFamily="18" charset="0"/>
                <a:cs typeface="Times New Roman" pitchFamily="18" charset="0"/>
              </a:rPr>
              <a:t>/(γ-1)</a:t>
            </a:r>
            <a:r>
              <a:rPr lang="en-GB" sz="2000" dirty="0" smtClean="0"/>
              <a:t>.</a:t>
            </a:r>
            <a:endParaRPr lang="en-US" sz="2000" dirty="0" smtClean="0">
              <a:latin typeface="Arial" pitchFamily="34" charset="0"/>
              <a:cs typeface="Arial" pitchFamily="34" charset="0"/>
            </a:endParaRPr>
          </a:p>
          <a:p>
            <a:pPr indent="-342900" fontAlgn="base">
              <a:spcBef>
                <a:spcPct val="0"/>
              </a:spcBef>
            </a:pPr>
            <a:endParaRPr kumimoji="0" lang="en-US" sz="2000" u="none" strike="noStrike" cap="none" normalizeH="0" baseline="0" dirty="0" smtClean="0">
              <a:ln>
                <a:noFill/>
              </a:ln>
              <a:effectLst/>
              <a:latin typeface="Arial" pitchFamily="34" charset="0"/>
              <a:cs typeface="Arial" pitchFamily="34" charset="0"/>
            </a:endParaRPr>
          </a:p>
          <a:p>
            <a:pPr indent="-342900" fontAlgn="base">
              <a:spcBef>
                <a:spcPct val="0"/>
              </a:spcBef>
            </a:pPr>
            <a:r>
              <a:rPr lang="en-US" sz="2000" dirty="0" smtClean="0">
                <a:latin typeface="Arial" pitchFamily="34" charset="0"/>
                <a:cs typeface="Arial" pitchFamily="34" charset="0"/>
                <a:sym typeface="Symbol"/>
              </a:rPr>
              <a:t>Energy flux is directed away from magnetic axis, towards both high- and low-field side. LFS resonance is more diffuse compared to HFS. </a:t>
            </a:r>
          </a:p>
          <a:p>
            <a:pPr indent="-342900" fontAlgn="base">
              <a:spcBef>
                <a:spcPct val="0"/>
              </a:spcBef>
            </a:pPr>
            <a:r>
              <a:rPr lang="en-US" sz="1600" dirty="0" smtClean="0">
                <a:latin typeface="Arial" pitchFamily="34" charset="0"/>
                <a:cs typeface="Arial" pitchFamily="34" charset="0"/>
                <a:sym typeface="Symbol"/>
              </a:rPr>
              <a:t>From the self-consistent nonlinear simulations of the n=4 CAE mode near saturation</a:t>
            </a:r>
            <a:r>
              <a:rPr lang="en-US" sz="2000" dirty="0" smtClean="0">
                <a:latin typeface="Arial" pitchFamily="34" charset="0"/>
                <a:cs typeface="Arial" pitchFamily="34" charset="0"/>
                <a:sym typeface="Symbol"/>
              </a:rPr>
              <a:t>. </a:t>
            </a:r>
            <a:endParaRPr kumimoji="0" lang="en-US" sz="2000" b="0" u="none" strike="noStrike" cap="none" normalizeH="0" baseline="0" dirty="0" smtClean="0">
              <a:ln>
                <a:noFill/>
              </a:ln>
              <a:effectLst/>
              <a:latin typeface="Arial" pitchFamily="34" charset="0"/>
              <a:cs typeface="Arial" pitchFamily="34" charset="0"/>
            </a:endParaRPr>
          </a:p>
        </p:txBody>
      </p:sp>
      <p:grpSp>
        <p:nvGrpSpPr>
          <p:cNvPr id="44" name="Group 43"/>
          <p:cNvGrpSpPr/>
          <p:nvPr/>
        </p:nvGrpSpPr>
        <p:grpSpPr>
          <a:xfrm>
            <a:off x="766762" y="1524000"/>
            <a:ext cx="4186238" cy="3200400"/>
            <a:chOff x="457200" y="2025115"/>
            <a:chExt cx="3669909" cy="2638960"/>
          </a:xfrm>
        </p:grpSpPr>
        <p:grpSp>
          <p:nvGrpSpPr>
            <p:cNvPr id="3077" name="Group 4097"/>
            <p:cNvGrpSpPr>
              <a:grpSpLocks/>
            </p:cNvGrpSpPr>
            <p:nvPr/>
          </p:nvGrpSpPr>
          <p:grpSpPr bwMode="auto">
            <a:xfrm>
              <a:off x="457200" y="2025115"/>
              <a:ext cx="1557616" cy="2638960"/>
              <a:chOff x="0" y="1964"/>
              <a:chExt cx="15574" cy="26401"/>
            </a:xfrm>
          </p:grpSpPr>
          <p:grpSp>
            <p:nvGrpSpPr>
              <p:cNvPr id="3078" name="Group 4099"/>
              <p:cNvGrpSpPr>
                <a:grpSpLocks/>
              </p:cNvGrpSpPr>
              <p:nvPr/>
            </p:nvGrpSpPr>
            <p:grpSpPr bwMode="auto">
              <a:xfrm>
                <a:off x="0" y="1964"/>
                <a:ext cx="15574" cy="23730"/>
                <a:chOff x="0" y="1964"/>
                <a:chExt cx="15574" cy="23729"/>
              </a:xfrm>
            </p:grpSpPr>
            <p:grpSp>
              <p:nvGrpSpPr>
                <p:cNvPr id="3079" name="Group 4100"/>
                <p:cNvGrpSpPr>
                  <a:grpSpLocks/>
                </p:cNvGrpSpPr>
                <p:nvPr/>
              </p:nvGrpSpPr>
              <p:grpSpPr bwMode="auto">
                <a:xfrm>
                  <a:off x="0" y="1964"/>
                  <a:ext cx="15574" cy="23730"/>
                  <a:chOff x="0" y="1964"/>
                  <a:chExt cx="15574" cy="23729"/>
                </a:xfrm>
              </p:grpSpPr>
              <p:pic>
                <p:nvPicPr>
                  <p:cNvPr id="3080" name="Picture 4101"/>
                  <p:cNvPicPr>
                    <a:picLocks noChangeAspect="1" noChangeArrowheads="1"/>
                  </p:cNvPicPr>
                  <p:nvPr/>
                </p:nvPicPr>
                <p:blipFill>
                  <a:blip r:embed="rId4"/>
                  <a:srcRect l="3461" r="3899"/>
                  <a:stretch>
                    <a:fillRect/>
                  </a:stretch>
                </p:blipFill>
                <p:spPr bwMode="auto">
                  <a:xfrm rot="5400000">
                    <a:off x="-2271" y="7783"/>
                    <a:ext cx="20622" cy="10411"/>
                  </a:xfrm>
                  <a:prstGeom prst="rect">
                    <a:avLst/>
                  </a:prstGeom>
                  <a:noFill/>
                  <a:ln w="9525">
                    <a:miter lim="800000"/>
                    <a:headEnd/>
                    <a:tailEnd/>
                  </a:ln>
                </p:spPr>
              </p:pic>
              <p:pic>
                <p:nvPicPr>
                  <p:cNvPr id="3081" name="Picture 4102" descr="fig1a.eps"/>
                  <p:cNvPicPr>
                    <a:picLocks noChangeAspect="1"/>
                  </p:cNvPicPr>
                  <p:nvPr/>
                </p:nvPicPr>
                <p:blipFill>
                  <a:blip r:embed="rId5"/>
                  <a:srcRect l="4474" t="52197" r="60152" b="2380"/>
                  <a:stretch>
                    <a:fillRect/>
                  </a:stretch>
                </p:blipFill>
                <p:spPr bwMode="auto">
                  <a:xfrm>
                    <a:off x="0" y="1964"/>
                    <a:ext cx="15574" cy="23730"/>
                  </a:xfrm>
                  <a:prstGeom prst="rect">
                    <a:avLst/>
                  </a:prstGeom>
                  <a:noFill/>
                </p:spPr>
              </p:pic>
            </p:grpSp>
            <p:sp>
              <p:nvSpPr>
                <p:cNvPr id="3082" name="Rectangle 4103"/>
                <p:cNvSpPr>
                  <a:spLocks noChangeArrowheads="1"/>
                </p:cNvSpPr>
                <p:nvPr/>
              </p:nvSpPr>
              <p:spPr bwMode="auto">
                <a:xfrm>
                  <a:off x="4848" y="8417"/>
                  <a:ext cx="7509" cy="9144"/>
                </a:xfrm>
                <a:prstGeom prst="rect">
                  <a:avLst/>
                </a:prstGeom>
                <a:no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3083" name="TextBox 7"/>
              <p:cNvSpPr txBox="1">
                <a:spLocks noChangeArrowheads="1"/>
              </p:cNvSpPr>
              <p:nvPr/>
            </p:nvSpPr>
            <p:spPr bwMode="auto">
              <a:xfrm>
                <a:off x="5612" y="25845"/>
                <a:ext cx="5130" cy="252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R (m)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4" name="TextBox 8"/>
              <p:cNvSpPr txBox="1">
                <a:spLocks noChangeArrowheads="1"/>
              </p:cNvSpPr>
              <p:nvPr/>
            </p:nvSpPr>
            <p:spPr bwMode="auto">
              <a:xfrm>
                <a:off x="266" y="12396"/>
                <a:ext cx="2686" cy="2521"/>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5" name="TextBox 9"/>
              <p:cNvSpPr txBox="1">
                <a:spLocks noChangeArrowheads="1"/>
              </p:cNvSpPr>
              <p:nvPr/>
            </p:nvSpPr>
            <p:spPr bwMode="auto">
              <a:xfrm>
                <a:off x="8323" y="2358"/>
                <a:ext cx="4336" cy="3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086" name="Group 4107"/>
            <p:cNvGrpSpPr>
              <a:grpSpLocks/>
            </p:cNvGrpSpPr>
            <p:nvPr/>
          </p:nvGrpSpPr>
          <p:grpSpPr bwMode="auto">
            <a:xfrm>
              <a:off x="1956408" y="2218232"/>
              <a:ext cx="2170701" cy="2041318"/>
              <a:chOff x="14990" y="3896"/>
              <a:chExt cx="21704" cy="20421"/>
            </a:xfrm>
          </p:grpSpPr>
          <p:pic>
            <p:nvPicPr>
              <p:cNvPr id="3087" name="Picture 4108"/>
              <p:cNvPicPr>
                <a:picLocks noChangeAspect="1" noChangeArrowheads="1"/>
              </p:cNvPicPr>
              <p:nvPr/>
            </p:nvPicPr>
            <p:blipFill>
              <a:blip r:embed="rId4"/>
              <a:srcRect l="28003" t="6001" r="29356" b="16113"/>
              <a:stretch>
                <a:fillRect/>
              </a:stretch>
            </p:blipFill>
            <p:spPr bwMode="auto">
              <a:xfrm rot="5400000">
                <a:off x="15631" y="3255"/>
                <a:ext cx="20422" cy="21704"/>
              </a:xfrm>
              <a:prstGeom prst="rect">
                <a:avLst/>
              </a:prstGeom>
              <a:noFill/>
              <a:ln w="9525">
                <a:miter lim="800000"/>
                <a:headEnd/>
                <a:tailEnd/>
              </a:ln>
            </p:spPr>
          </p:pic>
          <p:pic>
            <p:nvPicPr>
              <p:cNvPr id="3088" name="Picture 4109" descr="fig1a.eps"/>
              <p:cNvPicPr>
                <a:picLocks noChangeAspect="1"/>
              </p:cNvPicPr>
              <p:nvPr/>
            </p:nvPicPr>
            <p:blipFill>
              <a:blip r:embed="rId5"/>
              <a:srcRect l="15370" t="64021" r="66859" b="17810"/>
              <a:stretch>
                <a:fillRect/>
              </a:stretch>
            </p:blipFill>
            <p:spPr bwMode="auto">
              <a:xfrm>
                <a:off x="15753" y="3896"/>
                <a:ext cx="20941" cy="20422"/>
              </a:xfrm>
              <a:prstGeom prst="rect">
                <a:avLst/>
              </a:prstGeom>
              <a:noFill/>
            </p:spPr>
          </p:pic>
          <p:sp>
            <p:nvSpPr>
              <p:cNvPr id="3089" name="Rectangle 4110"/>
              <p:cNvSpPr>
                <a:spLocks noChangeArrowheads="1"/>
              </p:cNvSpPr>
              <p:nvPr/>
            </p:nvSpPr>
            <p:spPr bwMode="auto">
              <a:xfrm>
                <a:off x="15890" y="4491"/>
                <a:ext cx="20098" cy="19673"/>
              </a:xfrm>
              <a:prstGeom prst="rect">
                <a:avLst/>
              </a:prstGeom>
              <a:no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cxnSp>
          <p:nvCxnSpPr>
            <p:cNvPr id="3090" name="Straight Connector 4111"/>
            <p:cNvCxnSpPr>
              <a:cxnSpLocks noChangeShapeType="1"/>
            </p:cNvCxnSpPr>
            <p:nvPr/>
          </p:nvCxnSpPr>
          <p:spPr bwMode="auto">
            <a:xfrm flipV="1">
              <a:off x="1693072" y="2277706"/>
              <a:ext cx="353349" cy="392430"/>
            </a:xfrm>
            <a:prstGeom prst="line">
              <a:avLst/>
            </a:prstGeom>
            <a:noFill/>
            <a:ln w="9525">
              <a:solidFill>
                <a:srgbClr val="000000"/>
              </a:solidFill>
              <a:round/>
              <a:headEnd/>
              <a:tailEnd/>
            </a:ln>
          </p:spPr>
        </p:cxnSp>
        <p:cxnSp>
          <p:nvCxnSpPr>
            <p:cNvPr id="3091" name="Straight Connector 4112"/>
            <p:cNvCxnSpPr>
              <a:cxnSpLocks noChangeShapeType="1"/>
            </p:cNvCxnSpPr>
            <p:nvPr/>
          </p:nvCxnSpPr>
          <p:spPr bwMode="auto">
            <a:xfrm>
              <a:off x="1693072" y="3584142"/>
              <a:ext cx="339647" cy="660015"/>
            </a:xfrm>
            <a:prstGeom prst="line">
              <a:avLst/>
            </a:prstGeom>
            <a:noFill/>
            <a:ln w="9525">
              <a:solidFill>
                <a:srgbClr val="000000"/>
              </a:solidFill>
              <a:round/>
              <a:headEnd/>
              <a:tailEnd/>
            </a:ln>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8"/>
          <p:cNvGrpSpPr>
            <a:grpSpLocks/>
          </p:cNvGrpSpPr>
          <p:nvPr/>
        </p:nvGrpSpPr>
        <p:grpSpPr bwMode="auto">
          <a:xfrm>
            <a:off x="5562600" y="1219200"/>
            <a:ext cx="3076575" cy="4800600"/>
            <a:chOff x="6554" y="0"/>
            <a:chExt cx="30424" cy="48112"/>
          </a:xfrm>
        </p:grpSpPr>
        <p:pic>
          <p:nvPicPr>
            <p:cNvPr id="2059" name="Picture 55"/>
            <p:cNvPicPr>
              <a:picLocks noChangeAspect="1" noChangeArrowheads="1"/>
            </p:cNvPicPr>
            <p:nvPr/>
          </p:nvPicPr>
          <p:blipFill rotWithShape="1">
            <a:blip r:embed="rId2">
              <a:extLst>
                <a:ext uri="{28A0092B-C50C-407E-A947-70E740481C1C}">
                  <a14:useLocalDpi xmlns:a14="http://schemas.microsoft.com/office/drawing/2010/main" val="0"/>
                </a:ext>
              </a:extLst>
            </a:blip>
            <a:srcRect l="8684" b="37875"/>
            <a:stretch/>
          </p:blipFill>
          <p:spPr bwMode="auto">
            <a:xfrm>
              <a:off x="6554" y="0"/>
              <a:ext cx="29921" cy="29039"/>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6"/>
            <p:cNvSpPr>
              <a:spLocks noChangeArrowheads="1"/>
            </p:cNvSpPr>
            <p:nvPr/>
          </p:nvSpPr>
          <p:spPr bwMode="auto">
            <a:xfrm>
              <a:off x="18187" y="44095"/>
              <a:ext cx="9144" cy="40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γ/</a:t>
              </a:r>
              <a:r>
                <a:rPr kumimoji="0" lang="en-US" altLang="en-US" sz="1100" b="0" i="0" u="none" strike="noStrike" cap="none" normalizeH="0" baseline="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en-US" altLang="en-US" sz="1100" b="0"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ci</a:t>
              </a:r>
              <a:endParaRPr kumimoji="0" lang="en-US" altLang="en-US" sz="1100" b="0" i="0" u="none" strike="noStrike" cap="none" normalizeH="0" baseline="0" smtClean="0">
                <a:ln>
                  <a:noFill/>
                </a:ln>
                <a:solidFill>
                  <a:srgbClr val="000000"/>
                </a:solidFill>
                <a:effectLst/>
                <a:latin typeface="Times New Roman" pitchFamily="18" charset="0"/>
                <a:ea typeface="Times New Roman" pitchFamily="18" charset="0"/>
                <a:cs typeface="Arial" pitchFamily="34" charset="0"/>
                <a:sym typeface="Symbol" pitchFamily="18" charset="2"/>
              </a:endParaRPr>
            </a:p>
          </p:txBody>
        </p:sp>
        <p:sp>
          <p:nvSpPr>
            <p:cNvPr id="9" name="Rectangle 57"/>
            <p:cNvSpPr>
              <a:spLocks noChangeArrowheads="1"/>
            </p:cNvSpPr>
            <p:nvPr/>
          </p:nvSpPr>
          <p:spPr bwMode="auto">
            <a:xfrm>
              <a:off x="9914" y="462"/>
              <a:ext cx="7511" cy="43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γ/</a:t>
              </a:r>
              <a:r>
                <a:rPr kumimoji="0" lang="en-US" altLang="en-US" sz="1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itchFamily="18" charset="2"/>
                </a:rPr>
                <a:t></a:t>
              </a:r>
              <a:r>
                <a:rPr kumimoji="0" lang="en-US" altLang="en-US" sz="1400" b="0" i="0" u="none" strike="noStrike" cap="none" normalizeH="0" baseline="-3000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a:t>
              </a:r>
              <a:endParaRPr kumimoji="0" lang="en-US" altLang="en-US" sz="1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itchFamily="18" charset="2"/>
              </a:endParaRPr>
            </a:p>
          </p:txBody>
        </p:sp>
        <p:sp>
          <p:nvSpPr>
            <p:cNvPr id="10" name="Text Box 6"/>
            <p:cNvSpPr txBox="1">
              <a:spLocks noChangeArrowheads="1"/>
            </p:cNvSpPr>
            <p:nvPr/>
          </p:nvSpPr>
          <p:spPr bwMode="auto">
            <a:xfrm>
              <a:off x="11095" y="16363"/>
              <a:ext cx="10419" cy="51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δB</a:t>
              </a:r>
              <a:r>
                <a:rPr kumimoji="0" lang="en-US" altLang="en-US" sz="12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a:t>
              </a: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t>
              </a:r>
              <a:r>
                <a:rPr kumimoji="0" lang="en-US" altLang="en-US" sz="12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0</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Box 9"/>
            <p:cNvSpPr txBox="1">
              <a:spLocks noChangeArrowheads="1"/>
            </p:cNvSpPr>
            <p:nvPr/>
          </p:nvSpPr>
          <p:spPr bwMode="auto">
            <a:xfrm>
              <a:off x="12211" y="16363"/>
              <a:ext cx="3607"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62"/>
            <p:cNvSpPr>
              <a:spLocks noChangeArrowheads="1"/>
            </p:cNvSpPr>
            <p:nvPr/>
          </p:nvSpPr>
          <p:spPr bwMode="auto">
            <a:xfrm>
              <a:off x="17425" y="28093"/>
              <a:ext cx="10668" cy="40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(γ/</a:t>
              </a:r>
              <a:r>
                <a:rPr kumimoji="0" lang="en-US" altLang="en-US" sz="1100" b="0"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en-US" altLang="en-US" sz="1100" b="0" i="0" u="none" strike="noStrike" cap="none" normalizeH="0" baseline="-30000" dirty="0" err="1" smtClean="0">
                  <a:ln>
                    <a:noFill/>
                  </a:ln>
                  <a:solidFill>
                    <a:srgbClr val="000000"/>
                  </a:solidFill>
                  <a:effectLst/>
                  <a:latin typeface="Arial" pitchFamily="34" charset="0"/>
                  <a:ea typeface="Times New Roman" pitchFamily="18" charset="0"/>
                  <a:cs typeface="Arial" pitchFamily="34" charset="0"/>
                </a:rPr>
                <a:t>ci</a:t>
              </a:r>
              <a:r>
                <a:rPr kumimoji="0" lang="en-US" altLang="en-US" sz="1100" b="0"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en-US" altLang="en-US" sz="1100" b="0"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2</a:t>
              </a:r>
              <a:endParaRPr kumimoji="0" lang="en-US" altLang="en-US" sz="1100" b="0"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endParaRPr>
            </a:p>
          </p:txBody>
        </p:sp>
        <p:pic>
          <p:nvPicPr>
            <p:cNvPr id="2051" name="Picture 63"/>
            <p:cNvPicPr>
              <a:picLocks noChangeAspect="1" noChangeArrowheads="1"/>
            </p:cNvPicPr>
            <p:nvPr/>
          </p:nvPicPr>
          <p:blipFill>
            <a:blip r:embed="rId2">
              <a:extLst>
                <a:ext uri="{28A0092B-C50C-407E-A947-70E740481C1C}">
                  <a14:useLocalDpi xmlns:a14="http://schemas.microsoft.com/office/drawing/2010/main" val="0"/>
                </a:ext>
              </a:extLst>
            </a:blip>
            <a:srcRect l="8562" t="68633" b="3474"/>
            <a:stretch>
              <a:fillRect/>
            </a:stretch>
          </p:blipFill>
          <p:spPr bwMode="auto">
            <a:xfrm>
              <a:off x="8281" y="31149"/>
              <a:ext cx="28697" cy="13692"/>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9"/>
            <p:cNvSpPr txBox="1">
              <a:spLocks noChangeArrowheads="1"/>
            </p:cNvSpPr>
            <p:nvPr/>
          </p:nvSpPr>
          <p:spPr bwMode="auto">
            <a:xfrm>
              <a:off x="11608" y="32110"/>
              <a:ext cx="11634" cy="51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l-GR" alt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ΔS</a:t>
              </a:r>
              <a:endParaRPr kumimoji="0" lang="el-GR"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(MW/m</a:t>
              </a:r>
              <a:r>
                <a:rPr kumimoji="0" lang="el-GR" altLang="en-US" sz="11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l-GR" alt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l-GR" altLang="en-US" sz="11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 name="Title 16"/>
          <p:cNvSpPr>
            <a:spLocks noGrp="1"/>
          </p:cNvSpPr>
          <p:nvPr>
            <p:ph type="ctrTitle"/>
          </p:nvPr>
        </p:nvSpPr>
        <p:spPr>
          <a:xfrm>
            <a:off x="684863" y="381000"/>
            <a:ext cx="7772400" cy="609600"/>
          </a:xfrm>
        </p:spPr>
        <p:txBody>
          <a:bodyPr>
            <a:noAutofit/>
          </a:bodyPr>
          <a:lstStyle/>
          <a:p>
            <a:r>
              <a:rPr lang="en-US" sz="3200" dirty="0" smtClean="0">
                <a:solidFill>
                  <a:srgbClr val="000099"/>
                </a:solidFill>
                <a:latin typeface="Arial" panose="020B0604020202020204" pitchFamily="34" charset="0"/>
                <a:cs typeface="Arial" panose="020B0604020202020204" pitchFamily="34" charset="0"/>
              </a:rPr>
              <a:t>CAE-to-KAW energy channeling shows strong scaling with the beam power</a:t>
            </a:r>
            <a:endParaRPr lang="en-US" sz="3200" dirty="0">
              <a:solidFill>
                <a:srgbClr val="000099"/>
              </a:solidFill>
            </a:endParaRPr>
          </a:p>
        </p:txBody>
      </p:sp>
      <p:pic>
        <p:nvPicPr>
          <p:cNvPr id="20" name="Picture 2" descr="http://www.pppl.gov/images/new/PPPL-LOGO-FNL-158-Y-GRADIENT-KW-LMC_TRANSPARENT.png"/>
          <p:cNvPicPr>
            <a:picLocks noChangeAspect="1" noChangeArrowheads="1"/>
          </p:cNvPicPr>
          <p:nvPr/>
        </p:nvPicPr>
        <p:blipFill>
          <a:blip r:embed="rId3" cstate="print"/>
          <a:srcRect/>
          <a:stretch>
            <a:fillRect/>
          </a:stretch>
        </p:blipFill>
        <p:spPr bwMode="auto">
          <a:xfrm>
            <a:off x="8134350" y="6301745"/>
            <a:ext cx="1009650" cy="556255"/>
          </a:xfrm>
          <a:prstGeom prst="rect">
            <a:avLst/>
          </a:prstGeom>
          <a:noFill/>
        </p:spPr>
      </p:pic>
      <p:pic>
        <p:nvPicPr>
          <p:cNvPr id="21" name="Picture 20" descr="http://nstx.pppl.gov/DragNDrop/Presentation_Template/NSTX-U_logo.png"/>
          <p:cNvPicPr>
            <a:picLocks noChangeAspect="1" noChangeArrowheads="1"/>
          </p:cNvPicPr>
          <p:nvPr/>
        </p:nvPicPr>
        <p:blipFill>
          <a:blip r:embed="rId4" cstate="print"/>
          <a:srcRect/>
          <a:stretch>
            <a:fillRect/>
          </a:stretch>
        </p:blipFill>
        <p:spPr bwMode="auto">
          <a:xfrm>
            <a:off x="0" y="6463922"/>
            <a:ext cx="1533525" cy="394078"/>
          </a:xfrm>
          <a:prstGeom prst="rect">
            <a:avLst/>
          </a:prstGeom>
          <a:noFill/>
        </p:spPr>
      </p:pic>
      <p:sp>
        <p:nvSpPr>
          <p:cNvPr id="22" name="Line 5"/>
          <p:cNvSpPr>
            <a:spLocks noChangeShapeType="1"/>
          </p:cNvSpPr>
          <p:nvPr/>
        </p:nvSpPr>
        <p:spPr bwMode="auto">
          <a:xfrm>
            <a:off x="457200" y="1143000"/>
            <a:ext cx="8229600" cy="0"/>
          </a:xfrm>
          <a:prstGeom prst="line">
            <a:avLst/>
          </a:prstGeom>
          <a:noFill/>
          <a:ln w="6350">
            <a:solidFill>
              <a:srgbClr val="CC6600"/>
            </a:solidFill>
            <a:round/>
            <a:headEnd/>
            <a:tailEnd/>
          </a:ln>
        </p:spPr>
        <p:txBody>
          <a:bodyPr/>
          <a:lstStyle/>
          <a:p>
            <a:endParaRPr lang="en-US"/>
          </a:p>
        </p:txBody>
      </p:sp>
      <p:sp>
        <p:nvSpPr>
          <p:cNvPr id="23" name="Line 6"/>
          <p:cNvSpPr>
            <a:spLocks noChangeShapeType="1"/>
          </p:cNvSpPr>
          <p:nvPr/>
        </p:nvSpPr>
        <p:spPr bwMode="auto">
          <a:xfrm>
            <a:off x="457200" y="1219200"/>
            <a:ext cx="8229600" cy="0"/>
          </a:xfrm>
          <a:prstGeom prst="line">
            <a:avLst/>
          </a:prstGeom>
          <a:noFill/>
          <a:ln w="25400">
            <a:solidFill>
              <a:srgbClr val="FF9933"/>
            </a:solidFill>
            <a:round/>
            <a:headEnd/>
            <a:tailEnd/>
          </a:ln>
        </p:spPr>
        <p:txBody>
          <a:bodyPr/>
          <a:lstStyle/>
          <a:p>
            <a:endParaRPr lang="en-US"/>
          </a:p>
        </p:txBody>
      </p:sp>
      <p:sp>
        <p:nvSpPr>
          <p:cNvPr id="24" name="Rectangle 23"/>
          <p:cNvSpPr/>
          <p:nvPr/>
        </p:nvSpPr>
        <p:spPr>
          <a:xfrm>
            <a:off x="685800" y="1508401"/>
            <a:ext cx="4572000" cy="4154984"/>
          </a:xfrm>
          <a:prstGeom prst="rect">
            <a:avLst/>
          </a:prstGeom>
          <a:solidFill>
            <a:schemeClr val="accent1">
              <a:lumMod val="20000"/>
              <a:lumOff val="80000"/>
            </a:schemeClr>
          </a:solidFill>
        </p:spPr>
        <p:txBody>
          <a:bodyPr>
            <a:spAutoFit/>
          </a:bodyPr>
          <a:lstStyle/>
          <a:p>
            <a:pPr>
              <a:spcAft>
                <a:spcPts val="1200"/>
              </a:spcAft>
              <a:buFont typeface="Arial" pitchFamily="34" charset="0"/>
              <a:buChar char="•"/>
            </a:pPr>
            <a:r>
              <a:rPr lang="en-US" dirty="0" smtClean="0">
                <a:latin typeface="Arial" pitchFamily="34" charset="0"/>
                <a:cs typeface="Arial" pitchFamily="34" charset="0"/>
              </a:rPr>
              <a:t>  From density threshold – damping rate due to CAE/KAW coupling is large </a:t>
            </a:r>
            <a:r>
              <a:rPr lang="en-GB" dirty="0" err="1" smtClean="0">
                <a:latin typeface="Arial" pitchFamily="34" charset="0"/>
                <a:cs typeface="Arial" pitchFamily="34" charset="0"/>
              </a:rPr>
              <a:t>γ</a:t>
            </a:r>
            <a:r>
              <a:rPr lang="en-GB" baseline="-25000" dirty="0" err="1" smtClean="0">
                <a:latin typeface="Arial" pitchFamily="34" charset="0"/>
                <a:cs typeface="Arial" pitchFamily="34" charset="0"/>
              </a:rPr>
              <a:t>damp</a:t>
            </a:r>
            <a:r>
              <a:rPr lang="en-GB" dirty="0" smtClean="0">
                <a:latin typeface="Arial" pitchFamily="34" charset="0"/>
                <a:cs typeface="Arial" pitchFamily="34" charset="0"/>
              </a:rPr>
              <a:t>= 0.66 </a:t>
            </a:r>
            <a:r>
              <a:rPr lang="en-GB" dirty="0" err="1" smtClean="0">
                <a:latin typeface="Arial" pitchFamily="34" charset="0"/>
                <a:cs typeface="Arial" pitchFamily="34" charset="0"/>
              </a:rPr>
              <a:t>γ</a:t>
            </a:r>
            <a:r>
              <a:rPr lang="en-GB" baseline="-25000" dirty="0" err="1" smtClean="0">
                <a:latin typeface="Arial" pitchFamily="34" charset="0"/>
                <a:cs typeface="Arial" pitchFamily="34" charset="0"/>
              </a:rPr>
              <a:t>dr</a:t>
            </a:r>
            <a:r>
              <a:rPr lang="en-GB" baseline="-25000" dirty="0" smtClean="0">
                <a:latin typeface="Arial" pitchFamily="34" charset="0"/>
                <a:cs typeface="Arial" pitchFamily="34" charset="0"/>
              </a:rPr>
              <a:t>.</a:t>
            </a:r>
            <a:endParaRPr lang="en-GB" dirty="0" smtClean="0">
              <a:latin typeface="Arial" pitchFamily="34" charset="0"/>
              <a:cs typeface="Arial" pitchFamily="34" charset="0"/>
            </a:endParaRPr>
          </a:p>
          <a:p>
            <a:pPr>
              <a:spcAft>
                <a:spcPts val="1200"/>
              </a:spcAft>
              <a:buFont typeface="Arial" pitchFamily="34" charset="0"/>
              <a:buChar char="•"/>
            </a:pPr>
            <a:r>
              <a:rPr lang="en-US" dirty="0" smtClean="0">
                <a:latin typeface="Arial" pitchFamily="34" charset="0"/>
                <a:cs typeface="Arial" pitchFamily="34" charset="0"/>
              </a:rPr>
              <a:t>  T</a:t>
            </a:r>
            <a:r>
              <a:rPr lang="en-GB" dirty="0" err="1" smtClean="0">
                <a:latin typeface="Arial" pitchFamily="34" charset="0"/>
                <a:cs typeface="Arial" pitchFamily="34" charset="0"/>
              </a:rPr>
              <a:t>hreshold</a:t>
            </a:r>
            <a:r>
              <a:rPr lang="en-GB" dirty="0" smtClean="0">
                <a:latin typeface="Arial" pitchFamily="34" charset="0"/>
                <a:cs typeface="Arial" pitchFamily="34" charset="0"/>
              </a:rPr>
              <a:t> value of the beam power needed for the excitation of the n=4 CAE can be estimated as P~4MW.</a:t>
            </a:r>
          </a:p>
          <a:p>
            <a:pPr>
              <a:spcAft>
                <a:spcPts val="1200"/>
              </a:spcAft>
              <a:buFont typeface="Arial" pitchFamily="34" charset="0"/>
              <a:buChar char="•"/>
            </a:pPr>
            <a:r>
              <a:rPr lang="en-GB" dirty="0" smtClean="0">
                <a:latin typeface="Arial" pitchFamily="34" charset="0"/>
                <a:cs typeface="Arial" pitchFamily="34" charset="0"/>
              </a:rPr>
              <a:t>  Instability saturates nonlinearly due to particle trapping, and </a:t>
            </a:r>
            <a:r>
              <a:rPr lang="en-US" altLang="en-US" dirty="0" err="1">
                <a:solidFill>
                  <a:srgbClr val="000000"/>
                </a:solidFill>
                <a:latin typeface="Arial" pitchFamily="34" charset="0"/>
                <a:ea typeface="Times New Roman" pitchFamily="18" charset="0"/>
                <a:cs typeface="Arial" pitchFamily="34" charset="0"/>
              </a:rPr>
              <a:t>δB</a:t>
            </a:r>
            <a:r>
              <a:rPr lang="en-US" altLang="en-US" baseline="-30000" dirty="0">
                <a:solidFill>
                  <a:srgbClr val="000000"/>
                </a:solidFill>
                <a:latin typeface="Arial" pitchFamily="34" charset="0"/>
                <a:ea typeface="Times New Roman" pitchFamily="18" charset="0"/>
                <a:cs typeface="Arial" pitchFamily="34" charset="0"/>
              </a:rPr>
              <a:t>||</a:t>
            </a:r>
            <a:r>
              <a:rPr lang="en-US" altLang="en-US" dirty="0">
                <a:solidFill>
                  <a:srgbClr val="000000"/>
                </a:solidFill>
                <a:latin typeface="Arial" pitchFamily="34" charset="0"/>
                <a:ea typeface="Times New Roman" pitchFamily="18" charset="0"/>
                <a:cs typeface="Arial" pitchFamily="34" charset="0"/>
              </a:rPr>
              <a:t>/</a:t>
            </a:r>
            <a:r>
              <a:rPr lang="en-US" altLang="en-US" dirty="0" smtClean="0">
                <a:solidFill>
                  <a:srgbClr val="000000"/>
                </a:solidFill>
                <a:latin typeface="Arial" pitchFamily="34" charset="0"/>
                <a:ea typeface="Times New Roman" pitchFamily="18" charset="0"/>
                <a:cs typeface="Arial" pitchFamily="34" charset="0"/>
              </a:rPr>
              <a:t>B</a:t>
            </a:r>
            <a:r>
              <a:rPr lang="en-US" altLang="en-US" baseline="-30000" dirty="0" smtClean="0">
                <a:solidFill>
                  <a:srgbClr val="000000"/>
                </a:solidFill>
                <a:latin typeface="Arial" pitchFamily="34" charset="0"/>
                <a:ea typeface="Times New Roman" pitchFamily="18" charset="0"/>
                <a:cs typeface="Arial" pitchFamily="34" charset="0"/>
              </a:rPr>
              <a:t>0</a:t>
            </a:r>
            <a:r>
              <a:rPr lang="en-US" altLang="en-US" dirty="0" smtClean="0">
                <a:solidFill>
                  <a:srgbClr val="000000"/>
                </a:solidFill>
                <a:latin typeface="Arial" pitchFamily="34" charset="0"/>
                <a:ea typeface="Times New Roman" pitchFamily="18" charset="0"/>
                <a:cs typeface="Arial" pitchFamily="34" charset="0"/>
              </a:rPr>
              <a:t>~ (</a:t>
            </a:r>
            <a:r>
              <a:rPr lang="en-US" altLang="en-US" dirty="0">
                <a:solidFill>
                  <a:srgbClr val="000000"/>
                </a:solidFill>
                <a:latin typeface="Arial" pitchFamily="34" charset="0"/>
                <a:ea typeface="Times New Roman" pitchFamily="18" charset="0"/>
                <a:cs typeface="Arial" pitchFamily="34" charset="0"/>
              </a:rPr>
              <a:t>γ/</a:t>
            </a:r>
            <a:r>
              <a:rPr lang="en-US" altLang="en-US" dirty="0">
                <a:solidFill>
                  <a:srgbClr val="000000"/>
                </a:solidFill>
                <a:latin typeface="Times New Roman" pitchFamily="18" charset="0"/>
                <a:ea typeface="Times New Roman" pitchFamily="18" charset="0"/>
                <a:cs typeface="Arial" pitchFamily="34" charset="0"/>
                <a:sym typeface="Symbol" pitchFamily="18" charset="2"/>
              </a:rPr>
              <a:t></a:t>
            </a:r>
            <a:r>
              <a:rPr lang="en-US" altLang="en-US" baseline="-30000" dirty="0" smtClean="0">
                <a:solidFill>
                  <a:srgbClr val="000000"/>
                </a:solidFill>
                <a:latin typeface="Arial" pitchFamily="34" charset="0"/>
                <a:ea typeface="Times New Roman" pitchFamily="18" charset="0"/>
                <a:cs typeface="Arial" pitchFamily="34" charset="0"/>
              </a:rPr>
              <a:t>ci</a:t>
            </a:r>
            <a:r>
              <a:rPr lang="en-US" altLang="en-US" dirty="0" smtClean="0">
                <a:solidFill>
                  <a:srgbClr val="000000"/>
                </a:solidFill>
                <a:latin typeface="Times New Roman" pitchFamily="18" charset="0"/>
                <a:ea typeface="Times New Roman" pitchFamily="18" charset="0"/>
                <a:cs typeface="Arial" pitchFamily="34" charset="0"/>
                <a:sym typeface="Symbol" pitchFamily="18" charset="2"/>
              </a:rPr>
              <a:t>)</a:t>
            </a:r>
            <a:r>
              <a:rPr lang="en-US" altLang="en-US" baseline="30000" dirty="0" smtClean="0">
                <a:solidFill>
                  <a:srgbClr val="000000"/>
                </a:solidFill>
                <a:latin typeface="Times New Roman" pitchFamily="18" charset="0"/>
                <a:ea typeface="Times New Roman" pitchFamily="18" charset="0"/>
                <a:cs typeface="Arial" pitchFamily="34" charset="0"/>
                <a:sym typeface="Symbol" pitchFamily="18" charset="2"/>
              </a:rPr>
              <a:t>2</a:t>
            </a:r>
            <a:r>
              <a:rPr lang="en-US" altLang="en-US" dirty="0" smtClean="0">
                <a:solidFill>
                  <a:srgbClr val="000000"/>
                </a:solidFill>
                <a:latin typeface="Times New Roman" pitchFamily="18" charset="0"/>
                <a:ea typeface="Times New Roman" pitchFamily="18" charset="0"/>
                <a:cs typeface="Arial" pitchFamily="34" charset="0"/>
                <a:sym typeface="Symbol" pitchFamily="18" charset="2"/>
              </a:rPr>
              <a:t>.</a:t>
            </a:r>
            <a:endParaRPr lang="en-GB" dirty="0" smtClean="0">
              <a:latin typeface="Arial" pitchFamily="34" charset="0"/>
              <a:cs typeface="Arial" pitchFamily="34" charset="0"/>
            </a:endParaRPr>
          </a:p>
          <a:p>
            <a:pPr>
              <a:spcAft>
                <a:spcPts val="1200"/>
              </a:spcAft>
              <a:buFont typeface="Arial" pitchFamily="34" charset="0"/>
              <a:buChar char="•"/>
            </a:pPr>
            <a:r>
              <a:rPr lang="en-GB" dirty="0" smtClean="0">
                <a:latin typeface="Arial" pitchFamily="34" charset="0"/>
                <a:cs typeface="Arial" pitchFamily="34" charset="0"/>
              </a:rPr>
              <a:t>  Absorption rate shows a very strong scaling with growth rate:  ΔS ~ (γ/</a:t>
            </a:r>
            <a:r>
              <a:rPr lang="en-GB" dirty="0" err="1" smtClean="0">
                <a:latin typeface="Arial" pitchFamily="34" charset="0"/>
                <a:cs typeface="Arial" pitchFamily="34" charset="0"/>
              </a:rPr>
              <a:t>ω</a:t>
            </a:r>
            <a:r>
              <a:rPr lang="en-GB" baseline="-25000" dirty="0" err="1" smtClean="0">
                <a:latin typeface="Arial" pitchFamily="34" charset="0"/>
                <a:cs typeface="Arial" pitchFamily="34" charset="0"/>
              </a:rPr>
              <a:t>ci</a:t>
            </a:r>
            <a:r>
              <a:rPr lang="en-GB" dirty="0" smtClean="0">
                <a:latin typeface="Arial" pitchFamily="34" charset="0"/>
                <a:cs typeface="Arial" pitchFamily="34" charset="0"/>
              </a:rPr>
              <a:t>)</a:t>
            </a:r>
            <a:r>
              <a:rPr lang="en-GB" baseline="30000" dirty="0" smtClean="0">
                <a:latin typeface="Arial" pitchFamily="34" charset="0"/>
                <a:cs typeface="Arial" pitchFamily="34" charset="0"/>
              </a:rPr>
              <a:t>5</a:t>
            </a:r>
            <a:r>
              <a:rPr lang="en-GB" dirty="0" smtClean="0">
                <a:latin typeface="Arial" pitchFamily="34" charset="0"/>
                <a:cs typeface="Arial" pitchFamily="34" charset="0"/>
              </a:rPr>
              <a:t>, implying that the energy loss at the resonance scales as a fifth power of the beam ion density (beam power).</a:t>
            </a:r>
            <a:endParaRPr lang="en-US" dirty="0">
              <a:latin typeface="Arial" pitchFamily="34" charset="0"/>
              <a:cs typeface="Arial" pitchFamily="34" charset="0"/>
            </a:endParaRPr>
          </a:p>
        </p:txBody>
      </p:sp>
      <p:sp>
        <p:nvSpPr>
          <p:cNvPr id="19"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21</a:t>
            </a:fld>
            <a:endParaRPr lang="en-US" dirty="0"/>
          </a:p>
        </p:txBody>
      </p:sp>
      <p:sp>
        <p:nvSpPr>
          <p:cNvPr id="16" name="Rectangle 15"/>
          <p:cNvSpPr/>
          <p:nvPr/>
        </p:nvSpPr>
        <p:spPr>
          <a:xfrm>
            <a:off x="4648200" y="5815522"/>
            <a:ext cx="4267200" cy="954107"/>
          </a:xfrm>
          <a:prstGeom prst="rect">
            <a:avLst/>
          </a:prstGeom>
          <a:noFill/>
        </p:spPr>
        <p:txBody>
          <a:bodyPr wrap="square">
            <a:spAutoFit/>
          </a:bodyPr>
          <a:lstStyle/>
          <a:p>
            <a:r>
              <a:rPr lang="en-US" sz="1400" dirty="0" smtClean="0">
                <a:latin typeface="Arial" pitchFamily="34" charset="0"/>
                <a:cs typeface="Arial" pitchFamily="34" charset="0"/>
              </a:rPr>
              <a:t>(a) Growth </a:t>
            </a:r>
            <a:r>
              <a:rPr lang="en-US" sz="1400" dirty="0">
                <a:latin typeface="Arial" pitchFamily="34" charset="0"/>
                <a:cs typeface="Arial" pitchFamily="34" charset="0"/>
              </a:rPr>
              <a:t>rate of the n=4 CAE </a:t>
            </a:r>
            <a:r>
              <a:rPr lang="en-US" sz="1400" dirty="0" smtClean="0">
                <a:latin typeface="Arial" pitchFamily="34" charset="0"/>
                <a:cs typeface="Arial" pitchFamily="34" charset="0"/>
              </a:rPr>
              <a:t>vs beam </a:t>
            </a:r>
            <a:r>
              <a:rPr lang="en-US" sz="1400" dirty="0">
                <a:latin typeface="Arial" pitchFamily="34" charset="0"/>
                <a:cs typeface="Arial" pitchFamily="34" charset="0"/>
              </a:rPr>
              <a:t>ion </a:t>
            </a:r>
            <a:r>
              <a:rPr lang="en-US" sz="1400" dirty="0" smtClean="0">
                <a:latin typeface="Arial" pitchFamily="34" charset="0"/>
                <a:cs typeface="Arial" pitchFamily="34" charset="0"/>
              </a:rPr>
              <a:t>density (b) Saturation amplitude </a:t>
            </a:r>
            <a:r>
              <a:rPr lang="en-US" sz="1400" dirty="0">
                <a:latin typeface="Arial" pitchFamily="34" charset="0"/>
                <a:cs typeface="Arial" pitchFamily="34" charset="0"/>
              </a:rPr>
              <a:t>vs </a:t>
            </a:r>
            <a:r>
              <a:rPr lang="en-US" sz="1400" dirty="0" smtClean="0">
                <a:latin typeface="Arial" pitchFamily="34" charset="0"/>
                <a:cs typeface="Arial" pitchFamily="34" charset="0"/>
              </a:rPr>
              <a:t>γ</a:t>
            </a:r>
            <a:r>
              <a:rPr lang="en-US" sz="1400" baseline="30000" dirty="0" smtClean="0">
                <a:latin typeface="Arial" pitchFamily="34" charset="0"/>
                <a:cs typeface="Arial" pitchFamily="34" charset="0"/>
              </a:rPr>
              <a:t>2</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(c) Calculated </a:t>
            </a:r>
            <a:r>
              <a:rPr lang="en-US" sz="1400" dirty="0">
                <a:latin typeface="Arial" pitchFamily="34" charset="0"/>
                <a:cs typeface="Arial" pitchFamily="34" charset="0"/>
              </a:rPr>
              <a:t>change of the energy flux at the resonance location </a:t>
            </a:r>
            <a:r>
              <a:rPr lang="en-US" sz="1400" dirty="0" err="1" smtClean="0">
                <a:latin typeface="Arial" pitchFamily="34" charset="0"/>
                <a:cs typeface="Arial" pitchFamily="34" charset="0"/>
              </a:rPr>
              <a:t>vs</a:t>
            </a:r>
            <a:r>
              <a:rPr lang="en-US" sz="1400" dirty="0" smtClean="0">
                <a:latin typeface="Arial" pitchFamily="34" charset="0"/>
                <a:cs typeface="Arial" pitchFamily="34" charset="0"/>
              </a:rPr>
              <a:t> γ</a:t>
            </a:r>
          </a:p>
        </p:txBody>
      </p:sp>
    </p:spTree>
    <p:extLst>
      <p:ext uri="{BB962C8B-B14F-4D97-AF65-F5344CB8AC3E}">
        <p14:creationId xmlns:p14="http://schemas.microsoft.com/office/powerpoint/2010/main" val="1814556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600" y="304800"/>
            <a:ext cx="8686800" cy="990600"/>
          </a:xfrm>
          <a:prstGeom prst="rect">
            <a:avLst/>
          </a:prstGeom>
          <a:noFill/>
          <a:ln w="9525">
            <a:noFill/>
            <a:miter lim="800000"/>
            <a:headEnd/>
            <a:tailEnd/>
          </a:ln>
        </p:spPr>
        <p:txBody>
          <a:bodyPr anchor="ctr"/>
          <a:lstStyle/>
          <a:p>
            <a:pPr marL="0" lvl="1"/>
            <a:r>
              <a:rPr lang="en-US" sz="2400" dirty="0" smtClean="0">
                <a:solidFill>
                  <a:srgbClr val="000099"/>
                </a:solidFill>
                <a:latin typeface="Arial" pitchFamily="34" charset="0"/>
                <a:cs typeface="Arial" pitchFamily="34" charset="0"/>
                <a:sym typeface="Symbol"/>
              </a:rPr>
              <a:t>CAE/KAW </a:t>
            </a:r>
            <a:r>
              <a:rPr lang="en-US" sz="2400" dirty="0">
                <a:solidFill>
                  <a:srgbClr val="000099"/>
                </a:solidFill>
                <a:latin typeface="Arial" pitchFamily="34" charset="0"/>
                <a:cs typeface="Arial" pitchFamily="34" charset="0"/>
                <a:sym typeface="Symbol"/>
              </a:rPr>
              <a:t>coupling can provide an efficient energy channeling mechanism, </a:t>
            </a:r>
            <a:r>
              <a:rPr lang="en-US" sz="2400" dirty="0" smtClean="0">
                <a:solidFill>
                  <a:srgbClr val="000099"/>
                </a:solidFill>
                <a:latin typeface="Arial" pitchFamily="34" charset="0"/>
                <a:cs typeface="Arial" pitchFamily="34" charset="0"/>
                <a:sym typeface="Symbol"/>
              </a:rPr>
              <a:t>and </a:t>
            </a:r>
            <a:r>
              <a:rPr lang="en-US" sz="2400" dirty="0">
                <a:solidFill>
                  <a:srgbClr val="000099"/>
                </a:solidFill>
                <a:latin typeface="Arial" pitchFamily="34" charset="0"/>
                <a:cs typeface="Arial" pitchFamily="34" charset="0"/>
                <a:sym typeface="Symbol"/>
              </a:rPr>
              <a:t>can have direct effect on the </a:t>
            </a:r>
            <a:r>
              <a:rPr lang="en-US" sz="2400" dirty="0" err="1" smtClean="0">
                <a:solidFill>
                  <a:srgbClr val="000099"/>
                </a:solidFill>
                <a:latin typeface="Arial" pitchFamily="34" charset="0"/>
                <a:cs typeface="Arial" pitchFamily="34" charset="0"/>
                <a:sym typeface="Symbol"/>
              </a:rPr>
              <a:t>T</a:t>
            </a:r>
            <a:r>
              <a:rPr lang="en-US" sz="2400" baseline="-25000" dirty="0" err="1" smtClean="0">
                <a:solidFill>
                  <a:srgbClr val="000099"/>
                </a:solidFill>
                <a:latin typeface="Arial" pitchFamily="34" charset="0"/>
                <a:cs typeface="Arial" pitchFamily="34" charset="0"/>
                <a:sym typeface="Symbol"/>
              </a:rPr>
              <a:t>e</a:t>
            </a:r>
            <a:r>
              <a:rPr lang="en-US" sz="2400" dirty="0" smtClean="0">
                <a:solidFill>
                  <a:srgbClr val="000099"/>
                </a:solidFill>
                <a:latin typeface="Arial" pitchFamily="34" charset="0"/>
                <a:cs typeface="Arial" pitchFamily="34" charset="0"/>
                <a:sym typeface="Symbol"/>
              </a:rPr>
              <a:t> </a:t>
            </a:r>
            <a:r>
              <a:rPr lang="en-US" sz="2400" dirty="0">
                <a:solidFill>
                  <a:srgbClr val="000099"/>
                </a:solidFill>
                <a:latin typeface="Arial" pitchFamily="34" charset="0"/>
                <a:cs typeface="Arial" pitchFamily="34" charset="0"/>
                <a:sym typeface="Symbol"/>
              </a:rPr>
              <a:t>profiles. </a:t>
            </a:r>
          </a:p>
        </p:txBody>
      </p:sp>
      <p:sp>
        <p:nvSpPr>
          <p:cNvPr id="3" name="Line 9"/>
          <p:cNvSpPr>
            <a:spLocks noChangeShapeType="1"/>
          </p:cNvSpPr>
          <p:nvPr/>
        </p:nvSpPr>
        <p:spPr bwMode="auto">
          <a:xfrm>
            <a:off x="457200" y="1143000"/>
            <a:ext cx="8229600" cy="0"/>
          </a:xfrm>
          <a:prstGeom prst="line">
            <a:avLst/>
          </a:prstGeom>
          <a:noFill/>
          <a:ln w="6350">
            <a:solidFill>
              <a:srgbClr val="CC6600"/>
            </a:solidFill>
            <a:round/>
            <a:headEnd/>
            <a:tailEnd/>
          </a:ln>
        </p:spPr>
        <p:txBody>
          <a:bodyPr/>
          <a:lstStyle/>
          <a:p>
            <a:endParaRPr lang="en-US"/>
          </a:p>
        </p:txBody>
      </p:sp>
      <p:sp>
        <p:nvSpPr>
          <p:cNvPr id="4" name="Line 10"/>
          <p:cNvSpPr>
            <a:spLocks noChangeShapeType="1"/>
          </p:cNvSpPr>
          <p:nvPr/>
        </p:nvSpPr>
        <p:spPr bwMode="auto">
          <a:xfrm>
            <a:off x="457200" y="1219200"/>
            <a:ext cx="8229600" cy="0"/>
          </a:xfrm>
          <a:prstGeom prst="line">
            <a:avLst/>
          </a:prstGeom>
          <a:noFill/>
          <a:ln w="25400">
            <a:solidFill>
              <a:srgbClr val="FF9933"/>
            </a:solidFill>
            <a:round/>
            <a:headEnd/>
            <a:tailEnd/>
          </a:ln>
        </p:spPr>
        <p:txBody>
          <a:bodyPr/>
          <a:lstStyle/>
          <a:p>
            <a:endParaRPr lang="en-US"/>
          </a:p>
        </p:txBody>
      </p:sp>
      <p:sp>
        <p:nvSpPr>
          <p:cNvPr id="5" name="Content Placeholder 2"/>
          <p:cNvSpPr txBox="1">
            <a:spLocks/>
          </p:cNvSpPr>
          <p:nvPr/>
        </p:nvSpPr>
        <p:spPr bwMode="auto">
          <a:xfrm>
            <a:off x="457200" y="1362333"/>
            <a:ext cx="8305800" cy="4939412"/>
          </a:xfrm>
          <a:prstGeom prst="rect">
            <a:avLst/>
          </a:prstGeom>
          <a:solidFill>
            <a:schemeClr val="bg2"/>
          </a:solidFill>
          <a:ln w="9525">
            <a:noFill/>
            <a:miter lim="800000"/>
            <a:headEnd/>
            <a:tailEnd/>
          </a:ln>
        </p:spPr>
        <p:txBody>
          <a:bodyPr/>
          <a:lstStyle/>
          <a:p>
            <a:pPr marL="285750" lvl="0" indent="-285750">
              <a:spcBef>
                <a:spcPts val="600"/>
              </a:spcBef>
              <a:spcAft>
                <a:spcPts val="600"/>
              </a:spcAft>
              <a:buFont typeface="Arial" panose="020B0604020202020204" pitchFamily="34" charset="0"/>
              <a:buChar char="•"/>
              <a:defRPr/>
            </a:pPr>
            <a:r>
              <a:rPr lang="en-US" dirty="0" smtClean="0">
                <a:latin typeface="Arial" pitchFamily="34" charset="0"/>
                <a:cs typeface="Arial" pitchFamily="34" charset="0"/>
              </a:rPr>
              <a:t>S</a:t>
            </a:r>
            <a:r>
              <a:rPr lang="en-GB" dirty="0" err="1" smtClean="0">
                <a:latin typeface="Arial" pitchFamily="34" charset="0"/>
                <a:cs typeface="Arial" pitchFamily="34" charset="0"/>
              </a:rPr>
              <a:t>imulations</a:t>
            </a:r>
            <a:r>
              <a:rPr lang="en-GB" dirty="0" smtClean="0">
                <a:latin typeface="Arial" pitchFamily="34" charset="0"/>
                <a:cs typeface="Arial" pitchFamily="34" charset="0"/>
              </a:rPr>
              <a:t> show unstable CAE modes for toroidal mode numbers n=4-9 in </a:t>
            </a:r>
            <a:r>
              <a:rPr lang="en-US" dirty="0">
                <a:latin typeface="Arial" pitchFamily="34" charset="0"/>
                <a:cs typeface="Arial" pitchFamily="34" charset="0"/>
              </a:rPr>
              <a:t>H-mode NSTX discharges</a:t>
            </a:r>
            <a:r>
              <a:rPr lang="en-GB" dirty="0" smtClean="0">
                <a:latin typeface="Arial" pitchFamily="34" charset="0"/>
                <a:cs typeface="Arial" pitchFamily="34" charset="0"/>
              </a:rPr>
              <a:t>.</a:t>
            </a:r>
            <a:endParaRPr lang="en-US" dirty="0" smtClean="0">
              <a:latin typeface="Arial" pitchFamily="34" charset="0"/>
              <a:cs typeface="Arial" pitchFamily="34" charset="0"/>
            </a:endParaRPr>
          </a:p>
          <a:p>
            <a:pPr marL="342900" indent="-342900" fontAlgn="auto">
              <a:spcBef>
                <a:spcPct val="20000"/>
              </a:spcBef>
              <a:spcAft>
                <a:spcPts val="600"/>
              </a:spcAft>
              <a:buFont typeface="Arial" pitchFamily="34" charset="0"/>
              <a:buChar char="•"/>
              <a:defRPr/>
            </a:pPr>
            <a:r>
              <a:rPr lang="en-US" dirty="0" smtClean="0">
                <a:latin typeface="Arial" pitchFamily="34" charset="0"/>
                <a:cs typeface="Arial" pitchFamily="34" charset="0"/>
              </a:rPr>
              <a:t>Unstable CAE modes couple with KAW on the HFS. </a:t>
            </a:r>
            <a:r>
              <a:rPr lang="en-US" dirty="0" smtClean="0">
                <a:latin typeface="Arial" pitchFamily="34" charset="0"/>
                <a:cs typeface="Arial" pitchFamily="34" charset="0"/>
                <a:sym typeface="Symbol"/>
              </a:rPr>
              <a:t>Resonance with KAW is located at the edge of CAE well, and just inside beam ion density profile. </a:t>
            </a:r>
            <a:r>
              <a:rPr lang="en-US" dirty="0" smtClean="0">
                <a:latin typeface="Arial" pitchFamily="34" charset="0"/>
                <a:cs typeface="Arial" pitchFamily="34" charset="0"/>
              </a:rPr>
              <a:t>Radial width of KAW is determined by beam ion </a:t>
            </a:r>
            <a:r>
              <a:rPr lang="en-US" dirty="0" err="1" smtClean="0">
                <a:latin typeface="Arial" pitchFamily="34" charset="0"/>
                <a:cs typeface="Arial" pitchFamily="34" charset="0"/>
              </a:rPr>
              <a:t>Larmor</a:t>
            </a:r>
            <a:r>
              <a:rPr lang="en-US" dirty="0" smtClean="0">
                <a:latin typeface="Arial" pitchFamily="34" charset="0"/>
                <a:cs typeface="Arial" pitchFamily="34" charset="0"/>
              </a:rPr>
              <a:t> radius.</a:t>
            </a:r>
          </a:p>
          <a:p>
            <a:pPr marL="342900" indent="-342900" fontAlgn="auto">
              <a:spcBef>
                <a:spcPct val="20000"/>
              </a:spcBef>
              <a:spcAft>
                <a:spcPts val="600"/>
              </a:spcAft>
              <a:buFont typeface="Arial" pitchFamily="34" charset="0"/>
              <a:buChar char="•"/>
              <a:defRPr/>
            </a:pPr>
            <a:r>
              <a:rPr lang="en-GB" dirty="0" smtClean="0">
                <a:latin typeface="Arial" pitchFamily="34" charset="0"/>
                <a:cs typeface="Arial" pitchFamily="34" charset="0"/>
              </a:rPr>
              <a:t>A significant fraction of NBI energy can be transferred to several unstable CAEs:  up to P~0.4MW for one mode with </a:t>
            </a:r>
            <a:r>
              <a:rPr lang="en-GB" dirty="0" err="1" smtClean="0">
                <a:latin typeface="Arial" pitchFamily="34" charset="0"/>
                <a:cs typeface="Arial" pitchFamily="34" charset="0"/>
              </a:rPr>
              <a:t>δB</a:t>
            </a:r>
            <a:r>
              <a:rPr lang="en-GB" dirty="0" smtClean="0">
                <a:latin typeface="Arial" pitchFamily="34" charset="0"/>
                <a:cs typeface="Arial" pitchFamily="34" charset="0"/>
              </a:rPr>
              <a:t>/B</a:t>
            </a:r>
            <a:r>
              <a:rPr lang="en-GB" baseline="-25000" dirty="0" smtClean="0">
                <a:latin typeface="Arial" pitchFamily="34" charset="0"/>
                <a:cs typeface="Arial" pitchFamily="34" charset="0"/>
              </a:rPr>
              <a:t>0</a:t>
            </a:r>
            <a:r>
              <a:rPr lang="en-GB" dirty="0" smtClean="0">
                <a:latin typeface="Arial" pitchFamily="34" charset="0"/>
                <a:cs typeface="Arial" pitchFamily="34" charset="0"/>
              </a:rPr>
              <a:t> ~3x10</a:t>
            </a:r>
            <a:r>
              <a:rPr lang="en-GB" baseline="30000" dirty="0" smtClean="0">
                <a:latin typeface="Arial" pitchFamily="34" charset="0"/>
                <a:cs typeface="Arial" pitchFamily="34" charset="0"/>
              </a:rPr>
              <a:t>-3</a:t>
            </a:r>
            <a:r>
              <a:rPr lang="en-GB" dirty="0" smtClean="0">
                <a:latin typeface="Arial" pitchFamily="34" charset="0"/>
                <a:cs typeface="Arial" pitchFamily="34" charset="0"/>
              </a:rPr>
              <a:t> .</a:t>
            </a:r>
            <a:endParaRPr lang="en-US" dirty="0" smtClean="0">
              <a:latin typeface="Arial" pitchFamily="34" charset="0"/>
              <a:cs typeface="Arial" pitchFamily="34" charset="0"/>
            </a:endParaRPr>
          </a:p>
          <a:p>
            <a:pPr marL="342900" lvl="1" indent="-342900">
              <a:spcBef>
                <a:spcPct val="20000"/>
              </a:spcBef>
              <a:spcAft>
                <a:spcPts val="600"/>
              </a:spcAft>
              <a:buFont typeface="Arial" pitchFamily="34" charset="0"/>
              <a:buChar char="•"/>
              <a:defRPr/>
            </a:pPr>
            <a:r>
              <a:rPr lang="en-US" dirty="0" smtClean="0">
                <a:latin typeface="Arial" pitchFamily="34" charset="0"/>
                <a:cs typeface="Arial" pitchFamily="34" charset="0"/>
                <a:sym typeface="Symbol"/>
              </a:rPr>
              <a:t>Energy flux is shown to be directed away from the magnetic axis (CAE) toward the resonance location (KAW); p</a:t>
            </a:r>
            <a:r>
              <a:rPr lang="en-GB" dirty="0" err="1" smtClean="0">
                <a:latin typeface="Arial" pitchFamily="34" charset="0"/>
                <a:cs typeface="Arial" pitchFamily="34" charset="0"/>
              </a:rPr>
              <a:t>ower</a:t>
            </a:r>
            <a:r>
              <a:rPr lang="en-GB" dirty="0" smtClean="0">
                <a:latin typeface="Arial" pitchFamily="34" charset="0"/>
                <a:cs typeface="Arial" pitchFamily="34" charset="0"/>
              </a:rPr>
              <a:t> </a:t>
            </a:r>
            <a:r>
              <a:rPr lang="en-GB" dirty="0">
                <a:latin typeface="Arial" pitchFamily="34" charset="0"/>
                <a:cs typeface="Arial" pitchFamily="34" charset="0"/>
              </a:rPr>
              <a:t>absorption at the high-field-side resonance of P~ 0.2 MW for </a:t>
            </a:r>
            <a:r>
              <a:rPr lang="en-GB" dirty="0" err="1">
                <a:latin typeface="Arial" pitchFamily="34" charset="0"/>
                <a:cs typeface="Arial" pitchFamily="34" charset="0"/>
              </a:rPr>
              <a:t>δB</a:t>
            </a:r>
            <a:r>
              <a:rPr lang="en-GB" baseline="-25000" dirty="0">
                <a:latin typeface="Arial" pitchFamily="34" charset="0"/>
                <a:cs typeface="Arial" pitchFamily="34" charset="0"/>
              </a:rPr>
              <a:t>||</a:t>
            </a:r>
            <a:r>
              <a:rPr lang="en-GB" dirty="0">
                <a:latin typeface="Arial" pitchFamily="34" charset="0"/>
                <a:cs typeface="Arial" pitchFamily="34" charset="0"/>
              </a:rPr>
              <a:t>/B</a:t>
            </a:r>
            <a:r>
              <a:rPr lang="en-GB" baseline="-25000" dirty="0">
                <a:latin typeface="Arial" pitchFamily="34" charset="0"/>
                <a:cs typeface="Arial" pitchFamily="34" charset="0"/>
              </a:rPr>
              <a:t>0</a:t>
            </a:r>
            <a:r>
              <a:rPr lang="en-GB" dirty="0">
                <a:latin typeface="Arial" pitchFamily="34" charset="0"/>
                <a:cs typeface="Arial" pitchFamily="34" charset="0"/>
              </a:rPr>
              <a:t>~ </a:t>
            </a:r>
            <a:r>
              <a:rPr lang="en-GB" dirty="0" smtClean="0">
                <a:latin typeface="Arial" pitchFamily="34" charset="0"/>
                <a:cs typeface="Arial" pitchFamily="34" charset="0"/>
              </a:rPr>
              <a:t>3×10</a:t>
            </a:r>
            <a:r>
              <a:rPr lang="en-GB" baseline="30000" dirty="0" smtClean="0">
                <a:latin typeface="Arial" pitchFamily="34" charset="0"/>
                <a:cs typeface="Arial" pitchFamily="34" charset="0"/>
              </a:rPr>
              <a:t>-3</a:t>
            </a:r>
            <a:r>
              <a:rPr lang="en-GB" dirty="0" smtClean="0">
                <a:latin typeface="Arial" pitchFamily="34" charset="0"/>
                <a:cs typeface="Arial" pitchFamily="34" charset="0"/>
              </a:rPr>
              <a:t>.</a:t>
            </a:r>
            <a:endParaRPr lang="en-US" dirty="0" smtClean="0">
              <a:latin typeface="Arial" pitchFamily="34" charset="0"/>
              <a:cs typeface="Arial" pitchFamily="34" charset="0"/>
              <a:sym typeface="Symbol"/>
            </a:endParaRPr>
          </a:p>
          <a:p>
            <a:pPr marL="342900" indent="-342900">
              <a:spcBef>
                <a:spcPct val="20000"/>
              </a:spcBef>
              <a:spcAft>
                <a:spcPts val="600"/>
              </a:spcAft>
              <a:buFont typeface="Arial" pitchFamily="34" charset="0"/>
              <a:buChar char="•"/>
              <a:defRPr/>
            </a:pPr>
            <a:r>
              <a:rPr lang="en-GB" dirty="0" smtClean="0">
                <a:latin typeface="Arial" pitchFamily="34" charset="0"/>
                <a:cs typeface="Arial" pitchFamily="34" charset="0"/>
              </a:rPr>
              <a:t>Strong </a:t>
            </a:r>
            <a:r>
              <a:rPr lang="en-GB" dirty="0">
                <a:latin typeface="Arial" pitchFamily="34" charset="0"/>
                <a:cs typeface="Arial" pitchFamily="34" charset="0"/>
              </a:rPr>
              <a:t>CAE/KAW coupling follows from dispersion relation, therefore, this mechanism applies to any device with unstable CAEs.</a:t>
            </a:r>
            <a:endParaRPr lang="en-US" dirty="0">
              <a:latin typeface="Arial" pitchFamily="34" charset="0"/>
              <a:cs typeface="Arial" pitchFamily="34" charset="0"/>
              <a:sym typeface="Symbol"/>
            </a:endParaRPr>
          </a:p>
          <a:p>
            <a:pPr marL="342900" indent="-342900">
              <a:spcBef>
                <a:spcPct val="20000"/>
              </a:spcBef>
              <a:buFont typeface="Arial" pitchFamily="34" charset="0"/>
              <a:buChar char="•"/>
              <a:defRPr/>
            </a:pPr>
            <a:r>
              <a:rPr lang="en-GB" dirty="0">
                <a:latin typeface="Arial" pitchFamily="34" charset="0"/>
                <a:cs typeface="Arial" pitchFamily="34" charset="0"/>
              </a:rPr>
              <a:t>Absorption rate shows a very strong scaling with growth rate:  ΔS ~ (γ/</a:t>
            </a:r>
            <a:r>
              <a:rPr lang="en-GB" dirty="0" err="1">
                <a:latin typeface="Arial" pitchFamily="34" charset="0"/>
                <a:cs typeface="Arial" pitchFamily="34" charset="0"/>
              </a:rPr>
              <a:t>ω</a:t>
            </a:r>
            <a:r>
              <a:rPr lang="en-GB" baseline="-25000" dirty="0" err="1">
                <a:latin typeface="Arial" pitchFamily="34" charset="0"/>
                <a:cs typeface="Arial" pitchFamily="34" charset="0"/>
              </a:rPr>
              <a:t>ci</a:t>
            </a:r>
            <a:r>
              <a:rPr lang="en-GB" dirty="0">
                <a:latin typeface="Arial" pitchFamily="34" charset="0"/>
                <a:cs typeface="Arial" pitchFamily="34" charset="0"/>
              </a:rPr>
              <a:t>)</a:t>
            </a:r>
            <a:r>
              <a:rPr lang="en-GB" baseline="30000" dirty="0">
                <a:latin typeface="Arial" pitchFamily="34" charset="0"/>
                <a:cs typeface="Arial" pitchFamily="34" charset="0"/>
              </a:rPr>
              <a:t>5</a:t>
            </a:r>
            <a:r>
              <a:rPr lang="en-GB" dirty="0">
                <a:latin typeface="Arial" pitchFamily="34" charset="0"/>
                <a:cs typeface="Arial" pitchFamily="34" charset="0"/>
              </a:rPr>
              <a:t>, implying that the energy loss at the resonance scales as a fifth power of the </a:t>
            </a:r>
            <a:r>
              <a:rPr lang="en-GB" dirty="0" smtClean="0">
                <a:latin typeface="Arial" pitchFamily="34" charset="0"/>
                <a:cs typeface="Arial" pitchFamily="34" charset="0"/>
              </a:rPr>
              <a:t>beam power.</a:t>
            </a:r>
            <a:endParaRPr lang="en-US" dirty="0">
              <a:latin typeface="Arial" pitchFamily="34" charset="0"/>
              <a:cs typeface="Arial" pitchFamily="34" charset="0"/>
            </a:endParaRPr>
          </a:p>
          <a:p>
            <a:pPr marL="342900" indent="-342900">
              <a:spcBef>
                <a:spcPct val="20000"/>
              </a:spcBef>
              <a:buFont typeface="Arial" pitchFamily="34" charset="0"/>
              <a:buChar char="•"/>
              <a:defRPr/>
            </a:pPr>
            <a:endParaRPr lang="en-US" dirty="0" smtClean="0">
              <a:latin typeface="Arial" pitchFamily="34" charset="0"/>
              <a:cs typeface="Arial" pitchFamily="34" charset="0"/>
              <a:sym typeface="Symbol"/>
            </a:endParaRPr>
          </a:p>
        </p:txBody>
      </p:sp>
      <p:pic>
        <p:nvPicPr>
          <p:cNvPr id="6" name="Picture 2" descr="http://nstx.pppl.gov/DragNDrop/Presentation_Template/NSTX-U_logo.png"/>
          <p:cNvPicPr>
            <a:picLocks noChangeAspect="1" noChangeArrowheads="1"/>
          </p:cNvPicPr>
          <p:nvPr/>
        </p:nvPicPr>
        <p:blipFill>
          <a:blip r:embed="rId2" cstate="print"/>
          <a:srcRect/>
          <a:stretch>
            <a:fillRect/>
          </a:stretch>
        </p:blipFill>
        <p:spPr bwMode="auto">
          <a:xfrm>
            <a:off x="0" y="6463922"/>
            <a:ext cx="1533525" cy="394078"/>
          </a:xfrm>
          <a:prstGeom prst="rect">
            <a:avLst/>
          </a:prstGeom>
          <a:noFill/>
        </p:spPr>
      </p:pic>
      <p:pic>
        <p:nvPicPr>
          <p:cNvPr id="7" name="Picture 2" descr="http://www.pppl.gov/images/new/PPPL-LOGO-FNL-158-Y-GRADIENT-KW-LMC_TRANSPARENT.png"/>
          <p:cNvPicPr>
            <a:picLocks noChangeAspect="1" noChangeArrowheads="1"/>
          </p:cNvPicPr>
          <p:nvPr/>
        </p:nvPicPr>
        <p:blipFill>
          <a:blip r:embed="rId3" cstate="print"/>
          <a:srcRect/>
          <a:stretch>
            <a:fillRect/>
          </a:stretch>
        </p:blipFill>
        <p:spPr bwMode="auto">
          <a:xfrm>
            <a:off x="8134350" y="6301745"/>
            <a:ext cx="1009650" cy="556255"/>
          </a:xfrm>
          <a:prstGeom prst="rect">
            <a:avLst/>
          </a:prstGeom>
          <a:noFill/>
        </p:spPr>
      </p:pic>
      <p:sp>
        <p:nvSpPr>
          <p:cNvPr id="8" name="Slide Number Placeholder 8"/>
          <p:cNvSpPr>
            <a:spLocks noGrp="1"/>
          </p:cNvSpPr>
          <p:nvPr>
            <p:ph type="sldNum" sz="quarter" idx="12"/>
          </p:nvPr>
        </p:nvSpPr>
        <p:spPr>
          <a:xfrm>
            <a:off x="6934200" y="76200"/>
            <a:ext cx="2133600" cy="365125"/>
          </a:xfrm>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895780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3836" y="533400"/>
            <a:ext cx="77724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0099"/>
                </a:solidFill>
                <a:latin typeface="Arial" panose="020B0604020202020204" pitchFamily="34" charset="0"/>
                <a:cs typeface="Arial" panose="020B0604020202020204" pitchFamily="34" charset="0"/>
              </a:rPr>
              <a:t>Future Plans</a:t>
            </a:r>
            <a:endParaRPr lang="en-US" sz="3600" dirty="0">
              <a:solidFill>
                <a:srgbClr val="000099"/>
              </a:solidFill>
              <a:latin typeface="Arial" panose="020B0604020202020204" pitchFamily="34" charset="0"/>
              <a:cs typeface="Arial" panose="020B0604020202020204" pitchFamily="34" charset="0"/>
            </a:endParaRPr>
          </a:p>
        </p:txBody>
      </p:sp>
      <p:sp>
        <p:nvSpPr>
          <p:cNvPr id="4" name="Subtitle 2"/>
          <p:cNvSpPr txBox="1">
            <a:spLocks/>
          </p:cNvSpPr>
          <p:nvPr/>
        </p:nvSpPr>
        <p:spPr>
          <a:xfrm>
            <a:off x="533400" y="1447800"/>
            <a:ext cx="8153400" cy="1524000"/>
          </a:xfrm>
          <a:prstGeom prst="rect">
            <a:avLst/>
          </a:prstGeom>
          <a:solidFill>
            <a:schemeClr val="accent1">
              <a:lumMod val="20000"/>
              <a:lumOff val="80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000" b="1" dirty="0" smtClean="0">
                <a:latin typeface="Arial" panose="020B0604020202020204" pitchFamily="34" charset="0"/>
                <a:cs typeface="Arial" panose="020B0604020202020204" pitchFamily="34" charset="0"/>
              </a:rPr>
              <a:t>Code development</a:t>
            </a:r>
          </a:p>
          <a:p>
            <a:r>
              <a:rPr lang="en-US" sz="2000" dirty="0" smtClean="0">
                <a:latin typeface="Arial" panose="020B0604020202020204" pitchFamily="34" charset="0"/>
                <a:cs typeface="Arial" panose="020B0604020202020204" pitchFamily="34" charset="0"/>
              </a:rPr>
              <a:t>Improve the fast ion distribution function model.</a:t>
            </a:r>
          </a:p>
          <a:p>
            <a:r>
              <a:rPr lang="en-US" sz="2000" dirty="0" smtClean="0">
                <a:latin typeface="Arial" panose="020B0604020202020204" pitchFamily="34" charset="0"/>
                <a:cs typeface="Arial" panose="020B0604020202020204" pitchFamily="34" charset="0"/>
              </a:rPr>
              <a:t>Include thermal ions kinetic effects (Hall, FLR) and bulk plasma rotation.</a:t>
            </a:r>
          </a:p>
          <a:p>
            <a:endParaRPr lang="en-US" sz="2000" dirty="0">
              <a:latin typeface="Arial" panose="020B0604020202020204" pitchFamily="34" charset="0"/>
              <a:cs typeface="Arial" panose="020B0604020202020204" pitchFamily="34" charset="0"/>
            </a:endParaRPr>
          </a:p>
        </p:txBody>
      </p:sp>
      <p:sp>
        <p:nvSpPr>
          <p:cNvPr id="5" name="Subtitle 2"/>
          <p:cNvSpPr txBox="1">
            <a:spLocks/>
          </p:cNvSpPr>
          <p:nvPr/>
        </p:nvSpPr>
        <p:spPr>
          <a:xfrm>
            <a:off x="533400" y="3124200"/>
            <a:ext cx="8153400" cy="2906526"/>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Aft>
                <a:spcPts val="600"/>
              </a:spcAft>
            </a:pPr>
            <a:r>
              <a:rPr lang="en-US" sz="2000" b="1" dirty="0" smtClean="0">
                <a:solidFill>
                  <a:schemeClr val="tx1"/>
                </a:solidFill>
                <a:latin typeface="Arial" panose="020B0604020202020204" pitchFamily="34" charset="0"/>
                <a:cs typeface="Arial" panose="020B0604020202020204" pitchFamily="34" charset="0"/>
              </a:rPr>
              <a:t>Physics</a:t>
            </a:r>
          </a:p>
          <a:p>
            <a:pPr marL="342900" indent="-34290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Understanding conditions for preferential excitation of GAEs and CAEs.</a:t>
            </a:r>
          </a:p>
          <a:p>
            <a:pPr marL="342900" indent="-342900" algn="l">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Comparison of the relative importance of the energy channeling  vs anomalous electron transport mechanisms.</a:t>
            </a:r>
          </a:p>
          <a:p>
            <a:pPr marL="342900" lvl="0" indent="-342900" algn="l">
              <a:buFont typeface="Arial" pitchFamily="34" charset="0"/>
              <a:buChar char="•"/>
            </a:pPr>
            <a:r>
              <a:rPr lang="en-US" sz="2000" dirty="0" smtClean="0">
                <a:solidFill>
                  <a:schemeClr val="tx1"/>
                </a:solidFill>
                <a:latin typeface="Arial" panose="020B0604020202020204" pitchFamily="34" charset="0"/>
                <a:cs typeface="Arial" panose="020B0604020202020204" pitchFamily="34" charset="0"/>
              </a:rPr>
              <a:t>Comparison with experimental results including mode structure, saturation amplitudes and </a:t>
            </a:r>
            <a:r>
              <a:rPr lang="en-US" sz="2000" dirty="0" err="1" smtClean="0">
                <a:solidFill>
                  <a:schemeClr val="tx1"/>
                </a:solidFill>
                <a:latin typeface="Arial" panose="020B0604020202020204" pitchFamily="34" charset="0"/>
                <a:cs typeface="Arial" panose="020B0604020202020204" pitchFamily="34" charset="0"/>
              </a:rPr>
              <a:t>etc</a:t>
            </a:r>
            <a:r>
              <a:rPr lang="en-US" sz="2000" dirty="0" smtClean="0">
                <a:solidFill>
                  <a:schemeClr val="tx1"/>
                </a:solidFill>
                <a:latin typeface="Arial" panose="020B0604020202020204" pitchFamily="34" charset="0"/>
                <a:cs typeface="Arial" panose="020B0604020202020204" pitchFamily="34" charset="0"/>
              </a:rPr>
              <a:t> for several shots.</a:t>
            </a:r>
          </a:p>
          <a:p>
            <a:pPr marL="342900" indent="-342900" algn="l">
              <a:buFont typeface="Arial" pitchFamily="34" charset="0"/>
              <a:buChar char="•"/>
            </a:pPr>
            <a:r>
              <a:rPr lang="en-US" sz="2000" dirty="0">
                <a:solidFill>
                  <a:schemeClr val="tx1"/>
                </a:solidFill>
                <a:latin typeface="Arial" panose="020B0604020202020204" pitchFamily="34" charset="0"/>
                <a:cs typeface="Arial" panose="020B0604020202020204" pitchFamily="34" charset="0"/>
              </a:rPr>
              <a:t>Continue NSTX-U simulations – GAEs stabilization.</a:t>
            </a:r>
          </a:p>
          <a:p>
            <a:pPr marL="342900" lvl="0" indent="-342900" algn="l">
              <a:buFont typeface="Arial" pitchFamily="34" charset="0"/>
              <a:buChar char="•"/>
            </a:pPr>
            <a:endParaRPr lang="en-US" sz="2000" dirty="0" smtClean="0">
              <a:solidFill>
                <a:schemeClr val="tx1"/>
              </a:solidFill>
              <a:latin typeface="Arial" panose="020B0604020202020204" pitchFamily="34" charset="0"/>
              <a:cs typeface="Arial" panose="020B0604020202020204" pitchFamily="34" charset="0"/>
            </a:endParaRPr>
          </a:p>
        </p:txBody>
      </p:sp>
      <p:pic>
        <p:nvPicPr>
          <p:cNvPr id="15" name="Picture 2" descr="http://www.pppl.gov/images/new/PPPL-LOGO-FNL-158-Y-GRADIENT-KW-LMC_TRANSPARENT.png"/>
          <p:cNvPicPr>
            <a:picLocks noChangeAspect="1" noChangeArrowheads="1"/>
          </p:cNvPicPr>
          <p:nvPr/>
        </p:nvPicPr>
        <p:blipFill>
          <a:blip r:embed="rId2" cstate="print"/>
          <a:srcRect/>
          <a:stretch>
            <a:fillRect/>
          </a:stretch>
        </p:blipFill>
        <p:spPr bwMode="auto">
          <a:xfrm>
            <a:off x="8134350" y="6301745"/>
            <a:ext cx="1009650" cy="556255"/>
          </a:xfrm>
          <a:prstGeom prst="rect">
            <a:avLst/>
          </a:prstGeom>
          <a:noFill/>
        </p:spPr>
      </p:pic>
      <p:pic>
        <p:nvPicPr>
          <p:cNvPr id="16" name="Picture 15" descr="http://nstx.pppl.gov/DragNDrop/Presentation_Template/NSTX-U_logo.png"/>
          <p:cNvPicPr>
            <a:picLocks noChangeAspect="1" noChangeArrowheads="1"/>
          </p:cNvPicPr>
          <p:nvPr/>
        </p:nvPicPr>
        <p:blipFill>
          <a:blip r:embed="rId3" cstate="print"/>
          <a:srcRect/>
          <a:stretch>
            <a:fillRect/>
          </a:stretch>
        </p:blipFill>
        <p:spPr bwMode="auto">
          <a:xfrm>
            <a:off x="0" y="6463922"/>
            <a:ext cx="1533525" cy="394078"/>
          </a:xfrm>
          <a:prstGeom prst="rect">
            <a:avLst/>
          </a:prstGeom>
          <a:noFill/>
        </p:spPr>
      </p:pic>
      <p:sp>
        <p:nvSpPr>
          <p:cNvPr id="17" name="Line 5"/>
          <p:cNvSpPr>
            <a:spLocks noChangeShapeType="1"/>
          </p:cNvSpPr>
          <p:nvPr/>
        </p:nvSpPr>
        <p:spPr bwMode="auto">
          <a:xfrm>
            <a:off x="457200" y="1143000"/>
            <a:ext cx="8229600" cy="0"/>
          </a:xfrm>
          <a:prstGeom prst="line">
            <a:avLst/>
          </a:prstGeom>
          <a:noFill/>
          <a:ln w="6350">
            <a:solidFill>
              <a:srgbClr val="CC6600"/>
            </a:solidFill>
            <a:round/>
            <a:headEnd/>
            <a:tailEnd/>
          </a:ln>
        </p:spPr>
        <p:txBody>
          <a:bodyPr/>
          <a:lstStyle/>
          <a:p>
            <a:endParaRPr lang="en-US"/>
          </a:p>
        </p:txBody>
      </p:sp>
      <p:sp>
        <p:nvSpPr>
          <p:cNvPr id="18" name="Line 6"/>
          <p:cNvSpPr>
            <a:spLocks noChangeShapeType="1"/>
          </p:cNvSpPr>
          <p:nvPr/>
        </p:nvSpPr>
        <p:spPr bwMode="auto">
          <a:xfrm>
            <a:off x="457200" y="1219200"/>
            <a:ext cx="8229600" cy="0"/>
          </a:xfrm>
          <a:prstGeom prst="line">
            <a:avLst/>
          </a:prstGeom>
          <a:noFill/>
          <a:ln w="25400">
            <a:solidFill>
              <a:srgbClr val="FF9933"/>
            </a:solidFill>
            <a:round/>
            <a:headEnd/>
            <a:tailEnd/>
          </a:ln>
        </p:spPr>
        <p:txBody>
          <a:bodyPr/>
          <a:lstStyle/>
          <a:p>
            <a:endParaRPr lang="en-US"/>
          </a:p>
        </p:txBody>
      </p:sp>
      <p:sp>
        <p:nvSpPr>
          <p:cNvPr id="9"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34348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6"/>
          <p:cNvSpPr>
            <a:spLocks noChangeShapeType="1"/>
          </p:cNvSpPr>
          <p:nvPr/>
        </p:nvSpPr>
        <p:spPr bwMode="auto">
          <a:xfrm>
            <a:off x="304800" y="1295400"/>
            <a:ext cx="8534400" cy="0"/>
          </a:xfrm>
          <a:prstGeom prst="line">
            <a:avLst/>
          </a:prstGeom>
          <a:noFill/>
          <a:ln w="6350">
            <a:solidFill>
              <a:srgbClr val="CC6600"/>
            </a:solidFill>
            <a:round/>
            <a:headEnd/>
            <a:tailEnd/>
          </a:ln>
        </p:spPr>
        <p:txBody>
          <a:bodyPr/>
          <a:lstStyle/>
          <a:p>
            <a:endParaRPr lang="en-US"/>
          </a:p>
        </p:txBody>
      </p:sp>
      <p:sp>
        <p:nvSpPr>
          <p:cNvPr id="4" name="Line 7"/>
          <p:cNvSpPr>
            <a:spLocks noChangeShapeType="1"/>
          </p:cNvSpPr>
          <p:nvPr/>
        </p:nvSpPr>
        <p:spPr bwMode="auto">
          <a:xfrm>
            <a:off x="304800" y="1371600"/>
            <a:ext cx="8534400" cy="0"/>
          </a:xfrm>
          <a:prstGeom prst="line">
            <a:avLst/>
          </a:prstGeom>
          <a:noFill/>
          <a:ln w="25400">
            <a:solidFill>
              <a:srgbClr val="FF9933"/>
            </a:solidFill>
            <a:round/>
            <a:headEnd/>
            <a:tailEnd/>
          </a:ln>
        </p:spPr>
        <p:txBody>
          <a:bodyPr/>
          <a:lstStyle/>
          <a:p>
            <a:endParaRPr lang="en-US"/>
          </a:p>
        </p:txBody>
      </p:sp>
      <p:pic>
        <p:nvPicPr>
          <p:cNvPr id="6" name="Picture 2"/>
          <p:cNvPicPr>
            <a:picLocks noChangeAspect="1" noChangeArrowheads="1"/>
          </p:cNvPicPr>
          <p:nvPr/>
        </p:nvPicPr>
        <p:blipFill>
          <a:blip r:embed="rId2" cstate="print"/>
          <a:srcRect/>
          <a:stretch>
            <a:fillRect/>
          </a:stretch>
        </p:blipFill>
        <p:spPr bwMode="auto">
          <a:xfrm>
            <a:off x="5334000" y="1676400"/>
            <a:ext cx="3505200" cy="3810000"/>
          </a:xfrm>
          <a:prstGeom prst="rect">
            <a:avLst/>
          </a:prstGeom>
          <a:noFill/>
          <a:ln w="9525">
            <a:noFill/>
            <a:miter lim="800000"/>
            <a:headEnd/>
            <a:tailEnd/>
          </a:ln>
        </p:spPr>
      </p:pic>
      <p:sp>
        <p:nvSpPr>
          <p:cNvPr id="7" name="TextBox 6"/>
          <p:cNvSpPr txBox="1"/>
          <p:nvPr/>
        </p:nvSpPr>
        <p:spPr>
          <a:xfrm>
            <a:off x="304800" y="1408098"/>
            <a:ext cx="5181600" cy="4585871"/>
          </a:xfrm>
          <a:prstGeom prst="rect">
            <a:avLst/>
          </a:prstGeom>
          <a:solidFill>
            <a:schemeClr val="bg1"/>
          </a:solidFill>
          <a:ln>
            <a:noFill/>
          </a:ln>
        </p:spPr>
        <p:txBody>
          <a:bodyPr wrap="square">
            <a:spAutoFit/>
          </a:bodyPr>
          <a:lstStyle/>
          <a:p>
            <a:pPr>
              <a:defRPr/>
            </a:pPr>
            <a:endParaRPr lang="en-US" sz="1600" dirty="0" smtClean="0">
              <a:latin typeface="Arial" pitchFamily="34" charset="0"/>
            </a:endParaRPr>
          </a:p>
          <a:p>
            <a:pPr>
              <a:spcAft>
                <a:spcPts val="600"/>
              </a:spcAft>
              <a:buFont typeface="Arial" pitchFamily="34" charset="0"/>
              <a:buChar char="•"/>
              <a:defRPr/>
            </a:pPr>
            <a:r>
              <a:rPr lang="en-US" sz="1600" dirty="0" smtClean="0">
                <a:latin typeface="Arial" pitchFamily="34" charset="0"/>
              </a:rPr>
              <a:t>  </a:t>
            </a:r>
            <a:r>
              <a:rPr lang="en-US" dirty="0" smtClean="0">
                <a:latin typeface="Arial" pitchFamily="34" charset="0"/>
              </a:rPr>
              <a:t>Intense GAE/CAE activity (0.5-1.1MHz).   </a:t>
            </a:r>
          </a:p>
          <a:p>
            <a:pPr>
              <a:buFont typeface="Arial" pitchFamily="34" charset="0"/>
              <a:buChar char="•"/>
              <a:defRPr/>
            </a:pPr>
            <a:r>
              <a:rPr lang="en-US" sz="1600" dirty="0" smtClean="0">
                <a:latin typeface="Arial" pitchFamily="34" charset="0"/>
              </a:rPr>
              <a:t>  </a:t>
            </a:r>
            <a:r>
              <a:rPr lang="en-US" dirty="0" smtClean="0">
                <a:latin typeface="Arial" pitchFamily="34" charset="0"/>
              </a:rPr>
              <a:t>Flattening </a:t>
            </a:r>
            <a:r>
              <a:rPr lang="en-US" dirty="0">
                <a:latin typeface="Arial" pitchFamily="34" charset="0"/>
              </a:rPr>
              <a:t>of </a:t>
            </a:r>
            <a:r>
              <a:rPr lang="en-US" dirty="0" smtClean="0">
                <a:latin typeface="Arial" pitchFamily="34" charset="0"/>
              </a:rPr>
              <a:t>T</a:t>
            </a:r>
            <a:r>
              <a:rPr lang="en-US" baseline="-25000" dirty="0" smtClean="0">
                <a:latin typeface="Arial" pitchFamily="34" charset="0"/>
              </a:rPr>
              <a:t>e</a:t>
            </a:r>
            <a:r>
              <a:rPr lang="en-US" dirty="0" smtClean="0">
                <a:latin typeface="Arial" pitchFamily="34" charset="0"/>
              </a:rPr>
              <a:t> </a:t>
            </a:r>
            <a:r>
              <a:rPr lang="en-US" dirty="0">
                <a:latin typeface="Arial" pitchFamily="34" charset="0"/>
              </a:rPr>
              <a:t>profile with </a:t>
            </a:r>
            <a:endParaRPr lang="en-US" dirty="0" smtClean="0">
              <a:latin typeface="Arial" pitchFamily="34" charset="0"/>
            </a:endParaRPr>
          </a:p>
          <a:p>
            <a:pPr>
              <a:defRPr/>
            </a:pPr>
            <a:r>
              <a:rPr lang="en-US" sz="1600" dirty="0" smtClean="0">
                <a:latin typeface="Arial" pitchFamily="34" charset="0"/>
              </a:rPr>
              <a:t>   - increased </a:t>
            </a:r>
            <a:r>
              <a:rPr lang="en-US" sz="1600" dirty="0">
                <a:latin typeface="Arial" pitchFamily="34" charset="0"/>
              </a:rPr>
              <a:t>beam </a:t>
            </a:r>
            <a:r>
              <a:rPr lang="en-US" sz="1600" dirty="0" smtClean="0">
                <a:latin typeface="Arial" pitchFamily="34" charset="0"/>
              </a:rPr>
              <a:t>power; </a:t>
            </a:r>
          </a:p>
          <a:p>
            <a:pPr>
              <a:defRPr/>
            </a:pPr>
            <a:r>
              <a:rPr lang="en-US" sz="1600" dirty="0" smtClean="0">
                <a:latin typeface="Arial" pitchFamily="34" charset="0"/>
              </a:rPr>
              <a:t>   - beam </a:t>
            </a:r>
            <a:r>
              <a:rPr lang="en-US" sz="1600" dirty="0">
                <a:latin typeface="Arial" pitchFamily="34" charset="0"/>
              </a:rPr>
              <a:t>energy scanned between </a:t>
            </a:r>
            <a:r>
              <a:rPr lang="en-US" sz="1600" dirty="0" smtClean="0">
                <a:latin typeface="Arial" pitchFamily="34" charset="0"/>
              </a:rPr>
              <a:t>60 and </a:t>
            </a:r>
            <a:r>
              <a:rPr lang="en-US" sz="1600" dirty="0">
                <a:latin typeface="Arial" pitchFamily="34" charset="0"/>
              </a:rPr>
              <a:t>90 </a:t>
            </a:r>
            <a:r>
              <a:rPr lang="en-US" sz="1600" dirty="0" err="1" smtClean="0">
                <a:latin typeface="Arial" pitchFamily="34" charset="0"/>
              </a:rPr>
              <a:t>keV</a:t>
            </a:r>
            <a:endParaRPr lang="en-US" sz="1600" dirty="0" smtClean="0">
              <a:latin typeface="Arial" pitchFamily="34" charset="0"/>
            </a:endParaRPr>
          </a:p>
          <a:p>
            <a:pPr>
              <a:spcAft>
                <a:spcPts val="600"/>
              </a:spcAft>
              <a:defRPr/>
            </a:pPr>
            <a:r>
              <a:rPr lang="en-US" sz="1600" dirty="0" smtClean="0">
                <a:latin typeface="Arial" pitchFamily="34" charset="0"/>
              </a:rPr>
              <a:t>     </a:t>
            </a:r>
            <a:r>
              <a:rPr lang="en-US" sz="1600" dirty="0">
                <a:latin typeface="Arial" pitchFamily="34" charset="0"/>
              </a:rPr>
              <a:t>[</a:t>
            </a:r>
            <a:r>
              <a:rPr lang="en-US" sz="1600" dirty="0" err="1">
                <a:latin typeface="Arial" pitchFamily="34" charset="0"/>
              </a:rPr>
              <a:t>Stutman</a:t>
            </a:r>
            <a:r>
              <a:rPr lang="en-US" sz="1600" dirty="0">
                <a:latin typeface="Arial" pitchFamily="34" charset="0"/>
              </a:rPr>
              <a:t>, PRL 2009</a:t>
            </a:r>
            <a:r>
              <a:rPr lang="en-US" sz="1600" dirty="0" smtClean="0">
                <a:latin typeface="Arial" pitchFamily="34" charset="0"/>
              </a:rPr>
              <a:t>].</a:t>
            </a:r>
          </a:p>
          <a:p>
            <a:pPr>
              <a:buFont typeface="Arial" pitchFamily="34" charset="0"/>
              <a:buChar char="•"/>
              <a:defRPr/>
            </a:pPr>
            <a:r>
              <a:rPr lang="en-US" sz="1600" dirty="0" smtClean="0">
                <a:latin typeface="Arial" pitchFamily="34" charset="0"/>
              </a:rPr>
              <a:t>  </a:t>
            </a:r>
            <a:r>
              <a:rPr lang="en-US" dirty="0" smtClean="0">
                <a:latin typeface="Arial" pitchFamily="34" charset="0"/>
              </a:rPr>
              <a:t>Was attributed to enhanced electron transport.</a:t>
            </a:r>
            <a:endParaRPr lang="en-US" dirty="0">
              <a:latin typeface="Arial" pitchFamily="34" charset="0"/>
            </a:endParaRPr>
          </a:p>
          <a:p>
            <a:pPr>
              <a:defRPr/>
            </a:pPr>
            <a:r>
              <a:rPr lang="en-US" sz="1600" dirty="0" smtClean="0">
                <a:latin typeface="Arial" pitchFamily="34" charset="0"/>
              </a:rPr>
              <a:t>    - Test </a:t>
            </a:r>
            <a:r>
              <a:rPr lang="en-US" sz="1600" dirty="0">
                <a:latin typeface="Arial" pitchFamily="34" charset="0"/>
              </a:rPr>
              <a:t>particle simulations </a:t>
            </a:r>
            <a:r>
              <a:rPr lang="en-US" sz="1600" dirty="0" smtClean="0">
                <a:latin typeface="Arial" pitchFamily="34" charset="0"/>
              </a:rPr>
              <a:t>predict </a:t>
            </a:r>
            <a:r>
              <a:rPr lang="en-US" sz="1600" dirty="0">
                <a:latin typeface="Arial" pitchFamily="34" charset="0"/>
              </a:rPr>
              <a:t>thermal </a:t>
            </a:r>
            <a:r>
              <a:rPr lang="en-US" sz="1600" dirty="0" smtClean="0">
                <a:latin typeface="Arial" pitchFamily="34" charset="0"/>
              </a:rPr>
              <a:t>electron</a:t>
            </a:r>
          </a:p>
          <a:p>
            <a:pPr>
              <a:defRPr/>
            </a:pPr>
            <a:r>
              <a:rPr lang="en-US" sz="1600" dirty="0" smtClean="0">
                <a:latin typeface="Arial" pitchFamily="34" charset="0"/>
              </a:rPr>
              <a:t>      </a:t>
            </a:r>
            <a:r>
              <a:rPr lang="en-US" sz="1600" dirty="0">
                <a:latin typeface="Arial" pitchFamily="34" charset="0"/>
              </a:rPr>
              <a:t>transport due to orbit </a:t>
            </a:r>
            <a:r>
              <a:rPr lang="en-US" sz="1600" dirty="0" err="1">
                <a:latin typeface="Arial" pitchFamily="34" charset="0"/>
              </a:rPr>
              <a:t>stochasticity</a:t>
            </a:r>
            <a:r>
              <a:rPr lang="en-US" sz="1600" dirty="0">
                <a:latin typeface="Arial" pitchFamily="34" charset="0"/>
              </a:rPr>
              <a:t> in the </a:t>
            </a:r>
            <a:endParaRPr lang="en-US" sz="1600" dirty="0" smtClean="0">
              <a:latin typeface="Arial" pitchFamily="34" charset="0"/>
            </a:endParaRPr>
          </a:p>
          <a:p>
            <a:pPr>
              <a:spcAft>
                <a:spcPts val="600"/>
              </a:spcAft>
              <a:defRPr/>
            </a:pPr>
            <a:r>
              <a:rPr lang="en-US" sz="1600" dirty="0" smtClean="0">
                <a:latin typeface="Arial" pitchFamily="34" charset="0"/>
              </a:rPr>
              <a:t>      presence of </a:t>
            </a:r>
            <a:r>
              <a:rPr lang="en-US" sz="1600" dirty="0">
                <a:latin typeface="Arial" pitchFamily="34" charset="0"/>
              </a:rPr>
              <a:t>multiple </a:t>
            </a:r>
            <a:r>
              <a:rPr lang="en-US" sz="1600" dirty="0" smtClean="0">
                <a:latin typeface="Arial" pitchFamily="34" charset="0"/>
              </a:rPr>
              <a:t>GAEs </a:t>
            </a:r>
            <a:r>
              <a:rPr lang="en-US" sz="1600" dirty="0">
                <a:latin typeface="Arial" pitchFamily="34" charset="0"/>
              </a:rPr>
              <a:t>[</a:t>
            </a:r>
            <a:r>
              <a:rPr lang="en-US" sz="1400" dirty="0" err="1">
                <a:latin typeface="Arial" pitchFamily="34" charset="0"/>
              </a:rPr>
              <a:t>Gorelenkov</a:t>
            </a:r>
            <a:r>
              <a:rPr lang="en-US" sz="1400" dirty="0">
                <a:latin typeface="Arial" pitchFamily="34" charset="0"/>
              </a:rPr>
              <a:t>, NF 2010</a:t>
            </a:r>
            <a:r>
              <a:rPr lang="en-US" sz="1600" dirty="0" smtClean="0">
                <a:latin typeface="Arial" pitchFamily="34" charset="0"/>
              </a:rPr>
              <a:t>].</a:t>
            </a:r>
          </a:p>
          <a:p>
            <a:pPr>
              <a:buFont typeface="Arial" pitchFamily="34" charset="0"/>
              <a:buChar char="•"/>
              <a:defRPr/>
            </a:pPr>
            <a:r>
              <a:rPr lang="en-US" sz="1600" dirty="0" smtClean="0">
                <a:latin typeface="Arial" pitchFamily="34" charset="0"/>
              </a:rPr>
              <a:t>  </a:t>
            </a:r>
            <a:r>
              <a:rPr lang="en-US" dirty="0" smtClean="0">
                <a:solidFill>
                  <a:srgbClr val="000099"/>
                </a:solidFill>
                <a:latin typeface="Arial" pitchFamily="34" charset="0"/>
              </a:rPr>
              <a:t>Different mechanism is considered here: </a:t>
            </a:r>
          </a:p>
          <a:p>
            <a:pPr>
              <a:spcAft>
                <a:spcPts val="600"/>
              </a:spcAft>
              <a:defRPr/>
            </a:pPr>
            <a:r>
              <a:rPr lang="en-US" dirty="0" smtClean="0">
                <a:solidFill>
                  <a:srgbClr val="000099"/>
                </a:solidFill>
                <a:latin typeface="Arial" pitchFamily="34" charset="0"/>
              </a:rPr>
              <a:t>   Energy channeling due to coupling to KAW.</a:t>
            </a:r>
            <a:endParaRPr lang="en-US" dirty="0">
              <a:solidFill>
                <a:srgbClr val="800000"/>
              </a:solidFill>
              <a:latin typeface="Arial" pitchFamily="34" charset="0"/>
            </a:endParaRPr>
          </a:p>
          <a:p>
            <a:pPr>
              <a:buFont typeface="Arial" pitchFamily="34" charset="0"/>
              <a:buChar char="•"/>
              <a:defRPr/>
            </a:pPr>
            <a:r>
              <a:rPr lang="en-US" dirty="0">
                <a:solidFill>
                  <a:srgbClr val="800000"/>
                </a:solidFill>
                <a:latin typeface="Arial" pitchFamily="34" charset="0"/>
              </a:rPr>
              <a:t> </a:t>
            </a:r>
            <a:r>
              <a:rPr lang="en-US" dirty="0" smtClean="0">
                <a:solidFill>
                  <a:srgbClr val="800000"/>
                </a:solidFill>
                <a:latin typeface="Arial" pitchFamily="34" charset="0"/>
              </a:rPr>
              <a:t> Anomalously low T</a:t>
            </a:r>
            <a:r>
              <a:rPr lang="en-US" baseline="-25000" dirty="0" smtClean="0">
                <a:solidFill>
                  <a:srgbClr val="800000"/>
                </a:solidFill>
                <a:latin typeface="Arial" pitchFamily="34" charset="0"/>
              </a:rPr>
              <a:t>e</a:t>
            </a:r>
            <a:r>
              <a:rPr lang="en-US" dirty="0" smtClean="0">
                <a:solidFill>
                  <a:srgbClr val="800000"/>
                </a:solidFill>
                <a:latin typeface="Arial" pitchFamily="34" charset="0"/>
              </a:rPr>
              <a:t> </a:t>
            </a:r>
            <a:r>
              <a:rPr lang="en-US" dirty="0">
                <a:solidFill>
                  <a:srgbClr val="800000"/>
                </a:solidFill>
                <a:latin typeface="Arial" pitchFamily="34" charset="0"/>
              </a:rPr>
              <a:t>potentially can </a:t>
            </a:r>
            <a:r>
              <a:rPr lang="en-US" dirty="0" smtClean="0">
                <a:solidFill>
                  <a:srgbClr val="800000"/>
                </a:solidFill>
                <a:latin typeface="Arial" pitchFamily="34" charset="0"/>
              </a:rPr>
              <a:t>have</a:t>
            </a:r>
          </a:p>
          <a:p>
            <a:pPr>
              <a:defRPr/>
            </a:pPr>
            <a:r>
              <a:rPr lang="en-US" dirty="0" smtClean="0">
                <a:solidFill>
                  <a:srgbClr val="800000"/>
                </a:solidFill>
                <a:latin typeface="Arial" pitchFamily="34" charset="0"/>
              </a:rPr>
              <a:t>significant </a:t>
            </a:r>
            <a:r>
              <a:rPr lang="en-US" dirty="0">
                <a:solidFill>
                  <a:srgbClr val="800000"/>
                </a:solidFill>
                <a:latin typeface="Arial" pitchFamily="34" charset="0"/>
              </a:rPr>
              <a:t>implications for future fusion </a:t>
            </a:r>
            <a:r>
              <a:rPr lang="en-US" dirty="0" smtClean="0">
                <a:solidFill>
                  <a:srgbClr val="800000"/>
                </a:solidFill>
                <a:latin typeface="Arial" pitchFamily="34" charset="0"/>
              </a:rPr>
              <a:t>devices, especially </a:t>
            </a:r>
            <a:r>
              <a:rPr lang="en-US" dirty="0">
                <a:solidFill>
                  <a:srgbClr val="800000"/>
                </a:solidFill>
                <a:latin typeface="Arial" pitchFamily="34" charset="0"/>
              </a:rPr>
              <a:t>low aspect ratio tokamaks</a:t>
            </a:r>
            <a:r>
              <a:rPr lang="en-US" dirty="0" smtClean="0">
                <a:solidFill>
                  <a:srgbClr val="800000"/>
                </a:solidFill>
                <a:latin typeface="Arial" pitchFamily="34" charset="0"/>
              </a:rPr>
              <a:t>.</a:t>
            </a:r>
          </a:p>
          <a:p>
            <a:pPr>
              <a:spcAft>
                <a:spcPts val="600"/>
              </a:spcAft>
              <a:buFont typeface="Arial" pitchFamily="34" charset="0"/>
              <a:buChar char="•"/>
              <a:defRPr/>
            </a:pPr>
            <a:endParaRPr lang="en-US" sz="1600" dirty="0">
              <a:latin typeface="Arial" pitchFamily="34" charset="0"/>
            </a:endParaRPr>
          </a:p>
        </p:txBody>
      </p:sp>
      <p:sp>
        <p:nvSpPr>
          <p:cNvPr id="8" name="TextBox 7"/>
          <p:cNvSpPr txBox="1"/>
          <p:nvPr/>
        </p:nvSpPr>
        <p:spPr>
          <a:xfrm>
            <a:off x="5257800" y="5486400"/>
            <a:ext cx="3886200" cy="769938"/>
          </a:xfrm>
          <a:prstGeom prst="rect">
            <a:avLst/>
          </a:prstGeom>
          <a:noFill/>
        </p:spPr>
        <p:txBody>
          <a:bodyPr>
            <a:spAutoFit/>
          </a:bodyPr>
          <a:lstStyle/>
          <a:p>
            <a:pPr>
              <a:defRPr/>
            </a:pPr>
            <a:r>
              <a:rPr lang="en-US" sz="1400" dirty="0">
                <a:latin typeface="Arial" pitchFamily="34" charset="0"/>
              </a:rPr>
              <a:t>Correlation between GAE activity, T</a:t>
            </a:r>
            <a:r>
              <a:rPr lang="en-US" sz="1400" baseline="-25000" dirty="0">
                <a:latin typeface="Arial" pitchFamily="34" charset="0"/>
              </a:rPr>
              <a:t>e</a:t>
            </a:r>
            <a:r>
              <a:rPr lang="en-US" sz="1400" dirty="0">
                <a:latin typeface="Arial" pitchFamily="34" charset="0"/>
              </a:rPr>
              <a:t> flattening, and central electron heat diffusivity </a:t>
            </a:r>
            <a:r>
              <a:rPr lang="el-GR" sz="1600" dirty="0">
                <a:latin typeface="+mn-lt"/>
              </a:rPr>
              <a:t>χ</a:t>
            </a:r>
            <a:r>
              <a:rPr lang="en-US" sz="1400" baseline="-25000" dirty="0">
                <a:latin typeface="Arial" pitchFamily="34" charset="0"/>
              </a:rPr>
              <a:t>e</a:t>
            </a:r>
            <a:r>
              <a:rPr lang="en-US" sz="1400" dirty="0">
                <a:latin typeface="Arial" pitchFamily="34" charset="0"/>
              </a:rPr>
              <a:t> in NSTX H modes with 2, 4, and 6MW neutral beam.</a:t>
            </a:r>
            <a:endParaRPr lang="en-US" sz="1400" baseline="-25000" dirty="0">
              <a:latin typeface="Arial" pitchFamily="34" charset="0"/>
            </a:endParaRPr>
          </a:p>
        </p:txBody>
      </p:sp>
      <p:pic>
        <p:nvPicPr>
          <p:cNvPr id="9" name="Picture 2" descr="http://www.pppl.gov/images/new/PPPL-LOGO-FNL-158-Y-GRADIENT-KW-LMC_TRANSPARENT.png"/>
          <p:cNvPicPr>
            <a:picLocks noChangeAspect="1" noChangeArrowheads="1"/>
          </p:cNvPicPr>
          <p:nvPr/>
        </p:nvPicPr>
        <p:blipFill>
          <a:blip r:embed="rId3" cstate="print"/>
          <a:srcRect/>
          <a:stretch>
            <a:fillRect/>
          </a:stretch>
        </p:blipFill>
        <p:spPr bwMode="auto">
          <a:xfrm>
            <a:off x="8134350" y="6301745"/>
            <a:ext cx="1009650" cy="556255"/>
          </a:xfrm>
          <a:prstGeom prst="rect">
            <a:avLst/>
          </a:prstGeom>
          <a:noFill/>
        </p:spPr>
      </p:pic>
      <p:pic>
        <p:nvPicPr>
          <p:cNvPr id="10" name="Picture 9" descr="http://nstx.pppl.gov/DragNDrop/Presentation_Template/NSTX-U_logo.png"/>
          <p:cNvPicPr>
            <a:picLocks noChangeAspect="1" noChangeArrowheads="1"/>
          </p:cNvPicPr>
          <p:nvPr/>
        </p:nvPicPr>
        <p:blipFill>
          <a:blip r:embed="rId4" cstate="print"/>
          <a:srcRect/>
          <a:stretch>
            <a:fillRect/>
          </a:stretch>
        </p:blipFill>
        <p:spPr bwMode="auto">
          <a:xfrm>
            <a:off x="0" y="6463922"/>
            <a:ext cx="1533525" cy="394078"/>
          </a:xfrm>
          <a:prstGeom prst="rect">
            <a:avLst/>
          </a:prstGeom>
          <a:noFill/>
        </p:spPr>
      </p:pic>
      <p:sp>
        <p:nvSpPr>
          <p:cNvPr id="11" name="Slide Number Placeholder 4"/>
          <p:cNvSpPr>
            <a:spLocks noGrp="1"/>
          </p:cNvSpPr>
          <p:nvPr>
            <p:ph type="sldNum" sz="quarter" idx="12"/>
          </p:nvPr>
        </p:nvSpPr>
        <p:spPr>
          <a:xfrm>
            <a:off x="6934200" y="76200"/>
            <a:ext cx="2133600" cy="365125"/>
          </a:xfrm>
        </p:spPr>
        <p:txBody>
          <a:bodyPr/>
          <a:lstStyle/>
          <a:p>
            <a:fld id="{B6F15528-21DE-4FAA-801E-634DDDAF4B2B}" type="slidenum">
              <a:rPr lang="en-US" smtClean="0"/>
              <a:pPr/>
              <a:t>3</a:t>
            </a:fld>
            <a:endParaRPr lang="en-US"/>
          </a:p>
        </p:txBody>
      </p:sp>
      <p:sp>
        <p:nvSpPr>
          <p:cNvPr id="5" name="Rectangle 26"/>
          <p:cNvSpPr txBox="1">
            <a:spLocks noChangeArrowheads="1"/>
          </p:cNvSpPr>
          <p:nvPr/>
        </p:nvSpPr>
        <p:spPr>
          <a:xfrm>
            <a:off x="0" y="533400"/>
            <a:ext cx="8991600" cy="762000"/>
          </a:xfrm>
          <a:prstGeom prst="rect">
            <a:avLst/>
          </a:prstGeom>
          <a:noFill/>
          <a:ln/>
        </p:spPr>
        <p:txBody>
          <a:bodyPr/>
          <a:lstStyle/>
          <a:p>
            <a:pPr algn="r">
              <a:defRPr/>
            </a:pPr>
            <a:r>
              <a:rPr lang="en-US" sz="2400" kern="0" dirty="0">
                <a:solidFill>
                  <a:srgbClr val="000099"/>
                </a:solidFill>
                <a:latin typeface="Arial" charset="0"/>
                <a:ea typeface="+mj-ea"/>
                <a:cs typeface="+mj-cs"/>
              </a:rPr>
              <a:t>Correlation between strong </a:t>
            </a:r>
            <a:r>
              <a:rPr lang="en-US" sz="2400" kern="0" dirty="0" smtClean="0">
                <a:solidFill>
                  <a:srgbClr val="000099"/>
                </a:solidFill>
                <a:latin typeface="Arial" charset="0"/>
                <a:ea typeface="+mj-ea"/>
                <a:cs typeface="+mj-cs"/>
              </a:rPr>
              <a:t>GAE/CAE </a:t>
            </a:r>
            <a:r>
              <a:rPr lang="en-US" sz="2400" kern="0" dirty="0">
                <a:solidFill>
                  <a:srgbClr val="000099"/>
                </a:solidFill>
                <a:latin typeface="Arial" charset="0"/>
                <a:ea typeface="+mj-ea"/>
                <a:cs typeface="+mj-cs"/>
              </a:rPr>
              <a:t>activity and </a:t>
            </a:r>
            <a:r>
              <a:rPr lang="en-US" sz="2400" kern="0" dirty="0" smtClean="0">
                <a:solidFill>
                  <a:srgbClr val="000099"/>
                </a:solidFill>
                <a:latin typeface="Arial" charset="0"/>
                <a:ea typeface="+mj-ea"/>
                <a:cs typeface="+mj-cs"/>
              </a:rPr>
              <a:t>flattening of the electron temperature profile </a:t>
            </a:r>
            <a:r>
              <a:rPr lang="en-US" sz="2400" kern="0" dirty="0">
                <a:solidFill>
                  <a:srgbClr val="000099"/>
                </a:solidFill>
                <a:latin typeface="Arial" charset="0"/>
                <a:ea typeface="+mj-ea"/>
                <a:cs typeface="+mj-cs"/>
              </a:rPr>
              <a:t>has been observed in NSTX     </a:t>
            </a:r>
            <a:r>
              <a:rPr lang="en-US" sz="2000" kern="0" dirty="0">
                <a:latin typeface="Arial" charset="0"/>
                <a:ea typeface="+mj-ea"/>
                <a:cs typeface="+mj-cs"/>
              </a:rPr>
              <a:t>[</a:t>
            </a:r>
            <a:r>
              <a:rPr lang="en-US" kern="0" dirty="0" err="1">
                <a:latin typeface="Arial" charset="0"/>
                <a:ea typeface="+mj-ea"/>
                <a:cs typeface="+mj-cs"/>
              </a:rPr>
              <a:t>Stutman</a:t>
            </a:r>
            <a:r>
              <a:rPr lang="en-US" kern="0" dirty="0">
                <a:latin typeface="Arial" charset="0"/>
                <a:ea typeface="+mj-ea"/>
                <a:cs typeface="+mj-cs"/>
              </a:rPr>
              <a:t>, PRL 2009</a:t>
            </a:r>
            <a:r>
              <a:rPr lang="en-US" sz="2000" kern="0" dirty="0">
                <a:latin typeface="Arial" charset="0"/>
                <a:ea typeface="+mj-ea"/>
                <a:cs typeface="+mj-cs"/>
              </a:rPr>
              <a:t>]</a:t>
            </a:r>
            <a:r>
              <a:rPr lang="en-US" sz="2000" kern="0" dirty="0">
                <a:solidFill>
                  <a:srgbClr val="000099"/>
                </a:solidFill>
                <a:latin typeface="Arial" charset="0"/>
                <a:ea typeface="+mj-ea"/>
                <a:cs typeface="+mj-cs"/>
              </a:rPr>
              <a:t> </a:t>
            </a:r>
          </a:p>
        </p:txBody>
      </p:sp>
    </p:spTree>
    <p:extLst>
      <p:ext uri="{BB962C8B-B14F-4D97-AF65-F5344CB8AC3E}">
        <p14:creationId xmlns:p14="http://schemas.microsoft.com/office/powerpoint/2010/main" val="226988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ppl.gov/images/new/PPPL-LOGO-FNL-158-Y-GRADIENT-KW-LMC_TRANSPARENT.png"/>
          <p:cNvPicPr>
            <a:picLocks noChangeAspect="1" noChangeArrowheads="1"/>
          </p:cNvPicPr>
          <p:nvPr/>
        </p:nvPicPr>
        <p:blipFill>
          <a:blip r:embed="rId2" cstate="print"/>
          <a:srcRect/>
          <a:stretch>
            <a:fillRect/>
          </a:stretch>
        </p:blipFill>
        <p:spPr bwMode="auto">
          <a:xfrm>
            <a:off x="8134350" y="6301745"/>
            <a:ext cx="1009650" cy="556255"/>
          </a:xfrm>
          <a:prstGeom prst="rect">
            <a:avLst/>
          </a:prstGeom>
          <a:noFill/>
        </p:spPr>
      </p:pic>
      <p:pic>
        <p:nvPicPr>
          <p:cNvPr id="3" name="Picture 2" descr="http://nstx.pppl.gov/DragNDrop/Presentation_Template/NSTX-U_logo.png"/>
          <p:cNvPicPr>
            <a:picLocks noChangeAspect="1" noChangeArrowheads="1"/>
          </p:cNvPicPr>
          <p:nvPr/>
        </p:nvPicPr>
        <p:blipFill>
          <a:blip r:embed="rId3" cstate="print"/>
          <a:srcRect/>
          <a:stretch>
            <a:fillRect/>
          </a:stretch>
        </p:blipFill>
        <p:spPr bwMode="auto">
          <a:xfrm>
            <a:off x="0" y="6463922"/>
            <a:ext cx="1533525" cy="394078"/>
          </a:xfrm>
          <a:prstGeom prst="rect">
            <a:avLst/>
          </a:prstGeom>
          <a:noFill/>
        </p:spPr>
      </p:pic>
      <p:sp>
        <p:nvSpPr>
          <p:cNvPr id="4" name="Rectangle 8"/>
          <p:cNvSpPr>
            <a:spLocks noChangeArrowheads="1"/>
          </p:cNvSpPr>
          <p:nvPr/>
        </p:nvSpPr>
        <p:spPr bwMode="auto">
          <a:xfrm>
            <a:off x="457200" y="1689100"/>
            <a:ext cx="184150" cy="457200"/>
          </a:xfrm>
          <a:prstGeom prst="rect">
            <a:avLst/>
          </a:prstGeom>
          <a:noFill/>
          <a:ln w="9525">
            <a:noFill/>
            <a:miter lim="800000"/>
            <a:headEnd/>
            <a:tailEnd/>
          </a:ln>
        </p:spPr>
        <p:txBody>
          <a:bodyPr wrap="none">
            <a:spAutoFit/>
          </a:bodyPr>
          <a:lstStyle/>
          <a:p>
            <a:pPr>
              <a:spcBef>
                <a:spcPct val="20000"/>
              </a:spcBef>
            </a:pPr>
            <a:endParaRPr lang="en-US" b="1">
              <a:latin typeface="Helvetica" pitchFamily="34" charset="0"/>
            </a:endParaRPr>
          </a:p>
        </p:txBody>
      </p:sp>
      <p:sp>
        <p:nvSpPr>
          <p:cNvPr id="5" name="Rectangle 12"/>
          <p:cNvSpPr>
            <a:spLocks noChangeArrowheads="1"/>
          </p:cNvSpPr>
          <p:nvPr/>
        </p:nvSpPr>
        <p:spPr bwMode="auto">
          <a:xfrm>
            <a:off x="1066800" y="2209800"/>
            <a:ext cx="6781800" cy="3505200"/>
          </a:xfrm>
          <a:prstGeom prst="rect">
            <a:avLst/>
          </a:prstGeom>
          <a:solidFill>
            <a:schemeClr val="accent1">
              <a:lumMod val="20000"/>
              <a:lumOff val="80000"/>
            </a:schemeClr>
          </a:solidFill>
          <a:ln w="9525">
            <a:solidFill>
              <a:schemeClr val="bg1"/>
            </a:solidFill>
            <a:miter lim="800000"/>
            <a:headEnd/>
            <a:tailEnd/>
          </a:ln>
        </p:spPr>
        <p:txBody>
          <a:bodyPr/>
          <a:lstStyle/>
          <a:p>
            <a:pPr marL="342900" indent="-342900" algn="l">
              <a:spcAft>
                <a:spcPts val="600"/>
              </a:spcAft>
              <a:buFontTx/>
              <a:buChar char="•"/>
              <a:defRPr/>
            </a:pPr>
            <a:r>
              <a:rPr lang="en-US" sz="2000" dirty="0">
                <a:latin typeface="Arial" pitchFamily="34" charset="0"/>
                <a:cs typeface="Arial" pitchFamily="34" charset="0"/>
              </a:rPr>
              <a:t>3-D </a:t>
            </a:r>
            <a:r>
              <a:rPr lang="en-US" sz="2000" dirty="0" smtClean="0">
                <a:latin typeface="Arial" pitchFamily="34" charset="0"/>
                <a:cs typeface="Arial" pitchFamily="34" charset="0"/>
              </a:rPr>
              <a:t>nonlinear, parallel.</a:t>
            </a:r>
            <a:endParaRPr lang="en-US" sz="2000" dirty="0">
              <a:latin typeface="Arial" pitchFamily="34" charset="0"/>
              <a:cs typeface="Arial" pitchFamily="34" charset="0"/>
            </a:endParaRPr>
          </a:p>
          <a:p>
            <a:pPr marL="342900" indent="-342900" algn="l">
              <a:spcAft>
                <a:spcPts val="600"/>
              </a:spcAft>
              <a:buFontTx/>
              <a:buChar char="•"/>
              <a:defRPr/>
            </a:pPr>
            <a:r>
              <a:rPr lang="en-US" sz="2000" dirty="0">
                <a:latin typeface="Arial" pitchFamily="34" charset="0"/>
                <a:cs typeface="Arial" pitchFamily="34" charset="0"/>
              </a:rPr>
              <a:t>Several different physical models:</a:t>
            </a:r>
          </a:p>
          <a:p>
            <a:pPr marL="342900" indent="-342900" algn="l">
              <a:spcAft>
                <a:spcPts val="600"/>
              </a:spcAft>
              <a:defRPr/>
            </a:pPr>
            <a:r>
              <a:rPr lang="en-US" sz="2000" dirty="0">
                <a:solidFill>
                  <a:schemeClr val="accent2"/>
                </a:solidFill>
                <a:latin typeface="Arial" pitchFamily="34" charset="0"/>
                <a:cs typeface="Arial" pitchFamily="34" charset="0"/>
              </a:rPr>
              <a:t>        </a:t>
            </a:r>
            <a:r>
              <a:rPr lang="en-US" sz="2000" dirty="0">
                <a:latin typeface="Arial" pitchFamily="34" charset="0"/>
                <a:cs typeface="Arial" pitchFamily="34" charset="0"/>
              </a:rPr>
              <a:t>-  Resistive MHD &amp; Hall-MHD.</a:t>
            </a:r>
          </a:p>
          <a:p>
            <a:pPr marL="342900" indent="-342900" algn="l">
              <a:spcAft>
                <a:spcPts val="600"/>
              </a:spcAft>
              <a:defRPr/>
            </a:pPr>
            <a:r>
              <a:rPr lang="en-US" sz="2000" dirty="0">
                <a:latin typeface="Arial" pitchFamily="34" charset="0"/>
                <a:cs typeface="Arial" pitchFamily="34" charset="0"/>
              </a:rPr>
              <a:t>        -  Hybrid (fluid electrons, particle ions).</a:t>
            </a:r>
          </a:p>
          <a:p>
            <a:pPr marL="342900" indent="-342900" algn="l">
              <a:defRPr/>
            </a:pPr>
            <a:r>
              <a:rPr lang="en-US" sz="2000" dirty="0">
                <a:solidFill>
                  <a:srgbClr val="002060"/>
                </a:solidFill>
                <a:latin typeface="Arial" pitchFamily="34" charset="0"/>
                <a:cs typeface="Arial" pitchFamily="34" charset="0"/>
              </a:rPr>
              <a:t>        -  MHD/particle (one-fluid thermal plasma, + </a:t>
            </a:r>
            <a:r>
              <a:rPr lang="en-US" sz="2000" dirty="0" smtClean="0">
                <a:solidFill>
                  <a:srgbClr val="002060"/>
                </a:solidFill>
                <a:latin typeface="Arial" pitchFamily="34" charset="0"/>
                <a:cs typeface="Arial" pitchFamily="34" charset="0"/>
              </a:rPr>
              <a:t>energetic</a:t>
            </a:r>
          </a:p>
          <a:p>
            <a:pPr marL="342900" indent="-342900" algn="l">
              <a:spcAft>
                <a:spcPts val="600"/>
              </a:spcAft>
              <a:defRPr/>
            </a:pPr>
            <a:r>
              <a:rPr lang="en-US" sz="2000" dirty="0" smtClean="0">
                <a:solidFill>
                  <a:srgbClr val="002060"/>
                </a:solidFill>
                <a:latin typeface="Arial" pitchFamily="34" charset="0"/>
                <a:cs typeface="Arial" pitchFamily="34" charset="0"/>
              </a:rPr>
              <a:t>           </a:t>
            </a:r>
            <a:r>
              <a:rPr lang="en-US" sz="2000" dirty="0">
                <a:solidFill>
                  <a:srgbClr val="002060"/>
                </a:solidFill>
                <a:latin typeface="Arial" pitchFamily="34" charset="0"/>
                <a:cs typeface="Arial" pitchFamily="34" charset="0"/>
              </a:rPr>
              <a:t>particle ions).</a:t>
            </a:r>
          </a:p>
          <a:p>
            <a:pPr marL="342900" indent="-342900" algn="l">
              <a:spcAft>
                <a:spcPts val="600"/>
              </a:spcAft>
              <a:buFontTx/>
              <a:buChar char="•"/>
              <a:defRPr/>
            </a:pPr>
            <a:r>
              <a:rPr lang="en-US" sz="2000" dirty="0">
                <a:latin typeface="Arial" pitchFamily="34" charset="0"/>
                <a:cs typeface="Arial" pitchFamily="34" charset="0"/>
              </a:rPr>
              <a:t>Full-orbit kinetic ions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marL="342900" indent="-342900" algn="l">
              <a:spcAft>
                <a:spcPts val="600"/>
              </a:spcAft>
              <a:buFontTx/>
              <a:buChar char="•"/>
              <a:defRPr/>
            </a:pPr>
            <a:r>
              <a:rPr lang="en-US" sz="2000" dirty="0" smtClean="0">
                <a:latin typeface="Arial" pitchFamily="34" charset="0"/>
                <a:cs typeface="Arial" pitchFamily="34" charset="0"/>
              </a:rPr>
              <a:t>Delta-f numerical </a:t>
            </a:r>
            <a:r>
              <a:rPr lang="en-US" sz="2000" dirty="0">
                <a:latin typeface="Arial" pitchFamily="34" charset="0"/>
                <a:cs typeface="Arial" pitchFamily="34" charset="0"/>
              </a:rPr>
              <a:t>scheme</a:t>
            </a:r>
            <a:r>
              <a:rPr lang="en-US" sz="2000" dirty="0" smtClean="0">
                <a:latin typeface="Arial" pitchFamily="34" charset="0"/>
                <a:cs typeface="Arial" pitchFamily="34" charset="0"/>
              </a:rPr>
              <a:t>.</a:t>
            </a:r>
          </a:p>
          <a:p>
            <a:pPr marL="342900" indent="-342900" algn="l">
              <a:spcAft>
                <a:spcPts val="600"/>
              </a:spcAft>
              <a:buFontTx/>
              <a:buChar char="•"/>
              <a:defRPr/>
            </a:pPr>
            <a:r>
              <a:rPr lang="en-US" sz="2000" dirty="0" smtClean="0">
                <a:latin typeface="Arial" pitchFamily="34" charset="0"/>
                <a:cs typeface="Arial" pitchFamily="34" charset="0"/>
              </a:rPr>
              <a:t>Production size run: 5-20 wall clock hours.</a:t>
            </a:r>
            <a:endParaRPr lang="en-US" sz="2000" dirty="0">
              <a:latin typeface="Arial" pitchFamily="34" charset="0"/>
              <a:cs typeface="Arial" pitchFamily="34" charset="0"/>
            </a:endParaRPr>
          </a:p>
        </p:txBody>
      </p:sp>
      <p:sp>
        <p:nvSpPr>
          <p:cNvPr id="6" name="Rectangle 7"/>
          <p:cNvSpPr>
            <a:spLocks noChangeArrowheads="1"/>
          </p:cNvSpPr>
          <p:nvPr/>
        </p:nvSpPr>
        <p:spPr bwMode="auto">
          <a:xfrm>
            <a:off x="533400" y="1295400"/>
            <a:ext cx="8153400" cy="701675"/>
          </a:xfrm>
          <a:prstGeom prst="rect">
            <a:avLst/>
          </a:prstGeom>
          <a:noFill/>
          <a:ln w="9525">
            <a:noFill/>
            <a:miter lim="800000"/>
            <a:headEnd/>
            <a:tailEnd/>
          </a:ln>
        </p:spPr>
        <p:txBody>
          <a:bodyPr>
            <a:spAutoFit/>
          </a:bodyPr>
          <a:lstStyle/>
          <a:p>
            <a:pPr algn="l">
              <a:spcBef>
                <a:spcPct val="20000"/>
              </a:spcBef>
            </a:pPr>
            <a:r>
              <a:rPr lang="en-US" sz="2000" b="1">
                <a:solidFill>
                  <a:srgbClr val="006666"/>
                </a:solidFill>
                <a:latin typeface="Arial" pitchFamily="34" charset="0"/>
              </a:rPr>
              <a:t>HYM code developed at PPPL and used to investigate kinetic effects on MHD modes in toroidal geometry (FRCs and NSTX)</a:t>
            </a:r>
          </a:p>
        </p:txBody>
      </p:sp>
      <p:sp>
        <p:nvSpPr>
          <p:cNvPr id="7" name="Rectangle 2"/>
          <p:cNvSpPr txBox="1">
            <a:spLocks noChangeArrowheads="1"/>
          </p:cNvSpPr>
          <p:nvPr/>
        </p:nvSpPr>
        <p:spPr>
          <a:xfrm>
            <a:off x="685800" y="533400"/>
            <a:ext cx="7772400" cy="609600"/>
          </a:xfrm>
          <a:prstGeom prst="rect">
            <a:avLst/>
          </a:prstGeom>
        </p:spPr>
        <p:txBody>
          <a:bodyPr/>
          <a:lstStyle/>
          <a:p>
            <a:pPr algn="ctr">
              <a:defRPr/>
            </a:pPr>
            <a:r>
              <a:rPr lang="en-US" sz="3600" kern="0" dirty="0">
                <a:solidFill>
                  <a:srgbClr val="333399"/>
                </a:solidFill>
                <a:latin typeface="Arial" charset="0"/>
                <a:ea typeface="+mj-ea"/>
                <a:cs typeface="+mj-cs"/>
              </a:rPr>
              <a:t>HYM – Parallel Hybrid/MHD Code</a:t>
            </a:r>
          </a:p>
        </p:txBody>
      </p:sp>
      <p:sp>
        <p:nvSpPr>
          <p:cNvPr id="8" name="Line 10"/>
          <p:cNvSpPr>
            <a:spLocks noChangeShapeType="1"/>
          </p:cNvSpPr>
          <p:nvPr/>
        </p:nvSpPr>
        <p:spPr bwMode="auto">
          <a:xfrm>
            <a:off x="457200" y="1143000"/>
            <a:ext cx="8229600" cy="0"/>
          </a:xfrm>
          <a:prstGeom prst="line">
            <a:avLst/>
          </a:prstGeom>
          <a:noFill/>
          <a:ln w="6350">
            <a:solidFill>
              <a:srgbClr val="CC6600"/>
            </a:solidFill>
            <a:round/>
            <a:headEnd/>
            <a:tailEnd/>
          </a:ln>
        </p:spPr>
        <p:txBody>
          <a:bodyPr/>
          <a:lstStyle/>
          <a:p>
            <a:endParaRPr lang="en-US"/>
          </a:p>
        </p:txBody>
      </p:sp>
      <p:sp>
        <p:nvSpPr>
          <p:cNvPr id="9" name="Line 11"/>
          <p:cNvSpPr>
            <a:spLocks noChangeShapeType="1"/>
          </p:cNvSpPr>
          <p:nvPr/>
        </p:nvSpPr>
        <p:spPr bwMode="auto">
          <a:xfrm>
            <a:off x="457200" y="1219200"/>
            <a:ext cx="8229600" cy="0"/>
          </a:xfrm>
          <a:prstGeom prst="line">
            <a:avLst/>
          </a:prstGeom>
          <a:noFill/>
          <a:ln w="25400">
            <a:solidFill>
              <a:srgbClr val="FF9933"/>
            </a:solidFill>
            <a:round/>
            <a:headEnd/>
            <a:tailEnd/>
          </a:ln>
        </p:spPr>
        <p:txBody>
          <a:bodyPr/>
          <a:lstStyle/>
          <a:p>
            <a:endParaRPr lang="en-US"/>
          </a:p>
        </p:txBody>
      </p:sp>
      <p:sp>
        <p:nvSpPr>
          <p:cNvPr id="10" name="Slide Number Placeholder 15"/>
          <p:cNvSpPr>
            <a:spLocks noGrp="1"/>
          </p:cNvSpPr>
          <p:nvPr>
            <p:ph type="sldNum" sz="quarter" idx="12"/>
          </p:nvPr>
        </p:nvSpPr>
        <p:spPr>
          <a:xfrm>
            <a:off x="6934200" y="76200"/>
            <a:ext cx="2133600" cy="365125"/>
          </a:xfrm>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90182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4572000"/>
            <a:ext cx="27432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257800" y="3429000"/>
            <a:ext cx="27432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http://www.pppl.gov/images/new/PPPL-LOGO-FNL-158-Y-GRADIENT-KW-LMC_TRANSPARENT.png"/>
          <p:cNvPicPr>
            <a:picLocks noChangeAspect="1" noChangeArrowheads="1"/>
          </p:cNvPicPr>
          <p:nvPr/>
        </p:nvPicPr>
        <p:blipFill>
          <a:blip r:embed="rId3" cstate="print"/>
          <a:srcRect/>
          <a:stretch>
            <a:fillRect/>
          </a:stretch>
        </p:blipFill>
        <p:spPr bwMode="auto">
          <a:xfrm>
            <a:off x="8134350" y="6301745"/>
            <a:ext cx="1009650" cy="556255"/>
          </a:xfrm>
          <a:prstGeom prst="rect">
            <a:avLst/>
          </a:prstGeom>
          <a:noFill/>
        </p:spPr>
      </p:pic>
      <p:pic>
        <p:nvPicPr>
          <p:cNvPr id="5" name="Picture 4" descr="http://nstx.pppl.gov/DragNDrop/Presentation_Template/NSTX-U_logo.png"/>
          <p:cNvPicPr>
            <a:picLocks noChangeAspect="1" noChangeArrowheads="1"/>
          </p:cNvPicPr>
          <p:nvPr/>
        </p:nvPicPr>
        <p:blipFill>
          <a:blip r:embed="rId4" cstate="print"/>
          <a:srcRect/>
          <a:stretch>
            <a:fillRect/>
          </a:stretch>
        </p:blipFill>
        <p:spPr bwMode="auto">
          <a:xfrm>
            <a:off x="0" y="6463922"/>
            <a:ext cx="1533525" cy="394078"/>
          </a:xfrm>
          <a:prstGeom prst="rect">
            <a:avLst/>
          </a:prstGeom>
          <a:noFill/>
        </p:spPr>
      </p:pic>
      <p:sp>
        <p:nvSpPr>
          <p:cNvPr id="6" name="Rectangle 4"/>
          <p:cNvSpPr>
            <a:spLocks noChangeArrowheads="1"/>
          </p:cNvSpPr>
          <p:nvPr/>
        </p:nvSpPr>
        <p:spPr bwMode="auto">
          <a:xfrm>
            <a:off x="457201" y="609600"/>
            <a:ext cx="8181974" cy="609600"/>
          </a:xfrm>
          <a:prstGeom prst="rect">
            <a:avLst/>
          </a:prstGeom>
          <a:noFill/>
          <a:ln w="9525">
            <a:noFill/>
            <a:miter lim="800000"/>
            <a:headEnd/>
            <a:tailEnd/>
          </a:ln>
        </p:spPr>
        <p:txBody>
          <a:bodyPr/>
          <a:lstStyle/>
          <a:p>
            <a:pPr marL="342900" indent="-342900">
              <a:spcBef>
                <a:spcPct val="20000"/>
              </a:spcBef>
            </a:pPr>
            <a:r>
              <a:rPr lang="en-US" sz="2800" dirty="0">
                <a:solidFill>
                  <a:srgbClr val="000099"/>
                </a:solidFill>
                <a:latin typeface="Arial" pitchFamily="34" charset="0"/>
              </a:rPr>
              <a:t>Self-consistent MHD + fast ions coupling scheme</a:t>
            </a:r>
          </a:p>
        </p:txBody>
      </p:sp>
      <p:grpSp>
        <p:nvGrpSpPr>
          <p:cNvPr id="7" name="Group 6"/>
          <p:cNvGrpSpPr/>
          <p:nvPr/>
        </p:nvGrpSpPr>
        <p:grpSpPr>
          <a:xfrm>
            <a:off x="788987" y="1981200"/>
            <a:ext cx="3733800" cy="762000"/>
            <a:chOff x="788987" y="1981200"/>
            <a:chExt cx="3733800" cy="762000"/>
          </a:xfrm>
        </p:grpSpPr>
        <p:sp>
          <p:nvSpPr>
            <p:cNvPr id="8" name="Rectangle 7"/>
            <p:cNvSpPr/>
            <p:nvPr/>
          </p:nvSpPr>
          <p:spPr>
            <a:xfrm>
              <a:off x="788987" y="1981200"/>
              <a:ext cx="3733800" cy="76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Object 3"/>
            <p:cNvGraphicFramePr>
              <a:graphicFrameLocks noChangeAspect="1"/>
            </p:cNvGraphicFramePr>
            <p:nvPr/>
          </p:nvGraphicFramePr>
          <p:xfrm>
            <a:off x="914400" y="2057400"/>
            <a:ext cx="3535362" cy="584200"/>
          </p:xfrm>
          <a:graphic>
            <a:graphicData uri="http://schemas.openxmlformats.org/presentationml/2006/ole">
              <mc:AlternateContent xmlns:mc="http://schemas.openxmlformats.org/markup-compatibility/2006">
                <mc:Choice xmlns:v="urn:schemas-microsoft-com:vml" Requires="v">
                  <p:oleObj spid="_x0000_s1422" name="Equation" r:id="rId5" imgW="2387520" imgH="393480" progId="Equation.3">
                    <p:embed/>
                  </p:oleObj>
                </mc:Choice>
                <mc:Fallback>
                  <p:oleObj name="Equation" r:id="rId5" imgW="238752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057400"/>
                          <a:ext cx="3535362"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 name="Object 4"/>
          <p:cNvGraphicFramePr>
            <a:graphicFrameLocks noChangeAspect="1"/>
          </p:cNvGraphicFramePr>
          <p:nvPr/>
        </p:nvGraphicFramePr>
        <p:xfrm>
          <a:off x="1371600" y="2971800"/>
          <a:ext cx="1447800" cy="327064"/>
        </p:xfrm>
        <a:graphic>
          <a:graphicData uri="http://schemas.openxmlformats.org/presentationml/2006/ole">
            <mc:AlternateContent xmlns:mc="http://schemas.openxmlformats.org/markup-compatibility/2006">
              <mc:Choice xmlns:v="urn:schemas-microsoft-com:vml" Requires="v">
                <p:oleObj spid="_x0000_s1423" name="Equation" r:id="rId7" imgW="1066800" imgH="241300" progId="Equation.3">
                  <p:embed/>
                </p:oleObj>
              </mc:Choice>
              <mc:Fallback>
                <p:oleObj name="Equation" r:id="rId7" imgW="10668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2971800"/>
                        <a:ext cx="1447800" cy="327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nvGraphicFramePr>
        <p:xfrm>
          <a:off x="1371600" y="3276600"/>
          <a:ext cx="2133600" cy="1472586"/>
        </p:xfrm>
        <a:graphic>
          <a:graphicData uri="http://schemas.openxmlformats.org/presentationml/2006/ole">
            <mc:AlternateContent xmlns:mc="http://schemas.openxmlformats.org/markup-compatibility/2006">
              <mc:Choice xmlns:v="urn:schemas-microsoft-com:vml" Requires="v">
                <p:oleObj spid="_x0000_s1424" name="Equation" r:id="rId9" imgW="1485900" imgH="1155700" progId="Equation.3">
                  <p:embed/>
                </p:oleObj>
              </mc:Choice>
              <mc:Fallback>
                <p:oleObj name="Equation" r:id="rId9" imgW="1485900" imgH="1155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276600"/>
                        <a:ext cx="2133600" cy="1472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8"/>
          <p:cNvSpPr txBox="1">
            <a:spLocks noChangeArrowheads="1"/>
          </p:cNvSpPr>
          <p:nvPr/>
        </p:nvSpPr>
        <p:spPr bwMode="auto">
          <a:xfrm>
            <a:off x="685801" y="5410200"/>
            <a:ext cx="8000999" cy="61555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smtClean="0">
                <a:ln>
                  <a:noFill/>
                </a:ln>
                <a:effectLst/>
                <a:uLnTx/>
                <a:uFillTx/>
                <a:latin typeface="Arial" pitchFamily="34" charset="0"/>
                <a:cs typeface="Arial" pitchFamily="34" charset="0"/>
              </a:rPr>
              <a:t>ρ</a:t>
            </a:r>
            <a:r>
              <a:rPr kumimoji="0" lang="en-US" sz="1600" b="0" i="0" u="none" strike="noStrike" kern="0" cap="none" spc="0" normalizeH="0" baseline="0" noProof="0" dirty="0" smtClean="0">
                <a:ln>
                  <a:noFill/>
                </a:ln>
                <a:effectLst/>
                <a:uLnTx/>
                <a:uFillTx/>
                <a:latin typeface="Arial" pitchFamily="34" charset="0"/>
                <a:cs typeface="Arial" pitchFamily="34" charset="0"/>
              </a:rPr>
              <a:t>, </a:t>
            </a:r>
            <a:r>
              <a:rPr kumimoji="0" lang="en-US" sz="1600" b="1" i="0" u="none" strike="noStrike" kern="0" cap="none" spc="0" normalizeH="0" baseline="0" noProof="0" dirty="0" smtClean="0">
                <a:ln>
                  <a:noFill/>
                </a:ln>
                <a:effectLst/>
                <a:uLnTx/>
                <a:uFillTx/>
                <a:latin typeface="Arial" pitchFamily="34" charset="0"/>
                <a:cs typeface="Arial" pitchFamily="34" charset="0"/>
              </a:rPr>
              <a:t>V</a:t>
            </a:r>
            <a:r>
              <a:rPr kumimoji="0" lang="en-US" sz="1600" b="0" i="0" u="none" strike="noStrike" kern="0" cap="none" spc="0" normalizeH="0" baseline="0" noProof="0" dirty="0" smtClean="0">
                <a:ln>
                  <a:noFill/>
                </a:ln>
                <a:effectLst/>
                <a:uLnTx/>
                <a:uFillTx/>
                <a:latin typeface="Arial" pitchFamily="34" charset="0"/>
                <a:cs typeface="Arial" pitchFamily="34" charset="0"/>
              </a:rPr>
              <a:t> and </a:t>
            </a:r>
            <a:r>
              <a:rPr kumimoji="0" lang="en-US" sz="1600" b="0" i="1" u="none" strike="noStrike" kern="0" cap="none" spc="0" normalizeH="0" baseline="0" noProof="0" dirty="0" smtClean="0">
                <a:ln>
                  <a:noFill/>
                </a:ln>
                <a:effectLst/>
                <a:uLnTx/>
                <a:uFillTx/>
                <a:latin typeface="Arial" pitchFamily="34" charset="0"/>
                <a:cs typeface="Arial" pitchFamily="34" charset="0"/>
              </a:rPr>
              <a:t>p</a:t>
            </a:r>
            <a:r>
              <a:rPr kumimoji="0" lang="en-US" sz="1600" b="0" i="0" u="none" strike="noStrike" kern="0" cap="none" spc="0" normalizeH="0" baseline="0" noProof="0" dirty="0" smtClean="0">
                <a:ln>
                  <a:noFill/>
                </a:ln>
                <a:effectLst/>
                <a:uLnTx/>
                <a:uFillTx/>
                <a:latin typeface="Arial" pitchFamily="34" charset="0"/>
                <a:cs typeface="Arial" pitchFamily="34" charset="0"/>
              </a:rPr>
              <a:t> are </a:t>
            </a:r>
            <a:r>
              <a:rPr lang="en-US" sz="1600" kern="0" dirty="0" smtClean="0">
                <a:latin typeface="Arial" pitchFamily="34" charset="0"/>
                <a:cs typeface="Arial" pitchFamily="34" charset="0"/>
              </a:rPr>
              <a:t>thermal</a:t>
            </a:r>
            <a:r>
              <a:rPr kumimoji="0" lang="en-US" sz="1600" b="0" i="0" u="none" strike="noStrike" kern="0" cap="none" spc="0" normalizeH="0" baseline="0" noProof="0" dirty="0" smtClean="0">
                <a:ln>
                  <a:noFill/>
                </a:ln>
                <a:effectLst/>
                <a:uLnTx/>
                <a:uFillTx/>
                <a:latin typeface="Arial" pitchFamily="34" charset="0"/>
                <a:cs typeface="Arial" pitchFamily="34" charset="0"/>
              </a:rPr>
              <a:t> plasma density, velocity and pressure, </a:t>
            </a:r>
            <a:r>
              <a:rPr kumimoji="0" lang="en-US" sz="1600" b="0" i="1" u="none" strike="noStrike" kern="0" cap="none" spc="0" normalizeH="0" baseline="0" noProof="0" dirty="0" err="1" smtClean="0">
                <a:ln>
                  <a:noFill/>
                </a:ln>
                <a:effectLst/>
                <a:uLnTx/>
                <a:uFillTx/>
                <a:latin typeface="Arial" pitchFamily="34" charset="0"/>
                <a:cs typeface="Arial" pitchFamily="34" charset="0"/>
              </a:rPr>
              <a:t>n</a:t>
            </a:r>
            <a:r>
              <a:rPr kumimoji="0" lang="en-US" sz="1600" b="0" i="1" u="none" strike="noStrike" kern="0" cap="none" spc="0" normalizeH="0" baseline="-25000" noProof="0" dirty="0" err="1" smtClean="0">
                <a:ln>
                  <a:noFill/>
                </a:ln>
                <a:effectLst/>
                <a:uLnTx/>
                <a:uFillTx/>
                <a:latin typeface="Arial" pitchFamily="34" charset="0"/>
                <a:cs typeface="Arial" pitchFamily="34" charset="0"/>
              </a:rPr>
              <a:t>b</a:t>
            </a:r>
            <a:r>
              <a:rPr kumimoji="0" lang="en-US" sz="1600" b="0" i="0" u="none" strike="noStrike" kern="0" cap="none" spc="0" normalizeH="0" baseline="0" noProof="0" dirty="0" smtClean="0">
                <a:ln>
                  <a:noFill/>
                </a:ln>
                <a:effectLst/>
                <a:uLnTx/>
                <a:uFillTx/>
                <a:latin typeface="Arial" pitchFamily="34" charset="0"/>
                <a:cs typeface="Arial" pitchFamily="34" charset="0"/>
              </a:rPr>
              <a:t>  and </a:t>
            </a:r>
            <a:r>
              <a:rPr kumimoji="0" lang="en-US" sz="1600" b="1" i="1" u="none" strike="noStrike" kern="0" cap="none" spc="0" normalizeH="0" baseline="0" noProof="0" dirty="0" err="1" smtClean="0">
                <a:ln>
                  <a:noFill/>
                </a:ln>
                <a:effectLst/>
                <a:uLnTx/>
                <a:uFillTx/>
                <a:latin typeface="Arial" pitchFamily="34" charset="0"/>
                <a:cs typeface="Arial" pitchFamily="34" charset="0"/>
              </a:rPr>
              <a:t>j</a:t>
            </a:r>
            <a:r>
              <a:rPr kumimoji="0" lang="en-US" sz="1600" i="1" u="none" strike="noStrike" kern="0" cap="none" spc="0" normalizeH="0" baseline="-25000" noProof="0" dirty="0" err="1" smtClean="0">
                <a:ln>
                  <a:noFill/>
                </a:ln>
                <a:effectLst/>
                <a:uLnTx/>
                <a:uFillTx/>
                <a:latin typeface="Arial" pitchFamily="34" charset="0"/>
                <a:cs typeface="Arial" pitchFamily="34" charset="0"/>
              </a:rPr>
              <a:t>b</a:t>
            </a:r>
            <a:r>
              <a:rPr kumimoji="0" lang="en-US" sz="1600" b="0" i="0" u="none" strike="noStrike" kern="0" cap="none" spc="0" normalizeH="0" baseline="0" noProof="0" dirty="0" smtClean="0">
                <a:ln>
                  <a:noFill/>
                </a:ln>
                <a:effectLst/>
                <a:uLnTx/>
                <a:uFillTx/>
                <a:latin typeface="Arial" pitchFamily="34" charset="0"/>
                <a:cs typeface="Arial" pitchFamily="34" charset="0"/>
              </a:rPr>
              <a:t> are </a:t>
            </a:r>
            <a:r>
              <a:rPr lang="en-US" sz="1600" kern="0" dirty="0" smtClean="0">
                <a:latin typeface="Arial" pitchFamily="34" charset="0"/>
                <a:cs typeface="Arial" pitchFamily="34" charset="0"/>
              </a:rPr>
              <a:t>beam</a:t>
            </a:r>
            <a:r>
              <a:rPr kumimoji="0" lang="en-US" sz="1600" b="0" i="0" u="none" strike="noStrike" kern="0" cap="none" spc="0" normalizeH="0" baseline="0" noProof="0" dirty="0" smtClean="0">
                <a:ln>
                  <a:noFill/>
                </a:ln>
                <a:effectLst/>
                <a:uLnTx/>
                <a:uFillTx/>
                <a:latin typeface="Arial" pitchFamily="34" charset="0"/>
                <a:cs typeface="Arial" pitchFamily="34" charset="0"/>
              </a:rPr>
              <a:t> ion density and current,  and </a:t>
            </a:r>
            <a:r>
              <a:rPr kumimoji="0" lang="en-US" b="0" i="1" u="none" strike="noStrike" kern="0" cap="none" spc="0" normalizeH="0" baseline="0" noProof="0" dirty="0" err="1" smtClean="0">
                <a:ln>
                  <a:noFill/>
                </a:ln>
                <a:effectLst/>
                <a:uLnTx/>
                <a:uFillTx/>
                <a:latin typeface="Arial" pitchFamily="34" charset="0"/>
                <a:cs typeface="Arial" pitchFamily="34" charset="0"/>
              </a:rPr>
              <a:t>n</a:t>
            </a:r>
            <a:r>
              <a:rPr kumimoji="0" lang="en-US" b="0" i="1" u="none" strike="noStrike" kern="0" cap="none" spc="0" normalizeH="0" baseline="-25000" noProof="0" dirty="0" err="1" smtClean="0">
                <a:ln>
                  <a:noFill/>
                </a:ln>
                <a:effectLst/>
                <a:uLnTx/>
                <a:uFillTx/>
                <a:latin typeface="Arial" pitchFamily="34" charset="0"/>
                <a:cs typeface="Arial" pitchFamily="34" charset="0"/>
              </a:rPr>
              <a:t>b</a:t>
            </a:r>
            <a:r>
              <a:rPr kumimoji="0" lang="en-US" b="0" i="1" u="none" strike="noStrike" kern="0" cap="none" spc="0" normalizeH="0" baseline="0" noProof="0" dirty="0" smtClean="0">
                <a:ln>
                  <a:noFill/>
                </a:ln>
                <a:effectLst/>
                <a:uLnTx/>
                <a:uFillTx/>
                <a:latin typeface="Arial" pitchFamily="34" charset="0"/>
                <a:cs typeface="Arial" pitchFamily="34" charset="0"/>
              </a:rPr>
              <a:t> &lt;&lt; n</a:t>
            </a:r>
            <a:r>
              <a:rPr kumimoji="0" lang="en-US" b="0" i="1" u="none" strike="noStrike" kern="0" cap="none" spc="0" normalizeH="0" baseline="-25000" noProof="0" dirty="0" smtClean="0">
                <a:ln>
                  <a:noFill/>
                </a:ln>
                <a:effectLst/>
                <a:uLnTx/>
                <a:uFillTx/>
                <a:latin typeface="Arial" pitchFamily="34" charset="0"/>
                <a:cs typeface="Arial" pitchFamily="34" charset="0"/>
              </a:rPr>
              <a:t>e</a:t>
            </a:r>
            <a:r>
              <a:rPr kumimoji="0" lang="en-US" b="0" i="0" u="none" strike="noStrike" kern="0" cap="none" spc="0" normalizeH="0" baseline="0" noProof="0" dirty="0" smtClean="0">
                <a:ln>
                  <a:noFill/>
                </a:ln>
                <a:effectLst/>
                <a:uLnTx/>
                <a:uFillTx/>
                <a:latin typeface="Arial" pitchFamily="34" charset="0"/>
                <a:cs typeface="Arial" pitchFamily="34" charset="0"/>
              </a:rPr>
              <a:t> </a:t>
            </a:r>
            <a:r>
              <a:rPr kumimoji="0" lang="en-US" sz="1600" b="0" i="0" u="none" strike="noStrike" kern="0" cap="none" spc="0" normalizeH="0" baseline="0" noProof="0" dirty="0" smtClean="0">
                <a:ln>
                  <a:noFill/>
                </a:ln>
                <a:effectLst/>
                <a:uLnTx/>
                <a:uFillTx/>
                <a:latin typeface="Arial" pitchFamily="34" charset="0"/>
                <a:cs typeface="Arial" pitchFamily="34" charset="0"/>
              </a:rPr>
              <a:t>– is assumed.</a:t>
            </a:r>
            <a:r>
              <a:rPr kumimoji="0" lang="en-US" sz="1800" b="0" i="0" u="none" strike="noStrike" kern="0" cap="none" spc="0" normalizeH="0" baseline="0" noProof="0" dirty="0" smtClean="0">
                <a:ln>
                  <a:noFill/>
                </a:ln>
                <a:effectLst/>
                <a:uLnTx/>
                <a:uFillTx/>
                <a:latin typeface="Arial" pitchFamily="34" charset="0"/>
                <a:cs typeface="Arial" pitchFamily="34" charset="0"/>
              </a:rPr>
              <a:t>   </a:t>
            </a:r>
          </a:p>
        </p:txBody>
      </p:sp>
      <p:sp>
        <p:nvSpPr>
          <p:cNvPr id="13" name="Rectangle 12"/>
          <p:cNvSpPr>
            <a:spLocks noChangeArrowheads="1"/>
          </p:cNvSpPr>
          <p:nvPr/>
        </p:nvSpPr>
        <p:spPr bwMode="auto">
          <a:xfrm>
            <a:off x="906612" y="1500188"/>
            <a:ext cx="3219151" cy="400110"/>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C00000"/>
                </a:solidFill>
                <a:effectLst/>
                <a:uLnTx/>
                <a:uFillTx/>
                <a:latin typeface="Arial" pitchFamily="34" charset="0"/>
                <a:cs typeface="Arial" pitchFamily="34" charset="0"/>
              </a:rPr>
              <a:t>Background plasma </a:t>
            </a: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fluid:</a:t>
            </a:r>
          </a:p>
        </p:txBody>
      </p:sp>
      <p:sp>
        <p:nvSpPr>
          <p:cNvPr id="14" name="Text Box 13"/>
          <p:cNvSpPr txBox="1">
            <a:spLocks noChangeArrowheads="1"/>
          </p:cNvSpPr>
          <p:nvPr/>
        </p:nvSpPr>
        <p:spPr bwMode="auto">
          <a:xfrm>
            <a:off x="4928726" y="1500188"/>
            <a:ext cx="3345788" cy="400110"/>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C00000"/>
                </a:solidFill>
                <a:effectLst/>
                <a:uLnTx/>
                <a:uFillTx/>
                <a:latin typeface="Arial" pitchFamily="34" charset="0"/>
                <a:cs typeface="Arial" pitchFamily="34" charset="0"/>
              </a:rPr>
              <a:t>Fast ions </a:t>
            </a: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delta-F scheme:</a:t>
            </a:r>
          </a:p>
        </p:txBody>
      </p:sp>
      <p:graphicFrame>
        <p:nvGraphicFramePr>
          <p:cNvPr id="15" name="Object 6"/>
          <p:cNvGraphicFramePr>
            <a:graphicFrameLocks noChangeAspect="1"/>
          </p:cNvGraphicFramePr>
          <p:nvPr/>
        </p:nvGraphicFramePr>
        <p:xfrm>
          <a:off x="5562600" y="2057400"/>
          <a:ext cx="1828800" cy="1219200"/>
        </p:xfrm>
        <a:graphic>
          <a:graphicData uri="http://schemas.openxmlformats.org/presentationml/2006/ole">
            <mc:AlternateContent xmlns:mc="http://schemas.openxmlformats.org/markup-compatibility/2006">
              <mc:Choice xmlns:v="urn:schemas-microsoft-com:vml" Requires="v">
                <p:oleObj spid="_x0000_s1425" name="Equation" r:id="rId11" imgW="1218671" imgH="812447" progId="Equation.3">
                  <p:embed/>
                </p:oleObj>
              </mc:Choice>
              <mc:Fallback>
                <p:oleObj name="Equation" r:id="rId11" imgW="1218671" imgH="81244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2057400"/>
                        <a:ext cx="18288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7"/>
          <p:cNvGraphicFramePr>
            <a:graphicFrameLocks noChangeAspect="1"/>
          </p:cNvGraphicFramePr>
          <p:nvPr/>
        </p:nvGraphicFramePr>
        <p:xfrm>
          <a:off x="5334000" y="3581400"/>
          <a:ext cx="2120900" cy="901700"/>
        </p:xfrm>
        <a:graphic>
          <a:graphicData uri="http://schemas.openxmlformats.org/presentationml/2006/ole">
            <mc:AlternateContent xmlns:mc="http://schemas.openxmlformats.org/markup-compatibility/2006">
              <mc:Choice xmlns:v="urn:schemas-microsoft-com:vml" Requires="v">
                <p:oleObj spid="_x0000_s1426" name="Equation" r:id="rId13" imgW="1435100" imgH="609600" progId="Equation.3">
                  <p:embed/>
                </p:oleObj>
              </mc:Choice>
              <mc:Fallback>
                <p:oleObj name="Equation" r:id="rId13" imgW="1435100" imgH="609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0" y="3581400"/>
                        <a:ext cx="21209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a:spLocks noChangeArrowheads="1"/>
          </p:cNvSpPr>
          <p:nvPr/>
        </p:nvSpPr>
        <p:spPr bwMode="auto">
          <a:xfrm>
            <a:off x="6400800" y="3505200"/>
            <a:ext cx="1520825" cy="336550"/>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ysClr val="windowText" lastClr="000000"/>
                </a:solidFill>
                <a:effectLst/>
                <a:uLnTx/>
                <a:uFillTx/>
              </a:rPr>
              <a:t>- particle weight</a:t>
            </a:r>
          </a:p>
        </p:txBody>
      </p:sp>
      <p:graphicFrame>
        <p:nvGraphicFramePr>
          <p:cNvPr id="18" name="Object 8"/>
          <p:cNvGraphicFramePr>
            <a:graphicFrameLocks noChangeAspect="1"/>
          </p:cNvGraphicFramePr>
          <p:nvPr/>
        </p:nvGraphicFramePr>
        <p:xfrm>
          <a:off x="5638800" y="4648200"/>
          <a:ext cx="1676400" cy="369888"/>
        </p:xfrm>
        <a:graphic>
          <a:graphicData uri="http://schemas.openxmlformats.org/presentationml/2006/ole">
            <mc:AlternateContent xmlns:mc="http://schemas.openxmlformats.org/markup-compatibility/2006">
              <mc:Choice xmlns:v="urn:schemas-microsoft-com:vml" Requires="v">
                <p:oleObj spid="_x0000_s1427" name="Equation" r:id="rId15" imgW="1091726" imgH="241195" progId="Equation.3">
                  <p:embed/>
                </p:oleObj>
              </mc:Choice>
              <mc:Fallback>
                <p:oleObj name="Equation" r:id="rId15" imgW="1091726" imgH="24119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4648200"/>
                        <a:ext cx="1676400"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Line 19"/>
          <p:cNvSpPr>
            <a:spLocks noChangeShapeType="1"/>
          </p:cNvSpPr>
          <p:nvPr/>
        </p:nvSpPr>
        <p:spPr bwMode="auto">
          <a:xfrm>
            <a:off x="457200" y="1143000"/>
            <a:ext cx="8229600" cy="0"/>
          </a:xfrm>
          <a:prstGeom prst="line">
            <a:avLst/>
          </a:prstGeom>
          <a:noFill/>
          <a:ln w="6350">
            <a:solidFill>
              <a:srgbClr val="CC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Line 20"/>
          <p:cNvSpPr>
            <a:spLocks noChangeShapeType="1"/>
          </p:cNvSpPr>
          <p:nvPr/>
        </p:nvSpPr>
        <p:spPr bwMode="auto">
          <a:xfrm>
            <a:off x="457200" y="1219200"/>
            <a:ext cx="8229600" cy="0"/>
          </a:xfrm>
          <a:prstGeom prst="line">
            <a:avLst/>
          </a:prstGeom>
          <a:noFill/>
          <a:ln w="25400">
            <a:solidFill>
              <a:srgbClr val="FF9933"/>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 name="Slide Number Placeholder 4"/>
          <p:cNvSpPr>
            <a:spLocks noGrp="1"/>
          </p:cNvSpPr>
          <p:nvPr>
            <p:ph type="sldNum" sz="quarter" idx="12"/>
          </p:nvPr>
        </p:nvSpPr>
        <p:spPr>
          <a:xfrm>
            <a:off x="6934200" y="76200"/>
            <a:ext cx="2133600" cy="365125"/>
          </a:xfrm>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48102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57893" y="2452358"/>
            <a:ext cx="47244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ne 10"/>
          <p:cNvSpPr>
            <a:spLocks noChangeShapeType="1"/>
          </p:cNvSpPr>
          <p:nvPr/>
        </p:nvSpPr>
        <p:spPr bwMode="auto">
          <a:xfrm>
            <a:off x="457200" y="1143000"/>
            <a:ext cx="8229600" cy="0"/>
          </a:xfrm>
          <a:prstGeom prst="line">
            <a:avLst/>
          </a:prstGeom>
          <a:noFill/>
          <a:ln w="6350">
            <a:solidFill>
              <a:srgbClr val="CC6600"/>
            </a:solidFill>
            <a:round/>
            <a:headEnd/>
            <a:tailEnd/>
          </a:ln>
        </p:spPr>
        <p:txBody>
          <a:bodyPr/>
          <a:lstStyle/>
          <a:p>
            <a:endParaRPr lang="en-US"/>
          </a:p>
        </p:txBody>
      </p:sp>
      <p:sp>
        <p:nvSpPr>
          <p:cNvPr id="24" name="Line 11"/>
          <p:cNvSpPr>
            <a:spLocks noChangeShapeType="1"/>
          </p:cNvSpPr>
          <p:nvPr/>
        </p:nvSpPr>
        <p:spPr bwMode="auto">
          <a:xfrm>
            <a:off x="457200" y="1219200"/>
            <a:ext cx="8229600" cy="0"/>
          </a:xfrm>
          <a:prstGeom prst="line">
            <a:avLst/>
          </a:prstGeom>
          <a:noFill/>
          <a:ln w="25400">
            <a:solidFill>
              <a:srgbClr val="FF9933"/>
            </a:solidFill>
            <a:round/>
            <a:headEnd/>
            <a:tailEnd/>
          </a:ln>
        </p:spPr>
        <p:txBody>
          <a:bodyPr/>
          <a:lstStyle/>
          <a:p>
            <a:endParaRPr lang="en-US"/>
          </a:p>
        </p:txBody>
      </p:sp>
      <p:sp>
        <p:nvSpPr>
          <p:cNvPr id="25" name="Rectangle 26"/>
          <p:cNvSpPr txBox="1">
            <a:spLocks noChangeArrowheads="1"/>
          </p:cNvSpPr>
          <p:nvPr/>
        </p:nvSpPr>
        <p:spPr>
          <a:xfrm>
            <a:off x="381000" y="608012"/>
            <a:ext cx="8458200" cy="838200"/>
          </a:xfrm>
          <a:prstGeom prst="rect">
            <a:avLst/>
          </a:prstGeom>
          <a:noFill/>
          <a:ln/>
        </p:spPr>
        <p:txBody>
          <a:bodyPr/>
          <a:lstStyle/>
          <a:p>
            <a:pPr algn="ctr">
              <a:defRPr/>
            </a:pPr>
            <a:r>
              <a:rPr lang="en-US" sz="2400" kern="0" dirty="0">
                <a:solidFill>
                  <a:srgbClr val="000099"/>
                </a:solidFill>
                <a:latin typeface="Arial" charset="0"/>
                <a:ea typeface="+mj-ea"/>
                <a:cs typeface="+mj-cs"/>
              </a:rPr>
              <a:t>Self-consistent anisotropic equilibrium</a:t>
            </a:r>
            <a:r>
              <a:rPr lang="en-US" sz="2400" b="1" kern="0" dirty="0">
                <a:solidFill>
                  <a:srgbClr val="000099"/>
                </a:solidFill>
                <a:latin typeface="Arial" charset="0"/>
                <a:ea typeface="+mj-ea"/>
                <a:cs typeface="+mj-cs"/>
              </a:rPr>
              <a:t> </a:t>
            </a:r>
            <a:r>
              <a:rPr lang="en-US" sz="2400" kern="0" dirty="0">
                <a:solidFill>
                  <a:srgbClr val="000099"/>
                </a:solidFill>
                <a:latin typeface="Arial" charset="0"/>
                <a:ea typeface="+mj-ea"/>
                <a:cs typeface="+mj-cs"/>
              </a:rPr>
              <a:t>including the NBI ions</a:t>
            </a:r>
          </a:p>
        </p:txBody>
      </p:sp>
      <p:sp>
        <p:nvSpPr>
          <p:cNvPr id="26" name="Line 27"/>
          <p:cNvSpPr>
            <a:spLocks noChangeShapeType="1"/>
          </p:cNvSpPr>
          <p:nvPr/>
        </p:nvSpPr>
        <p:spPr bwMode="auto">
          <a:xfrm>
            <a:off x="685800" y="1143000"/>
            <a:ext cx="8229600" cy="0"/>
          </a:xfrm>
          <a:prstGeom prst="line">
            <a:avLst/>
          </a:prstGeom>
          <a:noFill/>
          <a:ln w="6350">
            <a:solidFill>
              <a:srgbClr val="CC6600"/>
            </a:solidFill>
            <a:round/>
            <a:headEnd/>
            <a:tailEnd/>
          </a:ln>
        </p:spPr>
        <p:txBody>
          <a:bodyPr/>
          <a:lstStyle/>
          <a:p>
            <a:endParaRPr lang="en-US"/>
          </a:p>
        </p:txBody>
      </p:sp>
      <p:sp>
        <p:nvSpPr>
          <p:cNvPr id="27" name="Line 28"/>
          <p:cNvSpPr>
            <a:spLocks noChangeShapeType="1"/>
          </p:cNvSpPr>
          <p:nvPr/>
        </p:nvSpPr>
        <p:spPr bwMode="auto">
          <a:xfrm>
            <a:off x="685800" y="1219200"/>
            <a:ext cx="8229600" cy="0"/>
          </a:xfrm>
          <a:prstGeom prst="line">
            <a:avLst/>
          </a:prstGeom>
          <a:noFill/>
          <a:ln w="25400">
            <a:solidFill>
              <a:srgbClr val="FF9933"/>
            </a:solidFill>
            <a:round/>
            <a:headEnd/>
            <a:tailEnd/>
          </a:ln>
        </p:spPr>
        <p:txBody>
          <a:bodyPr/>
          <a:lstStyle/>
          <a:p>
            <a:endParaRPr lang="en-US"/>
          </a:p>
        </p:txBody>
      </p:sp>
      <p:grpSp>
        <p:nvGrpSpPr>
          <p:cNvPr id="28" name="Group 27"/>
          <p:cNvGrpSpPr/>
          <p:nvPr/>
        </p:nvGrpSpPr>
        <p:grpSpPr>
          <a:xfrm>
            <a:off x="652556" y="3773166"/>
            <a:ext cx="2645589" cy="2058666"/>
            <a:chOff x="185738" y="4114800"/>
            <a:chExt cx="2633662" cy="2309813"/>
          </a:xfrm>
        </p:grpSpPr>
        <p:pic>
          <p:nvPicPr>
            <p:cNvPr id="29" name="Picture 55" descr="nstx_p1b"/>
            <p:cNvPicPr>
              <a:picLocks noChangeAspect="1" noChangeArrowheads="1"/>
            </p:cNvPicPr>
            <p:nvPr/>
          </p:nvPicPr>
          <p:blipFill>
            <a:blip r:embed="rId3" cstate="print"/>
            <a:srcRect r="52438"/>
            <a:stretch>
              <a:fillRect/>
            </a:stretch>
          </p:blipFill>
          <p:spPr bwMode="auto">
            <a:xfrm>
              <a:off x="185738" y="4114800"/>
              <a:ext cx="2633662" cy="2309813"/>
            </a:xfrm>
            <a:prstGeom prst="rect">
              <a:avLst/>
            </a:prstGeom>
            <a:noFill/>
            <a:ln w="9525">
              <a:noFill/>
              <a:miter lim="800000"/>
              <a:headEnd/>
              <a:tailEnd/>
            </a:ln>
          </p:spPr>
        </p:pic>
        <p:graphicFrame>
          <p:nvGraphicFramePr>
            <p:cNvPr id="30" name="Object 8"/>
            <p:cNvGraphicFramePr>
              <a:graphicFrameLocks noChangeAspect="1"/>
            </p:cNvGraphicFramePr>
            <p:nvPr>
              <p:extLst>
                <p:ext uri="{D42A27DB-BD31-4B8C-83A1-F6EECF244321}">
                  <p14:modId xmlns:p14="http://schemas.microsoft.com/office/powerpoint/2010/main" val="836967507"/>
                </p:ext>
              </p:extLst>
            </p:nvPr>
          </p:nvGraphicFramePr>
          <p:xfrm>
            <a:off x="2362200" y="4536257"/>
            <a:ext cx="288325" cy="324667"/>
          </p:xfrm>
          <a:graphic>
            <a:graphicData uri="http://schemas.openxmlformats.org/presentationml/2006/ole">
              <mc:AlternateContent xmlns:mc="http://schemas.openxmlformats.org/markup-compatibility/2006">
                <mc:Choice xmlns:v="urn:schemas-microsoft-com:vml" Requires="v">
                  <p:oleObj spid="_x0000_s2380" name="Equation" r:id="rId4" imgW="190335" imgH="215713" progId="Equation.3">
                    <p:embed/>
                  </p:oleObj>
                </mc:Choice>
                <mc:Fallback>
                  <p:oleObj name="Equation" r:id="rId4" imgW="190335" imgH="2157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536257"/>
                          <a:ext cx="288325" cy="324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814313763"/>
                </p:ext>
              </p:extLst>
            </p:nvPr>
          </p:nvGraphicFramePr>
          <p:xfrm>
            <a:off x="1268558" y="5015714"/>
            <a:ext cx="468021" cy="373471"/>
          </p:xfrm>
          <a:graphic>
            <a:graphicData uri="http://schemas.openxmlformats.org/presentationml/2006/ole">
              <mc:AlternateContent xmlns:mc="http://schemas.openxmlformats.org/markup-compatibility/2006">
                <mc:Choice xmlns:v="urn:schemas-microsoft-com:vml" Requires="v">
                  <p:oleObj spid="_x0000_s2381" name="Equation" r:id="rId6" imgW="317225" imgH="253780" progId="Equation.3">
                    <p:embed/>
                  </p:oleObj>
                </mc:Choice>
                <mc:Fallback>
                  <p:oleObj name="Equation" r:id="rId6" imgW="317225" imgH="2537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8558" y="5015714"/>
                          <a:ext cx="468021" cy="373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0"/>
            <p:cNvGraphicFramePr>
              <a:graphicFrameLocks noChangeAspect="1"/>
            </p:cNvGraphicFramePr>
            <p:nvPr>
              <p:extLst>
                <p:ext uri="{D42A27DB-BD31-4B8C-83A1-F6EECF244321}">
                  <p14:modId xmlns:p14="http://schemas.microsoft.com/office/powerpoint/2010/main" val="1931216165"/>
                </p:ext>
              </p:extLst>
            </p:nvPr>
          </p:nvGraphicFramePr>
          <p:xfrm>
            <a:off x="1981199" y="5410200"/>
            <a:ext cx="255507" cy="373241"/>
          </p:xfrm>
          <a:graphic>
            <a:graphicData uri="http://schemas.openxmlformats.org/presentationml/2006/ole">
              <mc:AlternateContent xmlns:mc="http://schemas.openxmlformats.org/markup-compatibility/2006">
                <mc:Choice xmlns:v="urn:schemas-microsoft-com:vml" Requires="v">
                  <p:oleObj spid="_x0000_s2382" name="Equation" r:id="rId8" imgW="164957" imgH="241091" progId="Equation.3">
                    <p:embed/>
                  </p:oleObj>
                </mc:Choice>
                <mc:Fallback>
                  <p:oleObj name="Equation" r:id="rId8" imgW="164957" imgH="24109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199" y="5410200"/>
                          <a:ext cx="255507" cy="3732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59"/>
            <p:cNvSpPr txBox="1">
              <a:spLocks noChangeArrowheads="1"/>
            </p:cNvSpPr>
            <p:nvPr/>
          </p:nvSpPr>
          <p:spPr bwMode="auto">
            <a:xfrm>
              <a:off x="914400" y="4343400"/>
              <a:ext cx="585417" cy="276999"/>
            </a:xfrm>
            <a:prstGeom prst="rect">
              <a:avLst/>
            </a:prstGeom>
            <a:noFill/>
            <a:ln w="9525">
              <a:noFill/>
              <a:miter lim="800000"/>
              <a:headEnd/>
              <a:tailEnd/>
            </a:ln>
          </p:spPr>
          <p:txBody>
            <a:bodyPr wrap="none">
              <a:spAutoFit/>
            </a:bodyPr>
            <a:lstStyle/>
            <a:p>
              <a:r>
                <a:rPr lang="en-US" sz="1200" dirty="0">
                  <a:latin typeface="Arial" pitchFamily="34" charset="0"/>
                  <a:cs typeface="Arial" pitchFamily="34" charset="0"/>
                </a:rPr>
                <a:t>Beam</a:t>
              </a:r>
            </a:p>
          </p:txBody>
        </p:sp>
      </p:grpSp>
      <p:sp>
        <p:nvSpPr>
          <p:cNvPr id="34" name="Text Box 64"/>
          <p:cNvSpPr txBox="1">
            <a:spLocks noChangeArrowheads="1"/>
          </p:cNvSpPr>
          <p:nvPr/>
        </p:nvSpPr>
        <p:spPr bwMode="auto">
          <a:xfrm>
            <a:off x="3581400" y="3986891"/>
            <a:ext cx="4996212" cy="1631216"/>
          </a:xfrm>
          <a:prstGeom prst="rect">
            <a:avLst/>
          </a:prstGeom>
          <a:solidFill>
            <a:schemeClr val="accent1">
              <a:lumMod val="20000"/>
              <a:lumOff val="80000"/>
            </a:schemeClr>
          </a:solidFill>
          <a:ln w="9525">
            <a:noFill/>
            <a:miter lim="800000"/>
            <a:headEnd/>
            <a:tailEnd/>
          </a:ln>
        </p:spPr>
        <p:txBody>
          <a:bodyPr wrap="square">
            <a:spAutoFit/>
          </a:bodyPr>
          <a:lstStyle/>
          <a:p>
            <a:pPr>
              <a:spcAft>
                <a:spcPts val="600"/>
              </a:spcAft>
            </a:pPr>
            <a:r>
              <a:rPr lang="en-US" dirty="0">
                <a:latin typeface="Arial" charset="0"/>
              </a:rPr>
              <a:t>M</a:t>
            </a:r>
            <a:r>
              <a:rPr lang="en-US" dirty="0" smtClean="0">
                <a:latin typeface="Arial" charset="0"/>
              </a:rPr>
              <a:t>odifications </a:t>
            </a:r>
            <a:r>
              <a:rPr lang="en-US" dirty="0">
                <a:latin typeface="Arial" charset="0"/>
              </a:rPr>
              <a:t>of equilibrium </a:t>
            </a:r>
            <a:r>
              <a:rPr lang="en-US" dirty="0" smtClean="0">
                <a:latin typeface="Arial" charset="0"/>
              </a:rPr>
              <a:t>due </a:t>
            </a:r>
            <a:r>
              <a:rPr lang="en-US" dirty="0">
                <a:latin typeface="Arial" charset="0"/>
              </a:rPr>
              <a:t>to beam ions: </a:t>
            </a:r>
            <a:endParaRPr lang="en-US" dirty="0" smtClean="0">
              <a:latin typeface="Arial" charset="0"/>
            </a:endParaRPr>
          </a:p>
          <a:p>
            <a:pPr marL="285750" indent="-285750">
              <a:buFontTx/>
              <a:buChar char="-"/>
            </a:pPr>
            <a:r>
              <a:rPr lang="en-US" dirty="0" smtClean="0">
                <a:latin typeface="Arial" charset="0"/>
              </a:rPr>
              <a:t>more </a:t>
            </a:r>
            <a:r>
              <a:rPr lang="en-US" dirty="0">
                <a:latin typeface="Arial" charset="0"/>
              </a:rPr>
              <a:t>peaked current profile, </a:t>
            </a:r>
            <a:endParaRPr lang="en-US" dirty="0" smtClean="0">
              <a:latin typeface="Arial" charset="0"/>
            </a:endParaRPr>
          </a:p>
          <a:p>
            <a:pPr marL="285750" indent="-285750">
              <a:buFontTx/>
              <a:buChar char="-"/>
            </a:pPr>
            <a:r>
              <a:rPr lang="en-US" dirty="0" smtClean="0">
                <a:latin typeface="Arial" charset="0"/>
              </a:rPr>
              <a:t>anisotropic </a:t>
            </a:r>
            <a:r>
              <a:rPr lang="en-US" dirty="0">
                <a:latin typeface="Arial" charset="0"/>
              </a:rPr>
              <a:t>pressure, </a:t>
            </a:r>
            <a:endParaRPr lang="en-US" dirty="0" smtClean="0">
              <a:latin typeface="Arial" charset="0"/>
            </a:endParaRPr>
          </a:p>
          <a:p>
            <a:pPr marL="285750" indent="-285750">
              <a:spcAft>
                <a:spcPts val="600"/>
              </a:spcAft>
              <a:buFontTx/>
              <a:buChar char="-"/>
            </a:pPr>
            <a:r>
              <a:rPr lang="en-US" dirty="0" smtClean="0">
                <a:latin typeface="Arial" charset="0"/>
              </a:rPr>
              <a:t>increase </a:t>
            </a:r>
            <a:r>
              <a:rPr lang="en-US" dirty="0">
                <a:latin typeface="Arial" charset="0"/>
              </a:rPr>
              <a:t>in Shafranov shift </a:t>
            </a:r>
            <a:endParaRPr lang="en-US" dirty="0" smtClean="0">
              <a:latin typeface="Arial" charset="0"/>
            </a:endParaRPr>
          </a:p>
          <a:p>
            <a:r>
              <a:rPr lang="en-US" dirty="0" smtClean="0">
                <a:latin typeface="Arial" charset="0"/>
              </a:rPr>
              <a:t>might have indirect </a:t>
            </a:r>
            <a:r>
              <a:rPr lang="en-US" dirty="0">
                <a:latin typeface="Arial" charset="0"/>
              </a:rPr>
              <a:t>effect on stability.</a:t>
            </a:r>
            <a:endParaRPr lang="en-US" baseline="-25000" dirty="0">
              <a:latin typeface="Arial" charset="0"/>
            </a:endParaRPr>
          </a:p>
        </p:txBody>
      </p:sp>
      <p:sp>
        <p:nvSpPr>
          <p:cNvPr id="35" name="Text Box 34"/>
          <p:cNvSpPr txBox="1">
            <a:spLocks noChangeArrowheads="1"/>
          </p:cNvSpPr>
          <p:nvPr/>
        </p:nvSpPr>
        <p:spPr bwMode="auto">
          <a:xfrm>
            <a:off x="457200" y="1446212"/>
            <a:ext cx="8382000" cy="723275"/>
          </a:xfrm>
          <a:prstGeom prst="rect">
            <a:avLst/>
          </a:prstGeom>
          <a:noFill/>
          <a:ln w="9525">
            <a:noFill/>
            <a:miter lim="800000"/>
            <a:headEnd/>
            <a:tailEnd/>
          </a:ln>
        </p:spPr>
        <p:txBody>
          <a:bodyPr>
            <a:spAutoFit/>
          </a:bodyPr>
          <a:lstStyle/>
          <a:p>
            <a:pPr>
              <a:spcAft>
                <a:spcPts val="600"/>
              </a:spcAft>
            </a:pPr>
            <a:r>
              <a:rPr lang="en-US" sz="1800" dirty="0">
                <a:latin typeface="Arial" charset="0"/>
              </a:rPr>
              <a:t>Grad-</a:t>
            </a:r>
            <a:r>
              <a:rPr lang="en-US" sz="1800" dirty="0" err="1">
                <a:latin typeface="Arial" charset="0"/>
              </a:rPr>
              <a:t>Shafranov</a:t>
            </a:r>
            <a:r>
              <a:rPr lang="en-US" sz="1800" dirty="0">
                <a:latin typeface="Arial" charset="0"/>
              </a:rPr>
              <a:t> equation for two-component plasma: </a:t>
            </a:r>
            <a:endParaRPr lang="en-US" sz="1800" dirty="0" smtClean="0">
              <a:latin typeface="Arial" charset="0"/>
            </a:endParaRPr>
          </a:p>
          <a:p>
            <a:pPr lvl="0">
              <a:spcAft>
                <a:spcPts val="600"/>
              </a:spcAft>
            </a:pPr>
            <a:r>
              <a:rPr lang="en-US" sz="1800" dirty="0" smtClean="0">
                <a:latin typeface="Arial" charset="0"/>
              </a:rPr>
              <a:t>MHD plasma (thermal) and fast ions </a:t>
            </a:r>
            <a:r>
              <a:rPr lang="en-US" sz="1600" dirty="0">
                <a:solidFill>
                  <a:srgbClr val="000000"/>
                </a:solidFill>
                <a:latin typeface="Arial" charset="0"/>
              </a:rPr>
              <a:t>[</a:t>
            </a:r>
            <a:r>
              <a:rPr lang="en-US" sz="1600" dirty="0" err="1">
                <a:solidFill>
                  <a:srgbClr val="000000"/>
                </a:solidFill>
                <a:latin typeface="Arial" charset="0"/>
              </a:rPr>
              <a:t>Belova</a:t>
            </a:r>
            <a:r>
              <a:rPr lang="en-US" sz="1600" dirty="0">
                <a:solidFill>
                  <a:srgbClr val="000000"/>
                </a:solidFill>
                <a:latin typeface="Arial" charset="0"/>
              </a:rPr>
              <a:t> et al, Phys. Plasmas </a:t>
            </a:r>
            <a:r>
              <a:rPr lang="en-US" sz="1600" dirty="0" smtClean="0">
                <a:solidFill>
                  <a:srgbClr val="000000"/>
                </a:solidFill>
                <a:latin typeface="Arial" charset="0"/>
              </a:rPr>
              <a:t>2003]</a:t>
            </a:r>
            <a:r>
              <a:rPr lang="en-US" dirty="0" smtClean="0">
                <a:solidFill>
                  <a:srgbClr val="000000"/>
                </a:solidFill>
                <a:latin typeface="Arial" charset="0"/>
              </a:rPr>
              <a:t>.</a:t>
            </a:r>
            <a:endParaRPr lang="en-US" dirty="0">
              <a:solidFill>
                <a:prstClr val="black"/>
              </a:solidFill>
            </a:endParaRPr>
          </a:p>
        </p:txBody>
      </p:sp>
      <p:sp>
        <p:nvSpPr>
          <p:cNvPr id="36" name="Rectangle 35"/>
          <p:cNvSpPr>
            <a:spLocks noChangeArrowheads="1"/>
          </p:cNvSpPr>
          <p:nvPr/>
        </p:nvSpPr>
        <p:spPr bwMode="auto">
          <a:xfrm>
            <a:off x="5289564" y="1779173"/>
            <a:ext cx="3522889" cy="338138"/>
          </a:xfrm>
          <a:prstGeom prst="rect">
            <a:avLst/>
          </a:prstGeom>
          <a:noFill/>
          <a:ln w="9525">
            <a:noFill/>
            <a:miter lim="800000"/>
            <a:headEnd/>
            <a:tailEnd/>
          </a:ln>
        </p:spPr>
        <p:txBody>
          <a:bodyPr wrap="square">
            <a:spAutoFit/>
          </a:bodyPr>
          <a:lstStyle/>
          <a:p>
            <a:endParaRPr lang="en-US" sz="1600" dirty="0"/>
          </a:p>
        </p:txBody>
      </p:sp>
      <p:pic>
        <p:nvPicPr>
          <p:cNvPr id="37" name="Picture 2" descr="http://www.pppl.gov/images/new/PPPL-LOGO-FNL-158-Y-GRADIENT-KW-LMC_TRANSPARENT.png"/>
          <p:cNvPicPr>
            <a:picLocks noChangeAspect="1" noChangeArrowheads="1"/>
          </p:cNvPicPr>
          <p:nvPr/>
        </p:nvPicPr>
        <p:blipFill>
          <a:blip r:embed="rId10" cstate="print"/>
          <a:srcRect/>
          <a:stretch>
            <a:fillRect/>
          </a:stretch>
        </p:blipFill>
        <p:spPr bwMode="auto">
          <a:xfrm>
            <a:off x="8134350" y="6301745"/>
            <a:ext cx="1009650" cy="556255"/>
          </a:xfrm>
          <a:prstGeom prst="rect">
            <a:avLst/>
          </a:prstGeom>
          <a:noFill/>
        </p:spPr>
      </p:pic>
      <p:pic>
        <p:nvPicPr>
          <p:cNvPr id="38" name="Picture 2" descr="http://nstx.pppl.gov/DragNDrop/Presentation_Template/NSTX-U_logo.png"/>
          <p:cNvPicPr>
            <a:picLocks noChangeAspect="1" noChangeArrowheads="1"/>
          </p:cNvPicPr>
          <p:nvPr/>
        </p:nvPicPr>
        <p:blipFill>
          <a:blip r:embed="rId11" cstate="print"/>
          <a:srcRect/>
          <a:stretch>
            <a:fillRect/>
          </a:stretch>
        </p:blipFill>
        <p:spPr bwMode="auto">
          <a:xfrm>
            <a:off x="0" y="6463922"/>
            <a:ext cx="1533525" cy="394078"/>
          </a:xfrm>
          <a:prstGeom prst="rect">
            <a:avLst/>
          </a:prstGeom>
          <a:noFill/>
        </p:spPr>
      </p:pic>
      <p:sp>
        <p:nvSpPr>
          <p:cNvPr id="39" name="Slide Number Placeholder 22"/>
          <p:cNvSpPr>
            <a:spLocks noGrp="1"/>
          </p:cNvSpPr>
          <p:nvPr>
            <p:ph type="sldNum" sz="quarter" idx="12"/>
          </p:nvPr>
        </p:nvSpPr>
        <p:spPr>
          <a:xfrm>
            <a:off x="6934200" y="76200"/>
            <a:ext cx="2133600" cy="365125"/>
          </a:xfrm>
        </p:spPr>
        <p:txBody>
          <a:bodyPr/>
          <a:lstStyle/>
          <a:p>
            <a:fld id="{B6F15528-21DE-4FAA-801E-634DDDAF4B2B}" type="slidenum">
              <a:rPr lang="en-US" smtClean="0"/>
              <a:pPr/>
              <a:t>6</a:t>
            </a:fld>
            <a:endParaRPr lang="en-US"/>
          </a:p>
        </p:txBody>
      </p:sp>
      <p:grpSp>
        <p:nvGrpSpPr>
          <p:cNvPr id="40" name="Group 39"/>
          <p:cNvGrpSpPr/>
          <p:nvPr/>
        </p:nvGrpSpPr>
        <p:grpSpPr>
          <a:xfrm>
            <a:off x="565150" y="2371319"/>
            <a:ext cx="8012462" cy="1173579"/>
            <a:chOff x="554489" y="2221712"/>
            <a:chExt cx="8012462" cy="1173579"/>
          </a:xfrm>
        </p:grpSpPr>
        <p:grpSp>
          <p:nvGrpSpPr>
            <p:cNvPr id="41" name="Group 40"/>
            <p:cNvGrpSpPr/>
            <p:nvPr/>
          </p:nvGrpSpPr>
          <p:grpSpPr>
            <a:xfrm>
              <a:off x="554489" y="2221712"/>
              <a:ext cx="8012462" cy="1173579"/>
              <a:chOff x="434640" y="1985176"/>
              <a:chExt cx="8012462" cy="1173579"/>
            </a:xfrm>
          </p:grpSpPr>
          <p:graphicFrame>
            <p:nvGraphicFramePr>
              <p:cNvPr id="44" name="Object 3"/>
              <p:cNvGraphicFramePr>
                <a:graphicFrameLocks noChangeAspect="1"/>
              </p:cNvGraphicFramePr>
              <p:nvPr>
                <p:extLst>
                  <p:ext uri="{D42A27DB-BD31-4B8C-83A1-F6EECF244321}">
                    <p14:modId xmlns:p14="http://schemas.microsoft.com/office/powerpoint/2010/main" val="3738115140"/>
                  </p:ext>
                </p:extLst>
              </p:nvPr>
            </p:nvGraphicFramePr>
            <p:xfrm>
              <a:off x="434640" y="2052257"/>
              <a:ext cx="4686300" cy="647700"/>
            </p:xfrm>
            <a:graphic>
              <a:graphicData uri="http://schemas.openxmlformats.org/presentationml/2006/ole">
                <mc:AlternateContent xmlns:mc="http://schemas.openxmlformats.org/markup-compatibility/2006">
                  <mc:Choice xmlns:v="urn:schemas-microsoft-com:vml" Requires="v">
                    <p:oleObj spid="_x0000_s2383" name="Equation" r:id="rId12" imgW="3162240" imgH="444240" progId="Equation.3">
                      <p:embed/>
                    </p:oleObj>
                  </mc:Choice>
                  <mc:Fallback>
                    <p:oleObj name="Equation" r:id="rId12" imgW="3162240" imgH="4442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640" y="2052257"/>
                            <a:ext cx="46863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
              <p:cNvGraphicFramePr>
                <a:graphicFrameLocks noChangeAspect="1"/>
              </p:cNvGraphicFramePr>
              <p:nvPr>
                <p:extLst>
                  <p:ext uri="{D42A27DB-BD31-4B8C-83A1-F6EECF244321}">
                    <p14:modId xmlns:p14="http://schemas.microsoft.com/office/powerpoint/2010/main" val="3829476412"/>
                  </p:ext>
                </p:extLst>
              </p:nvPr>
            </p:nvGraphicFramePr>
            <p:xfrm>
              <a:off x="5377070" y="1985176"/>
              <a:ext cx="2254250" cy="982663"/>
            </p:xfrm>
            <a:graphic>
              <a:graphicData uri="http://schemas.openxmlformats.org/presentationml/2006/ole">
                <mc:AlternateContent xmlns:mc="http://schemas.openxmlformats.org/markup-compatibility/2006">
                  <mc:Choice xmlns:v="urn:schemas-microsoft-com:vml" Requires="v">
                    <p:oleObj spid="_x0000_s2384" name="Equation" r:id="rId14" imgW="1574640" imgH="685800" progId="Equation.3">
                      <p:embed/>
                    </p:oleObj>
                  </mc:Choice>
                  <mc:Fallback>
                    <p:oleObj name="Equation" r:id="rId14" imgW="1574640" imgH="685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7070" y="1985176"/>
                            <a:ext cx="2254250"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Box 37"/>
              <p:cNvSpPr txBox="1">
                <a:spLocks noChangeArrowheads="1"/>
              </p:cNvSpPr>
              <p:nvPr/>
            </p:nvSpPr>
            <p:spPr bwMode="auto">
              <a:xfrm>
                <a:off x="6694502" y="2604757"/>
                <a:ext cx="1752600" cy="553998"/>
              </a:xfrm>
              <a:prstGeom prst="rect">
                <a:avLst/>
              </a:prstGeom>
              <a:noFill/>
              <a:ln w="9525">
                <a:noFill/>
                <a:miter lim="800000"/>
                <a:headEnd/>
                <a:tailEnd/>
              </a:ln>
            </p:spPr>
            <p:txBody>
              <a:bodyPr wrap="square">
                <a:spAutoFit/>
              </a:bodyPr>
              <a:lstStyle/>
              <a:p>
                <a:r>
                  <a:rPr lang="en-US" sz="1600" i="1" dirty="0">
                    <a:solidFill>
                      <a:srgbClr val="000000"/>
                    </a:solidFill>
                    <a:cs typeface="Times New Roman" pitchFamily="18" charset="0"/>
                  </a:rPr>
                  <a:t>, </a:t>
                </a:r>
                <a:r>
                  <a:rPr lang="en-US" sz="1600" i="1" dirty="0">
                    <a:solidFill>
                      <a:srgbClr val="000000"/>
                    </a:solidFill>
                    <a:latin typeface="Times New Roman" panose="02020603050405020304" pitchFamily="18" charset="0"/>
                    <a:cs typeface="Times New Roman" panose="02020603050405020304" pitchFamily="18" charset="0"/>
                  </a:rPr>
                  <a:t>G</a:t>
                </a:r>
                <a:r>
                  <a:rPr lang="en-US" sz="1400" dirty="0">
                    <a:solidFill>
                      <a:srgbClr val="000000"/>
                    </a:solidFill>
                    <a:cs typeface="Times New Roman" pitchFamily="18" charset="0"/>
                  </a:rPr>
                  <a:t> – </a:t>
                </a:r>
                <a:r>
                  <a:rPr lang="en-US" sz="1400" dirty="0" err="1">
                    <a:solidFill>
                      <a:srgbClr val="000000"/>
                    </a:solidFill>
                    <a:cs typeface="Times New Roman" pitchFamily="18" charset="0"/>
                  </a:rPr>
                  <a:t>poloidal</a:t>
                </a:r>
                <a:r>
                  <a:rPr lang="en-US" sz="1400" dirty="0">
                    <a:solidFill>
                      <a:srgbClr val="000000"/>
                    </a:solidFill>
                    <a:cs typeface="Times New Roman" pitchFamily="18" charset="0"/>
                  </a:rPr>
                  <a:t> stream </a:t>
                </a:r>
                <a:endParaRPr lang="en-US" sz="1400" dirty="0" smtClean="0">
                  <a:solidFill>
                    <a:srgbClr val="000000"/>
                  </a:solidFill>
                  <a:cs typeface="Times New Roman" pitchFamily="18" charset="0"/>
                </a:endParaRPr>
              </a:p>
              <a:p>
                <a:r>
                  <a:rPr lang="en-US" sz="1400" dirty="0" smtClean="0">
                    <a:solidFill>
                      <a:srgbClr val="000000"/>
                    </a:solidFill>
                    <a:cs typeface="Times New Roman" pitchFamily="18" charset="0"/>
                  </a:rPr>
                  <a:t>          function</a:t>
                </a:r>
                <a:endParaRPr lang="en-US" sz="1400" dirty="0">
                  <a:solidFill>
                    <a:srgbClr val="000000"/>
                  </a:solidFill>
                </a:endParaRPr>
              </a:p>
            </p:txBody>
          </p:sp>
        </p:grpSp>
        <p:sp>
          <p:nvSpPr>
            <p:cNvPr id="42" name="Left Brace 41"/>
            <p:cNvSpPr/>
            <p:nvPr/>
          </p:nvSpPr>
          <p:spPr>
            <a:xfrm rot="16200000">
              <a:off x="4525440" y="2332390"/>
              <a:ext cx="244048" cy="1068274"/>
            </a:xfrm>
            <a:prstGeom prst="leftBrace">
              <a:avLst/>
            </a:prstGeom>
            <a:ln w="158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3399"/>
                </a:solidFill>
              </a:endParaRPr>
            </a:p>
          </p:txBody>
        </p:sp>
        <p:sp>
          <p:nvSpPr>
            <p:cNvPr id="43" name="TextBox 42"/>
            <p:cNvSpPr txBox="1"/>
            <p:nvPr/>
          </p:nvSpPr>
          <p:spPr>
            <a:xfrm>
              <a:off x="4072287" y="2988551"/>
              <a:ext cx="1226554" cy="307777"/>
            </a:xfrm>
            <a:prstGeom prst="rect">
              <a:avLst/>
            </a:prstGeom>
            <a:noFill/>
          </p:spPr>
          <p:txBody>
            <a:bodyPr wrap="none" rtlCol="0">
              <a:spAutoFit/>
            </a:bodyPr>
            <a:lstStyle/>
            <a:p>
              <a:r>
                <a:rPr lang="en-US" sz="1400" dirty="0" smtClean="0">
                  <a:solidFill>
                    <a:srgbClr val="000099"/>
                  </a:solidFill>
                  <a:latin typeface="Arial" panose="020B0604020202020204" pitchFamily="34" charset="0"/>
                  <a:cs typeface="Arial" panose="020B0604020202020204" pitchFamily="34" charset="0"/>
                </a:rPr>
                <a:t>Beam effects</a:t>
              </a:r>
              <a:endParaRPr lang="en-US" sz="1400" dirty="0">
                <a:solidFill>
                  <a:srgbClr val="00009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7383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817132"/>
            <a:ext cx="4114800" cy="17642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589625800"/>
              </p:ext>
            </p:extLst>
          </p:nvPr>
        </p:nvGraphicFramePr>
        <p:xfrm>
          <a:off x="2667000" y="1828800"/>
          <a:ext cx="3860800" cy="1722438"/>
        </p:xfrm>
        <a:graphic>
          <a:graphicData uri="http://schemas.openxmlformats.org/presentationml/2006/ole">
            <mc:AlternateContent xmlns:mc="http://schemas.openxmlformats.org/markup-compatibility/2006">
              <mc:Choice xmlns:v="urn:schemas-microsoft-com:vml" Requires="v">
                <p:oleObj spid="_x0000_s3206" name="Equation" r:id="rId3" imgW="2730500" imgH="1181100" progId="Equation.3">
                  <p:embed/>
                </p:oleObj>
              </mc:Choice>
              <mc:Fallback>
                <p:oleObj name="Equation" r:id="rId3" imgW="2730500" imgH="1181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828800"/>
                        <a:ext cx="3860800" cy="1722438"/>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99"/>
                            </a:solidFill>
                            <a:miter lim="800000"/>
                            <a:headEnd/>
                            <a:tailEnd/>
                          </a14:hiddenLine>
                        </a:ext>
                      </a:extLst>
                    </p:spPr>
                  </p:pic>
                </p:oleObj>
              </mc:Fallback>
            </mc:AlternateContent>
          </a:graphicData>
        </a:graphic>
      </p:graphicFrame>
      <p:sp>
        <p:nvSpPr>
          <p:cNvPr id="4"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7</a:t>
            </a:fld>
            <a:endParaRPr lang="en-US"/>
          </a:p>
        </p:txBody>
      </p:sp>
      <p:sp>
        <p:nvSpPr>
          <p:cNvPr id="5" name="Line 5"/>
          <p:cNvSpPr>
            <a:spLocks noChangeShapeType="1"/>
          </p:cNvSpPr>
          <p:nvPr/>
        </p:nvSpPr>
        <p:spPr bwMode="auto">
          <a:xfrm>
            <a:off x="457200" y="1143000"/>
            <a:ext cx="8229600" cy="0"/>
          </a:xfrm>
          <a:prstGeom prst="line">
            <a:avLst/>
          </a:prstGeom>
          <a:noFill/>
          <a:ln w="6350">
            <a:solidFill>
              <a:srgbClr val="CC6600"/>
            </a:solidFill>
            <a:round/>
            <a:headEnd/>
            <a:tailEnd/>
          </a:ln>
        </p:spPr>
        <p:txBody>
          <a:bodyPr/>
          <a:lstStyle/>
          <a:p>
            <a:endParaRPr lang="en-US"/>
          </a:p>
        </p:txBody>
      </p:sp>
      <p:sp>
        <p:nvSpPr>
          <p:cNvPr id="6" name="Line 6"/>
          <p:cNvSpPr>
            <a:spLocks noChangeShapeType="1"/>
          </p:cNvSpPr>
          <p:nvPr/>
        </p:nvSpPr>
        <p:spPr bwMode="auto">
          <a:xfrm>
            <a:off x="457200" y="1219200"/>
            <a:ext cx="8229600" cy="0"/>
          </a:xfrm>
          <a:prstGeom prst="line">
            <a:avLst/>
          </a:prstGeom>
          <a:noFill/>
          <a:ln w="25400">
            <a:solidFill>
              <a:srgbClr val="FF9933"/>
            </a:solidFill>
            <a:round/>
            <a:headEnd/>
            <a:tailEnd/>
          </a:ln>
        </p:spPr>
        <p:txBody>
          <a:bodyPr/>
          <a:lstStyle/>
          <a:p>
            <a:endParaRPr lang="en-US"/>
          </a:p>
        </p:txBody>
      </p:sp>
      <p:sp>
        <p:nvSpPr>
          <p:cNvPr id="7" name="Rectangle 7"/>
          <p:cNvSpPr>
            <a:spLocks noChangeArrowheads="1"/>
          </p:cNvSpPr>
          <p:nvPr/>
        </p:nvSpPr>
        <p:spPr bwMode="auto">
          <a:xfrm>
            <a:off x="685800" y="381000"/>
            <a:ext cx="7772400" cy="914400"/>
          </a:xfrm>
          <a:prstGeom prst="rect">
            <a:avLst/>
          </a:prstGeom>
          <a:noFill/>
          <a:ln w="9525">
            <a:noFill/>
            <a:miter lim="800000"/>
            <a:headEnd/>
            <a:tailEnd/>
          </a:ln>
        </p:spPr>
        <p:txBody>
          <a:bodyPr anchor="ctr"/>
          <a:lstStyle/>
          <a:p>
            <a:pPr algn="ctr"/>
            <a:r>
              <a:rPr lang="en-US" sz="3200" dirty="0">
                <a:solidFill>
                  <a:srgbClr val="000099"/>
                </a:solidFill>
                <a:latin typeface="Arial" charset="0"/>
              </a:rPr>
              <a:t>Fast ions – delta-f scheme: F</a:t>
            </a:r>
            <a:r>
              <a:rPr lang="en-US" sz="3200" baseline="-25000" dirty="0">
                <a:solidFill>
                  <a:srgbClr val="000099"/>
                </a:solidFill>
                <a:latin typeface="Arial" charset="0"/>
              </a:rPr>
              <a:t>0</a:t>
            </a:r>
            <a:r>
              <a:rPr lang="en-US" sz="3200" dirty="0">
                <a:solidFill>
                  <a:srgbClr val="000099"/>
                </a:solidFill>
                <a:latin typeface="Arial" charset="0"/>
              </a:rPr>
              <a:t>=F</a:t>
            </a:r>
            <a:r>
              <a:rPr lang="en-US" sz="3200" baseline="-25000" dirty="0">
                <a:solidFill>
                  <a:srgbClr val="000099"/>
                </a:solidFill>
                <a:latin typeface="Arial" charset="0"/>
              </a:rPr>
              <a:t>0</a:t>
            </a:r>
            <a:r>
              <a:rPr lang="en-US" sz="3200" dirty="0">
                <a:solidFill>
                  <a:srgbClr val="000099"/>
                </a:solidFill>
                <a:latin typeface="Arial" charset="0"/>
              </a:rPr>
              <a:t>(</a:t>
            </a:r>
            <a:r>
              <a:rPr lang="el-GR" sz="3200" dirty="0">
                <a:solidFill>
                  <a:srgbClr val="000099"/>
                </a:solidFill>
                <a:latin typeface="Arial" charset="0"/>
                <a:cs typeface="Times New Roman" pitchFamily="18" charset="0"/>
              </a:rPr>
              <a:t>ε</a:t>
            </a:r>
            <a:r>
              <a:rPr lang="en-US" sz="3200" dirty="0">
                <a:solidFill>
                  <a:srgbClr val="000099"/>
                </a:solidFill>
                <a:latin typeface="Arial" charset="0"/>
                <a:cs typeface="Times New Roman" pitchFamily="18" charset="0"/>
              </a:rPr>
              <a:t>,</a:t>
            </a:r>
            <a:r>
              <a:rPr lang="el-GR" sz="3200" dirty="0">
                <a:solidFill>
                  <a:srgbClr val="000099"/>
                </a:solidFill>
                <a:latin typeface="Arial" charset="0"/>
                <a:cs typeface="Times New Roman" pitchFamily="18" charset="0"/>
              </a:rPr>
              <a:t>μ</a:t>
            </a:r>
            <a:r>
              <a:rPr lang="en-US" sz="3200" dirty="0">
                <a:solidFill>
                  <a:srgbClr val="000099"/>
                </a:solidFill>
                <a:latin typeface="Arial" charset="0"/>
                <a:cs typeface="Times New Roman" pitchFamily="18" charset="0"/>
              </a:rPr>
              <a:t>,p</a:t>
            </a:r>
            <a:r>
              <a:rPr lang="el-GR" sz="3200" baseline="-25000" dirty="0">
                <a:solidFill>
                  <a:srgbClr val="000099"/>
                </a:solidFill>
                <a:latin typeface="Arial" charset="0"/>
                <a:cs typeface="Times New Roman" pitchFamily="18" charset="0"/>
              </a:rPr>
              <a:t>φ</a:t>
            </a:r>
            <a:r>
              <a:rPr lang="en-US" sz="3200" dirty="0" smtClean="0">
                <a:solidFill>
                  <a:srgbClr val="000099"/>
                </a:solidFill>
                <a:latin typeface="Arial" charset="0"/>
                <a:cs typeface="Times New Roman" pitchFamily="18" charset="0"/>
              </a:rPr>
              <a:t>)</a:t>
            </a:r>
            <a:endParaRPr lang="el-GR" sz="3200" dirty="0">
              <a:solidFill>
                <a:srgbClr val="000099"/>
              </a:solidFill>
              <a:latin typeface="Arial" charset="0"/>
              <a:cs typeface="Times New Roman" pitchFamily="18" charset="0"/>
            </a:endParaRPr>
          </a:p>
        </p:txBody>
      </p:sp>
      <p:pic>
        <p:nvPicPr>
          <p:cNvPr id="8" name="Picture 2" descr="http://www.pppl.gov/images/new/PPPL-LOGO-FNL-158-Y-GRADIENT-KW-LMC_TRANSPARENT.png"/>
          <p:cNvPicPr>
            <a:picLocks noChangeAspect="1" noChangeArrowheads="1"/>
          </p:cNvPicPr>
          <p:nvPr/>
        </p:nvPicPr>
        <p:blipFill>
          <a:blip r:embed="rId5" cstate="print"/>
          <a:srcRect/>
          <a:stretch>
            <a:fillRect/>
          </a:stretch>
        </p:blipFill>
        <p:spPr bwMode="auto">
          <a:xfrm>
            <a:off x="8134350" y="6301745"/>
            <a:ext cx="1009650" cy="556255"/>
          </a:xfrm>
          <a:prstGeom prst="rect">
            <a:avLst/>
          </a:prstGeom>
          <a:noFill/>
        </p:spPr>
      </p:pic>
      <p:pic>
        <p:nvPicPr>
          <p:cNvPr id="9" name="Picture 2" descr="http://nstx.pppl.gov/DragNDrop/Presentation_Template/NSTX-U_logo.png"/>
          <p:cNvPicPr>
            <a:picLocks noChangeAspect="1" noChangeArrowheads="1"/>
          </p:cNvPicPr>
          <p:nvPr/>
        </p:nvPicPr>
        <p:blipFill>
          <a:blip r:embed="rId6" cstate="print"/>
          <a:srcRect/>
          <a:stretch>
            <a:fillRect/>
          </a:stretch>
        </p:blipFill>
        <p:spPr bwMode="auto">
          <a:xfrm>
            <a:off x="0" y="6463922"/>
            <a:ext cx="1533525" cy="394078"/>
          </a:xfrm>
          <a:prstGeom prst="rect">
            <a:avLst/>
          </a:prstGeom>
          <a:noFill/>
        </p:spPr>
      </p:pic>
      <p:sp>
        <p:nvSpPr>
          <p:cNvPr id="10" name="TextBox 9"/>
          <p:cNvSpPr txBox="1"/>
          <p:nvPr/>
        </p:nvSpPr>
        <p:spPr>
          <a:xfrm>
            <a:off x="1142999" y="1447800"/>
            <a:ext cx="5360763" cy="369332"/>
          </a:xfrm>
          <a:prstGeom prst="rect">
            <a:avLst/>
          </a:prstGeom>
          <a:noFill/>
        </p:spPr>
        <p:txBody>
          <a:bodyPr wrap="none" rtlCol="0">
            <a:spAutoFit/>
          </a:bodyPr>
          <a:lstStyle/>
          <a:p>
            <a:r>
              <a:rPr lang="en-US" sz="1600" dirty="0" smtClean="0">
                <a:latin typeface="Arial" pitchFamily="34" charset="0"/>
                <a:cs typeface="Arial" pitchFamily="34" charset="0"/>
              </a:rPr>
              <a:t>Equilibrium distribution function </a:t>
            </a:r>
            <a:r>
              <a:rPr lang="en-US" i="1" dirty="0" smtClean="0">
                <a:latin typeface="Times New Roman" pitchFamily="18" charset="0"/>
                <a:cs typeface="Times New Roman" pitchFamily="18" charset="0"/>
              </a:rPr>
              <a:t>F</a:t>
            </a:r>
            <a:r>
              <a:rPr lang="en-US" i="1" baseline="-25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 = F</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(v) F</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a:t>
            </a:r>
            <a:r>
              <a:rPr lang="el-GR" i="1" dirty="0" smtClean="0">
                <a:latin typeface="Times New Roman" pitchFamily="18" charset="0"/>
                <a:cs typeface="Times New Roman" pitchFamily="18" charset="0"/>
              </a:rPr>
              <a:t>λ</a:t>
            </a:r>
            <a:r>
              <a:rPr lang="en-US" i="1" dirty="0" smtClean="0">
                <a:latin typeface="Times New Roman" pitchFamily="18" charset="0"/>
                <a:cs typeface="Times New Roman" pitchFamily="18" charset="0"/>
              </a:rPr>
              <a:t>) F</a:t>
            </a:r>
            <a:r>
              <a:rPr lang="en-US" i="1" baseline="-25000" dirty="0" smtClean="0">
                <a:latin typeface="Times New Roman" pitchFamily="18" charset="0"/>
                <a:cs typeface="Times New Roman" pitchFamily="18" charset="0"/>
              </a:rPr>
              <a:t>3</a:t>
            </a:r>
            <a:r>
              <a:rPr lang="en-US" i="1" dirty="0" smtClean="0">
                <a:latin typeface="Times New Roman" pitchFamily="18" charset="0"/>
                <a:cs typeface="Times New Roman" pitchFamily="18" charset="0"/>
              </a:rPr>
              <a:t>(p</a:t>
            </a:r>
            <a:r>
              <a:rPr lang="el-GR" i="1" baseline="-25000" dirty="0" smtClean="0">
                <a:latin typeface="Times New Roman" pitchFamily="18" charset="0"/>
                <a:cs typeface="Times New Roman" pitchFamily="18" charset="0"/>
              </a:rPr>
              <a:t>φ</a:t>
            </a:r>
            <a:r>
              <a:rPr lang="en-US" i="1" dirty="0" smtClean="0">
                <a:latin typeface="Times New Roman" pitchFamily="18" charset="0"/>
                <a:cs typeface="Times New Roman" pitchFamily="18" charset="0"/>
              </a:rPr>
              <a:t>,v)</a:t>
            </a:r>
            <a:endParaRPr lang="en-US" i="1" dirty="0">
              <a:latin typeface="Times New Roman" pitchFamily="18" charset="0"/>
              <a:cs typeface="Times New Roman" pitchFamily="18" charset="0"/>
            </a:endParaRPr>
          </a:p>
        </p:txBody>
      </p:sp>
      <p:sp>
        <p:nvSpPr>
          <p:cNvPr id="11" name="TextBox 10"/>
          <p:cNvSpPr txBox="1"/>
          <p:nvPr/>
        </p:nvSpPr>
        <p:spPr>
          <a:xfrm>
            <a:off x="990600" y="3733800"/>
            <a:ext cx="6381875" cy="2308324"/>
          </a:xfrm>
          <a:prstGeom prst="rect">
            <a:avLst/>
          </a:prstGeom>
          <a:noFill/>
        </p:spPr>
        <p:txBody>
          <a:bodyPr wrap="none" rtlCol="0">
            <a:spAutoFit/>
          </a:bodyPr>
          <a:lstStyle/>
          <a:p>
            <a:pPr>
              <a:spcAft>
                <a:spcPts val="600"/>
              </a:spcAft>
            </a:pPr>
            <a:r>
              <a:rPr lang="en-US" sz="1600" dirty="0" smtClean="0">
                <a:latin typeface="Times New Roman" pitchFamily="18" charset="0"/>
                <a:cs typeface="Times New Roman" pitchFamily="18" charset="0"/>
              </a:rPr>
              <a:t>where  </a:t>
            </a:r>
            <a:r>
              <a:rPr lang="en-US" sz="1600" i="1" dirty="0" smtClean="0">
                <a:latin typeface="Times New Roman" pitchFamily="18" charset="0"/>
                <a:cs typeface="Times New Roman" pitchFamily="18" charset="0"/>
              </a:rPr>
              <a:t>v</a:t>
            </a:r>
            <a:r>
              <a:rPr lang="en-US" sz="1600" i="1" baseline="-25000" dirty="0" smtClean="0">
                <a:latin typeface="Times New Roman" pitchFamily="18" charset="0"/>
                <a:cs typeface="Times New Roman" pitchFamily="18" charset="0"/>
              </a:rPr>
              <a:t>0</a:t>
            </a:r>
            <a:r>
              <a:rPr lang="en-US" sz="1600" i="1" dirty="0" smtClean="0">
                <a:latin typeface="Times New Roman" pitchFamily="18" charset="0"/>
                <a:cs typeface="Times New Roman" pitchFamily="18" charset="0"/>
              </a:rPr>
              <a:t> = 2-5v</a:t>
            </a:r>
            <a:r>
              <a:rPr lang="en-US" sz="1600" i="1" baseline="-25000" dirty="0" smtClean="0">
                <a:latin typeface="Times New Roman" pitchFamily="18" charset="0"/>
                <a:cs typeface="Times New Roman" pitchFamily="18" charset="0"/>
              </a:rPr>
              <a:t>A</a:t>
            </a:r>
            <a:r>
              <a:rPr lang="en-US" sz="1600" i="1" dirty="0" smtClean="0">
                <a:latin typeface="Times New Roman" pitchFamily="18" charset="0"/>
                <a:cs typeface="Times New Roman" pitchFamily="18" charset="0"/>
              </a:rPr>
              <a:t>, v</a:t>
            </a:r>
            <a:r>
              <a:rPr lang="en-US" sz="1600" i="1" baseline="-250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 v</a:t>
            </a:r>
            <a:r>
              <a:rPr lang="en-US" sz="1600" i="1" baseline="-25000" dirty="0" smtClean="0">
                <a:latin typeface="Times New Roman" pitchFamily="18" charset="0"/>
                <a:cs typeface="Times New Roman" pitchFamily="18" charset="0"/>
              </a:rPr>
              <a:t>0 </a:t>
            </a:r>
            <a:r>
              <a:rPr lang="en-US" sz="1600" i="1" dirty="0" smtClean="0">
                <a:latin typeface="Times New Roman" pitchFamily="18" charset="0"/>
                <a:cs typeface="Times New Roman" pitchFamily="18" charset="0"/>
              </a:rPr>
              <a:t>/2,  </a:t>
            </a:r>
            <a:r>
              <a:rPr lang="el-GR" sz="1600" i="1" dirty="0" smtClean="0">
                <a:latin typeface="Times New Roman" pitchFamily="18" charset="0"/>
                <a:cs typeface="Times New Roman" pitchFamily="18" charset="0"/>
              </a:rPr>
              <a:t>λ</a:t>
            </a:r>
            <a:r>
              <a:rPr lang="en-US" sz="1600" i="1" dirty="0" smtClean="0">
                <a:latin typeface="Times New Roman" pitchFamily="18" charset="0"/>
                <a:cs typeface="Times New Roman" pitchFamily="18" charset="0"/>
              </a:rPr>
              <a:t>= </a:t>
            </a:r>
            <a:r>
              <a:rPr lang="el-GR" sz="1600" i="1" dirty="0" smtClean="0">
                <a:latin typeface="Times New Roman" pitchFamily="18" charset="0"/>
                <a:cs typeface="Times New Roman" pitchFamily="18" charset="0"/>
              </a:rPr>
              <a:t>μ</a:t>
            </a:r>
            <a:r>
              <a:rPr lang="en-US" sz="1600" i="1" dirty="0" smtClean="0">
                <a:latin typeface="Times New Roman" pitchFamily="18" charset="0"/>
                <a:cs typeface="Times New Roman" pitchFamily="18" charset="0"/>
              </a:rPr>
              <a:t>B</a:t>
            </a:r>
            <a:r>
              <a:rPr lang="en-US" sz="1600" i="1" baseline="-25000" dirty="0" smtClean="0">
                <a:latin typeface="Times New Roman" pitchFamily="18" charset="0"/>
                <a:cs typeface="Times New Roman" pitchFamily="18" charset="0"/>
              </a:rPr>
              <a:t>0</a:t>
            </a:r>
            <a:r>
              <a:rPr lang="en-US" sz="1600" i="1" dirty="0" smtClean="0">
                <a:latin typeface="Times New Roman" pitchFamily="18" charset="0"/>
                <a:cs typeface="Times New Roman" pitchFamily="18" charset="0"/>
              </a:rPr>
              <a:t>/</a:t>
            </a:r>
            <a:r>
              <a:rPr lang="el-GR" sz="1600" i="1" dirty="0" smtClean="0">
                <a:latin typeface="Times New Roman" pitchFamily="18" charset="0"/>
                <a:cs typeface="Times New Roman" pitchFamily="18" charset="0"/>
              </a:rPr>
              <a:t>ε</a:t>
            </a:r>
            <a:r>
              <a:rPr lang="en-US" sz="1600" i="1" dirty="0" smtClean="0">
                <a:latin typeface="Times New Roman" pitchFamily="18" charset="0"/>
                <a:cs typeface="Times New Roman" pitchFamily="18" charset="0"/>
              </a:rPr>
              <a:t> – </a:t>
            </a:r>
            <a:r>
              <a:rPr lang="en-US" sz="1600" dirty="0" smtClean="0">
                <a:latin typeface="Times New Roman" pitchFamily="18" charset="0"/>
                <a:cs typeface="Times New Roman" pitchFamily="18" charset="0"/>
              </a:rPr>
              <a:t>pitch angle parameter</a:t>
            </a:r>
            <a:r>
              <a:rPr lang="en-US" sz="1600" i="1" dirty="0" smtClean="0">
                <a:latin typeface="Times New Roman" pitchFamily="18" charset="0"/>
                <a:cs typeface="Times New Roman" pitchFamily="18" charset="0"/>
              </a:rPr>
              <a:t>, </a:t>
            </a:r>
            <a:r>
              <a:rPr lang="el-GR" sz="1600" i="1" dirty="0" smtClean="0">
                <a:latin typeface="Times New Roman" pitchFamily="18" charset="0"/>
                <a:cs typeface="Times New Roman" pitchFamily="18" charset="0"/>
              </a:rPr>
              <a:t>λ</a:t>
            </a:r>
            <a:r>
              <a:rPr lang="en-US" sz="1600" i="1" baseline="-25000" dirty="0" smtClean="0">
                <a:latin typeface="Times New Roman" pitchFamily="18" charset="0"/>
                <a:cs typeface="Times New Roman" pitchFamily="18" charset="0"/>
              </a:rPr>
              <a:t>0</a:t>
            </a:r>
            <a:r>
              <a:rPr lang="en-US" sz="1600" i="1" dirty="0" smtClean="0">
                <a:latin typeface="Times New Roman" pitchFamily="18" charset="0"/>
                <a:cs typeface="Times New Roman" pitchFamily="18" charset="0"/>
              </a:rPr>
              <a:t>= 0.5-0.7,</a:t>
            </a:r>
          </a:p>
          <a:p>
            <a:pPr>
              <a:spcAft>
                <a:spcPts val="600"/>
              </a:spcAft>
            </a:pPr>
            <a:r>
              <a:rPr lang="en-US" sz="1600" dirty="0" smtClean="0">
                <a:latin typeface="Times New Roman" pitchFamily="18" charset="0"/>
                <a:cs typeface="Times New Roman" pitchFamily="18" charset="0"/>
              </a:rPr>
              <a:t>and </a:t>
            </a:r>
            <a:r>
              <a:rPr lang="el-GR" sz="1600" i="1" dirty="0" smtClean="0">
                <a:latin typeface="Times New Roman" pitchFamily="18" charset="0"/>
                <a:cs typeface="Times New Roman" pitchFamily="18" charset="0"/>
              </a:rPr>
              <a:t>μ</a:t>
            </a:r>
            <a:r>
              <a:rPr lang="en-US" sz="1600" i="1" dirty="0" smtClean="0">
                <a:latin typeface="Times New Roman" pitchFamily="18" charset="0"/>
                <a:cs typeface="Times New Roman" pitchFamily="18" charset="0"/>
              </a:rPr>
              <a:t>= </a:t>
            </a:r>
            <a:r>
              <a:rPr lang="el-GR" sz="1600" i="1" dirty="0" smtClean="0">
                <a:latin typeface="Times New Roman" pitchFamily="18" charset="0"/>
                <a:cs typeface="Times New Roman" pitchFamily="18" charset="0"/>
              </a:rPr>
              <a:t>μ</a:t>
            </a:r>
            <a:r>
              <a:rPr lang="en-US" sz="1600" i="1" baseline="-25000" dirty="0" smtClean="0">
                <a:latin typeface="Times New Roman" pitchFamily="18" charset="0"/>
                <a:cs typeface="Times New Roman" pitchFamily="18" charset="0"/>
              </a:rPr>
              <a:t>0 </a:t>
            </a:r>
            <a:r>
              <a:rPr lang="en-US" sz="1600" i="1" dirty="0" smtClean="0">
                <a:latin typeface="Times New Roman" pitchFamily="18" charset="0"/>
                <a:cs typeface="Times New Roman" pitchFamily="18" charset="0"/>
              </a:rPr>
              <a:t>+ </a:t>
            </a:r>
            <a:r>
              <a:rPr lang="el-GR" sz="1600" i="1" dirty="0" smtClean="0">
                <a:latin typeface="Times New Roman" pitchFamily="18" charset="0"/>
                <a:cs typeface="Times New Roman" pitchFamily="18" charset="0"/>
              </a:rPr>
              <a:t>μ</a:t>
            </a:r>
            <a:r>
              <a:rPr lang="en-US" sz="1600" i="1" baseline="-25000" dirty="0" smtClean="0">
                <a:latin typeface="Times New Roman" pitchFamily="18" charset="0"/>
                <a:cs typeface="Times New Roman" pitchFamily="18" charset="0"/>
              </a:rPr>
              <a:t>1 </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includes first-order corrections [Littlejohn’81]:</a:t>
            </a:r>
          </a:p>
          <a:p>
            <a:pPr>
              <a:spcAft>
                <a:spcPts val="600"/>
              </a:spcAft>
            </a:pPr>
            <a:endParaRPr lang="en-US" sz="1600" dirty="0">
              <a:latin typeface="Times New Roman" pitchFamily="18" charset="0"/>
              <a:cs typeface="Times New Roman" pitchFamily="18" charset="0"/>
            </a:endParaRPr>
          </a:p>
          <a:p>
            <a:pPr>
              <a:spcAft>
                <a:spcPts val="600"/>
              </a:spcAft>
            </a:pPr>
            <a:endParaRPr lang="en-US" sz="1600" dirty="0" smtClean="0">
              <a:latin typeface="Times New Roman" pitchFamily="18" charset="0"/>
              <a:cs typeface="Times New Roman" pitchFamily="18" charset="0"/>
            </a:endParaRPr>
          </a:p>
          <a:p>
            <a:pPr>
              <a:spcAft>
                <a:spcPts val="600"/>
              </a:spcAft>
            </a:pPr>
            <a:endParaRPr lang="en-US" sz="1600" dirty="0">
              <a:latin typeface="Times New Roman" pitchFamily="18" charset="0"/>
              <a:cs typeface="Times New Roman" pitchFamily="18" charset="0"/>
            </a:endParaRPr>
          </a:p>
          <a:p>
            <a:pPr>
              <a:spcAft>
                <a:spcPts val="600"/>
              </a:spcAft>
            </a:pPr>
            <a:endParaRPr lang="en-US" sz="1600" dirty="0" smtClean="0">
              <a:latin typeface="Times New Roman" pitchFamily="18" charset="0"/>
              <a:cs typeface="Times New Roman" pitchFamily="18" charset="0"/>
            </a:endParaRPr>
          </a:p>
          <a:p>
            <a:pPr>
              <a:spcAft>
                <a:spcPts val="600"/>
              </a:spcAft>
            </a:pPr>
            <a:r>
              <a:rPr lang="en-US" dirty="0" smtClean="0">
                <a:solidFill>
                  <a:srgbClr val="003399"/>
                </a:solidFill>
                <a:latin typeface="Arial" panose="020B0604020202020204" pitchFamily="34" charset="0"/>
                <a:cs typeface="Arial" panose="020B0604020202020204" pitchFamily="34" charset="0"/>
              </a:rPr>
              <a:t>Parameters are chosen to match TRANSP beam profiles.</a:t>
            </a:r>
          </a:p>
        </p:txBody>
      </p:sp>
      <p:graphicFrame>
        <p:nvGraphicFramePr>
          <p:cNvPr id="12" name="Object 3"/>
          <p:cNvGraphicFramePr>
            <a:graphicFrameLocks noChangeAspect="1"/>
          </p:cNvGraphicFramePr>
          <p:nvPr>
            <p:extLst>
              <p:ext uri="{D42A27DB-BD31-4B8C-83A1-F6EECF244321}">
                <p14:modId xmlns:p14="http://schemas.microsoft.com/office/powerpoint/2010/main" val="1794485670"/>
              </p:ext>
            </p:extLst>
          </p:nvPr>
        </p:nvGraphicFramePr>
        <p:xfrm>
          <a:off x="1142999" y="4495800"/>
          <a:ext cx="6797675" cy="998537"/>
        </p:xfrm>
        <a:graphic>
          <a:graphicData uri="http://schemas.openxmlformats.org/presentationml/2006/ole">
            <mc:AlternateContent xmlns:mc="http://schemas.openxmlformats.org/markup-compatibility/2006">
              <mc:Choice xmlns:v="urn:schemas-microsoft-com:vml" Requires="v">
                <p:oleObj spid="_x0000_s3207" name="Equation" r:id="rId7" imgW="4508280" imgH="685800" progId="Equation.3">
                  <p:embed/>
                </p:oleObj>
              </mc:Choice>
              <mc:Fallback>
                <p:oleObj name="Equation" r:id="rId7" imgW="4508280" imgH="685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999" y="4495800"/>
                        <a:ext cx="6797675" cy="998537"/>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99"/>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407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8</a:t>
            </a:fld>
            <a:endParaRPr lang="en-US"/>
          </a:p>
        </p:txBody>
      </p:sp>
      <p:pic>
        <p:nvPicPr>
          <p:cNvPr id="4" name="Picture 3" descr="http://nstx.pppl.gov/DragNDrop/Presentation_Template/NSTX-U_logo.png"/>
          <p:cNvPicPr>
            <a:picLocks noChangeAspect="1" noChangeArrowheads="1"/>
          </p:cNvPicPr>
          <p:nvPr/>
        </p:nvPicPr>
        <p:blipFill>
          <a:blip r:embed="rId2" cstate="print"/>
          <a:srcRect/>
          <a:stretch>
            <a:fillRect/>
          </a:stretch>
        </p:blipFill>
        <p:spPr bwMode="auto">
          <a:xfrm>
            <a:off x="0" y="6463922"/>
            <a:ext cx="1533525" cy="394078"/>
          </a:xfrm>
          <a:prstGeom prst="rect">
            <a:avLst/>
          </a:prstGeom>
          <a:noFill/>
        </p:spPr>
      </p:pic>
      <p:sp>
        <p:nvSpPr>
          <p:cNvPr id="5"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endParaRPr lang="en-US"/>
          </a:p>
        </p:txBody>
      </p:sp>
      <p:sp>
        <p:nvSpPr>
          <p:cNvPr id="6"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endParaRPr lang="en-US"/>
          </a:p>
        </p:txBody>
      </p:sp>
      <p:pic>
        <p:nvPicPr>
          <p:cNvPr id="7" name="Picture 2" descr="http://www.pppl.gov/images/new/PPPL-LOGO-FNL-158-Y-GRADIENT-KW-LMC_TRANSPARENT.png"/>
          <p:cNvPicPr>
            <a:picLocks noChangeAspect="1" noChangeArrowheads="1"/>
          </p:cNvPicPr>
          <p:nvPr/>
        </p:nvPicPr>
        <p:blipFill>
          <a:blip r:embed="rId3" cstate="print"/>
          <a:srcRect/>
          <a:stretch>
            <a:fillRect/>
          </a:stretch>
        </p:blipFill>
        <p:spPr bwMode="auto">
          <a:xfrm>
            <a:off x="8111259" y="6301744"/>
            <a:ext cx="1009650" cy="556255"/>
          </a:xfrm>
          <a:prstGeom prst="rect">
            <a:avLst/>
          </a:prstGeom>
          <a:noFill/>
        </p:spPr>
      </p:pic>
      <p:sp>
        <p:nvSpPr>
          <p:cNvPr id="9" name="Rectangle 26"/>
          <p:cNvSpPr txBox="1">
            <a:spLocks noChangeArrowheads="1"/>
          </p:cNvSpPr>
          <p:nvPr/>
        </p:nvSpPr>
        <p:spPr>
          <a:xfrm>
            <a:off x="487822" y="533400"/>
            <a:ext cx="8077200" cy="990600"/>
          </a:xfrm>
          <a:prstGeom prst="rect">
            <a:avLst/>
          </a:prstGeom>
          <a:noFill/>
        </p:spPr>
        <p:txBody>
          <a:bodyPr/>
          <a:lstStyle/>
          <a:p>
            <a:pPr algn="ctr">
              <a:defRPr/>
            </a:pPr>
            <a:r>
              <a:rPr lang="en-US" sz="2400" kern="0" dirty="0">
                <a:solidFill>
                  <a:srgbClr val="003399"/>
                </a:solidFill>
                <a:latin typeface="Arial" pitchFamily="34" charset="0"/>
                <a:ea typeface="+mj-ea"/>
                <a:cs typeface="Arial" pitchFamily="34" charset="0"/>
              </a:rPr>
              <a:t>   </a:t>
            </a:r>
            <a:r>
              <a:rPr lang="en-US" sz="2400" kern="0" dirty="0" smtClean="0">
                <a:solidFill>
                  <a:srgbClr val="003399"/>
                </a:solidFill>
                <a:latin typeface="Arial" pitchFamily="34" charset="0"/>
                <a:ea typeface="+mj-ea"/>
                <a:cs typeface="Arial" pitchFamily="34" charset="0"/>
              </a:rPr>
              <a:t>NSTX: Beam ion distribution parameter scan shows that </a:t>
            </a:r>
          </a:p>
          <a:p>
            <a:pPr algn="ctr">
              <a:defRPr/>
            </a:pPr>
            <a:r>
              <a:rPr lang="en-US" sz="2400" dirty="0" smtClean="0">
                <a:solidFill>
                  <a:srgbClr val="003399"/>
                </a:solidFill>
                <a:latin typeface="Arial" panose="020B0604020202020204" pitchFamily="34" charset="0"/>
                <a:cs typeface="Arial" panose="020B0604020202020204" pitchFamily="34" charset="0"/>
              </a:rPr>
              <a:t>many modes can be excited for v/</a:t>
            </a:r>
            <a:r>
              <a:rPr lang="en-US" sz="2400" dirty="0" err="1" smtClean="0">
                <a:solidFill>
                  <a:srgbClr val="003399"/>
                </a:solidFill>
                <a:latin typeface="Arial" panose="020B0604020202020204" pitchFamily="34" charset="0"/>
                <a:cs typeface="Arial" panose="020B0604020202020204" pitchFamily="34" charset="0"/>
              </a:rPr>
              <a:t>v</a:t>
            </a:r>
            <a:r>
              <a:rPr lang="en-US" sz="2400" baseline="-25000" dirty="0" err="1" smtClean="0">
                <a:solidFill>
                  <a:srgbClr val="003399"/>
                </a:solidFill>
                <a:latin typeface="Arial" panose="020B0604020202020204" pitchFamily="34" charset="0"/>
                <a:cs typeface="Arial" panose="020B0604020202020204" pitchFamily="34" charset="0"/>
              </a:rPr>
              <a:t>A</a:t>
            </a:r>
            <a:r>
              <a:rPr lang="en-US" sz="2400" dirty="0" smtClean="0">
                <a:solidFill>
                  <a:srgbClr val="003399"/>
                </a:solidFill>
                <a:latin typeface="Arial" panose="020B0604020202020204" pitchFamily="34" charset="0"/>
                <a:cs typeface="Arial" panose="020B0604020202020204" pitchFamily="34" charset="0"/>
              </a:rPr>
              <a:t> ≥ 4</a:t>
            </a:r>
            <a:r>
              <a:rPr lang="en-US" sz="2400" kern="0" dirty="0" smtClean="0">
                <a:solidFill>
                  <a:srgbClr val="003399"/>
                </a:solidFill>
                <a:latin typeface="Arial" pitchFamily="34" charset="0"/>
                <a:ea typeface="+mj-ea"/>
                <a:cs typeface="Arial" pitchFamily="34" charset="0"/>
              </a:rPr>
              <a:t> </a:t>
            </a:r>
            <a:r>
              <a:rPr lang="en-GB" sz="2400" dirty="0" smtClean="0">
                <a:solidFill>
                  <a:srgbClr val="003399"/>
                </a:solidFill>
                <a:latin typeface="Arial" pitchFamily="34" charset="0"/>
                <a:cs typeface="Arial" pitchFamily="34" charset="0"/>
              </a:rPr>
              <a:t> </a:t>
            </a:r>
            <a:r>
              <a:rPr lang="en-US" sz="2400" kern="0" dirty="0">
                <a:solidFill>
                  <a:srgbClr val="003399"/>
                </a:solidFill>
                <a:latin typeface="Arial" pitchFamily="34" charset="0"/>
                <a:ea typeface="+mj-ea"/>
                <a:cs typeface="Arial" pitchFamily="34" charset="0"/>
              </a:rPr>
              <a:t/>
            </a:r>
            <a:br>
              <a:rPr lang="en-US" sz="2400" kern="0" dirty="0">
                <a:solidFill>
                  <a:srgbClr val="003399"/>
                </a:solidFill>
                <a:latin typeface="Arial" pitchFamily="34" charset="0"/>
                <a:ea typeface="+mj-ea"/>
                <a:cs typeface="Arial" pitchFamily="34" charset="0"/>
              </a:rPr>
            </a:br>
            <a:r>
              <a:rPr lang="en-US" sz="2400" kern="0" dirty="0">
                <a:solidFill>
                  <a:srgbClr val="003399"/>
                </a:solidFill>
                <a:latin typeface="Arial" pitchFamily="34" charset="0"/>
                <a:ea typeface="+mj-ea"/>
                <a:cs typeface="Arial" pitchFamily="34" charset="0"/>
              </a:rPr>
              <a:t>                                                                                               </a:t>
            </a:r>
          </a:p>
        </p:txBody>
      </p:sp>
      <p:sp>
        <p:nvSpPr>
          <p:cNvPr id="10" name="TextBox 9"/>
          <p:cNvSpPr txBox="1"/>
          <p:nvPr/>
        </p:nvSpPr>
        <p:spPr>
          <a:xfrm>
            <a:off x="7345366" y="1066800"/>
            <a:ext cx="1798634"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[J. </a:t>
            </a:r>
            <a:r>
              <a:rPr lang="en-US" sz="1400" dirty="0" err="1" smtClean="0">
                <a:latin typeface="Arial" panose="020B0604020202020204" pitchFamily="34" charset="0"/>
                <a:cs typeface="Arial" panose="020B0604020202020204" pitchFamily="34" charset="0"/>
              </a:rPr>
              <a:t>Lestz</a:t>
            </a:r>
            <a:r>
              <a:rPr lang="en-US" sz="1400" dirty="0" smtClean="0">
                <a:latin typeface="Arial" panose="020B0604020202020204" pitchFamily="34" charset="0"/>
                <a:cs typeface="Arial" panose="020B0604020202020204" pitchFamily="34" charset="0"/>
              </a:rPr>
              <a:t>, APS 2016]</a:t>
            </a:r>
            <a:endParaRPr lang="en-US" sz="14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rotWithShape="1">
          <a:blip r:embed="rId4"/>
          <a:srcRect t="1341"/>
          <a:stretch/>
        </p:blipFill>
        <p:spPr bwMode="auto">
          <a:xfrm>
            <a:off x="643467" y="1634066"/>
            <a:ext cx="8077200" cy="4360333"/>
          </a:xfrm>
          <a:prstGeom prst="rect">
            <a:avLst/>
          </a:prstGeom>
          <a:noFill/>
          <a:ln w="9525">
            <a:noFill/>
            <a:miter lim="800000"/>
            <a:headEnd/>
            <a:tailEnd/>
          </a:ln>
          <a:effectLst/>
        </p:spPr>
      </p:pic>
    </p:spTree>
    <p:extLst>
      <p:ext uri="{BB962C8B-B14F-4D97-AF65-F5344CB8AC3E}">
        <p14:creationId xmlns:p14="http://schemas.microsoft.com/office/powerpoint/2010/main" val="396254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6934200" y="76200"/>
            <a:ext cx="2133600" cy="365125"/>
          </a:xfrm>
        </p:spPr>
        <p:txBody>
          <a:bodyPr/>
          <a:lstStyle/>
          <a:p>
            <a:fld id="{B6F15528-21DE-4FAA-801E-634DDDAF4B2B}" type="slidenum">
              <a:rPr lang="en-US" smtClean="0"/>
              <a:pPr/>
              <a:t>9</a:t>
            </a:fld>
            <a:endParaRPr lang="en-US"/>
          </a:p>
        </p:txBody>
      </p:sp>
      <p:pic>
        <p:nvPicPr>
          <p:cNvPr id="4" name="Picture 3" descr="http://nstx.pppl.gov/DragNDrop/Presentation_Template/NSTX-U_logo.png"/>
          <p:cNvPicPr>
            <a:picLocks noChangeAspect="1" noChangeArrowheads="1"/>
          </p:cNvPicPr>
          <p:nvPr/>
        </p:nvPicPr>
        <p:blipFill>
          <a:blip r:embed="rId2" cstate="print"/>
          <a:srcRect/>
          <a:stretch>
            <a:fillRect/>
          </a:stretch>
        </p:blipFill>
        <p:spPr bwMode="auto">
          <a:xfrm>
            <a:off x="0" y="6463922"/>
            <a:ext cx="1533525" cy="394078"/>
          </a:xfrm>
          <a:prstGeom prst="rect">
            <a:avLst/>
          </a:prstGeom>
          <a:noFill/>
        </p:spPr>
      </p:pic>
      <p:sp>
        <p:nvSpPr>
          <p:cNvPr id="5" name="Line 6"/>
          <p:cNvSpPr>
            <a:spLocks noChangeShapeType="1"/>
          </p:cNvSpPr>
          <p:nvPr/>
        </p:nvSpPr>
        <p:spPr bwMode="auto">
          <a:xfrm>
            <a:off x="609600" y="1371600"/>
            <a:ext cx="8229600" cy="0"/>
          </a:xfrm>
          <a:prstGeom prst="line">
            <a:avLst/>
          </a:prstGeom>
          <a:noFill/>
          <a:ln w="6350">
            <a:solidFill>
              <a:srgbClr val="CC6600"/>
            </a:solidFill>
            <a:round/>
            <a:headEnd/>
            <a:tailEnd/>
          </a:ln>
        </p:spPr>
        <p:txBody>
          <a:bodyPr/>
          <a:lstStyle/>
          <a:p>
            <a:endParaRPr lang="en-US"/>
          </a:p>
        </p:txBody>
      </p:sp>
      <p:sp>
        <p:nvSpPr>
          <p:cNvPr id="6" name="Line 7"/>
          <p:cNvSpPr>
            <a:spLocks noChangeShapeType="1"/>
          </p:cNvSpPr>
          <p:nvPr/>
        </p:nvSpPr>
        <p:spPr bwMode="auto">
          <a:xfrm>
            <a:off x="609600" y="1447800"/>
            <a:ext cx="8229600" cy="0"/>
          </a:xfrm>
          <a:prstGeom prst="line">
            <a:avLst/>
          </a:prstGeom>
          <a:noFill/>
          <a:ln w="25400">
            <a:solidFill>
              <a:srgbClr val="FF9933"/>
            </a:solidFill>
            <a:round/>
            <a:headEnd/>
            <a:tailEnd/>
          </a:ln>
        </p:spPr>
        <p:txBody>
          <a:bodyPr/>
          <a:lstStyle/>
          <a:p>
            <a:endParaRPr lang="en-US"/>
          </a:p>
        </p:txBody>
      </p:sp>
      <p:pic>
        <p:nvPicPr>
          <p:cNvPr id="7" name="Picture 2" descr="http://www.pppl.gov/images/new/PPPL-LOGO-FNL-158-Y-GRADIENT-KW-LMC_TRANSPARENT.png"/>
          <p:cNvPicPr>
            <a:picLocks noChangeAspect="1" noChangeArrowheads="1"/>
          </p:cNvPicPr>
          <p:nvPr/>
        </p:nvPicPr>
        <p:blipFill>
          <a:blip r:embed="rId3" cstate="print"/>
          <a:srcRect/>
          <a:stretch>
            <a:fillRect/>
          </a:stretch>
        </p:blipFill>
        <p:spPr bwMode="auto">
          <a:xfrm>
            <a:off x="8111259" y="6301744"/>
            <a:ext cx="1009650" cy="556255"/>
          </a:xfrm>
          <a:prstGeom prst="rect">
            <a:avLst/>
          </a:prstGeom>
          <a:noFill/>
        </p:spPr>
      </p:pic>
      <p:sp>
        <p:nvSpPr>
          <p:cNvPr id="8" name="Rectangle 7"/>
          <p:cNvSpPr/>
          <p:nvPr/>
        </p:nvSpPr>
        <p:spPr>
          <a:xfrm>
            <a:off x="929483" y="5410200"/>
            <a:ext cx="7315200" cy="1077218"/>
          </a:xfrm>
          <a:prstGeom prst="rect">
            <a:avLst/>
          </a:prstGeom>
          <a:solidFill>
            <a:schemeClr val="accent1">
              <a:lumMod val="20000"/>
              <a:lumOff val="80000"/>
            </a:schemeClr>
          </a:solidFill>
        </p:spPr>
        <p:txBody>
          <a:bodyPr wrap="square">
            <a:spAutoFit/>
          </a:bodyPr>
          <a:lstStyle/>
          <a:p>
            <a:pPr marL="285750" lvl="0" indent="-285750"/>
            <a:r>
              <a:rPr lang="en-US" sz="1600" dirty="0" smtClean="0">
                <a:latin typeface="Arial" panose="020B0604020202020204" pitchFamily="34" charset="0"/>
                <a:cs typeface="Arial" panose="020B0604020202020204" pitchFamily="34" charset="0"/>
              </a:rPr>
              <a:t>New findings:</a:t>
            </a:r>
          </a:p>
          <a:p>
            <a:pPr marL="742950" lvl="1" indent="-285750">
              <a:buFontTx/>
              <a:buChar char="-"/>
            </a:pPr>
            <a:r>
              <a:rPr lang="en-US" sz="1600" dirty="0" smtClean="0">
                <a:latin typeface="Arial" panose="020B0604020202020204" pitchFamily="34" charset="0"/>
                <a:cs typeface="Arial" panose="020B0604020202020204" pitchFamily="34" charset="0"/>
              </a:rPr>
              <a:t>dependence of number of unstable CAE/GAEs on v</a:t>
            </a:r>
            <a:r>
              <a:rPr lang="en-US" sz="1600" baseline="-25000" dirty="0" smtClean="0">
                <a:latin typeface="Arial" panose="020B0604020202020204" pitchFamily="34" charset="0"/>
                <a:cs typeface="Arial" panose="020B0604020202020204" pitchFamily="34" charset="0"/>
              </a:rPr>
              <a:t>0</a:t>
            </a:r>
            <a:r>
              <a:rPr lang="en-US"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v</a:t>
            </a:r>
            <a:r>
              <a:rPr lang="en-US" sz="1600" baseline="-25000" dirty="0" err="1" smtClean="0">
                <a:latin typeface="Arial" panose="020B0604020202020204" pitchFamily="34" charset="0"/>
                <a:cs typeface="Arial" panose="020B0604020202020204" pitchFamily="34" charset="0"/>
              </a:rPr>
              <a:t>A</a:t>
            </a:r>
            <a:endParaRPr lang="en-US" sz="1600" dirty="0" smtClean="0">
              <a:latin typeface="Arial" panose="020B0604020202020204" pitchFamily="34" charset="0"/>
              <a:cs typeface="Arial" panose="020B0604020202020204" pitchFamily="34" charset="0"/>
            </a:endParaRPr>
          </a:p>
          <a:p>
            <a:pPr marL="742950" lvl="1" indent="-285750">
              <a:buFontTx/>
              <a:buChar char="-"/>
            </a:pPr>
            <a:r>
              <a:rPr lang="en-US" sz="1600" dirty="0" smtClean="0">
                <a:latin typeface="Arial" panose="020B0604020202020204" pitchFamily="34" charset="0"/>
                <a:cs typeface="Arial" panose="020B0604020202020204" pitchFamily="34" charset="0"/>
              </a:rPr>
              <a:t>strong dependence on most unstable </a:t>
            </a:r>
            <a:r>
              <a:rPr lang="en-US" sz="1600" dirty="0" smtClean="0">
                <a:latin typeface="Arial" panose="020B0604020202020204" pitchFamily="34" charset="0"/>
                <a:cs typeface="Arial" panose="020B0604020202020204" pitchFamily="34" charset="0"/>
                <a:sym typeface="Symbol"/>
              </a:rPr>
              <a:t> on beam parameters for GAEs</a:t>
            </a:r>
          </a:p>
          <a:p>
            <a:pPr marL="742950" lvl="1" indent="-285750">
              <a:spcAft>
                <a:spcPts val="600"/>
              </a:spcAft>
              <a:buFontTx/>
              <a:buChar char="-"/>
            </a:pPr>
            <a:r>
              <a:rPr lang="en-US" sz="1600" dirty="0" smtClean="0">
                <a:latin typeface="Arial" panose="020B0604020202020204" pitchFamily="34" charset="0"/>
                <a:cs typeface="Arial" panose="020B0604020202020204" pitchFamily="34" charset="0"/>
                <a:sym typeface="Symbol"/>
              </a:rPr>
              <a:t>predicted unstable co-GAEs</a:t>
            </a:r>
            <a:endParaRPr lang="en-US" sz="1600" dirty="0">
              <a:latin typeface="Arial" panose="020B0604020202020204" pitchFamily="34" charset="0"/>
              <a:cs typeface="Arial" panose="020B0604020202020204" pitchFamily="34" charset="0"/>
            </a:endParaRPr>
          </a:p>
        </p:txBody>
      </p:sp>
      <p:sp>
        <p:nvSpPr>
          <p:cNvPr id="9" name="Rectangle 26"/>
          <p:cNvSpPr txBox="1">
            <a:spLocks noChangeArrowheads="1"/>
          </p:cNvSpPr>
          <p:nvPr/>
        </p:nvSpPr>
        <p:spPr>
          <a:xfrm>
            <a:off x="487822" y="533400"/>
            <a:ext cx="8077200" cy="990600"/>
          </a:xfrm>
          <a:prstGeom prst="rect">
            <a:avLst/>
          </a:prstGeom>
          <a:noFill/>
        </p:spPr>
        <p:txBody>
          <a:bodyPr/>
          <a:lstStyle/>
          <a:p>
            <a:pPr algn="ctr">
              <a:defRPr/>
            </a:pPr>
            <a:r>
              <a:rPr lang="en-US" sz="2400" kern="0" dirty="0">
                <a:solidFill>
                  <a:srgbClr val="003399"/>
                </a:solidFill>
                <a:latin typeface="Arial" pitchFamily="34" charset="0"/>
                <a:ea typeface="+mj-ea"/>
                <a:cs typeface="Arial" pitchFamily="34" charset="0"/>
              </a:rPr>
              <a:t>   </a:t>
            </a:r>
            <a:r>
              <a:rPr lang="en-US" sz="2400" kern="0" dirty="0" smtClean="0">
                <a:solidFill>
                  <a:srgbClr val="003399"/>
                </a:solidFill>
                <a:latin typeface="Arial" pitchFamily="34" charset="0"/>
                <a:ea typeface="+mj-ea"/>
                <a:cs typeface="Arial" pitchFamily="34" charset="0"/>
              </a:rPr>
              <a:t>NSTX: Beam ion distribution parameter scan shows that </a:t>
            </a:r>
          </a:p>
          <a:p>
            <a:pPr algn="ctr">
              <a:defRPr/>
            </a:pPr>
            <a:r>
              <a:rPr lang="en-US" sz="2400" dirty="0" smtClean="0">
                <a:solidFill>
                  <a:srgbClr val="003399"/>
                </a:solidFill>
                <a:latin typeface="Arial" panose="020B0604020202020204" pitchFamily="34" charset="0"/>
                <a:cs typeface="Arial" panose="020B0604020202020204" pitchFamily="34" charset="0"/>
              </a:rPr>
              <a:t>many modes can be excited for v/</a:t>
            </a:r>
            <a:r>
              <a:rPr lang="en-US" sz="2400" dirty="0" err="1" smtClean="0">
                <a:solidFill>
                  <a:srgbClr val="003399"/>
                </a:solidFill>
                <a:latin typeface="Arial" panose="020B0604020202020204" pitchFamily="34" charset="0"/>
                <a:cs typeface="Arial" panose="020B0604020202020204" pitchFamily="34" charset="0"/>
              </a:rPr>
              <a:t>v</a:t>
            </a:r>
            <a:r>
              <a:rPr lang="en-US" sz="2400" baseline="-25000" dirty="0" err="1" smtClean="0">
                <a:solidFill>
                  <a:srgbClr val="003399"/>
                </a:solidFill>
                <a:latin typeface="Arial" panose="020B0604020202020204" pitchFamily="34" charset="0"/>
                <a:cs typeface="Arial" panose="020B0604020202020204" pitchFamily="34" charset="0"/>
              </a:rPr>
              <a:t>A</a:t>
            </a:r>
            <a:r>
              <a:rPr lang="en-US" sz="2400" dirty="0" smtClean="0">
                <a:solidFill>
                  <a:srgbClr val="003399"/>
                </a:solidFill>
                <a:latin typeface="Arial" panose="020B0604020202020204" pitchFamily="34" charset="0"/>
                <a:cs typeface="Arial" panose="020B0604020202020204" pitchFamily="34" charset="0"/>
              </a:rPr>
              <a:t> ≥ 4</a:t>
            </a:r>
            <a:r>
              <a:rPr lang="en-US" sz="2400" kern="0" dirty="0" smtClean="0">
                <a:solidFill>
                  <a:srgbClr val="003399"/>
                </a:solidFill>
                <a:latin typeface="Arial" pitchFamily="34" charset="0"/>
                <a:ea typeface="+mj-ea"/>
                <a:cs typeface="Arial" pitchFamily="34" charset="0"/>
              </a:rPr>
              <a:t> </a:t>
            </a:r>
            <a:r>
              <a:rPr lang="en-GB" sz="2400" dirty="0" smtClean="0">
                <a:solidFill>
                  <a:srgbClr val="003399"/>
                </a:solidFill>
                <a:latin typeface="Arial" pitchFamily="34" charset="0"/>
                <a:cs typeface="Arial" pitchFamily="34" charset="0"/>
              </a:rPr>
              <a:t> </a:t>
            </a:r>
            <a:r>
              <a:rPr lang="en-US" sz="2400" kern="0" dirty="0">
                <a:solidFill>
                  <a:srgbClr val="003399"/>
                </a:solidFill>
                <a:latin typeface="Arial" pitchFamily="34" charset="0"/>
                <a:ea typeface="+mj-ea"/>
                <a:cs typeface="Arial" pitchFamily="34" charset="0"/>
              </a:rPr>
              <a:t/>
            </a:r>
            <a:br>
              <a:rPr lang="en-US" sz="2400" kern="0" dirty="0">
                <a:solidFill>
                  <a:srgbClr val="003399"/>
                </a:solidFill>
                <a:latin typeface="Arial" pitchFamily="34" charset="0"/>
                <a:ea typeface="+mj-ea"/>
                <a:cs typeface="Arial" pitchFamily="34" charset="0"/>
              </a:rPr>
            </a:br>
            <a:r>
              <a:rPr lang="en-US" sz="2400" kern="0" dirty="0">
                <a:solidFill>
                  <a:srgbClr val="003399"/>
                </a:solidFill>
                <a:latin typeface="Arial" pitchFamily="34" charset="0"/>
                <a:ea typeface="+mj-ea"/>
                <a:cs typeface="Arial" pitchFamily="34" charset="0"/>
              </a:rPr>
              <a:t>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89900"/>
            <a:ext cx="8010830" cy="3920300"/>
          </a:xfrm>
          <a:prstGeom prst="rect">
            <a:avLst/>
          </a:prstGeom>
        </p:spPr>
      </p:pic>
      <p:sp>
        <p:nvSpPr>
          <p:cNvPr id="10" name="TextBox 9"/>
          <p:cNvSpPr txBox="1"/>
          <p:nvPr/>
        </p:nvSpPr>
        <p:spPr>
          <a:xfrm>
            <a:off x="7345366" y="1066800"/>
            <a:ext cx="1798634"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[J. </a:t>
            </a:r>
            <a:r>
              <a:rPr lang="en-US" sz="1400" dirty="0" err="1" smtClean="0">
                <a:latin typeface="Arial" panose="020B0604020202020204" pitchFamily="34" charset="0"/>
                <a:cs typeface="Arial" panose="020B0604020202020204" pitchFamily="34" charset="0"/>
              </a:rPr>
              <a:t>Lestz</a:t>
            </a:r>
            <a:r>
              <a:rPr lang="en-US" sz="1400" dirty="0" smtClean="0">
                <a:latin typeface="Arial" panose="020B0604020202020204" pitchFamily="34" charset="0"/>
                <a:cs typeface="Arial" panose="020B0604020202020204" pitchFamily="34" charset="0"/>
              </a:rPr>
              <a:t>, APS 2016]</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304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4571</TotalTime>
  <Words>2713</Words>
  <Application>Microsoft Office PowerPoint</Application>
  <PresentationFormat>On-screen Show (4:3)</PresentationFormat>
  <Paragraphs>274</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58th APS DPP Meeting, San Jose CA, October 31- November 4,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CAE-to-KAW energy channeling shows strong scaling with the beam power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Belova</dc:creator>
  <cp:lastModifiedBy>ebelova</cp:lastModifiedBy>
  <cp:revision>144</cp:revision>
  <dcterms:created xsi:type="dcterms:W3CDTF">2006-08-16T00:00:00Z</dcterms:created>
  <dcterms:modified xsi:type="dcterms:W3CDTF">2016-10-28T21:15:05Z</dcterms:modified>
</cp:coreProperties>
</file>