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302" r:id="rId3"/>
    <p:sldId id="259" r:id="rId4"/>
    <p:sldId id="297" r:id="rId5"/>
    <p:sldId id="264" r:id="rId6"/>
    <p:sldId id="269" r:id="rId7"/>
    <p:sldId id="270" r:id="rId8"/>
    <p:sldId id="271" r:id="rId9"/>
    <p:sldId id="279" r:id="rId10"/>
    <p:sldId id="272" r:id="rId11"/>
    <p:sldId id="273" r:id="rId12"/>
    <p:sldId id="274" r:id="rId13"/>
    <p:sldId id="275" r:id="rId14"/>
    <p:sldId id="299" r:id="rId15"/>
    <p:sldId id="300" r:id="rId16"/>
    <p:sldId id="287" r:id="rId17"/>
    <p:sldId id="301" r:id="rId18"/>
    <p:sldId id="281" r:id="rId19"/>
    <p:sldId id="282" r:id="rId20"/>
    <p:sldId id="283" r:id="rId21"/>
    <p:sldId id="284" r:id="rId22"/>
    <p:sldId id="312" r:id="rId23"/>
    <p:sldId id="313" r:id="rId24"/>
    <p:sldId id="314" r:id="rId25"/>
    <p:sldId id="294" r:id="rId26"/>
    <p:sldId id="295" r:id="rId27"/>
    <p:sldId id="296" r:id="rId28"/>
    <p:sldId id="307" r:id="rId29"/>
    <p:sldId id="308" r:id="rId30"/>
    <p:sldId id="303" r:id="rId31"/>
    <p:sldId id="304" r:id="rId32"/>
    <p:sldId id="305" r:id="rId33"/>
    <p:sldId id="306" r:id="rId34"/>
    <p:sldId id="311" r:id="rId35"/>
    <p:sldId id="309" r:id="rId36"/>
    <p:sldId id="310" r:id="rId37"/>
    <p:sldId id="278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826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C9A1322-4335-4E1C-BDE9-EBE03E9A09EC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99FD344-EDB5-4EEB-81AA-2FE7B8E3EF85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5C6E5C9-8B99-4EF3-AD82-9DB764682DCF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5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2466E64-44AD-4F56-A072-DDBB0FDE0656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5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D6EFE0C-7119-4223-B09D-C5D5A71E9C66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7FF4336-E584-48F7-BBEB-2250577955AA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C892DB4-99CF-43D2-8A44-AE63A0C559F6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7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BBD2BC0-9439-4508-BCB4-D48EB5D994EF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4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62C81CE-6155-439D-871F-4D0AF57435E8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4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E15F552-271F-41AA-BA66-1E7185D76141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B37BBC9-64C3-4FD9-88A8-BBD355677BB2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3636E16-530C-49CB-9428-2F1ABC6DD71D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5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564AE55-437A-403F-A351-08CD6F5A7788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CFD893A-33C1-4FD0-9F7E-F6721E689373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A436C43-A57C-4A9F-83C0-BDDC015C5F2B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946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DPP 58, Jeff</a:t>
            </a:r>
            <a:r>
              <a:rPr lang="en-US" sz="1000" b="1" baseline="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Lestz, 2016</a:t>
            </a:r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0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Jeff Lestz, Elena </a:t>
            </a:r>
            <a:r>
              <a:rPr lang="en-US" dirty="0" err="1"/>
              <a:t>Belova</a:t>
            </a:r>
            <a:r>
              <a:rPr lang="en-US" dirty="0"/>
              <a:t>, Nikolai </a:t>
            </a:r>
            <a:r>
              <a:rPr lang="en-US" dirty="0" err="1"/>
              <a:t>Gorelenkov</a:t>
            </a:r>
            <a:r>
              <a:rPr lang="en-US" dirty="0"/>
              <a:t> (PPPL)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Shawn Tang, Neal Crocker (UCLA)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simulations, experiments, and theory of sub-cyclotron Alfvén eigenmodes in NSTX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APS DPP 58</a:t>
            </a:r>
          </a:p>
          <a:p>
            <a:pPr>
              <a:lnSpc>
                <a:spcPct val="85000"/>
              </a:lnSpc>
            </a:pPr>
            <a:r>
              <a:rPr lang="en-US" dirty="0"/>
              <a:t>San Jose, CA</a:t>
            </a:r>
          </a:p>
          <a:p>
            <a:pPr>
              <a:lnSpc>
                <a:spcPct val="85000"/>
              </a:lnSpc>
            </a:pPr>
            <a:r>
              <a:rPr lang="en-US" dirty="0"/>
              <a:t>November 2, 2016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 sz="3600"/>
              <a:t>Mode Spectrum Depends Strongly on n &amp; v</a:t>
            </a:r>
            <a:r>
              <a:rPr lang="en-US" sz="3600" baseline="-3300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4653" r="8006"/>
          <a:stretch>
            <a:fillRect/>
          </a:stretch>
        </p:blipFill>
        <p:spPr>
          <a:xfrm>
            <a:off x="12919" y="3223079"/>
            <a:ext cx="4205880" cy="32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718" r="6129" b="9"/>
          <a:stretch>
            <a:fillRect/>
          </a:stretch>
        </p:blipFill>
        <p:spPr>
          <a:xfrm>
            <a:off x="4764689" y="3166019"/>
            <a:ext cx="4353480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6200" y="1066800"/>
            <a:ext cx="8991600" cy="204215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each n, CAE and GAE modes appear at distinct frequencies</a:t>
            </a:r>
          </a:p>
          <a:p>
            <a:r>
              <a:rPr lang="en-US" dirty="0">
                <a:solidFill>
                  <a:srgbClr val="26A826"/>
                </a:solidFill>
              </a:rPr>
              <a:t>Co-GAE</a:t>
            </a:r>
            <a:r>
              <a:rPr lang="en-US" dirty="0"/>
              <a:t> seen in simulations at large |n| (&gt;7) are yet to be thoroughly investigated experimentally </a:t>
            </a:r>
          </a:p>
          <a:p>
            <a:pPr lvl="1"/>
            <a:r>
              <a:rPr lang="en-US" dirty="0"/>
              <a:t>Weakly unstable near the boundary of realistic NSTX beam geometry</a:t>
            </a:r>
          </a:p>
          <a:p>
            <a:r>
              <a:rPr lang="en-US" dirty="0"/>
              <a:t>Spectrum becomes much more rich as v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increases past 4.5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1651" y="3209815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1680 kHz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1650" y="3553294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1440 kHz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1650" y="3960964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1200 kHz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1649" y="4357327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960 kHz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1649" y="4742038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720 kHz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1648" y="5089115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480 kHz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1648" y="5496785"/>
            <a:ext cx="94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240 kHz </a:t>
            </a:r>
          </a:p>
        </p:txBody>
      </p:sp>
    </p:spTree>
    <p:extLst>
      <p:ext uri="{BB962C8B-B14F-4D97-AF65-F5344CB8AC3E}">
        <p14:creationId xmlns:p14="http://schemas.microsoft.com/office/powerpoint/2010/main" val="85657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GAE Typically More Unstable than CAE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" y="4114800"/>
            <a:ext cx="3169800" cy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87640" y="4143600"/>
            <a:ext cx="3169440" cy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3600" y="4114440"/>
            <a:ext cx="3170160" cy="2377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76200" y="1066800"/>
                <a:ext cx="8991600" cy="3076800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3366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rgbClr val="92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85725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02870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Largest growth rates occur for n ~ 6 – 10</a:t>
                </a:r>
              </a:p>
              <a:p>
                <a:r>
                  <a:rPr lang="en-US" dirty="0"/>
                  <a:t>GAE mostly </a:t>
                </a:r>
                <a:r>
                  <a:rPr lang="en-US" dirty="0">
                    <a:solidFill>
                      <a:srgbClr val="26A826"/>
                    </a:solidFill>
                  </a:rPr>
                  <a:t>co-rotating</a:t>
                </a:r>
                <a:r>
                  <a:rPr lang="en-US" dirty="0"/>
                  <a:t> when injecting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beam (tangential), counter-rotating 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(perpendicular)</a:t>
                </a:r>
              </a:p>
              <a:p>
                <a:r>
                  <a:rPr lang="en-US" dirty="0"/>
                  <a:t>Almost exclusively </a:t>
                </a:r>
                <a:r>
                  <a:rPr lang="en-US" dirty="0" err="1">
                    <a:solidFill>
                      <a:srgbClr val="FF0000"/>
                    </a:solidFill>
                  </a:rPr>
                  <a:t>cntr</a:t>
                </a:r>
                <a:r>
                  <a:rPr lang="en-US" dirty="0">
                    <a:solidFill>
                      <a:srgbClr val="FF0000"/>
                    </a:solidFill>
                  </a:rPr>
                  <a:t>-GAE</a:t>
                </a:r>
                <a:r>
                  <a:rPr lang="en-US" dirty="0"/>
                  <a:t> for 2.5 &lt;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&lt; 4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CAE</a:t>
                </a:r>
                <a:r>
                  <a:rPr lang="en-US" dirty="0"/>
                  <a:t> are strictly more stable than GAE for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&lt; 4</a:t>
                </a:r>
              </a:p>
              <a:p>
                <a:pPr lvl="1"/>
                <a:r>
                  <a:rPr lang="en-US" dirty="0"/>
                  <a:t>Implications for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 flattening mechanism</a:t>
                </a:r>
              </a:p>
              <a:p>
                <a:pPr lvl="2"/>
                <a:r>
                  <a:rPr lang="en-US" dirty="0"/>
                  <a:t>A difference in the amount of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 flattening near this value of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could indicate which type of mode (CAE vs GAE) is most responsible for the unexplained thermal energy transport</a:t>
                </a:r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800"/>
                <a:ext cx="8991600" cy="3076800"/>
              </a:xfrm>
              <a:prstGeom prst="rect">
                <a:avLst/>
              </a:prstGeom>
              <a:blipFill>
                <a:blip r:embed="rId6"/>
                <a:stretch>
                  <a:fillRect l="-1085" t="-4356" b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04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1958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Opposite trends for </a:t>
            </a:r>
            <a:r>
              <a:rPr lang="en-US" dirty="0" err="1">
                <a:solidFill>
                  <a:srgbClr val="FF0000"/>
                </a:solidFill>
              </a:rPr>
              <a:t>cntr</a:t>
            </a:r>
            <a:r>
              <a:rPr lang="en-US" dirty="0">
                <a:solidFill>
                  <a:srgbClr val="FF0000"/>
                </a:solidFill>
              </a:rPr>
              <a:t>-GAEs</a:t>
            </a:r>
            <a:r>
              <a:rPr lang="en-US" dirty="0"/>
              <a:t> (circles) and </a:t>
            </a:r>
            <a:r>
              <a:rPr lang="en-US" dirty="0">
                <a:solidFill>
                  <a:srgbClr val="26A826"/>
                </a:solidFill>
              </a:rPr>
              <a:t>co-GAEs</a:t>
            </a:r>
            <a:r>
              <a:rPr lang="en-US" dirty="0"/>
              <a:t> (squares)</a:t>
            </a:r>
          </a:p>
          <a:p>
            <a:r>
              <a:rPr lang="en-US" dirty="0"/>
              <a:t>Are these true MHD modes or high frequency EPM?</a:t>
            </a:r>
          </a:p>
          <a:p>
            <a:r>
              <a:rPr lang="en-US" dirty="0"/>
              <a:t>In contrast, </a:t>
            </a:r>
            <a:r>
              <a:rPr lang="en-US" dirty="0">
                <a:solidFill>
                  <a:schemeClr val="accent1"/>
                </a:solidFill>
              </a:rPr>
              <a:t>CAE</a:t>
            </a:r>
            <a:r>
              <a:rPr lang="en-US" dirty="0"/>
              <a:t> frequencies change only slightly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GAE Frequencies Shift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&amp; v</a:t>
                </a:r>
                <a:r>
                  <a:rPr lang="en-US" baseline="-25000" dirty="0"/>
                  <a:t>0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532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5716"/>
          <a:stretch/>
        </p:blipFill>
        <p:spPr>
          <a:xfrm>
            <a:off x="266700" y="2262673"/>
            <a:ext cx="8610600" cy="42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2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799"/>
                <a:ext cx="8991600" cy="22860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Approximate dispersion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excellent fit to n dependence of frequencies </a:t>
                </a:r>
              </a:p>
              <a:p>
                <a:pPr lvl="1"/>
                <a:r>
                  <a:rPr lang="en-US" dirty="0"/>
                  <a:t>Fit is much worse when using B,R on-axis vs B,R at mode location</a:t>
                </a:r>
              </a:p>
              <a:p>
                <a:r>
                  <a:rPr lang="en-US" dirty="0"/>
                  <a:t>Cyclotron resonance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〉=−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decent fit to v</a:t>
                </a:r>
                <a:r>
                  <a:rPr lang="en-US" baseline="-25000" dirty="0"/>
                  <a:t>||</a:t>
                </a:r>
                <a:r>
                  <a:rPr lang="en-US" dirty="0"/>
                  <a:t> dependence of frequencies </a:t>
                </a:r>
              </a:p>
              <a:p>
                <a:pPr lvl="1"/>
                <a:r>
                  <a:rPr lang="en-US" dirty="0"/>
                  <a:t>Resonant v</a:t>
                </a:r>
                <a:r>
                  <a:rPr lang="en-US" baseline="-25000" dirty="0"/>
                  <a:t>||</a:t>
                </a:r>
                <a:r>
                  <a:rPr lang="en-US" dirty="0"/>
                  <a:t> not necessarily near the injected v</a:t>
                </a:r>
                <a:r>
                  <a:rPr lang="en-US" baseline="-25000" dirty="0"/>
                  <a:t>||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799"/>
                <a:ext cx="8991600" cy="2286001"/>
              </a:xfrm>
              <a:blipFill>
                <a:blip r:embed="rId2"/>
                <a:stretch>
                  <a:fillRect l="-1085" t="-5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Co-GAE Dispersion and Resonance</a:t>
            </a:r>
            <a:endParaRPr 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7"/>
          <a:stretch/>
        </p:blipFill>
        <p:spPr>
          <a:xfrm>
            <a:off x="769056" y="3276617"/>
            <a:ext cx="3460044" cy="321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r="7116"/>
          <a:stretch/>
        </p:blipFill>
        <p:spPr>
          <a:xfrm>
            <a:off x="4876800" y="3265327"/>
            <a:ext cx="3692044" cy="3217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7200" y="3168134"/>
            <a:ext cx="5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1814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799"/>
                <a:ext cx="8991600" cy="215913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Approximate dispersion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very rough fit to n dependence in frequencies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is worse approximation for </a:t>
                </a:r>
                <a:r>
                  <a:rPr lang="en-US" dirty="0" err="1">
                    <a:solidFill>
                      <a:srgbClr val="FF0000"/>
                    </a:solidFill>
                  </a:rPr>
                  <a:t>cntr</a:t>
                </a:r>
                <a:r>
                  <a:rPr lang="en-US" dirty="0">
                    <a:solidFill>
                      <a:srgbClr val="FF0000"/>
                    </a:solidFill>
                  </a:rPr>
                  <a:t>-GAEs</a:t>
                </a:r>
                <a:r>
                  <a:rPr lang="en-US" dirty="0"/>
                  <a:t> than </a:t>
                </a:r>
                <a:r>
                  <a:rPr lang="en-US" dirty="0">
                    <a:solidFill>
                      <a:srgbClr val="26A826"/>
                    </a:solidFill>
                  </a:rPr>
                  <a:t>co-GAEs</a:t>
                </a:r>
                <a:r>
                  <a:rPr lang="en-US" dirty="0"/>
                  <a:t> due to lower n and higher m harmonics</a:t>
                </a:r>
              </a:p>
              <a:p>
                <a:r>
                  <a:rPr lang="en-US" dirty="0"/>
                  <a:t>Cyclotron resonance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〉=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captures qualitative v</a:t>
                </a:r>
                <a:r>
                  <a:rPr lang="en-US" baseline="-25000" dirty="0"/>
                  <a:t>||</a:t>
                </a:r>
                <a:r>
                  <a:rPr lang="en-US" dirty="0"/>
                  <a:t> dependence of frequencies </a:t>
                </a:r>
              </a:p>
              <a:p>
                <a:pPr lvl="1"/>
                <a:r>
                  <a:rPr lang="en-US" dirty="0"/>
                  <a:t>Resonant v</a:t>
                </a:r>
                <a:r>
                  <a:rPr lang="en-US" baseline="-25000" dirty="0"/>
                  <a:t>||</a:t>
                </a:r>
                <a:r>
                  <a:rPr lang="en-US" dirty="0"/>
                  <a:t> not necessarily close to the injected v</a:t>
                </a:r>
                <a:r>
                  <a:rPr lang="en-US" baseline="-25000" dirty="0"/>
                  <a:t>||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799"/>
                <a:ext cx="8991600" cy="2159137"/>
              </a:xfrm>
              <a:blipFill>
                <a:blip r:embed="rId2"/>
                <a:stretch>
                  <a:fillRect l="-814" t="-4802" r="-1356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Counter-GAE Dispersion and Resonance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8"/>
          <a:stretch/>
        </p:blipFill>
        <p:spPr>
          <a:xfrm>
            <a:off x="679125" y="3225936"/>
            <a:ext cx="3518550" cy="3274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r="7096"/>
          <a:stretch/>
        </p:blipFill>
        <p:spPr>
          <a:xfrm>
            <a:off x="4800600" y="3225937"/>
            <a:ext cx="3739457" cy="3278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8073" y="3147949"/>
            <a:ext cx="5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95912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Equilibrium solver is </a:t>
            </a:r>
            <a:r>
              <a:rPr lang="en-US" dirty="0">
                <a:solidFill>
                  <a:srgbClr val="920000"/>
                </a:solidFill>
              </a:rPr>
              <a:t>self-consistent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increasing v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v</a:t>
            </a:r>
            <a:r>
              <a:rPr lang="en-US" baseline="-25000" dirty="0" err="1">
                <a:sym typeface="Wingdings" panose="05000000000000000000" pitchFamily="2" charset="2"/>
              </a:rPr>
              <a:t>A</a:t>
            </a:r>
            <a:r>
              <a:rPr lang="en-US" dirty="0">
                <a:sym typeface="Wingdings" panose="05000000000000000000" pitchFamily="2" charset="2"/>
              </a:rPr>
              <a:t> increases </a:t>
            </a:r>
            <a:r>
              <a:rPr lang="en-US" dirty="0" err="1">
                <a:sym typeface="Wingdings" panose="05000000000000000000" pitchFamily="2" charset="2"/>
              </a:rPr>
              <a:t>J</a:t>
            </a:r>
            <a:r>
              <a:rPr lang="en-US" baseline="-25000" dirty="0" err="1">
                <a:sym typeface="Wingdings" panose="05000000000000000000" pitchFamily="2" charset="2"/>
              </a:rPr>
              <a:t>beam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J</a:t>
            </a:r>
            <a:r>
              <a:rPr lang="en-US" baseline="-25000" dirty="0" err="1">
                <a:sym typeface="Wingdings" panose="05000000000000000000" pitchFamily="2" charset="2"/>
              </a:rPr>
              <a:t>plasma</a:t>
            </a:r>
            <a:r>
              <a:rPr lang="en-US" dirty="0">
                <a:sym typeface="Wingdings" panose="05000000000000000000" pitchFamily="2" charset="2"/>
              </a:rPr>
              <a:t>, modifying the equilibrium. Must disentangle “equilibrium effects” from “EP phase space effects” on frequencies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Method 1: Fix beam energy and vary beam density to make the equilibrium more MHD-like without changing the energetic particle phase space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Method 2: Remove energetic particles from equilibrium equations (no longer self consistent), fix beam density and vary beam energy to manipulate the EP phase space</a:t>
            </a:r>
          </a:p>
          <a:p>
            <a:r>
              <a:rPr lang="en-US" b="1" u="sng" dirty="0">
                <a:sym typeface="Wingdings" panose="05000000000000000000" pitchFamily="2" charset="2"/>
              </a:rPr>
              <a:t>Large frequency changes are still observed when varying v</a:t>
            </a:r>
            <a:r>
              <a:rPr lang="en-US" b="1" u="sng" baseline="-25000" dirty="0">
                <a:sym typeface="Wingdings" panose="05000000000000000000" pitchFamily="2" charset="2"/>
              </a:rPr>
              <a:t>0</a:t>
            </a:r>
            <a:r>
              <a:rPr lang="en-US" b="1" u="sng" dirty="0">
                <a:sym typeface="Wingdings" panose="05000000000000000000" pitchFamily="2" charset="2"/>
              </a:rPr>
              <a:t>/</a:t>
            </a:r>
            <a:r>
              <a:rPr lang="en-US" b="1" u="sng" dirty="0" err="1">
                <a:sym typeface="Wingdings" panose="05000000000000000000" pitchFamily="2" charset="2"/>
              </a:rPr>
              <a:t>v</a:t>
            </a:r>
            <a:r>
              <a:rPr lang="en-US" b="1" u="sng" baseline="-25000" dirty="0" err="1">
                <a:sym typeface="Wingdings" panose="05000000000000000000" pitchFamily="2" charset="2"/>
              </a:rPr>
              <a:t>A</a:t>
            </a:r>
            <a:r>
              <a:rPr lang="en-US" b="1" u="sng" dirty="0">
                <a:sym typeface="Wingdings" panose="05000000000000000000" pitchFamily="2" charset="2"/>
              </a:rPr>
              <a:t> with identical equilibria</a:t>
            </a:r>
            <a:endParaRPr lang="en-US" u="sng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𝐺𝐴𝐸</m:t>
                        </m:r>
                      </m:sub>
                    </m:sSub>
                  </m:oMath>
                </a14:m>
                <a:r>
                  <a:rPr lang="en-US" dirty="0"/>
                  <a:t> also Changes with Fixed Equilibrium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"/>
          <a:stretch/>
        </p:blipFill>
        <p:spPr>
          <a:xfrm>
            <a:off x="2016846" y="3505200"/>
            <a:ext cx="3664275" cy="2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6269"/>
          <a:stretch/>
        </p:blipFill>
        <p:spPr>
          <a:xfrm>
            <a:off x="5681121" y="3505200"/>
            <a:ext cx="3386679" cy="2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191000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ym typeface="Wingdings" panose="05000000000000000000" pitchFamily="2" charset="2"/>
              </a:rPr>
              <a:t>             LEGEND</a:t>
            </a:r>
          </a:p>
          <a:p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Self-consistent equilibrium, varying v</a:t>
            </a:r>
            <a:r>
              <a:rPr lang="en-US" sz="12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 with constant </a:t>
            </a:r>
            <a:r>
              <a:rPr lang="en-US" sz="1200" dirty="0" err="1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200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200" dirty="0">
                <a:solidFill>
                  <a:srgbClr val="0070C0"/>
                </a:solidFill>
                <a:sym typeface="Wingdings" panose="05000000000000000000" pitchFamily="2" charset="2"/>
              </a:rPr>
              <a:t>Self-consistent equilibrium, varying </a:t>
            </a:r>
            <a:r>
              <a:rPr lang="en-US" sz="1200" dirty="0" err="1">
                <a:solidFill>
                  <a:srgbClr val="0070C0"/>
                </a:solidFill>
                <a:sym typeface="Wingdings" panose="05000000000000000000" pitchFamily="2" charset="2"/>
              </a:rPr>
              <a:t>n</a:t>
            </a:r>
            <a:r>
              <a:rPr lang="en-US" sz="1200" baseline="-25000" dirty="0" err="1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sz="1200" dirty="0">
                <a:solidFill>
                  <a:srgbClr val="0070C0"/>
                </a:solidFill>
                <a:sym typeface="Wingdings" panose="05000000000000000000" pitchFamily="2" charset="2"/>
              </a:rPr>
              <a:t> with constant v</a:t>
            </a:r>
            <a:r>
              <a:rPr lang="en-US" sz="1200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0</a:t>
            </a:r>
            <a:endParaRPr lang="en-US" sz="12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1200" b="1" dirty="0">
                <a:solidFill>
                  <a:srgbClr val="26A826"/>
                </a:solidFill>
                <a:sym typeface="Wingdings" panose="05000000000000000000" pitchFamily="2" charset="2"/>
              </a:rPr>
              <a:t>NON</a:t>
            </a:r>
            <a:r>
              <a:rPr lang="en-US" sz="1200" dirty="0">
                <a:solidFill>
                  <a:srgbClr val="26A826"/>
                </a:solidFill>
                <a:sym typeface="Wingdings" panose="05000000000000000000" pitchFamily="2" charset="2"/>
              </a:rPr>
              <a:t> self-consistent, “MHD-like” equilibrium, varying v</a:t>
            </a:r>
            <a:r>
              <a:rPr lang="en-US" sz="1200" baseline="-25000" dirty="0">
                <a:solidFill>
                  <a:srgbClr val="26A826"/>
                </a:solidFill>
                <a:sym typeface="Wingdings" panose="05000000000000000000" pitchFamily="2" charset="2"/>
              </a:rPr>
              <a:t>0</a:t>
            </a:r>
            <a:r>
              <a:rPr lang="en-US" sz="1200" dirty="0">
                <a:solidFill>
                  <a:srgbClr val="26A826"/>
                </a:solidFill>
                <a:sym typeface="Wingdings" panose="05000000000000000000" pitchFamily="2" charset="2"/>
              </a:rPr>
              <a:t> with constant </a:t>
            </a:r>
            <a:r>
              <a:rPr lang="en-US" sz="1200" dirty="0" err="1">
                <a:solidFill>
                  <a:srgbClr val="26A826"/>
                </a:solidFill>
                <a:sym typeface="Wingdings" panose="05000000000000000000" pitchFamily="2" charset="2"/>
              </a:rPr>
              <a:t>n</a:t>
            </a:r>
            <a:r>
              <a:rPr lang="en-US" sz="1200" baseline="-25000" dirty="0" err="1">
                <a:solidFill>
                  <a:srgbClr val="26A826"/>
                </a:solidFill>
                <a:sym typeface="Wingdings" panose="05000000000000000000" pitchFamily="2" charset="2"/>
              </a:rPr>
              <a:t>b</a:t>
            </a:r>
            <a:endParaRPr lang="en-US" sz="1200" dirty="0">
              <a:solidFill>
                <a:srgbClr val="26A8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6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Large and unexpected changes in frequency with changes in EP distribution is uncharacteristic of MHD modes</a:t>
            </a:r>
          </a:p>
          <a:p>
            <a:r>
              <a:rPr lang="en-US" dirty="0"/>
              <a:t>Even when excluding EP effects on equilibrium, different EP distributions with the same equilibrium lead to large changes in frequency </a:t>
            </a:r>
          </a:p>
          <a:p>
            <a:pPr lvl="1"/>
            <a:r>
              <a:rPr lang="en-US" dirty="0"/>
              <a:t>Quantitatively described by resonance condition </a:t>
            </a:r>
          </a:p>
          <a:p>
            <a:r>
              <a:rPr lang="en-US" dirty="0"/>
              <a:t>Frequencies are usually near expected GAE freq. </a:t>
            </a:r>
          </a:p>
          <a:p>
            <a:r>
              <a:rPr lang="en-US" dirty="0"/>
              <a:t>Yet there are not always (or even typically?) clear and substantial modifications to the mode structure corresponding to these large changes in frequency </a:t>
            </a:r>
          </a:p>
          <a:p>
            <a:r>
              <a:rPr lang="en-US" dirty="0"/>
              <a:t>Are these modes more accurately regarded as high frequency energetic particle modes (EPM)?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EPMs in Disguise?</a:t>
            </a:r>
          </a:p>
        </p:txBody>
      </p:sp>
    </p:spTree>
    <p:extLst>
      <p:ext uri="{BB962C8B-B14F-4D97-AF65-F5344CB8AC3E}">
        <p14:creationId xmlns:p14="http://schemas.microsoft.com/office/powerpoint/2010/main" val="154891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 sz="3400" dirty="0">
                <a:latin typeface="Arial" pitchFamily="34"/>
                <a:cs typeface="Arial" pitchFamily="34"/>
              </a:rPr>
              <a:t>GAE resonances nicer in MHD equilibrium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3075" r="8560"/>
          <a:stretch/>
        </p:blipFill>
        <p:spPr>
          <a:xfrm>
            <a:off x="533400" y="3200400"/>
            <a:ext cx="3764300" cy="330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2206" r="8560"/>
          <a:stretch/>
        </p:blipFill>
        <p:spPr>
          <a:xfrm>
            <a:off x="4800600" y="3105575"/>
            <a:ext cx="3837993" cy="339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76200" y="1066800"/>
                <a:ext cx="8991600" cy="21336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3366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rgbClr val="92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85725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02870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Resonances are often shifted from integers for GAEs simulated with self-consistent equilibrium </a:t>
                </a:r>
              </a:p>
              <a:p>
                <a:pPr lvl="1"/>
                <a:r>
                  <a:rPr lang="en-US" dirty="0"/>
                  <a:t>In contrast, CAEs line up extremely well with integers</a:t>
                </a:r>
              </a:p>
              <a:p>
                <a:pPr lvl="2"/>
                <a:r>
                  <a:rPr lang="en-US" dirty="0"/>
                  <a:t>Key physics difference; CAEs obey ordinary resonance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vs the more complicated Doppler-shifted cyclotron resonances for the GAEs. </a:t>
                </a:r>
              </a:p>
              <a:p>
                <a:r>
                  <a:rPr lang="en-US" dirty="0"/>
                  <a:t>Incidental finding in non self-consistent simulations of GAEs: resonances are much better aligned with integers when beam effects are excluded from equilibrium</a:t>
                </a:r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800"/>
                <a:ext cx="8991600" cy="2133600"/>
              </a:xfrm>
              <a:prstGeom prst="rect">
                <a:avLst/>
              </a:prstGeom>
              <a:blipFill>
                <a:blip r:embed="rId5"/>
                <a:stretch>
                  <a:fillRect l="-610" t="-4000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1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3274179" cy="4484457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20664" y="32680"/>
            <a:ext cx="9144000" cy="914400"/>
          </a:xfrm>
        </p:spPr>
        <p:txBody>
          <a:bodyPr wrap="square" tIns="45720" bIns="45720">
            <a:noAutofit/>
          </a:bodyPr>
          <a:lstStyle/>
          <a:p>
            <a:pPr lvl="0"/>
            <a:r>
              <a:rPr lang="en-US" sz="3600" dirty="0"/>
              <a:t>Experimental vs Simulated Mode Spectrum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72120" y="3840479"/>
            <a:ext cx="3971880" cy="263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63440" y="1956960"/>
            <a:ext cx="3291839" cy="20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raight Connector 7"/>
          <p:cNvSpPr/>
          <p:nvPr/>
        </p:nvSpPr>
        <p:spPr>
          <a:xfrm flipH="1">
            <a:off x="2514600" y="2743199"/>
            <a:ext cx="1965960" cy="457201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tailEnd type="arrow"/>
          </a:ln>
        </p:spPr>
        <p:txBody>
          <a:bodyPr vert="horz" wrap="none" lIns="96120" tIns="51120" rIns="96120" bIns="5112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4937760" y="5212080"/>
            <a:ext cx="274320" cy="109728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2600">
            <a:solidFill>
              <a:srgbClr val="FF00CC"/>
            </a:solidFill>
            <a:prstDash val="solid"/>
          </a:ln>
        </p:spPr>
        <p:txBody>
          <a:bodyPr vert="horz" wrap="none" lIns="96120" tIns="51120" rIns="96120" bIns="5112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1600200" y="5116089"/>
            <a:ext cx="3297599" cy="487480"/>
          </a:xfrm>
          <a:prstGeom prst="line">
            <a:avLst/>
          </a:prstGeom>
          <a:noFill/>
          <a:ln w="12600">
            <a:solidFill>
              <a:srgbClr val="FF00CC"/>
            </a:solidFill>
            <a:prstDash val="solid"/>
            <a:tailEnd type="arrow"/>
          </a:ln>
        </p:spPr>
        <p:txBody>
          <a:bodyPr vert="horz" wrap="none" lIns="96120" tIns="51120" rIns="96120" bIns="5112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609" y="5603569"/>
            <a:ext cx="1188719" cy="639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cap="none" baseline="0" dirty="0" err="1">
                <a:ln>
                  <a:noFill/>
                </a:ln>
                <a:solidFill>
                  <a:srgbClr val="FF33FF"/>
                </a:solidFill>
                <a:latin typeface="Arial" pitchFamily="2"/>
                <a:ea typeface="Arial" pitchFamily="2"/>
                <a:cs typeface="Arial" pitchFamily="2"/>
              </a:rPr>
              <a:t>cntr</a:t>
            </a:r>
            <a:r>
              <a:rPr lang="en-US" sz="1800" b="0" i="0" u="none" strike="noStrike" cap="none" baseline="0" dirty="0">
                <a:ln>
                  <a:noFill/>
                </a:ln>
                <a:solidFill>
                  <a:srgbClr val="FF33FF"/>
                </a:solidFill>
                <a:latin typeface="Arial" pitchFamily="2"/>
                <a:ea typeface="Arial" pitchFamily="2"/>
                <a:cs typeface="Arial" pitchFamily="2"/>
              </a:rPr>
              <a:t>-GAE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4897800" y="4114800"/>
            <a:ext cx="274320" cy="109728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2600">
            <a:solidFill>
              <a:srgbClr val="3333FF"/>
            </a:solidFill>
            <a:prstDash val="solid"/>
          </a:ln>
        </p:spPr>
        <p:txBody>
          <a:bodyPr vert="horz" wrap="none" lIns="96120" tIns="51120" rIns="96120" bIns="5112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1143000" y="4421135"/>
            <a:ext cx="3714840" cy="121272"/>
          </a:xfrm>
          <a:prstGeom prst="line">
            <a:avLst/>
          </a:prstGeom>
          <a:noFill/>
          <a:ln w="12600">
            <a:solidFill>
              <a:srgbClr val="0000FF"/>
            </a:solidFill>
            <a:prstDash val="solid"/>
            <a:tailEnd type="arrow"/>
          </a:ln>
        </p:spPr>
        <p:txBody>
          <a:bodyPr vert="horz" wrap="none" lIns="96120" tIns="51120" rIns="96120" bIns="5112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2859" y="4471345"/>
            <a:ext cx="1107359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cap="none" baseline="0" dirty="0" err="1">
                <a:ln>
                  <a:noFill/>
                </a:ln>
                <a:solidFill>
                  <a:srgbClr val="3333FF"/>
                </a:solidFill>
                <a:latin typeface="Arial" pitchFamily="2"/>
                <a:ea typeface="Arial" pitchFamily="2"/>
                <a:cs typeface="Arial" pitchFamily="2"/>
              </a:rPr>
              <a:t>cntr</a:t>
            </a:r>
            <a:r>
              <a:rPr lang="en-US" sz="1800" b="0" i="0" u="none" strike="noStrike" cap="none" baseline="0" dirty="0">
                <a:ln>
                  <a:noFill/>
                </a:ln>
                <a:solidFill>
                  <a:srgbClr val="3333FF"/>
                </a:solidFill>
                <a:latin typeface="Arial" pitchFamily="2"/>
                <a:ea typeface="Arial" pitchFamily="2"/>
                <a:cs typeface="Arial" pitchFamily="2"/>
              </a:rPr>
              <a:t>-CAE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377439"/>
            <a:ext cx="976847" cy="3678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cap="none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Arial" pitchFamily="2"/>
                <a:ea typeface="Arial" pitchFamily="2"/>
                <a:cs typeface="Arial" pitchFamily="2"/>
              </a:rPr>
              <a:t>co-CAE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7680" y="6310800"/>
            <a:ext cx="16941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[Crocker, NF 2013]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3657600"/>
            <a:ext cx="186480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highlight>
                  <a:srgbClr val="FFFFFF"/>
                </a:highlight>
              </a:defRPr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latin typeface="Arial" pitchFamily="2"/>
                <a:ea typeface="Arial" pitchFamily="2"/>
                <a:cs typeface="Arial" pitchFamily="2"/>
              </a:rPr>
              <a:t>[Fredrickson, PoP 2013]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0772" y="2193119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1920 kHz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0771" y="2633950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1680 kHz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0770" y="3092232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1440 kHz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0770" y="3539676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1200 kHz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5655" y="4013064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960 kHz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3118" y="4468258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720 kHz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3117" y="4933896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480 kHz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19250" y="5388685"/>
            <a:ext cx="94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240 kHz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/>
              <p:cNvSpPr txBox="1">
                <a:spLocks/>
              </p:cNvSpPr>
              <p:nvPr/>
            </p:nvSpPr>
            <p:spPr>
              <a:xfrm>
                <a:off x="76200" y="1066800"/>
                <a:ext cx="8991600" cy="10595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3366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rgbClr val="92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85725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02870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From TRANSP, realistic parameters for NSTX shot 141398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 = 0.5 – 0.7, v</a:t>
                </a:r>
                <a:r>
                  <a:rPr lang="en-US" sz="1400" baseline="-25000" dirty="0"/>
                  <a:t>0</a:t>
                </a:r>
                <a:r>
                  <a:rPr lang="en-US" sz="1400" dirty="0"/>
                  <a:t>/</a:t>
                </a:r>
                <a:r>
                  <a:rPr lang="en-US" sz="1400" dirty="0" err="1"/>
                  <a:t>v</a:t>
                </a:r>
                <a:r>
                  <a:rPr lang="en-US" sz="1400" baseline="-25000" dirty="0" err="1"/>
                  <a:t>A</a:t>
                </a:r>
                <a:r>
                  <a:rPr lang="en-US" sz="1400" dirty="0"/>
                  <a:t> = 4.75 – 5.25 </a:t>
                </a:r>
              </a:p>
              <a:p>
                <a:r>
                  <a:rPr lang="en-US" sz="1400" dirty="0">
                    <a:solidFill>
                      <a:schemeClr val="accent1"/>
                    </a:solidFill>
                  </a:rPr>
                  <a:t>Co-CAE</a:t>
                </a:r>
                <a:r>
                  <a:rPr lang="en-US" sz="1400" dirty="0"/>
                  <a:t> agree with high frequency observations, </a:t>
                </a:r>
                <a:r>
                  <a:rPr lang="en-US" sz="1400" u="sng" dirty="0"/>
                  <a:t>disagree on direction</a:t>
                </a:r>
                <a:r>
                  <a:rPr lang="en-US" sz="1400" dirty="0"/>
                  <a:t> at lower frequency range </a:t>
                </a:r>
              </a:p>
              <a:p>
                <a:r>
                  <a:rPr lang="en-US" sz="1400" dirty="0" err="1">
                    <a:solidFill>
                      <a:srgbClr val="FF0000"/>
                    </a:solidFill>
                  </a:rPr>
                  <a:t>Cntr</a:t>
                </a:r>
                <a:r>
                  <a:rPr lang="en-US" sz="1400" dirty="0">
                    <a:solidFill>
                      <a:srgbClr val="FF0000"/>
                    </a:solidFill>
                  </a:rPr>
                  <a:t>-GAE</a:t>
                </a:r>
                <a:r>
                  <a:rPr lang="en-US" sz="1400" dirty="0"/>
                  <a:t> simulations near but below experimental measurements</a:t>
                </a:r>
              </a:p>
              <a:p>
                <a:r>
                  <a:rPr lang="en-US" sz="1400" dirty="0">
                    <a:solidFill>
                      <a:srgbClr val="26A826"/>
                    </a:solidFill>
                  </a:rPr>
                  <a:t>Co-GAE</a:t>
                </a:r>
                <a:r>
                  <a:rPr lang="en-US" sz="1400" dirty="0"/>
                  <a:t> not analyzed experimentally in this discharge</a:t>
                </a:r>
              </a:p>
            </p:txBody>
          </p:sp>
        </mc:Choice>
        <mc:Fallback xmlns="">
          <p:sp>
            <p:nvSpPr>
              <p:cNvPr id="2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800"/>
                <a:ext cx="8991600" cy="1059528"/>
              </a:xfrm>
              <a:prstGeom prst="rect">
                <a:avLst/>
              </a:prstGeom>
              <a:blipFill>
                <a:blip r:embed="rId6"/>
                <a:stretch>
                  <a:fillRect l="-136" t="-114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81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 dirty="0"/>
              <a:t>Mode Spectrum Dependence on v</a:t>
            </a:r>
            <a:r>
              <a:rPr lang="en-US" baseline="-33000" dirty="0"/>
              <a:t>0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baseline="-33000" dirty="0" err="1"/>
              <a:t>A</a:t>
            </a:r>
            <a:endParaRPr lang="en-US" baseline="-33000" dirty="0"/>
          </a:p>
        </p:txBody>
      </p:sp>
      <p:sp>
        <p:nvSpPr>
          <p:cNvPr id="3" name="TextBox 2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273" t="3933" r="4293" b="3232"/>
          <a:stretch/>
        </p:blipFill>
        <p:spPr>
          <a:xfrm>
            <a:off x="1463039" y="2743200"/>
            <a:ext cx="6132172" cy="3778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/>
          <p:cNvSpPr/>
          <p:nvPr/>
        </p:nvSpPr>
        <p:spPr>
          <a:xfrm>
            <a:off x="1463039" y="2926079"/>
            <a:ext cx="27432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3931" y="6324600"/>
            <a:ext cx="17625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[Tang &amp; Crocker, 2016]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" y="1066800"/>
            <a:ext cx="8991600" cy="1676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Red/yellow/green points from experimental survey of 50ms intervals in NSTX discharges satisfying: </a:t>
            </a:r>
          </a:p>
          <a:p>
            <a:pPr lvl="1"/>
            <a:r>
              <a:rPr lang="en-US" dirty="0"/>
              <a:t>(1)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&gt; 500 eV, (2) &lt;f&gt; &gt; 200 kHz, (3) -10 &lt; &lt;n&gt; &lt; -4 </a:t>
            </a:r>
          </a:p>
          <a:p>
            <a:r>
              <a:rPr lang="en-US" dirty="0"/>
              <a:t>Blue marks: </a:t>
            </a:r>
            <a:r>
              <a:rPr lang="en-US" i="1" dirty="0"/>
              <a:t>individual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cntr</a:t>
            </a:r>
            <a:r>
              <a:rPr lang="en-US" dirty="0">
                <a:solidFill>
                  <a:srgbClr val="FF0000"/>
                </a:solidFill>
              </a:rPr>
              <a:t>-GAE</a:t>
            </a:r>
            <a:r>
              <a:rPr lang="en-US" dirty="0"/>
              <a:t> modes from simulations</a:t>
            </a:r>
          </a:p>
          <a:p>
            <a:r>
              <a:rPr lang="en-US" dirty="0"/>
              <a:t>Some qualitative agreement, but very preliminary – requires more direct comparison </a:t>
            </a:r>
          </a:p>
          <a:p>
            <a:pPr lvl="1"/>
            <a:r>
              <a:rPr lang="en-US" dirty="0"/>
              <a:t>Individual mode comparison can test simulation predicted stability boundaries in v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0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CAEs and GAEs have previously been linked to anomalous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 flattening in NSTX </a:t>
                </a:r>
              </a:p>
              <a:p>
                <a:r>
                  <a:rPr lang="en-US" dirty="0"/>
                  <a:t>3D hybrid simulations of NSTX-like plasmas find a rich spectrum of high frequency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dirty="0"/>
                  <a:t>) Alfvén modes for a wide range of fast ion parameters (v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CAEs are strictly more stable than GAEs for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&lt; 4 in simulations, consistent with the relative abundance of GAEs in experiment</a:t>
                </a:r>
              </a:p>
              <a:p>
                <a:r>
                  <a:rPr lang="en-US" dirty="0"/>
                  <a:t>Co-GAEs seen in simulations are not often observed and analyzed in experiments </a:t>
                </a:r>
              </a:p>
              <a:p>
                <a:r>
                  <a:rPr lang="en-US" dirty="0"/>
                  <a:t>GAE frequencies vary significantly with beam parameters without clear corresponding changes in mode structure</a:t>
                </a:r>
              </a:p>
              <a:p>
                <a:r>
                  <a:rPr lang="en-US" dirty="0"/>
                  <a:t>Initial comparisons of mode spectrum between experiment and simulations are indirect, yielding fair agreement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5" t="-2477" r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6194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Mode Spectrum Dependence on 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297" t="2614" r="6176" b="2978"/>
          <a:stretch>
            <a:fillRect/>
          </a:stretch>
        </p:blipFill>
        <p:spPr>
          <a:xfrm>
            <a:off x="91440" y="3017520"/>
            <a:ext cx="5303159" cy="347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/>
          <p:cNvSpPr/>
          <p:nvPr/>
        </p:nvSpPr>
        <p:spPr>
          <a:xfrm>
            <a:off x="236160" y="4105080"/>
            <a:ext cx="12960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1463039" y="2926079"/>
            <a:ext cx="27432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200" y="6309360"/>
            <a:ext cx="17625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[Tang &amp; Crocker, 2016]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7567"/>
          <a:stretch>
            <a:fillRect/>
          </a:stretch>
        </p:blipFill>
        <p:spPr>
          <a:xfrm>
            <a:off x="5400720" y="3291839"/>
            <a:ext cx="3690360" cy="299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traight Connector 9"/>
          <p:cNvSpPr/>
          <p:nvPr/>
        </p:nvSpPr>
        <p:spPr>
          <a:xfrm flipH="1">
            <a:off x="3017520" y="5212080"/>
            <a:ext cx="1463040" cy="27431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tailEnd type="arrow"/>
          </a:ln>
        </p:spPr>
        <p:txBody>
          <a:bodyPr vert="horz" wrap="none" lIns="96120" tIns="51120" rIns="96120" bIns="5112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V="1">
            <a:off x="5394599" y="5029199"/>
            <a:ext cx="1189080" cy="18288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tailEnd type="arrow"/>
          </a:ln>
        </p:spPr>
        <p:txBody>
          <a:bodyPr vert="horz" wrap="none" lIns="96120" tIns="51120" rIns="96120" bIns="5112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76200" y="1066800"/>
            <a:ext cx="8991600" cy="185927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Red/yellow/green points from experimental survey of 50ms intervals in NSTX discharges satisfying: </a:t>
            </a:r>
          </a:p>
          <a:p>
            <a:pPr lvl="1"/>
            <a:r>
              <a:rPr lang="en-US" dirty="0"/>
              <a:t>(1)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&gt; 500 eV, (2) &lt;f&gt; &gt; 200 kHz, (3) -10 &lt; &lt;n&gt; &lt; -4 </a:t>
            </a:r>
          </a:p>
          <a:p>
            <a:r>
              <a:rPr lang="en-US" dirty="0"/>
              <a:t>Blue marks: </a:t>
            </a:r>
            <a:r>
              <a:rPr lang="en-US" i="1" dirty="0"/>
              <a:t>individual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cntr</a:t>
            </a:r>
            <a:r>
              <a:rPr lang="en-US" dirty="0">
                <a:solidFill>
                  <a:srgbClr val="FF0000"/>
                </a:solidFill>
              </a:rPr>
              <a:t>-GAE</a:t>
            </a:r>
            <a:r>
              <a:rPr lang="en-US" dirty="0"/>
              <a:t> modes from simulations</a:t>
            </a:r>
          </a:p>
          <a:p>
            <a:r>
              <a:rPr lang="en-US" dirty="0"/>
              <a:t>Reasonable agreement for |n| &gt; 7, and correct trends along v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contours </a:t>
            </a:r>
          </a:p>
          <a:p>
            <a:r>
              <a:rPr lang="en-US" dirty="0"/>
              <a:t>Also requires more direct comparison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4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Modes Saturate with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7840" y="201168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221" t="2712" r="4672" b="2360"/>
          <a:stretch>
            <a:fillRect/>
          </a:stretch>
        </p:blipFill>
        <p:spPr>
          <a:xfrm>
            <a:off x="91440" y="3291839"/>
            <a:ext cx="356580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001" t="5151" r="1531"/>
          <a:stretch>
            <a:fillRect/>
          </a:stretch>
        </p:blipFill>
        <p:spPr>
          <a:xfrm>
            <a:off x="3657240" y="3321719"/>
            <a:ext cx="5394960" cy="314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35760" y="1027800"/>
            <a:ext cx="1722240" cy="4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10000" y="1564524"/>
            <a:ext cx="1164571" cy="4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858000" y="91440"/>
            <a:ext cx="640080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290000" y="3110399"/>
            <a:ext cx="17625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[Tang &amp; Crocker, 2016]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974571" y="1871586"/>
            <a:ext cx="2348461" cy="40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76200" y="1066800"/>
            <a:ext cx="8991600" cy="2040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Nonlinear simulations of n = 4 </a:t>
            </a:r>
            <a:r>
              <a:rPr lang="en-US" dirty="0">
                <a:solidFill>
                  <a:schemeClr val="accent1"/>
                </a:solidFill>
              </a:rPr>
              <a:t>CAE</a:t>
            </a:r>
            <a:r>
              <a:rPr lang="en-US" dirty="0"/>
              <a:t> reveal </a:t>
            </a:r>
          </a:p>
          <a:p>
            <a:pPr lvl="1"/>
            <a:r>
              <a:rPr lang="en-US" dirty="0"/>
              <a:t>Consistent with saturation via particle trapping</a:t>
            </a:r>
          </a:p>
          <a:p>
            <a:r>
              <a:rPr lang="en-US" dirty="0"/>
              <a:t>Experimental database shows                  when fitting all CAE/GAE modes </a:t>
            </a:r>
          </a:p>
          <a:p>
            <a:r>
              <a:rPr lang="en-US" dirty="0"/>
              <a:t>Hence power transferred to KAW scales </a:t>
            </a:r>
          </a:p>
          <a:p>
            <a:pPr lvl="1"/>
            <a:r>
              <a:rPr lang="en-US" dirty="0"/>
              <a:t>Very strong beam power dependence implies energy channeling should be strong effect in high power NSTX-U discharges</a:t>
            </a:r>
          </a:p>
          <a:p>
            <a:pPr lvl="2"/>
            <a:r>
              <a:rPr lang="en-US" dirty="0"/>
              <a:t>Though CAE could be more stable in general due to larger nominal B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1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Drive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resonance is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instability</a:t>
                </a:r>
              </a:p>
              <a:p>
                <a:r>
                  <a:rPr lang="en-US" dirty="0"/>
                  <a:t>Simulated F</a:t>
                </a:r>
                <a:r>
                  <a:rPr lang="en-US" baseline="-25000" dirty="0"/>
                  <a:t>b</a:t>
                </a:r>
                <a:r>
                  <a:rPr lang="en-US" dirty="0"/>
                  <a:t> is slowing down in E, Gaussian in pitch</a:t>
                </a:r>
              </a:p>
              <a:p>
                <a:pPr lvl="1"/>
                <a:r>
                  <a:rPr lang="en-US" dirty="0"/>
                  <a:t>First term is stabilizing for the entire phase space </a:t>
                </a:r>
              </a:p>
              <a:p>
                <a:pPr lvl="1"/>
                <a:r>
                  <a:rPr lang="en-US" dirty="0"/>
                  <a:t>Second term is stabilizing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destabilizing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Resonance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with approximate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dirty="0"/>
                  <a:t> yield the resonant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0" t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Co-CAE Stability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1371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Belikov</a:t>
            </a:r>
            <a:r>
              <a:rPr lang="en-US" sz="1200" dirty="0"/>
              <a:t>, </a:t>
            </a:r>
            <a:r>
              <a:rPr lang="en-US" sz="1200" dirty="0" err="1"/>
              <a:t>PoP</a:t>
            </a:r>
            <a:r>
              <a:rPr lang="en-US" sz="1200" dirty="0"/>
              <a:t> 2003]</a:t>
            </a:r>
          </a:p>
        </p:txBody>
      </p:sp>
    </p:spTree>
    <p:extLst>
      <p:ext uri="{BB962C8B-B14F-4D97-AF65-F5344CB8AC3E}">
        <p14:creationId xmlns:p14="http://schemas.microsoft.com/office/powerpoint/2010/main" val="2551292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91600" cy="2520458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en-US" dirty="0"/>
                  <a:t> is a necessary condition for instability </a:t>
                </a:r>
              </a:p>
              <a:p>
                <a:r>
                  <a:rPr lang="en-US" dirty="0"/>
                  <a:t>Check against simulations with assumptions: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≈0.9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(good),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(okay),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(unreliable)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CAEs</a:t>
                </a:r>
                <a:r>
                  <a:rPr lang="en-US" dirty="0"/>
                  <a:t> in simulation usually satisfy this instability condition (predicts unshaded region to be unstable)</a:t>
                </a:r>
              </a:p>
              <a:p>
                <a:r>
                  <a:rPr lang="en-US" dirty="0" err="1"/>
                  <a:t>Beilkov</a:t>
                </a:r>
                <a:r>
                  <a:rPr lang="en-US" dirty="0"/>
                  <a:t> </a:t>
                </a:r>
                <a:r>
                  <a:rPr lang="en-US" i="1" dirty="0"/>
                  <a:t>et. al. </a:t>
                </a:r>
                <a:r>
                  <a:rPr lang="en-US" dirty="0"/>
                  <a:t>also claim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&gt; 4 is necessary for co-CAEs to be preferentially driven by </a:t>
                </a:r>
                <a:r>
                  <a:rPr lang="en-US" i="1" dirty="0"/>
                  <a:t>trapped</a:t>
                </a:r>
                <a:r>
                  <a:rPr lang="en-US" dirty="0"/>
                  <a:t> particles – remarkably similar to the stability boundary demonstrated in these simulations (earlier slide) 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91600" cy="2520458"/>
              </a:xfrm>
              <a:blipFill>
                <a:blip r:embed="rId2"/>
                <a:stretch>
                  <a:fillRect l="-610" t="-3390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 CAE Modes vs Theory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r="5708"/>
          <a:stretch/>
        </p:blipFill>
        <p:spPr>
          <a:xfrm>
            <a:off x="4724400" y="3601538"/>
            <a:ext cx="3886200" cy="2958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r="7131"/>
          <a:stretch/>
        </p:blipFill>
        <p:spPr>
          <a:xfrm>
            <a:off x="381000" y="3587258"/>
            <a:ext cx="3886200" cy="2959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3048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Belikov</a:t>
            </a:r>
            <a:r>
              <a:rPr lang="en-US" sz="1200" dirty="0"/>
              <a:t>, </a:t>
            </a:r>
            <a:r>
              <a:rPr lang="en-US" sz="1200" dirty="0" err="1"/>
              <a:t>PoP</a:t>
            </a:r>
            <a:r>
              <a:rPr lang="en-US" sz="1200" dirty="0"/>
              <a:t> 2004]</a:t>
            </a:r>
          </a:p>
        </p:txBody>
      </p:sp>
    </p:spTree>
    <p:extLst>
      <p:ext uri="{BB962C8B-B14F-4D97-AF65-F5344CB8AC3E}">
        <p14:creationId xmlns:p14="http://schemas.microsoft.com/office/powerpoint/2010/main" val="171704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91600" cy="2743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According to theory,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dirty="0"/>
                  <a:t> required for </a:t>
                </a:r>
                <a:r>
                  <a:rPr lang="en-US" dirty="0" err="1"/>
                  <a:t>cntr</a:t>
                </a:r>
                <a:r>
                  <a:rPr lang="en-US" dirty="0"/>
                  <a:t>-GAE instability with NSTX-like EP distributions </a:t>
                </a:r>
              </a:p>
              <a:p>
                <a:r>
                  <a:rPr lang="en-US" dirty="0"/>
                  <a:t>From dispersion,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Unfortunately,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known for each mode, though it is expected to be much larger than 1 (usual tokamak limit) </a:t>
                </a:r>
              </a:p>
              <a:p>
                <a:r>
                  <a:rPr lang="en-US" dirty="0"/>
                  <a:t>Encouragingly, the other 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show a clustering in growth rates (left plot) </a:t>
                </a:r>
              </a:p>
              <a:p>
                <a:r>
                  <a:rPr lang="en-US" dirty="0"/>
                  <a:t>The inferred values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necessary for the unstable modes to obey the theoretical instability conditions are generally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2 – 6 (right plot) </a:t>
                </a:r>
              </a:p>
              <a:p>
                <a:pPr lvl="1"/>
                <a:r>
                  <a:rPr lang="en-US" dirty="0"/>
                  <a:t>Challenging to verify because mode structure is not usually well-aligned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contours </a:t>
                </a:r>
                <a:r>
                  <a:rPr lang="en-US" dirty="0">
                    <a:sym typeface="Wingdings" panose="05000000000000000000" pitchFamily="2" charset="2"/>
                  </a:rPr>
                  <a:t> obfuscates poloidal mode number and thus expressions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91600" cy="2743200"/>
              </a:xfrm>
              <a:blipFill>
                <a:blip r:embed="rId3"/>
                <a:stretch>
                  <a:fillRect l="-475" t="-3111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Cntr</a:t>
            </a:r>
            <a:r>
              <a:rPr lang="en-US" dirty="0"/>
              <a:t>-GAE Stability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26492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Gorelenkov</a:t>
            </a:r>
            <a:r>
              <a:rPr lang="en-US" sz="1200" dirty="0"/>
              <a:t>, NF 2003]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r="7131"/>
          <a:stretch/>
        </p:blipFill>
        <p:spPr>
          <a:xfrm>
            <a:off x="691157" y="3780453"/>
            <a:ext cx="3578290" cy="2724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7131"/>
          <a:stretch/>
        </p:blipFill>
        <p:spPr>
          <a:xfrm>
            <a:off x="4876800" y="3780453"/>
            <a:ext cx="3583647" cy="27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3D hybrid simulations were performed for a wide range of beam parameters to investigate CAEs/GAEs in NSTX plasmas</a:t>
            </a:r>
          </a:p>
          <a:p>
            <a:r>
              <a:rPr lang="en-US" dirty="0" err="1">
                <a:solidFill>
                  <a:srgbClr val="FF0000"/>
                </a:solidFill>
              </a:rPr>
              <a:t>Cntr</a:t>
            </a:r>
            <a:r>
              <a:rPr lang="en-US" dirty="0">
                <a:solidFill>
                  <a:srgbClr val="FF0000"/>
                </a:solidFill>
              </a:rPr>
              <a:t>-GAEs</a:t>
            </a:r>
            <a:r>
              <a:rPr lang="en-US" dirty="0"/>
              <a:t> have best overall agreement between simulations and experimental observations </a:t>
            </a:r>
          </a:p>
          <a:p>
            <a:r>
              <a:rPr lang="en-US" dirty="0">
                <a:solidFill>
                  <a:srgbClr val="26A826"/>
                </a:solidFill>
              </a:rPr>
              <a:t>Co-GAEs</a:t>
            </a:r>
            <a:r>
              <a:rPr lang="en-US" dirty="0"/>
              <a:t> are observed in simulations to be quite unstable for very tangential beam distributions, but little experimental or analytic work exists on these modes </a:t>
            </a:r>
          </a:p>
          <a:p>
            <a:r>
              <a:rPr lang="en-US" dirty="0">
                <a:solidFill>
                  <a:schemeClr val="accent1"/>
                </a:solidFill>
              </a:rPr>
              <a:t>CAEs</a:t>
            </a:r>
            <a:r>
              <a:rPr lang="en-US" dirty="0"/>
              <a:t> in simulation disagree with direction of propagation observed in experiment in moderate frequency band</a:t>
            </a:r>
          </a:p>
          <a:p>
            <a:r>
              <a:rPr lang="en-US" dirty="0"/>
              <a:t>CAEs are more stable than GAEs for v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&lt; 4</a:t>
            </a:r>
          </a:p>
          <a:p>
            <a:pPr lvl="1"/>
            <a:r>
              <a:rPr lang="en-US" dirty="0"/>
              <a:t>Implications for dominant mechanism of anomalous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flattening </a:t>
            </a:r>
          </a:p>
          <a:p>
            <a:r>
              <a:rPr lang="en-US" dirty="0"/>
              <a:t>GAE frequencies depend strongly on beam parameters without clearly corresponding changes in mode </a:t>
            </a:r>
            <a:r>
              <a:rPr lang="en-US" dirty="0" err="1"/>
              <a:t>strucure</a:t>
            </a:r>
            <a:endParaRPr lang="en-US" dirty="0"/>
          </a:p>
          <a:p>
            <a:pPr lvl="1"/>
            <a:r>
              <a:rPr lang="en-US" dirty="0"/>
              <a:t>Quantitatively explained by GAE dispersion + resonance, but may be better described as a new, high frequency EPM?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19833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single mode simulation/experiment comparison</a:t>
            </a:r>
          </a:p>
          <a:p>
            <a:r>
              <a:rPr lang="en-US" dirty="0"/>
              <a:t>Continued investigation of GAE vs EPM question</a:t>
            </a:r>
          </a:p>
          <a:p>
            <a:r>
              <a:rPr lang="en-US" dirty="0"/>
              <a:t>What causes the GAE resonances to be shifted, and why are the shifts so diminished when neglecting the (often large) EP contributions to the equilibrium?</a:t>
            </a:r>
          </a:p>
          <a:p>
            <a:r>
              <a:rPr lang="en-US" dirty="0"/>
              <a:t>Analytic descriptions of stability boundaries </a:t>
            </a:r>
          </a:p>
          <a:p>
            <a:r>
              <a:rPr lang="en-US" dirty="0"/>
              <a:t>Compare relative importance of enhanced electron diffusion and energy channeling in various regimes</a:t>
            </a:r>
          </a:p>
          <a:p>
            <a:r>
              <a:rPr lang="en-US" dirty="0"/>
              <a:t>Predictions for ITER and other devices which may routinely access the EP parameter space necessary to excite these modes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75222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Electronic Copy</a:t>
            </a:r>
          </a:p>
        </p:txBody>
      </p:sp>
    </p:spTree>
    <p:extLst>
      <p:ext uri="{BB962C8B-B14F-4D97-AF65-F5344CB8AC3E}">
        <p14:creationId xmlns:p14="http://schemas.microsoft.com/office/powerpoint/2010/main" val="340134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74418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HYM Physical Equations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20" y="1038599"/>
            <a:ext cx="3124079" cy="945360"/>
          </a:xfrm>
        </p:spPr>
        <p:txBody>
          <a:bodyPr wrap="square" lIns="91440" tIns="45720" rIns="91440" bIns="45720">
            <a:normAutofit fontScale="92500" lnSpcReduction="10000"/>
          </a:bodyPr>
          <a:lstStyle/>
          <a:p>
            <a:pPr lvl="0"/>
            <a:r>
              <a:rPr lang="en-US" sz="3200"/>
              <a:t>Single fluid thermal plasma</a:t>
            </a:r>
          </a:p>
          <a:p>
            <a:pPr lvl="0"/>
            <a:endParaRPr lang="en-US" sz="400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48320" y="1066320"/>
            <a:ext cx="4419360" cy="5410440"/>
          </a:xfrm>
        </p:spPr>
        <p:txBody>
          <a:bodyPr wrap="square" lIns="91440" tIns="45720" rIns="91440" bIns="45720"/>
          <a:lstStyle/>
          <a:p>
            <a:pPr lvl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040" y="1904040"/>
            <a:ext cx="4022280" cy="3582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754879" y="1066320"/>
            <a:ext cx="4754879" cy="671040"/>
          </a:xfrm>
        </p:spPr>
        <p:txBody>
          <a:bodyPr wrap="square" lIns="91440" tIns="45720" rIns="91440" bIns="45720"/>
          <a:lstStyle/>
          <a:p>
            <a:pPr lvl="0"/>
            <a:r>
              <a:rPr lang="en-US" sz="3200"/>
              <a:t>Delta-f energetic ions</a:t>
            </a:r>
          </a:p>
          <a:p>
            <a:pPr lvl="0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399" y="2000880"/>
            <a:ext cx="3124079" cy="348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680" y="5512320"/>
            <a:ext cx="9036720" cy="97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0" y="1066320"/>
            <a:ext cx="9143640" cy="532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75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CAE/GAE May Limit ST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724400" cy="5410200"/>
          </a:xfrm>
        </p:spPr>
        <p:txBody>
          <a:bodyPr/>
          <a:lstStyle/>
          <a:p>
            <a:r>
              <a:rPr lang="en-US" dirty="0"/>
              <a:t>High beam power NSTX discharges exhibit anomalously flat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profiles</a:t>
            </a:r>
          </a:p>
          <a:p>
            <a:pPr lvl="1"/>
            <a:r>
              <a:rPr lang="en-US" dirty="0"/>
              <a:t>Correlates with increased beam power, strong CAE/GAE activity </a:t>
            </a:r>
          </a:p>
          <a:p>
            <a:r>
              <a:rPr lang="en-US" dirty="0"/>
              <a:t>Vital to understand how properties of fast ion distribution affect excitation of these modes</a:t>
            </a:r>
          </a:p>
          <a:p>
            <a:pPr lvl="1"/>
            <a:r>
              <a:rPr lang="en-US" dirty="0"/>
              <a:t>Anomalously low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imperils future ST development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1337" r="3496"/>
          <a:stretch>
            <a:fillRect/>
          </a:stretch>
        </p:blipFill>
        <p:spPr>
          <a:xfrm>
            <a:off x="5121000" y="1021679"/>
            <a:ext cx="3382920" cy="39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63440" y="4935240"/>
            <a:ext cx="4413600" cy="15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43800" y="3276600"/>
            <a:ext cx="16941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highlight>
                  <a:srgbClr val="FFFFFF"/>
                </a:highlight>
              </a:defRPr>
            </a:pP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latin typeface="Arial" pitchFamily="2"/>
                <a:ea typeface="Arial" pitchFamily="2"/>
                <a:cs typeface="Arial" pitchFamily="2"/>
              </a:rPr>
              <a:t>[</a:t>
            </a:r>
            <a:r>
              <a:rPr lang="en-US" sz="12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latin typeface="Arial" pitchFamily="2"/>
                <a:ea typeface="Arial" pitchFamily="2"/>
                <a:cs typeface="Arial" pitchFamily="2"/>
              </a:rPr>
              <a:t>Stutman</a:t>
            </a: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latin typeface="Arial" pitchFamily="2"/>
                <a:ea typeface="Arial" pitchFamily="2"/>
                <a:cs typeface="Arial" pitchFamily="2"/>
              </a:rPr>
              <a:t>, PRL 2009]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3520" y="6320999"/>
            <a:ext cx="16941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</a:t>
            </a:r>
            <a:r>
              <a:rPr lang="en-US" sz="12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Tritz</a:t>
            </a: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, APS DPP 2012]</a:t>
            </a:r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 sz="3600"/>
              <a:t> Co-CAE Mode Converts to KAW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6320" y="1066681"/>
                <a:ext cx="8991360" cy="944999"/>
              </a:xfr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:r>
                  <a:rPr lang="en-US" dirty="0"/>
                  <a:t>CAE typically m = 0.5 – 2, peaking on axis</a:t>
                </a:r>
              </a:p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:r>
                  <a:rPr lang="en-US" dirty="0"/>
                  <a:t>KAW structure visible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cs typeface="Arial" pitchFamily="34"/>
                  </a:rPr>
                  <a:t> fluctuation on HFS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6320" y="1066681"/>
                <a:ext cx="8991360" cy="944999"/>
              </a:xfrm>
              <a:blipFill>
                <a:blip r:embed="rId3"/>
                <a:stretch>
                  <a:fillRect l="-1221" t="-11613" b="-1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2999" t="3598" r="8997" b="10260"/>
          <a:stretch>
            <a:fillRect/>
          </a:stretch>
        </p:blipFill>
        <p:spPr>
          <a:xfrm>
            <a:off x="822960" y="2011680"/>
            <a:ext cx="8320680" cy="448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" y="2529719"/>
                <a:ext cx="939401" cy="101420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Ctr="0" compatLnSpc="1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2"/>
                    <a:cs typeface="Arial" pitchFamily="2"/>
                  </a:rPr>
                  <a:t>n=4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𝜆</m:t>
                        </m:r>
                      </m:e>
                      <m:sub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=0.7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v</a:t>
                </a:r>
                <a:r>
                  <a:rPr lang="en-US" sz="2000" b="0" i="0" u="none" strike="noStrike" cap="none" baseline="-33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0</a:t>
                </a: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=5.0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529719"/>
                <a:ext cx="939401" cy="1014209"/>
              </a:xfrm>
              <a:prstGeom prst="rect">
                <a:avLst/>
              </a:prstGeom>
              <a:blipFill>
                <a:blip r:embed="rId5"/>
                <a:stretch>
                  <a:fillRect l="-7097" t="-2994" r="-5806" b="-11377"/>
                </a:stretch>
              </a:blipFill>
              <a:ln w="0">
                <a:solidFill>
                  <a:srgbClr val="0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23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205" r="10000" b="9945"/>
          <a:stretch/>
        </p:blipFill>
        <p:spPr>
          <a:xfrm>
            <a:off x="637361" y="2057400"/>
            <a:ext cx="8501974" cy="43434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 Counter-GAE are Core-Localized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20" y="1066680"/>
            <a:ext cx="8991360" cy="1402199"/>
          </a:xfrm>
        </p:spPr>
        <p:txBody>
          <a:bodyPr wrap="square" lIns="91440" tIns="45720" rIns="91440" bIns="45720"/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Typically m = 1.5 – 2.5</a:t>
            </a:r>
          </a:p>
          <a:p>
            <a:pPr lvl="0" hangingPunct="1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Often has large compressional component near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520" y="2651760"/>
                <a:ext cx="939401" cy="101420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Ctr="0" compatLnSpc="1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2"/>
                    <a:cs typeface="Arial" pitchFamily="2"/>
                  </a:rPr>
                  <a:t>n=6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𝜆</m:t>
                        </m:r>
                      </m:e>
                      <m:sub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=0.7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v</a:t>
                </a:r>
                <a:r>
                  <a:rPr lang="en-US" sz="2000" b="0" i="0" u="none" strike="noStrike" cap="none" baseline="-33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0</a:t>
                </a: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=4.5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0" y="2651760"/>
                <a:ext cx="939401" cy="1014209"/>
              </a:xfrm>
              <a:prstGeom prst="rect">
                <a:avLst/>
              </a:prstGeom>
              <a:blipFill>
                <a:blip r:embed="rId4"/>
                <a:stretch>
                  <a:fillRect l="-7097" t="-2994" r="-5806" b="-11377"/>
                </a:stretch>
              </a:blipFill>
              <a:ln w="0">
                <a:solidFill>
                  <a:srgbClr val="0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973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205" r="9167" b="9945"/>
          <a:stretch/>
        </p:blipFill>
        <p:spPr>
          <a:xfrm>
            <a:off x="624071" y="2133600"/>
            <a:ext cx="8443609" cy="42672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 Co-GAE are also Core-Localized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20" y="1066680"/>
            <a:ext cx="8991360" cy="1402199"/>
          </a:xfrm>
        </p:spPr>
        <p:txBody>
          <a:bodyPr wrap="square" lIns="91440" tIns="45720" rIns="91440" bIns="45720"/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Typically very low m = 0.5 – 1</a:t>
            </a:r>
          </a:p>
          <a:p>
            <a:pPr lvl="0" hangingPunct="1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Not commonly observed in experiment?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600" y="2621160"/>
                <a:ext cx="939401" cy="101420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Ctr="0" compatLnSpc="1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2"/>
                    <a:cs typeface="Arial" pitchFamily="2"/>
                  </a:rPr>
                  <a:t>n=9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𝜆</m:t>
                        </m:r>
                      </m:e>
                      <m:sub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=0.3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v</a:t>
                </a:r>
                <a:r>
                  <a:rPr lang="en-US" sz="2000" b="0" i="0" u="none" strike="noStrike" cap="none" baseline="-33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0</a:t>
                </a: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=5.2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0" y="2621160"/>
                <a:ext cx="939401" cy="1014209"/>
              </a:xfrm>
              <a:prstGeom prst="rect">
                <a:avLst/>
              </a:prstGeom>
              <a:blipFill>
                <a:blip r:embed="rId4"/>
                <a:stretch>
                  <a:fillRect l="-7097" t="-2994" r="-5806" b="-11377"/>
                </a:stretch>
              </a:blipFill>
              <a:ln w="0">
                <a:solidFill>
                  <a:srgbClr val="0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152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 sz="3200"/>
              <a:t> Low Frequency Modes are Qualitatively Different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20" y="1066680"/>
            <a:ext cx="8991360" cy="1402199"/>
          </a:xfrm>
        </p:spPr>
        <p:txBody>
          <a:bodyPr wrap="square" lIns="91440" tIns="45720" rIns="91440" bIns="45720"/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Typically m </a:t>
            </a:r>
            <a:r>
              <a:rPr lang="en-US">
                <a:latin typeface="Arial" pitchFamily="34"/>
                <a:cs typeface="Arial" pitchFamily="34"/>
              </a:rPr>
              <a:t>≥</a:t>
            </a:r>
            <a:r>
              <a:rPr lang="en-US"/>
              <a:t> 3 (as large as m~6)</a:t>
            </a:r>
          </a:p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What are they? TAE/fishbone/EPM/???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2999" t="3667" r="8997" b="10455"/>
          <a:stretch>
            <a:fillRect/>
          </a:stretch>
        </p:blipFill>
        <p:spPr>
          <a:xfrm>
            <a:off x="914400" y="2101680"/>
            <a:ext cx="8153280" cy="439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600" y="2651760"/>
                <a:ext cx="939401" cy="101420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Ctr="0" compatLnSpc="1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2"/>
                    <a:cs typeface="Arial" pitchFamily="2"/>
                  </a:rPr>
                  <a:t>n=2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𝜆</m:t>
                        </m:r>
                      </m:e>
                      <m:sub>
                        <m:r>
                          <a:rPr lang="en-US" sz="2000" b="0" i="1" u="none" strike="noStrike" cap="none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itchFamily="34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=0.3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v</a:t>
                </a:r>
                <a:r>
                  <a:rPr lang="en-US" sz="2000" b="0" i="0" u="none" strike="noStrike" cap="none" baseline="-33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0</a:t>
                </a:r>
                <a:r>
                  <a:rPr lang="en-US" sz="20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2"/>
                    <a:ea typeface="Arial" pitchFamily="34"/>
                    <a:cs typeface="Arial" pitchFamily="34"/>
                  </a:rPr>
                  <a:t>=5.4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0" y="2651760"/>
                <a:ext cx="939401" cy="1014209"/>
              </a:xfrm>
              <a:prstGeom prst="rect">
                <a:avLst/>
              </a:prstGeom>
              <a:blipFill>
                <a:blip r:embed="rId4"/>
                <a:stretch>
                  <a:fillRect l="-7097" t="-2994" r="-5806" b="-11377"/>
                </a:stretch>
              </a:blipFill>
              <a:ln w="0">
                <a:solidFill>
                  <a:srgbClr val="0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367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Unexpected Low-Frequency Modes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816" t="1387" r="5324" b="5"/>
          <a:stretch>
            <a:fillRect/>
          </a:stretch>
        </p:blipFill>
        <p:spPr>
          <a:xfrm>
            <a:off x="822960" y="2103120"/>
            <a:ext cx="7863480" cy="4394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6320" y="1005840"/>
            <a:ext cx="4587120" cy="1280159"/>
          </a:xfrm>
        </p:spPr>
        <p:txBody>
          <a:bodyPr wrap="square" lIns="91440" tIns="45720" rIns="91440" bIns="45720"/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200" b="1"/>
              <a:t>Frequencies : </a:t>
            </a:r>
            <a:r>
              <a:rPr lang="en-US" sz="1200" b="1">
                <a:latin typeface="Arial" pitchFamily="34"/>
                <a:cs typeface="Arial" pitchFamily="34"/>
              </a:rPr>
              <a:t>ω</a:t>
            </a:r>
            <a:r>
              <a:rPr lang="en-US" sz="1200" b="1">
                <a:cs typeface="Arial" pitchFamily="34"/>
              </a:rPr>
              <a:t> ~ 0.01 – 0.05</a:t>
            </a:r>
            <a:r>
              <a:rPr lang="en-US" sz="1200" b="1">
                <a:latin typeface="Arial" pitchFamily="34"/>
                <a:cs typeface="Arial" pitchFamily="34"/>
              </a:rPr>
              <a:t>ω</a:t>
            </a:r>
            <a:r>
              <a:rPr lang="en-US" sz="1200" b="1" baseline="-33000">
                <a:latin typeface="Arial" pitchFamily="34"/>
                <a:cs typeface="Arial" pitchFamily="34"/>
              </a:rPr>
              <a:t>ci</a:t>
            </a:r>
            <a:r>
              <a:rPr lang="en-US" sz="1200" b="1">
                <a:latin typeface="Arial" pitchFamily="34"/>
                <a:cs typeface="Arial" pitchFamily="34"/>
              </a:rPr>
              <a:t> = </a:t>
            </a:r>
            <a:r>
              <a:rPr lang="en-US" sz="1200" b="1"/>
              <a:t> 2</a:t>
            </a:r>
            <a:r>
              <a:rPr lang="en-US" sz="1200" b="1">
                <a:latin typeface="Arial" pitchFamily="34"/>
                <a:cs typeface="Arial" pitchFamily="34"/>
              </a:rPr>
              <a:t>π</a:t>
            </a:r>
            <a:r>
              <a:rPr lang="en-US" sz="1200" b="1">
                <a:cs typeface="Arial" pitchFamily="34"/>
              </a:rPr>
              <a:t>(25 – 125) kHz</a:t>
            </a:r>
          </a:p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200" b="1"/>
              <a:t>Growth rates : </a:t>
            </a:r>
            <a:r>
              <a:rPr lang="en-US" sz="1200" b="1">
                <a:latin typeface="Arial" pitchFamily="34"/>
                <a:cs typeface="Arial" pitchFamily="34"/>
              </a:rPr>
              <a:t>γ/ω = 0.013 – 0.37, γ</a:t>
            </a:r>
            <a:r>
              <a:rPr lang="en-US" sz="1200" b="1" baseline="-33000">
                <a:latin typeface="Arial" pitchFamily="34"/>
                <a:cs typeface="Arial" pitchFamily="34"/>
              </a:rPr>
              <a:t>max</a:t>
            </a:r>
            <a:r>
              <a:rPr lang="en-US" sz="1200" b="1">
                <a:latin typeface="Arial" pitchFamily="34"/>
                <a:cs typeface="Arial" pitchFamily="34"/>
              </a:rPr>
              <a:t> = 0.073ω</a:t>
            </a:r>
            <a:r>
              <a:rPr lang="en-US" sz="1200" b="1" baseline="-33000">
                <a:latin typeface="Arial" pitchFamily="34"/>
                <a:cs typeface="Arial" pitchFamily="34"/>
              </a:rPr>
              <a:t>ci</a:t>
            </a:r>
            <a:r>
              <a:rPr lang="en-US" sz="1200" b="1">
                <a:latin typeface="Arial" pitchFamily="34"/>
                <a:cs typeface="Arial" pitchFamily="34"/>
              </a:rPr>
              <a:t> = 90 kHz</a:t>
            </a:r>
          </a:p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200" b="1">
                <a:latin typeface="Arial" pitchFamily="34"/>
                <a:cs typeface="Arial" pitchFamily="34"/>
              </a:rPr>
              <a:t>Require large v</a:t>
            </a:r>
            <a:r>
              <a:rPr lang="en-US" sz="1200" b="1" baseline="-33000">
                <a:latin typeface="Arial" pitchFamily="34"/>
                <a:cs typeface="Arial" pitchFamily="34"/>
              </a:rPr>
              <a:t>0</a:t>
            </a:r>
            <a:r>
              <a:rPr lang="en-US" sz="1200" b="1">
                <a:latin typeface="Arial" pitchFamily="34"/>
                <a:cs typeface="Arial" pitchFamily="34"/>
              </a:rPr>
              <a:t> and either very high or low λ</a:t>
            </a:r>
            <a:r>
              <a:rPr lang="en-US" sz="1200" b="1" baseline="-33000">
                <a:latin typeface="Arial" pitchFamily="34"/>
                <a:cs typeface="Arial" pitchFamily="34"/>
              </a:rPr>
              <a:t>0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80560" y="1005840"/>
            <a:ext cx="4754879" cy="1005840"/>
          </a:xfrm>
        </p:spPr>
        <p:txBody>
          <a:bodyPr wrap="square" lIns="91440" tIns="45720" rIns="91440" bIns="45720"/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500">
                <a:solidFill>
                  <a:srgbClr val="800000"/>
                </a:solidFill>
              </a:rPr>
              <a:t>Colored</a:t>
            </a:r>
            <a:r>
              <a:rPr lang="en-US" sz="1500"/>
              <a:t> circles: low n mode is most unstable mode</a:t>
            </a:r>
          </a:p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500">
                <a:solidFill>
                  <a:srgbClr val="808080"/>
                </a:solidFill>
              </a:rPr>
              <a:t>Gray</a:t>
            </a:r>
            <a:r>
              <a:rPr lang="en-US" sz="1500"/>
              <a:t> circles: Different mode has larger growth rate</a:t>
            </a:r>
          </a:p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500"/>
              <a:t>White circles: No unstable modes of any type</a:t>
            </a:r>
          </a:p>
        </p:txBody>
      </p:sp>
    </p:spTree>
    <p:extLst>
      <p:ext uri="{BB962C8B-B14F-4D97-AF65-F5344CB8AC3E}">
        <p14:creationId xmlns:p14="http://schemas.microsoft.com/office/powerpoint/2010/main" val="943899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NSTX H-mode Shot 141398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2834640" y="1024559"/>
                <a:ext cx="2411640" cy="2222280"/>
              </a:xfrm>
            </p:spPr>
            <p:txBody>
              <a:bodyPr wrap="square" lIns="91440" tIns="45720" rIns="91440" bIns="45720"/>
              <a:lstStyle/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:r>
                  <a:rPr lang="en-US" sz="2400" dirty="0"/>
                  <a:t>90 </a:t>
                </a:r>
                <a:r>
                  <a:rPr lang="en-US" sz="2400" dirty="0" err="1"/>
                  <a:t>keV</a:t>
                </a:r>
                <a:r>
                  <a:rPr lang="en-US" sz="2400" dirty="0"/>
                  <a:t> NBI </a:t>
                </a:r>
                <a:br>
                  <a:rPr lang="en-US" sz="2400" dirty="0"/>
                </a:br>
                <a:r>
                  <a:rPr lang="en-US" sz="2400" dirty="0"/>
                  <a:t>at 6 MW</a:t>
                </a:r>
              </a:p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:r>
                  <a:rPr lang="en-US" sz="2400" dirty="0">
                    <a:solidFill>
                      <a:srgbClr val="336699"/>
                    </a:solidFill>
                  </a:rPr>
                  <a:t>v</a:t>
                </a:r>
                <a:r>
                  <a:rPr lang="en-US" sz="2400" baseline="-33000" dirty="0">
                    <a:solidFill>
                      <a:srgbClr val="336699"/>
                    </a:solidFill>
                  </a:rPr>
                  <a:t>0</a:t>
                </a:r>
                <a:r>
                  <a:rPr lang="en-US" sz="2400" dirty="0">
                    <a:solidFill>
                      <a:srgbClr val="336699"/>
                    </a:solidFill>
                  </a:rPr>
                  <a:t> = 4.9 </a:t>
                </a:r>
                <a:r>
                  <a:rPr lang="en-US" sz="2400" dirty="0" err="1">
                    <a:solidFill>
                      <a:srgbClr val="336699"/>
                    </a:solidFill>
                  </a:rPr>
                  <a:t>v</a:t>
                </a:r>
                <a:r>
                  <a:rPr lang="en-US" sz="2400" baseline="-33000" dirty="0" err="1">
                    <a:solidFill>
                      <a:srgbClr val="336699"/>
                    </a:solidFill>
                  </a:rPr>
                  <a:t>A</a:t>
                </a:r>
                <a:endParaRPr lang="en-US" sz="2400" baseline="-33000" dirty="0">
                  <a:solidFill>
                    <a:srgbClr val="336699"/>
                  </a:solidFill>
                </a:endParaRPr>
              </a:p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36699"/>
                            </a:solidFill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6699"/>
                            </a:solidFill>
                            <a:latin typeface="Cambria Math" panose="02040503050406030204" pitchFamily="18" charset="0"/>
                            <a:cs typeface="Arial" pitchFamily="34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6699"/>
                            </a:solidFill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36699"/>
                    </a:solidFill>
                    <a:latin typeface="Arial" pitchFamily="34"/>
                    <a:cs typeface="Arial" pitchFamily="34"/>
                  </a:rPr>
                  <a:t> = 0.7</a:t>
                </a:r>
              </a:p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:r>
                  <a:rPr lang="en-US" sz="2400" dirty="0" err="1"/>
                  <a:t>n</a:t>
                </a:r>
                <a:r>
                  <a:rPr lang="en-US" sz="2400" baseline="-33000" dirty="0" err="1"/>
                  <a:t>b</a:t>
                </a:r>
                <a:r>
                  <a:rPr lang="en-US" sz="2400" dirty="0"/>
                  <a:t>/n</a:t>
                </a:r>
                <a:r>
                  <a:rPr lang="en-US" sz="2400" baseline="-33000" dirty="0"/>
                  <a:t>e</a:t>
                </a:r>
                <a:r>
                  <a:rPr lang="en-US" sz="2400" dirty="0"/>
                  <a:t> ~ 5%</a:t>
                </a:r>
              </a:p>
              <a:p>
                <a: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834640" y="1024559"/>
                <a:ext cx="2411640" cy="2222280"/>
              </a:xfrm>
              <a:blipFill>
                <a:blip r:embed="rId3"/>
                <a:stretch>
                  <a:fillRect l="-3283" t="-1918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48320" y="1066320"/>
            <a:ext cx="4419360" cy="5410440"/>
          </a:xfrm>
        </p:spPr>
        <p:txBody>
          <a:bodyPr wrap="square" lIns="91440" tIns="45720" rIns="91440" bIns="45720"/>
          <a:lstStyle/>
          <a:p>
            <a:pPr lvl="0"/>
            <a:r>
              <a:rPr lang="en-US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69480" y="1066320"/>
            <a:ext cx="3557880" cy="533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5760" y="3200400"/>
            <a:ext cx="4574879" cy="3154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960" y="1024559"/>
            <a:ext cx="2904120" cy="2264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n</a:t>
            </a:r>
            <a:r>
              <a:rPr lang="en-US" sz="2600" b="0" i="0" u="none" strike="noStrike" cap="none" baseline="-33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e</a:t>
            </a: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= 6 x 10</a:t>
            </a:r>
            <a:r>
              <a:rPr lang="en-US" sz="2600" b="0" i="0" u="none" strike="noStrike" cap="none" baseline="33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19</a:t>
            </a: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m</a:t>
            </a:r>
            <a:r>
              <a:rPr lang="en-US" sz="2600" b="0" i="0" u="none" strike="noStrike" cap="none" baseline="33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-3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B</a:t>
            </a:r>
            <a:r>
              <a:rPr lang="en-US" sz="2600" b="0" i="0" u="none" strike="noStrike" cap="none" baseline="-33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tor,0</a:t>
            </a: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=0.325 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I</a:t>
            </a:r>
            <a:r>
              <a:rPr lang="en-US" sz="2600" b="0" i="0" u="none" strike="noStrike" cap="none" baseline="-33000" dirty="0" err="1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</a:t>
            </a: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= 0.8 MA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f</a:t>
            </a:r>
            <a:r>
              <a:rPr lang="en-US" sz="2600" b="0" i="0" u="none" strike="noStrike" cap="none" baseline="-33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34"/>
                <a:cs typeface="Arial" pitchFamily="34"/>
              </a:rPr>
              <a:t>ci,0</a:t>
            </a: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=2.4 MHz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7919"/>
            <a:ext cx="272268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[Figures from Fredrickson, PoP 2013]</a:t>
            </a:r>
          </a:p>
        </p:txBody>
      </p:sp>
    </p:spTree>
    <p:extLst>
      <p:ext uri="{BB962C8B-B14F-4D97-AF65-F5344CB8AC3E}">
        <p14:creationId xmlns:p14="http://schemas.microsoft.com/office/powerpoint/2010/main" val="722345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>
            <a:noAutofit/>
          </a:bodyPr>
          <a:lstStyle/>
          <a:p>
            <a:pPr lvl="0"/>
            <a:r>
              <a:rPr lang="en-US"/>
              <a:t>CAE &amp; GAE Observed in Experiment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20" y="1066320"/>
            <a:ext cx="6873120" cy="2957039"/>
          </a:xfrm>
        </p:spPr>
        <p:txBody>
          <a:bodyPr wrap="square" lIns="91440" tIns="45720" rIns="91440" bIns="45720">
            <a:normAutofit fontScale="92500" lnSpcReduction="20000"/>
          </a:bodyPr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/>
              <a:t>Fredrickson observes 3 groups of modes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336699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Co-propagating CAE</a:t>
            </a:r>
          </a:p>
          <a:p>
            <a:pPr marL="0" lvl="2" indent="0" hangingPunct="0">
              <a:lnSpc>
                <a:spcPct val="100000"/>
              </a:lnSpc>
              <a:spcBef>
                <a:spcPts val="697"/>
              </a:spcBef>
              <a:buClr>
                <a:srgbClr val="9200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n=6-14, 0.5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1600" baseline="-330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ci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 &lt; 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 &lt; 0.75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1600" baseline="-330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ci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336699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Counter-propagating CAE &amp; GAE</a:t>
            </a:r>
          </a:p>
          <a:p>
            <a:pPr marL="0" lvl="2" indent="0" hangingPunct="0">
              <a:lnSpc>
                <a:spcPct val="100000"/>
              </a:lnSpc>
              <a:spcBef>
                <a:spcPts val="697"/>
              </a:spcBef>
              <a:buClr>
                <a:srgbClr val="9200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0.15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1600" baseline="-330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ci  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&lt; 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 &lt; 0.35</a:t>
            </a: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1600" baseline="-330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ci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336699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2"/>
              </a:rPr>
              <a:t>Kinks correlated with high frequency co-CAE</a:t>
            </a:r>
          </a:p>
          <a:p>
            <a:pPr marL="0" lvl="2" indent="0" hangingPunct="0">
              <a:lnSpc>
                <a:spcPct val="100000"/>
              </a:lnSpc>
              <a:spcBef>
                <a:spcPts val="697"/>
              </a:spcBef>
              <a:buClr>
                <a:srgbClr val="9200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16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 ~ .005ω</a:t>
            </a:r>
            <a:r>
              <a:rPr lang="en-US" sz="1600" baseline="-33000">
                <a:solidFill>
                  <a:srgbClr val="8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ci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9440" y="1066320"/>
            <a:ext cx="2103120" cy="37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20" y="4114800"/>
            <a:ext cx="3283920" cy="2407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23360" y="4846320"/>
            <a:ext cx="384047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3383280" y="4663440"/>
            <a:ext cx="5592960" cy="1828800"/>
          </a:xfrm>
        </p:spPr>
        <p:txBody>
          <a:bodyPr wrap="square" lIns="91440" tIns="45720" rIns="91440" bIns="45720">
            <a:normAutofit fontScale="70000" lnSpcReduction="20000"/>
          </a:bodyPr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dirty="0"/>
              <a:t>Crocker studies moderate frequency modes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336699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 &gt;</a:t>
            </a: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 0.25</a:t>
            </a: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2800" baseline="-33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ci</a:t>
            </a: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  CAE</a:t>
            </a:r>
          </a:p>
          <a:p>
            <a:pPr marL="0" lvl="2" indent="0" hangingPunct="0">
              <a:lnSpc>
                <a:spcPct val="100000"/>
              </a:lnSpc>
              <a:spcBef>
                <a:spcPts val="697"/>
              </a:spcBef>
              <a:buClr>
                <a:srgbClr val="9200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Mostly -3 &lt; n &lt; -5, more core-localized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336699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 &lt; </a:t>
            </a: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cs typeface="Arial" pitchFamily="34"/>
              </a:rPr>
              <a:t>0.25</a:t>
            </a: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ω</a:t>
            </a:r>
            <a:r>
              <a:rPr lang="en-US" sz="2800" baseline="-33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ci</a:t>
            </a: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  GAE</a:t>
            </a:r>
          </a:p>
          <a:p>
            <a:pPr marL="0" lvl="2" indent="0" hangingPunct="0">
              <a:lnSpc>
                <a:spcPct val="100000"/>
              </a:lnSpc>
              <a:spcBef>
                <a:spcPts val="697"/>
              </a:spcBef>
              <a:buClr>
                <a:srgbClr val="9200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  <a:tab pos="9829800" algn="l"/>
              </a:tabLst>
            </a:pPr>
            <a:r>
              <a:rPr lang="en-US" sz="2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Mostly -6 &lt; n &lt; -8, broad mode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399" y="960480"/>
            <a:ext cx="1573560" cy="24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[Fredrickson, PoP. 2013]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20" y="6279840"/>
            <a:ext cx="1738079" cy="394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[Crocker, NF 2013]</a:t>
            </a:r>
          </a:p>
        </p:txBody>
      </p:sp>
    </p:spTree>
    <p:extLst>
      <p:ext uri="{BB962C8B-B14F-4D97-AF65-F5344CB8AC3E}">
        <p14:creationId xmlns:p14="http://schemas.microsoft.com/office/powerpoint/2010/main" val="1647079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91600" cy="1905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Below: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for n=9,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=0.3 co-GAE with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=5.2-6.0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dirty="0"/>
                  <a:t> increases linearly from 0.24 to 0.29</a:t>
                </a:r>
              </a:p>
              <a:p>
                <a:r>
                  <a:rPr lang="en-US" dirty="0"/>
                  <a:t>Mode structure does not change qualitatively </a:t>
                </a:r>
              </a:p>
              <a:p>
                <a:pPr lvl="1"/>
                <a:r>
                  <a:rPr lang="en-US" dirty="0"/>
                  <a:t>Same eigenmode or different in subtle way?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91600" cy="1905000"/>
              </a:xfrm>
              <a:blipFill>
                <a:blip r:embed="rId2"/>
                <a:stretch>
                  <a:fillRect l="-1220" t="-5431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Co-GAE structure mostly unchanged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7574" r="8616" b="15575"/>
          <a:stretch/>
        </p:blipFill>
        <p:spPr>
          <a:xfrm>
            <a:off x="914400" y="2971800"/>
            <a:ext cx="75792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3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do: if time permits, would be nice to comment on the sometimes large variance between injection quantities and beam quantities </a:t>
            </a:r>
          </a:p>
          <a:p>
            <a:pPr lvl="1"/>
            <a:r>
              <a:rPr lang="en-US" dirty="0"/>
              <a:t>E.g. for CAEs, resonant lambda is typically opposite injected lambda (inject passing particles </a:t>
            </a:r>
            <a:r>
              <a:rPr lang="en-US" dirty="0">
                <a:sym typeface="Wingdings" panose="05000000000000000000" pitchFamily="2" charset="2"/>
              </a:rPr>
              <a:t> modes driven by trapped particles, and the converse)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Quantities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3800"/>
            <a:ext cx="3910933" cy="2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91600" cy="2590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Mutual properties </a:t>
                </a:r>
              </a:p>
              <a:p>
                <a:pPr lvl="1"/>
                <a:r>
                  <a:rPr lang="en-US" dirty="0"/>
                  <a:t>Typical frequencies: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𝑇𝐴𝐸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&lt;0.1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𝐺𝐴𝐸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MHD modes radially localized between magnetic axis and LFS</a:t>
                </a:r>
              </a:p>
              <a:p>
                <a:pPr lvl="2"/>
                <a:r>
                  <a:rPr lang="en-US" dirty="0"/>
                  <a:t>Both may have large compressional component near edge, making experimental classification challenging</a:t>
                </a:r>
              </a:p>
              <a:p>
                <a:pPr lvl="1"/>
                <a:r>
                  <a:rPr lang="en-US" b="0" dirty="0"/>
                  <a:t>May be driven unstable by resonant energetic particles</a:t>
                </a:r>
              </a:p>
              <a:p>
                <a:pPr lvl="2"/>
                <a:r>
                  <a:rPr lang="en-US" dirty="0"/>
                  <a:t>Regular resonance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Doppler-shifted cyclotron resonance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Most generally expressed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b="0" dirty="0"/>
              </a:p>
              <a:p>
                <a:pPr marL="2286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91600" cy="2590800"/>
              </a:xfrm>
              <a:blipFill>
                <a:blip r:embed="rId2"/>
                <a:stretch>
                  <a:fillRect l="-1085" t="-4471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CAE/GAEs for the Uninitiated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-9331" y="3657600"/>
                <a:ext cx="4581331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3366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rgbClr val="92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85725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02870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Compressional AE (CAE)</a:t>
                </a:r>
                <a:br>
                  <a:rPr lang="en-US" dirty="0"/>
                </a:br>
                <a:r>
                  <a:rPr lang="en-US" dirty="0" err="1"/>
                  <a:t>a.k.a</a:t>
                </a:r>
                <a:r>
                  <a:rPr lang="en-US" dirty="0"/>
                  <a:t> fast </a:t>
                </a:r>
                <a:r>
                  <a:rPr lang="en-US" dirty="0" err="1"/>
                  <a:t>magnetosonic</a:t>
                </a:r>
                <a:r>
                  <a:rPr lang="en-US" dirty="0"/>
                  <a:t> mode </a:t>
                </a:r>
              </a:p>
              <a:p>
                <a:pPr lvl="1"/>
                <a:r>
                  <a:rPr lang="en-US" dirty="0"/>
                  <a:t>Compressional polarization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Dispersion: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Mode converts to KAW at Alfvén resonance 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28600" lvl="1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31" y="3657600"/>
                <a:ext cx="4581331" cy="2590800"/>
              </a:xfrm>
              <a:prstGeom prst="rect">
                <a:avLst/>
              </a:prstGeom>
              <a:blipFill>
                <a:blip r:embed="rId3"/>
                <a:stretch>
                  <a:fillRect l="-1995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4486469" y="3657600"/>
                <a:ext cx="4581331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3366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rgbClr val="92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85725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02870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Global AE (GAE)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Shear polarization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Dispersion: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b="0" baseline="-25000" dirty="0"/>
              </a:p>
              <a:p>
                <a:pPr lvl="1"/>
                <a:r>
                  <a:rPr lang="en-US" dirty="0"/>
                  <a:t>Exists below an extremum of the Alfvén continuum (e.g. near low magnetic shear)</a:t>
                </a:r>
              </a:p>
              <a:p>
                <a:pPr marL="228600" lvl="1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69" y="3657600"/>
                <a:ext cx="4581331" cy="2590800"/>
              </a:xfrm>
              <a:prstGeom prst="rect">
                <a:avLst/>
              </a:prstGeom>
              <a:blipFill>
                <a:blip r:embed="rId4"/>
                <a:stretch>
                  <a:fillRect l="-2128" t="-4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10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120" y="4128120"/>
            <a:ext cx="3724920" cy="2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9040" y="3930479"/>
            <a:ext cx="5212080" cy="2470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Explanations for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Flattening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4419600" cy="3048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Enhanced electron transport due to orbit stochasticity induced by many overlapping GAE (and CAE?)</a:t>
                </a:r>
              </a:p>
              <a:p>
                <a:pPr lvl="1"/>
                <a:r>
                  <a:rPr lang="en-US" dirty="0"/>
                  <a:t>Must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~10-50 m</a:t>
                </a:r>
                <a:r>
                  <a:rPr lang="en-US" baseline="30000" dirty="0"/>
                  <a:t>2</a:t>
                </a:r>
                <a:r>
                  <a:rPr lang="en-US" dirty="0"/>
                  <a:t>/s to match inferred experimental rate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4419600" cy="3048000"/>
              </a:xfrm>
              <a:blipFill>
                <a:blip r:embed="rId4"/>
                <a:stretch>
                  <a:fillRect l="-2207" t="-3200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3048000"/>
          </a:xfrm>
        </p:spPr>
        <p:txBody>
          <a:bodyPr/>
          <a:lstStyle/>
          <a:p>
            <a:r>
              <a:rPr lang="en-US" dirty="0"/>
              <a:t>Energy channeling via mode conversion from core CAE (and GAE?) to edge KAW </a:t>
            </a:r>
          </a:p>
          <a:p>
            <a:pPr lvl="1"/>
            <a:r>
              <a:rPr lang="en-US" dirty="0"/>
              <a:t>Predicts up to ~0.5MW power deposition </a:t>
            </a:r>
            <a:r>
              <a:rPr lang="en-US" dirty="0">
                <a:solidFill>
                  <a:srgbClr val="920000"/>
                </a:solidFill>
              </a:rPr>
              <a:t>per eigenmode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6251040"/>
            <a:ext cx="171828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[Gorelenkov, NF 2010]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4160" y="6310800"/>
            <a:ext cx="169416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[Belova, PRL 2015]</a:t>
            </a:r>
          </a:p>
        </p:txBody>
      </p:sp>
    </p:spTree>
    <p:extLst>
      <p:ext uri="{BB962C8B-B14F-4D97-AF65-F5344CB8AC3E}">
        <p14:creationId xmlns:p14="http://schemas.microsoft.com/office/powerpoint/2010/main" val="121288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Hybrid initial value code in 3D toroidal geometry </a:t>
                </a:r>
              </a:p>
              <a:p>
                <a:r>
                  <a:rPr lang="en-US" dirty="0"/>
                  <a:t>Single fluid MHD thermal plasma + particle fast ions </a:t>
                </a:r>
              </a:p>
              <a:p>
                <a:r>
                  <a:rPr lang="en-US" dirty="0"/>
                  <a:t>Full-orbit kinetic 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numerical scheme</a:t>
                </a:r>
              </a:p>
              <a:p>
                <a:r>
                  <a:rPr lang="en-US" dirty="0"/>
                  <a:t>Linear and nonlinear capabilities</a:t>
                </a:r>
              </a:p>
              <a:p>
                <a:pPr lvl="1"/>
                <a:r>
                  <a:rPr lang="en-US" dirty="0"/>
                  <a:t>Linear simulations linearize fluid equations + evolve energetic particle weights along equilibrium trajectories</a:t>
                </a:r>
              </a:p>
              <a:p>
                <a:r>
                  <a:rPr lang="en-US" dirty="0">
                    <a:solidFill>
                      <a:srgbClr val="920000"/>
                    </a:solidFill>
                  </a:rPr>
                  <a:t>Self consistently </a:t>
                </a:r>
                <a:r>
                  <a:rPr lang="en-US" dirty="0"/>
                  <a:t>solves for equilibrium including energetic particle effects</a:t>
                </a:r>
              </a:p>
              <a:p>
                <a:r>
                  <a:rPr lang="en-US" dirty="0"/>
                  <a:t>Typical run at NERSC: 100CPU x 10hrs = 1k </a:t>
                </a:r>
                <a:r>
                  <a:rPr lang="en-US" dirty="0" err="1"/>
                  <a:t>CPUhrs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0" t="-1126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0000"/>
                </a:solidFill>
              </a:rPr>
              <a:t>HY</a:t>
            </a:r>
            <a:r>
              <a:rPr lang="en-US" dirty="0" err="1"/>
              <a:t>brid</a:t>
            </a:r>
            <a:r>
              <a:rPr lang="en-US" dirty="0"/>
              <a:t> </a:t>
            </a:r>
            <a:r>
              <a:rPr lang="en-US" dirty="0">
                <a:solidFill>
                  <a:srgbClr val="920000"/>
                </a:solidFill>
              </a:rPr>
              <a:t>M</a:t>
            </a:r>
            <a:r>
              <a:rPr lang="en-US" dirty="0"/>
              <a:t>HD/Particle Code (</a:t>
            </a:r>
            <a:r>
              <a:rPr lang="en-US" dirty="0">
                <a:solidFill>
                  <a:srgbClr val="920000"/>
                </a:solidFill>
              </a:rPr>
              <a:t>HYM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79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Ion Distribution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463039"/>
            <a:ext cx="6309360" cy="426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809" r="7264" b="329"/>
          <a:stretch>
            <a:fillRect/>
          </a:stretch>
        </p:blipFill>
        <p:spPr>
          <a:xfrm>
            <a:off x="6150240" y="1554840"/>
            <a:ext cx="2917439" cy="466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532" y="5732999"/>
            <a:ext cx="2886075" cy="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 of Unstable Modes Found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8" y="2286000"/>
            <a:ext cx="8627144" cy="42219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unstable: n=8-10 </a:t>
            </a:r>
            <a:r>
              <a:rPr lang="en-US" dirty="0">
                <a:solidFill>
                  <a:srgbClr val="26A826"/>
                </a:solidFill>
              </a:rPr>
              <a:t>co-GAE</a:t>
            </a:r>
            <a:r>
              <a:rPr lang="en-US" dirty="0"/>
              <a:t>, then n=5-8 </a:t>
            </a:r>
            <a:r>
              <a:rPr lang="en-US" dirty="0" err="1">
                <a:solidFill>
                  <a:srgbClr val="FF0000"/>
                </a:solidFill>
              </a:rPr>
              <a:t>cntr</a:t>
            </a:r>
            <a:r>
              <a:rPr lang="en-US" dirty="0">
                <a:solidFill>
                  <a:srgbClr val="FF0000"/>
                </a:solidFill>
              </a:rPr>
              <a:t>-GAE</a:t>
            </a:r>
            <a:r>
              <a:rPr lang="en-US" dirty="0"/>
              <a:t>, then n=3-4 </a:t>
            </a:r>
            <a:r>
              <a:rPr lang="en-US" dirty="0">
                <a:solidFill>
                  <a:schemeClr val="accent1"/>
                </a:solidFill>
              </a:rPr>
              <a:t>co-CAE</a:t>
            </a:r>
          </a:p>
          <a:p>
            <a:pPr lvl="1"/>
            <a:r>
              <a:rPr lang="en-US" dirty="0"/>
              <a:t>Colored circles: linear growth rate of most unstable mode</a:t>
            </a:r>
          </a:p>
          <a:p>
            <a:pPr lvl="1"/>
            <a:r>
              <a:rPr lang="en-US" dirty="0"/>
              <a:t>White circles: no unstable mode of any type </a:t>
            </a:r>
          </a:p>
          <a:p>
            <a:r>
              <a:rPr lang="en-US" dirty="0"/>
              <a:t>n = 1,2 modes are much different from CAE/GAE</a:t>
            </a:r>
          </a:p>
          <a:p>
            <a:pPr lvl="1"/>
            <a:r>
              <a:rPr lang="en-US" dirty="0"/>
              <a:t>Much lower frequency, higher poloidal mode number</a:t>
            </a:r>
          </a:p>
        </p:txBody>
      </p:sp>
    </p:spTree>
    <p:extLst>
      <p:ext uri="{BB962C8B-B14F-4D97-AF65-F5344CB8AC3E}">
        <p14:creationId xmlns:p14="http://schemas.microsoft.com/office/powerpoint/2010/main" val="362503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772" y="3040150"/>
            <a:ext cx="609600" cy="237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799"/>
                <a:ext cx="8991600" cy="213360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Both the number of unstable modes and the total amplitude of all unstable modes increase sharply with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endParaRPr lang="en-US" dirty="0"/>
              </a:p>
              <a:p>
                <a:r>
                  <a:rPr lang="en-US" dirty="0"/>
                  <a:t>Modes prefer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1"/>
                    </a:solidFill>
                  </a:rPr>
                  <a:t>co-CAEs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FF0000"/>
                    </a:solidFill>
                  </a:rPr>
                  <a:t>cntr</a:t>
                </a:r>
                <a:r>
                  <a:rPr lang="en-US" dirty="0">
                    <a:solidFill>
                      <a:srgbClr val="FF0000"/>
                    </a:solidFill>
                  </a:rPr>
                  <a:t>-GAEs</a:t>
                </a:r>
                <a:r>
                  <a:rPr lang="en-US" dirty="0"/>
                  <a:t>) or v</a:t>
                </a:r>
                <a:r>
                  <a:rPr lang="en-US" baseline="-25000" dirty="0"/>
                  <a:t>||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26A826"/>
                    </a:solidFill>
                  </a:rPr>
                  <a:t>co-GAEs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Prediction: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~0.5 should not lead to substantial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 flattening except at very large v</a:t>
                </a:r>
                <a:r>
                  <a:rPr lang="en-US" baseline="-25000" dirty="0"/>
                  <a:t>0</a:t>
                </a:r>
                <a:r>
                  <a:rPr lang="en-US" dirty="0"/>
                  <a:t>/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endParaRPr lang="en-US" dirty="0"/>
              </a:p>
              <a:p>
                <a:r>
                  <a:rPr lang="en-US" dirty="0"/>
                  <a:t>Left: number of unstable toroidal harmonics at each point in phase space</a:t>
                </a:r>
              </a:p>
              <a:p>
                <a:r>
                  <a:rPr lang="en-US" dirty="0"/>
                  <a:t>Right: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sum of unstable modes (approximation for total amplitude)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799"/>
                <a:ext cx="8991600" cy="2133601"/>
              </a:xfrm>
              <a:blipFill>
                <a:blip r:embed="rId3"/>
                <a:stretch>
                  <a:fillRect l="-610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Excited Modes in Phase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" r="8504"/>
          <a:stretch/>
        </p:blipFill>
        <p:spPr>
          <a:xfrm>
            <a:off x="76200" y="3242201"/>
            <a:ext cx="4241428" cy="3299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1704"/>
          <a:stretch/>
        </p:blipFill>
        <p:spPr>
          <a:xfrm>
            <a:off x="4521356" y="3242201"/>
            <a:ext cx="4546444" cy="3291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2956741"/>
            <a:ext cx="690016" cy="3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0731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2936</Words>
  <Application>Microsoft Office PowerPoint</Application>
  <PresentationFormat>On-screen Show (4:3)</PresentationFormat>
  <Paragraphs>289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Wingdings</vt:lpstr>
      <vt:lpstr>NSTX Upgrade</vt:lpstr>
      <vt:lpstr>Comparison of simulations, experiments, and theory of sub-cyclotron Alfvén eigenmodes in NSTX</vt:lpstr>
      <vt:lpstr>Overview</vt:lpstr>
      <vt:lpstr>CAE/GAE May Limit ST Performance</vt:lpstr>
      <vt:lpstr>CAE/GAEs for the Uninitiated</vt:lpstr>
      <vt:lpstr>Theoretical Explanations for Te Flattening</vt:lpstr>
      <vt:lpstr>HYbrid MHD/Particle Code (HYM)</vt:lpstr>
      <vt:lpstr>Fast Ion Distribution Model</vt:lpstr>
      <vt:lpstr>Variety of Unstable Modes Found</vt:lpstr>
      <vt:lpstr>Number of Excited Modes in Phase Space</vt:lpstr>
      <vt:lpstr>Mode Spectrum Depends Strongly on n &amp; v0</vt:lpstr>
      <vt:lpstr>GAE Typically More Unstable than CAE</vt:lpstr>
      <vt:lpstr>GAE Frequencies Shift with λ_0 &amp; v0</vt:lpstr>
      <vt:lpstr>Co-GAE Dispersion and Resonance</vt:lpstr>
      <vt:lpstr>Counter-GAE Dispersion and Resonance</vt:lpstr>
      <vt:lpstr>ω_GAE also Changes with Fixed Equilibrium</vt:lpstr>
      <vt:lpstr>EPMs in Disguise?</vt:lpstr>
      <vt:lpstr>GAE resonances nicer in MHD equilibrium</vt:lpstr>
      <vt:lpstr>Experimental vs Simulated Mode Spectrum</vt:lpstr>
      <vt:lpstr>Mode Spectrum Dependence on v0/vA</vt:lpstr>
      <vt:lpstr>Mode Spectrum Dependence on n</vt:lpstr>
      <vt:lpstr>Modes Saturate with</vt:lpstr>
      <vt:lpstr>Qualitative Co-CAE Stability Theory</vt:lpstr>
      <vt:lpstr>Unstable CAE Modes vs Theory</vt:lpstr>
      <vt:lpstr>Cntr-GAE Stability Theory</vt:lpstr>
      <vt:lpstr>Summary and Conclusions</vt:lpstr>
      <vt:lpstr>Ongoing and Future Work</vt:lpstr>
      <vt:lpstr>Request for Electronic Copy</vt:lpstr>
      <vt:lpstr>Backup Slides</vt:lpstr>
      <vt:lpstr>HYM Physical Equations</vt:lpstr>
      <vt:lpstr> Co-CAE Mode Converts to KAW</vt:lpstr>
      <vt:lpstr> Counter-GAE are Core-Localized</vt:lpstr>
      <vt:lpstr> Co-GAE are also Core-Localized</vt:lpstr>
      <vt:lpstr> Low Frequency Modes are Qualitatively Different</vt:lpstr>
      <vt:lpstr>Unexpected Low-Frequency Modes</vt:lpstr>
      <vt:lpstr>NSTX H-mode Shot 141398</vt:lpstr>
      <vt:lpstr>CAE &amp; GAE Observed in Experiment</vt:lpstr>
      <vt:lpstr>Co-GAE structure mostly unchanged</vt:lpstr>
      <vt:lpstr>Resonant Quantities</vt:lpstr>
    </vt:vector>
  </TitlesOfParts>
  <Company>PPPL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Jeff</cp:lastModifiedBy>
  <cp:revision>207</cp:revision>
  <dcterms:created xsi:type="dcterms:W3CDTF">2015-07-16T16:59:24Z</dcterms:created>
  <dcterms:modified xsi:type="dcterms:W3CDTF">2016-11-05T18:07:45Z</dcterms:modified>
</cp:coreProperties>
</file>