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4" r:id="rId10"/>
    <p:sldId id="263" r:id="rId11"/>
    <p:sldId id="266" r:id="rId12"/>
    <p:sldId id="275" r:id="rId13"/>
    <p:sldId id="265" r:id="rId14"/>
    <p:sldId id="268" r:id="rId15"/>
    <p:sldId id="269" r:id="rId16"/>
    <p:sldId id="270" r:id="rId17"/>
    <p:sldId id="276" r:id="rId18"/>
    <p:sldId id="267" r:id="rId19"/>
    <p:sldId id="27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FF4C"/>
    <a:srgbClr val="19FF28"/>
    <a:srgbClr val="FFFDC3"/>
    <a:srgbClr val="FFFC78"/>
    <a:srgbClr val="FE4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4" d="100"/>
          <a:sy n="204" d="100"/>
        </p:scale>
        <p:origin x="-50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18E5-676B-684D-82FB-D8AF2C46BCE5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D29D9-4EBE-DF47-9A85-3AB5B626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7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5A36-C8A5-E142-AD1C-A5AF7255202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04A3C-AA44-C147-8410-36B020DD5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3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04A3C-AA44-C147-8410-36B020DD54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0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800-ABD6-FE43-A944-1D4DA9425BC7}" type="datetime1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3FE5-FD5C-3C41-B286-4A4DBD24BA83}" type="datetime1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2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A1E3-6787-874F-8944-5A36EA2AC3D9}" type="datetime1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E2BB-1E03-9842-94A4-CA65753141A1}" type="datetime1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8FA0-E116-D447-B637-80409CB250BE}" type="datetime1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F9A1-F5CF-B849-A33D-F8A52244F20F}" type="datetime1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1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7460-4A9D-D947-B895-6D4C10F5CE5F}" type="datetime1">
              <a:rPr lang="en-US" smtClean="0"/>
              <a:t>10/31/16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DF-F576-9348-9C6A-B4B7E718A12D}" type="datetime1">
              <a:rPr lang="en-US" smtClean="0"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0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EC47-E0DA-A945-90BA-99ED23507254}" type="datetime1">
              <a:rPr lang="en-US" smtClean="0"/>
              <a:t>10/31/16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1226-9F6C-994A-B0B4-292802A88443}" type="datetime1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7D14-FA9C-D948-84C5-D3C19028055C}" type="datetime1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4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82FD-3F0B-D245-83B8-83A0EB3BEE41}" type="datetime1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6FAFF-2672-5941-A61B-4AD0319F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1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328" y="421690"/>
            <a:ext cx="7596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Gas </a:t>
            </a:r>
            <a:r>
              <a:rPr lang="en-US" sz="3600" b="1" u="sng" dirty="0" smtClean="0">
                <a:solidFill>
                  <a:srgbClr val="FF0000"/>
                </a:solidFill>
              </a:rPr>
              <a:t>Puff Imaging Diagnostic </a:t>
            </a:r>
            <a:r>
              <a:rPr lang="en-US" sz="3600" b="1" u="sng" dirty="0">
                <a:solidFill>
                  <a:srgbClr val="FF0000"/>
                </a:solidFill>
              </a:rPr>
              <a:t>on NSTX-U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2465" y="1633420"/>
            <a:ext cx="548193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S.J. </a:t>
            </a:r>
            <a:r>
              <a:rPr lang="en-US" sz="2400" dirty="0" smtClean="0"/>
              <a:t>Zweben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F. </a:t>
            </a:r>
            <a:r>
              <a:rPr lang="en-US" sz="2400" dirty="0" smtClean="0"/>
              <a:t>Scotti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/>
              <a:t>D.P. </a:t>
            </a:r>
            <a:r>
              <a:rPr lang="en-US" sz="2400" dirty="0" smtClean="0"/>
              <a:t>Stotler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A</a:t>
            </a:r>
            <a:r>
              <a:rPr lang="en-US" sz="2400" dirty="0"/>
              <a:t>. </a:t>
            </a:r>
            <a:r>
              <a:rPr lang="en-US" sz="2400" dirty="0" smtClean="0"/>
              <a:t>Diallo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N</a:t>
            </a:r>
            <a:r>
              <a:rPr lang="en-US" sz="2400" dirty="0"/>
              <a:t>. </a:t>
            </a:r>
            <a:r>
              <a:rPr lang="en-US" sz="2400" dirty="0" smtClean="0"/>
              <a:t>Mandell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J.L. </a:t>
            </a:r>
            <a:r>
              <a:rPr lang="en-US" sz="2400" dirty="0" smtClean="0"/>
              <a:t>Terry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</a:t>
            </a:r>
            <a:r>
              <a:rPr lang="en-US" sz="2400" dirty="0"/>
              <a:t>W. </a:t>
            </a:r>
            <a:r>
              <a:rPr lang="en-US" sz="2400" dirty="0" smtClean="0"/>
              <a:t>Han</a:t>
            </a:r>
            <a:r>
              <a:rPr lang="en-US" sz="2400" baseline="30000" dirty="0" smtClean="0"/>
              <a:t>3</a:t>
            </a:r>
          </a:p>
          <a:p>
            <a:pPr algn="ctr"/>
            <a:endParaRPr lang="en-US" dirty="0" smtClean="0"/>
          </a:p>
          <a:p>
            <a:pPr marL="342900" indent="-342900" algn="ctr">
              <a:buAutoNum type="arabicPlain"/>
            </a:pPr>
            <a:r>
              <a:rPr lang="en-US" dirty="0" smtClean="0"/>
              <a:t>PPPL, Princeton NJ USA</a:t>
            </a:r>
          </a:p>
          <a:p>
            <a:pPr marL="342900" indent="-342900" algn="ctr">
              <a:buAutoNum type="arabicPlain"/>
            </a:pPr>
            <a:r>
              <a:rPr lang="en-US" dirty="0" smtClean="0"/>
              <a:t>LLNL, Livermore CA USA</a:t>
            </a:r>
          </a:p>
          <a:p>
            <a:pPr marL="342900" indent="-342900" algn="ctr">
              <a:buAutoNum type="arabicPlain"/>
            </a:pPr>
            <a:r>
              <a:rPr lang="en-US" dirty="0" smtClean="0"/>
              <a:t>MIT, Cambridge MA USA</a:t>
            </a:r>
          </a:p>
          <a:p>
            <a:pPr marL="342900" indent="-342900" algn="ctr">
              <a:buAutoNum type="arabicPlain"/>
            </a:pPr>
            <a:endParaRPr lang="en-US" dirty="0"/>
          </a:p>
          <a:p>
            <a:pPr algn="ctr"/>
            <a:r>
              <a:rPr lang="en-US" dirty="0" smtClean="0"/>
              <a:t>Abstract NP10-00027</a:t>
            </a:r>
          </a:p>
          <a:p>
            <a:pPr algn="ctr"/>
            <a:r>
              <a:rPr lang="en-US" dirty="0" smtClean="0"/>
              <a:t>Wednesday morning, Nov. 2,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143" y="6010078"/>
            <a:ext cx="71644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This work was supported by USDOE Contracts #DE-AC02-09CH11466, DE-SC0014264, and DE-AC52-07NA27344. 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18328" y="4854564"/>
            <a:ext cx="6865718" cy="726930"/>
            <a:chOff x="417810" y="4884930"/>
            <a:chExt cx="6865718" cy="726930"/>
          </a:xfrm>
        </p:grpSpPr>
        <p:pic>
          <p:nvPicPr>
            <p:cNvPr id="9" name="Picture 8" descr="PPPL-LOGO-FNL-158-Y-GRADIENT-KW-LMC_TRANSPARENT_681_68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521" y="4939001"/>
              <a:ext cx="618788" cy="618788"/>
            </a:xfrm>
            <a:prstGeom prst="rect">
              <a:avLst/>
            </a:prstGeom>
          </p:spPr>
        </p:pic>
        <p:pic>
          <p:nvPicPr>
            <p:cNvPr id="11" name="Picture 10" descr="imgr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10" y="4884930"/>
              <a:ext cx="2824825" cy="726930"/>
            </a:xfrm>
            <a:prstGeom prst="rect">
              <a:avLst/>
            </a:prstGeom>
          </p:spPr>
        </p:pic>
        <p:pic>
          <p:nvPicPr>
            <p:cNvPr id="12" name="Picture 11" descr="imgr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88" y="4969597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imgre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110" y="5009625"/>
              <a:ext cx="925420" cy="477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2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0026" y="373866"/>
            <a:ext cx="6944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Planned and Possible GPI Upgrades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4073" y="1346203"/>
            <a:ext cx="8635999" cy="5053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Planned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</a:rPr>
              <a:t>•	APD array from C-Mod to improve signal/noise and bandwidth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     </a:t>
            </a:r>
            <a:r>
              <a:rPr lang="en-US" sz="2400" dirty="0">
                <a:solidFill>
                  <a:srgbClr val="0000FF"/>
                </a:solidFill>
              </a:rPr>
              <a:t>Second Phantom 710 camera to view GPI cloud from the side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     Helium </a:t>
            </a:r>
            <a:r>
              <a:rPr lang="en-US" sz="2400" dirty="0">
                <a:solidFill>
                  <a:srgbClr val="0000FF"/>
                </a:solidFill>
              </a:rPr>
              <a:t>line </a:t>
            </a:r>
            <a:r>
              <a:rPr lang="en-US" sz="2400" dirty="0" smtClean="0">
                <a:solidFill>
                  <a:srgbClr val="0000FF"/>
                </a:solidFill>
              </a:rPr>
              <a:t>ratio </a:t>
            </a:r>
            <a:r>
              <a:rPr lang="en-US" sz="2400" dirty="0">
                <a:solidFill>
                  <a:srgbClr val="0000FF"/>
                </a:solidFill>
              </a:rPr>
              <a:t>measurement of edge </a:t>
            </a:r>
            <a:r>
              <a:rPr lang="en-US" sz="2400" dirty="0" err="1">
                <a:solidFill>
                  <a:srgbClr val="0000FF"/>
                </a:solidFill>
              </a:rPr>
              <a:t>T</a:t>
            </a:r>
            <a:r>
              <a:rPr lang="en-US" sz="2400" baseline="-25000" dirty="0" err="1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 and n</a:t>
            </a:r>
            <a:r>
              <a:rPr lang="en-US" sz="2400" baseline="-25000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 profiles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endParaRPr lang="en-US" sz="2400" dirty="0" smtClean="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u="sng" dirty="0" smtClean="0">
                <a:solidFill>
                  <a:srgbClr val="008000"/>
                </a:solidFill>
              </a:rPr>
              <a:t>Possible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8000"/>
                </a:solidFill>
              </a:rPr>
              <a:t>• 	Additional GPI </a:t>
            </a:r>
            <a:r>
              <a:rPr lang="en-US" sz="2400" dirty="0">
                <a:solidFill>
                  <a:srgbClr val="008000"/>
                </a:solidFill>
              </a:rPr>
              <a:t>view(s) for measuring 3-D filament </a:t>
            </a:r>
            <a:r>
              <a:rPr lang="en-US" sz="2400" dirty="0" smtClean="0">
                <a:solidFill>
                  <a:srgbClr val="008000"/>
                </a:solidFill>
              </a:rPr>
              <a:t>structure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8000"/>
                </a:solidFill>
              </a:rPr>
              <a:t>• </a:t>
            </a:r>
            <a:r>
              <a:rPr lang="en-US" sz="2400" dirty="0" smtClean="0">
                <a:solidFill>
                  <a:srgbClr val="008000"/>
                </a:solidFill>
              </a:rPr>
              <a:t>	Better </a:t>
            </a:r>
            <a:r>
              <a:rPr lang="en-US" sz="2400" dirty="0">
                <a:solidFill>
                  <a:srgbClr val="008000"/>
                </a:solidFill>
              </a:rPr>
              <a:t>collimated gas manifold for higher </a:t>
            </a:r>
            <a:r>
              <a:rPr lang="en-US" sz="2400" dirty="0" smtClean="0">
                <a:solidFill>
                  <a:srgbClr val="008000"/>
                </a:solidFill>
              </a:rPr>
              <a:t>spatial resolution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8000"/>
                </a:solidFill>
              </a:rPr>
              <a:t>• </a:t>
            </a:r>
            <a:r>
              <a:rPr lang="en-US" sz="2400" dirty="0" smtClean="0">
                <a:solidFill>
                  <a:srgbClr val="008000"/>
                </a:solidFill>
              </a:rPr>
              <a:t>	Remote </a:t>
            </a:r>
            <a:r>
              <a:rPr lang="en-US" sz="2400" dirty="0">
                <a:solidFill>
                  <a:srgbClr val="008000"/>
                </a:solidFill>
              </a:rPr>
              <a:t>control of GPI pan/zoom for small-scale structure</a:t>
            </a:r>
          </a:p>
        </p:txBody>
      </p:sp>
    </p:spTree>
    <p:extLst>
      <p:ext uri="{BB962C8B-B14F-4D97-AF65-F5344CB8AC3E}">
        <p14:creationId xmlns:p14="http://schemas.microsoft.com/office/powerpoint/2010/main" val="421895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1944" y="319987"/>
            <a:ext cx="7327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Incoming GPI Collaboration from MIT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Screen Shot 2016-10-18 at 8.4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0" y="1293090"/>
            <a:ext cx="8830950" cy="49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3398" y="309004"/>
            <a:ext cx="76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Configuration of MIT APD Array for GPI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Screen Shot 2016-10-18 at 8.4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0" y="1177639"/>
            <a:ext cx="8746337" cy="52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0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339" y="386173"/>
            <a:ext cx="7888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Planned Side View of GPI Gas Puff Cloud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601" y="6356350"/>
            <a:ext cx="2895600" cy="365125"/>
          </a:xfrm>
        </p:spPr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13</a:t>
            </a:fld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456864" y="2196250"/>
            <a:ext cx="4157486" cy="4246883"/>
            <a:chOff x="456864" y="1781367"/>
            <a:chExt cx="4157486" cy="4329461"/>
          </a:xfrm>
        </p:grpSpPr>
        <p:grpSp>
          <p:nvGrpSpPr>
            <p:cNvPr id="9" name="Group 8"/>
            <p:cNvGrpSpPr/>
            <p:nvPr/>
          </p:nvGrpSpPr>
          <p:grpSpPr>
            <a:xfrm>
              <a:off x="456864" y="1781367"/>
              <a:ext cx="4157486" cy="4329461"/>
              <a:chOff x="415635" y="2020539"/>
              <a:chExt cx="3548305" cy="3779213"/>
            </a:xfrm>
          </p:grpSpPr>
          <p:pic>
            <p:nvPicPr>
              <p:cNvPr id="2" name="Picture 1" descr="Screen Shot 2016-10-17 at 1.03.46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635" y="2156883"/>
                <a:ext cx="3358719" cy="345420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055697" y="2020539"/>
                <a:ext cx="908243" cy="37792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Oval 2"/>
            <p:cNvSpPr/>
            <p:nvPr/>
          </p:nvSpPr>
          <p:spPr>
            <a:xfrm rot="2359533">
              <a:off x="842530" y="2740216"/>
              <a:ext cx="515697" cy="1023697"/>
            </a:xfrm>
            <a:prstGeom prst="ellipse">
              <a:avLst/>
            </a:prstGeom>
            <a:solidFill>
              <a:srgbClr val="FE4A0C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1073150" y="3343291"/>
            <a:ext cx="352425" cy="284399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26317" y="3460766"/>
            <a:ext cx="410358" cy="31115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1183" y="3575644"/>
            <a:ext cx="400242" cy="315576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475" y="3758832"/>
            <a:ext cx="330200" cy="254384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95054" y="3256611"/>
            <a:ext cx="282080" cy="23109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894668" y="2436173"/>
            <a:ext cx="50823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  Compare cloud shape with DEGAS 2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Correlate filaments with GPI images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 Find local B field line angle =&gt; q(r)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 </a:t>
            </a:r>
            <a:r>
              <a:rPr lang="en-US" sz="2400" dirty="0" smtClean="0">
                <a:solidFill>
                  <a:srgbClr val="0000FF"/>
                </a:solidFill>
              </a:rPr>
              <a:t>assuming filaments aligned with B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 Add another gas puffer in field of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view to check B-field alignment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2246" y="2374908"/>
            <a:ext cx="1532820" cy="58477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Edge filaments</a:t>
            </a:r>
          </a:p>
          <a:p>
            <a:pPr algn="ctr"/>
            <a:r>
              <a:rPr lang="en-US" sz="1600" b="1" dirty="0" smtClean="0"/>
              <a:t>in GPI cloud</a:t>
            </a:r>
            <a:endParaRPr lang="en-US" sz="16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482246" y="1298928"/>
            <a:ext cx="830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 Using the Phantom 710 camera previously used for GPI at C-Mod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425575" y="3891220"/>
            <a:ext cx="911225" cy="731580"/>
          </a:xfrm>
          <a:prstGeom prst="straightConnector1">
            <a:avLst/>
          </a:prstGeom>
          <a:ln w="76200" cmpd="sng">
            <a:solidFill>
              <a:srgbClr val="19FF2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12"/>
          <p:cNvSpPr txBox="1">
            <a:spLocks noChangeArrowheads="1"/>
          </p:cNvSpPr>
          <p:nvPr/>
        </p:nvSpPr>
        <p:spPr bwMode="auto">
          <a:xfrm>
            <a:off x="2272231" y="5285154"/>
            <a:ext cx="121867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00"/>
                </a:solidFill>
              </a:rPr>
              <a:t>GPI optical</a:t>
            </a: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</a:rPr>
              <a:t>viewport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668827" y="3926797"/>
            <a:ext cx="35470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9FF28"/>
                </a:solidFill>
              </a:rPr>
              <a:t>B</a:t>
            </a:r>
            <a:endParaRPr lang="en-US" sz="2400" dirty="0">
              <a:solidFill>
                <a:srgbClr val="19F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4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533" y="357491"/>
            <a:ext cx="8041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Planned Helium Line Ratio </a:t>
            </a:r>
            <a:r>
              <a:rPr lang="en-US" sz="3600" b="1" u="sng" dirty="0">
                <a:solidFill>
                  <a:srgbClr val="FF0000"/>
                </a:solidFill>
              </a:rPr>
              <a:t>M</a:t>
            </a:r>
            <a:r>
              <a:rPr lang="en-US" sz="3600" b="1" u="sng" dirty="0" smtClean="0">
                <a:solidFill>
                  <a:srgbClr val="FF0000"/>
                </a:solidFill>
              </a:rPr>
              <a:t>easurement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533" y="1329271"/>
            <a:ext cx="8890001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	The GPI view can be used to measure neutral helium line ratios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to determine radial profiles of </a:t>
            </a:r>
            <a:r>
              <a:rPr lang="en-US" sz="2400" dirty="0" err="1" smtClean="0">
                <a:solidFill>
                  <a:srgbClr val="0000FF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and n</a:t>
            </a:r>
            <a:r>
              <a:rPr lang="en-US" sz="2400" baseline="-25000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in edge (proposed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by RFX-mod/</a:t>
            </a:r>
            <a:r>
              <a:rPr lang="en-US" sz="2400" dirty="0" err="1" smtClean="0">
                <a:solidFill>
                  <a:srgbClr val="0000FF"/>
                </a:solidFill>
              </a:rPr>
              <a:t>Padova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and Wisconsin) 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  Initial evaluation of expected helium line signals looks good for 		measurements at &gt; 1 kHz (Burgos et al, Phys. Plasmas 2016)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 These profiles will be useful for the interpretation of GPI signals,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and increasing frequency range up to ~100 kHz may be 			  		possible with large helium gas puffs (</a:t>
            </a:r>
            <a:r>
              <a:rPr lang="en-US" sz="2400" dirty="0" err="1" smtClean="0">
                <a:solidFill>
                  <a:srgbClr val="0000FF"/>
                </a:solidFill>
              </a:rPr>
              <a:t>Agostini</a:t>
            </a:r>
            <a:r>
              <a:rPr lang="en-US" sz="2400" dirty="0" smtClean="0">
                <a:solidFill>
                  <a:srgbClr val="0000FF"/>
                </a:solidFill>
              </a:rPr>
              <a:t> et al, RSI 2015)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Main issues are possible perturbation effect of helium gas puff,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and self-absorption of helium lines in a large gas puff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6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0262" y="264360"/>
            <a:ext cx="5872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Possible Additional </a:t>
            </a:r>
            <a:r>
              <a:rPr lang="en-US" sz="3600" b="1" u="sng" dirty="0">
                <a:solidFill>
                  <a:srgbClr val="FF0000"/>
                </a:solidFill>
              </a:rPr>
              <a:t>GPI V</a:t>
            </a:r>
            <a:r>
              <a:rPr lang="en-US" sz="3600" b="1" u="sng" dirty="0" smtClean="0">
                <a:solidFill>
                  <a:srgbClr val="FF0000"/>
                </a:solidFill>
              </a:rPr>
              <a:t>iews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5626" y="2795593"/>
            <a:ext cx="3440215" cy="3090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90000"/>
              </a:lnSpc>
              <a:buAutoNum type="arabicParenR"/>
            </a:pPr>
            <a:r>
              <a:rPr lang="en-US" sz="2400" dirty="0" err="1" smtClean="0">
                <a:solidFill>
                  <a:srgbClr val="008000"/>
                </a:solidFill>
              </a:rPr>
              <a:t>divertor</a:t>
            </a:r>
            <a:r>
              <a:rPr lang="en-US" sz="2400" dirty="0" smtClean="0">
                <a:solidFill>
                  <a:srgbClr val="008000"/>
                </a:solidFill>
              </a:rPr>
              <a:t> plate surface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8000"/>
              </a:solidFill>
            </a:endParaRP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US" sz="2400" dirty="0" smtClean="0">
                <a:solidFill>
                  <a:srgbClr val="008000"/>
                </a:solidFill>
              </a:rPr>
              <a:t>X-point region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endParaRPr lang="en-US" sz="2400" dirty="0">
              <a:solidFill>
                <a:srgbClr val="008000"/>
              </a:solidFill>
            </a:endParaRP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US" sz="2400" dirty="0" smtClean="0">
                <a:solidFill>
                  <a:srgbClr val="008000"/>
                </a:solidFill>
              </a:rPr>
              <a:t>inner wall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endParaRPr lang="en-US" sz="24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8000"/>
                </a:solidFill>
              </a:rPr>
              <a:t>4)  ~ 2 m along B from GPI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endParaRPr lang="en-US" sz="24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8000"/>
                </a:solidFill>
              </a:rPr>
              <a:t>5)  ~ 5 m along B from (4)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59949" y="2531545"/>
            <a:ext cx="2286000" cy="3936974"/>
            <a:chOff x="507471" y="1500996"/>
            <a:chExt cx="2553000" cy="4164379"/>
          </a:xfrm>
        </p:grpSpPr>
        <p:pic>
          <p:nvPicPr>
            <p:cNvPr id="8" name="Picture 5" descr="Screen Shot 2013-09-26 at 3.17.4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71" y="1500996"/>
              <a:ext cx="2553000" cy="416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48142" y="4679205"/>
              <a:ext cx="336893" cy="390665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1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1042212" y="4646139"/>
              <a:ext cx="372983" cy="390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0099" y="3225127"/>
              <a:ext cx="336893" cy="390665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3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5077" y="2364308"/>
              <a:ext cx="344949" cy="390665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13390" y="4028935"/>
              <a:ext cx="344949" cy="390665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5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9903" y="1174634"/>
            <a:ext cx="8449098" cy="1495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	Needed to evaluate parallel structure/dynamics of turbulence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endParaRPr lang="en-US" sz="2400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	Each </a:t>
            </a:r>
            <a:r>
              <a:rPr lang="en-US" sz="2400" dirty="0">
                <a:solidFill>
                  <a:srgbClr val="0000FF"/>
                </a:solidFill>
              </a:rPr>
              <a:t>new view will need a new gas </a:t>
            </a:r>
            <a:r>
              <a:rPr lang="en-US" sz="2400" dirty="0" smtClean="0">
                <a:solidFill>
                  <a:srgbClr val="0000FF"/>
                </a:solidFill>
              </a:rPr>
              <a:t>puffer a new fast </a:t>
            </a:r>
            <a:r>
              <a:rPr lang="en-US" sz="2400" dirty="0">
                <a:solidFill>
                  <a:srgbClr val="0000FF"/>
                </a:solidFill>
              </a:rPr>
              <a:t>camera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9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838" y="293045"/>
            <a:ext cx="76589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Possible Improvement to Gas Manifold </a:t>
            </a:r>
          </a:p>
          <a:p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792" y="1245607"/>
            <a:ext cx="8339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	Present GPI gas manifold has holes 1 mm diam. x 1 mm deep,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which should emit gas with a wide ~ cosine dependence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TEXTOR GPI manifold has holes 0.5 mm diam. x 15 mm deep,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which emits gas with ~20º FWHM angular dependence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New manifold could significantly improve spatial resolution of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GPI, due to shorted parallel length along cloud (see p. 7)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65201" y="4519089"/>
            <a:ext cx="7361393" cy="1737784"/>
            <a:chOff x="973668" y="4434419"/>
            <a:chExt cx="7361393" cy="1737784"/>
          </a:xfrm>
        </p:grpSpPr>
        <p:pic>
          <p:nvPicPr>
            <p:cNvPr id="2" name="Picture 1" descr="Screen Shot 2016-10-18 at 11.45.3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68" y="4434419"/>
              <a:ext cx="3075724" cy="17377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78867" y="4563535"/>
              <a:ext cx="3856194" cy="140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dirty="0" smtClean="0">
                  <a:solidFill>
                    <a:srgbClr val="13FF4C"/>
                  </a:solidFill>
                </a:rPr>
                <a:t>TEXTOR manifold (measured)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 smtClean="0">
                  <a:solidFill>
                    <a:srgbClr val="FF0000"/>
                  </a:solidFill>
                </a:rPr>
                <a:t>NSTX manifold (estimated)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 smtClean="0"/>
                <a:t>(</a:t>
              </a:r>
              <a:r>
                <a:rPr lang="en-US" sz="2400" dirty="0" err="1" smtClean="0"/>
                <a:t>Shesterikov</a:t>
              </a:r>
              <a:r>
                <a:rPr lang="en-US" sz="2400" dirty="0" smtClean="0"/>
                <a:t> et al, RSI 2013)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643927" y="4936068"/>
              <a:ext cx="1834940" cy="0"/>
            </a:xfrm>
            <a:prstGeom prst="straightConnector1">
              <a:avLst/>
            </a:prstGeom>
            <a:ln w="38100" cmpd="sng">
              <a:solidFill>
                <a:srgbClr val="13FF4C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084195" y="5308602"/>
              <a:ext cx="1318472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304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5238" y="298223"/>
            <a:ext cx="73400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Remote Control of GPI Zoom and Pan</a:t>
            </a:r>
          </a:p>
          <a:p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457" y="1389539"/>
            <a:ext cx="8582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	Present GPI zoom must be adjusted by hand in test cell, and the 		front-end optics removed to adjust the tilt angle (pan)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	This makes alignment with local B field for measuring small-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scale turbulence structure very difficult (can try to adjust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plasma to match pre-set zoom and pan)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Zoom lenses and front-end mirror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ould be remotely controlled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between shots for more efficient measurements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Main issues are exposure of stepper motors to magnetic fields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(air motors ?), and accuracy/reproducibility of the settings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53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6359" y="439971"/>
            <a:ext cx="7166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Planned GPI Experiments on NSTX-U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A3751-CFDE-D34C-BE8E-5512065CC62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5379" y="1539392"/>
            <a:ext cx="82214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=&gt;  these can be done with existing GPI hardware: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	Search for small-scale edge turbulence structure at 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pol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 ~ 1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(w/</a:t>
            </a:r>
            <a:r>
              <a:rPr lang="en-US" sz="2400" dirty="0" err="1" smtClean="0">
                <a:solidFill>
                  <a:srgbClr val="0000FF"/>
                </a:solidFill>
              </a:rPr>
              <a:t>Ren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Guttenfelder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	Correlation of edge turbulence with heat flux SOL width and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XGC-1 results (w/ Gray, Chang)</a:t>
            </a:r>
          </a:p>
          <a:p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Continue study of L-H transition (w/</a:t>
            </a:r>
            <a:r>
              <a:rPr lang="en-US" sz="2400" dirty="0" err="1" smtClean="0">
                <a:solidFill>
                  <a:srgbClr val="0000FF"/>
                </a:solidFill>
              </a:rPr>
              <a:t>Stoltfus-Dueck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Continue correlation of GPI with </a:t>
            </a:r>
            <a:r>
              <a:rPr lang="en-US" sz="2400" dirty="0" err="1" smtClean="0">
                <a:solidFill>
                  <a:srgbClr val="0000FF"/>
                </a:solidFill>
              </a:rPr>
              <a:t>divertor</a:t>
            </a:r>
            <a:r>
              <a:rPr lang="en-US" sz="2400" dirty="0" smtClean="0">
                <a:solidFill>
                  <a:srgbClr val="0000FF"/>
                </a:solidFill>
              </a:rPr>
              <a:t> plate turbulence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(w/</a:t>
            </a:r>
            <a:r>
              <a:rPr lang="en-US" sz="2400" dirty="0" err="1" smtClean="0">
                <a:solidFill>
                  <a:srgbClr val="0000FF"/>
                </a:solidFill>
              </a:rPr>
              <a:t>Soukhanovskii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9260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5298" y="1976504"/>
            <a:ext cx="7470715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•    Measure turbulence up to ~ 1 MHz with </a:t>
            </a:r>
            <a:r>
              <a:rPr lang="en-US" sz="2400" dirty="0" smtClean="0">
                <a:solidFill>
                  <a:srgbClr val="0000FF"/>
                </a:solidFill>
              </a:rPr>
              <a:t>APDs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•    </a:t>
            </a:r>
            <a:r>
              <a:rPr lang="en-US" sz="2400" dirty="0">
                <a:solidFill>
                  <a:srgbClr val="0000FF"/>
                </a:solidFill>
              </a:rPr>
              <a:t>	Measure turbulence </a:t>
            </a:r>
            <a:r>
              <a:rPr lang="en-US" sz="2400" dirty="0" smtClean="0">
                <a:solidFill>
                  <a:srgbClr val="0000FF"/>
                </a:solidFill>
              </a:rPr>
              <a:t>far </a:t>
            </a:r>
            <a:r>
              <a:rPr lang="en-US" sz="2400" dirty="0">
                <a:solidFill>
                  <a:srgbClr val="0000FF"/>
                </a:solidFill>
              </a:rPr>
              <a:t>inside </a:t>
            </a:r>
            <a:r>
              <a:rPr lang="en-US" sz="2400" dirty="0" err="1">
                <a:solidFill>
                  <a:srgbClr val="0000FF"/>
                </a:solidFill>
              </a:rPr>
              <a:t>separatrix</a:t>
            </a:r>
            <a:r>
              <a:rPr lang="en-US" sz="2400" dirty="0">
                <a:solidFill>
                  <a:srgbClr val="0000FF"/>
                </a:solidFill>
              </a:rPr>
              <a:t> with </a:t>
            </a:r>
            <a:r>
              <a:rPr lang="en-US" sz="2400" dirty="0" smtClean="0">
                <a:solidFill>
                  <a:srgbClr val="0000FF"/>
                </a:solidFill>
              </a:rPr>
              <a:t>APDs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• </a:t>
            </a:r>
            <a:r>
              <a:rPr lang="en-US" sz="2400" dirty="0">
                <a:solidFill>
                  <a:srgbClr val="0000FF"/>
                </a:solidFill>
              </a:rPr>
              <a:t>	Measure edge q(r) from GPI + side view </a:t>
            </a:r>
            <a:r>
              <a:rPr lang="en-US" sz="2400" dirty="0" smtClean="0">
                <a:solidFill>
                  <a:srgbClr val="0000FF"/>
                </a:solidFill>
              </a:rPr>
              <a:t>filaments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•	Compare GPI gas cloud side view with DEGAS 2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•    Measure edge </a:t>
            </a:r>
            <a:r>
              <a:rPr lang="en-US" sz="2400" dirty="0" err="1" smtClean="0">
                <a:solidFill>
                  <a:srgbClr val="0000FF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and n</a:t>
            </a:r>
            <a:r>
              <a:rPr lang="en-US" sz="2400" baseline="-25000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profiles with helium line ratios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also:</a:t>
            </a:r>
            <a:endParaRPr lang="en-US" sz="2400" dirty="0">
              <a:solidFill>
                <a:srgbClr val="660066"/>
              </a:solidFill>
            </a:endParaRPr>
          </a:p>
          <a:p>
            <a:r>
              <a:rPr lang="en-US" sz="2400" dirty="0">
                <a:solidFill>
                  <a:srgbClr val="660066"/>
                </a:solidFill>
              </a:rPr>
              <a:t>	</a:t>
            </a:r>
            <a:r>
              <a:rPr lang="en-US" sz="2400" dirty="0" smtClean="0">
                <a:solidFill>
                  <a:srgbClr val="660066"/>
                </a:solidFill>
              </a:rPr>
              <a:t>-    </a:t>
            </a:r>
            <a:r>
              <a:rPr lang="en-US" sz="2400" dirty="0">
                <a:solidFill>
                  <a:srgbClr val="660066"/>
                </a:solidFill>
              </a:rPr>
              <a:t>C</a:t>
            </a:r>
            <a:r>
              <a:rPr lang="en-US" sz="2400" dirty="0" smtClean="0">
                <a:solidFill>
                  <a:srgbClr val="660066"/>
                </a:solidFill>
              </a:rPr>
              <a:t>ontinue study of blobs, GAMs, zonal flows</a:t>
            </a: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-    Search for RF-SOL interaction dynamics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660066"/>
                </a:solidFill>
              </a:rPr>
              <a:t>Search for effects of application of 3-D fields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660066"/>
                </a:solidFill>
              </a:rPr>
              <a:t>Study effects of </a:t>
            </a:r>
            <a:r>
              <a:rPr lang="en-US" sz="2400" dirty="0" err="1" smtClean="0">
                <a:solidFill>
                  <a:srgbClr val="660066"/>
                </a:solidFill>
              </a:rPr>
              <a:t>divertor</a:t>
            </a:r>
            <a:r>
              <a:rPr lang="en-US" sz="2400" dirty="0" smtClean="0">
                <a:solidFill>
                  <a:srgbClr val="660066"/>
                </a:solidFill>
              </a:rPr>
              <a:t> geometry and detachment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660066"/>
                </a:solidFill>
              </a:rPr>
              <a:t>Study coherent edge modes (QCM, EHO, KBM, </a:t>
            </a:r>
            <a:r>
              <a:rPr lang="en-US" sz="2400" dirty="0" err="1" smtClean="0">
                <a:solidFill>
                  <a:srgbClr val="660066"/>
                </a:solidFill>
              </a:rPr>
              <a:t>etc</a:t>
            </a:r>
            <a:r>
              <a:rPr lang="en-US" sz="2400" dirty="0" smtClean="0">
                <a:solidFill>
                  <a:srgbClr val="660066"/>
                </a:solidFill>
              </a:rPr>
              <a:t>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8162" y="422145"/>
            <a:ext cx="6175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Planned GPI Studies on NSTX</a:t>
            </a:r>
            <a:r>
              <a:rPr lang="en-US" sz="3600" b="1" u="sng" dirty="0">
                <a:solidFill>
                  <a:srgbClr val="FF0000"/>
                </a:solidFill>
              </a:rPr>
              <a:t>-</a:t>
            </a:r>
            <a:r>
              <a:rPr lang="en-US" sz="3600" b="1" u="sng" dirty="0" smtClean="0">
                <a:solidFill>
                  <a:srgbClr val="FF0000"/>
                </a:solidFill>
              </a:rPr>
              <a:t>U 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5933" y="1321711"/>
            <a:ext cx="766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=&gt;  these </a:t>
            </a:r>
            <a:r>
              <a:rPr lang="en-US" sz="2400" dirty="0" smtClean="0">
                <a:solidFill>
                  <a:srgbClr val="008000"/>
                </a:solidFill>
              </a:rPr>
              <a:t>require upgraded GPI </a:t>
            </a:r>
            <a:r>
              <a:rPr lang="en-US" sz="2400" dirty="0">
                <a:solidFill>
                  <a:srgbClr val="008000"/>
                </a:solidFill>
              </a:rPr>
              <a:t>hardware:</a:t>
            </a:r>
          </a:p>
        </p:txBody>
      </p:sp>
    </p:spTree>
    <p:extLst>
      <p:ext uri="{BB962C8B-B14F-4D97-AF65-F5344CB8AC3E}">
        <p14:creationId xmlns:p14="http://schemas.microsoft.com/office/powerpoint/2010/main" val="10965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9056" y="304593"/>
            <a:ext cx="1801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Abstract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3650" y="1066521"/>
            <a:ext cx="8113150" cy="562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	The </a:t>
            </a:r>
            <a:r>
              <a:rPr lang="en-US" sz="2000" dirty="0"/>
              <a:t>first results and plans for the gas puff imaging (GPI) diagnostic on NSTX-U will be described.  </a:t>
            </a:r>
            <a:r>
              <a:rPr lang="en-US" sz="2000" dirty="0" smtClean="0"/>
              <a:t>The </a:t>
            </a:r>
            <a:r>
              <a:rPr lang="en-US" sz="2000" dirty="0"/>
              <a:t>GPI optical efficiency has been improved by about x10 using a new fiber bundle and interference filter, and the new optics has a </a:t>
            </a:r>
            <a:r>
              <a:rPr lang="en-US" sz="2000" dirty="0" smtClean="0"/>
              <a:t>zoom </a:t>
            </a:r>
            <a:r>
              <a:rPr lang="en-US" sz="2000" dirty="0"/>
              <a:t>lens which can potentially resolve turbulence below the ion-</a:t>
            </a:r>
            <a:r>
              <a:rPr lang="en-US" sz="2000" dirty="0" err="1"/>
              <a:t>gyroradius</a:t>
            </a:r>
            <a:r>
              <a:rPr lang="en-US" sz="2000" dirty="0"/>
              <a:t> scale. </a:t>
            </a:r>
            <a:r>
              <a:rPr lang="en-US" sz="2000" dirty="0" smtClean="0"/>
              <a:t>Experiments </a:t>
            </a:r>
            <a:r>
              <a:rPr lang="en-US" sz="2000" dirty="0"/>
              <a:t>are planned to study high-k edge turbulence, </a:t>
            </a:r>
            <a:r>
              <a:rPr lang="en-US" sz="2000" dirty="0" smtClean="0"/>
              <a:t>correlations </a:t>
            </a:r>
            <a:r>
              <a:rPr lang="en-US" sz="2000" dirty="0"/>
              <a:t>of edge turbulence with the SOL heat flux width, and the trigger mechanism of the L-H transition.  A second fast camera </a:t>
            </a:r>
            <a:r>
              <a:rPr lang="en-US" sz="2000" dirty="0" smtClean="0"/>
              <a:t>is </a:t>
            </a:r>
            <a:r>
              <a:rPr lang="en-US" sz="2000" dirty="0"/>
              <a:t>planned to view the GPI gas cloud from across the machine, which can potentially measure the field line pitch by simultaneously </a:t>
            </a:r>
            <a:r>
              <a:rPr lang="en-US" sz="2000" dirty="0" smtClean="0"/>
              <a:t>viewing </a:t>
            </a:r>
            <a:r>
              <a:rPr lang="en-US" sz="2000" dirty="0"/>
              <a:t>individual field-aligned blob filaments in the radial vs. </a:t>
            </a:r>
            <a:r>
              <a:rPr lang="en-US" sz="2000" dirty="0" err="1"/>
              <a:t>poloidal</a:t>
            </a:r>
            <a:r>
              <a:rPr lang="en-US" sz="2000" dirty="0"/>
              <a:t> (GPI) and </a:t>
            </a:r>
            <a:r>
              <a:rPr lang="en-US" sz="2000" dirty="0" err="1"/>
              <a:t>toroidal</a:t>
            </a:r>
            <a:r>
              <a:rPr lang="en-US" sz="2000" dirty="0"/>
              <a:t> vs. </a:t>
            </a:r>
            <a:r>
              <a:rPr lang="en-US" sz="2000" dirty="0" err="1"/>
              <a:t>poloidal</a:t>
            </a:r>
            <a:r>
              <a:rPr lang="en-US" sz="2000" dirty="0"/>
              <a:t> (second camera) directions.  </a:t>
            </a:r>
            <a:r>
              <a:rPr lang="en-US" sz="2000" dirty="0" smtClean="0"/>
              <a:t>An </a:t>
            </a:r>
            <a:r>
              <a:rPr lang="en-US" sz="2000" dirty="0"/>
              <a:t>incoming collaboration from MIT will bring a 9x10 pixel APD-based detector array from </a:t>
            </a:r>
            <a:r>
              <a:rPr lang="en-US" sz="2000" dirty="0" err="1"/>
              <a:t>Alcator</a:t>
            </a:r>
            <a:r>
              <a:rPr lang="en-US" sz="2000" dirty="0"/>
              <a:t> C-Mod to NSTX-U, initially </a:t>
            </a:r>
            <a:r>
              <a:rPr lang="en-US" sz="2000" dirty="0" smtClean="0"/>
              <a:t>for </a:t>
            </a:r>
            <a:r>
              <a:rPr lang="en-US" sz="2000" dirty="0"/>
              <a:t>faster and more sensitive imaging of the existing GPI gas puff.  New results and further </a:t>
            </a:r>
            <a:r>
              <a:rPr lang="en-US" sz="2000" dirty="0" smtClean="0"/>
              <a:t>diagnostic </a:t>
            </a:r>
            <a:r>
              <a:rPr lang="en-US" sz="2000" dirty="0"/>
              <a:t>plans will be described.</a:t>
            </a:r>
          </a:p>
          <a:p>
            <a:pPr algn="just">
              <a:lnSpc>
                <a:spcPct val="12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455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9124" y="643467"/>
            <a:ext cx="7847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Please ask </a:t>
            </a:r>
            <a:r>
              <a:rPr lang="en-US" sz="2400" dirty="0" err="1" smtClean="0"/>
              <a:t>Filippo</a:t>
            </a:r>
            <a:r>
              <a:rPr lang="en-US" sz="2400" dirty="0" smtClean="0"/>
              <a:t> </a:t>
            </a:r>
            <a:r>
              <a:rPr lang="en-US" sz="2400" dirty="0" err="1" smtClean="0"/>
              <a:t>Scotti</a:t>
            </a:r>
            <a:r>
              <a:rPr lang="en-US" sz="2400" dirty="0" smtClean="0"/>
              <a:t> (next poster) for further information, </a:t>
            </a:r>
          </a:p>
          <a:p>
            <a:pPr algn="ctr"/>
            <a:r>
              <a:rPr lang="en-US" sz="2400" dirty="0" smtClean="0"/>
              <a:t>or sign up for a copy of this poster: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803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1488" y="294313"/>
            <a:ext cx="8259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u="sng">
                <a:solidFill>
                  <a:srgbClr val="FF0000"/>
                </a:solidFill>
              </a:rPr>
              <a:t>Gas Puff Imaging (GPI) Diagnostic on NSTX </a:t>
            </a:r>
          </a:p>
        </p:txBody>
      </p:sp>
      <p:pic>
        <p:nvPicPr>
          <p:cNvPr id="8" name="Picture 5" descr="Screen Shot 2013-09-26 at 3.1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34338"/>
            <a:ext cx="22510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90513" y="1226176"/>
            <a:ext cx="8661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</a:rPr>
              <a:t>•	D</a:t>
            </a:r>
            <a:r>
              <a:rPr lang="en-US" baseline="-25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 gas puffed from GPI manifold on outer wall above midplane </a:t>
            </a:r>
          </a:p>
          <a:p>
            <a:pPr eaLnBrk="1" hangingPunct="1">
              <a:lnSpc>
                <a:spcPct val="80000"/>
              </a:lnSpc>
            </a:pPr>
            <a:endParaRPr lang="en-US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</a:rPr>
              <a:t>•    D</a:t>
            </a:r>
            <a:r>
              <a:rPr lang="en-US" sz="1800">
                <a:solidFill>
                  <a:srgbClr val="0000FF"/>
                </a:solidFill>
                <a:latin typeface="Symbol" charset="0"/>
                <a:cs typeface="Symbol" charset="0"/>
              </a:rPr>
              <a:t>a</a:t>
            </a:r>
            <a:r>
              <a:rPr lang="en-US">
                <a:solidFill>
                  <a:srgbClr val="0000FF"/>
                </a:solidFill>
              </a:rPr>
              <a:t> light emission from gas puff viewed from along local B field</a:t>
            </a:r>
          </a:p>
          <a:p>
            <a:pPr eaLnBrk="1" hangingPunct="1">
              <a:lnSpc>
                <a:spcPct val="80000"/>
              </a:lnSpc>
            </a:pPr>
            <a:endParaRPr lang="en-US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</a:rPr>
              <a:t>• 	Fluctuations in D</a:t>
            </a:r>
            <a:r>
              <a:rPr lang="en-US" sz="1800">
                <a:solidFill>
                  <a:srgbClr val="0000FF"/>
                </a:solidFill>
                <a:latin typeface="Symbol" charset="0"/>
                <a:cs typeface="Symbol" charset="0"/>
              </a:rPr>
              <a:t>a</a:t>
            </a:r>
            <a:r>
              <a:rPr lang="en-US">
                <a:solidFill>
                  <a:srgbClr val="0000FF"/>
                </a:solidFill>
              </a:rPr>
              <a:t> light emission interpreted as edge turbulence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622675" y="3185151"/>
            <a:ext cx="4576763" cy="3346450"/>
            <a:chOff x="3731453" y="2748636"/>
            <a:chExt cx="5079925" cy="3809944"/>
          </a:xfrm>
        </p:grpSpPr>
        <p:pic>
          <p:nvPicPr>
            <p:cNvPr id="12" name="Picture 10" descr="IMG_0126 - wide view 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453" y="2748636"/>
              <a:ext cx="5079925" cy="3809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3863797" y="2766778"/>
              <a:ext cx="980978" cy="735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3DFF37"/>
                  </a:solidFill>
                </a:rPr>
                <a:t>GPI gas </a:t>
              </a:r>
            </a:p>
            <a:p>
              <a:pPr algn="ctr" eaLnBrk="1" hangingPunct="1"/>
              <a:r>
                <a:rPr lang="en-US" sz="1800" b="1" dirty="0">
                  <a:solidFill>
                    <a:srgbClr val="3DFF37"/>
                  </a:solidFill>
                </a:rPr>
                <a:t>puffer 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958810" y="4753376"/>
              <a:ext cx="1352658" cy="735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3DFF37"/>
                  </a:solidFill>
                </a:rPr>
                <a:t>GPI optical</a:t>
              </a:r>
            </a:p>
            <a:p>
              <a:pPr algn="ctr" eaLnBrk="1" hangingPunct="1"/>
              <a:r>
                <a:rPr lang="en-US" sz="1800" b="1" dirty="0">
                  <a:solidFill>
                    <a:srgbClr val="3DFF37"/>
                  </a:solidFill>
                </a:rPr>
                <a:t>viewport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90887" y="3598102"/>
              <a:ext cx="421124" cy="319905"/>
            </a:xfrm>
            <a:prstGeom prst="straightConnector1">
              <a:avLst/>
            </a:prstGeom>
            <a:ln>
              <a:solidFill>
                <a:srgbClr val="3DFF37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228246" y="5152443"/>
              <a:ext cx="625519" cy="0"/>
            </a:xfrm>
            <a:prstGeom prst="straightConnector1">
              <a:avLst/>
            </a:prstGeom>
            <a:ln>
              <a:solidFill>
                <a:srgbClr val="3DFF37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5892193" y="2766778"/>
              <a:ext cx="1528927" cy="735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3DFF37"/>
                  </a:solidFill>
                </a:rPr>
                <a:t>D</a:t>
              </a:r>
              <a:r>
                <a:rPr lang="en-US" sz="1800" b="1">
                  <a:solidFill>
                    <a:srgbClr val="3DFF37"/>
                  </a:solidFill>
                  <a:latin typeface="Symbol" charset="0"/>
                  <a:cs typeface="Symbol" charset="0"/>
                </a:rPr>
                <a:t>a</a:t>
              </a:r>
              <a:r>
                <a:rPr lang="en-US" sz="1800" b="1">
                  <a:solidFill>
                    <a:srgbClr val="3DFF37"/>
                  </a:solidFill>
                </a:rPr>
                <a:t> emission</a:t>
              </a:r>
            </a:p>
            <a:p>
              <a:pPr algn="ctr" eaLnBrk="1" hangingPunct="1"/>
              <a:r>
                <a:rPr lang="en-US" sz="1800" b="1">
                  <a:solidFill>
                    <a:srgbClr val="3DFF37"/>
                  </a:solidFill>
                </a:rPr>
                <a:t>from puff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5269703" y="3605331"/>
              <a:ext cx="692476" cy="392200"/>
            </a:xfrm>
            <a:prstGeom prst="straightConnector1">
              <a:avLst/>
            </a:prstGeom>
            <a:ln>
              <a:solidFill>
                <a:srgbClr val="3DFF37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12660000">
              <a:off x="4975444" y="3704736"/>
              <a:ext cx="176203" cy="8313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7394404" y="3911183"/>
              <a:ext cx="1230807" cy="420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3DFF37"/>
                  </a:solidFill>
                </a:rPr>
                <a:t>RF limiter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269703" y="4245142"/>
              <a:ext cx="658998" cy="61269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5643185" y="4132940"/>
              <a:ext cx="9930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FF00"/>
                  </a:solidFill>
                </a:rPr>
                <a:t>B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0575" y="321736"/>
            <a:ext cx="820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Typical GPI Images from NSTX (2010 data)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5108" y="1788086"/>
            <a:ext cx="8075425" cy="5087493"/>
            <a:chOff x="425108" y="1432472"/>
            <a:chExt cx="8075425" cy="508749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249338" y="2061633"/>
              <a:ext cx="0" cy="3387012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 descr="Screen Shot 2016-03-18 at 10.41.5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1" y="2061633"/>
              <a:ext cx="2743200" cy="3387012"/>
            </a:xfrm>
            <a:prstGeom prst="rect">
              <a:avLst/>
            </a:prstGeom>
          </p:spPr>
        </p:pic>
        <p:pic>
          <p:nvPicPr>
            <p:cNvPr id="11" name="Picture 10" descr="Screen Shot 2016-03-18 at 10.43.4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333" y="2061633"/>
              <a:ext cx="2743200" cy="341844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5108" y="5873634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separatrix</a:t>
              </a:r>
              <a:endParaRPr lang="en-US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26638" y="5873634"/>
              <a:ext cx="12684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RF antenna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shado</a:t>
              </a:r>
              <a:r>
                <a:rPr lang="en-US" b="1" dirty="0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1774" y="5328849"/>
              <a:ext cx="923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GPI gas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injector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701801" y="5474046"/>
              <a:ext cx="508000" cy="47413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777067" y="5480082"/>
              <a:ext cx="0" cy="39355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3395134" y="4461361"/>
              <a:ext cx="668866" cy="86748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75236" y="1432472"/>
              <a:ext cx="1604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L-mode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52034" y="1457873"/>
              <a:ext cx="16981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H-mode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32871" y="3191940"/>
              <a:ext cx="100540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8000"/>
                  </a:solidFill>
                </a:rPr>
                <a:t>poloidal</a:t>
              </a:r>
              <a:endParaRPr lang="en-US" dirty="0">
                <a:solidFill>
                  <a:srgbClr val="008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80 pixels</a:t>
              </a:r>
            </a:p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30 cm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799662" y="5873634"/>
              <a:ext cx="2700871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629404" y="5507915"/>
              <a:ext cx="100540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radial</a:t>
              </a:r>
              <a:endParaRPr lang="en-US" dirty="0">
                <a:solidFill>
                  <a:srgbClr val="008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64 pixels</a:t>
              </a:r>
            </a:p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24 cm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25108" y="1155471"/>
            <a:ext cx="814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  Exposure time/frame = 2.1 µsec/frame @ 400,000 frames/sec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159" y="458619"/>
            <a:ext cx="728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GPI Optics Improvements for NSTX-U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8172" y="1356129"/>
            <a:ext cx="837636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These upgrades were implemented for the 2016 run: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 New Schott coherent fiber bundle, 8x10 mm and 9 ft. long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(improves signal x4 due to browning of prior bundle)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New D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 interference filter with wider bandwidth 9 nm FWHM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(~80% transmission vs. prior ~35%)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  New optical zoom lenses to improve GPI spatial resolution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(manual zoom from ~0.5 cm to ~0.1 cm at gas cloud)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</a:t>
            </a:r>
            <a:r>
              <a:rPr lang="en-US" sz="2400" b="1" dirty="0" smtClean="0">
                <a:solidFill>
                  <a:srgbClr val="008000"/>
                </a:solidFill>
              </a:rPr>
              <a:t>=&gt;   ~10x larger GPI signal should allow reduced GPI gas puff 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	</a:t>
            </a:r>
            <a:r>
              <a:rPr lang="en-US" sz="2400" b="1" dirty="0" smtClean="0">
                <a:solidFill>
                  <a:srgbClr val="008000"/>
                </a:solidFill>
              </a:rPr>
              <a:t>		rate and better space and/or time resolution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6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7274" y="383205"/>
            <a:ext cx="8431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Zoom Lens for Improved Spatial Resolution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9903" y="1678046"/>
            <a:ext cx="2556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lens changed from</a:t>
            </a:r>
          </a:p>
          <a:p>
            <a:r>
              <a:rPr lang="en-US" dirty="0" smtClean="0"/>
              <a:t>25 mm to 8-48 mm zoom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9903" y="2769476"/>
            <a:ext cx="267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lens changed from</a:t>
            </a:r>
          </a:p>
          <a:p>
            <a:r>
              <a:rPr lang="en-US" dirty="0" smtClean="0"/>
              <a:t>25 mm to 8-48 mm zoom</a:t>
            </a:r>
            <a:endParaRPr lang="en-US" dirty="0"/>
          </a:p>
        </p:txBody>
      </p:sp>
      <p:pic>
        <p:nvPicPr>
          <p:cNvPr id="5" name="Picture 4" descr="Screen Shot 2016-10-15 at 9.56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12" y="1393151"/>
            <a:ext cx="3093973" cy="2393758"/>
          </a:xfrm>
          <a:prstGeom prst="rect">
            <a:avLst/>
          </a:prstGeom>
        </p:spPr>
      </p:pic>
      <p:pic>
        <p:nvPicPr>
          <p:cNvPr id="9" name="Picture 8" descr="Screen Shot 2016-10-15 at 9.57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4" y="1323879"/>
            <a:ext cx="1674166" cy="2339879"/>
          </a:xfrm>
          <a:prstGeom prst="rect">
            <a:avLst/>
          </a:prstGeom>
        </p:spPr>
      </p:pic>
      <p:pic>
        <p:nvPicPr>
          <p:cNvPr id="10" name="Picture 9" descr="Screen Shot 2016-10-15 at 9.57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14" y="4079729"/>
            <a:ext cx="6261132" cy="22227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601" y="4436532"/>
            <a:ext cx="8129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2010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front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end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lens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3080" y="4436532"/>
            <a:ext cx="8129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2016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front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end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lens</a:t>
            </a:r>
          </a:p>
        </p:txBody>
      </p:sp>
    </p:spTree>
    <p:extLst>
      <p:ext uri="{BB962C8B-B14F-4D97-AF65-F5344CB8AC3E}">
        <p14:creationId xmlns:p14="http://schemas.microsoft.com/office/powerpoint/2010/main" val="121665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774" y="320371"/>
            <a:ext cx="8157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Limitation due to B Field Angle Alignment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APS DPP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2112" y="1259347"/>
            <a:ext cx="8227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  Maximum GPI optical zoom has ~ 1 mm spatial resolution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 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ould resolve structure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pol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  ~ 1 at edge (T</a:t>
            </a:r>
            <a:r>
              <a:rPr lang="en-US" sz="240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=100 </a:t>
            </a:r>
            <a:r>
              <a:rPr lang="en-US" sz="2400" dirty="0" err="1" smtClean="0">
                <a:solidFill>
                  <a:srgbClr val="0000FF"/>
                </a:solidFill>
              </a:rPr>
              <a:t>eV</a:t>
            </a:r>
            <a:r>
              <a:rPr lang="en-US" sz="2400" dirty="0" smtClean="0">
                <a:solidFill>
                  <a:srgbClr val="0000FF"/>
                </a:solidFill>
              </a:rPr>
              <a:t>, B=1 T)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  But misalignment of GPI view with B can “smear” resolution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9924" y="3036382"/>
            <a:ext cx="44060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smearing due to parallel length of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  GPI cloud: </a:t>
            </a:r>
            <a:r>
              <a:rPr lang="en-US" sz="2400" dirty="0" err="1" smtClean="0">
                <a:solidFill>
                  <a:srgbClr val="008000"/>
                </a:solidFill>
              </a:rPr>
              <a:t>Δ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smear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~ </a:t>
            </a:r>
            <a:r>
              <a:rPr lang="en-US" sz="2400" dirty="0" err="1">
                <a:solidFill>
                  <a:srgbClr val="008000"/>
                </a:solidFill>
              </a:rPr>
              <a:t>L</a:t>
            </a:r>
            <a:r>
              <a:rPr lang="en-US" sz="2400" baseline="-25000" dirty="0" err="1">
                <a:solidFill>
                  <a:srgbClr val="008000"/>
                </a:solidFill>
              </a:rPr>
              <a:t>II,cloud</a:t>
            </a:r>
            <a:r>
              <a:rPr lang="en-US" sz="2400" baseline="-250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tan </a:t>
            </a:r>
            <a:r>
              <a:rPr lang="en-US" sz="2400" dirty="0" err="1" smtClean="0">
                <a:solidFill>
                  <a:srgbClr val="008000"/>
                </a:solidFill>
              </a:rPr>
              <a:t>θ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B</a:t>
            </a:r>
            <a:endParaRPr lang="en-US" sz="2400" baseline="-25000" dirty="0" smtClean="0">
              <a:solidFill>
                <a:srgbClr val="008000"/>
              </a:solidFill>
            </a:endParaRPr>
          </a:p>
          <a:p>
            <a:pPr algn="ctr"/>
            <a:endParaRPr lang="en-US" sz="2400" dirty="0">
              <a:solidFill>
                <a:srgbClr val="660066"/>
              </a:solidFill>
            </a:endParaRPr>
          </a:p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e.g. for </a:t>
            </a:r>
            <a:r>
              <a:rPr lang="en-US" sz="240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θ</a:t>
            </a:r>
            <a:r>
              <a:rPr lang="en-US" sz="2400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~ 1º, </a:t>
            </a:r>
            <a:r>
              <a:rPr lang="en-US" sz="2400" dirty="0" err="1">
                <a:solidFill>
                  <a:srgbClr val="660066"/>
                </a:solidFill>
              </a:rPr>
              <a:t>L</a:t>
            </a:r>
            <a:r>
              <a:rPr lang="en-US" sz="2400" baseline="-25000" dirty="0" err="1">
                <a:solidFill>
                  <a:srgbClr val="660066"/>
                </a:solidFill>
              </a:rPr>
              <a:t>II,cloud</a:t>
            </a:r>
            <a:r>
              <a:rPr lang="en-US" sz="2400" baseline="-25000" dirty="0">
                <a:solidFill>
                  <a:srgbClr val="660066"/>
                </a:solidFill>
              </a:rPr>
              <a:t> </a:t>
            </a:r>
            <a:r>
              <a:rPr lang="en-US" sz="2400" baseline="-25000" dirty="0" smtClean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~ 15 cm, </a:t>
            </a:r>
            <a:endParaRPr lang="en-US" sz="2400" dirty="0">
              <a:solidFill>
                <a:srgbClr val="660066"/>
              </a:solidFill>
              <a:latin typeface="Symbol" charset="2"/>
              <a:cs typeface="Symbol" charset="2"/>
            </a:endParaRPr>
          </a:p>
          <a:p>
            <a:r>
              <a:rPr lang="en-US" sz="2400" dirty="0" smtClean="0">
                <a:solidFill>
                  <a:srgbClr val="660066"/>
                </a:solidFill>
              </a:rPr>
              <a:t>              </a:t>
            </a:r>
            <a:r>
              <a:rPr lang="en-US" sz="2400" dirty="0" err="1" smtClean="0">
                <a:solidFill>
                  <a:srgbClr val="660066"/>
                </a:solidFill>
              </a:rPr>
              <a:t>Δ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smear</a:t>
            </a:r>
            <a:r>
              <a:rPr lang="en-US" sz="2400" baseline="-25000" dirty="0" smtClean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~ 0.3 cm   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458" y="3041902"/>
            <a:ext cx="216116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Typical misalignment</a:t>
            </a:r>
          </a:p>
          <a:p>
            <a:r>
              <a:rPr lang="en-US" dirty="0" smtClean="0"/>
              <a:t>angles to local B field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284152" y="5157537"/>
            <a:ext cx="390544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θ</a:t>
            </a:r>
            <a:r>
              <a:rPr lang="en-US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FF0000"/>
                </a:solidFill>
                <a:cs typeface="Symbol" charset="2"/>
              </a:rPr>
              <a:t>~ </a:t>
            </a:r>
            <a:r>
              <a:rPr lang="en-US" dirty="0" smtClean="0">
                <a:solidFill>
                  <a:srgbClr val="FF0000"/>
                </a:solidFill>
                <a:cs typeface="Symbol" charset="2"/>
              </a:rPr>
              <a:t>0º perfect alignment (no smearing)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84152" y="6049800"/>
            <a:ext cx="44250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  <a:latin typeface="Symbol" charset="2"/>
                <a:cs typeface="Symbol" charset="2"/>
              </a:rPr>
              <a:t>θ</a:t>
            </a:r>
            <a:r>
              <a:rPr lang="en-US" baseline="-25000" dirty="0" err="1" smtClean="0">
                <a:solidFill>
                  <a:srgbClr val="3366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3366FF"/>
                </a:solidFill>
                <a:cs typeface="Symbol" charset="2"/>
              </a:rPr>
              <a:t>~ 8</a:t>
            </a:r>
            <a:r>
              <a:rPr lang="en-US" dirty="0" smtClean="0">
                <a:solidFill>
                  <a:srgbClr val="3366FF"/>
                </a:solidFill>
                <a:cs typeface="Symbol" charset="2"/>
              </a:rPr>
              <a:t>º large </a:t>
            </a:r>
            <a:r>
              <a:rPr lang="en-US" smtClean="0">
                <a:solidFill>
                  <a:srgbClr val="3366FF"/>
                </a:solidFill>
                <a:cs typeface="Symbol" charset="2"/>
              </a:rPr>
              <a:t>misalignment (2.0 </a:t>
            </a:r>
            <a:r>
              <a:rPr lang="en-US" dirty="0" smtClean="0">
                <a:solidFill>
                  <a:srgbClr val="3366FF"/>
                </a:solidFill>
                <a:cs typeface="Symbol" charset="2"/>
              </a:rPr>
              <a:t>cm smearing)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4152" y="5604906"/>
            <a:ext cx="463626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θ</a:t>
            </a:r>
            <a:r>
              <a:rPr lang="en-US" baseline="-2500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660066"/>
                </a:solidFill>
                <a:cs typeface="Symbol" charset="2"/>
              </a:rPr>
              <a:t>~ </a:t>
            </a:r>
            <a:r>
              <a:rPr lang="en-US" dirty="0" smtClean="0">
                <a:solidFill>
                  <a:srgbClr val="660066"/>
                </a:solidFill>
                <a:cs typeface="Symbol" charset="2"/>
              </a:rPr>
              <a:t>2.7º slight misalignment (0.7 cm smearing)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81191" y="5041640"/>
            <a:ext cx="3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Picture 12" descr="Screen Shot 2016-10-21 at 10.35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01" y="3626846"/>
            <a:ext cx="2629709" cy="31202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68741" y="3085504"/>
            <a:ext cx="254428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Arrows are misalignment </a:t>
            </a:r>
          </a:p>
          <a:p>
            <a:r>
              <a:rPr lang="en-US" dirty="0" smtClean="0"/>
              <a:t>angles</a:t>
            </a:r>
            <a:r>
              <a:rPr lang="en-US" dirty="0"/>
              <a:t> </a:t>
            </a:r>
            <a:r>
              <a:rPr lang="en-US" dirty="0" smtClean="0"/>
              <a:t>to the local B field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127807" y="5066540"/>
            <a:ext cx="1043445" cy="27566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177559" y="5329754"/>
            <a:ext cx="1101200" cy="434918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471118" y="5908861"/>
            <a:ext cx="807641" cy="310261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2950773" y="4576001"/>
            <a:ext cx="39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329" y="4393973"/>
            <a:ext cx="108680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24x30 cm</a:t>
            </a:r>
          </a:p>
          <a:p>
            <a:pPr algn="ctr"/>
            <a:r>
              <a:rPr lang="en-US" dirty="0" smtClean="0"/>
              <a:t>GPI field</a:t>
            </a:r>
          </a:p>
          <a:p>
            <a:pPr algn="ctr"/>
            <a:r>
              <a:rPr lang="en-US" dirty="0" smtClean="0"/>
              <a:t>of 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898" y="5789572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139501</a:t>
            </a:r>
          </a:p>
          <a:p>
            <a:pPr algn="ctr"/>
            <a:r>
              <a:rPr lang="en-US" sz="1400" dirty="0" smtClean="0"/>
              <a:t>0.515 sec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792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1220" y="415637"/>
            <a:ext cx="770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Present GPI Configuration for 2016 Run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87" y="1470113"/>
            <a:ext cx="82426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   Started with same GPI view as NSTX but with improved optics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No gas puff available in 2016 run due to engineering delays 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Used D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 filter to view background edge light at 100 kHz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•   Zoom lens </a:t>
            </a:r>
            <a:r>
              <a:rPr lang="en-US" sz="2400" dirty="0" smtClean="0">
                <a:solidFill>
                  <a:srgbClr val="0000FF"/>
                </a:solidFill>
              </a:rPr>
              <a:t>had </a:t>
            </a:r>
            <a:r>
              <a:rPr lang="en-US" sz="2400" dirty="0" err="1" smtClean="0">
                <a:solidFill>
                  <a:srgbClr val="0000FF"/>
                </a:solidFill>
              </a:rPr>
              <a:t>vigneting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in 24x30 cm </a:t>
            </a:r>
            <a:r>
              <a:rPr lang="en-US" sz="2400" dirty="0" smtClean="0">
                <a:solidFill>
                  <a:srgbClr val="0000FF"/>
                </a:solidFill>
              </a:rPr>
              <a:t>view </a:t>
            </a:r>
            <a:r>
              <a:rPr lang="en-US" sz="2400" dirty="0">
                <a:solidFill>
                  <a:srgbClr val="0000FF"/>
                </a:solidFill>
              </a:rPr>
              <a:t>(as expected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365" y="4495106"/>
            <a:ext cx="7545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charset="0"/>
              <a:buChar char=""/>
            </a:pPr>
            <a:r>
              <a:rPr lang="en-US" sz="2400" dirty="0" smtClean="0">
                <a:solidFill>
                  <a:srgbClr val="008000"/>
                </a:solidFill>
              </a:rPr>
              <a:t>good data on edge turbulence in background D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a </a:t>
            </a:r>
            <a:r>
              <a:rPr lang="en-US" sz="2400" dirty="0" smtClean="0">
                <a:solidFill>
                  <a:srgbClr val="008000"/>
                </a:solidFill>
                <a:cs typeface="Symbol" charset="2"/>
              </a:rPr>
              <a:t>light for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  <a:cs typeface="Symbol" charset="2"/>
              </a:rPr>
              <a:t>	whole duration of ~ 100 shots (but with no GPI puff)</a:t>
            </a:r>
          </a:p>
          <a:p>
            <a:endParaRPr lang="en-US" sz="2400" dirty="0">
              <a:solidFill>
                <a:srgbClr val="008000"/>
              </a:solidFill>
              <a:cs typeface="Symbol" charset="2"/>
            </a:endParaRP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>
                <a:solidFill>
                  <a:srgbClr val="008000"/>
                </a:solidFill>
                <a:cs typeface="Symbol" charset="2"/>
              </a:rPr>
              <a:t>good</a:t>
            </a:r>
            <a:r>
              <a:rPr lang="en-US" sz="2400" dirty="0" smtClean="0">
                <a:solidFill>
                  <a:srgbClr val="008000"/>
                </a:solidFill>
              </a:rPr>
              <a:t> data on radial D</a:t>
            </a:r>
            <a:r>
              <a:rPr lang="en-US" sz="24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a </a:t>
            </a:r>
            <a:r>
              <a:rPr lang="en-US" sz="2400" dirty="0" smtClean="0">
                <a:solidFill>
                  <a:srgbClr val="008000"/>
                </a:solidFill>
              </a:rPr>
              <a:t>profile </a:t>
            </a:r>
            <a:r>
              <a:rPr lang="en-US" sz="2400" dirty="0" smtClean="0">
                <a:solidFill>
                  <a:srgbClr val="008000"/>
                </a:solidFill>
                <a:cs typeface="Symbol" charset="2"/>
              </a:rPr>
              <a:t>for edge neutral density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  <a:cs typeface="Symbol" charset="2"/>
              </a:rPr>
              <a:t>	measurement (for comparison with ENDD)</a:t>
            </a:r>
            <a:endParaRPr lang="en-US" sz="2400" dirty="0">
              <a:solidFill>
                <a:srgbClr val="008000"/>
              </a:solidFill>
              <a:cs typeface="Symbol" charset="2"/>
            </a:endParaRPr>
          </a:p>
          <a:p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8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6957" y="345477"/>
            <a:ext cx="6843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Present GPI Results from 2016 Run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APS DPP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FAFF-2672-5941-A61B-4AD0319FEE7F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7734" y="1229659"/>
            <a:ext cx="895629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   	Edge turbulence in </a:t>
            </a:r>
            <a:r>
              <a:rPr lang="en-US" sz="2400" dirty="0">
                <a:solidFill>
                  <a:srgbClr val="0000FF"/>
                </a:solidFill>
              </a:rPr>
              <a:t>background </a:t>
            </a:r>
            <a:r>
              <a:rPr lang="en-US" sz="2400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 looked about as expected </a:t>
            </a: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8000"/>
                </a:solidFill>
              </a:rPr>
              <a:t>large fluctuation levels at ~5 cm scale length in L-mode</a:t>
            </a:r>
          </a:p>
          <a:p>
            <a:r>
              <a:rPr lang="en-US" sz="2400" dirty="0">
                <a:solidFill>
                  <a:srgbClr val="008000"/>
                </a:solidFill>
              </a:rPr>
              <a:t>	</a:t>
            </a:r>
            <a:r>
              <a:rPr lang="en-US" sz="2400" dirty="0" smtClean="0">
                <a:solidFill>
                  <a:srgbClr val="008000"/>
                </a:solidFill>
              </a:rPr>
              <a:t>	quiet band of D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rgbClr val="008000"/>
                </a:solidFill>
              </a:rPr>
              <a:t> emission during H-mode periods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	But difficult to analyze due to lack of GPI spatial localization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7734" y="3380298"/>
            <a:ext cx="8306763" cy="2638498"/>
            <a:chOff x="387734" y="3441873"/>
            <a:chExt cx="8306763" cy="2638498"/>
          </a:xfrm>
        </p:grpSpPr>
        <p:pic>
          <p:nvPicPr>
            <p:cNvPr id="9" name="Picture 8" descr="Screen Shot 2016-10-15 at 9.33.4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97" y="3447857"/>
              <a:ext cx="1828800" cy="2601726"/>
            </a:xfrm>
            <a:prstGeom prst="rect">
              <a:avLst/>
            </a:prstGeom>
          </p:spPr>
        </p:pic>
        <p:pic>
          <p:nvPicPr>
            <p:cNvPr id="10" name="Picture 9" descr="Screen Shot 2016-10-15 at 9.35.20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703" y="3441873"/>
              <a:ext cx="1828800" cy="2638498"/>
            </a:xfrm>
            <a:prstGeom prst="rect">
              <a:avLst/>
            </a:prstGeom>
          </p:spPr>
        </p:pic>
        <p:pic>
          <p:nvPicPr>
            <p:cNvPr id="11" name="Picture 10" descr="Screen Shot 2016-10-15 at 9.36.45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887" y="3441873"/>
              <a:ext cx="1828800" cy="2601727"/>
            </a:xfrm>
            <a:prstGeom prst="rect">
              <a:avLst/>
            </a:prstGeom>
          </p:spPr>
        </p:pic>
        <p:pic>
          <p:nvPicPr>
            <p:cNvPr id="12" name="Picture 11" descr="Screen Shot 2016-10-15 at 9.37.29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34" y="3447857"/>
              <a:ext cx="1828800" cy="260862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2268" y="5971577"/>
            <a:ext cx="7657571" cy="461665"/>
            <a:chOff x="709965" y="6125517"/>
            <a:chExt cx="7657571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709965" y="6125517"/>
              <a:ext cx="1131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L-mode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86668" y="6125517"/>
              <a:ext cx="1131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L-mode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2607" y="6125517"/>
              <a:ext cx="1131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L-mode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73880" y="6125517"/>
              <a:ext cx="1193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dirty="0" smtClean="0"/>
                <a:t>-mode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4462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757</Words>
  <Application>Microsoft Macintosh PowerPoint</Application>
  <PresentationFormat>On-screen Show (4:3)</PresentationFormat>
  <Paragraphs>282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</dc:creator>
  <cp:lastModifiedBy>ARD</cp:lastModifiedBy>
  <cp:revision>112</cp:revision>
  <cp:lastPrinted>2016-10-18T17:08:23Z</cp:lastPrinted>
  <dcterms:created xsi:type="dcterms:W3CDTF">2016-10-14T16:55:49Z</dcterms:created>
  <dcterms:modified xsi:type="dcterms:W3CDTF">2016-10-31T18:06:05Z</dcterms:modified>
</cp:coreProperties>
</file>