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8" r:id="rId2"/>
    <p:sldId id="259" r:id="rId3"/>
    <p:sldId id="283" r:id="rId4"/>
    <p:sldId id="288" r:id="rId5"/>
    <p:sldId id="290" r:id="rId6"/>
    <p:sldId id="300" r:id="rId7"/>
    <p:sldId id="304" r:id="rId8"/>
    <p:sldId id="295" r:id="rId9"/>
    <p:sldId id="289" r:id="rId10"/>
    <p:sldId id="291" r:id="rId11"/>
    <p:sldId id="293" r:id="rId12"/>
    <p:sldId id="301" r:id="rId13"/>
    <p:sldId id="302" r:id="rId14"/>
    <p:sldId id="303" r:id="rId15"/>
    <p:sldId id="305" r:id="rId16"/>
    <p:sldId id="306" r:id="rId17"/>
    <p:sldId id="307" r:id="rId18"/>
    <p:sldId id="312" r:id="rId19"/>
    <p:sldId id="308" r:id="rId20"/>
    <p:sldId id="310" r:id="rId21"/>
    <p:sldId id="311" r:id="rId22"/>
    <p:sldId id="297" r:id="rId23"/>
    <p:sldId id="30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31" autoAdjust="0"/>
  </p:normalViewPr>
  <p:slideViewPr>
    <p:cSldViewPr>
      <p:cViewPr>
        <p:scale>
          <a:sx n="139" d="100"/>
          <a:sy n="139" d="100"/>
        </p:scale>
        <p:origin x="-1592" y="-6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10/27/16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00600"/>
            <a:ext cx="4430684" cy="1737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3"/>
          <p:cNvSpPr>
            <a:spLocks noGrp="1" noChangeArrowheads="1"/>
          </p:cNvSpPr>
          <p:nvPr>
            <p:ph type="dt" sz="half" idx="10"/>
          </p:nvPr>
        </p:nvSpPr>
        <p:spPr>
          <a:xfrm>
            <a:off x="6553200" y="6248400"/>
            <a:ext cx="259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98427-58B0-CD43-8950-2DF2603B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01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79536B-4B1D-4674-AC71-9334ACDFEE62}" type="datetime1">
              <a:rPr lang="en-US" altLang="en-US"/>
              <a:pPr/>
              <a:t>10/27/16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629400"/>
            <a:ext cx="7620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5AFF59-E4E3-48C7-935D-0C2BAAC9DB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981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66356"/>
            <a:ext cx="7620000" cy="215444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APS-DPP Meeting 2016         Generation of Non-Inductive H-Mode Plasmas with 30 MHz FW Heating in NSTX-U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8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G. Taylor</a:t>
            </a:r>
            <a:r>
              <a:rPr lang="en-US" sz="800" b="1" baseline="0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November 2, 2016</a:t>
            </a:r>
            <a:endParaRPr lang="en-US" sz="800" b="1" dirty="0" smtClean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8600" y="1981200"/>
            <a:ext cx="8686800" cy="1752600"/>
          </a:xfrm>
        </p:spPr>
        <p:txBody>
          <a:bodyPr>
            <a:noAutofit/>
          </a:bodyPr>
          <a:lstStyle/>
          <a:p>
            <a:r>
              <a:rPr lang="en-US" sz="2400" b="1" dirty="0"/>
              <a:t>G. Taylor</a:t>
            </a:r>
            <a:r>
              <a:rPr lang="en-US" sz="2400" baseline="30000" dirty="0"/>
              <a:t>1</a:t>
            </a:r>
            <a:r>
              <a:rPr lang="en-US" sz="2400" dirty="0"/>
              <a:t>, N. Bertelli</a:t>
            </a:r>
            <a:r>
              <a:rPr lang="en-US" sz="2400" baseline="30000" dirty="0"/>
              <a:t>1</a:t>
            </a:r>
            <a:r>
              <a:rPr lang="en-US" sz="2400" dirty="0"/>
              <a:t>, S. P. Gerhardt</a:t>
            </a:r>
            <a:r>
              <a:rPr lang="en-US" sz="2400" baseline="30000" dirty="0"/>
              <a:t>1</a:t>
            </a:r>
            <a:r>
              <a:rPr lang="en-US" sz="2400" dirty="0"/>
              <a:t>, J</a:t>
            </a:r>
            <a:r>
              <a:rPr lang="en-US" sz="2400" dirty="0" smtClean="0"/>
              <a:t>. C</a:t>
            </a:r>
            <a:r>
              <a:rPr lang="en-US" sz="2400" dirty="0"/>
              <a:t>. Hosea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</a:t>
            </a:r>
            <a:r>
              <a:rPr lang="en-US" sz="2400" dirty="0"/>
              <a:t>. Mueller</a:t>
            </a:r>
            <a:r>
              <a:rPr lang="en-US" sz="2400" baseline="30000" dirty="0"/>
              <a:t>1</a:t>
            </a:r>
            <a:r>
              <a:rPr lang="en-US" sz="2400" dirty="0"/>
              <a:t>, R</a:t>
            </a:r>
            <a:r>
              <a:rPr lang="en-US" sz="2400" dirty="0" smtClean="0"/>
              <a:t>. J</a:t>
            </a:r>
            <a:r>
              <a:rPr lang="en-US" sz="2400" dirty="0"/>
              <a:t>. Perkins</a:t>
            </a:r>
            <a:r>
              <a:rPr lang="en-US" sz="2400" baseline="30000" dirty="0"/>
              <a:t>1</a:t>
            </a:r>
            <a:r>
              <a:rPr lang="en-US" sz="2400" dirty="0"/>
              <a:t>, F</a:t>
            </a:r>
            <a:r>
              <a:rPr lang="en-US" sz="2400" dirty="0" smtClean="0"/>
              <a:t>. M. </a:t>
            </a:r>
            <a:r>
              <a:rPr lang="en-US" sz="2400" dirty="0"/>
              <a:t>Poli</a:t>
            </a:r>
            <a:r>
              <a:rPr lang="en-US" sz="2400" baseline="30000" dirty="0"/>
              <a:t>1</a:t>
            </a:r>
            <a:r>
              <a:rPr lang="en-US" sz="2400" dirty="0"/>
              <a:t>, </a:t>
            </a:r>
            <a:r>
              <a:rPr lang="en-US" sz="2400" dirty="0" smtClean="0"/>
              <a:t>R</a:t>
            </a:r>
            <a:r>
              <a:rPr lang="en-US" sz="2400" dirty="0"/>
              <a:t>. Raman</a:t>
            </a:r>
            <a:r>
              <a:rPr lang="en-US" sz="2400" baseline="30000" dirty="0"/>
              <a:t>2</a:t>
            </a:r>
            <a:r>
              <a:rPr lang="en-US" sz="2400" dirty="0"/>
              <a:t>, J. R. </a:t>
            </a:r>
            <a:r>
              <a:rPr lang="en-US" sz="2400" dirty="0" smtClean="0"/>
              <a:t>Wilson</a:t>
            </a:r>
            <a:r>
              <a:rPr lang="en-US" sz="2400" baseline="30000" dirty="0" smtClean="0"/>
              <a:t>1</a:t>
            </a:r>
          </a:p>
          <a:p>
            <a:r>
              <a:rPr lang="hr-HR" sz="1800" i="1" baseline="30000" dirty="0"/>
              <a:t>1</a:t>
            </a:r>
            <a:r>
              <a:rPr lang="hr-HR" sz="1800" i="1" dirty="0"/>
              <a:t>Princeton Plasma Physics </a:t>
            </a:r>
            <a:r>
              <a:rPr lang="hr-HR" sz="1800" i="1" dirty="0" smtClean="0"/>
              <a:t>Laboratory, </a:t>
            </a:r>
            <a:r>
              <a:rPr lang="hr-HR" sz="1800" i="1" dirty="0"/>
              <a:t>Princeton, </a:t>
            </a:r>
            <a:r>
              <a:rPr lang="hr-HR" sz="1800" i="1" dirty="0" smtClean="0"/>
              <a:t>NJ </a:t>
            </a:r>
            <a:r>
              <a:rPr lang="hr-HR" sz="1800" i="1" dirty="0"/>
              <a:t>08543, USA</a:t>
            </a:r>
            <a:endParaRPr lang="en-US" sz="1800" i="1" dirty="0"/>
          </a:p>
          <a:p>
            <a:r>
              <a:rPr lang="hr-HR" sz="1800" i="1" baseline="30000" dirty="0"/>
              <a:t>2</a:t>
            </a:r>
            <a:r>
              <a:rPr lang="hr-HR" sz="1800" i="1" dirty="0" smtClean="0"/>
              <a:t>University </a:t>
            </a:r>
            <a:r>
              <a:rPr lang="hr-HR" sz="1800" i="1" dirty="0"/>
              <a:t>of Washington, Seattle, </a:t>
            </a:r>
            <a:r>
              <a:rPr lang="hr-HR" sz="1800" i="1" dirty="0" smtClean="0"/>
              <a:t>WA </a:t>
            </a:r>
            <a:r>
              <a:rPr lang="hr-HR" sz="1800" i="1" dirty="0"/>
              <a:t>98195, </a:t>
            </a:r>
            <a:r>
              <a:rPr lang="hr-HR" sz="1800" i="1" dirty="0" smtClean="0"/>
              <a:t>USA</a:t>
            </a:r>
            <a:endParaRPr lang="en-US" sz="1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990600"/>
            <a:ext cx="8839200" cy="1143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400" dirty="0"/>
              <a:t>Generation of Non-Inductive H-Mode Plasmas with 30 MHz Fast Wave Heating in NSTX-U*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3657600"/>
            <a:ext cx="7315200" cy="10668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nb-NO" sz="1700" b="1" dirty="0" smtClean="0"/>
              <a:t>Paper NP10.00035</a:t>
            </a:r>
            <a:endParaRPr lang="nb-NO" sz="1100" b="1" dirty="0"/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sz="1700" dirty="0" smtClean="0"/>
              <a:t>APS-DPP Meeting </a:t>
            </a:r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sz="1700" dirty="0" smtClean="0"/>
              <a:t>San Jose, California</a:t>
            </a:r>
            <a:endParaRPr lang="en-US" sz="1700" dirty="0"/>
          </a:p>
          <a:p>
            <a:pPr>
              <a:lnSpc>
                <a:spcPct val="85000"/>
              </a:lnSpc>
              <a:spcBef>
                <a:spcPts val="300"/>
              </a:spcBef>
            </a:pPr>
            <a:r>
              <a:rPr lang="en-US" sz="1700" dirty="0" smtClean="0"/>
              <a:t>November </a:t>
            </a:r>
            <a:r>
              <a:rPr lang="en-US" sz="1700" dirty="0"/>
              <a:t>2</a:t>
            </a:r>
            <a:r>
              <a:rPr lang="en-US" sz="1700" dirty="0" smtClean="0"/>
              <a:t>, 2016</a:t>
            </a:r>
            <a:endParaRPr lang="en-US" sz="1700" dirty="0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57"/>
          <p:cNvSpPr txBox="1">
            <a:spLocks noChangeArrowheads="1"/>
          </p:cNvSpPr>
          <p:nvPr/>
        </p:nvSpPr>
        <p:spPr bwMode="auto">
          <a:xfrm>
            <a:off x="1447800" y="6544780"/>
            <a:ext cx="59487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336699"/>
                </a:solidFill>
              </a:rPr>
              <a:t>*</a:t>
            </a:r>
            <a:r>
              <a:rPr lang="en-US" sz="1400" i="1" dirty="0">
                <a:solidFill>
                  <a:srgbClr val="336699"/>
                </a:solidFill>
              </a:rPr>
              <a:t> </a:t>
            </a:r>
            <a:r>
              <a:rPr lang="en-US" sz="1400" dirty="0">
                <a:solidFill>
                  <a:srgbClr val="336699"/>
                </a:solidFill>
              </a:rPr>
              <a:t>This work is supported by USDOE Contract No. DE-AC02-09CH11466</a:t>
            </a:r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440"/>
              </a:lnSpc>
            </a:pP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FW heating of an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I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= 300 kA plasma in NSTX resulted in rapid increase of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e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(0) and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f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NI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&gt; 70% H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-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mode</a:t>
            </a:r>
            <a:r>
              <a:rPr lang="en-US" altLang="en-US" sz="2800" b="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195263" y="2667000"/>
            <a:ext cx="4910137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endParaRPr lang="en-US" altLang="en-US" sz="2400" b="0" i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Notably the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</a:rPr>
              <a:t>Bootstrap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</a:rPr>
              <a:t>current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</a:rPr>
              <a:t>contribution was greater than that from direct RF current drive</a:t>
            </a:r>
            <a:endParaRPr lang="en-US" alt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10000"/>
              </a:lnSpc>
              <a:spcBef>
                <a:spcPts val="24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</a:rPr>
              <a:t>50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</a:rPr>
              <a:t>% fluctuations in bootstrap current during H-mode phase due to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</a:rPr>
              <a:t>fluctuations in pressure profile</a:t>
            </a:r>
            <a:endParaRPr lang="en-US" alt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lvl="2">
              <a:spcBef>
                <a:spcPts val="600"/>
              </a:spcBef>
            </a:pPr>
            <a:endParaRPr lang="en-US" altLang="en-US" sz="2000" b="0" i="0" dirty="0">
              <a:solidFill>
                <a:srgbClr val="2D2DB9"/>
              </a:solidFill>
              <a:latin typeface="Arial" pitchFamily="34" charset="0"/>
            </a:endParaRPr>
          </a:p>
        </p:txBody>
      </p: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130175" y="6197600"/>
            <a:ext cx="4213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1400" b="0" i="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* G</a:t>
            </a:r>
            <a:r>
              <a:rPr lang="ro-RO" sz="1400" b="0" i="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. Taylor </a:t>
            </a:r>
            <a:r>
              <a:rPr lang="ro-RO" sz="1400" b="0" i="1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et al</a:t>
            </a:r>
            <a:r>
              <a:rPr lang="ro-RO" sz="1400" b="0" i="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., Phys. Plasmas </a:t>
            </a:r>
            <a:r>
              <a:rPr lang="ro-RO" sz="1400" b="1" i="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19</a:t>
            </a:r>
            <a:r>
              <a:rPr lang="ro-RO" sz="1400" i="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ro-RO" sz="1400" b="0" i="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(2012) </a:t>
            </a:r>
            <a:r>
              <a:rPr lang="ro-RO" sz="1400" b="0" i="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042501</a:t>
            </a:r>
            <a:endParaRPr lang="en-US" sz="1400" dirty="0">
              <a:solidFill>
                <a:srgbClr val="FF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5263" y="1143000"/>
            <a:ext cx="46053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marL="342900" lvl="1" indent="-342900">
              <a:lnSpc>
                <a:spcPct val="110000"/>
              </a:lnSpc>
              <a:spcBef>
                <a:spcPts val="12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1.4 MW of 30 MHz, </a:t>
            </a:r>
            <a:r>
              <a:rPr lang="ro-RO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ro-RO" altLang="en-US" sz="2200" b="0" i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ro-RO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8 m</a:t>
            </a:r>
            <a:r>
              <a:rPr lang="ro-RO" altLang="en-US" sz="2200" b="0" i="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o-RO" altLang="en-US" sz="2200" b="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o-RO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HHFW power rapidly increased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from 250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2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triggered an H-mode transition 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1800" b="0" i="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(NSTX shot 138506)</a:t>
            </a:r>
            <a:endParaRPr lang="en-US" altLang="en-US" sz="1800" b="0" i="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</a:pPr>
            <a:endParaRPr lang="en-US" altLang="en-US" sz="2000" b="0" i="0" dirty="0">
              <a:solidFill>
                <a:srgbClr val="2D2DB9"/>
              </a:solidFill>
              <a:latin typeface="Arial" pitchFamily="34" charset="0"/>
            </a:endParaRPr>
          </a:p>
        </p:txBody>
      </p:sp>
      <p:pic>
        <p:nvPicPr>
          <p:cNvPr id="4" name="Picture 3" descr="138506_Results_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889858" cy="53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9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ertelli_NF_2014_Fig_3&amp;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2962"/>
            <a:ext cx="7845552" cy="3431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3352800"/>
            <a:ext cx="98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= -21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0" y="1661160"/>
            <a:ext cx="98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= -12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3394302"/>
            <a:ext cx="98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lang="en-US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= -21</a:t>
            </a: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0" y="1661160"/>
            <a:ext cx="989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f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= -12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1115775"/>
            <a:ext cx="666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0000"/>
                </a:solidFill>
                <a:latin typeface="Arial"/>
                <a:cs typeface="Arial"/>
              </a:rPr>
              <a:t>NSTX  B</a:t>
            </a:r>
            <a:r>
              <a:rPr lang="en-US" baseline="-25000" dirty="0" smtClean="0">
                <a:solidFill>
                  <a:srgbClr val="920000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920000"/>
                </a:solidFill>
                <a:latin typeface="Arial"/>
                <a:cs typeface="Arial"/>
              </a:rPr>
              <a:t>(0) = 0.55 T   </a:t>
            </a:r>
            <a:r>
              <a:rPr lang="en-US" dirty="0" smtClean="0">
                <a:latin typeface="Arial"/>
                <a:cs typeface="Arial"/>
              </a:rPr>
              <a:t>	  	       </a:t>
            </a:r>
            <a:r>
              <a:rPr lang="en-US" dirty="0" smtClean="0">
                <a:solidFill>
                  <a:srgbClr val="920000"/>
                </a:solidFill>
                <a:latin typeface="Arial"/>
                <a:cs typeface="Arial"/>
              </a:rPr>
              <a:t>NSTX-U  B</a:t>
            </a:r>
            <a:r>
              <a:rPr lang="en-US" baseline="-25000" dirty="0" smtClean="0">
                <a:solidFill>
                  <a:srgbClr val="920000"/>
                </a:solidFill>
                <a:latin typeface="Arial"/>
                <a:cs typeface="Arial"/>
              </a:rPr>
              <a:t>T</a:t>
            </a:r>
            <a:r>
              <a:rPr lang="en-US" dirty="0" smtClean="0">
                <a:solidFill>
                  <a:srgbClr val="920000"/>
                </a:solidFill>
                <a:latin typeface="Arial"/>
                <a:cs typeface="Arial"/>
              </a:rPr>
              <a:t>(0) = 1 T</a:t>
            </a:r>
            <a:endParaRPr lang="en-US" dirty="0">
              <a:solidFill>
                <a:srgbClr val="92000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6172200"/>
            <a:ext cx="4296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* N. </a:t>
            </a:r>
            <a:r>
              <a:rPr lang="en-US" sz="1400" dirty="0" err="1" smtClean="0">
                <a:solidFill>
                  <a:srgbClr val="FF0000"/>
                </a:solidFill>
                <a:latin typeface="Arial"/>
                <a:cs typeface="Arial"/>
              </a:rPr>
              <a:t>Bertelli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et al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., Nuclear Fusion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54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(2014) 083004 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493"/>
            <a:ext cx="9143999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 smtClean="0">
                <a:solidFill>
                  <a:srgbClr val="336699"/>
                </a:solidFill>
                <a:latin typeface="Arial"/>
                <a:cs typeface="Arial"/>
              </a:rPr>
              <a:t>Modeling predicts low 30 MHz power losses over a wider range of SOL densities at higher B</a:t>
            </a:r>
            <a:r>
              <a:rPr lang="en-US" sz="2800" baseline="-25000" dirty="0" smtClean="0">
                <a:solidFill>
                  <a:srgbClr val="336699"/>
                </a:solidFill>
                <a:latin typeface="Arial"/>
                <a:cs typeface="Arial"/>
              </a:rPr>
              <a:t>T</a:t>
            </a:r>
            <a:r>
              <a:rPr lang="en-US" sz="2800" dirty="0" smtClean="0">
                <a:solidFill>
                  <a:srgbClr val="336699"/>
                </a:solidFill>
                <a:latin typeface="Arial"/>
                <a:cs typeface="Arial"/>
              </a:rPr>
              <a:t>(0) in NSTX-U</a:t>
            </a:r>
            <a:endParaRPr lang="en-US" sz="28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03" y="5410200"/>
            <a:ext cx="8956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AORSA modeling predicts RF power losses to SOL increase substantially above the FW cutoff density, consistent with experimental trends</a:t>
            </a:r>
            <a:r>
              <a:rPr lang="en-US" sz="2000" dirty="0">
                <a:solidFill>
                  <a:srgbClr val="FF0000"/>
                </a:solidFill>
                <a:cs typeface="Arial"/>
              </a:rPr>
              <a:t>*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6482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SOL power losses versus SOL density in front of antenna. Vertical lines represent values of density for which the FW cutoff starts to “open” in front of the antenna</a:t>
            </a:r>
          </a:p>
        </p:txBody>
      </p:sp>
    </p:spTree>
    <p:extLst>
      <p:ext uri="{BB962C8B-B14F-4D97-AF65-F5344CB8AC3E}">
        <p14:creationId xmlns:p14="http://schemas.microsoft.com/office/powerpoint/2010/main" val="4224218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191000"/>
          </a:xfrm>
        </p:spPr>
        <p:txBody>
          <a:bodyPr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endParaRPr lang="en-US" dirty="0" smtClean="0">
              <a:latin typeface="Arial" charset="0"/>
              <a:ea typeface="MS PGothic" charset="0"/>
            </a:endParaRPr>
          </a:p>
          <a:p>
            <a:pPr marL="0" indent="0" algn="ctr">
              <a:spcBef>
                <a:spcPts val="4800"/>
              </a:spcBef>
              <a:buNone/>
            </a:pPr>
            <a:r>
              <a:rPr lang="en-US" sz="4800" dirty="0" smtClean="0">
                <a:latin typeface="Arial" charset="0"/>
                <a:ea typeface="MS PGothic" charset="0"/>
              </a:rPr>
              <a:t>TRANSP Modeling of </a:t>
            </a:r>
            <a:br>
              <a:rPr lang="en-US" sz="4800" dirty="0" smtClean="0">
                <a:latin typeface="Arial" charset="0"/>
                <a:ea typeface="MS PGothic" charset="0"/>
              </a:rPr>
            </a:br>
            <a:r>
              <a:rPr lang="en-US" sz="4800" dirty="0" err="1" smtClean="0">
                <a:latin typeface="Arial" charset="0"/>
                <a:ea typeface="MS PGothic" charset="0"/>
              </a:rPr>
              <a:t>I</a:t>
            </a:r>
            <a:r>
              <a:rPr lang="en-US" sz="4800" baseline="-25000" dirty="0" err="1" smtClean="0">
                <a:latin typeface="Arial" charset="0"/>
                <a:ea typeface="MS PGothic" charset="0"/>
              </a:rPr>
              <a:t>p</a:t>
            </a:r>
            <a:r>
              <a:rPr lang="en-US" sz="4800" dirty="0" smtClean="0">
                <a:latin typeface="Arial" charset="0"/>
                <a:ea typeface="MS PGothic" charset="0"/>
              </a:rPr>
              <a:t> = 300 kA Plasmas Heated </a:t>
            </a:r>
            <a:r>
              <a:rPr lang="en-US" sz="4800" dirty="0">
                <a:latin typeface="Arial" charset="0"/>
                <a:ea typeface="MS PGothic" charset="0"/>
              </a:rPr>
              <a:t>by </a:t>
            </a:r>
            <a:r>
              <a:rPr lang="en-US" sz="4800" dirty="0" smtClean="0">
                <a:latin typeface="Arial" charset="0"/>
                <a:ea typeface="MS PGothic" charset="0"/>
              </a:rPr>
              <a:t>30 </a:t>
            </a:r>
            <a:r>
              <a:rPr lang="en-US" sz="4800" dirty="0">
                <a:latin typeface="Arial" charset="0"/>
                <a:ea typeface="MS PGothic" charset="0"/>
              </a:rPr>
              <a:t>MHz </a:t>
            </a:r>
            <a:r>
              <a:rPr lang="en-US" sz="4800" dirty="0" smtClean="0">
                <a:latin typeface="Arial" charset="0"/>
                <a:ea typeface="MS PGothic" charset="0"/>
              </a:rPr>
              <a:t>FW Power</a:t>
            </a:r>
            <a:endParaRPr lang="en-US" sz="4800" dirty="0">
              <a:latin typeface="Arial" charset="0"/>
              <a:ea typeface="MS P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57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_evolv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8" y="1752600"/>
            <a:ext cx="6658252" cy="4572000"/>
          </a:xfrm>
          <a:prstGeom prst="rect">
            <a:avLst/>
          </a:prstGeom>
        </p:spPr>
      </p:pic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TRANSP time-dependent transport simulation being used to model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FW heated NI NSTX-U plasmas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1143000"/>
            <a:ext cx="899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Simulations ramped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en-US" sz="2200" b="0" i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to 1.15x10</a:t>
            </a:r>
            <a:r>
              <a:rPr lang="en-US" altLang="en-US" sz="2200" b="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</a:t>
            </a:r>
            <a:r>
              <a:rPr lang="en-US" altLang="en-US" sz="2200" b="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between 0 and 100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endParaRPr lang="en-US" altLang="en-US" sz="2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altLang="en-US" sz="2200" b="0" i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similar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NSTX shot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138506, but 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didn’t attempt to reproduce the density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profile of that shot</a:t>
            </a:r>
          </a:p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H-mode transition was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imposed at 100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transitioning to a more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flat density profile 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49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MultiMode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MMM7.1</a:t>
            </a:r>
            <a:r>
              <a:rPr lang="en-US" altLang="en-US" sz="22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transport model used for ions and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electrons:</a:t>
            </a:r>
          </a:p>
          <a:p>
            <a:pPr lvl="1">
              <a:spcBef>
                <a:spcPts val="600"/>
              </a:spcBef>
              <a:buFontTx/>
              <a:buChar char="–"/>
            </a:pPr>
            <a:r>
              <a:rPr lang="en-US" altLang="en-US" sz="1800" b="0" i="0" dirty="0" smtClean="0">
                <a:solidFill>
                  <a:srgbClr val="336699"/>
                </a:solidFill>
                <a:latin typeface="Arial" pitchFamily="34" charset="0"/>
              </a:rPr>
              <a:t>MMM7.1 gave </a:t>
            </a:r>
            <a:r>
              <a:rPr lang="en-US" altLang="en-US" sz="1800" b="0" i="0" dirty="0">
                <a:solidFill>
                  <a:srgbClr val="336699"/>
                </a:solidFill>
                <a:latin typeface="Arial" pitchFamily="34" charset="0"/>
              </a:rPr>
              <a:t>the best fit to </a:t>
            </a:r>
            <a:r>
              <a:rPr lang="en-US" altLang="en-US" sz="1800" b="0" i="0" dirty="0" smtClean="0">
                <a:solidFill>
                  <a:srgbClr val="336699"/>
                </a:solidFill>
                <a:latin typeface="Arial" pitchFamily="34" charset="0"/>
              </a:rPr>
              <a:t>experimental electron </a:t>
            </a:r>
            <a:r>
              <a:rPr lang="en-US" altLang="en-US" sz="1800" b="0" i="0" dirty="0">
                <a:solidFill>
                  <a:srgbClr val="336699"/>
                </a:solidFill>
                <a:latin typeface="Arial" pitchFamily="34" charset="0"/>
              </a:rPr>
              <a:t>temperature </a:t>
            </a:r>
            <a:r>
              <a:rPr lang="en-US" altLang="en-US" sz="1800" b="0" i="0" dirty="0" smtClean="0">
                <a:solidFill>
                  <a:srgbClr val="336699"/>
                </a:solidFill>
                <a:latin typeface="Arial" pitchFamily="34" charset="0"/>
              </a:rPr>
              <a:t>profile </a:t>
            </a:r>
            <a:r>
              <a:rPr lang="en-US" altLang="en-US" sz="1800" b="0" i="0" dirty="0">
                <a:solidFill>
                  <a:srgbClr val="336699"/>
                </a:solidFill>
                <a:latin typeface="Arial" pitchFamily="34" charset="0"/>
              </a:rPr>
              <a:t>for </a:t>
            </a:r>
            <a:r>
              <a:rPr lang="en-US" altLang="en-US" sz="1800" b="0" i="0" dirty="0" smtClean="0">
                <a:solidFill>
                  <a:srgbClr val="336699"/>
                </a:solidFill>
                <a:latin typeface="Arial" pitchFamily="34" charset="0"/>
              </a:rPr>
              <a:t>NBI-heated </a:t>
            </a:r>
            <a:r>
              <a:rPr lang="en-US" altLang="en-US" sz="1800" b="0" i="0" dirty="0" err="1" smtClean="0">
                <a:solidFill>
                  <a:srgbClr val="336699"/>
                </a:solidFill>
                <a:latin typeface="Arial" pitchFamily="34" charset="0"/>
              </a:rPr>
              <a:t>I</a:t>
            </a:r>
            <a:r>
              <a:rPr lang="en-US" altLang="en-US" sz="1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1800" b="0" i="0" dirty="0" smtClean="0">
                <a:solidFill>
                  <a:srgbClr val="336699"/>
                </a:solidFill>
                <a:latin typeface="Arial" pitchFamily="34" charset="0"/>
              </a:rPr>
              <a:t> = 300 kA NSTX plasmas, compared to </a:t>
            </a:r>
            <a:r>
              <a:rPr lang="en-US" altLang="en-US" sz="1800" b="0" i="0" dirty="0" err="1" smtClean="0">
                <a:solidFill>
                  <a:srgbClr val="336699"/>
                </a:solidFill>
                <a:latin typeface="Arial" pitchFamily="34" charset="0"/>
              </a:rPr>
              <a:t>Coppi</a:t>
            </a:r>
            <a:r>
              <a:rPr lang="en-US" altLang="en-US" sz="1800" b="0" i="0" dirty="0" smtClean="0">
                <a:solidFill>
                  <a:srgbClr val="336699"/>
                </a:solidFill>
                <a:latin typeface="Arial" pitchFamily="34" charset="0"/>
              </a:rPr>
              <a:t>-Tang or current diffusive ballooning mode model (CDBM)</a:t>
            </a:r>
            <a:r>
              <a:rPr lang="en-US" altLang="en-US" sz="1800" b="0" i="0" dirty="0" smtClean="0">
                <a:solidFill>
                  <a:srgbClr val="FF0000"/>
                </a:solidFill>
                <a:latin typeface="Arial" pitchFamily="34" charset="0"/>
              </a:rPr>
              <a:t>**</a:t>
            </a:r>
          </a:p>
          <a:p>
            <a:pPr>
              <a:spcBef>
                <a:spcPts val="2200"/>
              </a:spcBef>
              <a:buFont typeface="Arial"/>
              <a:buChar char="•"/>
            </a:pP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flat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started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100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FW power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turned on at 100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ramped to full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 in 40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endParaRPr lang="en-US" altLang="en-US" sz="2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spcBef>
                <a:spcPts val="22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FW heating and current drive calculated 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TORIC</a:t>
            </a:r>
            <a:r>
              <a:rPr lang="en-US" altLang="en-US" sz="2200" b="0" i="0" baseline="30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</a:rPr>
              <a:t>full wave spectral code</a:t>
            </a:r>
            <a:r>
              <a:rPr lang="en-US" altLang="en-US" sz="2200" b="0" i="0" baseline="30000" dirty="0">
                <a:solidFill>
                  <a:srgbClr val="FF0000"/>
                </a:solidFill>
                <a:latin typeface="Arial" pitchFamily="34" charset="0"/>
              </a:rPr>
              <a:t>+</a:t>
            </a:r>
            <a:endParaRPr lang="en-US" altLang="en-US" sz="2200" b="0" i="0" dirty="0">
              <a:solidFill>
                <a:schemeClr val="tx1"/>
              </a:solidFill>
              <a:latin typeface="Arial" pitchFamily="34" charset="0"/>
            </a:endParaRPr>
          </a:p>
          <a:p>
            <a:pPr marL="342900" lvl="1" indent="-342900">
              <a:spcBef>
                <a:spcPts val="22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Used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altLang="en-US" sz="2200" b="0" i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//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8 m</a:t>
            </a:r>
            <a:r>
              <a:rPr lang="en-US" altLang="en-US" sz="2200" b="0" i="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current drive antenna phasing </a:t>
            </a:r>
          </a:p>
          <a:p>
            <a:pPr>
              <a:spcBef>
                <a:spcPts val="22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Simulations for B</a:t>
            </a:r>
            <a:r>
              <a:rPr lang="en-US" altLang="en-US" sz="2200" b="0" i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= 0.5, 0.75 and 1.0 T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2, 3 and 4 MW</a:t>
            </a:r>
          </a:p>
        </p:txBody>
      </p:sp>
      <p:pic>
        <p:nvPicPr>
          <p:cNvPr id="2" name="Picture 1" descr="Poli_NF_2015 Fig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41" y="1981200"/>
            <a:ext cx="2926759" cy="2667000"/>
          </a:xfrm>
          <a:prstGeom prst="rect">
            <a:avLst/>
          </a:prstGeom>
        </p:spPr>
      </p:pic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TRANSP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simulated FW heating of an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I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=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300 kA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plasma with B</a:t>
            </a:r>
            <a:r>
              <a:rPr lang="en-US" altLang="en-US" sz="2800" b="0" i="0" baseline="-25000" dirty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(0) between 0.5 and 1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T and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rf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up to 4 MW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709" y="5943600"/>
            <a:ext cx="419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* T. </a:t>
            </a:r>
            <a:r>
              <a:rPr lang="en-US" sz="1400" b="0" i="0" dirty="0" err="1" smtClean="0">
                <a:solidFill>
                  <a:srgbClr val="FF1C28"/>
                </a:solidFill>
                <a:latin typeface="Arial" charset="0"/>
              </a:rPr>
              <a:t>Rafiq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</a:t>
            </a:r>
            <a:r>
              <a:rPr lang="en-US" sz="1400" b="0" dirty="0" smtClean="0">
                <a:solidFill>
                  <a:srgbClr val="FF1C28"/>
                </a:solidFill>
                <a:latin typeface="Arial" charset="0"/>
              </a:rPr>
              <a:t>et </a:t>
            </a:r>
            <a:r>
              <a:rPr lang="en-US" sz="1400" b="0" dirty="0">
                <a:solidFill>
                  <a:srgbClr val="FF1C28"/>
                </a:solidFill>
                <a:latin typeface="Arial" charset="0"/>
              </a:rPr>
              <a:t>al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., Phys. Plasmas </a:t>
            </a:r>
            <a:r>
              <a:rPr lang="en-US" sz="1400" i="0" dirty="0" smtClean="0">
                <a:solidFill>
                  <a:srgbClr val="FF1C28"/>
                </a:solidFill>
                <a:latin typeface="Arial" charset="0"/>
              </a:rPr>
              <a:t>20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</a:t>
            </a:r>
            <a:r>
              <a:rPr lang="en-US" sz="1400" b="0" i="0" dirty="0">
                <a:solidFill>
                  <a:srgbClr val="FF1C28"/>
                </a:solidFill>
                <a:latin typeface="Arial" charset="0"/>
              </a:rPr>
              <a:t>(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2013) 032506 </a:t>
            </a:r>
            <a:endParaRPr lang="en-US" sz="1400" b="0" i="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-76200" y="61722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** F. M. </a:t>
            </a:r>
            <a:r>
              <a:rPr lang="en-US" sz="1400" b="0" i="0" dirty="0" err="1" smtClean="0">
                <a:solidFill>
                  <a:srgbClr val="FF1C28"/>
                </a:solidFill>
                <a:latin typeface="Arial" charset="0"/>
              </a:rPr>
              <a:t>Poli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</a:t>
            </a:r>
            <a:r>
              <a:rPr lang="en-US" sz="1400" b="0" dirty="0">
                <a:solidFill>
                  <a:srgbClr val="FF1C28"/>
                </a:solidFill>
                <a:latin typeface="Arial" charset="0"/>
              </a:rPr>
              <a:t>et al</a:t>
            </a:r>
            <a:r>
              <a:rPr lang="en-US" sz="1400" b="0" i="0" dirty="0">
                <a:solidFill>
                  <a:srgbClr val="FF1C28"/>
                </a:solidFill>
                <a:latin typeface="Arial" charset="0"/>
              </a:rPr>
              <a:t>., </a:t>
            </a:r>
            <a:r>
              <a:rPr lang="en-US" sz="1400" b="0" i="0" dirty="0" err="1" smtClean="0">
                <a:solidFill>
                  <a:srgbClr val="FF1C28"/>
                </a:solidFill>
                <a:latin typeface="Arial" charset="0"/>
              </a:rPr>
              <a:t>Nucl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. </a:t>
            </a:r>
            <a:r>
              <a:rPr lang="en-US" sz="1400" b="0" i="0" dirty="0" err="1" smtClean="0">
                <a:solidFill>
                  <a:srgbClr val="FF1C28"/>
                </a:solidFill>
                <a:latin typeface="Arial" charset="0"/>
              </a:rPr>
              <a:t>Fus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. </a:t>
            </a:r>
            <a:r>
              <a:rPr lang="en-US" sz="1400" i="0" dirty="0" smtClean="0">
                <a:solidFill>
                  <a:srgbClr val="FF1C28"/>
                </a:solidFill>
                <a:latin typeface="Arial" charset="0"/>
              </a:rPr>
              <a:t>55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</a:t>
            </a:r>
            <a:r>
              <a:rPr lang="en-US" sz="1400" b="0" i="0" dirty="0">
                <a:solidFill>
                  <a:srgbClr val="FF1C28"/>
                </a:solidFill>
                <a:latin typeface="Arial" charset="0"/>
              </a:rPr>
              <a:t>(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2015) 123011</a:t>
            </a: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38600" y="5943600"/>
            <a:ext cx="510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b="0" i="0" dirty="0">
                <a:solidFill>
                  <a:srgbClr val="FF1C28"/>
                </a:solidFill>
                <a:latin typeface="Arial" charset="0"/>
              </a:rPr>
              <a:t>+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M. </a:t>
            </a:r>
            <a:r>
              <a:rPr lang="en-US" sz="1400" b="0" i="0" dirty="0" err="1" smtClean="0">
                <a:solidFill>
                  <a:srgbClr val="FF1C28"/>
                </a:solidFill>
                <a:latin typeface="Arial" charset="0"/>
              </a:rPr>
              <a:t>Brambilla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, Plasma Phys. Control. Fusion </a:t>
            </a:r>
            <a:r>
              <a:rPr lang="en-US" sz="1400" i="0" dirty="0" smtClean="0">
                <a:solidFill>
                  <a:srgbClr val="FF1C28"/>
                </a:solidFill>
                <a:latin typeface="Arial" charset="0"/>
              </a:rPr>
              <a:t>44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(2002) 2423</a:t>
            </a: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4572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err="1" smtClean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lang="en-US" baseline="-25000" dirty="0" err="1" smtClean="0">
                <a:solidFill>
                  <a:srgbClr val="800000"/>
                </a:solidFill>
                <a:latin typeface="Arial"/>
                <a:cs typeface="Arial"/>
              </a:rPr>
              <a:t>p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 = 300 kA NBI-heated NSTX plasma</a:t>
            </a:r>
          </a:p>
        </p:txBody>
      </p:sp>
    </p:spTree>
    <p:extLst>
      <p:ext uri="{BB962C8B-B14F-4D97-AF65-F5344CB8AC3E}">
        <p14:creationId xmlns:p14="http://schemas.microsoft.com/office/powerpoint/2010/main" val="2380765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Simulation for B</a:t>
            </a:r>
            <a:r>
              <a:rPr lang="en-US" altLang="en-US" sz="2800" b="0" i="0" baseline="-25000" dirty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(0) =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0.5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T NSTX-U plasma predicts </a:t>
            </a:r>
          </a:p>
          <a:p>
            <a:pPr algn="ctr">
              <a:lnSpc>
                <a:spcPts val="3340"/>
              </a:lnSpc>
            </a:pPr>
            <a:r>
              <a:rPr lang="en-US" altLang="en-US" sz="2800" b="0" i="0" dirty="0" err="1">
                <a:solidFill>
                  <a:srgbClr val="336699"/>
                </a:solidFill>
                <a:latin typeface="Arial" pitchFamily="34" charset="0"/>
              </a:rPr>
              <a:t>f</a:t>
            </a:r>
            <a:r>
              <a:rPr lang="en-US" altLang="en-US" sz="2800" b="0" i="0" baseline="-25000" dirty="0" err="1">
                <a:solidFill>
                  <a:srgbClr val="336699"/>
                </a:solidFill>
                <a:latin typeface="Arial" pitchFamily="34" charset="0"/>
              </a:rPr>
              <a:t>NI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 ≥ 1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is only achievable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with </a:t>
            </a:r>
            <a:r>
              <a:rPr lang="en-US" altLang="en-US" sz="2800" b="0" i="0" dirty="0" err="1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baseline="-25000" dirty="0" err="1">
                <a:solidFill>
                  <a:srgbClr val="336699"/>
                </a:solidFill>
                <a:latin typeface="Arial" pitchFamily="34" charset="0"/>
              </a:rPr>
              <a:t>rf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~ 4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MW</a:t>
            </a: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0.5T_3MW_Te0_ne0_Pr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990600"/>
            <a:ext cx="3569818" cy="2801722"/>
          </a:xfrm>
          <a:prstGeom prst="rect">
            <a:avLst/>
          </a:prstGeom>
        </p:spPr>
      </p:pic>
      <p:pic>
        <p:nvPicPr>
          <p:cNvPr id="4" name="Picture 3" descr="0.5T_3MW_curre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773302"/>
            <a:ext cx="4027749" cy="2703698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400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 current drive = 130 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Bootstrap current = 60 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 </a:t>
            </a:r>
            <a:r>
              <a:rPr lang="en-US" altLang="en-US" sz="2200" b="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4 MW yields a NI current of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280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endParaRPr lang="en-US" altLang="en-US" sz="2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0.5T_3MW_int_currents_at_400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912169" cy="27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4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Simulation for B</a:t>
            </a:r>
            <a:r>
              <a:rPr lang="en-US" altLang="en-US" sz="2800" b="0" i="0" baseline="-25000" dirty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(0) =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0.75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T NSTX-U plasma predicts </a:t>
            </a:r>
          </a:p>
          <a:p>
            <a:pPr algn="ctr">
              <a:lnSpc>
                <a:spcPts val="3340"/>
              </a:lnSpc>
            </a:pPr>
            <a:r>
              <a:rPr lang="en-US" altLang="en-US" sz="2800" b="0" i="0" dirty="0" err="1">
                <a:solidFill>
                  <a:srgbClr val="336699"/>
                </a:solidFill>
                <a:latin typeface="Arial" pitchFamily="34" charset="0"/>
              </a:rPr>
              <a:t>f</a:t>
            </a:r>
            <a:r>
              <a:rPr lang="en-US" altLang="en-US" sz="2800" b="0" i="0" baseline="-25000" dirty="0" err="1">
                <a:solidFill>
                  <a:srgbClr val="336699"/>
                </a:solidFill>
                <a:latin typeface="Arial" pitchFamily="34" charset="0"/>
              </a:rPr>
              <a:t>NI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 ≥ 1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probably achievable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with </a:t>
            </a:r>
            <a:r>
              <a:rPr lang="en-US" altLang="en-US" sz="2800" b="0" i="0" dirty="0" err="1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baseline="-25000" dirty="0" err="1">
                <a:solidFill>
                  <a:srgbClr val="336699"/>
                </a:solidFill>
                <a:latin typeface="Arial" pitchFamily="34" charset="0"/>
              </a:rPr>
              <a:t>rf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~ 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3 MW</a:t>
            </a: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0.75T_3MW_Te0_ne0_Pr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90600"/>
            <a:ext cx="3432292" cy="2801722"/>
          </a:xfrm>
          <a:prstGeom prst="rect">
            <a:avLst/>
          </a:prstGeom>
        </p:spPr>
      </p:pic>
      <p:pic>
        <p:nvPicPr>
          <p:cNvPr id="5" name="Picture 4" descr="0.75T_3MW_curre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10000"/>
            <a:ext cx="4118458" cy="2703698"/>
          </a:xfrm>
          <a:prstGeom prst="rect">
            <a:avLst/>
          </a:prstGeom>
        </p:spPr>
      </p:pic>
      <p:pic>
        <p:nvPicPr>
          <p:cNvPr id="3" name="Picture 2" descr="0.75T_3MW_int_currents_at_400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912169" cy="2740274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400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 current drive = 205 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Bootstrap current = 70 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4 MW yields a NI current of 400 kA</a:t>
            </a:r>
          </a:p>
        </p:txBody>
      </p:sp>
    </p:spTree>
    <p:extLst>
      <p:ext uri="{BB962C8B-B14F-4D97-AF65-F5344CB8AC3E}">
        <p14:creationId xmlns:p14="http://schemas.microsoft.com/office/powerpoint/2010/main" val="181973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Simulation for B</a:t>
            </a:r>
            <a:r>
              <a:rPr lang="en-US" altLang="en-US" sz="2800" b="0" i="0" baseline="-25000" dirty="0" smtClean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(0)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= 1.0 T NSTX-U plasma predicts </a:t>
            </a:r>
          </a:p>
          <a:p>
            <a:pPr algn="ctr">
              <a:lnSpc>
                <a:spcPts val="3340"/>
              </a:lnSpc>
            </a:pP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f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NI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≥ 1 is achievable with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rf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~ 3 MW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400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 current drive = 220 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Bootstrap current = 80 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Increasing </a:t>
            </a:r>
            <a:r>
              <a:rPr lang="en-US" altLang="en-US" sz="2200" b="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4 MW yields a NI current of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410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endParaRPr lang="en-US" altLang="en-US" sz="2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T_3MW_Te0_ne0_Pr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08" y="1008278"/>
            <a:ext cx="3432292" cy="2801722"/>
          </a:xfrm>
          <a:prstGeom prst="rect">
            <a:avLst/>
          </a:prstGeom>
        </p:spPr>
      </p:pic>
      <p:pic>
        <p:nvPicPr>
          <p:cNvPr id="6" name="Picture 5" descr="1T_3MW_curren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51" y="3810000"/>
            <a:ext cx="4027749" cy="2703698"/>
          </a:xfrm>
          <a:prstGeom prst="rect">
            <a:avLst/>
          </a:prstGeom>
        </p:spPr>
      </p:pic>
      <p:pic>
        <p:nvPicPr>
          <p:cNvPr id="2" name="Picture 1" descr="1T_3MW_int_currents_at_400m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3912169" cy="27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NI_vs_Prf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8"/>
          <a:stretch/>
        </p:blipFill>
        <p:spPr>
          <a:xfrm>
            <a:off x="4572000" y="1839468"/>
            <a:ext cx="4379976" cy="4256532"/>
          </a:xfrm>
          <a:prstGeom prst="rect">
            <a:avLst/>
          </a:prstGeom>
        </p:spPr>
      </p:pic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For the same </a:t>
            </a:r>
            <a:r>
              <a:rPr lang="en-US" altLang="en-US" sz="2800" b="0" i="0" dirty="0" err="1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baseline="-25000" dirty="0" err="1">
                <a:solidFill>
                  <a:srgbClr val="336699"/>
                </a:solidFill>
                <a:latin typeface="Arial" pitchFamily="34" charset="0"/>
              </a:rPr>
              <a:t>rf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, </a:t>
            </a:r>
            <a:r>
              <a:rPr lang="en-US" altLang="en-US" sz="2800" b="0" i="0" dirty="0" err="1">
                <a:solidFill>
                  <a:srgbClr val="336699"/>
                </a:solidFill>
                <a:latin typeface="Arial" pitchFamily="34" charset="0"/>
              </a:rPr>
              <a:t>f</a:t>
            </a:r>
            <a:r>
              <a:rPr lang="en-US" altLang="en-US" sz="2800" b="0" i="0" baseline="-25000" dirty="0" err="1">
                <a:solidFill>
                  <a:srgbClr val="336699"/>
                </a:solidFill>
                <a:latin typeface="Arial" pitchFamily="34" charset="0"/>
              </a:rPr>
              <a:t>NI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 improved significantly 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when B</a:t>
            </a:r>
            <a:r>
              <a:rPr lang="en-US" altLang="en-US" sz="2800" b="0" i="0" baseline="-25000" dirty="0" smtClean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(0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) was increased from 0.5 to 0.75 T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" y="16002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 smaller improvement in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B</a:t>
            </a:r>
            <a:r>
              <a:rPr lang="en-US" altLang="en-US" sz="2200" b="0" i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was increased from 0.75 T to 1 T, compared to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increase when B</a:t>
            </a:r>
            <a:r>
              <a:rPr lang="en-US" altLang="en-US" sz="2200" b="0" i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was increased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froim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0.5 to 0.75T</a:t>
            </a:r>
            <a:endParaRPr lang="en-US" altLang="en-US" sz="2200" b="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10000"/>
              </a:lnSpc>
              <a:spcBef>
                <a:spcPts val="24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was increased from </a:t>
            </a:r>
            <a:b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to 4 MW, the relative improvement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altLang="en-US" sz="2200" b="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altLang="en-US" sz="2200" b="0" i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became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smaller when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altLang="en-US" sz="2200" b="0" i="0" baseline="-25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was increased from 0.75 T to 1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endParaRPr lang="en-US" altLang="en-US" sz="2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51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Simulations using MMM7.1 transport model show significant disagreement with NSTX shot 138506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" y="4114800"/>
            <a:ext cx="899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an </a:t>
            </a:r>
            <a:r>
              <a:rPr lang="en-US" altLang="en-US" sz="2200" b="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200" b="0" i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300 kA plasma using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MMM7.1 transport model with similar B</a:t>
            </a:r>
            <a:r>
              <a:rPr lang="en-US" altLang="en-US" sz="2200" b="0" i="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and </a:t>
            </a:r>
            <a:r>
              <a:rPr lang="en-US" altLang="en-US" sz="2200" b="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NSTX shot 138506 predicts much lower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and central plasma pressure than was obtained in experiment </a:t>
            </a:r>
          </a:p>
          <a:p>
            <a:pPr>
              <a:lnSpc>
                <a:spcPct val="110000"/>
              </a:lnSpc>
              <a:spcBef>
                <a:spcPts val="2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using MMM7.1 transport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also predicts much lower FW current drive and bootstrap current than attained in shot 138506</a:t>
            </a:r>
          </a:p>
        </p:txBody>
      </p:sp>
      <p:pic>
        <p:nvPicPr>
          <p:cNvPr id="3" name="Picture 2" descr="138506B03_140358B55_380ms_Te_Pr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7" y="1066800"/>
            <a:ext cx="8678903" cy="30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6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191000"/>
          </a:xfrm>
        </p:spPr>
        <p:txBody>
          <a:bodyPr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endParaRPr lang="en-US" dirty="0" smtClean="0">
              <a:latin typeface="Arial" charset="0"/>
              <a:ea typeface="MS PGothic" charset="0"/>
            </a:endParaRPr>
          </a:p>
          <a:p>
            <a:pPr marL="0" indent="0">
              <a:spcBef>
                <a:spcPts val="3600"/>
              </a:spcBef>
              <a:buNone/>
            </a:pPr>
            <a:endParaRPr lang="en-US" dirty="0" smtClean="0">
              <a:latin typeface="Arial" charset="0"/>
              <a:ea typeface="MS PGothic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800" dirty="0" smtClean="0">
                <a:latin typeface="Arial" charset="0"/>
                <a:ea typeface="MS PGothic" charset="0"/>
              </a:rPr>
              <a:t>Introduction</a:t>
            </a:r>
          </a:p>
          <a:p>
            <a:pPr marL="0" indent="0">
              <a:spcBef>
                <a:spcPts val="480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Simulation with 5 times lower electron diffusivity gives better match to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e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(0) in NSTX shot 138506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52400" y="4419600"/>
            <a:ext cx="899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ts val="4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 with 5 times lower electron diffusivity better matches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(0) and central pressure on NSTX shot 138506, but poorer match at r/a ~ 0.5</a:t>
            </a:r>
          </a:p>
          <a:p>
            <a:pPr>
              <a:lnSpc>
                <a:spcPct val="110000"/>
              </a:lnSpc>
              <a:spcBef>
                <a:spcPts val="400"/>
              </a:spcBef>
              <a:buFontTx/>
              <a:buChar char="•"/>
            </a:pP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ppears core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 in the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FW-heated </a:t>
            </a:r>
            <a:r>
              <a:rPr lang="en-US" altLang="en-US" sz="2200" b="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200" b="0" i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300 kA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discharge is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much lower than in the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NBI-heated </a:t>
            </a:r>
            <a:r>
              <a:rPr lang="en-US" altLang="en-US" sz="2200" b="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200" b="0" i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= 300 kA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discharge</a:t>
            </a:r>
          </a:p>
          <a:p>
            <a:pPr>
              <a:lnSpc>
                <a:spcPct val="110000"/>
              </a:lnSpc>
              <a:spcBef>
                <a:spcPts val="400"/>
              </a:spcBef>
              <a:buFontTx/>
              <a:buChar char="•"/>
            </a:pPr>
            <a:endParaRPr lang="en-US" altLang="en-US" sz="2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138506B03_140358B55_380ms_Te_Pr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7" y="1066800"/>
            <a:ext cx="8678903" cy="308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51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Simulation with B</a:t>
            </a:r>
            <a:r>
              <a:rPr lang="en-US" altLang="en-US" sz="2800" b="0" i="0" baseline="-25000" dirty="0" smtClean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(0) = 0.5 T,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rf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= 3 MW and 5 times lower electron diffusivity predicts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f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NI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~ 1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1143000"/>
            <a:ext cx="4267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1200"/>
              </a:spcBef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400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RF current drive = 160 kA</a:t>
            </a:r>
          </a:p>
          <a:p>
            <a:pPr>
              <a:lnSpc>
                <a:spcPct val="110000"/>
              </a:lnSpc>
              <a:spcBef>
                <a:spcPts val="1200"/>
              </a:spcBef>
              <a:buFontTx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Bootstrap current = 105 kA</a:t>
            </a:r>
          </a:p>
        </p:txBody>
      </p:sp>
      <p:pic>
        <p:nvPicPr>
          <p:cNvPr id="2" name="Picture 1" descr="0.5T_3MW_Te0_ne0_Prf_5x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32" y="914400"/>
            <a:ext cx="3706368" cy="2895600"/>
          </a:xfrm>
          <a:prstGeom prst="rect">
            <a:avLst/>
          </a:prstGeom>
        </p:spPr>
      </p:pic>
      <p:pic>
        <p:nvPicPr>
          <p:cNvPr id="3" name="Picture 2" descr="0.5T_3MW_currents_5x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360" y="3718560"/>
            <a:ext cx="4206240" cy="2834640"/>
          </a:xfrm>
          <a:prstGeom prst="rect">
            <a:avLst/>
          </a:prstGeom>
        </p:spPr>
      </p:pic>
      <p:pic>
        <p:nvPicPr>
          <p:cNvPr id="4" name="Picture 3" descr="0.5T_3MW_int_currents_at_400ms_5x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31" y="3657600"/>
            <a:ext cx="3912169" cy="274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11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200" dirty="0" smtClean="0">
                <a:latin typeface="Arial" charset="0"/>
                <a:ea typeface="MS PGothic" charset="0"/>
              </a:rPr>
              <a:t>Summary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Font typeface="Arial"/>
              <a:buChar char="•"/>
            </a:pPr>
            <a:r>
              <a:rPr lang="en-US" sz="2200" dirty="0" smtClean="0">
                <a:latin typeface="Arial" charset="0"/>
                <a:ea typeface="MS PGothic" charset="0"/>
              </a:rPr>
              <a:t>TRANSP simulations, using MMM7.1 </a:t>
            </a:r>
            <a:r>
              <a:rPr lang="en-US" sz="2200" dirty="0">
                <a:latin typeface="Arial" charset="0"/>
                <a:ea typeface="MS PGothic" charset="0"/>
              </a:rPr>
              <a:t>transport </a:t>
            </a:r>
            <a:r>
              <a:rPr lang="en-US" sz="2200" dirty="0" smtClean="0">
                <a:latin typeface="Arial" charset="0"/>
                <a:ea typeface="MS PGothic" charset="0"/>
              </a:rPr>
              <a:t>model, were run for </a:t>
            </a:r>
            <a:br>
              <a:rPr lang="en-US" sz="2200" dirty="0" smtClean="0">
                <a:latin typeface="Arial" charset="0"/>
                <a:ea typeface="MS PGothic" charset="0"/>
              </a:rPr>
            </a:br>
            <a:r>
              <a:rPr lang="en-US" sz="2200" dirty="0" smtClean="0">
                <a:latin typeface="Arial" charset="0"/>
                <a:ea typeface="MS PGothic" charset="0"/>
              </a:rPr>
              <a:t>FW</a:t>
            </a:r>
            <a:r>
              <a:rPr lang="en-US" sz="2200" dirty="0">
                <a:latin typeface="Arial" charset="0"/>
                <a:ea typeface="MS PGothic" charset="0"/>
              </a:rPr>
              <a:t>-</a:t>
            </a:r>
            <a:r>
              <a:rPr lang="en-US" sz="2200" dirty="0" smtClean="0">
                <a:latin typeface="Arial" charset="0"/>
                <a:ea typeface="MS PGothic" charset="0"/>
              </a:rPr>
              <a:t>heated </a:t>
            </a:r>
            <a:r>
              <a:rPr lang="en-US" sz="2200" dirty="0" err="1" smtClean="0">
                <a:latin typeface="Arial" charset="0"/>
                <a:ea typeface="MS PGothic" charset="0"/>
              </a:rPr>
              <a:t>I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p</a:t>
            </a:r>
            <a:r>
              <a:rPr lang="en-US" sz="2200" dirty="0" smtClean="0">
                <a:latin typeface="Arial" charset="0"/>
                <a:ea typeface="MS PGothic" charset="0"/>
              </a:rPr>
              <a:t> </a:t>
            </a:r>
            <a:r>
              <a:rPr lang="en-US" sz="2200" dirty="0">
                <a:latin typeface="Arial" charset="0"/>
                <a:ea typeface="MS PGothic" charset="0"/>
              </a:rPr>
              <a:t>= 300 kA NSTX-U </a:t>
            </a:r>
            <a:r>
              <a:rPr lang="en-US" sz="2200" dirty="0" smtClean="0">
                <a:latin typeface="Arial" charset="0"/>
                <a:ea typeface="MS PGothic" charset="0"/>
              </a:rPr>
              <a:t>plasmas</a:t>
            </a:r>
            <a:r>
              <a:rPr lang="en-US" sz="2200" dirty="0">
                <a:latin typeface="Arial" charset="0"/>
                <a:ea typeface="MS PGothic" charset="0"/>
              </a:rPr>
              <a:t> </a:t>
            </a:r>
            <a:r>
              <a:rPr lang="en-US" sz="2200" dirty="0" smtClean="0">
                <a:latin typeface="Arial" charset="0"/>
                <a:ea typeface="MS PGothic" charset="0"/>
              </a:rPr>
              <a:t>with B</a:t>
            </a:r>
            <a:r>
              <a:rPr lang="en-US" sz="2200" baseline="-25000" dirty="0" smtClean="0">
                <a:latin typeface="Arial" charset="0"/>
                <a:ea typeface="MS PGothic" charset="0"/>
              </a:rPr>
              <a:t>T</a:t>
            </a:r>
            <a:r>
              <a:rPr lang="en-US" sz="2200" dirty="0" smtClean="0">
                <a:latin typeface="Arial" charset="0"/>
                <a:ea typeface="MS PGothic" charset="0"/>
              </a:rPr>
              <a:t>(0) = 0.5, 0.75 </a:t>
            </a:r>
            <a:br>
              <a:rPr lang="en-US" sz="2200" dirty="0" smtClean="0">
                <a:latin typeface="Arial" charset="0"/>
                <a:ea typeface="MS PGothic" charset="0"/>
              </a:rPr>
            </a:br>
            <a:r>
              <a:rPr lang="en-US" sz="2200" dirty="0" smtClean="0">
                <a:latin typeface="Arial" charset="0"/>
                <a:ea typeface="MS PGothic" charset="0"/>
              </a:rPr>
              <a:t>and 1.0 T and </a:t>
            </a:r>
            <a:r>
              <a:rPr lang="en-US" sz="2200" dirty="0" err="1" smtClean="0">
                <a:latin typeface="Arial" charset="0"/>
                <a:ea typeface="MS PGothic" charset="0"/>
              </a:rPr>
              <a:t>P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rf</a:t>
            </a:r>
            <a:r>
              <a:rPr lang="en-US" sz="2200" dirty="0" smtClean="0">
                <a:latin typeface="Arial" charset="0"/>
                <a:ea typeface="MS PGothic" charset="0"/>
              </a:rPr>
              <a:t> = 2, 3 and 4 MW</a:t>
            </a:r>
          </a:p>
          <a:p>
            <a:pPr marL="0" indent="0">
              <a:spcBef>
                <a:spcPts val="1200"/>
              </a:spcBef>
            </a:pPr>
            <a:r>
              <a:rPr lang="en-US" sz="2200" dirty="0" smtClean="0">
                <a:latin typeface="Arial" charset="0"/>
                <a:ea typeface="MS PGothic" charset="0"/>
              </a:rPr>
              <a:t> </a:t>
            </a:r>
            <a:r>
              <a:rPr lang="en-US" sz="2200" dirty="0">
                <a:latin typeface="Arial" charset="0"/>
                <a:ea typeface="MS PGothic" charset="0"/>
              </a:rPr>
              <a:t>For the same </a:t>
            </a:r>
            <a:r>
              <a:rPr lang="en-US" sz="2200" dirty="0" err="1">
                <a:latin typeface="Arial" charset="0"/>
                <a:ea typeface="MS PGothic" charset="0"/>
              </a:rPr>
              <a:t>P</a:t>
            </a:r>
            <a:r>
              <a:rPr lang="en-US" sz="2200" baseline="-25000" dirty="0" err="1">
                <a:latin typeface="Arial" charset="0"/>
                <a:ea typeface="MS PGothic" charset="0"/>
              </a:rPr>
              <a:t>rf</a:t>
            </a:r>
            <a:r>
              <a:rPr lang="en-US" sz="2200" dirty="0">
                <a:latin typeface="Arial" charset="0"/>
                <a:ea typeface="MS PGothic" charset="0"/>
              </a:rPr>
              <a:t>, </a:t>
            </a:r>
            <a:r>
              <a:rPr lang="en-US" sz="2200" dirty="0" err="1">
                <a:latin typeface="Arial" charset="0"/>
                <a:ea typeface="MS PGothic" charset="0"/>
              </a:rPr>
              <a:t>f</a:t>
            </a:r>
            <a:r>
              <a:rPr lang="en-US" sz="2200" baseline="-25000" dirty="0" err="1">
                <a:latin typeface="Arial" charset="0"/>
                <a:ea typeface="MS PGothic" charset="0"/>
              </a:rPr>
              <a:t>NI</a:t>
            </a:r>
            <a:r>
              <a:rPr lang="en-US" sz="2200" dirty="0">
                <a:latin typeface="Arial" charset="0"/>
                <a:ea typeface="MS PGothic" charset="0"/>
              </a:rPr>
              <a:t> improved significantly when B</a:t>
            </a:r>
            <a:r>
              <a:rPr lang="en-US" sz="2200" baseline="-25000" dirty="0">
                <a:latin typeface="Arial" charset="0"/>
                <a:ea typeface="MS PGothic" charset="0"/>
              </a:rPr>
              <a:t>T</a:t>
            </a:r>
            <a:r>
              <a:rPr lang="en-US" sz="2200" dirty="0">
                <a:latin typeface="Arial" charset="0"/>
                <a:ea typeface="MS PGothic" charset="0"/>
              </a:rPr>
              <a:t>(0) </a:t>
            </a:r>
            <a:r>
              <a:rPr lang="en-US" sz="2200" dirty="0" smtClean="0">
                <a:latin typeface="Arial" charset="0"/>
                <a:ea typeface="MS PGothic" charset="0"/>
              </a:rPr>
              <a:t>was </a:t>
            </a:r>
            <a:br>
              <a:rPr lang="en-US" sz="2200" dirty="0" smtClean="0">
                <a:latin typeface="Arial" charset="0"/>
                <a:ea typeface="MS PGothic" charset="0"/>
              </a:rPr>
            </a:br>
            <a:r>
              <a:rPr lang="en-US" sz="2200" dirty="0" smtClean="0">
                <a:latin typeface="Arial" charset="0"/>
                <a:ea typeface="MS PGothic" charset="0"/>
              </a:rPr>
              <a:t>  increased </a:t>
            </a:r>
            <a:r>
              <a:rPr lang="en-US" sz="2200" dirty="0">
                <a:latin typeface="Arial" charset="0"/>
                <a:ea typeface="MS PGothic" charset="0"/>
              </a:rPr>
              <a:t>from 0.5 to 0.75 T</a:t>
            </a:r>
          </a:p>
          <a:p>
            <a:pPr marL="0" indent="0">
              <a:spcBef>
                <a:spcPts val="1200"/>
              </a:spcBef>
            </a:pPr>
            <a:r>
              <a:rPr lang="en-US" sz="2200" dirty="0" smtClean="0">
                <a:latin typeface="Arial" charset="0"/>
                <a:ea typeface="MS PGothic" charset="0"/>
              </a:rPr>
              <a:t> </a:t>
            </a:r>
            <a:r>
              <a:rPr lang="en-US" sz="2200" dirty="0" err="1" smtClean="0">
                <a:latin typeface="Arial" charset="0"/>
                <a:ea typeface="MS PGothic" charset="0"/>
              </a:rPr>
              <a:t>f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NI</a:t>
            </a:r>
            <a:r>
              <a:rPr lang="en-US" sz="2200" dirty="0" smtClean="0">
                <a:latin typeface="Arial" charset="0"/>
                <a:ea typeface="MS PGothic" charset="0"/>
              </a:rPr>
              <a:t>=1 should be achievable with </a:t>
            </a:r>
            <a:r>
              <a:rPr lang="en-US" sz="2200" dirty="0" err="1" smtClean="0">
                <a:latin typeface="Arial" charset="0"/>
                <a:ea typeface="MS PGothic" charset="0"/>
              </a:rPr>
              <a:t>P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rf</a:t>
            </a:r>
            <a:r>
              <a:rPr lang="en-US" sz="2200" dirty="0" smtClean="0">
                <a:latin typeface="Arial" charset="0"/>
                <a:ea typeface="MS PGothic" charset="0"/>
              </a:rPr>
              <a:t> ~ 3 MW in B</a:t>
            </a:r>
            <a:r>
              <a:rPr lang="en-US" sz="2200" baseline="-25000" dirty="0" smtClean="0">
                <a:latin typeface="Arial" charset="0"/>
                <a:ea typeface="MS PGothic" charset="0"/>
              </a:rPr>
              <a:t>T</a:t>
            </a:r>
            <a:r>
              <a:rPr lang="en-US" sz="2200" dirty="0" smtClean="0">
                <a:latin typeface="Arial" charset="0"/>
                <a:ea typeface="MS PGothic" charset="0"/>
              </a:rPr>
              <a:t>(0) =1 plasma and </a:t>
            </a:r>
            <a:br>
              <a:rPr lang="en-US" sz="2200" dirty="0" smtClean="0">
                <a:latin typeface="Arial" charset="0"/>
                <a:ea typeface="MS PGothic" charset="0"/>
              </a:rPr>
            </a:br>
            <a:r>
              <a:rPr lang="en-US" sz="2200" dirty="0" smtClean="0">
                <a:latin typeface="Arial" charset="0"/>
                <a:ea typeface="MS PGothic" charset="0"/>
              </a:rPr>
              <a:t>  possibly in B</a:t>
            </a:r>
            <a:r>
              <a:rPr lang="en-US" sz="2200" baseline="-25000" dirty="0" smtClean="0">
                <a:latin typeface="Arial" charset="0"/>
                <a:ea typeface="MS PGothic" charset="0"/>
              </a:rPr>
              <a:t>T</a:t>
            </a:r>
            <a:r>
              <a:rPr lang="en-US" sz="2200" dirty="0" smtClean="0">
                <a:latin typeface="Arial" charset="0"/>
                <a:ea typeface="MS PGothic" charset="0"/>
              </a:rPr>
              <a:t>(0) = 0.75 T plasma </a:t>
            </a:r>
          </a:p>
          <a:p>
            <a:pPr marL="0" indent="0">
              <a:spcBef>
                <a:spcPts val="1200"/>
              </a:spcBef>
            </a:pPr>
            <a:r>
              <a:rPr lang="en-US" sz="2200" dirty="0" smtClean="0">
                <a:latin typeface="Arial" charset="0"/>
                <a:ea typeface="MS PGothic" charset="0"/>
              </a:rPr>
              <a:t> Simulation using the MMM7.1 model under conditions similar to </a:t>
            </a:r>
            <a:br>
              <a:rPr lang="en-US" sz="2200" dirty="0" smtClean="0">
                <a:latin typeface="Arial" charset="0"/>
                <a:ea typeface="MS PGothic" charset="0"/>
              </a:rPr>
            </a:br>
            <a:r>
              <a:rPr lang="en-US" sz="2200" dirty="0" smtClean="0">
                <a:latin typeface="Arial" charset="0"/>
                <a:ea typeface="MS PGothic" charset="0"/>
              </a:rPr>
              <a:t>  FW-heated NSTX shot 138506 predicts much lower </a:t>
            </a:r>
            <a:r>
              <a:rPr lang="en-US" sz="2200" dirty="0" err="1" smtClean="0">
                <a:latin typeface="Arial" charset="0"/>
                <a:ea typeface="MS PGothic" charset="0"/>
              </a:rPr>
              <a:t>T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e</a:t>
            </a:r>
            <a:r>
              <a:rPr lang="en-US" sz="2200" dirty="0" smtClean="0">
                <a:latin typeface="Arial" charset="0"/>
                <a:ea typeface="MS PGothic" charset="0"/>
              </a:rPr>
              <a:t>(0) than was </a:t>
            </a:r>
            <a:br>
              <a:rPr lang="en-US" sz="2200" dirty="0" smtClean="0">
                <a:latin typeface="Arial" charset="0"/>
                <a:ea typeface="MS PGothic" charset="0"/>
              </a:rPr>
            </a:br>
            <a:r>
              <a:rPr lang="en-US" sz="2200" dirty="0" smtClean="0">
                <a:latin typeface="Arial" charset="0"/>
                <a:ea typeface="MS PGothic" charset="0"/>
              </a:rPr>
              <a:t>  achieved experimentally:</a:t>
            </a:r>
          </a:p>
          <a:p>
            <a:pPr marL="228600" lvl="1" indent="0">
              <a:spcBef>
                <a:spcPts val="800"/>
              </a:spcBef>
            </a:pPr>
            <a:r>
              <a:rPr lang="en-US" sz="2000" dirty="0" smtClean="0">
                <a:latin typeface="Arial" charset="0"/>
                <a:ea typeface="MS PGothic" charset="0"/>
              </a:rPr>
              <a:t> </a:t>
            </a:r>
            <a:r>
              <a:rPr lang="en-US" sz="1800" dirty="0" smtClean="0">
                <a:latin typeface="Arial" charset="0"/>
                <a:ea typeface="MS PGothic" charset="0"/>
              </a:rPr>
              <a:t>Suggests core transport lower in FW-heated plasma than in NBI-heated plasma, </a:t>
            </a:r>
            <a:br>
              <a:rPr lang="en-US" sz="1800" dirty="0" smtClean="0">
                <a:latin typeface="Arial" charset="0"/>
                <a:ea typeface="MS PGothic" charset="0"/>
              </a:rPr>
            </a:br>
            <a:r>
              <a:rPr lang="en-US" sz="1800" dirty="0" smtClean="0">
                <a:latin typeface="Arial" charset="0"/>
                <a:ea typeface="MS PGothic" charset="0"/>
              </a:rPr>
              <a:t>   where MMM7.1 model predictions agree better with experiment</a:t>
            </a:r>
          </a:p>
          <a:p>
            <a:pPr marL="228600" lvl="1" indent="0">
              <a:spcBef>
                <a:spcPts val="800"/>
              </a:spcBef>
            </a:pPr>
            <a:r>
              <a:rPr lang="en-US" sz="1800" dirty="0" smtClean="0">
                <a:latin typeface="Arial" charset="0"/>
                <a:ea typeface="MS PGothic" charset="0"/>
              </a:rPr>
              <a:t> Decreasing </a:t>
            </a:r>
            <a:r>
              <a:rPr lang="en-US" sz="1800" dirty="0" err="1">
                <a:latin typeface="Symbol" charset="2"/>
                <a:ea typeface="MS PGothic" charset="0"/>
                <a:cs typeface="Symbol" charset="2"/>
              </a:rPr>
              <a:t>c</a:t>
            </a:r>
            <a:r>
              <a:rPr lang="en-US" sz="1800" baseline="-25000" dirty="0" err="1" smtClean="0">
                <a:latin typeface="Arial" charset="0"/>
                <a:ea typeface="MS PGothic" charset="0"/>
              </a:rPr>
              <a:t>e</a:t>
            </a:r>
            <a:r>
              <a:rPr lang="en-US" sz="1800" dirty="0" smtClean="0">
                <a:latin typeface="Arial" charset="0"/>
                <a:ea typeface="MS PGothic" charset="0"/>
              </a:rPr>
              <a:t> by 5x gave better agreement between predicted and measured </a:t>
            </a:r>
            <a:br>
              <a:rPr lang="en-US" sz="1800" dirty="0" smtClean="0">
                <a:latin typeface="Arial" charset="0"/>
                <a:ea typeface="MS PGothic" charset="0"/>
              </a:rPr>
            </a:br>
            <a:r>
              <a:rPr lang="en-US" sz="1800" dirty="0" smtClean="0">
                <a:latin typeface="Arial" charset="0"/>
                <a:ea typeface="MS PGothic" charset="0"/>
              </a:rPr>
              <a:t>   </a:t>
            </a:r>
            <a:r>
              <a:rPr lang="en-US" sz="1800" dirty="0" err="1" smtClean="0">
                <a:latin typeface="Arial" charset="0"/>
                <a:ea typeface="MS PGothic" charset="0"/>
              </a:rPr>
              <a:t>T</a:t>
            </a:r>
            <a:r>
              <a:rPr lang="en-US" sz="1800" baseline="-25000" dirty="0" err="1" smtClean="0">
                <a:latin typeface="Arial" charset="0"/>
                <a:ea typeface="MS PGothic" charset="0"/>
              </a:rPr>
              <a:t>e</a:t>
            </a:r>
            <a:r>
              <a:rPr lang="en-US" sz="1800" dirty="0" smtClean="0">
                <a:latin typeface="Arial" charset="0"/>
                <a:ea typeface="MS PGothic" charset="0"/>
              </a:rPr>
              <a:t>(0) in 138506 </a:t>
            </a:r>
            <a:r>
              <a:rPr lang="en-US" sz="1800" dirty="0" smtClean="0">
                <a:latin typeface="Arial" charset="0"/>
                <a:ea typeface="MS PGothic" charset="0"/>
                <a:sym typeface="Wingdings"/>
              </a:rPr>
              <a:t> possible that </a:t>
            </a:r>
            <a:r>
              <a:rPr lang="en-US" sz="1800" dirty="0" err="1" smtClean="0">
                <a:latin typeface="Arial" charset="0"/>
                <a:ea typeface="MS PGothic" charset="0"/>
              </a:rPr>
              <a:t>f</a:t>
            </a:r>
            <a:r>
              <a:rPr lang="en-US" sz="1800" baseline="-25000" dirty="0" err="1" smtClean="0">
                <a:latin typeface="Arial" charset="0"/>
                <a:ea typeface="MS PGothic" charset="0"/>
              </a:rPr>
              <a:t>NI</a:t>
            </a:r>
            <a:r>
              <a:rPr lang="en-US" sz="1800" dirty="0" smtClean="0">
                <a:latin typeface="Arial" charset="0"/>
                <a:ea typeface="MS PGothic" charset="0"/>
              </a:rPr>
              <a:t> ~ 1 is achievable in a B</a:t>
            </a:r>
            <a:r>
              <a:rPr lang="en-US" sz="1800" baseline="-25000" dirty="0" smtClean="0">
                <a:latin typeface="Arial" charset="0"/>
                <a:ea typeface="MS PGothic" charset="0"/>
              </a:rPr>
              <a:t>T</a:t>
            </a:r>
            <a:r>
              <a:rPr lang="en-US" sz="1800" dirty="0" smtClean="0">
                <a:latin typeface="Arial" charset="0"/>
                <a:ea typeface="MS PGothic" charset="0"/>
              </a:rPr>
              <a:t>(0) = 0.5 T NSTX-U </a:t>
            </a:r>
            <a:br>
              <a:rPr lang="en-US" sz="1800" dirty="0" smtClean="0">
                <a:latin typeface="Arial" charset="0"/>
                <a:ea typeface="MS PGothic" charset="0"/>
              </a:rPr>
            </a:br>
            <a:r>
              <a:rPr lang="en-US" sz="1800" dirty="0" smtClean="0">
                <a:latin typeface="Arial" charset="0"/>
                <a:ea typeface="MS PGothic" charset="0"/>
              </a:rPr>
              <a:t>   plasma with </a:t>
            </a:r>
            <a:r>
              <a:rPr lang="en-US" sz="1800" dirty="0" err="1" smtClean="0">
                <a:latin typeface="Arial" charset="0"/>
                <a:ea typeface="MS PGothic" charset="0"/>
              </a:rPr>
              <a:t>P</a:t>
            </a:r>
            <a:r>
              <a:rPr lang="en-US" sz="1800" baseline="-25000" dirty="0" err="1" smtClean="0">
                <a:latin typeface="Arial" charset="0"/>
                <a:ea typeface="MS PGothic" charset="0"/>
              </a:rPr>
              <a:t>rf</a:t>
            </a:r>
            <a:r>
              <a:rPr lang="en-US" sz="1800" dirty="0" smtClean="0">
                <a:latin typeface="Arial" charset="0"/>
                <a:ea typeface="MS PGothic" charset="0"/>
              </a:rPr>
              <a:t> ~ 3 MW</a:t>
            </a:r>
            <a:endParaRPr lang="en-US" sz="1800" baseline="-25000" dirty="0" smtClean="0">
              <a:latin typeface="Arial" charset="0"/>
              <a:ea typeface="MS PGothic" charset="0"/>
            </a:endParaRPr>
          </a:p>
          <a:p>
            <a:pPr marL="0" indent="0">
              <a:spcBef>
                <a:spcPts val="3600"/>
              </a:spcBef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82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3200" dirty="0" smtClean="0">
                <a:latin typeface="Arial" charset="0"/>
                <a:ea typeface="MS PGothic" charset="0"/>
              </a:rPr>
              <a:t>Future Work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839200" cy="4038600"/>
          </a:xfrm>
        </p:spPr>
        <p:txBody>
          <a:bodyPr>
            <a:noAutofit/>
          </a:bodyPr>
          <a:lstStyle/>
          <a:p>
            <a:pPr>
              <a:spcBef>
                <a:spcPts val="4200"/>
              </a:spcBef>
              <a:buFont typeface="Arial"/>
              <a:buChar char="•"/>
            </a:pPr>
            <a:r>
              <a:rPr lang="en-US" sz="2200" dirty="0" smtClean="0">
                <a:latin typeface="Arial" charset="0"/>
                <a:ea typeface="MS PGothic" charset="0"/>
              </a:rPr>
              <a:t>Need transport model that gives better agreement to </a:t>
            </a:r>
            <a:r>
              <a:rPr lang="en-US" sz="2200" dirty="0" err="1" smtClean="0">
                <a:latin typeface="Arial" charset="0"/>
                <a:ea typeface="MS PGothic" charset="0"/>
              </a:rPr>
              <a:t>T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e</a:t>
            </a:r>
            <a:r>
              <a:rPr lang="en-US" sz="2200" dirty="0" smtClean="0">
                <a:latin typeface="Arial" charset="0"/>
                <a:ea typeface="MS PGothic" charset="0"/>
              </a:rPr>
              <a:t>(R) profile </a:t>
            </a:r>
            <a:br>
              <a:rPr lang="en-US" sz="2200" dirty="0" smtClean="0">
                <a:latin typeface="Arial" charset="0"/>
                <a:ea typeface="MS PGothic" charset="0"/>
              </a:rPr>
            </a:br>
            <a:r>
              <a:rPr lang="en-US" sz="2200" dirty="0" smtClean="0">
                <a:latin typeface="Arial" charset="0"/>
                <a:ea typeface="MS PGothic" charset="0"/>
              </a:rPr>
              <a:t>obtained in NSTX shot 138506 in order to project performance of FW heating and current drive in NSTX-U</a:t>
            </a:r>
          </a:p>
          <a:p>
            <a:pPr>
              <a:spcBef>
                <a:spcPts val="4200"/>
              </a:spcBef>
              <a:buFont typeface="Arial"/>
              <a:buChar char="•"/>
            </a:pPr>
            <a:r>
              <a:rPr lang="en-US" sz="2200" dirty="0">
                <a:latin typeface="Arial" charset="0"/>
                <a:ea typeface="MS PGothic" charset="0"/>
              </a:rPr>
              <a:t>Simulations will be run with a density profile that better matches NSTX shot </a:t>
            </a:r>
            <a:r>
              <a:rPr lang="en-US" sz="2200" dirty="0" smtClean="0">
                <a:latin typeface="Arial" charset="0"/>
                <a:ea typeface="MS PGothic" charset="0"/>
              </a:rPr>
              <a:t>138506 </a:t>
            </a:r>
          </a:p>
          <a:p>
            <a:pPr marL="0" indent="0">
              <a:spcBef>
                <a:spcPts val="4200"/>
              </a:spcBef>
            </a:pPr>
            <a:r>
              <a:rPr lang="en-US" sz="2200" dirty="0">
                <a:latin typeface="Arial" charset="0"/>
                <a:ea typeface="MS PGothic" charset="0"/>
              </a:rPr>
              <a:t> </a:t>
            </a:r>
            <a:r>
              <a:rPr lang="en-US" sz="2200" dirty="0" smtClean="0">
                <a:latin typeface="Arial" charset="0"/>
                <a:ea typeface="MS PGothic" charset="0"/>
              </a:rPr>
              <a:t>Study the effect of the </a:t>
            </a:r>
            <a:r>
              <a:rPr lang="en-US" sz="2200" dirty="0">
                <a:latin typeface="Arial" charset="0"/>
                <a:ea typeface="MS PGothic" charset="0"/>
              </a:rPr>
              <a:t>t</a:t>
            </a:r>
            <a:r>
              <a:rPr lang="en-US" sz="2200" dirty="0" smtClean="0">
                <a:latin typeface="Arial" charset="0"/>
                <a:ea typeface="MS PGothic" charset="0"/>
              </a:rPr>
              <a:t>iming and ramp rate of </a:t>
            </a:r>
            <a:r>
              <a:rPr lang="en-US" sz="2200" dirty="0" err="1" smtClean="0">
                <a:latin typeface="Arial" charset="0"/>
                <a:ea typeface="MS PGothic" charset="0"/>
              </a:rPr>
              <a:t>P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rf</a:t>
            </a:r>
            <a:r>
              <a:rPr lang="en-US" sz="2200" dirty="0" smtClean="0">
                <a:latin typeface="Arial" charset="0"/>
                <a:ea typeface="MS PGothic" charset="0"/>
              </a:rPr>
              <a:t> on </a:t>
            </a:r>
            <a:r>
              <a:rPr lang="en-US" sz="2200" dirty="0" err="1" smtClean="0">
                <a:latin typeface="Arial" charset="0"/>
                <a:ea typeface="MS PGothic" charset="0"/>
              </a:rPr>
              <a:t>f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NI</a:t>
            </a:r>
            <a:endParaRPr lang="en-US" sz="2200" baseline="-25000" dirty="0" smtClean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83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Arial" charset="0"/>
                <a:ea typeface="MS PGothic" charset="0"/>
              </a:rPr>
              <a:t>Developing </a:t>
            </a:r>
            <a:r>
              <a:rPr lang="en-US" sz="2800" dirty="0">
                <a:latin typeface="Arial" charset="0"/>
                <a:ea typeface="MS PGothic" charset="0"/>
              </a:rPr>
              <a:t>fully </a:t>
            </a:r>
            <a:r>
              <a:rPr lang="en-US" sz="2800" dirty="0" smtClean="0">
                <a:latin typeface="Arial" charset="0"/>
                <a:ea typeface="MS PGothic" charset="0"/>
              </a:rPr>
              <a:t>non</a:t>
            </a:r>
            <a:r>
              <a:rPr lang="en-US" sz="2800" dirty="0">
                <a:latin typeface="Arial" charset="0"/>
                <a:ea typeface="MS PGothic" charset="0"/>
              </a:rPr>
              <a:t>-inductive (NI) plasmas </a:t>
            </a:r>
            <a:r>
              <a:rPr lang="en-US" sz="2800" dirty="0" smtClean="0">
                <a:latin typeface="Arial" charset="0"/>
                <a:ea typeface="MS PGothic" charset="0"/>
              </a:rPr>
              <a:t>is a </a:t>
            </a:r>
            <a:br>
              <a:rPr lang="en-US" sz="2800" dirty="0" smtClean="0">
                <a:latin typeface="Arial" charset="0"/>
                <a:ea typeface="MS PGothic" charset="0"/>
              </a:rPr>
            </a:br>
            <a:r>
              <a:rPr lang="en-US" sz="2800" dirty="0" smtClean="0">
                <a:latin typeface="Arial" charset="0"/>
                <a:ea typeface="MS PGothic" charset="0"/>
              </a:rPr>
              <a:t>NSTX</a:t>
            </a:r>
            <a:r>
              <a:rPr lang="en-US" sz="2800" dirty="0">
                <a:latin typeface="Arial" charset="0"/>
                <a:ea typeface="MS PGothic" charset="0"/>
              </a:rPr>
              <a:t>-</a:t>
            </a:r>
            <a:r>
              <a:rPr lang="en-US" sz="2800" dirty="0" smtClean="0">
                <a:latin typeface="Arial" charset="0"/>
                <a:ea typeface="MS PGothic" charset="0"/>
              </a:rPr>
              <a:t>U 10-year research goal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0"/>
          </a:xfrm>
        </p:spPr>
        <p:txBody>
          <a:bodyPr>
            <a:noAutofit/>
          </a:bodyPr>
          <a:lstStyle/>
          <a:p>
            <a:pPr>
              <a:spcBef>
                <a:spcPts val="3000"/>
              </a:spcBef>
              <a:buFont typeface="Arial"/>
              <a:buChar char="•"/>
            </a:pPr>
            <a:r>
              <a:rPr lang="en-US" sz="2200" dirty="0" smtClean="0">
                <a:latin typeface="Arial" charset="0"/>
                <a:ea typeface="MS PGothic" charset="0"/>
              </a:rPr>
              <a:t>In a Fusion Nuclear </a:t>
            </a:r>
            <a:r>
              <a:rPr lang="en-US" sz="2200" dirty="0">
                <a:latin typeface="Arial" charset="0"/>
                <a:ea typeface="MS PGothic" charset="0"/>
              </a:rPr>
              <a:t>Science Facility </a:t>
            </a:r>
            <a:r>
              <a:rPr lang="en-US" sz="2200" dirty="0" smtClean="0">
                <a:latin typeface="Arial" charset="0"/>
                <a:ea typeface="MS PGothic" charset="0"/>
              </a:rPr>
              <a:t>based on a spherical </a:t>
            </a:r>
            <a:r>
              <a:rPr lang="en-US" sz="2200" dirty="0" err="1" smtClean="0">
                <a:latin typeface="Arial" charset="0"/>
                <a:ea typeface="MS PGothic" charset="0"/>
              </a:rPr>
              <a:t>tokamak</a:t>
            </a:r>
            <a:r>
              <a:rPr lang="en-US" sz="2200" dirty="0" smtClean="0">
                <a:latin typeface="Arial" charset="0"/>
                <a:ea typeface="MS PGothic" charset="0"/>
              </a:rPr>
              <a:t> the plasma current </a:t>
            </a:r>
            <a:r>
              <a:rPr lang="en-US" sz="2200" dirty="0">
                <a:latin typeface="Arial" charset="0"/>
                <a:ea typeface="MS PGothic" charset="0"/>
              </a:rPr>
              <a:t>(</a:t>
            </a:r>
            <a:r>
              <a:rPr lang="en-US" sz="2200" dirty="0" err="1">
                <a:latin typeface="Arial" charset="0"/>
                <a:ea typeface="MS PGothic" charset="0"/>
              </a:rPr>
              <a:t>I</a:t>
            </a:r>
            <a:r>
              <a:rPr lang="en-US" sz="2200" baseline="-25000" dirty="0" err="1">
                <a:latin typeface="Arial" charset="0"/>
                <a:ea typeface="MS PGothic" charset="0"/>
              </a:rPr>
              <a:t>p</a:t>
            </a:r>
            <a:r>
              <a:rPr lang="en-US" sz="2200" dirty="0">
                <a:latin typeface="Arial" charset="0"/>
                <a:ea typeface="MS PGothic" charset="0"/>
              </a:rPr>
              <a:t>) </a:t>
            </a:r>
            <a:r>
              <a:rPr lang="en-US" sz="2200" dirty="0" smtClean="0">
                <a:latin typeface="Arial" charset="0"/>
                <a:ea typeface="MS PGothic" charset="0"/>
              </a:rPr>
              <a:t>needs to be initiated, ramped-up and sustained with little or no central solenoid field</a:t>
            </a:r>
          </a:p>
          <a:p>
            <a:pPr>
              <a:lnSpc>
                <a:spcPct val="110000"/>
              </a:lnSpc>
              <a:spcBef>
                <a:spcPts val="2400"/>
              </a:spcBef>
              <a:buFontTx/>
              <a:buChar char="•"/>
            </a:pPr>
            <a:r>
              <a:rPr lang="en-US" sz="2200" dirty="0" smtClean="0">
                <a:latin typeface="Arial" charset="0"/>
              </a:rPr>
              <a:t>30 MHz fast wave (FW) </a:t>
            </a:r>
            <a:r>
              <a:rPr lang="en-US" sz="2200" dirty="0" smtClean="0"/>
              <a:t>heating can play a critical role in NSTX-U supporting non-inductive (NI) </a:t>
            </a:r>
            <a:r>
              <a:rPr lang="en-US" sz="2200" dirty="0" err="1" smtClean="0"/>
              <a:t>I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 ramp-up to 300 kA</a:t>
            </a:r>
            <a:r>
              <a:rPr lang="en-US" altLang="en-US" sz="2200" dirty="0" smtClean="0"/>
              <a:t>:</a:t>
            </a:r>
            <a:endParaRPr lang="en-US" altLang="en-US" sz="2200" dirty="0"/>
          </a:p>
          <a:p>
            <a:pPr lvl="1">
              <a:spcBef>
                <a:spcPts val="1200"/>
              </a:spcBef>
              <a:buFontTx/>
              <a:buChar char="–"/>
            </a:pPr>
            <a:r>
              <a:rPr lang="en-US" altLang="en-US" sz="1800" dirty="0" smtClean="0"/>
              <a:t>FW heating effectively heats low density plasmas with </a:t>
            </a:r>
            <a:r>
              <a:rPr lang="en-US" altLang="en-US" sz="1800" dirty="0" err="1" smtClean="0"/>
              <a:t>I</a:t>
            </a:r>
            <a:r>
              <a:rPr lang="en-US" altLang="en-US" sz="1800" baseline="-25000" dirty="0" err="1" smtClean="0"/>
              <a:t>p</a:t>
            </a:r>
            <a:r>
              <a:rPr lang="en-US" altLang="en-US" sz="1800" dirty="0" smtClean="0"/>
              <a:t> ≤ 300 kA, whereas neutral beam injection (NBI) requires </a:t>
            </a:r>
            <a:r>
              <a:rPr lang="en-US" altLang="en-US" sz="1800" dirty="0" err="1" smtClean="0"/>
              <a:t>I</a:t>
            </a:r>
            <a:r>
              <a:rPr lang="en-US" altLang="en-US" sz="1800" baseline="-25000" dirty="0" err="1" smtClean="0"/>
              <a:t>p</a:t>
            </a:r>
            <a:r>
              <a:rPr lang="en-US" altLang="en-US" sz="1800" dirty="0" smtClean="0"/>
              <a:t> ≥ 300 kA to ensure fast ion confinement and to maintain shine through below 50%</a:t>
            </a:r>
            <a:endParaRPr lang="en-US" altLang="en-US" sz="1800" dirty="0"/>
          </a:p>
          <a:p>
            <a:pPr>
              <a:spcBef>
                <a:spcPts val="2400"/>
              </a:spcBef>
              <a:buFont typeface="Arial"/>
              <a:buChar char="•"/>
            </a:pPr>
            <a:r>
              <a:rPr lang="en-US" sz="2200" dirty="0" smtClean="0">
                <a:latin typeface="Arial" charset="0"/>
              </a:rPr>
              <a:t>Experiments </a:t>
            </a:r>
            <a:r>
              <a:rPr lang="en-US" sz="2200" dirty="0">
                <a:latin typeface="Arial" charset="0"/>
              </a:rPr>
              <a:t>on NSTX-U </a:t>
            </a:r>
            <a:r>
              <a:rPr lang="en-US" sz="2200" dirty="0" smtClean="0">
                <a:latin typeface="Arial" charset="0"/>
              </a:rPr>
              <a:t>aim </a:t>
            </a:r>
            <a:r>
              <a:rPr lang="en-US" sz="2200" dirty="0">
                <a:latin typeface="Arial" charset="0"/>
              </a:rPr>
              <a:t>to couple </a:t>
            </a:r>
            <a:r>
              <a:rPr lang="en-US" sz="2200" dirty="0" smtClean="0">
                <a:latin typeface="Arial" charset="0"/>
              </a:rPr>
              <a:t>~ 3 </a:t>
            </a:r>
            <a:r>
              <a:rPr lang="en-US" sz="2200" dirty="0">
                <a:latin typeface="Arial" charset="0"/>
              </a:rPr>
              <a:t>MW </a:t>
            </a:r>
            <a:r>
              <a:rPr lang="en-US" sz="2200" dirty="0" smtClean="0">
                <a:latin typeface="Arial" charset="0"/>
              </a:rPr>
              <a:t>of FW </a:t>
            </a:r>
            <a:r>
              <a:rPr lang="en-US" sz="2200" dirty="0">
                <a:latin typeface="Arial" charset="0"/>
              </a:rPr>
              <a:t>power into </a:t>
            </a:r>
            <a:r>
              <a:rPr lang="en-US" sz="2200" dirty="0" err="1" smtClean="0">
                <a:latin typeface="Arial" charset="0"/>
              </a:rPr>
              <a:t>I</a:t>
            </a:r>
            <a:r>
              <a:rPr lang="en-US" sz="2200" baseline="-25000" dirty="0" err="1" smtClean="0">
                <a:latin typeface="Arial" charset="0"/>
              </a:rPr>
              <a:t>p</a:t>
            </a:r>
            <a:r>
              <a:rPr lang="en-US" sz="2200" dirty="0" smtClean="0">
                <a:latin typeface="Arial" charset="0"/>
              </a:rPr>
              <a:t> ~ </a:t>
            </a:r>
            <a:r>
              <a:rPr lang="en-US" sz="2200" dirty="0">
                <a:latin typeface="Arial" charset="0"/>
              </a:rPr>
              <a:t>300 </a:t>
            </a:r>
            <a:r>
              <a:rPr lang="en-US" sz="2200" dirty="0" smtClean="0">
                <a:latin typeface="Arial" charset="0"/>
              </a:rPr>
              <a:t>kA plasmas, achieving NI current fraction, </a:t>
            </a:r>
            <a:r>
              <a:rPr lang="en-US" sz="2200" dirty="0" err="1">
                <a:latin typeface="Arial" charset="0"/>
              </a:rPr>
              <a:t>f</a:t>
            </a:r>
            <a:r>
              <a:rPr lang="en-US" sz="2200" baseline="-25000" dirty="0" err="1">
                <a:latin typeface="Arial" charset="0"/>
              </a:rPr>
              <a:t>NI</a:t>
            </a:r>
            <a:r>
              <a:rPr lang="en-US" sz="2200" dirty="0">
                <a:latin typeface="Arial" charset="0"/>
              </a:rPr>
              <a:t> ≥ </a:t>
            </a:r>
            <a:r>
              <a:rPr lang="en-US" sz="2200" dirty="0" smtClean="0">
                <a:latin typeface="Arial" charset="0"/>
              </a:rPr>
              <a:t>I</a:t>
            </a:r>
          </a:p>
          <a:p>
            <a:pPr>
              <a:spcBef>
                <a:spcPts val="2400"/>
              </a:spcBef>
              <a:buFont typeface="Arial"/>
              <a:buChar char="•"/>
            </a:pPr>
            <a:r>
              <a:rPr lang="en-US" sz="2200" dirty="0" smtClean="0">
                <a:latin typeface="Arial" charset="0"/>
              </a:rPr>
              <a:t>This poster presents the first results from time-dependent transport simulations of these FW-heated </a:t>
            </a:r>
            <a:r>
              <a:rPr lang="en-US" sz="2200" dirty="0" err="1">
                <a:latin typeface="Arial" charset="0"/>
              </a:rPr>
              <a:t>I</a:t>
            </a:r>
            <a:r>
              <a:rPr lang="en-US" sz="2200" baseline="-25000" dirty="0" err="1">
                <a:latin typeface="Arial" charset="0"/>
              </a:rPr>
              <a:t>p</a:t>
            </a:r>
            <a:r>
              <a:rPr lang="en-US" sz="2200" dirty="0">
                <a:latin typeface="Arial" charset="0"/>
              </a:rPr>
              <a:t> ~ 300 kA </a:t>
            </a:r>
            <a:r>
              <a:rPr lang="en-US" sz="2200" dirty="0" smtClean="0">
                <a:latin typeface="Arial" charset="0"/>
              </a:rPr>
              <a:t>plasmas</a:t>
            </a:r>
            <a:endParaRPr lang="en-US" sz="2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81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20638" y="0"/>
            <a:ext cx="9144000" cy="9906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algn="ctr" eaLnBrk="0" hangingPunct="0">
              <a:lnSpc>
                <a:spcPts val="3140"/>
              </a:lnSpc>
              <a:spcBef>
                <a:spcPct val="0"/>
              </a:spcBef>
              <a:buFontTx/>
              <a:buNone/>
            </a:pPr>
            <a:r>
              <a:rPr lang="en-US" sz="2800" i="0" dirty="0" smtClean="0">
                <a:solidFill>
                  <a:srgbClr val="3366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NSTX</a:t>
            </a:r>
            <a:r>
              <a:rPr lang="en-US" sz="2800" i="0" dirty="0">
                <a:solidFill>
                  <a:srgbClr val="3366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-</a:t>
            </a:r>
            <a:r>
              <a:rPr lang="en-US" sz="2800" i="0" dirty="0" smtClean="0">
                <a:solidFill>
                  <a:srgbClr val="3366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U </a:t>
            </a:r>
            <a:r>
              <a:rPr lang="en-US" sz="2800" dirty="0">
                <a:solidFill>
                  <a:srgbClr val="3366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f</a:t>
            </a:r>
            <a:r>
              <a:rPr lang="en-US" sz="2800" i="0" dirty="0" smtClean="0">
                <a:solidFill>
                  <a:srgbClr val="3366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acility </a:t>
            </a:r>
            <a:r>
              <a:rPr lang="en-US" sz="2800" dirty="0" smtClean="0">
                <a:solidFill>
                  <a:srgbClr val="336699"/>
                </a:solidFill>
                <a:latin typeface="Arial" charset="0"/>
                <a:ea typeface="ヒラギノ角ゴ Pro W3" charset="0"/>
                <a:cs typeface="ヒラギノ角ゴ Pro W3" charset="0"/>
              </a:rPr>
              <a:t>includes a 6 MW, 30 MHz FW heating system previously used on NSTX </a:t>
            </a:r>
            <a:endParaRPr lang="en-US" sz="2800" i="0" dirty="0">
              <a:solidFill>
                <a:srgbClr val="336699"/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326"/>
            <a:ext cx="9144000" cy="5297474"/>
          </a:xfrm>
          <a:prstGeom prst="rect">
            <a:avLst/>
          </a:prstGeom>
        </p:spPr>
      </p:pic>
      <p:sp>
        <p:nvSpPr>
          <p:cNvPr id="10" name="TextBox 20"/>
          <p:cNvSpPr txBox="1">
            <a:spLocks noChangeArrowheads="1"/>
          </p:cNvSpPr>
          <p:nvPr/>
        </p:nvSpPr>
        <p:spPr bwMode="auto">
          <a:xfrm>
            <a:off x="6934200" y="4800600"/>
            <a:ext cx="1371337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 i="0" dirty="0" smtClean="0">
                <a:solidFill>
                  <a:srgbClr val="0033CC"/>
                </a:solidFill>
              </a:rPr>
              <a:t>30 MHz FW </a:t>
            </a:r>
            <a:r>
              <a:rPr lang="en-US" sz="2000" b="1" i="0" dirty="0">
                <a:solidFill>
                  <a:srgbClr val="0033CC"/>
                </a:solidFill>
              </a:rPr>
              <a:t>System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5560896" y="1809690"/>
            <a:ext cx="992304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 i="0" dirty="0">
                <a:solidFill>
                  <a:srgbClr val="0033CC"/>
                </a:solidFill>
              </a:rPr>
              <a:t>1</a:t>
            </a:r>
            <a:r>
              <a:rPr lang="en-US" sz="2000" b="1" i="0" baseline="30000" dirty="0">
                <a:solidFill>
                  <a:srgbClr val="0033CC"/>
                </a:solidFill>
              </a:rPr>
              <a:t>st</a:t>
            </a:r>
            <a:r>
              <a:rPr lang="en-US" sz="2000" b="1" i="0" dirty="0">
                <a:solidFill>
                  <a:srgbClr val="0033CC"/>
                </a:solidFill>
              </a:rPr>
              <a:t> NBI</a:t>
            </a: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3417111" y="1752600"/>
            <a:ext cx="104916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 i="0" dirty="0">
                <a:solidFill>
                  <a:srgbClr val="0033CC"/>
                </a:solidFill>
              </a:rPr>
              <a:t>2</a:t>
            </a:r>
            <a:r>
              <a:rPr lang="en-US" sz="2000" b="1" i="0" baseline="30000" dirty="0">
                <a:solidFill>
                  <a:srgbClr val="0033CC"/>
                </a:solidFill>
              </a:rPr>
              <a:t>nd</a:t>
            </a:r>
            <a:r>
              <a:rPr lang="en-US" sz="2000" b="1" i="0" dirty="0">
                <a:solidFill>
                  <a:srgbClr val="0033CC"/>
                </a:solidFill>
              </a:rPr>
              <a:t> NBI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3581400" y="4876800"/>
            <a:ext cx="124442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000" b="1" i="0" dirty="0">
                <a:solidFill>
                  <a:srgbClr val="0033CC"/>
                </a:solidFill>
              </a:rPr>
              <a:t>NSTX-U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6172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0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3976062"/>
            <a:ext cx="9067800" cy="1738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665" marR="5080" indent="-227965">
              <a:lnSpc>
                <a:spcPct val="100000"/>
              </a:lnSpc>
              <a:spcBef>
                <a:spcPts val="30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200" spc="-5" dirty="0" smtClean="0">
                <a:latin typeface="Arial"/>
                <a:cs typeface="Arial"/>
              </a:rPr>
              <a:t>NSTX 30 MHz FW heating was operated in </a:t>
            </a:r>
            <a:r>
              <a:rPr lang="en-US" sz="2200" spc="-5" dirty="0" smtClean="0">
                <a:cs typeface="Arial"/>
              </a:rPr>
              <a:t>the high harmonic FW (HHFW) regime, with RF damping on up to 11</a:t>
            </a:r>
            <a:r>
              <a:rPr lang="en-US" sz="2200" spc="-5" dirty="0" smtClean="0">
                <a:latin typeface="Symbol" charset="2"/>
                <a:cs typeface="Symbol" charset="2"/>
              </a:rPr>
              <a:t>w</a:t>
            </a:r>
            <a:r>
              <a:rPr lang="en-US" sz="2200" spc="-5" baseline="-25000" dirty="0" smtClean="0">
                <a:cs typeface="Arial"/>
              </a:rPr>
              <a:t>ci</a:t>
            </a:r>
            <a:r>
              <a:rPr lang="en-US" sz="2200" spc="-5" dirty="0" smtClean="0">
                <a:cs typeface="Arial"/>
              </a:rPr>
              <a:t> at B</a:t>
            </a:r>
            <a:r>
              <a:rPr lang="en-US" sz="2200" spc="-5" baseline="-25000" dirty="0" smtClean="0">
                <a:cs typeface="Arial"/>
              </a:rPr>
              <a:t>T</a:t>
            </a:r>
            <a:r>
              <a:rPr lang="en-US" sz="2200" spc="-5" dirty="0" smtClean="0">
                <a:cs typeface="Arial"/>
              </a:rPr>
              <a:t>(0) = 0.55 T</a:t>
            </a:r>
          </a:p>
          <a:p>
            <a:pPr marL="240665" marR="5080" indent="-227965">
              <a:spcBef>
                <a:spcPts val="3000"/>
              </a:spcBef>
              <a:buFont typeface="Arial"/>
              <a:buChar char="•"/>
              <a:tabLst>
                <a:tab pos="241300" algn="l"/>
              </a:tabLst>
            </a:pPr>
            <a:r>
              <a:rPr lang="en-US" sz="2200" spc="-5" dirty="0" smtClean="0">
                <a:latin typeface="Arial"/>
                <a:cs typeface="Arial"/>
              </a:rPr>
              <a:t>NSTX-</a:t>
            </a:r>
            <a:r>
              <a:rPr lang="en-US" sz="2200" spc="-5" dirty="0">
                <a:cs typeface="Arial"/>
              </a:rPr>
              <a:t>U </a:t>
            </a:r>
            <a:r>
              <a:rPr lang="en-US" sz="2200" spc="-5" dirty="0" smtClean="0">
                <a:cs typeface="Arial"/>
              </a:rPr>
              <a:t>30 MHz FW heating will operate </a:t>
            </a:r>
            <a:r>
              <a:rPr lang="en-US" sz="2200" spc="-5" dirty="0">
                <a:cs typeface="Arial"/>
              </a:rPr>
              <a:t>in the </a:t>
            </a:r>
            <a:r>
              <a:rPr lang="en-US" sz="2200" spc="-5" dirty="0" smtClean="0">
                <a:cs typeface="Arial"/>
              </a:rPr>
              <a:t>Medium Harmonic FW (MHFW) regime, with RF damping </a:t>
            </a:r>
            <a:r>
              <a:rPr lang="en-US" sz="2200" spc="-5" dirty="0">
                <a:cs typeface="Arial"/>
              </a:rPr>
              <a:t>on up to </a:t>
            </a:r>
            <a:r>
              <a:rPr lang="en-US" sz="2200" spc="-5" dirty="0" smtClean="0">
                <a:cs typeface="Arial"/>
              </a:rPr>
              <a:t>5</a:t>
            </a:r>
            <a:r>
              <a:rPr lang="en-US" sz="2200" spc="-5" dirty="0" smtClean="0">
                <a:latin typeface="Symbol" charset="2"/>
                <a:cs typeface="Symbol" charset="2"/>
              </a:rPr>
              <a:t>w</a:t>
            </a:r>
            <a:r>
              <a:rPr lang="en-US" sz="2200" spc="-5" baseline="-25000" dirty="0" smtClean="0">
                <a:cs typeface="Arial"/>
              </a:rPr>
              <a:t>ci</a:t>
            </a:r>
            <a:r>
              <a:rPr lang="en-US" sz="2200" spc="-5" dirty="0" smtClean="0">
                <a:cs typeface="Arial"/>
              </a:rPr>
              <a:t> at B</a:t>
            </a:r>
            <a:r>
              <a:rPr lang="en-US" sz="2200" spc="-5" baseline="-25000" dirty="0" smtClean="0">
                <a:cs typeface="Arial"/>
              </a:rPr>
              <a:t>T</a:t>
            </a:r>
            <a:r>
              <a:rPr lang="en-US" sz="2200" spc="-5" dirty="0">
                <a:cs typeface="Arial"/>
              </a:rPr>
              <a:t>(0) = </a:t>
            </a:r>
            <a:r>
              <a:rPr lang="en-US" sz="2200" spc="-5" dirty="0" smtClean="0">
                <a:cs typeface="Arial"/>
              </a:rPr>
              <a:t>1 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-18380"/>
            <a:ext cx="9144000" cy="880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40"/>
              </a:lnSpc>
            </a:pPr>
            <a:r>
              <a:rPr sz="2800" spc="-5" dirty="0">
                <a:latin typeface="Arial"/>
                <a:cs typeface="Arial"/>
              </a:rPr>
              <a:t>NSTX-</a:t>
            </a:r>
            <a:r>
              <a:rPr sz="2800" spc="-5" dirty="0" smtClean="0">
                <a:latin typeface="Arial"/>
                <a:cs typeface="Arial"/>
              </a:rPr>
              <a:t>U performance</a:t>
            </a:r>
            <a:r>
              <a:rPr sz="2800" spc="-60" dirty="0" smtClean="0">
                <a:latin typeface="Arial"/>
                <a:cs typeface="Arial"/>
              </a:rPr>
              <a:t> </a:t>
            </a:r>
            <a:r>
              <a:rPr lang="en-US" sz="2800" spc="-5" dirty="0" smtClean="0">
                <a:latin typeface="Arial"/>
                <a:cs typeface="Arial"/>
              </a:rPr>
              <a:t>will far exceed NSTX with regard </a:t>
            </a:r>
            <a:br>
              <a:rPr lang="en-US" sz="2800" spc="-5" dirty="0" smtClean="0">
                <a:latin typeface="Arial"/>
                <a:cs typeface="Arial"/>
              </a:rPr>
            </a:br>
            <a:r>
              <a:rPr lang="en-US" sz="2800" spc="-5" dirty="0" smtClean="0">
                <a:latin typeface="Arial"/>
                <a:cs typeface="Arial"/>
              </a:rPr>
              <a:t>to maximum I</a:t>
            </a:r>
            <a:r>
              <a:rPr lang="en-US" sz="2800" spc="-5" baseline="-25000" dirty="0" smtClean="0">
                <a:latin typeface="Arial"/>
                <a:cs typeface="Arial"/>
              </a:rPr>
              <a:t>p</a:t>
            </a:r>
            <a:r>
              <a:rPr lang="en-US" sz="2800" spc="-5" dirty="0" smtClean="0">
                <a:latin typeface="Arial"/>
                <a:cs typeface="Arial"/>
              </a:rPr>
              <a:t>, B</a:t>
            </a:r>
            <a:r>
              <a:rPr lang="en-US" sz="2800" spc="-5" baseline="-25000" dirty="0" smtClean="0">
                <a:latin typeface="Arial"/>
                <a:cs typeface="Arial"/>
              </a:rPr>
              <a:t>T</a:t>
            </a:r>
            <a:r>
              <a:rPr lang="en-US" sz="2800" spc="-5" dirty="0" smtClean="0">
                <a:latin typeface="Arial"/>
                <a:cs typeface="Arial"/>
              </a:rPr>
              <a:t> and I</a:t>
            </a:r>
            <a:r>
              <a:rPr lang="en-US" sz="2800" spc="-5" baseline="30000" dirty="0" smtClean="0">
                <a:latin typeface="Arial"/>
                <a:cs typeface="Arial"/>
              </a:rPr>
              <a:t>2</a:t>
            </a:r>
            <a:r>
              <a:rPr lang="en-US" sz="2800" spc="-5" dirty="0" smtClean="0">
                <a:latin typeface="Arial"/>
                <a:cs typeface="Arial"/>
              </a:rPr>
              <a:t>t</a:t>
            </a:r>
            <a:r>
              <a:rPr lang="en-US" sz="2800" spc="-5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endParaRPr sz="2800" spc="-5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248400"/>
            <a:ext cx="43262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1400" b="0" i="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* J. E. Menard </a:t>
            </a:r>
            <a:r>
              <a:rPr lang="ro-RO" sz="1400" b="0" i="1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et al</a:t>
            </a:r>
            <a:r>
              <a:rPr lang="ro-RO" sz="1400" b="0" i="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., </a:t>
            </a:r>
            <a:r>
              <a:rPr lang="ro-RO" sz="1400" b="0" i="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Nucl. Fusion </a:t>
            </a:r>
            <a:r>
              <a:rPr lang="ro-RO" sz="1400" b="1" i="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52</a:t>
            </a:r>
            <a:r>
              <a:rPr lang="ro-RO" sz="1400" i="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ro-RO" sz="1400" b="0" i="0" dirty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(2012) </a:t>
            </a:r>
            <a:r>
              <a:rPr lang="ro-RO" sz="1400" b="0" i="0" dirty="0" smtClean="0">
                <a:solidFill>
                  <a:srgbClr val="FF0000"/>
                </a:solidFill>
                <a:latin typeface="+mj-lt"/>
                <a:ea typeface="ＭＳ Ｐゴシック" charset="0"/>
                <a:cs typeface="ＭＳ Ｐゴシック" charset="0"/>
              </a:rPr>
              <a:t>083015</a:t>
            </a:r>
            <a:endParaRPr lang="en-US" sz="1400" dirty="0">
              <a:solidFill>
                <a:srgbClr val="FF0000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285202"/>
              </p:ext>
            </p:extLst>
          </p:nvPr>
        </p:nvGraphicFramePr>
        <p:xfrm>
          <a:off x="228600" y="1371600"/>
          <a:ext cx="8686800" cy="2133600"/>
        </p:xfrm>
        <a:graphic>
          <a:graphicData uri="http://schemas.openxmlformats.org/drawingml/2006/table">
            <a:tbl>
              <a:tblPr/>
              <a:tblGrid>
                <a:gridCol w="2667000"/>
                <a:gridCol w="914400"/>
                <a:gridCol w="1447800"/>
                <a:gridCol w="1295400"/>
                <a:gridCol w="1295400"/>
                <a:gridCol w="10668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Parameter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1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NSTX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17780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(Max.)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FY2016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4763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NSTX-U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4763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Operations</a:t>
                      </a:r>
                    </a:p>
                    <a:p>
                      <a:pPr marL="4763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Achieved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FY2017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3175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NSTX-U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3175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Repair PF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FY2018</a:t>
                      </a:r>
                    </a:p>
                    <a:p>
                      <a:pPr marL="3175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NSTX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3175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Operations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4763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NSTX-U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4763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Ultimate  Goal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349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</a:t>
                      </a:r>
                      <a:r>
                        <a:rPr kumimoji="0" lang="en-US" sz="1500" b="1" i="0" u="none" strike="noStrike" cap="none" normalizeH="0" baseline="-2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1.2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~1.1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5085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</a:t>
                      </a:r>
                      <a:r>
                        <a:rPr kumimoji="0" lang="en-US" sz="1500" b="1" i="0" u="none" strike="noStrike" cap="none" normalizeH="0" baseline="-21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 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0.55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~ 0.65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AE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2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Allowed TF I</a:t>
                      </a:r>
                      <a:r>
                        <a:rPr kumimoji="0" lang="en-US" sz="1500" b="1" i="0" u="none" strike="noStrike" cap="none" normalizeH="0" baseline="2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(MA</a:t>
                      </a:r>
                      <a:r>
                        <a:rPr kumimoji="0" lang="en-US" sz="1500" b="1" i="0" u="none" strike="noStrike" cap="none" normalizeH="0" baseline="26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)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7.3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 80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160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02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191000"/>
          </a:xfrm>
        </p:spPr>
        <p:txBody>
          <a:bodyPr>
            <a:noAutofit/>
          </a:bodyPr>
          <a:lstStyle/>
          <a:p>
            <a:pPr marL="0" indent="0">
              <a:spcBef>
                <a:spcPts val="3600"/>
              </a:spcBef>
              <a:buNone/>
            </a:pPr>
            <a:endParaRPr lang="en-US" dirty="0" smtClean="0">
              <a:latin typeface="Arial" charset="0"/>
              <a:ea typeface="MS PGothic" charset="0"/>
            </a:endParaRPr>
          </a:p>
          <a:p>
            <a:pPr marL="0" indent="0" algn="ctr">
              <a:spcBef>
                <a:spcPts val="4800"/>
              </a:spcBef>
              <a:buNone/>
            </a:pPr>
            <a:r>
              <a:rPr lang="en-US" sz="4800" dirty="0" smtClean="0">
                <a:latin typeface="Arial" charset="0"/>
                <a:ea typeface="MS PGothic" charset="0"/>
              </a:rPr>
              <a:t>Development of NI Plasmas</a:t>
            </a:r>
            <a:br>
              <a:rPr lang="en-US" sz="4800" dirty="0" smtClean="0">
                <a:latin typeface="Arial" charset="0"/>
                <a:ea typeface="MS PGothic" charset="0"/>
              </a:rPr>
            </a:br>
            <a:r>
              <a:rPr lang="en-US" sz="4800" dirty="0" smtClean="0">
                <a:latin typeface="Arial" charset="0"/>
                <a:ea typeface="MS PGothic" charset="0"/>
              </a:rPr>
              <a:t>Heated </a:t>
            </a:r>
            <a:r>
              <a:rPr lang="en-US" sz="4800" dirty="0">
                <a:latin typeface="Arial" charset="0"/>
                <a:ea typeface="MS PGothic" charset="0"/>
              </a:rPr>
              <a:t>by </a:t>
            </a:r>
            <a:r>
              <a:rPr lang="en-US" sz="4800" dirty="0" smtClean="0">
                <a:latin typeface="Arial" charset="0"/>
                <a:ea typeface="MS PGothic" charset="0"/>
              </a:rPr>
              <a:t>30 </a:t>
            </a:r>
            <a:r>
              <a:rPr lang="en-US" sz="4800" dirty="0">
                <a:latin typeface="Arial" charset="0"/>
                <a:ea typeface="MS PGothic" charset="0"/>
              </a:rPr>
              <a:t>MHz </a:t>
            </a:r>
            <a:r>
              <a:rPr lang="en-US" sz="4800" dirty="0" smtClean="0">
                <a:latin typeface="Arial" charset="0"/>
                <a:ea typeface="MS PGothic" charset="0"/>
              </a:rPr>
              <a:t>FW Power</a:t>
            </a:r>
            <a:endParaRPr lang="en-US" sz="4800" dirty="0">
              <a:latin typeface="Arial" charset="0"/>
              <a:ea typeface="MS PGothic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771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>
                <a:latin typeface="Arial" charset="0"/>
              </a:rPr>
              <a:t>Experiments in NSTX-U will </a:t>
            </a:r>
            <a:r>
              <a:rPr lang="en-US" sz="2800" dirty="0" smtClean="0">
                <a:latin typeface="Arial" charset="0"/>
              </a:rPr>
              <a:t>develop </a:t>
            </a:r>
            <a:r>
              <a:rPr lang="en-US" sz="2800" dirty="0">
                <a:latin typeface="Arial" charset="0"/>
              </a:rPr>
              <a:t>NI start-up, ramp-up and plasma sustainment separately</a:t>
            </a:r>
          </a:p>
        </p:txBody>
      </p:sp>
      <p:grpSp>
        <p:nvGrpSpPr>
          <p:cNvPr id="4" name="Group 1"/>
          <p:cNvGrpSpPr>
            <a:grpSpLocks noChangeAspect="1"/>
          </p:cNvGrpSpPr>
          <p:nvPr/>
        </p:nvGrpSpPr>
        <p:grpSpPr bwMode="auto">
          <a:xfrm>
            <a:off x="457199" y="1447800"/>
            <a:ext cx="8686800" cy="4353999"/>
            <a:chOff x="288924" y="914400"/>
            <a:chExt cx="5273676" cy="4294158"/>
          </a:xfrm>
        </p:grpSpPr>
        <p:sp>
          <p:nvSpPr>
            <p:cNvPr id="5" name="Text Box 35"/>
            <p:cNvSpPr txBox="1">
              <a:spLocks noChangeArrowheads="1"/>
            </p:cNvSpPr>
            <p:nvPr/>
          </p:nvSpPr>
          <p:spPr bwMode="auto">
            <a:xfrm>
              <a:off x="3817938" y="4283075"/>
              <a:ext cx="1744662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400" b="0" i="0">
                  <a:solidFill>
                    <a:srgbClr val="000000"/>
                  </a:solidFill>
                  <a:latin typeface="Arial" charset="0"/>
                </a:rPr>
                <a:t>NBI and Bootstrap current sustainment</a:t>
              </a: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663253" y="987125"/>
              <a:ext cx="0" cy="2501416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>
              <a:off x="663253" y="3488541"/>
              <a:ext cx="4398229" cy="0"/>
            </a:xfrm>
            <a:prstGeom prst="line">
              <a:avLst/>
            </a:prstGeom>
            <a:noFill/>
            <a:ln w="28575">
              <a:solidFill>
                <a:srgbClr val="3333CC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V="1">
              <a:off x="663253" y="3018675"/>
              <a:ext cx="273315" cy="4698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V="1">
              <a:off x="936568" y="2492606"/>
              <a:ext cx="1063988" cy="5260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000556" y="1721143"/>
              <a:ext cx="2128321" cy="771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69900" y="1171575"/>
              <a:ext cx="1709738" cy="3381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 b="0" i="0">
                  <a:solidFill>
                    <a:srgbClr val="3333CC"/>
                  </a:solidFill>
                  <a:latin typeface="Arial" charset="0"/>
                </a:rPr>
                <a:t>I</a:t>
              </a:r>
              <a:r>
                <a:rPr lang="en-US" sz="1600" b="0" i="0" baseline="-25000">
                  <a:solidFill>
                    <a:srgbClr val="3333CC"/>
                  </a:solidFill>
                  <a:latin typeface="Arial" charset="0"/>
                </a:rPr>
                <a:t>P</a:t>
              </a:r>
              <a:r>
                <a:rPr lang="en-US" sz="1600" b="0" i="0">
                  <a:solidFill>
                    <a:srgbClr val="3333CC"/>
                  </a:solidFill>
                  <a:latin typeface="Arial" charset="0"/>
                </a:rPr>
                <a:t>  Target [kA]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4246563" y="3171825"/>
              <a:ext cx="6635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r>
                <a:rPr lang="en-US" sz="1600" b="0" i="0">
                  <a:solidFill>
                    <a:srgbClr val="3333CC"/>
                  </a:solidFill>
                  <a:latin typeface="Arial" charset="0"/>
                </a:rPr>
                <a:t>Time</a:t>
              </a:r>
              <a:endParaRPr lang="en-US" sz="1600" b="0" i="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828932" y="3689803"/>
              <a:ext cx="1600411" cy="303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0" i="0" dirty="0" smtClean="0">
                  <a:solidFill>
                    <a:schemeClr val="tx1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30 MHz FW heating</a:t>
              </a:r>
              <a:endParaRPr lang="en-US" sz="1400" b="0" i="0" dirty="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2204998" y="3755764"/>
              <a:ext cx="1831453" cy="605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1400" b="0" i="0" dirty="0">
                  <a:solidFill>
                    <a:srgbClr val="00000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NBI and </a:t>
              </a:r>
              <a:r>
                <a:rPr lang="en-US" sz="1400" b="0" i="0" dirty="0" smtClean="0">
                  <a:solidFill>
                    <a:srgbClr val="00000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FW heating &amp;</a:t>
              </a:r>
              <a:endParaRPr lang="en-US" sz="1400" b="0" i="0" dirty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endParaRPr>
            </a:p>
            <a:p>
              <a:pPr algn="ctr" eaLnBrk="0" hangingPunct="0">
                <a:defRPr/>
              </a:pPr>
              <a:r>
                <a:rPr lang="en-US" sz="1400" b="0" i="0" dirty="0">
                  <a:solidFill>
                    <a:srgbClr val="00000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Bootstrap current ramp-up</a:t>
              </a: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894009" y="3612004"/>
              <a:ext cx="1076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976497" y="3610313"/>
              <a:ext cx="2137227" cy="1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333548" y="4267564"/>
              <a:ext cx="990768" cy="940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sz="1400" b="0" i="0" dirty="0" smtClean="0">
                  <a:solidFill>
                    <a:srgbClr val="000000"/>
                  </a:solidFill>
                  <a:latin typeface="Arial" charset="0"/>
                </a:rPr>
                <a:t>CHI, 28 GHz </a:t>
              </a:r>
              <a:br>
                <a:rPr lang="en-US" sz="1400" b="0" i="0" dirty="0" smtClean="0">
                  <a:solidFill>
                    <a:srgbClr val="000000"/>
                  </a:solidFill>
                  <a:latin typeface="Arial" charset="0"/>
                </a:rPr>
              </a:br>
              <a:r>
                <a:rPr lang="en-US" sz="1400" b="0" i="0" dirty="0" smtClean="0">
                  <a:solidFill>
                    <a:srgbClr val="000000"/>
                  </a:solidFill>
                  <a:latin typeface="Arial" charset="0"/>
                </a:rPr>
                <a:t>EC/EBW and/or plasma gun startup </a:t>
              </a:r>
              <a:endParaRPr lang="en-US" sz="1400" b="0" i="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663253" y="3612004"/>
              <a:ext cx="2276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H="1" flipV="1">
              <a:off x="3116092" y="3617079"/>
              <a:ext cx="0" cy="1234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 flipV="1">
              <a:off x="4128877" y="1721144"/>
              <a:ext cx="93260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288925" y="2868371"/>
              <a:ext cx="351541" cy="242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600" b="0" i="0" dirty="0" smtClean="0">
                  <a:solidFill>
                    <a:srgbClr val="3333CC"/>
                  </a:solidFill>
                </a:rPr>
                <a:t>~ 150</a:t>
              </a:r>
              <a:endParaRPr lang="en-US" sz="1600" b="0" i="0" dirty="0"/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288924" y="2342302"/>
              <a:ext cx="351542" cy="242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600" b="0" i="0" dirty="0" smtClean="0">
                  <a:solidFill>
                    <a:srgbClr val="3333CC"/>
                  </a:solidFill>
                </a:rPr>
                <a:t>~ 300</a:t>
              </a:r>
              <a:endParaRPr lang="en-US" sz="1600" b="0" i="0" dirty="0">
                <a:solidFill>
                  <a:srgbClr val="3333CC"/>
                </a:solidFill>
              </a:endParaRPr>
            </a:p>
          </p:txBody>
        </p:sp>
        <p:sp>
          <p:nvSpPr>
            <p:cNvPr id="24" name="Text Box 26"/>
            <p:cNvSpPr txBox="1">
              <a:spLocks noChangeArrowheads="1"/>
            </p:cNvSpPr>
            <p:nvPr/>
          </p:nvSpPr>
          <p:spPr bwMode="auto">
            <a:xfrm>
              <a:off x="288925" y="1598613"/>
              <a:ext cx="331285" cy="2428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1pPr>
              <a:lvl2pPr marL="37931725" indent="-37474525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2pPr>
              <a:lvl3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3pPr>
              <a:lvl4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4pPr>
              <a:lvl5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1600" b="0" i="0" dirty="0" smtClean="0">
                  <a:solidFill>
                    <a:srgbClr val="3333CC"/>
                  </a:solidFill>
                </a:rPr>
                <a:t>~ 750</a:t>
              </a:r>
              <a:endParaRPr lang="en-US" sz="1600" b="0" i="0" dirty="0">
                <a:solidFill>
                  <a:srgbClr val="3333CC"/>
                </a:solidFill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 flipH="1">
              <a:off x="844048" y="1719453"/>
              <a:ext cx="3126973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844048" y="2492607"/>
              <a:ext cx="108768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>
              <a:off x="1976501" y="2552729"/>
              <a:ext cx="0" cy="10371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Line 30"/>
            <p:cNvSpPr>
              <a:spLocks noChangeShapeType="1"/>
            </p:cNvSpPr>
            <p:nvPr/>
          </p:nvSpPr>
          <p:spPr bwMode="auto">
            <a:xfrm>
              <a:off x="1002958" y="2879677"/>
              <a:ext cx="0" cy="7323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rot="120000" flipH="1">
              <a:off x="844027" y="3016731"/>
              <a:ext cx="68574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Text Box 32"/>
            <p:cNvSpPr txBox="1">
              <a:spLocks noChangeArrowheads="1"/>
            </p:cNvSpPr>
            <p:nvPr/>
          </p:nvSpPr>
          <p:spPr bwMode="auto">
            <a:xfrm>
              <a:off x="892185" y="914400"/>
              <a:ext cx="4145033" cy="37943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defRPr/>
              </a:pPr>
              <a:r>
                <a:rPr lang="en-US" sz="2400" b="0" i="0" dirty="0" smtClean="0">
                  <a:solidFill>
                    <a:srgbClr val="891476"/>
                  </a:solidFill>
                  <a:latin typeface="+mj-lt"/>
                </a:rPr>
                <a:t>NSTX-U NI Plasma Strategy</a:t>
              </a:r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4128531" y="1756662"/>
              <a:ext cx="1055" cy="183673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Line 36"/>
            <p:cNvSpPr>
              <a:spLocks noChangeShapeType="1"/>
            </p:cNvSpPr>
            <p:nvPr/>
          </p:nvSpPr>
          <p:spPr bwMode="auto">
            <a:xfrm>
              <a:off x="4135932" y="3608622"/>
              <a:ext cx="10769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Line 37"/>
            <p:cNvSpPr>
              <a:spLocks noChangeShapeType="1"/>
            </p:cNvSpPr>
            <p:nvPr/>
          </p:nvSpPr>
          <p:spPr bwMode="auto">
            <a:xfrm flipH="1" flipV="1">
              <a:off x="4642654" y="3612004"/>
              <a:ext cx="6330" cy="6562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1545220" y="2849234"/>
              <a:ext cx="976915" cy="33825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1600" b="0" i="0" dirty="0">
                  <a:solidFill>
                    <a:srgbClr val="FF0000"/>
                  </a:solidFill>
                  <a:latin typeface="+mj-lt"/>
                  <a:ea typeface="ＭＳ Ｐゴシック" charset="-128"/>
                  <a:cs typeface="ＭＳ Ｐゴシック" charset="-128"/>
                </a:rPr>
                <a:t>H-mode</a:t>
              </a:r>
            </a:p>
          </p:txBody>
        </p:sp>
        <p:sp>
          <p:nvSpPr>
            <p:cNvPr id="35" name="Right Arrow 34"/>
            <p:cNvSpPr>
              <a:spLocks noChangeAspect="1" noChangeArrowheads="1"/>
            </p:cNvSpPr>
            <p:nvPr/>
          </p:nvSpPr>
          <p:spPr bwMode="auto">
            <a:xfrm>
              <a:off x="1015618" y="3001106"/>
              <a:ext cx="564417" cy="468486"/>
            </a:xfrm>
            <a:prstGeom prst="rightArrow">
              <a:avLst>
                <a:gd name="adj1" fmla="val 50000"/>
                <a:gd name="adj2" fmla="val 49998"/>
              </a:avLst>
            </a:prstGeom>
            <a:solidFill>
              <a:srgbClr val="FF0000"/>
            </a:solidFill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8100" dir="2700000" rotWithShape="0">
                <a:srgbClr val="808080">
                  <a:alpha val="42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sz="1600">
                <a:latin typeface="Helvetica" pitchFamily="-106" charset="0"/>
                <a:ea typeface="ＭＳ Ｐゴシック" pitchFamily="-106" charset="-128"/>
                <a:cs typeface="+mn-cs"/>
              </a:endParaRPr>
            </a:p>
          </p:txBody>
        </p:sp>
        <p:sp>
          <p:nvSpPr>
            <p:cNvPr id="36" name="Line 22"/>
            <p:cNvSpPr>
              <a:spLocks noChangeShapeType="1"/>
            </p:cNvSpPr>
            <p:nvPr/>
          </p:nvSpPr>
          <p:spPr bwMode="auto">
            <a:xfrm flipH="1" flipV="1">
              <a:off x="1524121" y="3618769"/>
              <a:ext cx="0" cy="1234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+mj-lt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38" name="Line 37"/>
          <p:cNvSpPr>
            <a:spLocks noChangeShapeType="1"/>
          </p:cNvSpPr>
          <p:nvPr/>
        </p:nvSpPr>
        <p:spPr bwMode="auto">
          <a:xfrm flipH="1" flipV="1">
            <a:off x="1261872" y="4191000"/>
            <a:ext cx="8763" cy="56667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600">
              <a:latin typeface="+mj-lt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45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 txBox="1">
            <a:spLocks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 algn="ctr">
              <a:lnSpc>
                <a:spcPts val="3340"/>
              </a:lnSpc>
            </a:pP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T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ime-dependent modeling of NSTX</a:t>
            </a:r>
            <a:r>
              <a:rPr lang="en-US" altLang="en-US" sz="2800" b="0" i="0" dirty="0">
                <a:solidFill>
                  <a:srgbClr val="336699"/>
                </a:solidFill>
                <a:latin typeface="Arial" pitchFamily="34" charset="0"/>
              </a:rPr>
              <a:t>-U NI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I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ramp-up predict that NBI is not suitable for </a:t>
            </a:r>
            <a:r>
              <a:rPr lang="en-US" altLang="en-US" sz="2800" b="0" i="0" dirty="0" err="1" smtClean="0">
                <a:solidFill>
                  <a:srgbClr val="336699"/>
                </a:solidFill>
                <a:latin typeface="Arial" pitchFamily="34" charset="0"/>
              </a:rPr>
              <a:t>I</a:t>
            </a:r>
            <a:r>
              <a:rPr lang="en-US" altLang="en-US" sz="2800" b="0" i="0" baseline="-25000" dirty="0" err="1" smtClean="0">
                <a:solidFill>
                  <a:srgbClr val="336699"/>
                </a:solidFill>
                <a:latin typeface="Arial" pitchFamily="34" charset="0"/>
              </a:rPr>
              <a:t>p</a:t>
            </a:r>
            <a:r>
              <a:rPr lang="en-US" altLang="en-US" sz="2800" b="0" i="0" dirty="0" smtClean="0">
                <a:solidFill>
                  <a:srgbClr val="336699"/>
                </a:solidFill>
                <a:latin typeface="Arial" pitchFamily="34" charset="0"/>
              </a:rPr>
              <a:t> ≤ 300 kA</a:t>
            </a:r>
            <a:endParaRPr lang="en-US" altLang="en-US" sz="2800" b="0" i="0" dirty="0">
              <a:solidFill>
                <a:srgbClr val="336699"/>
              </a:solidFill>
              <a:latin typeface="Arial" pitchFamily="34" charset="0"/>
            </a:endParaRPr>
          </a:p>
        </p:txBody>
      </p:sp>
      <p:cxnSp>
        <p:nvCxnSpPr>
          <p:cNvPr id="14340" name="Straight Connector 10"/>
          <p:cNvCxnSpPr>
            <a:cxnSpLocks noChangeShapeType="1"/>
          </p:cNvCxnSpPr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1" name="Straight Connector 6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Connector 8"/>
          <p:cNvCxnSpPr>
            <a:cxnSpLocks noChangeShapeType="1"/>
          </p:cNvCxnSpPr>
          <p:nvPr/>
        </p:nvCxnSpPr>
        <p:spPr bwMode="auto">
          <a:xfrm>
            <a:off x="0" y="0"/>
            <a:ext cx="45720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5" name="Straight Connector 9"/>
          <p:cNvCxnSpPr>
            <a:cxnSpLocks noChangeShapeType="1"/>
          </p:cNvCxnSpPr>
          <p:nvPr/>
        </p:nvCxnSpPr>
        <p:spPr bwMode="auto">
          <a:xfrm>
            <a:off x="0" y="0"/>
            <a:ext cx="0" cy="45720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2pPr>
            <a:lvl3pPr marL="40005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pitchFamily="34" charset="-128"/>
              </a:defRPr>
            </a:lvl9pPr>
          </a:lstStyle>
          <a:p>
            <a:pPr>
              <a:spcBef>
                <a:spcPts val="30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 modeling of NI plasma started with NBI predicts very high shine-through during the first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when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200" b="0" i="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≤ 300 kA</a:t>
            </a:r>
          </a:p>
          <a:p>
            <a:pPr>
              <a:spcBef>
                <a:spcPts val="30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Simulations suggest that an additional source of current is needed in the first 200 </a:t>
            </a:r>
            <a:r>
              <a:rPr lang="en-US" altLang="en-US" sz="2200" b="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NI plasma</a:t>
            </a:r>
            <a:r>
              <a:rPr lang="en-US" altLang="en-US" sz="22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altLang="en-US" sz="2200" b="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0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FW power can effectively heat plasma at low density</a:t>
            </a:r>
          </a:p>
          <a:p>
            <a:pPr>
              <a:spcBef>
                <a:spcPts val="30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FW heating can be through both the electron and ion channels, depending on the antenna phasing</a:t>
            </a:r>
            <a:r>
              <a:rPr lang="en-US" altLang="en-US" sz="2200" b="0" i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**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3000"/>
              </a:spcBef>
              <a:buFont typeface="Arial"/>
              <a:buChar char="•"/>
            </a:pP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 to use ~3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 of 30 MHz FW 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power to 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ramp </a:t>
            </a:r>
            <a:r>
              <a:rPr lang="en-US" altLang="en-US" sz="2200" b="0" i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sz="2200" b="0" i="0" baseline="-25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200" b="0" i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to 3</a:t>
            </a:r>
            <a:r>
              <a:rPr lang="en-US" altLang="en-US" sz="2200" b="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00 kA</a:t>
            </a:r>
            <a:endParaRPr lang="en-US" altLang="en-US" sz="2000" b="0" i="0" dirty="0">
              <a:solidFill>
                <a:srgbClr val="2D2DB9"/>
              </a:solidFill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6172200"/>
            <a:ext cx="428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** N. </a:t>
            </a:r>
            <a:r>
              <a:rPr lang="en-US" sz="1400" dirty="0" err="1" smtClean="0">
                <a:solidFill>
                  <a:srgbClr val="FF0000"/>
                </a:solidFill>
                <a:latin typeface="Arial"/>
                <a:cs typeface="Arial"/>
              </a:rPr>
              <a:t>Bertelli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sz="1400" i="1" dirty="0" smtClean="0">
                <a:solidFill>
                  <a:srgbClr val="FF0000"/>
                </a:solidFill>
                <a:latin typeface="Arial"/>
                <a:cs typeface="Arial"/>
              </a:rPr>
              <a:t>et al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., AIP Conf. Proc.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  <a:cs typeface="Arial"/>
              </a:rPr>
              <a:t>1580</a:t>
            </a:r>
            <a:r>
              <a:rPr lang="en-US" sz="1400" dirty="0" smtClean="0">
                <a:solidFill>
                  <a:srgbClr val="FF0000"/>
                </a:solidFill>
                <a:latin typeface="Arial"/>
                <a:cs typeface="Arial"/>
              </a:rPr>
              <a:t> (2014) 310 </a:t>
            </a:r>
            <a:endParaRPr lang="en-US" sz="14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5867400"/>
            <a:ext cx="518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1pPr>
            <a:lvl2pPr marL="37931725" indent="-37474525"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2pPr>
            <a:lvl3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3pPr>
            <a:lvl4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4pPr>
            <a:lvl5pPr eaLnBrk="0" hangingPunct="0"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ea typeface="MS PGothic" charset="0"/>
                <a:cs typeface="MS PGothic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* F. M. </a:t>
            </a:r>
            <a:r>
              <a:rPr lang="en-US" sz="1400" b="0" i="0" dirty="0" err="1" smtClean="0">
                <a:solidFill>
                  <a:srgbClr val="FF1C28"/>
                </a:solidFill>
                <a:latin typeface="Arial" charset="0"/>
              </a:rPr>
              <a:t>Poli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</a:t>
            </a:r>
            <a:r>
              <a:rPr lang="en-US" sz="1400" b="0" dirty="0">
                <a:solidFill>
                  <a:srgbClr val="FF1C28"/>
                </a:solidFill>
                <a:latin typeface="Arial" charset="0"/>
              </a:rPr>
              <a:t>et al</a:t>
            </a:r>
            <a:r>
              <a:rPr lang="en-US" sz="1400" b="0" i="0" dirty="0">
                <a:solidFill>
                  <a:srgbClr val="FF1C28"/>
                </a:solidFill>
                <a:latin typeface="Arial" charset="0"/>
              </a:rPr>
              <a:t>., 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Nuclear Fusion </a:t>
            </a:r>
            <a:r>
              <a:rPr lang="en-US" sz="1400" i="0" dirty="0" smtClean="0">
                <a:solidFill>
                  <a:srgbClr val="FF1C28"/>
                </a:solidFill>
                <a:latin typeface="Arial" charset="0"/>
              </a:rPr>
              <a:t>55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 </a:t>
            </a:r>
            <a:r>
              <a:rPr lang="en-US" sz="1400" b="0" i="0" dirty="0">
                <a:solidFill>
                  <a:srgbClr val="FF1C28"/>
                </a:solidFill>
                <a:latin typeface="Arial" charset="0"/>
              </a:rPr>
              <a:t>(</a:t>
            </a:r>
            <a:r>
              <a:rPr lang="en-US" sz="1400" b="0" i="0" dirty="0" smtClean="0">
                <a:solidFill>
                  <a:srgbClr val="FF1C28"/>
                </a:solidFill>
                <a:latin typeface="Arial" charset="0"/>
              </a:rPr>
              <a:t>2015) 123011</a:t>
            </a: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  <a:buFont typeface="Wingdings" charset="0"/>
              <a:buChar char="Ø"/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110000"/>
              </a:lnSpc>
              <a:spcBef>
                <a:spcPts val="3600"/>
              </a:spcBef>
            </a:pPr>
            <a:endParaRPr lang="en-US" sz="1400" b="0" i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6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</p:spPr>
        <p:txBody>
          <a:bodyPr lIns="0" tIns="0" rIns="0" bIns="0" anchor="ctr" anchorCtr="1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latin typeface="Arial" charset="0"/>
                <a:ea typeface="MS PGothic" charset="0"/>
              </a:rPr>
              <a:t>To support development of FW-heated </a:t>
            </a:r>
            <a:r>
              <a:rPr lang="en-US" sz="2800" dirty="0" err="1" smtClean="0">
                <a:latin typeface="Arial" charset="0"/>
                <a:ea typeface="MS PGothic" charset="0"/>
              </a:rPr>
              <a:t>I</a:t>
            </a:r>
            <a:r>
              <a:rPr lang="en-US" sz="2800" baseline="-25000" dirty="0" err="1" smtClean="0">
                <a:latin typeface="Arial" charset="0"/>
                <a:ea typeface="MS PGothic" charset="0"/>
              </a:rPr>
              <a:t>p</a:t>
            </a:r>
            <a:r>
              <a:rPr lang="en-US" sz="2800" dirty="0" smtClean="0">
                <a:latin typeface="Arial" charset="0"/>
                <a:ea typeface="MS PGothic" charset="0"/>
              </a:rPr>
              <a:t> ramp-up in NSTX-U first demonstrate fully NI </a:t>
            </a:r>
            <a:r>
              <a:rPr lang="en-US" sz="2800" dirty="0" err="1" smtClean="0">
                <a:latin typeface="Arial" charset="0"/>
                <a:ea typeface="MS PGothic" charset="0"/>
              </a:rPr>
              <a:t>I</a:t>
            </a:r>
            <a:r>
              <a:rPr lang="en-US" sz="2800" baseline="-25000" dirty="0" err="1" smtClean="0">
                <a:latin typeface="Arial" charset="0"/>
                <a:ea typeface="MS PGothic" charset="0"/>
              </a:rPr>
              <a:t>p</a:t>
            </a:r>
            <a:r>
              <a:rPr lang="en-US" sz="2800" dirty="0" smtClean="0">
                <a:latin typeface="Arial" charset="0"/>
                <a:ea typeface="MS PGothic" charset="0"/>
              </a:rPr>
              <a:t> ~ 300 kA discharges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2578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010000"/>
              </a:buClr>
            </a:pPr>
            <a:r>
              <a:rPr lang="en-US" sz="2200" dirty="0" smtClean="0">
                <a:latin typeface="Arial" charset="0"/>
                <a:ea typeface="MS PGothic" charset="0"/>
              </a:rPr>
              <a:t>Couple 30 MHz FW heating as early as possible into the </a:t>
            </a:r>
            <a:r>
              <a:rPr lang="en-US" sz="2200" dirty="0" err="1" smtClean="0">
                <a:latin typeface="Arial" charset="0"/>
                <a:ea typeface="MS PGothic" charset="0"/>
              </a:rPr>
              <a:t>I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p</a:t>
            </a:r>
            <a:r>
              <a:rPr lang="en-US" sz="2200" dirty="0" smtClean="0">
                <a:latin typeface="Arial" charset="0"/>
                <a:ea typeface="MS PGothic" charset="0"/>
              </a:rPr>
              <a:t> flattop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10000"/>
              </a:buClr>
            </a:pPr>
            <a:r>
              <a:rPr lang="en-US" sz="2200" dirty="0" smtClean="0">
                <a:latin typeface="Arial" charset="0"/>
                <a:ea typeface="MS PGothic" charset="0"/>
              </a:rPr>
              <a:t>Ramp FW power as fast as possible to maximum FW power, preferably in &lt; 50 </a:t>
            </a:r>
            <a:r>
              <a:rPr lang="en-US" sz="2200" dirty="0" err="1" smtClean="0">
                <a:latin typeface="Arial" charset="0"/>
                <a:ea typeface="MS PGothic" charset="0"/>
              </a:rPr>
              <a:t>ms</a:t>
            </a:r>
            <a:r>
              <a:rPr lang="en-US" sz="2200" dirty="0" smtClean="0">
                <a:latin typeface="Arial" charset="0"/>
                <a:ea typeface="MS PGothic" charset="0"/>
              </a:rPr>
              <a:t> to generate early H-mode transition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10000"/>
              </a:buClr>
            </a:pPr>
            <a:r>
              <a:rPr lang="en-US" sz="2200" dirty="0" smtClean="0">
                <a:latin typeface="Arial" charset="0"/>
                <a:ea typeface="MS PGothic" charset="0"/>
              </a:rPr>
              <a:t>Use k</a:t>
            </a:r>
            <a:r>
              <a:rPr lang="en-US" sz="2200" baseline="-25000" dirty="0" smtClean="0">
                <a:latin typeface="Arial" charset="0"/>
                <a:ea typeface="MS PGothic" charset="0"/>
              </a:rPr>
              <a:t>//</a:t>
            </a:r>
            <a:r>
              <a:rPr lang="en-US" sz="2200" dirty="0" smtClean="0">
                <a:latin typeface="Arial" charset="0"/>
                <a:ea typeface="MS PGothic" charset="0"/>
              </a:rPr>
              <a:t> = - 8 m</a:t>
            </a:r>
            <a:r>
              <a:rPr lang="en-US" sz="2200" baseline="30000" dirty="0" smtClean="0">
                <a:latin typeface="Arial" charset="0"/>
                <a:ea typeface="MS PGothic" charset="0"/>
              </a:rPr>
              <a:t>-1</a:t>
            </a:r>
            <a:r>
              <a:rPr lang="en-US" sz="2200" dirty="0" smtClean="0">
                <a:latin typeface="Arial" charset="0"/>
                <a:ea typeface="MS PGothic" charset="0"/>
              </a:rPr>
              <a:t> current drive phasing 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10000"/>
              </a:buClr>
            </a:pPr>
            <a:r>
              <a:rPr lang="en-US" sz="2200" dirty="0" smtClean="0">
                <a:latin typeface="Arial" charset="0"/>
                <a:ea typeface="MS PGothic" charset="0"/>
              </a:rPr>
              <a:t>NI current drive via both direct FW current drive and bootstrap current generated through FW heating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10000"/>
              </a:buClr>
            </a:pPr>
            <a:r>
              <a:rPr lang="en-US" sz="2200" dirty="0" smtClean="0">
                <a:latin typeface="Arial" charset="0"/>
                <a:ea typeface="MS PGothic" charset="0"/>
              </a:rPr>
              <a:t>First experiment was run in NSTX during 2010 campaign: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en-US" sz="1800" dirty="0">
                <a:latin typeface="Arial" charset="0"/>
                <a:ea typeface="MS PGothic" charset="0"/>
              </a:rPr>
              <a:t>A</a:t>
            </a:r>
            <a:r>
              <a:rPr lang="en-US" sz="1800" dirty="0" smtClean="0">
                <a:latin typeface="Arial" charset="0"/>
                <a:ea typeface="MS PGothic" charset="0"/>
              </a:rPr>
              <a:t>chieved </a:t>
            </a:r>
            <a:r>
              <a:rPr lang="en-US" sz="1800" dirty="0" err="1" smtClean="0">
                <a:latin typeface="Arial" charset="0"/>
                <a:ea typeface="MS PGothic" charset="0"/>
              </a:rPr>
              <a:t>f</a:t>
            </a:r>
            <a:r>
              <a:rPr lang="en-US" sz="1800" baseline="-25000" dirty="0" err="1" smtClean="0">
                <a:latin typeface="Arial" charset="0"/>
                <a:ea typeface="MS PGothic" charset="0"/>
              </a:rPr>
              <a:t>NI</a:t>
            </a:r>
            <a:r>
              <a:rPr lang="en-US" sz="1800" baseline="-25000" dirty="0" smtClean="0">
                <a:latin typeface="Arial" charset="0"/>
                <a:ea typeface="MS PGothic" charset="0"/>
              </a:rPr>
              <a:t> </a:t>
            </a:r>
            <a:r>
              <a:rPr lang="en-US" sz="1800" dirty="0" smtClean="0">
                <a:latin typeface="Arial" charset="0"/>
                <a:ea typeface="MS PGothic" charset="0"/>
              </a:rPr>
              <a:t>~ 0.7 in an </a:t>
            </a:r>
            <a:r>
              <a:rPr lang="en-US" sz="1800" dirty="0" err="1" smtClean="0">
                <a:latin typeface="Arial" charset="0"/>
                <a:ea typeface="MS PGothic" charset="0"/>
              </a:rPr>
              <a:t>I</a:t>
            </a:r>
            <a:r>
              <a:rPr lang="en-US" sz="1800" baseline="-25000" dirty="0" err="1" smtClean="0">
                <a:latin typeface="Arial" charset="0"/>
                <a:ea typeface="MS PGothic" charset="0"/>
              </a:rPr>
              <a:t>p</a:t>
            </a:r>
            <a:r>
              <a:rPr lang="en-US" sz="1800" dirty="0" smtClean="0">
                <a:latin typeface="Arial" charset="0"/>
                <a:ea typeface="MS PGothic" charset="0"/>
              </a:rPr>
              <a:t> = 300 kA H-mode plasma sustained for several </a:t>
            </a:r>
            <a:br>
              <a:rPr lang="en-US" sz="1800" dirty="0" smtClean="0">
                <a:latin typeface="Arial" charset="0"/>
                <a:ea typeface="MS PGothic" charset="0"/>
              </a:rPr>
            </a:br>
            <a:r>
              <a:rPr lang="en-US" sz="1800" dirty="0" smtClean="0">
                <a:latin typeface="Arial" charset="0"/>
                <a:ea typeface="MS PGothic" charset="0"/>
              </a:rPr>
              <a:t>100 </a:t>
            </a:r>
            <a:r>
              <a:rPr lang="en-US" sz="1800" dirty="0" err="1" smtClean="0">
                <a:latin typeface="Arial" charset="0"/>
                <a:ea typeface="MS PGothic" charset="0"/>
              </a:rPr>
              <a:t>ms</a:t>
            </a:r>
            <a:r>
              <a:rPr lang="en-US" sz="1800" dirty="0" smtClean="0">
                <a:latin typeface="Arial" charset="0"/>
                <a:ea typeface="MS PGothic" charset="0"/>
              </a:rPr>
              <a:t> using only </a:t>
            </a:r>
            <a:r>
              <a:rPr lang="en-US" sz="1800" dirty="0" err="1" smtClean="0">
                <a:latin typeface="Arial" charset="0"/>
                <a:ea typeface="MS PGothic" charset="0"/>
              </a:rPr>
              <a:t>P</a:t>
            </a:r>
            <a:r>
              <a:rPr lang="en-US" sz="1800" baseline="-25000" dirty="0" err="1" smtClean="0">
                <a:latin typeface="Arial" charset="0"/>
                <a:ea typeface="MS PGothic" charset="0"/>
              </a:rPr>
              <a:t>rf</a:t>
            </a:r>
            <a:r>
              <a:rPr lang="en-US" sz="1800" dirty="0" smtClean="0">
                <a:latin typeface="Arial" charset="0"/>
                <a:ea typeface="MS PGothic" charset="0"/>
              </a:rPr>
              <a:t> ~ 1.4 MW (next slide)</a:t>
            </a:r>
          </a:p>
          <a:p>
            <a:pPr>
              <a:lnSpc>
                <a:spcPct val="110000"/>
              </a:lnSpc>
              <a:spcBef>
                <a:spcPts val="1200"/>
              </a:spcBef>
              <a:buClr>
                <a:srgbClr val="010000"/>
              </a:buClr>
            </a:pPr>
            <a:r>
              <a:rPr lang="en-US" sz="2200" dirty="0" smtClean="0">
                <a:latin typeface="Arial" charset="0"/>
                <a:ea typeface="MS PGothic" charset="0"/>
              </a:rPr>
              <a:t>Extend scenario to higher </a:t>
            </a:r>
            <a:r>
              <a:rPr lang="en-US" sz="2200" dirty="0" err="1" smtClean="0">
                <a:latin typeface="Arial" charset="0"/>
                <a:ea typeface="MS PGothic" charset="0"/>
              </a:rPr>
              <a:t>P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rf</a:t>
            </a:r>
            <a:r>
              <a:rPr lang="en-US" sz="2200" dirty="0" smtClean="0">
                <a:latin typeface="Arial" charset="0"/>
                <a:ea typeface="MS PGothic" charset="0"/>
              </a:rPr>
              <a:t> at higher B</a:t>
            </a:r>
            <a:r>
              <a:rPr lang="en-US" sz="2200" baseline="-25000" dirty="0" smtClean="0">
                <a:latin typeface="Arial" charset="0"/>
                <a:ea typeface="MS PGothic" charset="0"/>
              </a:rPr>
              <a:t>T</a:t>
            </a:r>
            <a:r>
              <a:rPr lang="en-US" sz="2200" dirty="0" smtClean="0">
                <a:latin typeface="Arial" charset="0"/>
                <a:ea typeface="MS PGothic" charset="0"/>
              </a:rPr>
              <a:t>(0) in NSTX-U to achieve sustained </a:t>
            </a:r>
            <a:r>
              <a:rPr lang="en-US" sz="2200" dirty="0" err="1" smtClean="0">
                <a:latin typeface="Arial" charset="0"/>
                <a:ea typeface="MS PGothic" charset="0"/>
              </a:rPr>
              <a:t>I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p</a:t>
            </a:r>
            <a:r>
              <a:rPr lang="en-US" sz="2200" dirty="0" smtClean="0">
                <a:latin typeface="Arial" charset="0"/>
                <a:ea typeface="MS PGothic" charset="0"/>
              </a:rPr>
              <a:t> = 300 kA H-mode plasma with </a:t>
            </a:r>
            <a:r>
              <a:rPr lang="en-US" sz="2200" dirty="0" err="1" smtClean="0">
                <a:latin typeface="Arial" charset="0"/>
                <a:ea typeface="MS PGothic" charset="0"/>
              </a:rPr>
              <a:t>f</a:t>
            </a:r>
            <a:r>
              <a:rPr lang="en-US" sz="2200" baseline="-25000" dirty="0" err="1" smtClean="0">
                <a:latin typeface="Arial" charset="0"/>
                <a:ea typeface="MS PGothic" charset="0"/>
              </a:rPr>
              <a:t>NI</a:t>
            </a:r>
            <a:r>
              <a:rPr lang="en-US" sz="2200" dirty="0" smtClean="0">
                <a:latin typeface="Arial" charset="0"/>
                <a:ea typeface="MS PGothic" charset="0"/>
              </a:rPr>
              <a:t> ≥ 1</a:t>
            </a:r>
          </a:p>
          <a:p>
            <a:pPr>
              <a:lnSpc>
                <a:spcPct val="110000"/>
              </a:lnSpc>
              <a:spcBef>
                <a:spcPts val="3000"/>
              </a:spcBef>
              <a:buClr>
                <a:srgbClr val="010000"/>
              </a:buClr>
            </a:pPr>
            <a:endParaRPr lang="en-US" sz="2200" dirty="0" smtClean="0">
              <a:latin typeface="Arial" charset="0"/>
              <a:ea typeface="MS PGothic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  <a:buClr>
                <a:srgbClr val="010000"/>
              </a:buClr>
            </a:pPr>
            <a:endParaRPr lang="en-US" sz="2200" dirty="0">
              <a:latin typeface="Arial" charset="0"/>
              <a:ea typeface="MS PGothic" charset="0"/>
            </a:endParaRPr>
          </a:p>
          <a:p>
            <a:pPr>
              <a:lnSpc>
                <a:spcPct val="110000"/>
              </a:lnSpc>
              <a:spcBef>
                <a:spcPts val="3000"/>
              </a:spcBef>
              <a:buClr>
                <a:srgbClr val="010000"/>
              </a:buClr>
            </a:pPr>
            <a:endParaRPr lang="en-US" sz="2200" dirty="0" smtClean="0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75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9962</TotalTime>
  <Words>1605</Words>
  <Application>Microsoft Macintosh PowerPoint</Application>
  <PresentationFormat>On-screen Show (4:3)</PresentationFormat>
  <Paragraphs>174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NSTX Upgrade</vt:lpstr>
      <vt:lpstr>Generation of Non-Inductive H-Mode Plasmas with 30 MHz Fast Wave Heating in NSTX-U* </vt:lpstr>
      <vt:lpstr> </vt:lpstr>
      <vt:lpstr>Developing fully non-inductive (NI) plasmas is a  NSTX-U 10-year research goal</vt:lpstr>
      <vt:lpstr>PowerPoint Presentation</vt:lpstr>
      <vt:lpstr>NSTX-U performance will far exceed NSTX with regard  to maximum Ip, BT and I2t*</vt:lpstr>
      <vt:lpstr> </vt:lpstr>
      <vt:lpstr>Experiments in NSTX-U will develop NI start-up, ramp-up and plasma sustainment separately</vt:lpstr>
      <vt:lpstr>PowerPoint Presentation</vt:lpstr>
      <vt:lpstr>To support development of FW-heated Ip ramp-up in NSTX-U first demonstrate fully NI Ip ~ 300 kA discharges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Future Work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Gary Taylor</cp:lastModifiedBy>
  <cp:revision>635</cp:revision>
  <cp:lastPrinted>2016-10-21T10:37:55Z</cp:lastPrinted>
  <dcterms:created xsi:type="dcterms:W3CDTF">2015-07-16T16:59:24Z</dcterms:created>
  <dcterms:modified xsi:type="dcterms:W3CDTF">2016-10-27T16:08:28Z</dcterms:modified>
</cp:coreProperties>
</file>