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8404800" cy="29260800"/>
  <p:notesSz cx="6858000" cy="9144000"/>
  <p:defaultTextStyle>
    <a:defPPr>
      <a:defRPr lang="en-US"/>
    </a:defPPr>
    <a:lvl1pPr marL="0" algn="l" defTabSz="3866376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1pPr>
    <a:lvl2pPr marL="1933188" algn="l" defTabSz="3866376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2pPr>
    <a:lvl3pPr marL="3866376" algn="l" defTabSz="3866376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3pPr>
    <a:lvl4pPr marL="5799564" algn="l" defTabSz="3866376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4pPr>
    <a:lvl5pPr marL="7732752" algn="l" defTabSz="3866376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5pPr>
    <a:lvl6pPr marL="9665940" algn="l" defTabSz="3866376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6pPr>
    <a:lvl7pPr marL="11599127" algn="l" defTabSz="3866376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7pPr>
    <a:lvl8pPr marL="13532315" algn="l" defTabSz="3866376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8pPr>
    <a:lvl9pPr marL="15465503" algn="l" defTabSz="3866376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16">
          <p15:clr>
            <a:srgbClr val="A4A3A4"/>
          </p15:clr>
        </p15:guide>
        <p15:guide id="2" pos="12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>
      <p:cViewPr>
        <p:scale>
          <a:sx n="60" d="100"/>
          <a:sy n="60" d="100"/>
        </p:scale>
        <p:origin x="144" y="144"/>
      </p:cViewPr>
      <p:guideLst>
        <p:guide orient="horz" pos="9216"/>
        <p:guide pos="12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7EF73-255A-DB4E-8CFD-0F5D0CEAB301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43000"/>
            <a:ext cx="4051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BC3CA-EA2C-354F-9B63-CB4937A8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5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9089815"/>
            <a:ext cx="32644080" cy="62721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0" y="16581120"/>
            <a:ext cx="26883360" cy="7477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33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6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99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32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65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99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32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65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AE4C-67D7-44E0-A414-0453BCF34528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6268-A368-4585-87DD-C198DA46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2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AE4C-67D7-44E0-A414-0453BCF34528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6268-A368-4585-87DD-C198DA46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44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3650042" y="5621867"/>
            <a:ext cx="41478516" cy="119840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14488" y="5621867"/>
            <a:ext cx="123795474" cy="119840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AE4C-67D7-44E0-A414-0453BCF34528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6268-A368-4585-87DD-C198DA46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1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AE4C-67D7-44E0-A414-0453BCF34528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6268-A368-4585-87DD-C198DA46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4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4" y="18802775"/>
            <a:ext cx="32644080" cy="5811520"/>
          </a:xfrm>
        </p:spPr>
        <p:txBody>
          <a:bodyPr anchor="t"/>
          <a:lstStyle>
            <a:lvl1pPr algn="l">
              <a:defRPr sz="16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4" y="12401978"/>
            <a:ext cx="32644080" cy="6400798"/>
          </a:xfrm>
        </p:spPr>
        <p:txBody>
          <a:bodyPr anchor="b"/>
          <a:lstStyle>
            <a:lvl1pPr marL="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1pPr>
            <a:lvl2pPr marL="1933188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2pPr>
            <a:lvl3pPr marL="3866376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3pPr>
            <a:lvl4pPr marL="5799564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4pPr>
            <a:lvl5pPr marL="7732752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5pPr>
            <a:lvl6pPr marL="9665940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6pPr>
            <a:lvl7pPr marL="11599127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7pPr>
            <a:lvl8pPr marL="13532315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8pPr>
            <a:lvl9pPr marL="15465503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AE4C-67D7-44E0-A414-0453BCF34528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6268-A368-4585-87DD-C198DA46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1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14487" y="32769387"/>
            <a:ext cx="82636995" cy="92693068"/>
          </a:xfrm>
        </p:spPr>
        <p:txBody>
          <a:bodyPr/>
          <a:lstStyle>
            <a:lvl1pPr>
              <a:defRPr sz="11800"/>
            </a:lvl1pPr>
            <a:lvl2pPr>
              <a:defRPr sz="101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491562" y="32769387"/>
            <a:ext cx="82636995" cy="92693068"/>
          </a:xfrm>
        </p:spPr>
        <p:txBody>
          <a:bodyPr/>
          <a:lstStyle>
            <a:lvl1pPr>
              <a:defRPr sz="11800"/>
            </a:lvl1pPr>
            <a:lvl2pPr>
              <a:defRPr sz="101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AE4C-67D7-44E0-A414-0453BCF34528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6268-A368-4585-87DD-C198DA46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9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1171788"/>
            <a:ext cx="34564320" cy="487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6549815"/>
            <a:ext cx="16968789" cy="2729652"/>
          </a:xfrm>
        </p:spPr>
        <p:txBody>
          <a:bodyPr anchor="b"/>
          <a:lstStyle>
            <a:lvl1pPr marL="0" indent="0">
              <a:buNone/>
              <a:defRPr sz="10100" b="1"/>
            </a:lvl1pPr>
            <a:lvl2pPr marL="1933188" indent="0">
              <a:buNone/>
              <a:defRPr sz="8500" b="1"/>
            </a:lvl2pPr>
            <a:lvl3pPr marL="3866376" indent="0">
              <a:buNone/>
              <a:defRPr sz="7600" b="1"/>
            </a:lvl3pPr>
            <a:lvl4pPr marL="5799564" indent="0">
              <a:buNone/>
              <a:defRPr sz="6800" b="1"/>
            </a:lvl4pPr>
            <a:lvl5pPr marL="7732752" indent="0">
              <a:buNone/>
              <a:defRPr sz="6800" b="1"/>
            </a:lvl5pPr>
            <a:lvl6pPr marL="9665940" indent="0">
              <a:buNone/>
              <a:defRPr sz="6800" b="1"/>
            </a:lvl6pPr>
            <a:lvl7pPr marL="11599127" indent="0">
              <a:buNone/>
              <a:defRPr sz="6800" b="1"/>
            </a:lvl7pPr>
            <a:lvl8pPr marL="13532315" indent="0">
              <a:buNone/>
              <a:defRPr sz="6800" b="1"/>
            </a:lvl8pPr>
            <a:lvl9pPr marL="15465503" indent="0">
              <a:buNone/>
              <a:defRPr sz="6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0" y="9279467"/>
            <a:ext cx="16968789" cy="16858828"/>
          </a:xfrm>
        </p:spPr>
        <p:txBody>
          <a:bodyPr/>
          <a:lstStyle>
            <a:lvl1pPr>
              <a:defRPr sz="10100"/>
            </a:lvl1pPr>
            <a:lvl2pPr>
              <a:defRPr sz="8500"/>
            </a:lvl2pPr>
            <a:lvl3pPr>
              <a:defRPr sz="76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107" y="6549815"/>
            <a:ext cx="16975455" cy="2729652"/>
          </a:xfrm>
        </p:spPr>
        <p:txBody>
          <a:bodyPr anchor="b"/>
          <a:lstStyle>
            <a:lvl1pPr marL="0" indent="0">
              <a:buNone/>
              <a:defRPr sz="10100" b="1"/>
            </a:lvl1pPr>
            <a:lvl2pPr marL="1933188" indent="0">
              <a:buNone/>
              <a:defRPr sz="8500" b="1"/>
            </a:lvl2pPr>
            <a:lvl3pPr marL="3866376" indent="0">
              <a:buNone/>
              <a:defRPr sz="7600" b="1"/>
            </a:lvl3pPr>
            <a:lvl4pPr marL="5799564" indent="0">
              <a:buNone/>
              <a:defRPr sz="6800" b="1"/>
            </a:lvl4pPr>
            <a:lvl5pPr marL="7732752" indent="0">
              <a:buNone/>
              <a:defRPr sz="6800" b="1"/>
            </a:lvl5pPr>
            <a:lvl6pPr marL="9665940" indent="0">
              <a:buNone/>
              <a:defRPr sz="6800" b="1"/>
            </a:lvl6pPr>
            <a:lvl7pPr marL="11599127" indent="0">
              <a:buNone/>
              <a:defRPr sz="6800" b="1"/>
            </a:lvl7pPr>
            <a:lvl8pPr marL="13532315" indent="0">
              <a:buNone/>
              <a:defRPr sz="6800" b="1"/>
            </a:lvl8pPr>
            <a:lvl9pPr marL="15465503" indent="0">
              <a:buNone/>
              <a:defRPr sz="6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107" y="9279467"/>
            <a:ext cx="16975455" cy="16858828"/>
          </a:xfrm>
        </p:spPr>
        <p:txBody>
          <a:bodyPr/>
          <a:lstStyle>
            <a:lvl1pPr>
              <a:defRPr sz="10100"/>
            </a:lvl1pPr>
            <a:lvl2pPr>
              <a:defRPr sz="8500"/>
            </a:lvl2pPr>
            <a:lvl3pPr>
              <a:defRPr sz="76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AE4C-67D7-44E0-A414-0453BCF34528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6268-A368-4585-87DD-C198DA46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1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AE4C-67D7-44E0-A414-0453BCF34528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6268-A368-4585-87DD-C198DA46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6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AE4C-67D7-44E0-A414-0453BCF34528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6268-A368-4585-87DD-C198DA46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6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3" y="1165013"/>
            <a:ext cx="12634914" cy="4958080"/>
          </a:xfrm>
        </p:spPr>
        <p:txBody>
          <a:bodyPr anchor="b"/>
          <a:lstStyle>
            <a:lvl1pPr algn="l">
              <a:defRPr sz="8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210" y="1165016"/>
            <a:ext cx="21469350" cy="24973282"/>
          </a:xfrm>
        </p:spPr>
        <p:txBody>
          <a:bodyPr/>
          <a:lstStyle>
            <a:lvl1pPr>
              <a:defRPr sz="13600"/>
            </a:lvl1pPr>
            <a:lvl2pPr>
              <a:defRPr sz="11800"/>
            </a:lvl2pPr>
            <a:lvl3pPr>
              <a:defRPr sz="101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3" y="6123096"/>
            <a:ext cx="12634914" cy="20015202"/>
          </a:xfrm>
        </p:spPr>
        <p:txBody>
          <a:bodyPr/>
          <a:lstStyle>
            <a:lvl1pPr marL="0" indent="0">
              <a:buNone/>
              <a:defRPr sz="5900"/>
            </a:lvl1pPr>
            <a:lvl2pPr marL="1933188" indent="0">
              <a:buNone/>
              <a:defRPr sz="5100"/>
            </a:lvl2pPr>
            <a:lvl3pPr marL="3866376" indent="0">
              <a:buNone/>
              <a:defRPr sz="4200"/>
            </a:lvl3pPr>
            <a:lvl4pPr marL="5799564" indent="0">
              <a:buNone/>
              <a:defRPr sz="3800"/>
            </a:lvl4pPr>
            <a:lvl5pPr marL="7732752" indent="0">
              <a:buNone/>
              <a:defRPr sz="3800"/>
            </a:lvl5pPr>
            <a:lvl6pPr marL="9665940" indent="0">
              <a:buNone/>
              <a:defRPr sz="3800"/>
            </a:lvl6pPr>
            <a:lvl7pPr marL="11599127" indent="0">
              <a:buNone/>
              <a:defRPr sz="3800"/>
            </a:lvl7pPr>
            <a:lvl8pPr marL="13532315" indent="0">
              <a:buNone/>
              <a:defRPr sz="3800"/>
            </a:lvl8pPr>
            <a:lvl9pPr marL="15465503" indent="0">
              <a:buNone/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AE4C-67D7-44E0-A414-0453BCF34528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6268-A368-4585-87DD-C198DA46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2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609" y="20482560"/>
            <a:ext cx="23042880" cy="2418082"/>
          </a:xfrm>
        </p:spPr>
        <p:txBody>
          <a:bodyPr anchor="b"/>
          <a:lstStyle>
            <a:lvl1pPr algn="l">
              <a:defRPr sz="8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609" y="2614507"/>
            <a:ext cx="23042880" cy="17556480"/>
          </a:xfrm>
        </p:spPr>
        <p:txBody>
          <a:bodyPr/>
          <a:lstStyle>
            <a:lvl1pPr marL="0" indent="0">
              <a:buNone/>
              <a:defRPr sz="13600"/>
            </a:lvl1pPr>
            <a:lvl2pPr marL="1933188" indent="0">
              <a:buNone/>
              <a:defRPr sz="11800"/>
            </a:lvl2pPr>
            <a:lvl3pPr marL="3866376" indent="0">
              <a:buNone/>
              <a:defRPr sz="10100"/>
            </a:lvl3pPr>
            <a:lvl4pPr marL="5799564" indent="0">
              <a:buNone/>
              <a:defRPr sz="8500"/>
            </a:lvl4pPr>
            <a:lvl5pPr marL="7732752" indent="0">
              <a:buNone/>
              <a:defRPr sz="8500"/>
            </a:lvl5pPr>
            <a:lvl6pPr marL="9665940" indent="0">
              <a:buNone/>
              <a:defRPr sz="8500"/>
            </a:lvl6pPr>
            <a:lvl7pPr marL="11599127" indent="0">
              <a:buNone/>
              <a:defRPr sz="8500"/>
            </a:lvl7pPr>
            <a:lvl8pPr marL="13532315" indent="0">
              <a:buNone/>
              <a:defRPr sz="8500"/>
            </a:lvl8pPr>
            <a:lvl9pPr marL="15465503" indent="0">
              <a:buNone/>
              <a:defRPr sz="8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609" y="22900642"/>
            <a:ext cx="23042880" cy="3434078"/>
          </a:xfrm>
        </p:spPr>
        <p:txBody>
          <a:bodyPr/>
          <a:lstStyle>
            <a:lvl1pPr marL="0" indent="0">
              <a:buNone/>
              <a:defRPr sz="5900"/>
            </a:lvl1pPr>
            <a:lvl2pPr marL="1933188" indent="0">
              <a:buNone/>
              <a:defRPr sz="5100"/>
            </a:lvl2pPr>
            <a:lvl3pPr marL="3866376" indent="0">
              <a:buNone/>
              <a:defRPr sz="4200"/>
            </a:lvl3pPr>
            <a:lvl4pPr marL="5799564" indent="0">
              <a:buNone/>
              <a:defRPr sz="3800"/>
            </a:lvl4pPr>
            <a:lvl5pPr marL="7732752" indent="0">
              <a:buNone/>
              <a:defRPr sz="3800"/>
            </a:lvl5pPr>
            <a:lvl6pPr marL="9665940" indent="0">
              <a:buNone/>
              <a:defRPr sz="3800"/>
            </a:lvl6pPr>
            <a:lvl7pPr marL="11599127" indent="0">
              <a:buNone/>
              <a:defRPr sz="3800"/>
            </a:lvl7pPr>
            <a:lvl8pPr marL="13532315" indent="0">
              <a:buNone/>
              <a:defRPr sz="3800"/>
            </a:lvl8pPr>
            <a:lvl9pPr marL="15465503" indent="0">
              <a:buNone/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AE4C-67D7-44E0-A414-0453BCF34528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6268-A368-4585-87DD-C198DA46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7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1171788"/>
            <a:ext cx="34564320" cy="4876800"/>
          </a:xfrm>
          <a:prstGeom prst="rect">
            <a:avLst/>
          </a:prstGeom>
        </p:spPr>
        <p:txBody>
          <a:bodyPr vert="horz" lIns="386638" tIns="193319" rIns="386638" bIns="1933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6827523"/>
            <a:ext cx="34564320" cy="19310775"/>
          </a:xfrm>
          <a:prstGeom prst="rect">
            <a:avLst/>
          </a:prstGeom>
        </p:spPr>
        <p:txBody>
          <a:bodyPr vert="horz" lIns="386638" tIns="193319" rIns="386638" bIns="1933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20240" y="27120428"/>
            <a:ext cx="8961120" cy="1557867"/>
          </a:xfrm>
          <a:prstGeom prst="rect">
            <a:avLst/>
          </a:prstGeom>
        </p:spPr>
        <p:txBody>
          <a:bodyPr vert="horz" lIns="386638" tIns="193319" rIns="386638" bIns="193319" rtlCol="0" anchor="ctr"/>
          <a:lstStyle>
            <a:lvl1pPr algn="l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0AE4C-67D7-44E0-A414-0453BCF34528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21640" y="27120428"/>
            <a:ext cx="12161520" cy="1557867"/>
          </a:xfrm>
          <a:prstGeom prst="rect">
            <a:avLst/>
          </a:prstGeom>
        </p:spPr>
        <p:txBody>
          <a:bodyPr vert="horz" lIns="386638" tIns="193319" rIns="386638" bIns="193319" rtlCol="0" anchor="ctr"/>
          <a:lstStyle>
            <a:lvl1pPr algn="ctr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523440" y="27120428"/>
            <a:ext cx="8961120" cy="1557867"/>
          </a:xfrm>
          <a:prstGeom prst="rect">
            <a:avLst/>
          </a:prstGeom>
        </p:spPr>
        <p:txBody>
          <a:bodyPr vert="horz" lIns="386638" tIns="193319" rIns="386638" bIns="193319" rtlCol="0" anchor="ctr"/>
          <a:lstStyle>
            <a:lvl1pPr algn="r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06268-A368-4585-87DD-C198DA46D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5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866376" rtl="0" eaLnBrk="1" latinLnBrk="0" hangingPunct="1">
        <a:spcBef>
          <a:spcPct val="0"/>
        </a:spcBef>
        <a:buNone/>
        <a:defRPr sz="18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9891" indent="-1449891" algn="l" defTabSz="38663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3600" kern="1200">
          <a:solidFill>
            <a:schemeClr val="tx1"/>
          </a:solidFill>
          <a:latin typeface="+mn-lt"/>
          <a:ea typeface="+mn-ea"/>
          <a:cs typeface="+mn-cs"/>
        </a:defRPr>
      </a:lvl1pPr>
      <a:lvl2pPr marL="3141430" indent="-1208242" algn="l" defTabSz="3866376" rtl="0" eaLnBrk="1" latinLnBrk="0" hangingPunct="1">
        <a:spcBef>
          <a:spcPct val="20000"/>
        </a:spcBef>
        <a:buFont typeface="Arial" panose="020B0604020202020204" pitchFamily="34" charset="0"/>
        <a:buChar char="–"/>
        <a:defRPr sz="1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32970" indent="-966594" algn="l" defTabSz="38663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3pPr>
      <a:lvl4pPr marL="6766158" indent="-966594" algn="l" defTabSz="3866376" rtl="0" eaLnBrk="1" latinLnBrk="0" hangingPunct="1">
        <a:spcBef>
          <a:spcPct val="20000"/>
        </a:spcBef>
        <a:buFont typeface="Arial" panose="020B0604020202020204" pitchFamily="34" charset="0"/>
        <a:buChar char="–"/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99346" indent="-966594" algn="l" defTabSz="3866376" rtl="0" eaLnBrk="1" latinLnBrk="0" hangingPunct="1">
        <a:spcBef>
          <a:spcPct val="20000"/>
        </a:spcBef>
        <a:buFont typeface="Arial" panose="020B0604020202020204" pitchFamily="34" charset="0"/>
        <a:buChar char="»"/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632533" indent="-966594" algn="l" defTabSz="3866376" rtl="0" eaLnBrk="1" latinLnBrk="0" hangingPunct="1">
        <a:spcBef>
          <a:spcPct val="20000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565721" indent="-966594" algn="l" defTabSz="3866376" rtl="0" eaLnBrk="1" latinLnBrk="0" hangingPunct="1">
        <a:spcBef>
          <a:spcPct val="20000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98909" indent="-966594" algn="l" defTabSz="3866376" rtl="0" eaLnBrk="1" latinLnBrk="0" hangingPunct="1">
        <a:spcBef>
          <a:spcPct val="20000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6432097" indent="-966594" algn="l" defTabSz="3866376" rtl="0" eaLnBrk="1" latinLnBrk="0" hangingPunct="1">
        <a:spcBef>
          <a:spcPct val="20000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66376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933188" algn="l" defTabSz="3866376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2pPr>
      <a:lvl3pPr marL="3866376" algn="l" defTabSz="3866376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5799564" algn="l" defTabSz="3866376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4pPr>
      <a:lvl5pPr marL="7732752" algn="l" defTabSz="3866376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5pPr>
      <a:lvl6pPr marL="9665940" algn="l" defTabSz="3866376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6pPr>
      <a:lvl7pPr marL="11599127" algn="l" defTabSz="3866376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7pPr>
      <a:lvl8pPr marL="13532315" algn="l" defTabSz="3866376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8pPr>
      <a:lvl9pPr marL="15465503" algn="l" defTabSz="3866376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eg"/><Relationship Id="rId12" Type="http://schemas.openxmlformats.org/officeDocument/2006/relationships/image" Target="../media/image11.png"/><Relationship Id="rId13" Type="http://schemas.openxmlformats.org/officeDocument/2006/relationships/image" Target="../media/image12.jpeg"/><Relationship Id="rId1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8" Type="http://schemas.openxmlformats.org/officeDocument/2006/relationships/image" Target="../media/image7.jpeg"/><Relationship Id="rId9" Type="http://schemas.openxmlformats.org/officeDocument/2006/relationships/image" Target="../media/image8.png"/><Relationship Id="rId10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>
                <a:lumMod val="9500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chemeClr val="accent6">
                <a:lumMod val="3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0625" y="624650"/>
            <a:ext cx="5486852" cy="32544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" name="Picture 5" descr="DMRC Logo Color 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696146"/>
            <a:ext cx="6945084" cy="275825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153400" y="527752"/>
            <a:ext cx="22021800" cy="3325956"/>
            <a:chOff x="8153400" y="527752"/>
            <a:chExt cx="22021800" cy="3325956"/>
          </a:xfrm>
        </p:grpSpPr>
        <p:sp>
          <p:nvSpPr>
            <p:cNvPr id="4" name="Rectangle 3"/>
            <p:cNvSpPr/>
            <p:nvPr/>
          </p:nvSpPr>
          <p:spPr>
            <a:xfrm>
              <a:off x="8153400" y="527752"/>
              <a:ext cx="22021800" cy="3325956"/>
            </a:xfrm>
            <a:prstGeom prst="rect">
              <a:avLst/>
            </a:prstGeom>
            <a:solidFill>
              <a:schemeClr val="bg1"/>
            </a:solidFill>
            <a:ln cap="flat"/>
            <a:effectLst>
              <a:outerShdw blurRad="381000" dist="381000" dir="2700000" algn="tl" rotWithShape="0">
                <a:srgbClr val="002060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549" tIns="40275" rIns="80549" bIns="40275"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410574" y="670745"/>
              <a:ext cx="21536025" cy="1258464"/>
            </a:xfrm>
            <a:prstGeom prst="rect">
              <a:avLst/>
            </a:prstGeom>
            <a:noFill/>
          </p:spPr>
          <p:txBody>
            <a:bodyPr wrap="square" lIns="80549" tIns="40275" rIns="80549" bIns="40275" rtlCol="0">
              <a:spAutoFit/>
            </a:bodyPr>
            <a:lstStyle/>
            <a:p>
              <a:pPr algn="ctr"/>
              <a:r>
                <a:rPr lang="en-US" dirty="0" smtClean="0">
                  <a:latin typeface="Geneva" pitchFamily="34" charset="0"/>
                </a:rPr>
                <a:t>Progress on the FIReTIP diagnostic on NSTX-U</a:t>
              </a:r>
              <a:endParaRPr lang="en-US" dirty="0">
                <a:latin typeface="Genev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410573" y="2005115"/>
              <a:ext cx="21536025" cy="1804885"/>
            </a:xfrm>
            <a:prstGeom prst="rect">
              <a:avLst/>
            </a:prstGeom>
            <a:noFill/>
          </p:spPr>
          <p:txBody>
            <a:bodyPr wrap="square" lIns="80549" tIns="40275" rIns="80549" bIns="40275" rtlCol="0">
              <a:spAutoFit/>
            </a:bodyPr>
            <a:lstStyle/>
            <a:p>
              <a:pPr marL="805495" indent="-805495" algn="ctr"/>
              <a:r>
                <a:rPr lang="en-US" sz="2800" dirty="0">
                  <a:latin typeface="Geneva" pitchFamily="34" charset="0"/>
                </a:rPr>
                <a:t>E.R. Scott</a:t>
              </a:r>
              <a:r>
                <a:rPr lang="en-US" sz="2800" baseline="30000" dirty="0">
                  <a:latin typeface="Geneva" pitchFamily="34" charset="0"/>
                </a:rPr>
                <a:t>1</a:t>
              </a:r>
              <a:r>
                <a:rPr lang="en-US" sz="2800" dirty="0">
                  <a:latin typeface="Geneva" pitchFamily="34" charset="0"/>
                </a:rPr>
                <a:t>, R. Barchfeld</a:t>
              </a:r>
              <a:r>
                <a:rPr lang="en-US" sz="2800" baseline="30000" dirty="0">
                  <a:latin typeface="Geneva" pitchFamily="34" charset="0"/>
                </a:rPr>
                <a:t>1</a:t>
              </a:r>
              <a:r>
                <a:rPr lang="en-US" sz="2800" dirty="0">
                  <a:latin typeface="Geneva" pitchFamily="34" charset="0"/>
                </a:rPr>
                <a:t>, </a:t>
              </a:r>
              <a:r>
                <a:rPr lang="en-US" sz="2800" dirty="0">
                  <a:solidFill>
                    <a:prstClr val="black"/>
                  </a:solidFill>
                  <a:latin typeface="Geneva" pitchFamily="34" charset="0"/>
                </a:rPr>
                <a:t>P. Riemenschneider</a:t>
              </a:r>
              <a:r>
                <a:rPr lang="en-US" sz="2800" baseline="30000" dirty="0">
                  <a:solidFill>
                    <a:prstClr val="black"/>
                  </a:solidFill>
                  <a:latin typeface="Geneva" pitchFamily="34" charset="0"/>
                </a:rPr>
                <a:t>1</a:t>
              </a:r>
              <a:r>
                <a:rPr lang="en-US" sz="2800" dirty="0">
                  <a:latin typeface="Geneva" pitchFamily="34" charset="0"/>
                </a:rPr>
                <a:t>,</a:t>
              </a:r>
              <a:r>
                <a:rPr lang="en-US" sz="2800" dirty="0">
                  <a:solidFill>
                    <a:prstClr val="black"/>
                  </a:solidFill>
                  <a:latin typeface="Geneva" pitchFamily="34" charset="0"/>
                </a:rPr>
                <a:t> C.M. Muscatello</a:t>
              </a:r>
              <a:r>
                <a:rPr lang="en-US" sz="2800" baseline="30000" dirty="0">
                  <a:solidFill>
                    <a:prstClr val="black"/>
                  </a:solidFill>
                  <a:latin typeface="Geneva" pitchFamily="34" charset="0"/>
                </a:rPr>
                <a:t>2</a:t>
              </a:r>
              <a:r>
                <a:rPr lang="en-US" sz="2800" dirty="0">
                  <a:solidFill>
                    <a:prstClr val="black"/>
                  </a:solidFill>
                  <a:latin typeface="Geneva" pitchFamily="34" charset="0"/>
                </a:rPr>
                <a:t>, M. Sohrabi</a:t>
              </a:r>
              <a:r>
                <a:rPr lang="en-US" sz="2800" baseline="30000" dirty="0">
                  <a:solidFill>
                    <a:prstClr val="black"/>
                  </a:solidFill>
                  <a:latin typeface="Geneva" pitchFamily="34" charset="0"/>
                </a:rPr>
                <a:t>1</a:t>
              </a:r>
              <a:r>
                <a:rPr lang="en-US" sz="2800" dirty="0">
                  <a:solidFill>
                    <a:prstClr val="black"/>
                  </a:solidFill>
                  <a:latin typeface="Geneva" pitchFamily="34" charset="0"/>
                </a:rPr>
                <a:t>,</a:t>
              </a:r>
              <a:r>
                <a:rPr lang="en-US" sz="2800" dirty="0">
                  <a:latin typeface="Geneva" pitchFamily="34" charset="0"/>
                </a:rPr>
                <a:t> C.W. Domier</a:t>
              </a:r>
              <a:r>
                <a:rPr lang="en-US" sz="2800" baseline="30000" dirty="0">
                  <a:latin typeface="Geneva" pitchFamily="34" charset="0"/>
                </a:rPr>
                <a:t>1</a:t>
              </a:r>
              <a:r>
                <a:rPr lang="en-US" sz="2800" dirty="0">
                  <a:latin typeface="Geneva" pitchFamily="34" charset="0"/>
                </a:rPr>
                <a:t>, Y. Ren</a:t>
              </a:r>
              <a:r>
                <a:rPr lang="en-US" sz="2800" baseline="30000" dirty="0">
                  <a:latin typeface="Geneva" pitchFamily="34" charset="0"/>
                </a:rPr>
                <a:t>3</a:t>
              </a:r>
              <a:r>
                <a:rPr lang="en-US" sz="2800" dirty="0">
                  <a:latin typeface="Geneva" pitchFamily="34" charset="0"/>
                </a:rPr>
                <a:t>, R. </a:t>
              </a:r>
              <a:r>
                <a:rPr lang="en-US" sz="2800" dirty="0" smtClean="0">
                  <a:latin typeface="Geneva" pitchFamily="34" charset="0"/>
                </a:rPr>
                <a:t>Kaita</a:t>
              </a:r>
              <a:r>
                <a:rPr lang="en-US" sz="2800" baseline="30000" dirty="0" smtClean="0">
                  <a:latin typeface="Geneva" pitchFamily="34" charset="0"/>
                </a:rPr>
                <a:t>3</a:t>
              </a:r>
              <a:r>
                <a:rPr lang="en-US" sz="2800" dirty="0" smtClean="0">
                  <a:latin typeface="Geneva" pitchFamily="34" charset="0"/>
                </a:rPr>
                <a:t>,</a:t>
              </a:r>
            </a:p>
            <a:p>
              <a:pPr marL="805495" indent="-805495" algn="ctr"/>
              <a:r>
                <a:rPr lang="en-US" sz="2800" dirty="0" smtClean="0">
                  <a:latin typeface="Geneva" pitchFamily="34" charset="0"/>
                </a:rPr>
                <a:t>N.C</a:t>
              </a:r>
              <a:r>
                <a:rPr lang="en-US" sz="2800" dirty="0">
                  <a:latin typeface="Geneva" pitchFamily="34" charset="0"/>
                </a:rPr>
                <a:t>. </a:t>
              </a:r>
              <a:r>
                <a:rPr lang="en-US" sz="2800" dirty="0" err="1">
                  <a:latin typeface="Geneva" pitchFamily="34" charset="0"/>
                </a:rPr>
                <a:t>Luhmann</a:t>
              </a:r>
              <a:r>
                <a:rPr lang="en-US" sz="2800" dirty="0">
                  <a:latin typeface="Geneva" pitchFamily="34" charset="0"/>
                </a:rPr>
                <a:t>, Jr</a:t>
              </a:r>
              <a:r>
                <a:rPr lang="en-US" sz="2800" baseline="30000" dirty="0">
                  <a:latin typeface="Geneva" pitchFamily="34" charset="0"/>
                </a:rPr>
                <a:t>1</a:t>
              </a:r>
            </a:p>
            <a:p>
              <a:pPr marL="805495" indent="-805495" algn="ctr"/>
              <a:r>
                <a:rPr lang="en-US" sz="2800" baseline="30000" dirty="0">
                  <a:latin typeface="Geneva" pitchFamily="34" charset="0"/>
                </a:rPr>
                <a:t>1</a:t>
              </a:r>
              <a:r>
                <a:rPr lang="en-US" sz="2800" dirty="0">
                  <a:latin typeface="Geneva" pitchFamily="34" charset="0"/>
                </a:rPr>
                <a:t>University of California, Davis, </a:t>
              </a:r>
              <a:r>
                <a:rPr lang="en-US" sz="2800" baseline="30000" dirty="0">
                  <a:latin typeface="Geneva" pitchFamily="34" charset="0"/>
                </a:rPr>
                <a:t>2</a:t>
              </a:r>
              <a:r>
                <a:rPr lang="en-US" sz="2800" dirty="0">
                  <a:latin typeface="Geneva" pitchFamily="34" charset="0"/>
                </a:rPr>
                <a:t>General Atomics, </a:t>
              </a:r>
              <a:r>
                <a:rPr lang="en-US" sz="2800" baseline="30000" dirty="0">
                  <a:latin typeface="Geneva" pitchFamily="34" charset="0"/>
                </a:rPr>
                <a:t>3</a:t>
              </a:r>
              <a:r>
                <a:rPr lang="en-US" sz="2800" dirty="0">
                  <a:latin typeface="Geneva" pitchFamily="34" charset="0"/>
                </a:rPr>
                <a:t>Princeton Plasma Physics Laboratory</a:t>
              </a:r>
            </a:p>
            <a:p>
              <a:pPr marL="805495" indent="-805495" algn="ctr"/>
              <a:r>
                <a:rPr lang="en-US" sz="2800" dirty="0">
                  <a:latin typeface="Geneva" pitchFamily="34" charset="0"/>
                </a:rPr>
                <a:t>Work supported in part by U.S. DOE Grant DE-FG02-99ER54518 and DE-AC02-09CH1146</a:t>
              </a: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4051" y="26441400"/>
            <a:ext cx="3288729" cy="205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5291" y="4378404"/>
            <a:ext cx="124342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effectLst>
                  <a:outerShdw blurRad="63500" dist="63500" dir="2700000" algn="tl" rotWithShape="0">
                    <a:srgbClr val="002060">
                      <a:alpha val="40000"/>
                    </a:srgbClr>
                  </a:outerShdw>
                </a:effectLst>
                <a:latin typeface="Geneva" pitchFamily="34" charset="0"/>
              </a:rPr>
              <a:t>Introduction</a:t>
            </a:r>
            <a:endParaRPr lang="en-US" sz="6600" dirty="0">
              <a:solidFill>
                <a:schemeClr val="bg1"/>
              </a:solidFill>
              <a:effectLst>
                <a:outerShdw blurRad="63500" dist="63500" dir="2700000" algn="tl" rotWithShape="0">
                  <a:srgbClr val="002060">
                    <a:alpha val="40000"/>
                  </a:srgbClr>
                </a:outerShdw>
              </a:effectLst>
              <a:latin typeface="Genev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6101927"/>
            <a:ext cx="5358430" cy="7144574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6" b="2248"/>
          <a:stretch/>
        </p:blipFill>
        <p:spPr bwMode="auto">
          <a:xfrm>
            <a:off x="675291" y="16112346"/>
            <a:ext cx="6885519" cy="712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6443839" y="26436697"/>
            <a:ext cx="7846161" cy="2062103"/>
          </a:xfrm>
          <a:prstGeom prst="rect">
            <a:avLst/>
          </a:prstGeom>
          <a:solidFill>
            <a:schemeClr val="bg1"/>
          </a:solidFill>
          <a:effectLst>
            <a:outerShdw blurRad="381000" dist="254000" dir="2700000" algn="tl" rotWithShape="0">
              <a:srgbClr val="00206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defTabSz="1298575">
              <a:spcBef>
                <a:spcPts val="0"/>
              </a:spcBef>
              <a:spcAft>
                <a:spcPts val="1200"/>
              </a:spcAft>
              <a:tabLst>
                <a:tab pos="1077913" algn="l"/>
                <a:tab pos="10990263" algn="l"/>
              </a:tabLst>
            </a:pPr>
            <a:r>
              <a:rPr lang="en-US" sz="3200" dirty="0" smtClean="0">
                <a:latin typeface="Geneva"/>
                <a:cs typeface="Arial"/>
              </a:rPr>
              <a:t>Presented as part of the proceedings of the </a:t>
            </a:r>
            <a:r>
              <a:rPr lang="en-US" sz="3200" dirty="0">
                <a:latin typeface="Geneva"/>
              </a:rPr>
              <a:t>58th Annual Meeting of the APS Division of Plasma Physics </a:t>
            </a:r>
            <a:r>
              <a:rPr lang="en-US" sz="3200" dirty="0" smtClean="0">
                <a:latin typeface="Geneva"/>
                <a:cs typeface="Arial"/>
              </a:rPr>
              <a:t>in San Jose, CA, Oct 31</a:t>
            </a:r>
            <a:r>
              <a:rPr lang="en-US" sz="3200" baseline="30000" dirty="0" smtClean="0">
                <a:latin typeface="Geneva"/>
                <a:cs typeface="Arial"/>
              </a:rPr>
              <a:t>st </a:t>
            </a:r>
            <a:r>
              <a:rPr lang="en-US" sz="3200" dirty="0" smtClean="0">
                <a:latin typeface="Geneva"/>
                <a:cs typeface="Arial"/>
              </a:rPr>
              <a:t>- Nov 4</a:t>
            </a:r>
            <a:r>
              <a:rPr lang="en-US" sz="3200" baseline="30000" dirty="0" smtClean="0">
                <a:latin typeface="Geneva"/>
                <a:cs typeface="Arial"/>
              </a:rPr>
              <a:t>th</a:t>
            </a:r>
            <a:r>
              <a:rPr lang="en-US" sz="3200" dirty="0" smtClean="0">
                <a:latin typeface="Geneva"/>
                <a:cs typeface="Arial"/>
              </a:rPr>
              <a:t>, 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9473" r="13677" b="14056"/>
          <a:stretch/>
        </p:blipFill>
        <p:spPr>
          <a:xfrm>
            <a:off x="25988343" y="8326638"/>
            <a:ext cx="6588453" cy="55257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0" r="30961" b="29560"/>
          <a:stretch/>
        </p:blipFill>
        <p:spPr>
          <a:xfrm>
            <a:off x="20636549" y="11533452"/>
            <a:ext cx="4547552" cy="38730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/>
          <a:srcRect r="8088"/>
          <a:stretch/>
        </p:blipFill>
        <p:spPr>
          <a:xfrm>
            <a:off x="14456667" y="11572035"/>
            <a:ext cx="5401494" cy="38778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3" b="15508"/>
          <a:stretch/>
        </p:blipFill>
        <p:spPr>
          <a:xfrm rot="5400000">
            <a:off x="29650542" y="21907880"/>
            <a:ext cx="5486399" cy="24387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161" y="18375243"/>
            <a:ext cx="5557303" cy="83359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85" b="13566"/>
          <a:stretch/>
        </p:blipFill>
        <p:spPr bwMode="auto">
          <a:xfrm>
            <a:off x="32595905" y="16459090"/>
            <a:ext cx="5106875" cy="352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33400" y="14765331"/>
            <a:ext cx="1310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effectLst>
                  <a:outerShdw blurRad="63500" dist="63500" dir="2700000" algn="tl" rotWithShape="0">
                    <a:srgbClr val="002060">
                      <a:alpha val="40000"/>
                    </a:srgbClr>
                  </a:outerShdw>
                </a:effectLst>
                <a:latin typeface="Geneva" pitchFamily="34" charset="0"/>
              </a:rPr>
              <a:t>Beam paths</a:t>
            </a:r>
            <a:endParaRPr lang="en-US" sz="6600" dirty="0">
              <a:solidFill>
                <a:schemeClr val="bg1"/>
              </a:solidFill>
              <a:effectLst>
                <a:outerShdw blurRad="63500" dist="63500" dir="2700000" algn="tl" rotWithShape="0">
                  <a:srgbClr val="002060">
                    <a:alpha val="40000"/>
                  </a:srgbClr>
                </a:outerShdw>
              </a:effectLst>
              <a:latin typeface="Genev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00" y="4287361"/>
            <a:ext cx="1036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effectLst>
                  <a:outerShdw blurRad="63500" dist="63500" dir="2700000" algn="tl" rotWithShape="0">
                    <a:srgbClr val="002060">
                      <a:alpha val="40000"/>
                    </a:srgbClr>
                  </a:outerShdw>
                </a:effectLst>
                <a:latin typeface="Geneva" pitchFamily="34" charset="0"/>
              </a:rPr>
              <a:t>Vibration compensation</a:t>
            </a:r>
            <a:endParaRPr lang="en-US" sz="6600" dirty="0">
              <a:solidFill>
                <a:schemeClr val="bg1"/>
              </a:solidFill>
              <a:effectLst>
                <a:outerShdw blurRad="63500" dist="63500" dir="2700000" algn="tl" rotWithShape="0">
                  <a:srgbClr val="002060">
                    <a:alpha val="40000"/>
                  </a:srgbClr>
                </a:outerShdw>
              </a:effectLst>
              <a:latin typeface="Genev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031232" y="5468180"/>
            <a:ext cx="11840168" cy="2677656"/>
          </a:xfrm>
          <a:prstGeom prst="rect">
            <a:avLst/>
          </a:prstGeom>
          <a:solidFill>
            <a:schemeClr val="bg1"/>
          </a:solidFill>
          <a:effectLst>
            <a:outerShdw blurRad="381000" dist="254000" dir="2700000" algn="tl" rotWithShape="0">
              <a:srgbClr val="00206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2800" dirty="0" smtClean="0">
                <a:latin typeface="Geneva" pitchFamily="34" charset="0"/>
              </a:rPr>
              <a:t>Second Neutral </a:t>
            </a:r>
            <a:r>
              <a:rPr lang="en-US" sz="2800" dirty="0" smtClean="0">
                <a:latin typeface="Geneva" pitchFamily="34" charset="0"/>
              </a:rPr>
              <a:t>Beam Injector (NBI) </a:t>
            </a:r>
            <a:r>
              <a:rPr lang="en-US" sz="2800" dirty="0" smtClean="0">
                <a:latin typeface="Geneva" pitchFamily="34" charset="0"/>
              </a:rPr>
              <a:t> required relocation of original FIReTIP system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>
                <a:latin typeface="Geneva" pitchFamily="34" charset="0"/>
              </a:rPr>
              <a:t>S</a:t>
            </a:r>
            <a:r>
              <a:rPr lang="en-US" sz="2800" dirty="0" smtClean="0">
                <a:latin typeface="Geneva" pitchFamily="34" charset="0"/>
              </a:rPr>
              <a:t>pace requirements are further reduced with </a:t>
            </a:r>
            <a:r>
              <a:rPr lang="en-US" sz="2800" dirty="0" smtClean="0">
                <a:latin typeface="Geneva" pitchFamily="34" charset="0"/>
              </a:rPr>
              <a:t>the </a:t>
            </a:r>
            <a:r>
              <a:rPr lang="en-US" sz="2800" dirty="0" smtClean="0">
                <a:latin typeface="Geneva" pitchFamily="34" charset="0"/>
              </a:rPr>
              <a:t>retroreflector internally </a:t>
            </a:r>
            <a:r>
              <a:rPr lang="en-US" sz="2800" dirty="0" smtClean="0">
                <a:latin typeface="Geneva" pitchFamily="34" charset="0"/>
              </a:rPr>
              <a:t>mounted </a:t>
            </a:r>
            <a:r>
              <a:rPr lang="en-US" sz="2800" dirty="0" smtClean="0">
                <a:latin typeface="Geneva" pitchFamily="34" charset="0"/>
              </a:rPr>
              <a:t>to </a:t>
            </a:r>
            <a:r>
              <a:rPr lang="en-US" sz="2800" dirty="0" smtClean="0">
                <a:latin typeface="Geneva" pitchFamily="34" charset="0"/>
              </a:rPr>
              <a:t>interior </a:t>
            </a:r>
            <a:r>
              <a:rPr lang="en-US" sz="2800" dirty="0" smtClean="0">
                <a:latin typeface="Geneva" pitchFamily="34" charset="0"/>
              </a:rPr>
              <a:t>of </a:t>
            </a:r>
            <a:r>
              <a:rPr lang="en-US" sz="2800" dirty="0" smtClean="0">
                <a:latin typeface="Geneva" pitchFamily="34" charset="0"/>
              </a:rPr>
              <a:t>Bay B port </a:t>
            </a:r>
            <a:r>
              <a:rPr lang="en-US" sz="2800" dirty="0" smtClean="0">
                <a:latin typeface="Geneva" pitchFamily="34" charset="0"/>
              </a:rPr>
              <a:t>cover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smtClean="0">
                <a:latin typeface="Geneva" pitchFamily="34" charset="0"/>
              </a:rPr>
              <a:t>Retroreflector </a:t>
            </a:r>
            <a:r>
              <a:rPr lang="en-US" sz="2800" dirty="0" smtClean="0">
                <a:latin typeface="Geneva" pitchFamily="34" charset="0"/>
              </a:rPr>
              <a:t>made from polished 316 stainless </a:t>
            </a:r>
            <a:r>
              <a:rPr lang="en-US" sz="2800" dirty="0" smtClean="0">
                <a:latin typeface="Geneva" pitchFamily="34" charset="0"/>
              </a:rPr>
              <a:t>steel and </a:t>
            </a:r>
            <a:r>
              <a:rPr lang="en-US" sz="2800" dirty="0" smtClean="0">
                <a:latin typeface="Geneva" pitchFamily="34" charset="0"/>
              </a:rPr>
              <a:t>gold coated to increase </a:t>
            </a:r>
            <a:r>
              <a:rPr lang="en-US" sz="2800" dirty="0" err="1" smtClean="0">
                <a:latin typeface="Geneva" pitchFamily="34" charset="0"/>
              </a:rPr>
              <a:t>HeNe</a:t>
            </a:r>
            <a:r>
              <a:rPr lang="en-US" sz="2800" dirty="0" smtClean="0">
                <a:latin typeface="Geneva" pitchFamily="34" charset="0"/>
              </a:rPr>
              <a:t> </a:t>
            </a:r>
            <a:r>
              <a:rPr lang="en-US" sz="2800" dirty="0" smtClean="0">
                <a:latin typeface="Geneva" pitchFamily="34" charset="0"/>
              </a:rPr>
              <a:t>reflectivity</a:t>
            </a:r>
            <a:endParaRPr lang="en-US" sz="2800" dirty="0" smtClean="0">
              <a:latin typeface="Genev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031233" y="13942072"/>
            <a:ext cx="11671547" cy="2246769"/>
          </a:xfrm>
          <a:prstGeom prst="rect">
            <a:avLst/>
          </a:prstGeom>
          <a:solidFill>
            <a:schemeClr val="bg1"/>
          </a:solidFill>
          <a:effectLst>
            <a:outerShdw blurRad="381000" dist="254000" dir="2700000" algn="tl" rotWithShape="0">
              <a:srgbClr val="00206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2800" dirty="0" err="1" smtClean="0">
                <a:latin typeface="Geneva" pitchFamily="34" charset="0"/>
              </a:rPr>
              <a:t>HeNe</a:t>
            </a:r>
            <a:r>
              <a:rPr lang="en-US" sz="2800" dirty="0" smtClean="0">
                <a:latin typeface="Geneva" pitchFamily="34" charset="0"/>
              </a:rPr>
              <a:t> </a:t>
            </a:r>
            <a:r>
              <a:rPr lang="en-US" sz="2800" dirty="0" smtClean="0">
                <a:latin typeface="Geneva" pitchFamily="34" charset="0"/>
              </a:rPr>
              <a:t>interferometer will measure </a:t>
            </a:r>
            <a:r>
              <a:rPr lang="en-US" sz="2800" dirty="0" smtClean="0">
                <a:latin typeface="Geneva" pitchFamily="34" charset="0"/>
              </a:rPr>
              <a:t>magnitude </a:t>
            </a:r>
            <a:r>
              <a:rPr lang="en-US" sz="2800" dirty="0" smtClean="0">
                <a:latin typeface="Geneva" pitchFamily="34" charset="0"/>
              </a:rPr>
              <a:t>and  direction of any </a:t>
            </a:r>
            <a:r>
              <a:rPr lang="en-US" sz="2800" dirty="0" smtClean="0">
                <a:latin typeface="Geneva" pitchFamily="34" charset="0"/>
              </a:rPr>
              <a:t>vibrations to be subtracted </a:t>
            </a:r>
            <a:r>
              <a:rPr lang="en-US" sz="2800" dirty="0" smtClean="0">
                <a:latin typeface="Geneva" pitchFamily="34" charset="0"/>
              </a:rPr>
              <a:t>from the FIR signal in </a:t>
            </a:r>
            <a:r>
              <a:rPr lang="en-US" sz="2800" dirty="0" smtClean="0">
                <a:latin typeface="Geneva" pitchFamily="34" charset="0"/>
              </a:rPr>
              <a:t>real-time using FPGA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smtClean="0">
                <a:latin typeface="Geneva" pitchFamily="34" charset="0"/>
              </a:rPr>
              <a:t>Resulting vibration compensated </a:t>
            </a:r>
            <a:r>
              <a:rPr lang="en-US" sz="2800" dirty="0" smtClean="0">
                <a:latin typeface="Geneva" pitchFamily="34" charset="0"/>
              </a:rPr>
              <a:t>signal </a:t>
            </a:r>
            <a:r>
              <a:rPr lang="en-US" sz="2800" dirty="0" smtClean="0">
                <a:latin typeface="Geneva" pitchFamily="34" charset="0"/>
              </a:rPr>
              <a:t>to be used with </a:t>
            </a:r>
            <a:r>
              <a:rPr lang="en-US" sz="2800" dirty="0" smtClean="0">
                <a:latin typeface="Geneva" pitchFamily="34" charset="0"/>
              </a:rPr>
              <a:t>plasma control system </a:t>
            </a:r>
            <a:r>
              <a:rPr lang="en-US" sz="2800" dirty="0" smtClean="0">
                <a:latin typeface="Geneva" pitchFamily="34" charset="0"/>
              </a:rPr>
              <a:t>for real-time </a:t>
            </a:r>
            <a:r>
              <a:rPr lang="en-US" sz="2800" dirty="0" smtClean="0">
                <a:latin typeface="Geneva" pitchFamily="34" charset="0"/>
              </a:rPr>
              <a:t>density feedback </a:t>
            </a:r>
            <a:r>
              <a:rPr lang="en-US" sz="2800" dirty="0" smtClean="0">
                <a:latin typeface="Geneva" pitchFamily="34" charset="0"/>
              </a:rPr>
              <a:t>control</a:t>
            </a:r>
            <a:endParaRPr lang="en-US" sz="2800" dirty="0">
              <a:latin typeface="Genev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486706" y="7350919"/>
            <a:ext cx="10671823" cy="3539430"/>
          </a:xfrm>
          <a:prstGeom prst="rect">
            <a:avLst/>
          </a:prstGeom>
          <a:solidFill>
            <a:schemeClr val="bg1"/>
          </a:solidFill>
          <a:effectLst>
            <a:outerShdw blurRad="381000" dist="254000" dir="2700000" algn="tl" rotWithShape="0">
              <a:srgbClr val="00206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2800" dirty="0" smtClean="0">
                <a:latin typeface="Geneva" pitchFamily="34" charset="0"/>
              </a:rPr>
              <a:t>Location of laser </a:t>
            </a:r>
            <a:r>
              <a:rPr lang="en-US" sz="2800" dirty="0" smtClean="0">
                <a:latin typeface="Geneva" pitchFamily="34" charset="0"/>
              </a:rPr>
              <a:t>table </a:t>
            </a:r>
            <a:r>
              <a:rPr lang="en-US" sz="2800" dirty="0" smtClean="0">
                <a:latin typeface="Geneva" pitchFamily="34" charset="0"/>
              </a:rPr>
              <a:t>outside </a:t>
            </a:r>
            <a:r>
              <a:rPr lang="en-US" sz="2800" dirty="0" smtClean="0">
                <a:latin typeface="Geneva" pitchFamily="34" charset="0"/>
              </a:rPr>
              <a:t>NSTX-U test </a:t>
            </a:r>
            <a:r>
              <a:rPr lang="en-US" sz="2800" dirty="0" smtClean="0">
                <a:latin typeface="Geneva" pitchFamily="34" charset="0"/>
              </a:rPr>
              <a:t>cell requires low-loss </a:t>
            </a:r>
            <a:r>
              <a:rPr lang="en-US" sz="2800" dirty="0" smtClean="0">
                <a:latin typeface="Geneva" pitchFamily="34" charset="0"/>
              </a:rPr>
              <a:t>transport </a:t>
            </a:r>
            <a:r>
              <a:rPr lang="en-US" sz="2800" dirty="0" smtClean="0">
                <a:latin typeface="Geneva" pitchFamily="34" charset="0"/>
              </a:rPr>
              <a:t>of </a:t>
            </a:r>
            <a:r>
              <a:rPr lang="en-US" sz="2800" dirty="0" smtClean="0">
                <a:latin typeface="Geneva" pitchFamily="34" charset="0"/>
              </a:rPr>
              <a:t>FIReTIP probe </a:t>
            </a:r>
            <a:r>
              <a:rPr lang="en-US" sz="2800" dirty="0" smtClean="0">
                <a:latin typeface="Geneva" pitchFamily="34" charset="0"/>
              </a:rPr>
              <a:t>beam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>
                <a:latin typeface="Geneva" pitchFamily="34" charset="0"/>
              </a:rPr>
              <a:t>A</a:t>
            </a:r>
            <a:r>
              <a:rPr lang="en-US" sz="2800" dirty="0" smtClean="0">
                <a:latin typeface="Geneva" pitchFamily="34" charset="0"/>
              </a:rPr>
              <a:t>tmospheric attenuation of -</a:t>
            </a:r>
            <a:r>
              <a:rPr lang="en-US" sz="2800" dirty="0" smtClean="0">
                <a:latin typeface="Geneva" pitchFamily="34" charset="0"/>
              </a:rPr>
              <a:t>3.0 </a:t>
            </a:r>
            <a:r>
              <a:rPr lang="en-US" sz="2800" dirty="0" smtClean="0">
                <a:latin typeface="Geneva" pitchFamily="34" charset="0"/>
              </a:rPr>
              <a:t>dB/m </a:t>
            </a:r>
            <a:r>
              <a:rPr lang="en-US" sz="2800" dirty="0" smtClean="0">
                <a:latin typeface="Geneva" pitchFamily="34" charset="0"/>
              </a:rPr>
              <a:t>caused by water </a:t>
            </a:r>
            <a:r>
              <a:rPr lang="en-US" sz="2800" dirty="0" smtClean="0">
                <a:latin typeface="Geneva" pitchFamily="34" charset="0"/>
              </a:rPr>
              <a:t>vapor </a:t>
            </a:r>
            <a:r>
              <a:rPr lang="en-US" sz="2800" dirty="0">
                <a:latin typeface="Geneva" pitchFamily="34" charset="0"/>
              </a:rPr>
              <a:t>o</a:t>
            </a:r>
            <a:r>
              <a:rPr lang="en-US" sz="2800" dirty="0" smtClean="0">
                <a:latin typeface="Geneva" pitchFamily="34" charset="0"/>
              </a:rPr>
              <a:t>ver </a:t>
            </a:r>
            <a:r>
              <a:rPr lang="en-US" sz="2800" dirty="0" smtClean="0">
                <a:latin typeface="Geneva" pitchFamily="34" charset="0"/>
              </a:rPr>
              <a:t>the 20+ meter waveguide </a:t>
            </a:r>
            <a:r>
              <a:rPr lang="en-US" sz="2800" dirty="0" smtClean="0">
                <a:latin typeface="Geneva" pitchFamily="34" charset="0"/>
              </a:rPr>
              <a:t>run means </a:t>
            </a:r>
            <a:r>
              <a:rPr lang="en-US" sz="2800" dirty="0" smtClean="0">
                <a:latin typeface="Geneva" pitchFamily="34" charset="0"/>
              </a:rPr>
              <a:t>significant power loss </a:t>
            </a:r>
            <a:r>
              <a:rPr lang="en-US" sz="2800" dirty="0" smtClean="0">
                <a:latin typeface="Geneva" pitchFamily="34" charset="0"/>
              </a:rPr>
              <a:t>in </a:t>
            </a:r>
            <a:r>
              <a:rPr lang="en-US" sz="2800" dirty="0" smtClean="0">
                <a:latin typeface="Geneva" pitchFamily="34" charset="0"/>
              </a:rPr>
              <a:t>probe, reference, and LO </a:t>
            </a:r>
            <a:r>
              <a:rPr lang="en-US" sz="2800" dirty="0" smtClean="0">
                <a:latin typeface="Geneva" pitchFamily="34" charset="0"/>
              </a:rPr>
              <a:t>beams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smtClean="0">
                <a:latin typeface="Geneva" pitchFamily="34" charset="0"/>
              </a:rPr>
              <a:t>Dielectric-coated </a:t>
            </a:r>
            <a:r>
              <a:rPr lang="en-US" sz="2800" dirty="0" smtClean="0">
                <a:latin typeface="Geneva" pitchFamily="34" charset="0"/>
              </a:rPr>
              <a:t>waveguide (PTFE-coated aluminum</a:t>
            </a:r>
            <a:r>
              <a:rPr lang="en-US" sz="2800" dirty="0" smtClean="0">
                <a:latin typeface="Geneva" pitchFamily="34" charset="0"/>
              </a:rPr>
              <a:t>) </a:t>
            </a:r>
            <a:r>
              <a:rPr lang="en-US" sz="2800" dirty="0" smtClean="0">
                <a:latin typeface="Geneva" pitchFamily="34" charset="0"/>
              </a:rPr>
              <a:t>developed by UC Davis </a:t>
            </a:r>
            <a:r>
              <a:rPr lang="en-US" sz="2800" dirty="0" smtClean="0">
                <a:latin typeface="Geneva" pitchFamily="34" charset="0"/>
              </a:rPr>
              <a:t>limits attenuation to -0.15 </a:t>
            </a:r>
            <a:r>
              <a:rPr lang="en-US" sz="2800" dirty="0" smtClean="0">
                <a:latin typeface="Geneva" pitchFamily="34" charset="0"/>
              </a:rPr>
              <a:t>dB/m </a:t>
            </a:r>
            <a:r>
              <a:rPr lang="en-US" sz="2800" dirty="0" smtClean="0">
                <a:latin typeface="Geneva" pitchFamily="34" charset="0"/>
              </a:rPr>
              <a:t>when </a:t>
            </a:r>
            <a:r>
              <a:rPr lang="en-US" sz="2800" dirty="0" smtClean="0">
                <a:latin typeface="Geneva" pitchFamily="34" charset="0"/>
              </a:rPr>
              <a:t>filled with dry </a:t>
            </a:r>
            <a:r>
              <a:rPr lang="en-US" sz="2800" dirty="0" smtClean="0">
                <a:latin typeface="Geneva" pitchFamily="34" charset="0"/>
              </a:rPr>
              <a:t>nitrogen</a:t>
            </a:r>
            <a:endParaRPr lang="en-US" sz="2800" dirty="0" smtClean="0">
              <a:latin typeface="Genev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486706" y="6062007"/>
            <a:ext cx="106718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effectLst>
                  <a:outerShdw blurRad="63500" dist="63500" dir="2700000" algn="tl" rotWithShape="0">
                    <a:srgbClr val="002060">
                      <a:alpha val="40000"/>
                    </a:srgbClr>
                  </a:outerShdw>
                </a:effectLst>
                <a:latin typeface="Geneva" pitchFamily="34" charset="0"/>
              </a:rPr>
              <a:t>Waveguide</a:t>
            </a:r>
            <a:endParaRPr lang="en-US" sz="6600" dirty="0">
              <a:solidFill>
                <a:schemeClr val="bg1"/>
              </a:solidFill>
              <a:effectLst>
                <a:outerShdw blurRad="63500" dist="63500" dir="2700000" algn="tl" rotWithShape="0">
                  <a:srgbClr val="002060">
                    <a:alpha val="40000"/>
                  </a:srgbClr>
                </a:outerShdw>
              </a:effectLst>
              <a:latin typeface="Genev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014630" y="16992600"/>
            <a:ext cx="11400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effectLst>
                  <a:outerShdw blurRad="63500" dist="63500" dir="2700000" algn="tl" rotWithShape="0">
                    <a:srgbClr val="002060">
                      <a:alpha val="40000"/>
                    </a:srgbClr>
                  </a:outerShdw>
                </a:effectLst>
                <a:latin typeface="Geneva" pitchFamily="34" charset="0"/>
              </a:rPr>
              <a:t>Front-end optics</a:t>
            </a:r>
            <a:endParaRPr lang="en-US" sz="6600" dirty="0">
              <a:solidFill>
                <a:schemeClr val="bg1"/>
              </a:solidFill>
              <a:effectLst>
                <a:outerShdw blurRad="63500" dist="63500" dir="2700000" algn="tl" rotWithShape="0">
                  <a:srgbClr val="002060">
                    <a:alpha val="40000"/>
                  </a:srgbClr>
                </a:outerShdw>
              </a:effectLst>
              <a:latin typeface="Geneva" pitchFamily="34" charset="0"/>
            </a:endParaRPr>
          </a:p>
        </p:txBody>
      </p:sp>
      <p:pic>
        <p:nvPicPr>
          <p:cNvPr id="31" name="Content Placeholder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9"/>
          <a:stretch/>
        </p:blipFill>
        <p:spPr>
          <a:xfrm>
            <a:off x="33951569" y="9601471"/>
            <a:ext cx="3276598" cy="284687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9606061" y="10279938"/>
            <a:ext cx="611835" cy="606540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29542214" y="10904943"/>
            <a:ext cx="4409355" cy="1507171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9572556" y="9606236"/>
            <a:ext cx="4251260" cy="655238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75290" y="5520613"/>
            <a:ext cx="12434259" cy="8279190"/>
          </a:xfrm>
          <a:prstGeom prst="rect">
            <a:avLst/>
          </a:prstGeom>
          <a:solidFill>
            <a:schemeClr val="bg1"/>
          </a:solidFill>
          <a:effectLst>
            <a:outerShdw blurRad="381000" dist="254000" dir="2700000" algn="tl" rotWithShape="0">
              <a:srgbClr val="00206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2800" dirty="0">
                <a:latin typeface="Geneva" pitchFamily="34" charset="0"/>
              </a:rPr>
              <a:t>Far-infrared Tangential Interferometer/</a:t>
            </a:r>
            <a:r>
              <a:rPr lang="en-US" sz="2800" dirty="0" err="1">
                <a:latin typeface="Geneva" pitchFamily="34" charset="0"/>
              </a:rPr>
              <a:t>Polarimeter</a:t>
            </a:r>
            <a:r>
              <a:rPr lang="en-US" sz="2800" dirty="0">
                <a:latin typeface="Geneva" pitchFamily="34" charset="0"/>
              </a:rPr>
              <a:t> (FIReTIP) system </a:t>
            </a:r>
            <a:r>
              <a:rPr lang="en-US" sz="2800" dirty="0" smtClean="0">
                <a:latin typeface="Geneva" pitchFamily="34" charset="0"/>
              </a:rPr>
              <a:t>on NSTX-U is </a:t>
            </a:r>
            <a:r>
              <a:rPr lang="en-US" sz="2800" dirty="0">
                <a:latin typeface="Geneva" pitchFamily="34" charset="0"/>
              </a:rPr>
              <a:t>intended to provide robust, line-averaged electron density </a:t>
            </a:r>
            <a:r>
              <a:rPr lang="en-US" sz="2800" dirty="0" smtClean="0">
                <a:latin typeface="Geneva" pitchFamily="34" charset="0"/>
              </a:rPr>
              <a:t>measurements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>
                <a:latin typeface="Geneva" pitchFamily="34" charset="0"/>
              </a:rPr>
              <a:t>FIReTIP consists of three optically-pumped 119 µm methanol </a:t>
            </a:r>
            <a:r>
              <a:rPr lang="en-US" sz="2800" dirty="0" smtClean="0">
                <a:latin typeface="Geneva" pitchFamily="34" charset="0"/>
              </a:rPr>
              <a:t>lasers; one </a:t>
            </a:r>
            <a:r>
              <a:rPr lang="en-US" sz="2800" dirty="0">
                <a:latin typeface="Geneva" pitchFamily="34" charset="0"/>
              </a:rPr>
              <a:t>can be tuned via Stark </a:t>
            </a:r>
            <a:r>
              <a:rPr lang="en-US" sz="2800" dirty="0" smtClean="0">
                <a:latin typeface="Geneva" pitchFamily="34" charset="0"/>
              </a:rPr>
              <a:t>broadening for </a:t>
            </a:r>
            <a:r>
              <a:rPr lang="en-US" sz="2800" dirty="0">
                <a:latin typeface="Geneva" pitchFamily="34" charset="0"/>
              </a:rPr>
              <a:t>uniquely high intermediate frequencies and time </a:t>
            </a:r>
            <a:r>
              <a:rPr lang="en-US" sz="2800" dirty="0" smtClean="0">
                <a:latin typeface="Geneva" pitchFamily="34" charset="0"/>
              </a:rPr>
              <a:t>resolutions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smtClean="0">
                <a:latin typeface="Geneva" pitchFamily="34" charset="0"/>
              </a:rPr>
              <a:t>One major goal is </a:t>
            </a:r>
            <a:r>
              <a:rPr lang="en-US" sz="2800" dirty="0">
                <a:latin typeface="Geneva" pitchFamily="34" charset="0"/>
              </a:rPr>
              <a:t>to </a:t>
            </a:r>
            <a:r>
              <a:rPr lang="en-US" sz="2800" dirty="0" smtClean="0">
                <a:latin typeface="Geneva" pitchFamily="34" charset="0"/>
              </a:rPr>
              <a:t>be incorporated </a:t>
            </a:r>
            <a:r>
              <a:rPr lang="en-US" sz="2800" dirty="0">
                <a:latin typeface="Geneva" pitchFamily="34" charset="0"/>
              </a:rPr>
              <a:t>into </a:t>
            </a:r>
            <a:r>
              <a:rPr lang="en-US" sz="2800" dirty="0" smtClean="0">
                <a:latin typeface="Geneva" pitchFamily="34" charset="0"/>
              </a:rPr>
              <a:t>NSTX-U </a:t>
            </a:r>
            <a:r>
              <a:rPr lang="en-US" sz="2800" dirty="0">
                <a:latin typeface="Geneva" pitchFamily="34" charset="0"/>
              </a:rPr>
              <a:t>Plasma Control System (PCS) for real-time plasma density feedback </a:t>
            </a:r>
            <a:r>
              <a:rPr lang="en-US" sz="2800" dirty="0" smtClean="0">
                <a:latin typeface="Geneva" pitchFamily="34" charset="0"/>
              </a:rPr>
              <a:t>control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>
                <a:latin typeface="Geneva" pitchFamily="34" charset="0"/>
              </a:rPr>
              <a:t>Front-end optics mounted to Bay </a:t>
            </a:r>
            <a:r>
              <a:rPr lang="en-US" sz="2800" dirty="0" smtClean="0">
                <a:latin typeface="Geneva" pitchFamily="34" charset="0"/>
              </a:rPr>
              <a:t>G shape </a:t>
            </a:r>
            <a:r>
              <a:rPr lang="en-US" sz="2800" dirty="0">
                <a:latin typeface="Geneva" pitchFamily="34" charset="0"/>
              </a:rPr>
              <a:t>and position the beam going into the </a:t>
            </a:r>
            <a:r>
              <a:rPr lang="en-US" sz="2800" dirty="0" smtClean="0">
                <a:latin typeface="Geneva" pitchFamily="34" charset="0"/>
              </a:rPr>
              <a:t>plasma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>
                <a:latin typeface="Geneva" pitchFamily="34" charset="0"/>
              </a:rPr>
              <a:t>An internal retroreflector located near Bay </a:t>
            </a:r>
            <a:r>
              <a:rPr lang="en-US" sz="2800" dirty="0" smtClean="0">
                <a:latin typeface="Geneva" pitchFamily="34" charset="0"/>
              </a:rPr>
              <a:t>B facilitates </a:t>
            </a:r>
            <a:r>
              <a:rPr lang="en-US" sz="2800" dirty="0">
                <a:latin typeface="Geneva" pitchFamily="34" charset="0"/>
              </a:rPr>
              <a:t>double-pass </a:t>
            </a:r>
            <a:r>
              <a:rPr lang="en-US" sz="2800" dirty="0" smtClean="0">
                <a:latin typeface="Geneva" pitchFamily="34" charset="0"/>
              </a:rPr>
              <a:t>measurements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smtClean="0">
                <a:latin typeface="Geneva" pitchFamily="34" charset="0"/>
              </a:rPr>
              <a:t>Both front-end optics and internal retroreflector are hard-mounted to the NSTX-U vacuum vessel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smtClean="0">
                <a:latin typeface="Geneva" pitchFamily="34" charset="0"/>
              </a:rPr>
              <a:t>Sensitivity to vibrational effects are mitigated with a 633 nm interferometer; due to the short wavelength, only the movement of the retroreflector and front-end optics are measured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smtClean="0">
                <a:latin typeface="Geneva" pitchFamily="34" charset="0"/>
              </a:rPr>
              <a:t>An FPGA is used to subtract vibrational effects from the FIReTIP signal in real-time.</a:t>
            </a:r>
            <a:endParaRPr lang="en-US" sz="2800" dirty="0">
              <a:latin typeface="Genev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3901" y="24278307"/>
            <a:ext cx="12721729" cy="3539430"/>
          </a:xfrm>
          <a:prstGeom prst="rect">
            <a:avLst/>
          </a:prstGeom>
          <a:solidFill>
            <a:schemeClr val="bg1"/>
          </a:solidFill>
          <a:effectLst>
            <a:outerShdw blurRad="381000" dist="254000" dir="2700000" algn="tl" rotWithShape="0">
              <a:srgbClr val="00206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2800" dirty="0">
                <a:latin typeface="Geneva" pitchFamily="34" charset="0"/>
              </a:rPr>
              <a:t>M</a:t>
            </a:r>
            <a:r>
              <a:rPr lang="en-US" sz="2800" dirty="0" smtClean="0">
                <a:latin typeface="Geneva" pitchFamily="34" charset="0"/>
              </a:rPr>
              <a:t>ain </a:t>
            </a:r>
            <a:r>
              <a:rPr lang="en-US" sz="2800" dirty="0" smtClean="0">
                <a:latin typeface="Geneva" pitchFamily="34" charset="0"/>
              </a:rPr>
              <a:t>interferometer </a:t>
            </a:r>
            <a:r>
              <a:rPr lang="en-US" sz="2800" dirty="0" smtClean="0">
                <a:latin typeface="Geneva" pitchFamily="34" charset="0"/>
              </a:rPr>
              <a:t>channel (</a:t>
            </a:r>
            <a:r>
              <a:rPr lang="en-US" sz="2800" dirty="0" err="1" smtClean="0">
                <a:latin typeface="Geneva" pitchFamily="34" charset="0"/>
              </a:rPr>
              <a:t>Ch</a:t>
            </a:r>
            <a:r>
              <a:rPr lang="en-US" sz="2800" dirty="0" smtClean="0">
                <a:latin typeface="Geneva" pitchFamily="34" charset="0"/>
              </a:rPr>
              <a:t> 1) </a:t>
            </a:r>
            <a:r>
              <a:rPr lang="en-US" sz="2800" dirty="0" smtClean="0">
                <a:latin typeface="Geneva" pitchFamily="34" charset="0"/>
              </a:rPr>
              <a:t>between Bay G and Bay B for </a:t>
            </a:r>
            <a:r>
              <a:rPr lang="en-US" sz="2800" dirty="0" smtClean="0">
                <a:latin typeface="Geneva" pitchFamily="34" charset="0"/>
              </a:rPr>
              <a:t>core </a:t>
            </a:r>
            <a:r>
              <a:rPr lang="en-US" sz="2800" dirty="0" smtClean="0">
                <a:latin typeface="Geneva" pitchFamily="34" charset="0"/>
              </a:rPr>
              <a:t>plasma </a:t>
            </a:r>
            <a:r>
              <a:rPr lang="en-US" sz="2800" dirty="0" smtClean="0">
                <a:latin typeface="Geneva" pitchFamily="34" charset="0"/>
              </a:rPr>
              <a:t>density will also be </a:t>
            </a:r>
            <a:r>
              <a:rPr lang="en-US" sz="2800" dirty="0" smtClean="0">
                <a:latin typeface="Geneva" pitchFamily="34" charset="0"/>
              </a:rPr>
              <a:t>used for real-time density feedback control of the NSTX-U </a:t>
            </a:r>
            <a:r>
              <a:rPr lang="en-US" sz="2800" dirty="0" smtClean="0">
                <a:latin typeface="Geneva" pitchFamily="34" charset="0"/>
              </a:rPr>
              <a:t>plasma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smtClean="0">
                <a:latin typeface="Geneva" pitchFamily="34" charset="0"/>
              </a:rPr>
              <a:t>Two </a:t>
            </a:r>
            <a:r>
              <a:rPr lang="en-US" sz="2800" dirty="0" smtClean="0">
                <a:latin typeface="Geneva" pitchFamily="34" charset="0"/>
              </a:rPr>
              <a:t>additional channels </a:t>
            </a:r>
            <a:r>
              <a:rPr lang="en-US" sz="2800" dirty="0" smtClean="0">
                <a:latin typeface="Geneva" pitchFamily="34" charset="0"/>
              </a:rPr>
              <a:t>to </a:t>
            </a:r>
            <a:r>
              <a:rPr lang="en-US" sz="2800" dirty="0" smtClean="0">
                <a:latin typeface="Geneva" pitchFamily="34" charset="0"/>
              </a:rPr>
              <a:t>measure edge and core density fluctuations in future </a:t>
            </a:r>
            <a:r>
              <a:rPr lang="en-US" sz="2800" dirty="0" smtClean="0">
                <a:latin typeface="Geneva" pitchFamily="34" charset="0"/>
              </a:rPr>
              <a:t>upgrades</a:t>
            </a:r>
            <a:endParaRPr lang="en-US" sz="2800" dirty="0">
              <a:latin typeface="Geneva" pitchFamily="34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>
                <a:latin typeface="Geneva" pitchFamily="34" charset="0"/>
              </a:rPr>
              <a:t>L</a:t>
            </a:r>
            <a:r>
              <a:rPr lang="en-US" sz="2800" dirty="0" smtClean="0">
                <a:latin typeface="Geneva" pitchFamily="34" charset="0"/>
              </a:rPr>
              <a:t>asers </a:t>
            </a:r>
            <a:r>
              <a:rPr lang="en-US" sz="2800" dirty="0" smtClean="0">
                <a:latin typeface="Geneva" pitchFamily="34" charset="0"/>
              </a:rPr>
              <a:t>are housed in an enclosure external </a:t>
            </a:r>
            <a:r>
              <a:rPr lang="en-US" sz="2800" dirty="0" smtClean="0">
                <a:latin typeface="Geneva" pitchFamily="34" charset="0"/>
              </a:rPr>
              <a:t>to NSTX-U </a:t>
            </a:r>
            <a:r>
              <a:rPr lang="en-US" sz="2800" dirty="0" smtClean="0">
                <a:latin typeface="Geneva" pitchFamily="34" charset="0"/>
              </a:rPr>
              <a:t>test cell. </a:t>
            </a:r>
            <a:endParaRPr lang="en-US" sz="2800" dirty="0" smtClean="0">
              <a:latin typeface="Geneva" pitchFamily="34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>
                <a:latin typeface="Geneva" pitchFamily="34" charset="0"/>
              </a:rPr>
              <a:t>L</a:t>
            </a:r>
            <a:r>
              <a:rPr lang="en-US" sz="2800" dirty="0" smtClean="0">
                <a:latin typeface="Geneva" pitchFamily="34" charset="0"/>
              </a:rPr>
              <a:t>aser </a:t>
            </a:r>
            <a:r>
              <a:rPr lang="en-US" sz="2800" dirty="0" smtClean="0">
                <a:latin typeface="Geneva" pitchFamily="34" charset="0"/>
              </a:rPr>
              <a:t>paths </a:t>
            </a:r>
            <a:r>
              <a:rPr lang="en-US" sz="2800" dirty="0" smtClean="0">
                <a:latin typeface="Geneva" pitchFamily="34" charset="0"/>
              </a:rPr>
              <a:t>are fully </a:t>
            </a:r>
            <a:r>
              <a:rPr lang="en-US" sz="2800" dirty="0" smtClean="0">
                <a:latin typeface="Geneva" pitchFamily="34" charset="0"/>
              </a:rPr>
              <a:t>enclosed in dry air or </a:t>
            </a:r>
            <a:r>
              <a:rPr lang="en-US" sz="2800" dirty="0" smtClean="0">
                <a:latin typeface="Geneva" pitchFamily="34" charset="0"/>
              </a:rPr>
              <a:t>nitrogen to reduce </a:t>
            </a:r>
            <a:r>
              <a:rPr lang="en-US" sz="2800" dirty="0" smtClean="0">
                <a:latin typeface="Geneva" pitchFamily="34" charset="0"/>
              </a:rPr>
              <a:t>losses due to absorption by water </a:t>
            </a:r>
            <a:r>
              <a:rPr lang="en-US" sz="2800" dirty="0" smtClean="0">
                <a:latin typeface="Geneva" pitchFamily="34" charset="0"/>
              </a:rPr>
              <a:t>vapor</a:t>
            </a:r>
            <a:endParaRPr lang="en-US" sz="2800" dirty="0" smtClean="0">
              <a:latin typeface="Genev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944600" y="18374362"/>
            <a:ext cx="5709115" cy="8279190"/>
          </a:xfrm>
          <a:prstGeom prst="rect">
            <a:avLst/>
          </a:prstGeom>
          <a:solidFill>
            <a:schemeClr val="bg1"/>
          </a:solidFill>
          <a:effectLst>
            <a:outerShdw blurRad="381000" dist="254000" dir="2700000" algn="tl" rotWithShape="0">
              <a:srgbClr val="00206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2800" dirty="0" smtClean="0">
                <a:latin typeface="Geneva" pitchFamily="34" charset="0"/>
              </a:rPr>
              <a:t>Front-end </a:t>
            </a:r>
            <a:r>
              <a:rPr lang="en-US" sz="2800" dirty="0" smtClean="0">
                <a:latin typeface="Geneva" pitchFamily="34" charset="0"/>
              </a:rPr>
              <a:t>optics </a:t>
            </a:r>
            <a:r>
              <a:rPr lang="en-US" sz="2800" dirty="0" smtClean="0">
                <a:latin typeface="Geneva" pitchFamily="34" charset="0"/>
              </a:rPr>
              <a:t>focus a FIReTIP probe </a:t>
            </a:r>
            <a:r>
              <a:rPr lang="en-US" sz="2800" dirty="0" smtClean="0">
                <a:latin typeface="Geneva" pitchFamily="34" charset="0"/>
              </a:rPr>
              <a:t>beam </a:t>
            </a:r>
            <a:r>
              <a:rPr lang="en-US" sz="2800" dirty="0" smtClean="0">
                <a:latin typeface="Geneva" pitchFamily="34" charset="0"/>
              </a:rPr>
              <a:t>onto </a:t>
            </a:r>
            <a:r>
              <a:rPr lang="en-US" sz="2800" dirty="0" smtClean="0">
                <a:latin typeface="Geneva" pitchFamily="34" charset="0"/>
              </a:rPr>
              <a:t>retroreflector while </a:t>
            </a:r>
            <a:r>
              <a:rPr lang="en-US" sz="2800" dirty="0" smtClean="0">
                <a:latin typeface="Geneva" pitchFamily="34" charset="0"/>
              </a:rPr>
              <a:t>passing through a </a:t>
            </a:r>
            <a:r>
              <a:rPr lang="en-US" sz="2800" dirty="0" smtClean="0">
                <a:latin typeface="Geneva" pitchFamily="34" charset="0"/>
              </a:rPr>
              <a:t>Bay G launch tube without </a:t>
            </a:r>
            <a:r>
              <a:rPr lang="en-US" sz="2800" dirty="0" smtClean="0">
                <a:latin typeface="Geneva" pitchFamily="34" charset="0"/>
              </a:rPr>
              <a:t>clipping</a:t>
            </a:r>
            <a:endParaRPr lang="en-US" sz="2800" dirty="0">
              <a:latin typeface="Geneva" pitchFamily="34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>
                <a:latin typeface="Geneva" pitchFamily="34" charset="0"/>
              </a:rPr>
              <a:t>O</a:t>
            </a:r>
            <a:r>
              <a:rPr lang="en-US" sz="2800" dirty="0" smtClean="0">
                <a:latin typeface="Geneva" pitchFamily="34" charset="0"/>
              </a:rPr>
              <a:t>ptics </a:t>
            </a:r>
            <a:r>
              <a:rPr lang="en-US" sz="2800" dirty="0" smtClean="0">
                <a:latin typeface="Geneva" pitchFamily="34" charset="0"/>
              </a:rPr>
              <a:t>also </a:t>
            </a:r>
            <a:r>
              <a:rPr lang="en-US" sz="2800" dirty="0" smtClean="0">
                <a:latin typeface="Geneva" pitchFamily="34" charset="0"/>
              </a:rPr>
              <a:t>shape </a:t>
            </a:r>
            <a:r>
              <a:rPr lang="en-US" sz="2800" dirty="0" smtClean="0">
                <a:latin typeface="Geneva" pitchFamily="34" charset="0"/>
              </a:rPr>
              <a:t>633 nm </a:t>
            </a:r>
            <a:r>
              <a:rPr lang="en-US" sz="2800" dirty="0" err="1" smtClean="0">
                <a:latin typeface="Geneva" pitchFamily="34" charset="0"/>
              </a:rPr>
              <a:t>HeNe</a:t>
            </a:r>
            <a:r>
              <a:rPr lang="en-US" sz="2800" dirty="0" smtClean="0">
                <a:latin typeface="Geneva" pitchFamily="34" charset="0"/>
              </a:rPr>
              <a:t> laser beam to </a:t>
            </a:r>
            <a:r>
              <a:rPr lang="en-US" sz="2800" dirty="0" smtClean="0">
                <a:latin typeface="Geneva" pitchFamily="34" charset="0"/>
              </a:rPr>
              <a:t>allow </a:t>
            </a:r>
            <a:r>
              <a:rPr lang="en-US" sz="2800" dirty="0" smtClean="0">
                <a:latin typeface="Geneva" pitchFamily="34" charset="0"/>
              </a:rPr>
              <a:t>the beam to pass back </a:t>
            </a:r>
            <a:r>
              <a:rPr lang="en-US" sz="2800" dirty="0" smtClean="0">
                <a:latin typeface="Geneva" pitchFamily="34" charset="0"/>
              </a:rPr>
              <a:t>through optics box </a:t>
            </a:r>
            <a:r>
              <a:rPr lang="en-US" sz="2800" dirty="0" smtClean="0">
                <a:latin typeface="Geneva" pitchFamily="34" charset="0"/>
              </a:rPr>
              <a:t>and recouple </a:t>
            </a:r>
            <a:r>
              <a:rPr lang="en-US" sz="2800" dirty="0" smtClean="0">
                <a:latin typeface="Geneva" pitchFamily="34" charset="0"/>
              </a:rPr>
              <a:t>into </a:t>
            </a:r>
            <a:r>
              <a:rPr lang="en-US" sz="2800" dirty="0" smtClean="0">
                <a:latin typeface="Geneva" pitchFamily="34" charset="0"/>
              </a:rPr>
              <a:t>fiber </a:t>
            </a:r>
            <a:r>
              <a:rPr lang="en-US" sz="2800" dirty="0" smtClean="0">
                <a:latin typeface="Geneva" pitchFamily="34" charset="0"/>
              </a:rPr>
              <a:t>optics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>
                <a:latin typeface="Geneva" pitchFamily="34" charset="0"/>
              </a:rPr>
              <a:t>H</a:t>
            </a:r>
            <a:r>
              <a:rPr lang="en-US" sz="2800" dirty="0" smtClean="0">
                <a:latin typeface="Geneva" pitchFamily="34" charset="0"/>
              </a:rPr>
              <a:t>igh </a:t>
            </a:r>
            <a:r>
              <a:rPr lang="en-US" sz="2800" dirty="0" smtClean="0">
                <a:latin typeface="Geneva" pitchFamily="34" charset="0"/>
              </a:rPr>
              <a:t>resistivity silicon wafer coated with</a:t>
            </a:r>
            <a:br>
              <a:rPr lang="en-US" sz="2800" dirty="0" smtClean="0">
                <a:latin typeface="Geneva" pitchFamily="34" charset="0"/>
              </a:rPr>
            </a:br>
            <a:r>
              <a:rPr lang="en-US" sz="2800" dirty="0">
                <a:latin typeface="Geneva" pitchFamily="34" charset="0"/>
              </a:rPr>
              <a:t>alternating layers of </a:t>
            </a:r>
            <a:r>
              <a:rPr lang="en-US" sz="2800" dirty="0" err="1">
                <a:latin typeface="Geneva" pitchFamily="34" charset="0"/>
              </a:rPr>
              <a:t>ZnSe</a:t>
            </a:r>
            <a:r>
              <a:rPr lang="en-US" sz="2800" dirty="0">
                <a:latin typeface="Geneva" pitchFamily="34" charset="0"/>
              </a:rPr>
              <a:t> and ThF</a:t>
            </a:r>
            <a:r>
              <a:rPr lang="en-US" sz="2800" baseline="-25000" dirty="0">
                <a:latin typeface="Geneva" pitchFamily="34" charset="0"/>
              </a:rPr>
              <a:t>4</a:t>
            </a:r>
            <a:r>
              <a:rPr lang="en-US" sz="2800" dirty="0">
                <a:latin typeface="Geneva" pitchFamily="34" charset="0"/>
              </a:rPr>
              <a:t> </a:t>
            </a:r>
            <a:r>
              <a:rPr lang="en-US" sz="2800" dirty="0" smtClean="0">
                <a:latin typeface="Geneva" pitchFamily="34" charset="0"/>
              </a:rPr>
              <a:t>reflects 99+% of </a:t>
            </a:r>
            <a:r>
              <a:rPr lang="en-US" sz="2800" dirty="0" err="1" smtClean="0">
                <a:latin typeface="Geneva" pitchFamily="34" charset="0"/>
              </a:rPr>
              <a:t>HeNe</a:t>
            </a:r>
            <a:r>
              <a:rPr lang="en-US" sz="2800" dirty="0" smtClean="0">
                <a:latin typeface="Geneva" pitchFamily="34" charset="0"/>
              </a:rPr>
              <a:t> beam with transmitting 80+% of FIR beam, allowing </a:t>
            </a:r>
            <a:r>
              <a:rPr lang="en-US" sz="2800" dirty="0">
                <a:latin typeface="Geneva" pitchFamily="34" charset="0"/>
              </a:rPr>
              <a:t>for collinear </a:t>
            </a:r>
            <a:r>
              <a:rPr lang="en-US" sz="2800" dirty="0" smtClean="0">
                <a:latin typeface="Geneva" pitchFamily="34" charset="0"/>
              </a:rPr>
              <a:t>propagation through optics box to retroreflector</a:t>
            </a:r>
            <a:endParaRPr lang="en-US" sz="2800" dirty="0">
              <a:latin typeface="Genev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56667" y="15399603"/>
            <a:ext cx="5718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eneva" charset="0"/>
                <a:ea typeface="Geneva" charset="0"/>
                <a:cs typeface="Geneva" charset="0"/>
              </a:rPr>
              <a:t>Waveguide simulation demonstrating low-loss HE</a:t>
            </a:r>
            <a:r>
              <a:rPr lang="en-US" sz="2400" baseline="-25000" dirty="0" smtClean="0">
                <a:latin typeface="Geneva" charset="0"/>
                <a:ea typeface="Geneva" charset="0"/>
                <a:cs typeface="Geneva" charset="0"/>
              </a:rPr>
              <a:t>11</a:t>
            </a:r>
            <a:r>
              <a:rPr lang="en-US" sz="2400" dirty="0" smtClean="0">
                <a:latin typeface="Geneva" charset="0"/>
                <a:ea typeface="Geneva" charset="0"/>
                <a:cs typeface="Geneva" charset="0"/>
              </a:rPr>
              <a:t> mode</a:t>
            </a:r>
            <a:endParaRPr lang="en-US" sz="2400" dirty="0">
              <a:latin typeface="Geneva" charset="0"/>
              <a:ea typeface="Geneva" charset="0"/>
              <a:cs typeface="Geneva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6011414" y="16476685"/>
            <a:ext cx="6248400" cy="351472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1028296" y="16459090"/>
            <a:ext cx="2081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Geneva" charset="0"/>
                <a:ea typeface="Geneva" charset="0"/>
                <a:cs typeface="Geneva" charset="0"/>
              </a:rPr>
              <a:t>FIR lasers</a:t>
            </a:r>
            <a:endParaRPr lang="en-US" sz="2400" dirty="0">
              <a:solidFill>
                <a:srgbClr val="FFFF00"/>
              </a:solidFill>
              <a:latin typeface="Geneva" charset="0"/>
              <a:ea typeface="Geneva" charset="0"/>
              <a:cs typeface="Geneva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525000" y="18592800"/>
            <a:ext cx="2357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00"/>
                </a:solidFill>
                <a:latin typeface="Geneva" charset="0"/>
                <a:ea typeface="Geneva" charset="0"/>
                <a:cs typeface="Geneva" charset="0"/>
              </a:rPr>
              <a:t>Stark-effect FIR laser</a:t>
            </a:r>
            <a:endParaRPr lang="en-US" sz="2400" dirty="0">
              <a:solidFill>
                <a:srgbClr val="FFFF00"/>
              </a:solidFill>
              <a:latin typeface="Geneva" charset="0"/>
              <a:ea typeface="Geneva" charset="0"/>
              <a:cs typeface="Geneva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392658" y="20998140"/>
            <a:ext cx="1922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Geneva" charset="0"/>
                <a:ea typeface="Geneva" charset="0"/>
                <a:cs typeface="Geneva" charset="0"/>
              </a:rPr>
              <a:t>CO</a:t>
            </a:r>
            <a:r>
              <a:rPr lang="en-US" sz="2400" baseline="-25000" dirty="0" smtClean="0">
                <a:solidFill>
                  <a:srgbClr val="FFFF00"/>
                </a:solidFill>
                <a:latin typeface="Geneva" charset="0"/>
                <a:ea typeface="Geneva" charset="0"/>
                <a:cs typeface="Geneva" charset="0"/>
              </a:rPr>
              <a:t>2</a:t>
            </a:r>
            <a:r>
              <a:rPr lang="en-US" sz="2400" dirty="0" smtClean="0">
                <a:solidFill>
                  <a:srgbClr val="FFFF00"/>
                </a:solidFill>
                <a:latin typeface="Geneva" charset="0"/>
                <a:ea typeface="Geneva" charset="0"/>
                <a:cs typeface="Geneva" charset="0"/>
              </a:rPr>
              <a:t> laser</a:t>
            </a:r>
            <a:endParaRPr lang="en-US" sz="2400" dirty="0">
              <a:solidFill>
                <a:srgbClr val="FFFF00"/>
              </a:solidFill>
              <a:latin typeface="Geneva" charset="0"/>
              <a:ea typeface="Geneva" charset="0"/>
              <a:cs typeface="Geneva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18714" y="22524673"/>
            <a:ext cx="3897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Geneva" charset="0"/>
                <a:ea typeface="Geneva" charset="0"/>
                <a:cs typeface="Geneva" charset="0"/>
              </a:rPr>
              <a:t>CO</a:t>
            </a:r>
            <a:r>
              <a:rPr lang="en-US" sz="2400" baseline="-25000" dirty="0" smtClean="0">
                <a:solidFill>
                  <a:srgbClr val="FFFF00"/>
                </a:solidFill>
                <a:latin typeface="Geneva" charset="0"/>
                <a:ea typeface="Geneva" charset="0"/>
                <a:cs typeface="Geneva" charset="0"/>
              </a:rPr>
              <a:t>2</a:t>
            </a:r>
            <a:r>
              <a:rPr lang="en-US" sz="2400" dirty="0" smtClean="0">
                <a:solidFill>
                  <a:srgbClr val="FFFF00"/>
                </a:solidFill>
                <a:latin typeface="Geneva" charset="0"/>
                <a:ea typeface="Geneva" charset="0"/>
                <a:cs typeface="Geneva" charset="0"/>
              </a:rPr>
              <a:t> laser power supply</a:t>
            </a:r>
            <a:endParaRPr lang="en-US" sz="2400" dirty="0">
              <a:solidFill>
                <a:srgbClr val="FFFF00"/>
              </a:solidFill>
              <a:latin typeface="Geneva" charset="0"/>
              <a:ea typeface="Geneva" charset="0"/>
              <a:cs typeface="Geneva" charset="0"/>
            </a:endParaRPr>
          </a:p>
        </p:txBody>
      </p:sp>
      <p:cxnSp>
        <p:nvCxnSpPr>
          <p:cNvPr id="47" name="Straight Arrow Connector 46"/>
          <p:cNvCxnSpPr>
            <a:stCxn id="42" idx="2"/>
          </p:cNvCxnSpPr>
          <p:nvPr/>
        </p:nvCxnSpPr>
        <p:spPr>
          <a:xfrm flipH="1">
            <a:off x="11353801" y="16920755"/>
            <a:ext cx="715122" cy="98817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2" idx="2"/>
          </p:cNvCxnSpPr>
          <p:nvPr/>
        </p:nvCxnSpPr>
        <p:spPr>
          <a:xfrm>
            <a:off x="12068923" y="16920755"/>
            <a:ext cx="656477" cy="97842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3"/>
          </p:cNvCxnSpPr>
          <p:nvPr/>
        </p:nvCxnSpPr>
        <p:spPr>
          <a:xfrm>
            <a:off x="11882798" y="19008299"/>
            <a:ext cx="656477" cy="532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4" idx="0"/>
          </p:cNvCxnSpPr>
          <p:nvPr/>
        </p:nvCxnSpPr>
        <p:spPr>
          <a:xfrm flipH="1" flipV="1">
            <a:off x="10859574" y="20021631"/>
            <a:ext cx="494227" cy="97650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45" idx="0"/>
          </p:cNvCxnSpPr>
          <p:nvPr/>
        </p:nvCxnSpPr>
        <p:spPr>
          <a:xfrm flipH="1" flipV="1">
            <a:off x="8410573" y="19652397"/>
            <a:ext cx="1756684" cy="287227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1131365" y="21490184"/>
            <a:ext cx="1922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Geneva" charset="0"/>
                <a:ea typeface="Geneva" charset="0"/>
                <a:cs typeface="Geneva" charset="0"/>
              </a:rPr>
              <a:t>FIR/</a:t>
            </a:r>
            <a:r>
              <a:rPr lang="en-US" sz="2400" dirty="0" err="1" smtClean="0">
                <a:solidFill>
                  <a:srgbClr val="FFFF00"/>
                </a:solidFill>
                <a:latin typeface="Geneva" charset="0"/>
                <a:ea typeface="Geneva" charset="0"/>
                <a:cs typeface="Geneva" charset="0"/>
              </a:rPr>
              <a:t>HeNe</a:t>
            </a:r>
            <a:r>
              <a:rPr lang="en-US" sz="2400" dirty="0" smtClean="0">
                <a:solidFill>
                  <a:srgbClr val="FFFF00"/>
                </a:solidFill>
                <a:latin typeface="Geneva" charset="0"/>
                <a:ea typeface="Geneva" charset="0"/>
                <a:cs typeface="Geneva" charset="0"/>
              </a:rPr>
              <a:t> coupler</a:t>
            </a:r>
            <a:endParaRPr lang="en-US" sz="2400" dirty="0">
              <a:solidFill>
                <a:srgbClr val="FFFF00"/>
              </a:solidFill>
              <a:latin typeface="Geneva" charset="0"/>
              <a:ea typeface="Geneva" charset="0"/>
              <a:cs typeface="Geneva" charset="0"/>
            </a:endParaRPr>
          </a:p>
        </p:txBody>
      </p:sp>
      <p:cxnSp>
        <p:nvCxnSpPr>
          <p:cNvPr id="72" name="Straight Arrow Connector 71"/>
          <p:cNvCxnSpPr>
            <a:stCxn id="71" idx="2"/>
          </p:cNvCxnSpPr>
          <p:nvPr/>
        </p:nvCxnSpPr>
        <p:spPr>
          <a:xfrm>
            <a:off x="22092508" y="22321181"/>
            <a:ext cx="983114" cy="19277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22599806" y="21823348"/>
            <a:ext cx="1174594" cy="1036652"/>
          </a:xfrm>
          <a:prstGeom prst="ellipse">
            <a:avLst/>
          </a:prstGeom>
          <a:noFill/>
          <a:ln w="76200">
            <a:solidFill>
              <a:srgbClr val="FFFF00">
                <a:alpha val="7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>
            <a:off x="29946598" y="10641529"/>
            <a:ext cx="2362202" cy="3158274"/>
          </a:xfrm>
          <a:prstGeom prst="line">
            <a:avLst/>
          </a:prstGeom>
          <a:ln w="152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8533592" y="12621037"/>
            <a:ext cx="1922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Geneva" charset="0"/>
                <a:ea typeface="Geneva" charset="0"/>
                <a:cs typeface="Geneva" charset="0"/>
              </a:rPr>
              <a:t>FIReTIP Ch1 beam path</a:t>
            </a:r>
            <a:endParaRPr lang="en-US" sz="2400" dirty="0">
              <a:solidFill>
                <a:srgbClr val="FFFF00"/>
              </a:solidFill>
              <a:latin typeface="Geneva" charset="0"/>
              <a:ea typeface="Geneva" charset="0"/>
              <a:cs typeface="Geneva" charset="0"/>
            </a:endParaRPr>
          </a:p>
        </p:txBody>
      </p:sp>
      <p:cxnSp>
        <p:nvCxnSpPr>
          <p:cNvPr id="79" name="Straight Arrow Connector 78"/>
          <p:cNvCxnSpPr>
            <a:stCxn id="83" idx="2"/>
          </p:cNvCxnSpPr>
          <p:nvPr/>
        </p:nvCxnSpPr>
        <p:spPr>
          <a:xfrm>
            <a:off x="27235363" y="9294198"/>
            <a:ext cx="1247020" cy="83987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29556073" y="11980172"/>
            <a:ext cx="1304927" cy="59738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6274220" y="8463201"/>
            <a:ext cx="1922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Geneva" charset="0"/>
                <a:ea typeface="Geneva" charset="0"/>
                <a:cs typeface="Geneva" charset="0"/>
              </a:rPr>
              <a:t>Bay B port cover</a:t>
            </a:r>
            <a:endParaRPr lang="en-US" sz="2400" dirty="0">
              <a:solidFill>
                <a:srgbClr val="FFFF00"/>
              </a:solidFill>
              <a:latin typeface="Geneva" charset="0"/>
              <a:ea typeface="Geneva" charset="0"/>
              <a:cs typeface="Geneva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4853685" y="24347512"/>
            <a:ext cx="2605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FFFF00"/>
                </a:solidFill>
                <a:latin typeface="Geneva" charset="0"/>
                <a:ea typeface="Geneva" charset="0"/>
                <a:cs typeface="Geneva" charset="0"/>
              </a:rPr>
              <a:t>Corrected density</a:t>
            </a:r>
            <a:endParaRPr lang="en-US" sz="3600" i="1" dirty="0">
              <a:solidFill>
                <a:srgbClr val="FFFF00"/>
              </a:solidFill>
              <a:latin typeface="Geneva" charset="0"/>
              <a:ea typeface="Geneva" charset="0"/>
              <a:cs typeface="Geneva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34443306" y="21107400"/>
            <a:ext cx="1989294" cy="155427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neva" charset="0"/>
                <a:ea typeface="Geneva" charset="0"/>
                <a:cs typeface="Geneva" charset="0"/>
              </a:rPr>
              <a:t>I/Q mixer</a:t>
            </a:r>
            <a:endParaRPr lang="en-US" sz="4000" dirty="0">
              <a:latin typeface="Geneva" charset="0"/>
              <a:ea typeface="Geneva" charset="0"/>
              <a:cs typeface="Geneva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28769967" y="21077123"/>
            <a:ext cx="1989294" cy="155427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Geneva" charset="0"/>
                <a:ea typeface="Geneva" charset="0"/>
                <a:cs typeface="Geneva" charset="0"/>
              </a:rPr>
              <a:t>I/Q mixer</a:t>
            </a:r>
            <a:endParaRPr lang="en-US" sz="4000" dirty="0">
              <a:latin typeface="Geneva" charset="0"/>
              <a:ea typeface="Geneva" charset="0"/>
              <a:cs typeface="Geneva" charset="0"/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29186008" y="19659600"/>
            <a:ext cx="0" cy="137160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30366919" y="19659600"/>
            <a:ext cx="0" cy="137160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V="1">
            <a:off x="30784800" y="21869271"/>
            <a:ext cx="415084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H="1">
            <a:off x="33613138" y="21909713"/>
            <a:ext cx="676862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V="1">
            <a:off x="37495238" y="18191448"/>
            <a:ext cx="640080" cy="0"/>
          </a:xfrm>
          <a:prstGeom prst="straightConnector1">
            <a:avLst/>
          </a:prstGeom>
          <a:ln w="7620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V="1">
            <a:off x="37495238" y="18592800"/>
            <a:ext cx="640080" cy="0"/>
          </a:xfrm>
          <a:prstGeom prst="straightConnector1">
            <a:avLst/>
          </a:prstGeom>
          <a:ln w="7620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38135318" y="18135600"/>
            <a:ext cx="0" cy="3718661"/>
          </a:xfrm>
          <a:prstGeom prst="straightConnector1">
            <a:avLst/>
          </a:prstGeom>
          <a:ln w="7620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H="1" flipV="1">
            <a:off x="36499801" y="21869400"/>
            <a:ext cx="1635517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endCxn id="119" idx="1"/>
          </p:cNvCxnSpPr>
          <p:nvPr/>
        </p:nvCxnSpPr>
        <p:spPr>
          <a:xfrm>
            <a:off x="33735374" y="24947676"/>
            <a:ext cx="1118311" cy="1"/>
          </a:xfrm>
          <a:prstGeom prst="straightConnector1">
            <a:avLst/>
          </a:prstGeom>
          <a:ln w="1270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22203856" y="20384077"/>
            <a:ext cx="1922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Geneva" charset="0"/>
                <a:ea typeface="Geneva" charset="0"/>
                <a:cs typeface="Geneva" charset="0"/>
              </a:rPr>
              <a:t>Launching mirror</a:t>
            </a:r>
            <a:endParaRPr lang="en-US" sz="2400" dirty="0">
              <a:solidFill>
                <a:srgbClr val="FFFF00"/>
              </a:solidFill>
              <a:latin typeface="Geneva" charset="0"/>
              <a:ea typeface="Geneva" charset="0"/>
              <a:cs typeface="Geneva" charset="0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21640800" y="19509346"/>
            <a:ext cx="862790" cy="912254"/>
          </a:xfrm>
          <a:prstGeom prst="ellipse">
            <a:avLst/>
          </a:prstGeom>
          <a:noFill/>
          <a:ln w="76200">
            <a:solidFill>
              <a:srgbClr val="FFFF00">
                <a:alpha val="7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Arrow Connector 143"/>
          <p:cNvCxnSpPr>
            <a:stCxn id="142" idx="0"/>
          </p:cNvCxnSpPr>
          <p:nvPr/>
        </p:nvCxnSpPr>
        <p:spPr>
          <a:xfrm flipH="1" flipV="1">
            <a:off x="22203857" y="20021631"/>
            <a:ext cx="961142" cy="36244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153"/>
          <p:cNvSpPr/>
          <p:nvPr/>
        </p:nvSpPr>
        <p:spPr>
          <a:xfrm>
            <a:off x="22561286" y="25547841"/>
            <a:ext cx="1321761" cy="1163354"/>
          </a:xfrm>
          <a:prstGeom prst="ellipse">
            <a:avLst/>
          </a:prstGeom>
          <a:noFill/>
          <a:ln w="76200">
            <a:solidFill>
              <a:srgbClr val="FFC000">
                <a:alpha val="7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/>
          <p:cNvSpPr txBox="1"/>
          <p:nvPr/>
        </p:nvSpPr>
        <p:spPr>
          <a:xfrm>
            <a:off x="21367652" y="23712124"/>
            <a:ext cx="1922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FFFF00"/>
                </a:solidFill>
                <a:latin typeface="Geneva" charset="0"/>
                <a:ea typeface="Geneva" charset="0"/>
                <a:cs typeface="Geneva" charset="0"/>
              </a:rPr>
              <a:t>Waveguide entrance</a:t>
            </a:r>
            <a:endParaRPr lang="en-US" sz="2400" dirty="0">
              <a:solidFill>
                <a:srgbClr val="FFFF00"/>
              </a:solidFill>
              <a:latin typeface="Geneva" charset="0"/>
              <a:ea typeface="Geneva" charset="0"/>
              <a:cs typeface="Geneva" charset="0"/>
            </a:endParaRPr>
          </a:p>
        </p:txBody>
      </p:sp>
      <p:cxnSp>
        <p:nvCxnSpPr>
          <p:cNvPr id="156" name="Straight Arrow Connector 155"/>
          <p:cNvCxnSpPr>
            <a:stCxn id="155" idx="2"/>
          </p:cNvCxnSpPr>
          <p:nvPr/>
        </p:nvCxnSpPr>
        <p:spPr>
          <a:xfrm>
            <a:off x="22328795" y="24543121"/>
            <a:ext cx="746827" cy="150490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34326028" y="12390204"/>
            <a:ext cx="2425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Geneva" charset="0"/>
                <a:ea typeface="Geneva" charset="0"/>
                <a:cs typeface="Geneva" charset="0"/>
              </a:rPr>
              <a:t>Retroreflector</a:t>
            </a:r>
            <a:endParaRPr lang="en-US" sz="2400" dirty="0">
              <a:latin typeface="Geneva" charset="0"/>
              <a:ea typeface="Geneva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1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561</Words>
  <Application>Microsoft Macintosh PowerPoint</Application>
  <PresentationFormat>Custom</PresentationFormat>
  <Paragraphs>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Geneva</vt:lpstr>
      <vt:lpstr>Arial</vt:lpstr>
      <vt:lpstr>Office Theme</vt:lpstr>
      <vt:lpstr>PowerPoint Presentation</vt:lpstr>
    </vt:vector>
  </TitlesOfParts>
  <Company>PPPL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 Scott</dc:creator>
  <cp:lastModifiedBy>Evan S</cp:lastModifiedBy>
  <cp:revision>52</cp:revision>
  <dcterms:created xsi:type="dcterms:W3CDTF">2016-10-17T15:25:59Z</dcterms:created>
  <dcterms:modified xsi:type="dcterms:W3CDTF">2016-10-26T19:59:30Z</dcterms:modified>
</cp:coreProperties>
</file>