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59"/>
  </p:notesMasterIdLst>
  <p:sldIdLst>
    <p:sldId id="268" r:id="rId3"/>
    <p:sldId id="270" r:id="rId4"/>
    <p:sldId id="346" r:id="rId5"/>
    <p:sldId id="317" r:id="rId6"/>
    <p:sldId id="320" r:id="rId7"/>
    <p:sldId id="324" r:id="rId8"/>
    <p:sldId id="325" r:id="rId9"/>
    <p:sldId id="327" r:id="rId10"/>
    <p:sldId id="328" r:id="rId11"/>
    <p:sldId id="329" r:id="rId12"/>
    <p:sldId id="272" r:id="rId13"/>
    <p:sldId id="292" r:id="rId14"/>
    <p:sldId id="350" r:id="rId15"/>
    <p:sldId id="273" r:id="rId16"/>
    <p:sldId id="274" r:id="rId17"/>
    <p:sldId id="322" r:id="rId18"/>
    <p:sldId id="332" r:id="rId19"/>
    <p:sldId id="345" r:id="rId20"/>
    <p:sldId id="340" r:id="rId21"/>
    <p:sldId id="336" r:id="rId22"/>
    <p:sldId id="348" r:id="rId23"/>
    <p:sldId id="347" r:id="rId24"/>
    <p:sldId id="344" r:id="rId25"/>
    <p:sldId id="305" r:id="rId26"/>
    <p:sldId id="308" r:id="rId27"/>
    <p:sldId id="342" r:id="rId28"/>
    <p:sldId id="335" r:id="rId29"/>
    <p:sldId id="285" r:id="rId30"/>
    <p:sldId id="309" r:id="rId31"/>
    <p:sldId id="343" r:id="rId32"/>
    <p:sldId id="287" r:id="rId33"/>
    <p:sldId id="288" r:id="rId34"/>
    <p:sldId id="277" r:id="rId35"/>
    <p:sldId id="280" r:id="rId36"/>
    <p:sldId id="352" r:id="rId37"/>
    <p:sldId id="353" r:id="rId38"/>
    <p:sldId id="354" r:id="rId39"/>
    <p:sldId id="355" r:id="rId40"/>
    <p:sldId id="293" r:id="rId41"/>
    <p:sldId id="294" r:id="rId42"/>
    <p:sldId id="297" r:id="rId43"/>
    <p:sldId id="321" r:id="rId44"/>
    <p:sldId id="323" r:id="rId45"/>
    <p:sldId id="295" r:id="rId46"/>
    <p:sldId id="301" r:id="rId47"/>
    <p:sldId id="279" r:id="rId48"/>
    <p:sldId id="298" r:id="rId49"/>
    <p:sldId id="278" r:id="rId50"/>
    <p:sldId id="299" r:id="rId51"/>
    <p:sldId id="289" r:id="rId52"/>
    <p:sldId id="282" r:id="rId53"/>
    <p:sldId id="304" r:id="rId54"/>
    <p:sldId id="284" r:id="rId55"/>
    <p:sldId id="310" r:id="rId56"/>
    <p:sldId id="303" r:id="rId57"/>
    <p:sldId id="314" r:id="rId5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00FF"/>
    <a:srgbClr val="0000FF"/>
    <a:srgbClr val="FF99FF"/>
    <a:srgbClr val="FF9933"/>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30" autoAdjust="0"/>
  </p:normalViewPr>
  <p:slideViewPr>
    <p:cSldViewPr>
      <p:cViewPr>
        <p:scale>
          <a:sx n="120" d="100"/>
          <a:sy n="120" d="100"/>
        </p:scale>
        <p:origin x="-1278" y="-294"/>
      </p:cViewPr>
      <p:guideLst>
        <p:guide orient="horz" pos="324"/>
        <p:guide pos="163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menard\My%20Files\PPPL\LDRD\HTS%20ST%20Pilot\Coil%20winding%20pack%20density%20scans\pilot_data_figures_OH_inside_TF_Jwp_scan_2016_04_27_pilot_v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menard\My%20Files\PPPL\LDRD\HTS%20ST%20Pilot\Coil%20winding%20pack%20density%20scans\pilot_data_figures_OH_inside_TF_Jwp_scan_2016_04_27_pilot_v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menard\My%20Files\PPPL\LDRD\HTS%20ST%20Pilot\Coil%20winding%20pack%20density%20scans\pilot_data_figures_OH_inside_TF_Jwp_scan_2016_04_27_pilot_v3.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menard\My%20Files\PPPL\LDRD\HTS%20ST%20Pilot\Coil%20winding%20pack%20density%20scans\pilot_data_figures_OH_inside_TF_Jwp_scan_2016_04_27_pilot_v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baseline="0">
                <a:effectLst/>
              </a:rPr>
              <a:t>Max B</a:t>
            </a:r>
            <a:r>
              <a:rPr lang="en-US" sz="2000" b="1" i="0" baseline="-25000">
                <a:effectLst/>
              </a:rPr>
              <a:t>T</a:t>
            </a:r>
            <a:r>
              <a:rPr lang="en-US" sz="2000" b="1" i="0" baseline="0">
                <a:effectLst/>
              </a:rPr>
              <a:t> at TF coil [T]</a:t>
            </a:r>
            <a:endParaRPr lang="en-US" sz="2000">
              <a:effectLst/>
            </a:endParaRPr>
          </a:p>
        </c:rich>
      </c:tx>
      <c:layout>
        <c:manualLayout>
          <c:xMode val="edge"/>
          <c:yMode val="edge"/>
          <c:x val="0.27230874131603383"/>
          <c:y val="1.120098804904201E-2"/>
        </c:manualLayout>
      </c:layout>
      <c:overlay val="0"/>
    </c:title>
    <c:autoTitleDeleted val="0"/>
    <c:plotArea>
      <c:layout>
        <c:manualLayout>
          <c:layoutTarget val="inner"/>
          <c:xMode val="edge"/>
          <c:yMode val="edge"/>
          <c:x val="9.467833419430921E-2"/>
          <c:y val="0.11293607652239646"/>
          <c:w val="0.84625860433463607"/>
          <c:h val="0.69611487517548676"/>
        </c:manualLayout>
      </c:layout>
      <c:scatterChart>
        <c:scatterStyle val="lineMarker"/>
        <c:varyColors val="0"/>
        <c:ser>
          <c:idx val="0"/>
          <c:order val="0"/>
          <c:tx>
            <c:v>160</c:v>
          </c:tx>
          <c:spPr>
            <a:ln>
              <a:solidFill>
                <a:schemeClr val="accent1"/>
              </a:solidFill>
            </a:ln>
          </c:spPr>
          <c:xVal>
            <c:numRef>
              <c:f>Parameters!$C$396:$N$396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Parameters!$C$539:$N$539</c:f>
              <c:numCache>
                <c:formatCode>0.00</c:formatCode>
                <c:ptCount val="12"/>
                <c:pt idx="0">
                  <c:v>18.321410814908994</c:v>
                </c:pt>
                <c:pt idx="1">
                  <c:v>18.762151977689136</c:v>
                </c:pt>
                <c:pt idx="2">
                  <c:v>19.000000000000181</c:v>
                </c:pt>
                <c:pt idx="3">
                  <c:v>19.000000000000004</c:v>
                </c:pt>
                <c:pt idx="4">
                  <c:v>19.000000000000004</c:v>
                </c:pt>
                <c:pt idx="5">
                  <c:v>19.000000000000004</c:v>
                </c:pt>
                <c:pt idx="6">
                  <c:v>19.000000000000004</c:v>
                </c:pt>
                <c:pt idx="7">
                  <c:v>19.000000000000004</c:v>
                </c:pt>
                <c:pt idx="8">
                  <c:v>19.000000000000004</c:v>
                </c:pt>
                <c:pt idx="9">
                  <c:v>19.000000000000007</c:v>
                </c:pt>
                <c:pt idx="10">
                  <c:v>19.000000000000004</c:v>
                </c:pt>
                <c:pt idx="11">
                  <c:v>19.000000000000004</c:v>
                </c:pt>
              </c:numCache>
            </c:numRef>
          </c:yVal>
          <c:smooth val="0"/>
        </c:ser>
        <c:ser>
          <c:idx val="1"/>
          <c:order val="1"/>
          <c:tx>
            <c:v>80</c:v>
          </c:tx>
          <c:xVal>
            <c:numRef>
              <c:f>Parameters!$P$396:$AA$396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Parameters!$P$539:$AA$539</c:f>
              <c:numCache>
                <c:formatCode>0.00</c:formatCode>
                <c:ptCount val="12"/>
                <c:pt idx="0">
                  <c:v>16.433044494267179</c:v>
                </c:pt>
                <c:pt idx="1">
                  <c:v>17.160214889652998</c:v>
                </c:pt>
                <c:pt idx="2">
                  <c:v>17.757648974632708</c:v>
                </c:pt>
                <c:pt idx="3">
                  <c:v>18.129383609933829</c:v>
                </c:pt>
                <c:pt idx="4">
                  <c:v>18.440911154953788</c:v>
                </c:pt>
                <c:pt idx="5">
                  <c:v>18.704428125533443</c:v>
                </c:pt>
                <c:pt idx="6">
                  <c:v>18.993548314828715</c:v>
                </c:pt>
                <c:pt idx="7">
                  <c:v>18.999584483786709</c:v>
                </c:pt>
                <c:pt idx="8">
                  <c:v>18.999924943368182</c:v>
                </c:pt>
                <c:pt idx="9">
                  <c:v>18.999976539590872</c:v>
                </c:pt>
                <c:pt idx="10">
                  <c:v>18.999994890126505</c:v>
                </c:pt>
                <c:pt idx="11">
                  <c:v>18.99999804207793</c:v>
                </c:pt>
              </c:numCache>
            </c:numRef>
          </c:yVal>
          <c:smooth val="0"/>
        </c:ser>
        <c:ser>
          <c:idx val="2"/>
          <c:order val="2"/>
          <c:tx>
            <c:v>40</c:v>
          </c:tx>
          <c:xVal>
            <c:numRef>
              <c:f>Parameters!$AC$396:$AN$396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Parameters!$AC$539:$AN$539</c:f>
              <c:numCache>
                <c:formatCode>0.00</c:formatCode>
                <c:ptCount val="12"/>
                <c:pt idx="0">
                  <c:v>11.265981872395248</c:v>
                </c:pt>
                <c:pt idx="1">
                  <c:v>13.891234827846997</c:v>
                </c:pt>
                <c:pt idx="2">
                  <c:v>16.035745788433367</c:v>
                </c:pt>
                <c:pt idx="3">
                  <c:v>16.49347844773785</c:v>
                </c:pt>
                <c:pt idx="4">
                  <c:v>16.868297644292056</c:v>
                </c:pt>
                <c:pt idx="5">
                  <c:v>17.179722030946465</c:v>
                </c:pt>
                <c:pt idx="6">
                  <c:v>17.627748961777652</c:v>
                </c:pt>
                <c:pt idx="7">
                  <c:v>18.276970295310754</c:v>
                </c:pt>
                <c:pt idx="8">
                  <c:v>18.821441689734087</c:v>
                </c:pt>
                <c:pt idx="9">
                  <c:v>19.000000000000014</c:v>
                </c:pt>
                <c:pt idx="10">
                  <c:v>19.000000000000004</c:v>
                </c:pt>
                <c:pt idx="11">
                  <c:v>19.000000000000004</c:v>
                </c:pt>
              </c:numCache>
            </c:numRef>
          </c:yVal>
          <c:smooth val="0"/>
        </c:ser>
        <c:ser>
          <c:idx val="3"/>
          <c:order val="3"/>
          <c:tx>
            <c:v>30</c:v>
          </c:tx>
          <c:xVal>
            <c:numRef>
              <c:f>Parameters!$AP$396:$BA$396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Parameters!$AP$539:$BA$539</c:f>
              <c:numCache>
                <c:formatCode>0.00</c:formatCode>
                <c:ptCount val="12"/>
                <c:pt idx="0">
                  <c:v>8.4494864042964366</c:v>
                </c:pt>
                <c:pt idx="1">
                  <c:v>10.418426120885247</c:v>
                </c:pt>
                <c:pt idx="2">
                  <c:v>12.177682804329443</c:v>
                </c:pt>
                <c:pt idx="3">
                  <c:v>13.30566925091478</c:v>
                </c:pt>
                <c:pt idx="4">
                  <c:v>14.276969485357</c:v>
                </c:pt>
                <c:pt idx="5">
                  <c:v>15.113512153388569</c:v>
                </c:pt>
                <c:pt idx="6">
                  <c:v>16.37989949636162</c:v>
                </c:pt>
                <c:pt idx="7">
                  <c:v>17.282866182195388</c:v>
                </c:pt>
                <c:pt idx="8">
                  <c:v>17.865913809383983</c:v>
                </c:pt>
                <c:pt idx="9">
                  <c:v>18.319204965620145</c:v>
                </c:pt>
                <c:pt idx="10">
                  <c:v>18.975548894019713</c:v>
                </c:pt>
                <c:pt idx="11">
                  <c:v>19.000000000000004</c:v>
                </c:pt>
              </c:numCache>
            </c:numRef>
          </c:yVal>
          <c:smooth val="0"/>
        </c:ser>
        <c:ser>
          <c:idx val="4"/>
          <c:order val="4"/>
          <c:tx>
            <c:v>20</c:v>
          </c:tx>
          <c:xVal>
            <c:numRef>
              <c:f>Parameters!$BC$396:$BN$396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Parameters!$BC$539:$BN$539</c:f>
              <c:numCache>
                <c:formatCode>0.00</c:formatCode>
                <c:ptCount val="12"/>
                <c:pt idx="0">
                  <c:v>5.6329909361976238</c:v>
                </c:pt>
                <c:pt idx="1">
                  <c:v>6.9456174139234985</c:v>
                </c:pt>
                <c:pt idx="2">
                  <c:v>8.1184552028862935</c:v>
                </c:pt>
                <c:pt idx="3">
                  <c:v>8.8704461672765227</c:v>
                </c:pt>
                <c:pt idx="4">
                  <c:v>9.517979656904668</c:v>
                </c:pt>
                <c:pt idx="5">
                  <c:v>10.075674768925712</c:v>
                </c:pt>
                <c:pt idx="6">
                  <c:v>10.919932997574413</c:v>
                </c:pt>
                <c:pt idx="7">
                  <c:v>12.223095104875298</c:v>
                </c:pt>
                <c:pt idx="8">
                  <c:v>13.385746596116086</c:v>
                </c:pt>
                <c:pt idx="9">
                  <c:v>14.329924320387315</c:v>
                </c:pt>
                <c:pt idx="10">
                  <c:v>15.749604134679025</c:v>
                </c:pt>
                <c:pt idx="11">
                  <c:v>16.739344909380403</c:v>
                </c:pt>
              </c:numCache>
            </c:numRef>
          </c:yVal>
          <c:smooth val="0"/>
        </c:ser>
        <c:ser>
          <c:idx val="5"/>
          <c:order val="5"/>
          <c:tx>
            <c:v>20 (12T)</c:v>
          </c:tx>
          <c:xVal>
            <c:numRef>
              <c:f>Parameters!$BP$4:$CA$4</c:f>
              <c:numCache>
                <c:formatCode>0.00</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Parameters!$BP$539:$CA$539</c:f>
              <c:numCache>
                <c:formatCode>0.00</c:formatCode>
                <c:ptCount val="12"/>
                <c:pt idx="0">
                  <c:v>5.6329909361976238</c:v>
                </c:pt>
                <c:pt idx="1">
                  <c:v>6.9456174139234985</c:v>
                </c:pt>
                <c:pt idx="2">
                  <c:v>8.1184552028862935</c:v>
                </c:pt>
                <c:pt idx="3">
                  <c:v>8.8704461672765227</c:v>
                </c:pt>
                <c:pt idx="4">
                  <c:v>9.517979656904668</c:v>
                </c:pt>
                <c:pt idx="5">
                  <c:v>10.075674768925712</c:v>
                </c:pt>
                <c:pt idx="6">
                  <c:v>10.919932997574413</c:v>
                </c:pt>
                <c:pt idx="7">
                  <c:v>12.00000000000006</c:v>
                </c:pt>
                <c:pt idx="8">
                  <c:v>12.000000000000004</c:v>
                </c:pt>
                <c:pt idx="9">
                  <c:v>12.000000000000004</c:v>
                </c:pt>
                <c:pt idx="10">
                  <c:v>12.000000000000005</c:v>
                </c:pt>
                <c:pt idx="11">
                  <c:v>12.000000000000005</c:v>
                </c:pt>
              </c:numCache>
            </c:numRef>
          </c:yVal>
          <c:smooth val="0"/>
        </c:ser>
        <c:dLbls>
          <c:showLegendKey val="0"/>
          <c:showVal val="0"/>
          <c:showCatName val="0"/>
          <c:showSerName val="0"/>
          <c:showPercent val="0"/>
          <c:showBubbleSize val="0"/>
        </c:dLbls>
        <c:axId val="16124160"/>
        <c:axId val="17320768"/>
      </c:scatterChart>
      <c:valAx>
        <c:axId val="16124160"/>
        <c:scaling>
          <c:orientation val="minMax"/>
          <c:max val="4.0999999999999996"/>
          <c:min val="1.5"/>
        </c:scaling>
        <c:delete val="0"/>
        <c:axPos val="b"/>
        <c:majorGridlines/>
        <c:title>
          <c:tx>
            <c:rich>
              <a:bodyPr/>
              <a:lstStyle/>
              <a:p>
                <a:pPr>
                  <a:defRPr sz="2400"/>
                </a:pPr>
                <a:r>
                  <a:rPr lang="en-US" sz="1800" dirty="0" smtClean="0"/>
                  <a:t>Aspect ratio</a:t>
                </a:r>
                <a:endParaRPr lang="en-US" sz="1800" baseline="30000" dirty="0"/>
              </a:p>
            </c:rich>
          </c:tx>
          <c:overlay val="0"/>
        </c:title>
        <c:numFmt formatCode="#,##0.0" sourceLinked="0"/>
        <c:majorTickMark val="out"/>
        <c:minorTickMark val="none"/>
        <c:tickLblPos val="nextTo"/>
        <c:crossAx val="17320768"/>
        <c:crosses val="autoZero"/>
        <c:crossBetween val="midCat"/>
        <c:majorUnit val="0.5"/>
      </c:valAx>
      <c:valAx>
        <c:axId val="17320768"/>
        <c:scaling>
          <c:orientation val="minMax"/>
          <c:max val="20"/>
          <c:min val="8"/>
        </c:scaling>
        <c:delete val="0"/>
        <c:axPos val="l"/>
        <c:majorGridlines/>
        <c:minorGridlines/>
        <c:numFmt formatCode="#,##0" sourceLinked="0"/>
        <c:majorTickMark val="out"/>
        <c:minorTickMark val="in"/>
        <c:tickLblPos val="nextTo"/>
        <c:spPr>
          <a:ln>
            <a:solidFill>
              <a:sysClr val="windowText" lastClr="000000"/>
            </a:solidFill>
          </a:ln>
        </c:spPr>
        <c:crossAx val="16124160"/>
        <c:crosses val="autoZero"/>
        <c:crossBetween val="midCat"/>
        <c:majorUnit val="2"/>
        <c:minorUnit val="1"/>
      </c:valAx>
    </c:plotArea>
    <c:plotVisOnly val="1"/>
    <c:dispBlanksAs val="gap"/>
    <c:showDLblsOverMax val="0"/>
  </c:chart>
  <c:spPr>
    <a:ln>
      <a:noFill/>
    </a:ln>
  </c:spPr>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b="1" i="0" baseline="0" dirty="0" err="1">
                <a:effectLst/>
              </a:rPr>
              <a:t>P</a:t>
            </a:r>
            <a:r>
              <a:rPr lang="en-US" sz="2000" b="1" i="0" baseline="-25000" dirty="0" err="1">
                <a:effectLst/>
              </a:rPr>
              <a:t>net</a:t>
            </a:r>
            <a:r>
              <a:rPr lang="en-US" sz="2000" b="1" i="0" baseline="-25000" dirty="0">
                <a:effectLst/>
              </a:rPr>
              <a:t> </a:t>
            </a:r>
            <a:r>
              <a:rPr lang="en-US" sz="2000" b="1" i="0" baseline="0" dirty="0">
                <a:effectLst/>
              </a:rPr>
              <a:t>[</a:t>
            </a:r>
            <a:r>
              <a:rPr lang="en-US" sz="2000" b="1" i="0" baseline="0" dirty="0" err="1">
                <a:effectLst/>
              </a:rPr>
              <a:t>MWe</a:t>
            </a:r>
            <a:r>
              <a:rPr lang="en-US" sz="2000" b="1" i="0" baseline="0" dirty="0">
                <a:effectLst/>
              </a:rPr>
              <a:t>]</a:t>
            </a:r>
            <a:endParaRPr lang="en-US" sz="2000" dirty="0">
              <a:effectLst/>
            </a:endParaRPr>
          </a:p>
        </c:rich>
      </c:tx>
      <c:layout>
        <c:manualLayout>
          <c:xMode val="edge"/>
          <c:yMode val="edge"/>
          <c:x val="0.37890947802855762"/>
          <c:y val="2.0709448818897639E-2"/>
        </c:manualLayout>
      </c:layout>
      <c:overlay val="0"/>
    </c:title>
    <c:autoTitleDeleted val="0"/>
    <c:plotArea>
      <c:layout>
        <c:manualLayout>
          <c:layoutTarget val="inner"/>
          <c:xMode val="edge"/>
          <c:yMode val="edge"/>
          <c:x val="0.13153975981156732"/>
          <c:y val="0.12903490577548055"/>
          <c:w val="0.82619362454947454"/>
          <c:h val="0.69514898872935005"/>
        </c:manualLayout>
      </c:layout>
      <c:scatterChart>
        <c:scatterStyle val="lineMarker"/>
        <c:varyColors val="0"/>
        <c:ser>
          <c:idx val="0"/>
          <c:order val="0"/>
          <c:tx>
            <c:v>0.3</c:v>
          </c:tx>
          <c:spPr>
            <a:ln>
              <a:solidFill>
                <a:schemeClr val="accent1"/>
              </a:solidFill>
            </a:ln>
          </c:spPr>
          <c:xVal>
            <c:numRef>
              <c:f>Parameters!$C$396:$N$396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Parameters!$C$381:$N$381</c:f>
              <c:numCache>
                <c:formatCode>0.0000</c:formatCode>
                <c:ptCount val="12"/>
                <c:pt idx="0">
                  <c:v>-42.577879940234169</c:v>
                </c:pt>
                <c:pt idx="1">
                  <c:v>36.680220904630687</c:v>
                </c:pt>
                <c:pt idx="2">
                  <c:v>100.59187814207587</c:v>
                </c:pt>
                <c:pt idx="3">
                  <c:v>110.87911498123648</c:v>
                </c:pt>
                <c:pt idx="4">
                  <c:v>110.54330320476194</c:v>
                </c:pt>
                <c:pt idx="5">
                  <c:v>103.31920988748121</c:v>
                </c:pt>
                <c:pt idx="6">
                  <c:v>95.550797021643064</c:v>
                </c:pt>
                <c:pt idx="7">
                  <c:v>81.200509663292422</c:v>
                </c:pt>
                <c:pt idx="8">
                  <c:v>65.434964202120398</c:v>
                </c:pt>
                <c:pt idx="9">
                  <c:v>45.426718742070932</c:v>
                </c:pt>
                <c:pt idx="10">
                  <c:v>5.1488880659063057</c:v>
                </c:pt>
                <c:pt idx="11">
                  <c:v>-28.835252450406102</c:v>
                </c:pt>
              </c:numCache>
            </c:numRef>
          </c:yVal>
          <c:smooth val="0"/>
        </c:ser>
        <c:ser>
          <c:idx val="1"/>
          <c:order val="1"/>
          <c:tx>
            <c:v>0.4</c:v>
          </c:tx>
          <c:xVal>
            <c:numRef>
              <c:f>Parameters!$P$396:$AA$396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Parameters!$P$381:$AA$381</c:f>
              <c:numCache>
                <c:formatCode>0.0000</c:formatCode>
                <c:ptCount val="12"/>
                <c:pt idx="0">
                  <c:v>-72.760293038351392</c:v>
                </c:pt>
                <c:pt idx="1">
                  <c:v>-5.8829104659079405</c:v>
                </c:pt>
                <c:pt idx="2">
                  <c:v>57.813123674433285</c:v>
                </c:pt>
                <c:pt idx="3">
                  <c:v>79.516616543347595</c:v>
                </c:pt>
                <c:pt idx="4">
                  <c:v>90.224983683513983</c:v>
                </c:pt>
                <c:pt idx="5">
                  <c:v>92.725182356493718</c:v>
                </c:pt>
                <c:pt idx="6">
                  <c:v>95.275430645910404</c:v>
                </c:pt>
                <c:pt idx="7">
                  <c:v>81.181025930173774</c:v>
                </c:pt>
                <c:pt idx="8">
                  <c:v>65.431363864093498</c:v>
                </c:pt>
                <c:pt idx="9">
                  <c:v>45.425615465074202</c:v>
                </c:pt>
                <c:pt idx="10">
                  <c:v>5.1486709359573695</c:v>
                </c:pt>
                <c:pt idx="11">
                  <c:v>-28.835322286301079</c:v>
                </c:pt>
              </c:numCache>
            </c:numRef>
          </c:yVal>
          <c:smooth val="0"/>
        </c:ser>
        <c:ser>
          <c:idx val="2"/>
          <c:order val="2"/>
          <c:tx>
            <c:v>0.5</c:v>
          </c:tx>
          <c:xVal>
            <c:numRef>
              <c:f>Parameters!$AC$396:$AN$396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Parameters!$AC$381:$AN$381</c:f>
              <c:numCache>
                <c:formatCode>0.0000</c:formatCode>
                <c:ptCount val="12"/>
                <c:pt idx="0">
                  <c:v>-125.26581570638731</c:v>
                </c:pt>
                <c:pt idx="1">
                  <c:v>-73.56571009648971</c:v>
                </c:pt>
                <c:pt idx="2">
                  <c:v>5.208921371719839</c:v>
                </c:pt>
                <c:pt idx="3">
                  <c:v>25.863240274897294</c:v>
                </c:pt>
                <c:pt idx="4">
                  <c:v>37.294317271792806</c:v>
                </c:pt>
                <c:pt idx="5">
                  <c:v>41.508478065562969</c:v>
                </c:pt>
                <c:pt idx="6">
                  <c:v>49.304001907513566</c:v>
                </c:pt>
                <c:pt idx="7">
                  <c:v>57.32463193176909</c:v>
                </c:pt>
                <c:pt idx="8">
                  <c:v>59.717756360458537</c:v>
                </c:pt>
                <c:pt idx="9">
                  <c:v>45.426718742070932</c:v>
                </c:pt>
                <c:pt idx="10">
                  <c:v>5.1488880659060499</c:v>
                </c:pt>
                <c:pt idx="11">
                  <c:v>-28.835252450406102</c:v>
                </c:pt>
              </c:numCache>
            </c:numRef>
          </c:yVal>
          <c:smooth val="0"/>
        </c:ser>
        <c:ser>
          <c:idx val="3"/>
          <c:order val="3"/>
          <c:tx>
            <c:v>0.6</c:v>
          </c:tx>
          <c:xVal>
            <c:numRef>
              <c:f>Parameters!$AP$396:$BA$396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Parameters!$AP$381:$BA$381</c:f>
              <c:numCache>
                <c:formatCode>0.0000</c:formatCode>
                <c:ptCount val="12"/>
                <c:pt idx="0">
                  <c:v>-138.5856836067025</c:v>
                </c:pt>
                <c:pt idx="1">
                  <c:v>-118.08047135982062</c:v>
                </c:pt>
                <c:pt idx="2">
                  <c:v>-81.955398783696907</c:v>
                </c:pt>
                <c:pt idx="3">
                  <c:v>-56.71948232981859</c:v>
                </c:pt>
                <c:pt idx="4">
                  <c:v>-34.884112523343305</c:v>
                </c:pt>
                <c:pt idx="5">
                  <c:v>-17.891155196406601</c:v>
                </c:pt>
                <c:pt idx="6">
                  <c:v>11.49010738489423</c:v>
                </c:pt>
                <c:pt idx="7">
                  <c:v>26.66470613856481</c:v>
                </c:pt>
                <c:pt idx="8">
                  <c:v>30.487093963590695</c:v>
                </c:pt>
                <c:pt idx="9">
                  <c:v>25.636705034583144</c:v>
                </c:pt>
                <c:pt idx="10">
                  <c:v>4.5439143958577688</c:v>
                </c:pt>
                <c:pt idx="11">
                  <c:v>-28.835252450406102</c:v>
                </c:pt>
              </c:numCache>
            </c:numRef>
          </c:yVal>
          <c:smooth val="0"/>
        </c:ser>
        <c:ser>
          <c:idx val="4"/>
          <c:order val="4"/>
          <c:tx>
            <c:v>0.7</c:v>
          </c:tx>
          <c:xVal>
            <c:numRef>
              <c:f>Parameters!$BC$396:$BN$396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Parameters!$BC$381:$BN$381</c:f>
              <c:numCache>
                <c:formatCode>0.0000</c:formatCode>
                <c:ptCount val="12"/>
                <c:pt idx="0">
                  <c:v>-144.72386423465088</c:v>
                </c:pt>
                <c:pt idx="1">
                  <c:v>-139.41117633556024</c:v>
                </c:pt>
                <c:pt idx="2">
                  <c:v>-129.72225757706744</c:v>
                </c:pt>
                <c:pt idx="3">
                  <c:v>-122.65166782879334</c:v>
                </c:pt>
                <c:pt idx="4">
                  <c:v>-116.34787322334553</c:v>
                </c:pt>
                <c:pt idx="5">
                  <c:v>-111.34453342391953</c:v>
                </c:pt>
                <c:pt idx="6">
                  <c:v>-102.49448164672313</c:v>
                </c:pt>
                <c:pt idx="7">
                  <c:v>-87.733623893591059</c:v>
                </c:pt>
                <c:pt idx="8">
                  <c:v>-74.405160687260519</c:v>
                </c:pt>
                <c:pt idx="9">
                  <c:v>-66.613450348872277</c:v>
                </c:pt>
                <c:pt idx="10">
                  <c:v>-63.161996979433539</c:v>
                </c:pt>
                <c:pt idx="11">
                  <c:v>-68.86538332927995</c:v>
                </c:pt>
              </c:numCache>
            </c:numRef>
          </c:yVal>
          <c:smooth val="0"/>
        </c:ser>
        <c:ser>
          <c:idx val="5"/>
          <c:order val="5"/>
          <c:tx>
            <c:v>20</c:v>
          </c:tx>
          <c:xVal>
            <c:numRef>
              <c:f>Parameters!$BP$4:$CA$4</c:f>
              <c:numCache>
                <c:formatCode>0.00</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Parameters!$BP$381:$CA$381</c:f>
              <c:numCache>
                <c:formatCode>0.0000</c:formatCode>
                <c:ptCount val="12"/>
                <c:pt idx="0">
                  <c:v>-144.72386423465088</c:v>
                </c:pt>
                <c:pt idx="1">
                  <c:v>-139.41117633556024</c:v>
                </c:pt>
                <c:pt idx="2">
                  <c:v>-129.72225757706747</c:v>
                </c:pt>
                <c:pt idx="3">
                  <c:v>-122.65166782879334</c:v>
                </c:pt>
                <c:pt idx="4">
                  <c:v>-116.34787322334553</c:v>
                </c:pt>
                <c:pt idx="5">
                  <c:v>-111.34453342391953</c:v>
                </c:pt>
                <c:pt idx="6">
                  <c:v>-102.49448164672316</c:v>
                </c:pt>
                <c:pt idx="7">
                  <c:v>-91.168411494748639</c:v>
                </c:pt>
                <c:pt idx="8">
                  <c:v>-96.104878889363391</c:v>
                </c:pt>
                <c:pt idx="9">
                  <c:v>-102.0119169987763</c:v>
                </c:pt>
                <c:pt idx="10">
                  <c:v>-113.11796682086603</c:v>
                </c:pt>
                <c:pt idx="11">
                  <c:v>-121.77943912521977</c:v>
                </c:pt>
              </c:numCache>
            </c:numRef>
          </c:yVal>
          <c:smooth val="0"/>
        </c:ser>
        <c:dLbls>
          <c:showLegendKey val="0"/>
          <c:showVal val="0"/>
          <c:showCatName val="0"/>
          <c:showSerName val="0"/>
          <c:showPercent val="0"/>
          <c:showBubbleSize val="0"/>
        </c:dLbls>
        <c:axId val="17323072"/>
        <c:axId val="17323648"/>
      </c:scatterChart>
      <c:valAx>
        <c:axId val="17323072"/>
        <c:scaling>
          <c:orientation val="minMax"/>
          <c:max val="4.0999999999999996"/>
          <c:min val="1.5"/>
        </c:scaling>
        <c:delete val="0"/>
        <c:axPos val="b"/>
        <c:majorGridlines/>
        <c:minorGridlines/>
        <c:title>
          <c:tx>
            <c:rich>
              <a:bodyPr/>
              <a:lstStyle/>
              <a:p>
                <a:pPr>
                  <a:defRPr sz="2400"/>
                </a:pPr>
                <a:r>
                  <a:rPr lang="en-US" sz="2000" dirty="0" smtClean="0"/>
                  <a:t>Aspect Ratio A</a:t>
                </a:r>
                <a:endParaRPr lang="en-US" sz="2000" baseline="30000" dirty="0"/>
              </a:p>
            </c:rich>
          </c:tx>
          <c:overlay val="0"/>
        </c:title>
        <c:numFmt formatCode="#,##0.0" sourceLinked="0"/>
        <c:majorTickMark val="out"/>
        <c:minorTickMark val="none"/>
        <c:tickLblPos val="low"/>
        <c:crossAx val="17323648"/>
        <c:crosses val="autoZero"/>
        <c:crossBetween val="midCat"/>
        <c:majorUnit val="0.5"/>
        <c:minorUnit val="0.1"/>
      </c:valAx>
      <c:valAx>
        <c:axId val="17323648"/>
        <c:scaling>
          <c:orientation val="minMax"/>
          <c:min val="-150"/>
        </c:scaling>
        <c:delete val="0"/>
        <c:axPos val="l"/>
        <c:majorGridlines/>
        <c:numFmt formatCode="#,##0" sourceLinked="0"/>
        <c:majorTickMark val="out"/>
        <c:minorTickMark val="in"/>
        <c:tickLblPos val="nextTo"/>
        <c:spPr>
          <a:ln>
            <a:solidFill>
              <a:sysClr val="windowText" lastClr="000000"/>
            </a:solidFill>
          </a:ln>
        </c:spPr>
        <c:crossAx val="17323072"/>
        <c:crosses val="autoZero"/>
        <c:crossBetween val="midCat"/>
      </c:valAx>
    </c:plotArea>
    <c:plotVisOnly val="1"/>
    <c:dispBlanksAs val="gap"/>
    <c:showDLblsOverMax val="0"/>
  </c:chart>
  <c:spPr>
    <a:solidFill>
      <a:schemeClr val="bg1"/>
    </a:solidFill>
    <a:ln>
      <a:noFill/>
    </a:ln>
  </c:spPr>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en-US" sz="2000" dirty="0"/>
              <a:t>B</a:t>
            </a:r>
            <a:r>
              <a:rPr lang="en-US" sz="2000" baseline="-25000" dirty="0"/>
              <a:t>T</a:t>
            </a:r>
            <a:r>
              <a:rPr lang="en-US" sz="2000" dirty="0"/>
              <a:t> at geometric center [T]</a:t>
            </a:r>
          </a:p>
        </c:rich>
      </c:tx>
      <c:layout>
        <c:manualLayout>
          <c:xMode val="edge"/>
          <c:yMode val="edge"/>
          <c:x val="0.17997730898846953"/>
          <c:y val="0"/>
        </c:manualLayout>
      </c:layout>
      <c:overlay val="0"/>
      <c:spPr>
        <a:solidFill>
          <a:schemeClr val="bg1"/>
        </a:solidFill>
      </c:spPr>
    </c:title>
    <c:autoTitleDeleted val="0"/>
    <c:plotArea>
      <c:layout>
        <c:manualLayout>
          <c:layoutTarget val="inner"/>
          <c:xMode val="edge"/>
          <c:yMode val="edge"/>
          <c:x val="9.467833419430921E-2"/>
          <c:y val="0.10190237249755545"/>
          <c:w val="0.84462730458676938"/>
          <c:h val="0.72202305594153671"/>
        </c:manualLayout>
      </c:layout>
      <c:scatterChart>
        <c:scatterStyle val="lineMarker"/>
        <c:varyColors val="0"/>
        <c:ser>
          <c:idx val="0"/>
          <c:order val="0"/>
          <c:tx>
            <c:v>160</c:v>
          </c:tx>
          <c:spPr>
            <a:ln>
              <a:solidFill>
                <a:schemeClr val="accent1"/>
              </a:solidFill>
            </a:ln>
          </c:spPr>
          <c:xVal>
            <c:numRef>
              <c:f>Parameters!$C$396:$N$396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Parameters!$C$536:$N$536</c:f>
              <c:numCache>
                <c:formatCode>0.000</c:formatCode>
                <c:ptCount val="12"/>
                <c:pt idx="0">
                  <c:v>2.1313907914677461</c:v>
                </c:pt>
                <c:pt idx="1">
                  <c:v>2.8724486792509172</c:v>
                </c:pt>
                <c:pt idx="2">
                  <c:v>3.5297777777778108</c:v>
                </c:pt>
                <c:pt idx="3">
                  <c:v>3.927</c:v>
                </c:pt>
                <c:pt idx="4">
                  <c:v>4.2686666666666673</c:v>
                </c:pt>
                <c:pt idx="5">
                  <c:v>4.5627142857142866</c:v>
                </c:pt>
                <c:pt idx="6">
                  <c:v>5.0075555555555562</c:v>
                </c:pt>
                <c:pt idx="7">
                  <c:v>5.6936666666666662</c:v>
                </c:pt>
                <c:pt idx="8">
                  <c:v>6.3054090909090927</c:v>
                </c:pt>
                <c:pt idx="9">
                  <c:v>6.8020000000000014</c:v>
                </c:pt>
                <c:pt idx="10">
                  <c:v>7.5484285714285724</c:v>
                </c:pt>
                <c:pt idx="11">
                  <c:v>8.0686666666666689</c:v>
                </c:pt>
              </c:numCache>
            </c:numRef>
          </c:yVal>
          <c:smooth val="0"/>
        </c:ser>
        <c:ser>
          <c:idx val="1"/>
          <c:order val="1"/>
          <c:tx>
            <c:v>70</c:v>
          </c:tx>
          <c:xVal>
            <c:numRef>
              <c:f>Parameters!$P$396:$AA$396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Parameters!$P$536:$AA$536</c:f>
              <c:numCache>
                <c:formatCode>0.000</c:formatCode>
                <c:ptCount val="12"/>
                <c:pt idx="0">
                  <c:v>1.9117108428330816</c:v>
                </c:pt>
                <c:pt idx="1">
                  <c:v>2.6271952521256985</c:v>
                </c:pt>
                <c:pt idx="2">
                  <c:v>3.2989765650650984</c:v>
                </c:pt>
                <c:pt idx="3">
                  <c:v>3.747057338747902</c:v>
                </c:pt>
                <c:pt idx="4">
                  <c:v>4.1430580394796168</c:v>
                </c:pt>
                <c:pt idx="5">
                  <c:v>4.4917348112888176</c:v>
                </c:pt>
                <c:pt idx="6">
                  <c:v>5.0058551780859677</c:v>
                </c:pt>
                <c:pt idx="7">
                  <c:v>5.6935421503080823</c:v>
                </c:pt>
                <c:pt idx="8">
                  <c:v>6.3053841823423227</c:v>
                </c:pt>
                <c:pt idx="9">
                  <c:v>6.8019916011735306</c:v>
                </c:pt>
                <c:pt idx="10">
                  <c:v>7.5484265413488298</c:v>
                </c:pt>
                <c:pt idx="11">
                  <c:v>8.0686658352024274</c:v>
                </c:pt>
              </c:numCache>
            </c:numRef>
          </c:yVal>
          <c:smooth val="0"/>
        </c:ser>
        <c:ser>
          <c:idx val="2"/>
          <c:order val="2"/>
          <c:tx>
            <c:v>40</c:v>
          </c:tx>
          <c:xVal>
            <c:numRef>
              <c:f>Parameters!$AC$396:$AN$396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Parameters!$AC$536:$AN$536</c:f>
              <c:numCache>
                <c:formatCode>0.000</c:formatCode>
                <c:ptCount val="12"/>
                <c:pt idx="0">
                  <c:v>1.3106092244886469</c:v>
                </c:pt>
                <c:pt idx="1">
                  <c:v>2.1267208144280265</c:v>
                </c:pt>
                <c:pt idx="2">
                  <c:v>2.9790852175845091</c:v>
                </c:pt>
                <c:pt idx="3">
                  <c:v>3.4089415718035014</c:v>
                </c:pt>
                <c:pt idx="4">
                  <c:v>3.7897442040842813</c:v>
                </c:pt>
                <c:pt idx="5">
                  <c:v>4.125587533431573</c:v>
                </c:pt>
                <c:pt idx="6">
                  <c:v>4.645891170815176</c:v>
                </c:pt>
                <c:pt idx="7">
                  <c:v>5.4769987651614542</c:v>
                </c:pt>
                <c:pt idx="8">
                  <c:v>6.2461520807612985</c:v>
                </c:pt>
                <c:pt idx="9">
                  <c:v>6.8020000000000049</c:v>
                </c:pt>
                <c:pt idx="10">
                  <c:v>7.5484285714285724</c:v>
                </c:pt>
                <c:pt idx="11">
                  <c:v>8.0686666666666689</c:v>
                </c:pt>
              </c:numCache>
            </c:numRef>
          </c:yVal>
          <c:smooth val="0"/>
        </c:ser>
        <c:ser>
          <c:idx val="3"/>
          <c:order val="3"/>
          <c:tx>
            <c:v>30</c:v>
          </c:tx>
          <c:xVal>
            <c:numRef>
              <c:f>Parameters!$AP$396:$BA$396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Parameters!$AP$536:$BA$536</c:f>
              <c:numCache>
                <c:formatCode>0.000</c:formatCode>
                <c:ptCount val="12"/>
                <c:pt idx="0">
                  <c:v>0.98295691836648535</c:v>
                </c:pt>
                <c:pt idx="1">
                  <c:v>1.5950406108210198</c:v>
                </c:pt>
                <c:pt idx="2">
                  <c:v>2.2623428498709806</c:v>
                </c:pt>
                <c:pt idx="3">
                  <c:v>2.7500717446495968</c:v>
                </c:pt>
                <c:pt idx="4">
                  <c:v>3.2075591443768725</c:v>
                </c:pt>
                <c:pt idx="5">
                  <c:v>3.6294019899780268</c:v>
                </c:pt>
                <c:pt idx="6">
                  <c:v>4.3170135117077511</c:v>
                </c:pt>
                <c:pt idx="7">
                  <c:v>5.1790988992645497</c:v>
                </c:pt>
                <c:pt idx="8">
                  <c:v>5.9290471237414755</c:v>
                </c:pt>
                <c:pt idx="9">
                  <c:v>6.5582753776920102</c:v>
                </c:pt>
                <c:pt idx="10">
                  <c:v>7.5387144963241157</c:v>
                </c:pt>
                <c:pt idx="11">
                  <c:v>8.0686666666666689</c:v>
                </c:pt>
              </c:numCache>
            </c:numRef>
          </c:yVal>
          <c:smooth val="0"/>
        </c:ser>
        <c:ser>
          <c:idx val="4"/>
          <c:order val="4"/>
          <c:tx>
            <c:v>20</c:v>
          </c:tx>
          <c:xVal>
            <c:numRef>
              <c:f>Parameters!$BC$396:$BN$396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Parameters!$BC$536:$BN$536</c:f>
              <c:numCache>
                <c:formatCode>0.000</c:formatCode>
                <c:ptCount val="12"/>
                <c:pt idx="0">
                  <c:v>0.65530461224432346</c:v>
                </c:pt>
                <c:pt idx="1">
                  <c:v>1.0633604072140133</c:v>
                </c:pt>
                <c:pt idx="2">
                  <c:v>1.5082285665806534</c:v>
                </c:pt>
                <c:pt idx="3">
                  <c:v>1.8333811630997314</c:v>
                </c:pt>
                <c:pt idx="4">
                  <c:v>2.138372762917915</c:v>
                </c:pt>
                <c:pt idx="5">
                  <c:v>2.4196013266520175</c:v>
                </c:pt>
                <c:pt idx="6">
                  <c:v>2.8780090078051677</c:v>
                </c:pt>
                <c:pt idx="7">
                  <c:v>3.6628541664276302</c:v>
                </c:pt>
                <c:pt idx="8">
                  <c:v>4.4422425408292519</c:v>
                </c:pt>
                <c:pt idx="9">
                  <c:v>5.1301129066986579</c:v>
                </c:pt>
                <c:pt idx="10">
                  <c:v>6.2570927283631956</c:v>
                </c:pt>
                <c:pt idx="11">
                  <c:v>7.1086418048502118</c:v>
                </c:pt>
              </c:numCache>
            </c:numRef>
          </c:yVal>
          <c:smooth val="0"/>
        </c:ser>
        <c:ser>
          <c:idx val="5"/>
          <c:order val="5"/>
          <c:tx>
            <c:v>20</c:v>
          </c:tx>
          <c:xVal>
            <c:numRef>
              <c:f>Parameters!$BP$4:$CA$4</c:f>
              <c:numCache>
                <c:formatCode>0.00</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Parameters!$BP$8:$CA$8</c:f>
              <c:numCache>
                <c:formatCode>0.000</c:formatCode>
                <c:ptCount val="12"/>
                <c:pt idx="0">
                  <c:v>0.65530461224432346</c:v>
                </c:pt>
                <c:pt idx="1">
                  <c:v>1.0633604072140133</c:v>
                </c:pt>
                <c:pt idx="2">
                  <c:v>1.5082285665806534</c:v>
                </c:pt>
                <c:pt idx="3">
                  <c:v>1.8333811630997314</c:v>
                </c:pt>
                <c:pt idx="4">
                  <c:v>2.138372762917915</c:v>
                </c:pt>
                <c:pt idx="5">
                  <c:v>2.4196013266520175</c:v>
                </c:pt>
                <c:pt idx="6">
                  <c:v>2.8780090078051677</c:v>
                </c:pt>
                <c:pt idx="7">
                  <c:v>3.5960000000000192</c:v>
                </c:pt>
                <c:pt idx="8">
                  <c:v>3.9823636363636372</c:v>
                </c:pt>
                <c:pt idx="9">
                  <c:v>4.2960000000000003</c:v>
                </c:pt>
                <c:pt idx="10">
                  <c:v>4.7674285714285727</c:v>
                </c:pt>
                <c:pt idx="11">
                  <c:v>5.0960000000000027</c:v>
                </c:pt>
              </c:numCache>
            </c:numRef>
          </c:yVal>
          <c:smooth val="0"/>
        </c:ser>
        <c:dLbls>
          <c:showLegendKey val="0"/>
          <c:showVal val="0"/>
          <c:showCatName val="0"/>
          <c:showSerName val="0"/>
          <c:showPercent val="0"/>
          <c:showBubbleSize val="0"/>
        </c:dLbls>
        <c:axId val="16172736"/>
        <c:axId val="16173312"/>
      </c:scatterChart>
      <c:valAx>
        <c:axId val="16172736"/>
        <c:scaling>
          <c:orientation val="minMax"/>
          <c:max val="4.0999999999999996"/>
          <c:min val="1.5"/>
        </c:scaling>
        <c:delete val="0"/>
        <c:axPos val="b"/>
        <c:majorGridlines/>
        <c:title>
          <c:tx>
            <c:rich>
              <a:bodyPr/>
              <a:lstStyle/>
              <a:p>
                <a:pPr>
                  <a:defRPr sz="1800"/>
                </a:pPr>
                <a:r>
                  <a:rPr lang="en-US" sz="1800" dirty="0" smtClean="0"/>
                  <a:t>Aspect ratio</a:t>
                </a:r>
                <a:endParaRPr lang="en-US" sz="1800" baseline="30000" dirty="0"/>
              </a:p>
            </c:rich>
          </c:tx>
          <c:layout>
            <c:manualLayout>
              <c:xMode val="edge"/>
              <c:yMode val="edge"/>
              <c:x val="0.37989938757655295"/>
              <c:y val="0.91997452524316814"/>
            </c:manualLayout>
          </c:layout>
          <c:overlay val="0"/>
        </c:title>
        <c:numFmt formatCode="#,##0.0" sourceLinked="0"/>
        <c:majorTickMark val="out"/>
        <c:minorTickMark val="none"/>
        <c:tickLblPos val="nextTo"/>
        <c:crossAx val="16173312"/>
        <c:crosses val="autoZero"/>
        <c:crossBetween val="midCat"/>
        <c:majorUnit val="0.5"/>
      </c:valAx>
      <c:valAx>
        <c:axId val="16173312"/>
        <c:scaling>
          <c:orientation val="minMax"/>
        </c:scaling>
        <c:delete val="0"/>
        <c:axPos val="l"/>
        <c:majorGridlines/>
        <c:numFmt formatCode="#,##0" sourceLinked="0"/>
        <c:majorTickMark val="out"/>
        <c:minorTickMark val="in"/>
        <c:tickLblPos val="nextTo"/>
        <c:spPr>
          <a:ln>
            <a:solidFill>
              <a:sysClr val="windowText" lastClr="000000"/>
            </a:solidFill>
          </a:ln>
        </c:spPr>
        <c:crossAx val="16172736"/>
        <c:crosses val="autoZero"/>
        <c:crossBetween val="midCat"/>
        <c:majorUnit val="1"/>
        <c:minorUnit val="0.5"/>
      </c:valAx>
    </c:plotArea>
    <c:plotVisOnly val="1"/>
    <c:dispBlanksAs val="gap"/>
    <c:showDLblsOverMax val="0"/>
  </c:chart>
  <c:spPr>
    <a:solidFill>
      <a:schemeClr val="bg1"/>
    </a:solidFill>
    <a:ln>
      <a:noFill/>
    </a:ln>
  </c:spPr>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en-US" sz="2000" b="1" i="0" baseline="0">
                <a:effectLst/>
              </a:rPr>
              <a:t>P</a:t>
            </a:r>
            <a:r>
              <a:rPr lang="en-US" sz="2000" b="1" i="0" baseline="-25000">
                <a:effectLst/>
              </a:rPr>
              <a:t>fusion </a:t>
            </a:r>
            <a:r>
              <a:rPr lang="en-US" sz="2000" b="1" i="0" baseline="0">
                <a:effectLst/>
              </a:rPr>
              <a:t>[MW]</a:t>
            </a:r>
            <a:endParaRPr lang="en-US" sz="2400">
              <a:effectLst/>
            </a:endParaRPr>
          </a:p>
        </c:rich>
      </c:tx>
      <c:layout>
        <c:manualLayout>
          <c:xMode val="edge"/>
          <c:yMode val="edge"/>
          <c:x val="0.36655942857435275"/>
          <c:y val="1.0961991737065047E-2"/>
        </c:manualLayout>
      </c:layout>
      <c:overlay val="0"/>
    </c:title>
    <c:autoTitleDeleted val="0"/>
    <c:plotArea>
      <c:layout>
        <c:manualLayout>
          <c:layoutTarget val="inner"/>
          <c:xMode val="edge"/>
          <c:yMode val="edge"/>
          <c:x val="0.1223421249779658"/>
          <c:y val="0.11715171632957645"/>
          <c:w val="0.83487690753191812"/>
          <c:h val="0.70236919213059856"/>
        </c:manualLayout>
      </c:layout>
      <c:scatterChart>
        <c:scatterStyle val="lineMarker"/>
        <c:varyColors val="0"/>
        <c:ser>
          <c:idx val="0"/>
          <c:order val="0"/>
          <c:tx>
            <c:v>0.3</c:v>
          </c:tx>
          <c:spPr>
            <a:ln>
              <a:solidFill>
                <a:schemeClr val="accent1"/>
              </a:solidFill>
            </a:ln>
          </c:spPr>
          <c:xVal>
            <c:numRef>
              <c:f>Parameters!$C$396:$N$396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Parameters!$C$315:$N$315</c:f>
              <c:numCache>
                <c:formatCode>0.0000</c:formatCode>
                <c:ptCount val="12"/>
                <c:pt idx="0">
                  <c:v>246.00282315721253</c:v>
                </c:pt>
                <c:pt idx="1">
                  <c:v>432.73790074807181</c:v>
                </c:pt>
                <c:pt idx="2">
                  <c:v>583.31617787023902</c:v>
                </c:pt>
                <c:pt idx="3">
                  <c:v>607.55329620740724</c:v>
                </c:pt>
                <c:pt idx="4">
                  <c:v>606.76211098510873</c:v>
                </c:pt>
                <c:pt idx="5">
                  <c:v>589.74187441942991</c:v>
                </c:pt>
                <c:pt idx="6">
                  <c:v>571.43920044923846</c:v>
                </c:pt>
                <c:pt idx="7">
                  <c:v>537.62938170833991</c:v>
                </c:pt>
                <c:pt idx="8">
                  <c:v>500.48516145107504</c:v>
                </c:pt>
                <c:pt idx="9">
                  <c:v>453.34497983415235</c:v>
                </c:pt>
                <c:pt idx="10">
                  <c:v>358.44889026941735</c:v>
                </c:pt>
                <c:pt idx="11">
                  <c:v>278.3809723086577</c:v>
                </c:pt>
              </c:numCache>
            </c:numRef>
          </c:yVal>
          <c:smooth val="0"/>
        </c:ser>
        <c:ser>
          <c:idx val="1"/>
          <c:order val="1"/>
          <c:tx>
            <c:v>0.4</c:v>
          </c:tx>
          <c:xVal>
            <c:numRef>
              <c:f>Parameters!$P$396:$AA$396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Parameters!$P$315:$AA$315</c:f>
              <c:numCache>
                <c:formatCode>0.0000</c:formatCode>
                <c:ptCount val="12"/>
                <c:pt idx="0">
                  <c:v>174.89191849227987</c:v>
                </c:pt>
                <c:pt idx="1">
                  <c:v>332.4575566099482</c:v>
                </c:pt>
                <c:pt idx="2">
                  <c:v>482.52781743343121</c:v>
                </c:pt>
                <c:pt idx="3">
                  <c:v>533.66206582704433</c:v>
                </c:pt>
                <c:pt idx="4">
                  <c:v>558.89138304429753</c:v>
                </c:pt>
                <c:pt idx="5">
                  <c:v>564.78194574916529</c:v>
                </c:pt>
                <c:pt idx="6">
                  <c:v>570.78577312731625</c:v>
                </c:pt>
                <c:pt idx="7">
                  <c:v>537.58287040461107</c:v>
                </c:pt>
                <c:pt idx="8">
                  <c:v>500.47653549697895</c:v>
                </c:pt>
                <c:pt idx="9">
                  <c:v>453.34233016626138</c:v>
                </c:pt>
                <c:pt idx="10">
                  <c:v>358.44836775147508</c:v>
                </c:pt>
                <c:pt idx="11">
                  <c:v>278.38080394012138</c:v>
                </c:pt>
              </c:numCache>
            </c:numRef>
          </c:yVal>
          <c:smooth val="0"/>
        </c:ser>
        <c:ser>
          <c:idx val="2"/>
          <c:order val="2"/>
          <c:tx>
            <c:v>0.5</c:v>
          </c:tx>
          <c:xVal>
            <c:numRef>
              <c:f>Parameters!$AC$396:$AN$396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Parameters!$AC$315:$AN$315</c:f>
              <c:numCache>
                <c:formatCode>0.0000</c:formatCode>
                <c:ptCount val="12"/>
                <c:pt idx="0">
                  <c:v>51.186925015224624</c:v>
                </c:pt>
                <c:pt idx="1">
                  <c:v>172.99432551572937</c:v>
                </c:pt>
                <c:pt idx="2">
                  <c:v>358.59033100417696</c:v>
                </c:pt>
                <c:pt idx="3">
                  <c:v>407.25268604243888</c:v>
                </c:pt>
                <c:pt idx="4">
                  <c:v>434.18473497129821</c:v>
                </c:pt>
                <c:pt idx="5">
                  <c:v>444.11345688636555</c:v>
                </c:pt>
                <c:pt idx="6">
                  <c:v>462.4800053397197</c:v>
                </c:pt>
                <c:pt idx="7">
                  <c:v>481.37691245636262</c:v>
                </c:pt>
                <c:pt idx="8">
                  <c:v>487.015203951015</c:v>
                </c:pt>
                <c:pt idx="9">
                  <c:v>453.34497983415247</c:v>
                </c:pt>
                <c:pt idx="10">
                  <c:v>358.44889026941695</c:v>
                </c:pt>
                <c:pt idx="11">
                  <c:v>278.3809723086577</c:v>
                </c:pt>
              </c:numCache>
            </c:numRef>
          </c:yVal>
          <c:smooth val="0"/>
        </c:ser>
        <c:ser>
          <c:idx val="3"/>
          <c:order val="3"/>
          <c:tx>
            <c:v>0.6</c:v>
          </c:tx>
          <c:xVal>
            <c:numRef>
              <c:f>Parameters!$AP$396:$BA$396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Parameters!$AP$315:$BA$315</c:f>
              <c:numCache>
                <c:formatCode>0.0000</c:formatCode>
                <c:ptCount val="12"/>
                <c:pt idx="0">
                  <c:v>19.804813415884027</c:v>
                </c:pt>
                <c:pt idx="1">
                  <c:v>68.115867543124025</c:v>
                </c:pt>
                <c:pt idx="2">
                  <c:v>153.22790225717503</c:v>
                </c:pt>
                <c:pt idx="3">
                  <c:v>212.68467408060343</c:v>
                </c:pt>
                <c:pt idx="4">
                  <c:v>264.12962963181184</c:v>
                </c:pt>
                <c:pt idx="5">
                  <c:v>304.16567857972552</c:v>
                </c:pt>
                <c:pt idx="6">
                  <c:v>373.38904236654639</c:v>
                </c:pt>
                <c:pt idx="7">
                  <c:v>409.14096987264708</c:v>
                </c:pt>
                <c:pt idx="8">
                  <c:v>418.14665988388845</c:v>
                </c:pt>
                <c:pt idx="9">
                  <c:v>406.71896046453327</c:v>
                </c:pt>
                <c:pt idx="10">
                  <c:v>357.0235494649732</c:v>
                </c:pt>
                <c:pt idx="11">
                  <c:v>278.3809723086577</c:v>
                </c:pt>
              </c:numCache>
            </c:numRef>
          </c:yVal>
          <c:smooth val="0"/>
        </c:ser>
        <c:ser>
          <c:idx val="4"/>
          <c:order val="4"/>
          <c:tx>
            <c:v>0.7</c:v>
          </c:tx>
          <c:xVal>
            <c:numRef>
              <c:f>Parameters!$BC$396:$BN$396</c:f>
              <c:numCache>
                <c:formatCode>General</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Parameters!$BC$315:$BN$315</c:f>
              <c:numCache>
                <c:formatCode>0.0000</c:formatCode>
                <c:ptCount val="12"/>
                <c:pt idx="0">
                  <c:v>5.343028139572823</c:v>
                </c:pt>
                <c:pt idx="1">
                  <c:v>17.859921384271122</c:v>
                </c:pt>
                <c:pt idx="2">
                  <c:v>40.687379736825179</c:v>
                </c:pt>
                <c:pt idx="3">
                  <c:v>57.345956099151053</c:v>
                </c:pt>
                <c:pt idx="4">
                  <c:v>72.197934158393153</c:v>
                </c:pt>
                <c:pt idx="5">
                  <c:v>83.985991602363356</c:v>
                </c:pt>
                <c:pt idx="6">
                  <c:v>104.83704767967994</c:v>
                </c:pt>
                <c:pt idx="7">
                  <c:v>139.6141857697524</c:v>
                </c:pt>
                <c:pt idx="8">
                  <c:v>171.0165482345389</c:v>
                </c:pt>
                <c:pt idx="9">
                  <c:v>189.37411192954008</c:v>
                </c:pt>
                <c:pt idx="10">
                  <c:v>197.50586636060947</c:v>
                </c:pt>
                <c:pt idx="11">
                  <c:v>184.06847281702917</c:v>
                </c:pt>
              </c:numCache>
            </c:numRef>
          </c:yVal>
          <c:smooth val="0"/>
        </c:ser>
        <c:ser>
          <c:idx val="5"/>
          <c:order val="5"/>
          <c:tx>
            <c:v>20</c:v>
          </c:tx>
          <c:xVal>
            <c:numRef>
              <c:f>Parameters!$BP$4:$CA$4</c:f>
              <c:numCache>
                <c:formatCode>0.00</c:formatCode>
                <c:ptCount val="12"/>
                <c:pt idx="0">
                  <c:v>1.6</c:v>
                </c:pt>
                <c:pt idx="1">
                  <c:v>1.7</c:v>
                </c:pt>
                <c:pt idx="2">
                  <c:v>1.8</c:v>
                </c:pt>
                <c:pt idx="3">
                  <c:v>1.9</c:v>
                </c:pt>
                <c:pt idx="4">
                  <c:v>2</c:v>
                </c:pt>
                <c:pt idx="5">
                  <c:v>2.1</c:v>
                </c:pt>
                <c:pt idx="6">
                  <c:v>2.25</c:v>
                </c:pt>
                <c:pt idx="7">
                  <c:v>2.5</c:v>
                </c:pt>
                <c:pt idx="8">
                  <c:v>2.75</c:v>
                </c:pt>
                <c:pt idx="9">
                  <c:v>3</c:v>
                </c:pt>
                <c:pt idx="10">
                  <c:v>3.5</c:v>
                </c:pt>
                <c:pt idx="11">
                  <c:v>4</c:v>
                </c:pt>
              </c:numCache>
            </c:numRef>
          </c:xVal>
          <c:yVal>
            <c:numRef>
              <c:f>Parameters!$BP$315:$CA$315</c:f>
              <c:numCache>
                <c:formatCode>0.0000</c:formatCode>
                <c:ptCount val="12"/>
                <c:pt idx="0">
                  <c:v>5.3430281395728265</c:v>
                </c:pt>
                <c:pt idx="1">
                  <c:v>17.859921384271122</c:v>
                </c:pt>
                <c:pt idx="2">
                  <c:v>40.687379736825143</c:v>
                </c:pt>
                <c:pt idx="3">
                  <c:v>57.345956099151053</c:v>
                </c:pt>
                <c:pt idx="4">
                  <c:v>72.197934158393153</c:v>
                </c:pt>
                <c:pt idx="5">
                  <c:v>83.985991602363356</c:v>
                </c:pt>
                <c:pt idx="6">
                  <c:v>104.83704767967987</c:v>
                </c:pt>
                <c:pt idx="7">
                  <c:v>131.5216965178877</c:v>
                </c:pt>
                <c:pt idx="8">
                  <c:v>119.89119298409199</c:v>
                </c:pt>
                <c:pt idx="9">
                  <c:v>105.97398820710106</c:v>
                </c:pt>
                <c:pt idx="10">
                  <c:v>79.807715571888878</c:v>
                </c:pt>
                <c:pt idx="11">
                  <c:v>59.400959851481467</c:v>
                </c:pt>
              </c:numCache>
            </c:numRef>
          </c:yVal>
          <c:smooth val="0"/>
        </c:ser>
        <c:dLbls>
          <c:showLegendKey val="0"/>
          <c:showVal val="0"/>
          <c:showCatName val="0"/>
          <c:showSerName val="0"/>
          <c:showPercent val="0"/>
          <c:showBubbleSize val="0"/>
        </c:dLbls>
        <c:axId val="16176768"/>
        <c:axId val="16177344"/>
      </c:scatterChart>
      <c:valAx>
        <c:axId val="16176768"/>
        <c:scaling>
          <c:orientation val="minMax"/>
          <c:max val="4.0999999999999996"/>
          <c:min val="1.5"/>
        </c:scaling>
        <c:delete val="0"/>
        <c:axPos val="b"/>
        <c:majorGridlines/>
        <c:minorGridlines/>
        <c:title>
          <c:tx>
            <c:rich>
              <a:bodyPr/>
              <a:lstStyle/>
              <a:p>
                <a:pPr>
                  <a:defRPr sz="1800"/>
                </a:pPr>
                <a:r>
                  <a:rPr lang="en-US" sz="2000" dirty="0" smtClean="0"/>
                  <a:t>Aspect Ratio A</a:t>
                </a:r>
                <a:endParaRPr lang="en-US" sz="2000" baseline="30000" dirty="0"/>
              </a:p>
            </c:rich>
          </c:tx>
          <c:layout>
            <c:manualLayout>
              <c:xMode val="edge"/>
              <c:yMode val="edge"/>
              <c:x val="0.36053005747294437"/>
              <c:y val="0.91361448304730009"/>
            </c:manualLayout>
          </c:layout>
          <c:overlay val="0"/>
        </c:title>
        <c:numFmt formatCode="#,##0.0" sourceLinked="0"/>
        <c:majorTickMark val="out"/>
        <c:minorTickMark val="none"/>
        <c:tickLblPos val="low"/>
        <c:crossAx val="16177344"/>
        <c:crosses val="autoZero"/>
        <c:crossBetween val="midCat"/>
        <c:majorUnit val="0.5"/>
        <c:minorUnit val="0.1"/>
      </c:valAx>
      <c:valAx>
        <c:axId val="16177344"/>
        <c:scaling>
          <c:orientation val="minMax"/>
          <c:min val="0"/>
        </c:scaling>
        <c:delete val="0"/>
        <c:axPos val="l"/>
        <c:majorGridlines/>
        <c:numFmt formatCode="#,##0" sourceLinked="0"/>
        <c:majorTickMark val="out"/>
        <c:minorTickMark val="in"/>
        <c:tickLblPos val="nextTo"/>
        <c:spPr>
          <a:ln>
            <a:solidFill>
              <a:sysClr val="windowText" lastClr="000000"/>
            </a:solidFill>
          </a:ln>
        </c:spPr>
        <c:crossAx val="16176768"/>
        <c:crosses val="autoZero"/>
        <c:crossBetween val="midCat"/>
      </c:valAx>
    </c:plotArea>
    <c:plotVisOnly val="1"/>
    <c:dispBlanksAs val="gap"/>
    <c:showDLblsOverMax val="0"/>
  </c:chart>
  <c:spPr>
    <a:ln>
      <a:noFill/>
    </a:ln>
  </c:spPr>
  <c:txPr>
    <a:bodyPr/>
    <a:lstStyle/>
    <a:p>
      <a:pPr>
        <a:defRPr sz="1600" b="1">
          <a:latin typeface="Arial" panose="020B0604020202020204" pitchFamily="34" charset="0"/>
          <a:cs typeface="Arial" panose="020B060402020202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11/8/2016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t>12</a:t>
            </a:fld>
            <a:endParaRPr lang="en-US"/>
          </a:p>
        </p:txBody>
      </p:sp>
    </p:spTree>
    <p:extLst>
      <p:ext uri="{BB962C8B-B14F-4D97-AF65-F5344CB8AC3E}">
        <p14:creationId xmlns:p14="http://schemas.microsoft.com/office/powerpoint/2010/main" val="2827599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381000" y="685800"/>
            <a:ext cx="6096000" cy="3429000"/>
          </a:xfrm>
          <a:ln/>
        </p:spPr>
      </p:sp>
      <p:sp>
        <p:nvSpPr>
          <p:cNvPr id="6861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it turns out, HFS injection at low toroidal</a:t>
            </a:r>
            <a:r>
              <a:rPr lang="en-US" baseline="0" dirty="0" smtClean="0"/>
              <a:t> field provides a unique operating space for non-</a:t>
            </a:r>
            <a:r>
              <a:rPr lang="en-US" baseline="0" dirty="0" err="1" smtClean="0"/>
              <a:t>solenoidal</a:t>
            </a:r>
            <a:r>
              <a:rPr lang="en-US" baseline="0" dirty="0" smtClean="0"/>
              <a:t> sustainment at High normalized current.</a:t>
            </a:r>
          </a:p>
          <a:p>
            <a:r>
              <a:rPr lang="en-US" baseline="0" dirty="0" smtClean="0"/>
              <a:t>You heard previously that Plasma Material Interactions in our HFS injection campaign limited the magnitude of toroidal field we could apply.</a:t>
            </a:r>
          </a:p>
          <a:p>
            <a:r>
              <a:rPr lang="en-US" baseline="0" dirty="0" smtClean="0"/>
              <a:t>	When we pushed this space to its limits, ultimately here a toroidal field current only 60% our plasma current (shown here on the second trace), we were able to access and sustain plasmas in an operating space with very high normalized currents, at times with values 10-15.</a:t>
            </a:r>
          </a:p>
          <a:p>
            <a:endParaRPr lang="en-US" baseline="0" dirty="0" smtClean="0"/>
          </a:p>
          <a:p>
            <a:r>
              <a:rPr lang="en-US" baseline="0" dirty="0" smtClean="0"/>
              <a:t>Coupled with high densities and temperatures, shown here on the bottom right versus major radius, this enables access to very high beta toroidal values.  A key feature I don’t have time to go into detail on, and that we’re still actively investigating, is the role of anomalous ion heating due to reconnection in the edge during LHI.  I’m showing here the electron temperature profile in red, which interestingly shows a sharp gradient region in the edge.  Regarding the ion temperatures, at this time point we measure the core ion temperature to be ~1.5 times the core electron temperature. This provides a significant contribution to the total plasma pressure.</a:t>
            </a:r>
          </a:p>
          <a:p>
            <a:endParaRPr lang="en-US" baseline="0" dirty="0" smtClean="0"/>
          </a:p>
          <a:p>
            <a:r>
              <a:rPr lang="en-US" baseline="0" dirty="0" smtClean="0"/>
              <a:t>Now, in order to accurately calculate toroidal beta, we’ve done kinetically-constrained magnetic equilibrium fits using the Thomson profiles.  Specifically, we’ve constrained the total core pressure as measured by Thomson and our ion temperature diagnostic, and we’ve constrained the edge location as defined by the electron temperature profiles.</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0227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SAY: </a:t>
            </a:r>
          </a:p>
          <a:p>
            <a:r>
              <a:rPr lang="en-US" dirty="0" smtClean="0"/>
              <a:t>I’m showing</a:t>
            </a:r>
            <a:r>
              <a:rPr lang="en-US" baseline="0" dirty="0" smtClean="0"/>
              <a:t> a sample magnetic reconstruction here on the left hand side which uses these kinetic constraints, here for a plasma current of 0.1 MA and toroidal field of 25 </a:t>
            </a:r>
            <a:r>
              <a:rPr lang="en-US" baseline="0" dirty="0" err="1" smtClean="0"/>
              <a:t>mT.</a:t>
            </a:r>
            <a:endParaRPr lang="en-US" baseline="0" dirty="0" smtClean="0"/>
          </a:p>
          <a:p>
            <a:r>
              <a:rPr lang="en-US" baseline="0" dirty="0" smtClean="0"/>
              <a:t>These plasmas are highly elongated, and have an extremely low li.  For this case, we obtain a toroidal beta of 95%.</a:t>
            </a:r>
          </a:p>
          <a:p>
            <a:endParaRPr lang="en-US" baseline="0" dirty="0" smtClean="0"/>
          </a:p>
          <a:p>
            <a:r>
              <a:rPr lang="en-US" baseline="0" dirty="0" smtClean="0"/>
              <a:t>On the right hand side I’m showing a Troyon plot, a scatter plot of toroidal beta versus normalized plasma current.  Operating spaces of several other </a:t>
            </a:r>
            <a:r>
              <a:rPr lang="en-US" baseline="0" dirty="0" err="1" smtClean="0"/>
              <a:t>tokamaks</a:t>
            </a:r>
            <a:r>
              <a:rPr lang="en-US" baseline="0" dirty="0" smtClean="0"/>
              <a:t> are shown as shaded regions, and updated Pegasus discharges are highlight as individual points.  I should mention that the filled-in symbols represent beta-values obtained directly from kinetically-constrained equilibrium reconstructions.  The empty symbols are magnetics-only reconstructions that have been calibrated based on the constrained results.</a:t>
            </a:r>
          </a:p>
          <a:p>
            <a:endParaRPr lang="en-US" baseline="0" dirty="0" smtClean="0"/>
          </a:p>
          <a:p>
            <a:r>
              <a:rPr lang="en-US" baseline="0" dirty="0" smtClean="0"/>
              <a:t>We note that some of the highest beta values come directly from kinetically-constrained equilibria.</a:t>
            </a:r>
          </a:p>
          <a:p>
            <a:r>
              <a:rPr lang="en-US" baseline="0" dirty="0" smtClean="0"/>
              <a:t>I should also point out, too, that all of these discharges used zero Ohmic drive.  Every Pegasus plasma on this plot was produced using solely Local Helicity Injection.</a:t>
            </a:r>
          </a:p>
          <a:p>
            <a:endParaRPr lang="en-US" baseline="0" dirty="0" smtClean="0"/>
          </a:p>
          <a:p>
            <a:endParaRPr lang="en-US" baseline="0" dirty="0" smtClean="0"/>
          </a:p>
          <a:p>
            <a:r>
              <a:rPr lang="en-US" baseline="0" dirty="0" smtClean="0"/>
              <a:t>TO DO: </a:t>
            </a:r>
          </a:p>
          <a:p>
            <a:r>
              <a:rPr lang="en-US" baseline="0" dirty="0" smtClean="0"/>
              <a:t>- Get list / have list on hand of caveats from Ray’s IAEA talk</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EFF3EE97-8FD3-7446-879E-03F86F476CF6}"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4505736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857250"/>
            <a:ext cx="8839200" cy="857250"/>
          </a:xfrm>
          <a:prstGeom prst="rect">
            <a:avLst/>
          </a:prstGeom>
        </p:spPr>
        <p:txBody>
          <a:bodyPr lIns="0" rIns="0" anchor="ctr" anchorCtr="1"/>
          <a:lstStyle>
            <a:lvl1pPr>
              <a:defRPr/>
            </a:lvl1pPr>
          </a:lstStyle>
          <a:p>
            <a:r>
              <a:rPr lang="en-US" dirty="0" smtClean="0"/>
              <a:t>Click to edit presentation title</a:t>
            </a:r>
            <a:endParaRPr lang="en-US" dirty="0"/>
          </a:p>
        </p:txBody>
      </p:sp>
      <p:sp>
        <p:nvSpPr>
          <p:cNvPr id="2" name="Rectangle 1"/>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533400" y="2628900"/>
            <a:ext cx="8077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21" name="Text Placeholder 20"/>
          <p:cNvSpPr>
            <a:spLocks noGrp="1"/>
          </p:cNvSpPr>
          <p:nvPr>
            <p:ph type="body" sz="quarter" idx="12" hasCustomPrompt="1"/>
          </p:nvPr>
        </p:nvSpPr>
        <p:spPr>
          <a:xfrm>
            <a:off x="76200" y="3733800"/>
            <a:ext cx="2514600" cy="285750"/>
          </a:xfrm>
        </p:spPr>
        <p:txBody>
          <a:bodyPr>
            <a:noAutofit/>
          </a:bodyPr>
          <a:lstStyle>
            <a:lvl1pPr marL="0" indent="0" algn="ctr">
              <a:buNone/>
              <a:defRPr sz="1100"/>
            </a:lvl1pPr>
          </a:lstStyle>
          <a:p>
            <a:pPr lvl="0"/>
            <a:r>
              <a:rPr lang="en-US" dirty="0" smtClean="0"/>
              <a:t>Place your institutional logo(s) here:</a:t>
            </a:r>
            <a:endParaRPr lang="en-US" dirty="0"/>
          </a:p>
        </p:txBody>
      </p:sp>
      <p:pic>
        <p:nvPicPr>
          <p:cNvPr id="1028" name="Picture 4" descr="C:\Users\jmenard\My Files\PPPL\Projects\NSTX-U\Presentation template\Template source\logo and banner source\Gray_banner_red_line_with_SC_NSTXU_logos_wid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881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4775"/>
            <a:ext cx="91440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39610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 Split Text /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 H Title &amp; Graphics</a:t>
            </a:r>
            <a:endParaRPr lang="en-US" dirty="0"/>
          </a:p>
        </p:txBody>
      </p:sp>
      <p:sp>
        <p:nvSpPr>
          <p:cNvPr id="3" name="Footer Placeholder 2"/>
          <p:cNvSpPr>
            <a:spLocks noGrp="1"/>
          </p:cNvSpPr>
          <p:nvPr>
            <p:ph type="ftr" sz="quarter" idx="10"/>
          </p:nvPr>
        </p:nvSpPr>
        <p:spPr/>
        <p:txBody>
          <a:bodyPr/>
          <a:lstStyle/>
          <a:p>
            <a:endParaRPr lang="en-US">
              <a:solidFill>
                <a:srgbClr val="000000">
                  <a:tint val="75000"/>
                </a:srgbClr>
              </a:solidFill>
            </a:endParaRPr>
          </a:p>
        </p:txBody>
      </p:sp>
      <p:sp>
        <p:nvSpPr>
          <p:cNvPr id="6" name="Text Placeholder 5"/>
          <p:cNvSpPr>
            <a:spLocks noGrp="1"/>
          </p:cNvSpPr>
          <p:nvPr>
            <p:ph type="body" sz="quarter" idx="11"/>
          </p:nvPr>
        </p:nvSpPr>
        <p:spPr>
          <a:xfrm>
            <a:off x="139700" y="3086100"/>
            <a:ext cx="8864600" cy="160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8" name="Picture Placeholder 7"/>
          <p:cNvSpPr>
            <a:spLocks noGrp="1"/>
          </p:cNvSpPr>
          <p:nvPr>
            <p:ph type="pic" sz="quarter" idx="12"/>
          </p:nvPr>
        </p:nvSpPr>
        <p:spPr>
          <a:xfrm>
            <a:off x="139700" y="742950"/>
            <a:ext cx="8864600" cy="2286000"/>
          </a:xfr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190026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086101" y="3170976"/>
            <a:ext cx="2971800" cy="1858224"/>
          </a:xfrm>
        </p:spPr>
        <p:txBody>
          <a:bodyPr anchor="ctr"/>
          <a:lstStyle>
            <a:lvl1pPr marL="0" indent="0" algn="ctr">
              <a:lnSpc>
                <a:spcPct val="100000"/>
              </a:lnSpc>
              <a:spcBef>
                <a:spcPts val="0"/>
              </a:spcBef>
              <a:buNone/>
              <a:defRPr/>
            </a:lvl1pPr>
            <a:lvl2pPr marL="456469" indent="0" algn="ctr">
              <a:buNone/>
              <a:defRPr/>
            </a:lvl2pPr>
            <a:lvl3pPr marL="912937" indent="0" algn="ctr">
              <a:buNone/>
              <a:defRPr/>
            </a:lvl3pPr>
            <a:lvl4pPr marL="1369406" indent="0" algn="ctr">
              <a:buNone/>
              <a:defRPr/>
            </a:lvl4pPr>
            <a:lvl5pPr marL="1825874" indent="0" algn="ctr">
              <a:buNone/>
              <a:defRPr/>
            </a:lvl5pPr>
            <a:lvl6pPr marL="2282342" indent="0" algn="ctr">
              <a:buNone/>
              <a:defRPr/>
            </a:lvl6pPr>
            <a:lvl7pPr marL="2738811" indent="0" algn="ctr">
              <a:buNone/>
              <a:defRPr/>
            </a:lvl7pPr>
            <a:lvl8pPr marL="3195279" indent="0" algn="ctr">
              <a:buNone/>
              <a:defRPr/>
            </a:lvl8pPr>
            <a:lvl9pPr marL="3651748" indent="0" algn="ctr">
              <a:buNone/>
              <a:defRPr/>
            </a:lvl9pPr>
          </a:lstStyle>
          <a:p>
            <a:r>
              <a:rPr lang="en-US" dirty="0" smtClean="0"/>
              <a:t>Venue</a:t>
            </a:r>
          </a:p>
          <a:p>
            <a:r>
              <a:rPr lang="en-US" dirty="0" smtClean="0"/>
              <a:t>City, State</a:t>
            </a:r>
          </a:p>
          <a:p>
            <a:r>
              <a:rPr lang="en-US" dirty="0" smtClean="0"/>
              <a:t>Date</a:t>
            </a:r>
            <a:endParaRPr lang="en-US" dirty="0"/>
          </a:p>
        </p:txBody>
      </p:sp>
      <p:sp>
        <p:nvSpPr>
          <p:cNvPr id="8" name="AutoShape 2"/>
          <p:cNvSpPr>
            <a:spLocks noChangeArrowheads="1"/>
          </p:cNvSpPr>
          <p:nvPr/>
        </p:nvSpPr>
        <p:spPr bwMode="auto">
          <a:xfrm>
            <a:off x="460376" y="87512"/>
            <a:ext cx="8223250" cy="1510904"/>
          </a:xfrm>
          <a:prstGeom prst="roundRect">
            <a:avLst>
              <a:gd name="adj" fmla="val 4574"/>
            </a:avLst>
          </a:prstGeom>
          <a:solidFill>
            <a:srgbClr val="B41800"/>
          </a:solidFill>
          <a:ln w="9525">
            <a:solidFill>
              <a:srgbClr val="B41800"/>
            </a:solidFill>
            <a:round/>
            <a:headEnd/>
            <a:tailEnd/>
          </a:ln>
          <a:effectLst/>
        </p:spPr>
        <p:txBody>
          <a:bodyPr lIns="89856" tIns="76629" rIns="89856" bIns="44928" anchor="ctr" anchorCtr="1"/>
          <a:lstStyle/>
          <a:p>
            <a:pPr algn="ctr" defTabSz="685800">
              <a:lnSpc>
                <a:spcPct val="93000"/>
              </a:lnSpc>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endParaRPr lang="en-US" sz="3600" dirty="0">
              <a:solidFill>
                <a:srgbClr val="FFFFFF"/>
              </a:solidFill>
              <a:effectLst>
                <a:outerShdw blurRad="50800" dist="38100" dir="2700000" algn="tl" rotWithShape="0">
                  <a:prstClr val="black">
                    <a:alpha val="40000"/>
                  </a:prstClr>
                </a:outerShdw>
              </a:effectLst>
            </a:endParaRPr>
          </a:p>
        </p:txBody>
      </p:sp>
      <p:grpSp>
        <p:nvGrpSpPr>
          <p:cNvPr id="9" name="Group 3"/>
          <p:cNvGrpSpPr>
            <a:grpSpLocks/>
          </p:cNvGrpSpPr>
          <p:nvPr/>
        </p:nvGrpSpPr>
        <p:grpSpPr bwMode="auto">
          <a:xfrm>
            <a:off x="6590924" y="3085724"/>
            <a:ext cx="2478200" cy="2001623"/>
            <a:chOff x="3835" y="2257"/>
            <a:chExt cx="1872" cy="2016"/>
          </a:xfrm>
        </p:grpSpPr>
        <p:sp>
          <p:nvSpPr>
            <p:cNvPr id="10" name="AutoShape 4"/>
            <p:cNvSpPr>
              <a:spLocks noChangeArrowheads="1"/>
            </p:cNvSpPr>
            <p:nvPr/>
          </p:nvSpPr>
          <p:spPr bwMode="auto">
            <a:xfrm>
              <a:off x="3835" y="2257"/>
              <a:ext cx="1872" cy="2016"/>
            </a:xfrm>
            <a:prstGeom prst="roundRect">
              <a:avLst>
                <a:gd name="adj" fmla="val 3097"/>
              </a:avLst>
            </a:prstGeom>
            <a:solidFill>
              <a:srgbClr val="B41800"/>
            </a:solidFill>
            <a:ln w="9525">
              <a:solidFill>
                <a:srgbClr val="B41800"/>
              </a:solidFill>
              <a:round/>
              <a:headEnd/>
              <a:tailEnd/>
            </a:ln>
            <a:effectLst/>
          </p:spPr>
          <p:txBody>
            <a:bodyPr wrap="none" anchor="ctr"/>
            <a:lstStyle/>
            <a:p>
              <a:pPr defTabSz="685800"/>
              <a:endParaRPr lang="en-US" sz="1400">
                <a:solidFill>
                  <a:srgbClr val="000000"/>
                </a:solidFill>
              </a:endParaRPr>
            </a:p>
          </p:txBody>
        </p:sp>
        <p:pic>
          <p:nvPicPr>
            <p:cNvPr id="11" name="Picture 5"/>
            <p:cNvPicPr>
              <a:picLocks noChangeAspect="1" noChangeArrowheads="1"/>
            </p:cNvPicPr>
            <p:nvPr/>
          </p:nvPicPr>
          <p:blipFill>
            <a:blip r:embed="rId2" cstate="print"/>
            <a:srcRect/>
            <a:stretch>
              <a:fillRect/>
            </a:stretch>
          </p:blipFill>
          <p:spPr bwMode="auto">
            <a:xfrm>
              <a:off x="4257" y="2336"/>
              <a:ext cx="1028" cy="1371"/>
            </a:xfrm>
            <a:prstGeom prst="rect">
              <a:avLst/>
            </a:prstGeom>
            <a:noFill/>
            <a:ln w="9525">
              <a:noFill/>
              <a:round/>
              <a:headEnd/>
              <a:tailEnd/>
            </a:ln>
            <a:effectLst/>
          </p:spPr>
        </p:pic>
        <p:sp>
          <p:nvSpPr>
            <p:cNvPr id="12" name="Text Box 6"/>
            <p:cNvSpPr txBox="1">
              <a:spLocks noChangeArrowheads="1"/>
            </p:cNvSpPr>
            <p:nvPr/>
          </p:nvSpPr>
          <p:spPr bwMode="auto">
            <a:xfrm>
              <a:off x="3924" y="3720"/>
              <a:ext cx="1694" cy="449"/>
            </a:xfrm>
            <a:prstGeom prst="rect">
              <a:avLst/>
            </a:prstGeom>
            <a:noFill/>
            <a:ln w="9525">
              <a:noFill/>
              <a:round/>
              <a:headEnd/>
              <a:tailEnd/>
            </a:ln>
            <a:effectLst/>
          </p:spPr>
          <p:txBody>
            <a:bodyPr lIns="90000" tIns="64404" rIns="90000" bIns="45000"/>
            <a:lstStyle/>
            <a:p>
              <a:pPr algn="ctr" defTabSz="685800">
                <a:lnSpc>
                  <a:spcPct val="93000"/>
                </a:lnSpc>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r>
                <a:rPr lang="en-US" sz="1600" cap="small" dirty="0">
                  <a:solidFill>
                    <a:srgbClr val="FFFFFF"/>
                  </a:solidFill>
                  <a:effectLst>
                    <a:outerShdw blurRad="50800" dist="38100" dir="2700000" algn="tl" rotWithShape="0">
                      <a:prstClr val="black">
                        <a:alpha val="40000"/>
                      </a:prstClr>
                    </a:outerShdw>
                  </a:effectLst>
                </a:rPr>
                <a:t>PEGASUS</a:t>
              </a:r>
            </a:p>
            <a:p>
              <a:pPr algn="ctr" defTabSz="685800">
                <a:lnSpc>
                  <a:spcPct val="93000"/>
                </a:lnSpc>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r>
                <a:rPr lang="en-US" sz="1600" dirty="0">
                  <a:solidFill>
                    <a:srgbClr val="FFFFFF"/>
                  </a:solidFill>
                  <a:effectLst>
                    <a:outerShdw blurRad="50800" dist="38100" dir="2700000" algn="tl" rotWithShape="0">
                      <a:prstClr val="black">
                        <a:alpha val="40000"/>
                      </a:prstClr>
                    </a:outerShdw>
                  </a:effectLst>
                </a:rPr>
                <a:t>Toroidal Experiment</a:t>
              </a:r>
            </a:p>
          </p:txBody>
        </p:sp>
      </p:grpSp>
      <p:grpSp>
        <p:nvGrpSpPr>
          <p:cNvPr id="13" name="Group 7"/>
          <p:cNvGrpSpPr>
            <a:grpSpLocks/>
          </p:cNvGrpSpPr>
          <p:nvPr/>
        </p:nvGrpSpPr>
        <p:grpSpPr bwMode="auto">
          <a:xfrm>
            <a:off x="25862" y="3170977"/>
            <a:ext cx="2370836" cy="1914906"/>
            <a:chOff x="68" y="2255"/>
            <a:chExt cx="1872" cy="2016"/>
          </a:xfrm>
        </p:grpSpPr>
        <p:sp>
          <p:nvSpPr>
            <p:cNvPr id="14" name="AutoShape 8"/>
            <p:cNvSpPr>
              <a:spLocks noChangeArrowheads="1"/>
            </p:cNvSpPr>
            <p:nvPr/>
          </p:nvSpPr>
          <p:spPr bwMode="auto">
            <a:xfrm>
              <a:off x="68" y="2255"/>
              <a:ext cx="1872" cy="2016"/>
            </a:xfrm>
            <a:prstGeom prst="roundRect">
              <a:avLst>
                <a:gd name="adj" fmla="val 3097"/>
              </a:avLst>
            </a:prstGeom>
            <a:solidFill>
              <a:srgbClr val="B41800"/>
            </a:solidFill>
            <a:ln w="9525">
              <a:solidFill>
                <a:srgbClr val="B41800"/>
              </a:solidFill>
              <a:round/>
              <a:headEnd/>
              <a:tailEnd/>
            </a:ln>
            <a:effectLst/>
          </p:spPr>
          <p:txBody>
            <a:bodyPr wrap="none" anchor="ctr"/>
            <a:lstStyle/>
            <a:p>
              <a:pPr defTabSz="685800"/>
              <a:endParaRPr lang="en-US" sz="1400">
                <a:solidFill>
                  <a:srgbClr val="000000"/>
                </a:solidFill>
              </a:endParaRPr>
            </a:p>
          </p:txBody>
        </p:sp>
        <p:pic>
          <p:nvPicPr>
            <p:cNvPr id="15" name="Picture 9"/>
            <p:cNvPicPr>
              <a:picLocks noChangeAspect="1" noChangeArrowheads="1"/>
            </p:cNvPicPr>
            <p:nvPr/>
          </p:nvPicPr>
          <p:blipFill>
            <a:blip r:embed="rId3" cstate="print"/>
            <a:srcRect/>
            <a:stretch>
              <a:fillRect/>
            </a:stretch>
          </p:blipFill>
          <p:spPr bwMode="auto">
            <a:xfrm>
              <a:off x="661" y="2299"/>
              <a:ext cx="686" cy="1439"/>
            </a:xfrm>
            <a:prstGeom prst="rect">
              <a:avLst/>
            </a:prstGeom>
            <a:noFill/>
            <a:ln w="9525">
              <a:noFill/>
              <a:round/>
              <a:headEnd/>
              <a:tailEnd/>
            </a:ln>
            <a:effectLst/>
          </p:spPr>
        </p:pic>
        <p:sp>
          <p:nvSpPr>
            <p:cNvPr id="16" name="Text Box 10"/>
            <p:cNvSpPr txBox="1">
              <a:spLocks noChangeArrowheads="1"/>
            </p:cNvSpPr>
            <p:nvPr/>
          </p:nvSpPr>
          <p:spPr bwMode="auto">
            <a:xfrm>
              <a:off x="123" y="3693"/>
              <a:ext cx="1762" cy="474"/>
            </a:xfrm>
            <a:prstGeom prst="rect">
              <a:avLst/>
            </a:prstGeom>
            <a:noFill/>
            <a:ln w="9525">
              <a:noFill/>
              <a:round/>
              <a:headEnd/>
              <a:tailEnd/>
            </a:ln>
            <a:effectLst/>
          </p:spPr>
          <p:txBody>
            <a:bodyPr lIns="90000" tIns="64404" rIns="90000" bIns="45000"/>
            <a:lstStyle/>
            <a:p>
              <a:pPr algn="ctr" defTabSz="685800">
                <a:lnSpc>
                  <a:spcPct val="93000"/>
                </a:lnSpc>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r>
                <a:rPr lang="en-US" sz="1600" dirty="0" smtClean="0">
                  <a:solidFill>
                    <a:srgbClr val="FFFFFF"/>
                  </a:solidFill>
                  <a:effectLst>
                    <a:outerShdw blurRad="50800" dist="38100" dir="2700000" algn="tl" rotWithShape="0">
                      <a:prstClr val="black">
                        <a:alpha val="40000"/>
                      </a:prstClr>
                    </a:outerShdw>
                  </a:effectLst>
                </a:rPr>
                <a:t>University of</a:t>
              </a:r>
            </a:p>
            <a:p>
              <a:pPr algn="ctr" defTabSz="685800">
                <a:lnSpc>
                  <a:spcPct val="93000"/>
                </a:lnSpc>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r>
                <a:rPr lang="en-US" sz="1600" dirty="0" smtClean="0">
                  <a:solidFill>
                    <a:srgbClr val="FFFFFF"/>
                  </a:solidFill>
                  <a:effectLst>
                    <a:outerShdw blurRad="50800" dist="38100" dir="2700000" algn="tl" rotWithShape="0">
                      <a:prstClr val="black">
                        <a:alpha val="40000"/>
                      </a:prstClr>
                    </a:outerShdw>
                  </a:effectLst>
                </a:rPr>
                <a:t>Wisconsin-Madison</a:t>
              </a:r>
              <a:endParaRPr lang="en-US" sz="1600" dirty="0">
                <a:solidFill>
                  <a:srgbClr val="FFFFFF"/>
                </a:solidFill>
                <a:effectLst>
                  <a:outerShdw blurRad="50800" dist="38100" dir="2700000" algn="tl" rotWithShape="0">
                    <a:prstClr val="black">
                      <a:alpha val="40000"/>
                    </a:prstClr>
                  </a:outerShdw>
                </a:effectLst>
              </a:endParaRPr>
            </a:p>
          </p:txBody>
        </p:sp>
      </p:grpSp>
      <p:sp>
        <p:nvSpPr>
          <p:cNvPr id="17" name="Title 16"/>
          <p:cNvSpPr>
            <a:spLocks noGrp="1"/>
          </p:cNvSpPr>
          <p:nvPr>
            <p:ph type="title" hasCustomPrompt="1"/>
          </p:nvPr>
        </p:nvSpPr>
        <p:spPr>
          <a:xfrm>
            <a:off x="495300" y="185738"/>
            <a:ext cx="8153400" cy="1314450"/>
          </a:xfrm>
        </p:spPr>
        <p:txBody>
          <a:bodyPr/>
          <a:lstStyle>
            <a:lvl1pPr>
              <a:defRPr>
                <a:effectLst>
                  <a:outerShdw blurRad="50800" dist="38100" dir="2700000" algn="tl" rotWithShape="0">
                    <a:prstClr val="black">
                      <a:alpha val="40000"/>
                    </a:prstClr>
                  </a:outerShdw>
                </a:effectLst>
              </a:defRPr>
            </a:lvl1pPr>
          </a:lstStyle>
          <a:p>
            <a:r>
              <a:rPr lang="en-US" dirty="0" smtClean="0"/>
              <a:t>Title</a:t>
            </a:r>
            <a:endParaRPr lang="en-US" dirty="0"/>
          </a:p>
        </p:txBody>
      </p:sp>
      <p:sp>
        <p:nvSpPr>
          <p:cNvPr id="20" name="Text Placeholder 19"/>
          <p:cNvSpPr>
            <a:spLocks noGrp="1"/>
          </p:cNvSpPr>
          <p:nvPr>
            <p:ph type="body" sz="quarter" idx="10" hasCustomPrompt="1"/>
          </p:nvPr>
        </p:nvSpPr>
        <p:spPr>
          <a:xfrm>
            <a:off x="228600" y="1898921"/>
            <a:ext cx="8686800" cy="971550"/>
          </a:xfrm>
        </p:spPr>
        <p:txBody>
          <a:bodyPr anchor="ctr"/>
          <a:lstStyle>
            <a:lvl1pPr algn="ctr">
              <a:buNone/>
              <a:defRPr sz="2800" b="0"/>
            </a:lvl1pPr>
          </a:lstStyle>
          <a:p>
            <a:pPr lvl="0"/>
            <a:r>
              <a:rPr lang="en-US" dirty="0" smtClean="0"/>
              <a:t>Author List</a:t>
            </a:r>
            <a:endParaRPr lang="en-US" dirty="0"/>
          </a:p>
        </p:txBody>
      </p:sp>
    </p:spTree>
    <p:extLst>
      <p:ext uri="{BB962C8B-B14F-4D97-AF65-F5344CB8AC3E}">
        <p14:creationId xmlns:p14="http://schemas.microsoft.com/office/powerpoint/2010/main" val="20253035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bstrac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a:solidFill>
                <a:srgbClr val="000000">
                  <a:tint val="75000"/>
                </a:srgbClr>
              </a:solidFill>
            </a:endParaRPr>
          </a:p>
        </p:txBody>
      </p:sp>
      <p:sp>
        <p:nvSpPr>
          <p:cNvPr id="6" name="TextBox 5"/>
          <p:cNvSpPr txBox="1"/>
          <p:nvPr/>
        </p:nvSpPr>
        <p:spPr>
          <a:xfrm>
            <a:off x="266700" y="4457701"/>
            <a:ext cx="5791200" cy="338554"/>
          </a:xfrm>
          <a:prstGeom prst="rect">
            <a:avLst/>
          </a:prstGeom>
          <a:noFill/>
        </p:spPr>
        <p:txBody>
          <a:bodyPr wrap="square" lIns="91294" tIns="45647" rIns="91294" bIns="45647" rtlCol="0">
            <a:spAutoFit/>
          </a:bodyPr>
          <a:lstStyle/>
          <a:p>
            <a:pPr defTabSz="685800">
              <a:tabLst>
                <a:tab pos="0" algn="l"/>
                <a:tab pos="912937" algn="l"/>
                <a:tab pos="1825874" algn="l"/>
                <a:tab pos="2738811" algn="l"/>
                <a:tab pos="3651748" algn="l"/>
                <a:tab pos="4564685" algn="l"/>
                <a:tab pos="5477622" algn="l"/>
                <a:tab pos="6390559" algn="l"/>
                <a:tab pos="7303496" algn="l"/>
                <a:tab pos="8216433" algn="l"/>
                <a:tab pos="9129370" algn="l"/>
                <a:tab pos="10042307" algn="l"/>
              </a:tabLst>
            </a:pPr>
            <a:r>
              <a:rPr lang="en-US" sz="1600" dirty="0" smtClean="0">
                <a:solidFill>
                  <a:srgbClr val="000000"/>
                </a:solidFill>
                <a:latin typeface="Times New Roman" pitchFamily="18" charset="0"/>
              </a:rPr>
              <a:t>Work supported by U.S. DOE Grant DE-FG02-96ER54375</a:t>
            </a:r>
            <a:endParaRPr lang="en-US" sz="1600" dirty="0">
              <a:solidFill>
                <a:srgbClr val="000000"/>
              </a:solidFill>
              <a:latin typeface="Times New Roman" pitchFamily="18" charset="0"/>
            </a:endParaRPr>
          </a:p>
        </p:txBody>
      </p:sp>
      <p:sp>
        <p:nvSpPr>
          <p:cNvPr id="9" name="Text Placeholder 8"/>
          <p:cNvSpPr>
            <a:spLocks noGrp="1"/>
          </p:cNvSpPr>
          <p:nvPr>
            <p:ph type="body" sz="quarter" idx="11"/>
          </p:nvPr>
        </p:nvSpPr>
        <p:spPr>
          <a:xfrm>
            <a:off x="266701" y="800100"/>
            <a:ext cx="8610600" cy="3543300"/>
          </a:xfrm>
        </p:spPr>
        <p:txBody>
          <a:bodyPr/>
          <a:lstStyle>
            <a:lvl1pPr algn="just">
              <a:buFont typeface="Arial" pitchFamily="34" charset="0"/>
              <a:buNone/>
              <a:defRPr sz="2000">
                <a:latin typeface="Times New Roman" pitchFamily="18" charset="0"/>
                <a:cs typeface="Times New Roman" pitchFamily="18" charset="0"/>
              </a:defRPr>
            </a:lvl1pPr>
            <a:lvl2pPr marL="741761" marR="0" indent="-285293" algn="just" defTabSz="456469" rtl="0" eaLnBrk="1" fontAlgn="base" latinLnBrk="0" hangingPunct="1">
              <a:lnSpc>
                <a:spcPct val="95000"/>
              </a:lnSpc>
              <a:spcBef>
                <a:spcPts val="699"/>
              </a:spcBef>
              <a:spcAft>
                <a:spcPct val="0"/>
              </a:spcAft>
              <a:buClr>
                <a:srgbClr val="000000"/>
              </a:buClr>
              <a:buSzPct val="100000"/>
              <a:buFont typeface="Times New Roman" pitchFamily="18" charset="0"/>
              <a:buNone/>
              <a:tabLst/>
              <a:defRPr/>
            </a:lvl2pPr>
            <a:lvl3pPr algn="just">
              <a:buNone/>
              <a:defRPr/>
            </a:lvl3pPr>
            <a:lvl4pPr algn="just">
              <a:buNone/>
              <a:defRPr/>
            </a:lvl4pPr>
            <a:lvl5pPr algn="just">
              <a:buNone/>
              <a:defRPr/>
            </a:lvl5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1188736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 Only</a:t>
            </a:r>
            <a:endParaRPr lang="en-US" dirty="0"/>
          </a:p>
        </p:txBody>
      </p:sp>
      <p:sp>
        <p:nvSpPr>
          <p:cNvPr id="3" name="Footer Placeholder 2"/>
          <p:cNvSpPr>
            <a:spLocks noGrp="1"/>
          </p:cNvSpPr>
          <p:nvPr>
            <p:ph type="ftr" sz="quarter" idx="10"/>
          </p:nvPr>
        </p:nvSpPr>
        <p:spPr/>
        <p:txBody>
          <a:bodyPr/>
          <a:lstStyle/>
          <a:p>
            <a:endParaRPr lang="en-US">
              <a:solidFill>
                <a:srgbClr val="000000">
                  <a:tint val="75000"/>
                </a:srgbClr>
              </a:solidFill>
            </a:endParaRPr>
          </a:p>
        </p:txBody>
      </p:sp>
    </p:spTree>
    <p:extLst>
      <p:ext uri="{BB962C8B-B14F-4D97-AF65-F5344CB8AC3E}">
        <p14:creationId xmlns:p14="http://schemas.microsoft.com/office/powerpoint/2010/main" val="20677795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857250"/>
            <a:ext cx="8839200" cy="857250"/>
          </a:xfrm>
          <a:prstGeom prst="rect">
            <a:avLst/>
          </a:prstGeom>
        </p:spPr>
        <p:txBody>
          <a:bodyPr lIns="0" rIns="0" anchor="ctr" anchorCtr="1"/>
          <a:lstStyle>
            <a:lvl1pPr>
              <a:defRPr/>
            </a:lvl1pPr>
          </a:lstStyle>
          <a:p>
            <a:r>
              <a:rPr lang="en-US" dirty="0" smtClean="0"/>
              <a:t>Click to edit presentation title</a:t>
            </a:r>
            <a:endParaRPr lang="en-US" dirty="0"/>
          </a:p>
        </p:txBody>
      </p:sp>
      <p:sp>
        <p:nvSpPr>
          <p:cNvPr id="2" name="Rectangle 1"/>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11" name="Text Placeholder 20"/>
          <p:cNvSpPr>
            <a:spLocks noGrp="1"/>
          </p:cNvSpPr>
          <p:nvPr>
            <p:ph type="body" sz="quarter" idx="12" hasCustomPrompt="1"/>
          </p:nvPr>
        </p:nvSpPr>
        <p:spPr>
          <a:xfrm>
            <a:off x="76200" y="4171950"/>
            <a:ext cx="2080200" cy="457200"/>
          </a:xfrm>
        </p:spPr>
        <p:txBody>
          <a:bodyPr>
            <a:noAutofit/>
          </a:bodyPr>
          <a:lstStyle>
            <a:lvl1pPr marL="0" indent="0" algn="ctr">
              <a:buNone/>
              <a:defRPr sz="1400"/>
            </a:lvl1pPr>
          </a:lstStyle>
          <a:p>
            <a:pPr lvl="0"/>
            <a:r>
              <a:rPr lang="en-US" dirty="0" smtClean="0"/>
              <a:t>Place your institutional logo(s) here:</a:t>
            </a:r>
            <a:endParaRPr lang="en-US" dirty="0"/>
          </a:p>
        </p:txBody>
      </p:sp>
      <p:pic>
        <p:nvPicPr>
          <p:cNvPr id="9" name="Picture 4" descr="C:\Users\jmenard\My Files\PPPL\Projects\NSTX-U\Presentation template\Template source\logo and banner source\Gray_banner_red_line_with_SC_NSTXU_logos_wide.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788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994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971550"/>
            <a:ext cx="8991600" cy="3886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971550"/>
            <a:ext cx="4419600" cy="3886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971550"/>
            <a:ext cx="4419600" cy="3886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800100"/>
            <a:ext cx="8991600" cy="405765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4767264"/>
            <a:ext cx="2133600" cy="273844"/>
          </a:xfrm>
          <a:prstGeom prst="rect">
            <a:avLst/>
          </a:prstGeom>
        </p:spPr>
        <p:txBody>
          <a:bodyPr/>
          <a:lstStyle>
            <a:lvl1pPr>
              <a:defRPr/>
            </a:lvl1pPr>
          </a:lstStyle>
          <a:p>
            <a:fld id="{0147852B-F9E0-48A5-8472-675DA21CC2BF}" type="datetime1">
              <a:rPr lang="en-US" altLang="en-US"/>
              <a:pPr/>
              <a:t>11/8/2016</a:t>
            </a:fld>
            <a:endParaRPr lang="en-US" altLang="en-US"/>
          </a:p>
        </p:txBody>
      </p:sp>
      <p:sp>
        <p:nvSpPr>
          <p:cNvPr id="3" name="Footer Placeholder 4"/>
          <p:cNvSpPr>
            <a:spLocks noGrp="1"/>
          </p:cNvSpPr>
          <p:nvPr>
            <p:ph type="ftr" sz="quarter" idx="11"/>
          </p:nvPr>
        </p:nvSpPr>
        <p:spPr>
          <a:xfrm>
            <a:off x="3124200" y="4767264"/>
            <a:ext cx="2895600" cy="273844"/>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7010400" y="5007769"/>
            <a:ext cx="2133600" cy="111919"/>
          </a:xfrm>
          <a:prstGeom prst="rect">
            <a:avLst/>
          </a:prstGeom>
        </p:spPr>
        <p:txBody>
          <a:bodyPr/>
          <a:lstStyle>
            <a:lvl1pPr>
              <a:defRPr/>
            </a:lvl1pPr>
          </a:lstStyle>
          <a:p>
            <a:fld id="{3431FD35-422D-49B4-A256-A165F415820F}" type="slidenum">
              <a:rPr lang="en-US" altLang="en-US"/>
              <a:pPr/>
              <a:t>‹#›</a:t>
            </a:fld>
            <a:endParaRPr lang="en-US" altLang="en-US"/>
          </a:p>
        </p:txBody>
      </p:sp>
    </p:spTree>
    <p:extLst>
      <p:ext uri="{BB962C8B-B14F-4D97-AF65-F5344CB8AC3E}">
        <p14:creationId xmlns:p14="http://schemas.microsoft.com/office/powerpoint/2010/main" val="408906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efault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100"/>
            </a:lvl1pPr>
          </a:lstStyle>
          <a:p>
            <a:r>
              <a:rPr lang="en-US" dirty="0" smtClean="0"/>
              <a:t>Default Text</a:t>
            </a:r>
            <a:endParaRPr lang="en-US" dirty="0"/>
          </a:p>
        </p:txBody>
      </p:sp>
      <p:sp>
        <p:nvSpPr>
          <p:cNvPr id="3" name="Footer Placeholder 2"/>
          <p:cNvSpPr>
            <a:spLocks noGrp="1"/>
          </p:cNvSpPr>
          <p:nvPr>
            <p:ph type="ftr" sz="quarter" idx="10"/>
          </p:nvPr>
        </p:nvSpPr>
        <p:spPr/>
        <p:txBody>
          <a:bodyPr/>
          <a:lstStyle/>
          <a:p>
            <a:endParaRPr lang="en-US">
              <a:solidFill>
                <a:srgbClr val="000000">
                  <a:tint val="75000"/>
                </a:srgbClr>
              </a:solidFill>
            </a:endParaRPr>
          </a:p>
        </p:txBody>
      </p:sp>
      <p:sp>
        <p:nvSpPr>
          <p:cNvPr id="6" name="Text Placeholder 5"/>
          <p:cNvSpPr>
            <a:spLocks noGrp="1"/>
          </p:cNvSpPr>
          <p:nvPr>
            <p:ph type="body" sz="quarter" idx="11"/>
          </p:nvPr>
        </p:nvSpPr>
        <p:spPr>
          <a:xfrm>
            <a:off x="457200" y="800100"/>
            <a:ext cx="8229600" cy="3829050"/>
          </a:xfrm>
        </p:spPr>
        <p:txBody>
          <a:bodyPr/>
          <a:lstStyle>
            <a:lvl1pPr>
              <a:defRPr sz="1500"/>
            </a:lvl1pPr>
            <a:lvl2pPr>
              <a:defRPr sz="1400"/>
            </a:lvl2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211970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 Split Text / Graphic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V Title &amp; Graphics</a:t>
            </a:r>
            <a:endParaRPr lang="en-US" dirty="0"/>
          </a:p>
        </p:txBody>
      </p:sp>
      <p:sp>
        <p:nvSpPr>
          <p:cNvPr id="3" name="Footer Placeholder 2"/>
          <p:cNvSpPr>
            <a:spLocks noGrp="1"/>
          </p:cNvSpPr>
          <p:nvPr>
            <p:ph type="ftr" sz="quarter" idx="10"/>
          </p:nvPr>
        </p:nvSpPr>
        <p:spPr>
          <a:xfrm>
            <a:off x="76202" y="4903927"/>
            <a:ext cx="7162800" cy="228600"/>
          </a:xfrm>
        </p:spPr>
        <p:txBody>
          <a:bodyPr/>
          <a:lstStyle>
            <a:lvl1pPr>
              <a:defRPr sz="900"/>
            </a:lvl1pPr>
          </a:lstStyle>
          <a:p>
            <a:endParaRPr lang="en-US">
              <a:solidFill>
                <a:srgbClr val="000000">
                  <a:tint val="75000"/>
                </a:srgbClr>
              </a:solidFill>
            </a:endParaRPr>
          </a:p>
        </p:txBody>
      </p:sp>
      <p:sp>
        <p:nvSpPr>
          <p:cNvPr id="6" name="Text Placeholder 5"/>
          <p:cNvSpPr>
            <a:spLocks noGrp="1"/>
          </p:cNvSpPr>
          <p:nvPr>
            <p:ph type="body" sz="quarter" idx="11"/>
          </p:nvPr>
        </p:nvSpPr>
        <p:spPr>
          <a:xfrm>
            <a:off x="127001" y="742950"/>
            <a:ext cx="4267200" cy="3943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Picture Placeholder 7"/>
          <p:cNvSpPr>
            <a:spLocks noGrp="1"/>
          </p:cNvSpPr>
          <p:nvPr>
            <p:ph type="pic" sz="quarter" idx="12"/>
          </p:nvPr>
        </p:nvSpPr>
        <p:spPr>
          <a:xfrm>
            <a:off x="4521201" y="742950"/>
            <a:ext cx="4495800" cy="3943350"/>
          </a:xfrm>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993392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0.xml"/><Relationship Id="rId7"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971550"/>
            <a:ext cx="8991600" cy="3886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0" y="0"/>
            <a:ext cx="9144000" cy="89535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9144000" cy="89535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0" name="Picture 2"/>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4914900"/>
            <a:ext cx="91440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userDrawn="1"/>
        </p:nvSpPr>
        <p:spPr>
          <a:xfrm>
            <a:off x="8458224" y="4933950"/>
            <a:ext cx="609576" cy="212366"/>
          </a:xfrm>
          <a:prstGeom prst="rect">
            <a:avLst/>
          </a:prstGeom>
          <a:noFill/>
        </p:spPr>
        <p:txBody>
          <a:bodyPr wrap="square" lIns="0" tIns="36576" rIns="0" bIns="36576" rtlCol="0">
            <a:spAutoFit/>
          </a:bodyPr>
          <a:lstStyle/>
          <a:p>
            <a:pPr algn="r"/>
            <a:fld id="{F117DE82-C9A9-43C8-BFFE-CF607F10B2C3}" type="slidenum">
              <a:rPr lang="en-US" sz="900" b="1" smtClean="0">
                <a:solidFill>
                  <a:srgbClr val="336699"/>
                </a:solidFill>
                <a:latin typeface="Arial" panose="020B0604020202020204" pitchFamily="34" charset="0"/>
                <a:cs typeface="Arial" panose="020B0604020202020204" pitchFamily="34" charset="0"/>
              </a:rPr>
              <a:pPr algn="r"/>
              <a:t>‹#›</a:t>
            </a:fld>
            <a:endParaRPr lang="en-US" sz="900" b="1" dirty="0">
              <a:solidFill>
                <a:srgbClr val="336699"/>
              </a:solidFill>
              <a:latin typeface="Arial" panose="020B0604020202020204" pitchFamily="34" charset="0"/>
              <a:cs typeface="Arial" panose="020B0604020202020204" pitchFamily="34" charset="0"/>
            </a:endParaRPr>
          </a:p>
        </p:txBody>
      </p:sp>
      <p:sp>
        <p:nvSpPr>
          <p:cNvPr id="15" name="TextBox 14"/>
          <p:cNvSpPr txBox="1"/>
          <p:nvPr userDrawn="1"/>
        </p:nvSpPr>
        <p:spPr>
          <a:xfrm>
            <a:off x="914400" y="4933950"/>
            <a:ext cx="7315200" cy="212366"/>
          </a:xfrm>
          <a:prstGeom prst="rect">
            <a:avLst/>
          </a:prstGeom>
          <a:noFill/>
        </p:spPr>
        <p:txBody>
          <a:bodyPr wrap="square" lIns="0" tIns="36576" rIns="0" bIns="36576"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solidFill>
                  <a:srgbClr val="336699"/>
                </a:solidFill>
                <a:latin typeface="Arial" panose="020B0604020202020204" pitchFamily="34" charset="0"/>
                <a:cs typeface="Arial" panose="020B0604020202020204" pitchFamily="34" charset="0"/>
              </a:rPr>
              <a:t>Impact of physics and technology innovations on compact tokamak fusion pilot plants – APS-DPP 2016 (Menard)</a:t>
            </a:r>
          </a:p>
        </p:txBody>
      </p:sp>
      <p:pic>
        <p:nvPicPr>
          <p:cNvPr id="16" name="Picture 4" descr="PPPL Logo"/>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6200" y="4960123"/>
            <a:ext cx="457200" cy="16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4" r:id="rId4"/>
    <p:sldLayoutId id="2147483665" r:id="rId5"/>
    <p:sldLayoutId id="2147483666" r:id="rId6"/>
    <p:sldLayoutId id="2147483668" r:id="rId7"/>
  </p:sldLayoutIdLst>
  <p:timing>
    <p:tnLst>
      <p:par>
        <p:cTn id="1" dur="indefinite" restart="never" nodeType="tmRoot"/>
      </p:par>
    </p:tnLst>
  </p:timing>
  <p:hf hdr="0" dt="0"/>
  <p:txStyles>
    <p:titleStyle>
      <a:lvl1pPr algn="ctr" defTabSz="914400" rtl="0" eaLnBrk="1" latinLnBrk="0" hangingPunct="1">
        <a:lnSpc>
          <a:spcPct val="80000"/>
        </a:lnSpc>
        <a:spcBef>
          <a:spcPct val="0"/>
        </a:spcBef>
        <a:buNone/>
        <a:defRPr sz="3200" b="1"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 y="3"/>
            <a:ext cx="9144001" cy="685801"/>
            <a:chOff x="0" y="0"/>
            <a:chExt cx="5760" cy="576"/>
          </a:xfrm>
        </p:grpSpPr>
        <p:sp>
          <p:nvSpPr>
            <p:cNvPr id="1027" name="AutoShape 3"/>
            <p:cNvSpPr>
              <a:spLocks noChangeArrowheads="1"/>
            </p:cNvSpPr>
            <p:nvPr/>
          </p:nvSpPr>
          <p:spPr bwMode="auto">
            <a:xfrm>
              <a:off x="0" y="0"/>
              <a:ext cx="5760" cy="576"/>
            </a:xfrm>
            <a:prstGeom prst="roundRect">
              <a:avLst>
                <a:gd name="adj" fmla="val 171"/>
              </a:avLst>
            </a:prstGeom>
            <a:solidFill>
              <a:srgbClr val="C58D2A"/>
            </a:solidFill>
            <a:ln w="9525">
              <a:solidFill>
                <a:srgbClr val="C58D2A"/>
              </a:solidFill>
              <a:round/>
              <a:headEnd/>
              <a:tailEnd/>
            </a:ln>
            <a:effectLst/>
          </p:spPr>
          <p:txBody>
            <a:bodyPr wrap="none" anchor="ctr"/>
            <a:lstStyle/>
            <a:p>
              <a:pPr defTabSz="685800"/>
              <a:endParaRPr lang="en-US" sz="1400">
                <a:solidFill>
                  <a:srgbClr val="000000"/>
                </a:solidFill>
              </a:endParaRPr>
            </a:p>
          </p:txBody>
        </p:sp>
        <p:sp>
          <p:nvSpPr>
            <p:cNvPr id="1028" name="AutoShape 4"/>
            <p:cNvSpPr>
              <a:spLocks noChangeArrowheads="1"/>
            </p:cNvSpPr>
            <p:nvPr/>
          </p:nvSpPr>
          <p:spPr bwMode="auto">
            <a:xfrm>
              <a:off x="0" y="0"/>
              <a:ext cx="5760" cy="518"/>
            </a:xfrm>
            <a:prstGeom prst="roundRect">
              <a:avLst>
                <a:gd name="adj" fmla="val 190"/>
              </a:avLst>
            </a:prstGeom>
            <a:solidFill>
              <a:srgbClr val="B41800"/>
            </a:solidFill>
            <a:ln w="9525">
              <a:solidFill>
                <a:srgbClr val="B41800"/>
              </a:solidFill>
              <a:round/>
              <a:headEnd/>
              <a:tailEnd/>
            </a:ln>
            <a:effectLst/>
          </p:spPr>
          <p:txBody>
            <a:bodyPr wrap="none" anchor="ctr"/>
            <a:lstStyle/>
            <a:p>
              <a:pPr defTabSz="685800"/>
              <a:endParaRPr lang="en-US" sz="1400">
                <a:solidFill>
                  <a:srgbClr val="000000"/>
                </a:solidFill>
              </a:endParaRPr>
            </a:p>
          </p:txBody>
        </p:sp>
      </p:grpSp>
      <p:sp>
        <p:nvSpPr>
          <p:cNvPr id="1029" name="Rectangle 5"/>
          <p:cNvSpPr>
            <a:spLocks noGrp="1" noChangeArrowheads="1"/>
          </p:cNvSpPr>
          <p:nvPr>
            <p:ph type="title"/>
          </p:nvPr>
        </p:nvSpPr>
        <p:spPr bwMode="auto">
          <a:xfrm>
            <a:off x="838200" y="1"/>
            <a:ext cx="7467600" cy="627460"/>
          </a:xfrm>
          <a:prstGeom prst="rect">
            <a:avLst/>
          </a:prstGeom>
          <a:noFill/>
          <a:ln w="9525">
            <a:noFill/>
            <a:round/>
            <a:headEnd/>
            <a:tailEnd/>
          </a:ln>
          <a:effectLst/>
        </p:spPr>
        <p:txBody>
          <a:bodyPr vert="horz" wrap="square" lIns="0" tIns="0" rIns="0" bIns="0" numCol="1" anchor="ctr" anchorCtr="0" compatLnSpc="1">
            <a:prstTxWarp prst="textNoShape">
              <a:avLst/>
            </a:prstTxWarp>
            <a:normAutofit/>
          </a:bodyPr>
          <a:lstStyle/>
          <a:p>
            <a:pPr lvl="0"/>
            <a:r>
              <a:rPr lang="en-GB" dirty="0" smtClean="0"/>
              <a:t>Pegasus Master Slide</a:t>
            </a:r>
          </a:p>
        </p:txBody>
      </p:sp>
      <p:sp>
        <p:nvSpPr>
          <p:cNvPr id="1030" name="Rectangle 6"/>
          <p:cNvSpPr>
            <a:spLocks noGrp="1" noChangeArrowheads="1"/>
          </p:cNvSpPr>
          <p:nvPr>
            <p:ph type="body" idx="1"/>
          </p:nvPr>
        </p:nvSpPr>
        <p:spPr bwMode="auto">
          <a:xfrm>
            <a:off x="878466" y="832949"/>
            <a:ext cx="8153400" cy="3886200"/>
          </a:xfrm>
          <a:prstGeom prst="rect">
            <a:avLst/>
          </a:prstGeom>
          <a:noFill/>
          <a:ln w="9525">
            <a:noFill/>
            <a:round/>
            <a:headEnd/>
            <a:tailEnd/>
          </a:ln>
          <a:effectLst/>
        </p:spPr>
        <p:txBody>
          <a:bodyPr vert="horz" wrap="square" lIns="0" tIns="21134" rIns="0" bIns="0" numCol="1" anchor="t" anchorCtr="0" compatLnSpc="1">
            <a:prstTxWarp prst="textNoShape">
              <a:avLst/>
            </a:prstTxWarp>
          </a:bodyPr>
          <a:lstStyle/>
          <a:p>
            <a:pPr lvl="0"/>
            <a:r>
              <a:rPr lang="en-GB" dirty="0" smtClean="0"/>
              <a:t>Click to edit the outline text format</a:t>
            </a:r>
          </a:p>
          <a:p>
            <a:pPr lvl="1"/>
            <a:r>
              <a:rPr lang="en-GB" dirty="0" smtClean="0"/>
              <a:t>Second Outline Level</a:t>
            </a:r>
          </a:p>
          <a:p>
            <a:pPr lvl="2"/>
            <a:r>
              <a:rPr lang="en-GB" dirty="0" smtClean="0"/>
              <a:t>Third Outline Level</a:t>
            </a:r>
          </a:p>
          <a:p>
            <a:pPr lvl="3"/>
            <a:r>
              <a:rPr lang="en-GB" dirty="0" smtClean="0"/>
              <a:t>Fourth Outline Level</a:t>
            </a:r>
          </a:p>
          <a:p>
            <a:pPr lvl="4"/>
            <a:r>
              <a:rPr lang="en-GB" dirty="0" smtClean="0"/>
              <a:t>Fifth Outline Level</a:t>
            </a:r>
          </a:p>
          <a:p>
            <a:pPr lvl="4"/>
            <a:r>
              <a:rPr lang="en-GB" dirty="0" smtClean="0"/>
              <a:t>Sixth Outline Level</a:t>
            </a:r>
          </a:p>
          <a:p>
            <a:pPr lvl="4"/>
            <a:r>
              <a:rPr lang="en-GB" dirty="0" smtClean="0"/>
              <a:t>Seventh Outline Level</a:t>
            </a:r>
          </a:p>
          <a:p>
            <a:pPr lvl="4"/>
            <a:r>
              <a:rPr lang="en-GB" dirty="0" smtClean="0"/>
              <a:t>Eighth Outline Level</a:t>
            </a:r>
          </a:p>
          <a:p>
            <a:pPr lvl="4"/>
            <a:r>
              <a:rPr lang="en-GB" dirty="0" smtClean="0"/>
              <a:t>Ninth Outline Level</a:t>
            </a:r>
          </a:p>
        </p:txBody>
      </p:sp>
      <p:pic>
        <p:nvPicPr>
          <p:cNvPr id="1033" name="Picture 9"/>
          <p:cNvPicPr>
            <a:picLocks noChangeAspect="1" noChangeArrowheads="1"/>
          </p:cNvPicPr>
          <p:nvPr/>
        </p:nvPicPr>
        <p:blipFill>
          <a:blip r:embed="rId8" cstate="print"/>
          <a:srcRect l="26566" r="24879" b="38715"/>
          <a:stretch>
            <a:fillRect/>
          </a:stretch>
        </p:blipFill>
        <p:spPr bwMode="auto">
          <a:xfrm>
            <a:off x="8672524" y="4697022"/>
            <a:ext cx="357188" cy="451248"/>
          </a:xfrm>
          <a:prstGeom prst="rect">
            <a:avLst/>
          </a:prstGeom>
          <a:noFill/>
          <a:ln w="9525">
            <a:noFill/>
            <a:round/>
            <a:headEnd/>
            <a:tailEnd/>
          </a:ln>
          <a:effectLst/>
        </p:spPr>
      </p:pic>
      <p:pic>
        <p:nvPicPr>
          <p:cNvPr id="1035" name="Picture 11"/>
          <p:cNvPicPr>
            <a:picLocks noChangeAspect="1" noChangeArrowheads="1"/>
          </p:cNvPicPr>
          <p:nvPr/>
        </p:nvPicPr>
        <p:blipFill>
          <a:blip r:embed="rId9" cstate="print"/>
          <a:srcRect/>
          <a:stretch>
            <a:fillRect/>
          </a:stretch>
        </p:blipFill>
        <p:spPr bwMode="auto">
          <a:xfrm>
            <a:off x="144465" y="57154"/>
            <a:ext cx="514397" cy="514397"/>
          </a:xfrm>
          <a:prstGeom prst="rect">
            <a:avLst/>
          </a:prstGeom>
          <a:noFill/>
          <a:ln w="9525">
            <a:noFill/>
            <a:round/>
            <a:headEnd/>
            <a:tailEnd/>
          </a:ln>
          <a:effectLst/>
        </p:spPr>
      </p:pic>
      <p:sp>
        <p:nvSpPr>
          <p:cNvPr id="13" name="TextBox 12"/>
          <p:cNvSpPr txBox="1"/>
          <p:nvPr/>
        </p:nvSpPr>
        <p:spPr>
          <a:xfrm>
            <a:off x="6248404" y="571500"/>
            <a:ext cx="45719" cy="307629"/>
          </a:xfrm>
          <a:prstGeom prst="rect">
            <a:avLst/>
          </a:prstGeom>
          <a:noFill/>
        </p:spPr>
        <p:txBody>
          <a:bodyPr wrap="square" lIns="91294" tIns="45647" rIns="91294" bIns="45647" rtlCol="0">
            <a:spAutoFit/>
          </a:bodyPr>
          <a:lstStyle/>
          <a:p>
            <a:pPr defTabSz="685800"/>
            <a:endParaRPr lang="en-US" sz="1400" dirty="0">
              <a:solidFill>
                <a:srgbClr val="000000"/>
              </a:solidFill>
            </a:endParaRPr>
          </a:p>
        </p:txBody>
      </p:sp>
      <p:sp>
        <p:nvSpPr>
          <p:cNvPr id="14" name="Footer Placeholder 13"/>
          <p:cNvSpPr>
            <a:spLocks noGrp="1"/>
          </p:cNvSpPr>
          <p:nvPr>
            <p:ph type="ftr" sz="quarter" idx="3"/>
          </p:nvPr>
        </p:nvSpPr>
        <p:spPr>
          <a:xfrm>
            <a:off x="76202" y="4903927"/>
            <a:ext cx="7162800" cy="228600"/>
          </a:xfrm>
          <a:prstGeom prst="rect">
            <a:avLst/>
          </a:prstGeom>
        </p:spPr>
        <p:txBody>
          <a:bodyPr vert="horz" lIns="91294" tIns="45647" rIns="91294" bIns="45647" rtlCol="0" anchor="t"/>
          <a:lstStyle>
            <a:lvl1pPr algn="l">
              <a:defRPr sz="900">
                <a:solidFill>
                  <a:schemeClr val="tx1">
                    <a:tint val="75000"/>
                  </a:schemeClr>
                </a:solidFill>
              </a:defRPr>
            </a:lvl1pPr>
          </a:lstStyle>
          <a:p>
            <a:pPr defTabSz="685800"/>
            <a:endParaRPr lang="en-US">
              <a:solidFill>
                <a:srgbClr val="000000">
                  <a:tint val="75000"/>
                </a:srgbClr>
              </a:solidFill>
            </a:endParaRPr>
          </a:p>
        </p:txBody>
      </p:sp>
    </p:spTree>
    <p:extLst>
      <p:ext uri="{BB962C8B-B14F-4D97-AF65-F5344CB8AC3E}">
        <p14:creationId xmlns:p14="http://schemas.microsoft.com/office/powerpoint/2010/main" val="2293988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iming>
    <p:tnLst>
      <p:par>
        <p:cTn id="1" dur="indefinite" restart="never" nodeType="tmRoot"/>
      </p:par>
    </p:tnLst>
  </p:timing>
  <p:txStyles>
    <p:titleStyle>
      <a:lvl1pPr marL="0" indent="-228234" algn="ctr" defTabSz="456469" rtl="0" eaLnBrk="1" fontAlgn="base" hangingPunct="1">
        <a:lnSpc>
          <a:spcPct val="93000"/>
        </a:lnSpc>
        <a:spcBef>
          <a:spcPct val="0"/>
        </a:spcBef>
        <a:spcAft>
          <a:spcPct val="0"/>
        </a:spcAft>
        <a:buClr>
          <a:srgbClr val="000000"/>
        </a:buClr>
        <a:buSzPct val="100000"/>
        <a:buFont typeface="Times New Roman" pitchFamily="18" charset="0"/>
        <a:defRPr sz="2100" baseline="0">
          <a:solidFill>
            <a:srgbClr val="FFFFFF"/>
          </a:solidFill>
          <a:effectLst>
            <a:outerShdw blurRad="50800" dist="38100" dir="2700000" algn="tl" rotWithShape="0">
              <a:prstClr val="black">
                <a:alpha val="40000"/>
              </a:prstClr>
            </a:outerShdw>
          </a:effectLst>
          <a:latin typeface="+mj-lt"/>
          <a:ea typeface="+mj-ea"/>
          <a:cs typeface="+mj-cs"/>
        </a:defRPr>
      </a:lvl1pPr>
      <a:lvl2pPr marL="2054108"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2pPr>
      <a:lvl3pPr marL="2054108"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3pPr>
      <a:lvl4pPr marL="2054108"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4pPr>
      <a:lvl5pPr marL="2054108"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5pPr>
      <a:lvl6pPr marL="2510577"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6pPr>
      <a:lvl7pPr marL="2967045"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7pPr>
      <a:lvl8pPr marL="3423514"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8pPr>
      <a:lvl9pPr marL="3879982" indent="-228234" algn="l" defTabSz="456469" rtl="0" eaLnBrk="1" fontAlgn="base" hangingPunct="1">
        <a:lnSpc>
          <a:spcPct val="93000"/>
        </a:lnSpc>
        <a:spcBef>
          <a:spcPct val="0"/>
        </a:spcBef>
        <a:spcAft>
          <a:spcPct val="0"/>
        </a:spcAft>
        <a:buClr>
          <a:srgbClr val="000000"/>
        </a:buClr>
        <a:buSzPct val="100000"/>
        <a:buFont typeface="Times New Roman" pitchFamily="18" charset="0"/>
        <a:defRPr sz="3600">
          <a:solidFill>
            <a:srgbClr val="FFFFFF"/>
          </a:solidFill>
          <a:effectLst>
            <a:outerShdw blurRad="38100" dist="38100" dir="2700000" algn="tl">
              <a:srgbClr val="C0C0C0"/>
            </a:outerShdw>
          </a:effectLst>
          <a:latin typeface="Arial" charset="0"/>
          <a:cs typeface="Lucida Sans Unicode" pitchFamily="34" charset="0"/>
        </a:defRPr>
      </a:lvl9pPr>
    </p:titleStyle>
    <p:bodyStyle>
      <a:lvl1pPr marL="342351" indent="-342351" algn="l" defTabSz="456469" rtl="0" eaLnBrk="1" fontAlgn="base" hangingPunct="1">
        <a:lnSpc>
          <a:spcPct val="93000"/>
        </a:lnSpc>
        <a:spcBef>
          <a:spcPts val="799"/>
        </a:spcBef>
        <a:spcAft>
          <a:spcPct val="0"/>
        </a:spcAft>
        <a:buClr>
          <a:srgbClr val="000000"/>
        </a:buClr>
        <a:buSzPct val="100000"/>
        <a:buFont typeface="Times New Roman" pitchFamily="18" charset="0"/>
        <a:buChar char="•"/>
        <a:defRPr sz="1500">
          <a:solidFill>
            <a:srgbClr val="000000"/>
          </a:solidFill>
          <a:latin typeface="+mn-lt"/>
          <a:ea typeface="+mn-ea"/>
          <a:cs typeface="+mn-cs"/>
        </a:defRPr>
      </a:lvl1pPr>
      <a:lvl2pPr marL="741761" indent="-285293" algn="l" defTabSz="456469" rtl="0" eaLnBrk="1" fontAlgn="base" hangingPunct="1">
        <a:lnSpc>
          <a:spcPct val="95000"/>
        </a:lnSpc>
        <a:spcBef>
          <a:spcPts val="699"/>
        </a:spcBef>
        <a:spcAft>
          <a:spcPct val="0"/>
        </a:spcAft>
        <a:buClr>
          <a:srgbClr val="000000"/>
        </a:buClr>
        <a:buSzPct val="100000"/>
        <a:buFont typeface="Times New Roman" pitchFamily="18" charset="0"/>
        <a:buChar char="–"/>
        <a:defRPr sz="1400">
          <a:solidFill>
            <a:srgbClr val="000000"/>
          </a:solidFill>
          <a:latin typeface="Times New Roman" pitchFamily="18" charset="0"/>
          <a:cs typeface="+mn-cs"/>
        </a:defRPr>
      </a:lvl2pPr>
      <a:lvl3pPr marL="1141172" indent="-228234" algn="l" defTabSz="456469" rtl="0" eaLnBrk="1" fontAlgn="base" hangingPunct="1">
        <a:lnSpc>
          <a:spcPct val="93000"/>
        </a:lnSpc>
        <a:spcBef>
          <a:spcPts val="599"/>
        </a:spcBef>
        <a:spcAft>
          <a:spcPct val="0"/>
        </a:spcAft>
        <a:buClr>
          <a:srgbClr val="000000"/>
        </a:buClr>
        <a:buSzPct val="100000"/>
        <a:buFont typeface="Times New Roman" pitchFamily="18" charset="0"/>
        <a:buChar char="•"/>
        <a:defRPr sz="1400">
          <a:solidFill>
            <a:srgbClr val="000000"/>
          </a:solidFill>
          <a:latin typeface="+mn-lt"/>
          <a:cs typeface="+mn-cs"/>
        </a:defRPr>
      </a:lvl3pPr>
      <a:lvl4pPr marL="1597640"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1400">
          <a:solidFill>
            <a:srgbClr val="000000"/>
          </a:solidFill>
          <a:latin typeface="+mn-lt"/>
          <a:cs typeface="+mn-cs"/>
        </a:defRPr>
      </a:lvl4pPr>
      <a:lvl5pPr marL="2054108"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1400">
          <a:solidFill>
            <a:srgbClr val="000000"/>
          </a:solidFill>
          <a:latin typeface="+mn-lt"/>
          <a:cs typeface="+mn-cs"/>
        </a:defRPr>
      </a:lvl5pPr>
      <a:lvl6pPr marL="2510577"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67045"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3514"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79982" indent="-228234" algn="l" defTabSz="456469" rtl="0" eaLnBrk="1" fontAlgn="base" hangingPunct="1">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p:bodyStyle>
    <p:otherStyle>
      <a:defPPr>
        <a:defRPr lang="en-US"/>
      </a:defPPr>
      <a:lvl1pPr marL="0" algn="l" defTabSz="912937" rtl="0" eaLnBrk="1" latinLnBrk="0" hangingPunct="1">
        <a:defRPr sz="1800" kern="1200">
          <a:solidFill>
            <a:schemeClr val="tx1"/>
          </a:solidFill>
          <a:latin typeface="+mn-lt"/>
          <a:ea typeface="+mn-ea"/>
          <a:cs typeface="+mn-cs"/>
        </a:defRPr>
      </a:lvl1pPr>
      <a:lvl2pPr marL="456469" algn="l" defTabSz="912937" rtl="0" eaLnBrk="1" latinLnBrk="0" hangingPunct="1">
        <a:defRPr sz="1800" kern="1200">
          <a:solidFill>
            <a:schemeClr val="tx1"/>
          </a:solidFill>
          <a:latin typeface="+mn-lt"/>
          <a:ea typeface="+mn-ea"/>
          <a:cs typeface="+mn-cs"/>
        </a:defRPr>
      </a:lvl2pPr>
      <a:lvl3pPr marL="912937" algn="l" defTabSz="912937" rtl="0" eaLnBrk="1" latinLnBrk="0" hangingPunct="1">
        <a:defRPr sz="1800" kern="1200">
          <a:solidFill>
            <a:schemeClr val="tx1"/>
          </a:solidFill>
          <a:latin typeface="+mn-lt"/>
          <a:ea typeface="+mn-ea"/>
          <a:cs typeface="+mn-cs"/>
        </a:defRPr>
      </a:lvl3pPr>
      <a:lvl4pPr marL="1369406" algn="l" defTabSz="912937" rtl="0" eaLnBrk="1" latinLnBrk="0" hangingPunct="1">
        <a:defRPr sz="1800" kern="1200">
          <a:solidFill>
            <a:schemeClr val="tx1"/>
          </a:solidFill>
          <a:latin typeface="+mn-lt"/>
          <a:ea typeface="+mn-ea"/>
          <a:cs typeface="+mn-cs"/>
        </a:defRPr>
      </a:lvl4pPr>
      <a:lvl5pPr marL="1825874" algn="l" defTabSz="912937" rtl="0" eaLnBrk="1" latinLnBrk="0" hangingPunct="1">
        <a:defRPr sz="1800" kern="1200">
          <a:solidFill>
            <a:schemeClr val="tx1"/>
          </a:solidFill>
          <a:latin typeface="+mn-lt"/>
          <a:ea typeface="+mn-ea"/>
          <a:cs typeface="+mn-cs"/>
        </a:defRPr>
      </a:lvl5pPr>
      <a:lvl6pPr marL="2282342" algn="l" defTabSz="912937" rtl="0" eaLnBrk="1" latinLnBrk="0" hangingPunct="1">
        <a:defRPr sz="1800" kern="1200">
          <a:solidFill>
            <a:schemeClr val="tx1"/>
          </a:solidFill>
          <a:latin typeface="+mn-lt"/>
          <a:ea typeface="+mn-ea"/>
          <a:cs typeface="+mn-cs"/>
        </a:defRPr>
      </a:lvl6pPr>
      <a:lvl7pPr marL="2738811" algn="l" defTabSz="912937" rtl="0" eaLnBrk="1" latinLnBrk="0" hangingPunct="1">
        <a:defRPr sz="1800" kern="1200">
          <a:solidFill>
            <a:schemeClr val="tx1"/>
          </a:solidFill>
          <a:latin typeface="+mn-lt"/>
          <a:ea typeface="+mn-ea"/>
          <a:cs typeface="+mn-cs"/>
        </a:defRPr>
      </a:lvl7pPr>
      <a:lvl8pPr marL="3195279" algn="l" defTabSz="912937" rtl="0" eaLnBrk="1" latinLnBrk="0" hangingPunct="1">
        <a:defRPr sz="1800" kern="1200">
          <a:solidFill>
            <a:schemeClr val="tx1"/>
          </a:solidFill>
          <a:latin typeface="+mn-lt"/>
          <a:ea typeface="+mn-ea"/>
          <a:cs typeface="+mn-cs"/>
        </a:defRPr>
      </a:lvl8pPr>
      <a:lvl9pPr marL="3651748" algn="l" defTabSz="91293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image" Target="../media/image79.png"/><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3.xml"/><Relationship Id="rId4" Type="http://schemas.openxmlformats.org/officeDocument/2006/relationships/image" Target="../media/image88.jpeg"/></Relationships>
</file>

<file path=ppt/slides/_rels/slide4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1.wmf"/></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 y="2495550"/>
            <a:ext cx="9142412" cy="1219200"/>
          </a:xfrm>
        </p:spPr>
        <p:txBody>
          <a:bodyPr>
            <a:noAutofit/>
          </a:bodyPr>
          <a:lstStyle/>
          <a:p>
            <a:r>
              <a:rPr lang="en-US" sz="3200" b="1" dirty="0" smtClean="0">
                <a:latin typeface="Arial Narrow" panose="020B0606020202030204" pitchFamily="34" charset="0"/>
              </a:rPr>
              <a:t>Jonathan Menard (PPPL)</a:t>
            </a:r>
          </a:p>
          <a:p>
            <a:r>
              <a:rPr lang="en-US" sz="1800" b="1" dirty="0" smtClean="0">
                <a:latin typeface="Arial Narrow" panose="020B0606020202030204" pitchFamily="34" charset="0"/>
              </a:rPr>
              <a:t>T. Brown, S. Gerhardt, R. </a:t>
            </a:r>
            <a:r>
              <a:rPr lang="en-US" sz="1800" b="1" dirty="0" err="1" smtClean="0">
                <a:latin typeface="Arial Narrow" panose="020B0606020202030204" pitchFamily="34" charset="0"/>
              </a:rPr>
              <a:t>Maingi</a:t>
            </a:r>
            <a:r>
              <a:rPr lang="en-US" sz="1800" b="1" dirty="0" smtClean="0">
                <a:latin typeface="Arial Narrow" panose="020B0606020202030204" pitchFamily="34" charset="0"/>
              </a:rPr>
              <a:t>, R. </a:t>
            </a:r>
            <a:r>
              <a:rPr lang="en-US" sz="1800" b="1" dirty="0" err="1" smtClean="0">
                <a:latin typeface="Arial Narrow" panose="020B0606020202030204" pitchFamily="34" charset="0"/>
              </a:rPr>
              <a:t>Majeski</a:t>
            </a:r>
            <a:r>
              <a:rPr lang="en-US" sz="1800" b="1" dirty="0" smtClean="0">
                <a:latin typeface="Arial Narrow" panose="020B0606020202030204" pitchFamily="34" charset="0"/>
              </a:rPr>
              <a:t>, Y. </a:t>
            </a:r>
            <a:r>
              <a:rPr lang="en-US" sz="1800" b="1" dirty="0" err="1" smtClean="0">
                <a:latin typeface="Arial Narrow" panose="020B0606020202030204" pitchFamily="34" charset="0"/>
              </a:rPr>
              <a:t>Zhai</a:t>
            </a:r>
            <a:r>
              <a:rPr lang="en-US" sz="1800" b="1" dirty="0" smtClean="0">
                <a:latin typeface="Arial Narrow" panose="020B0606020202030204" pitchFamily="34" charset="0"/>
              </a:rPr>
              <a:t>,</a:t>
            </a:r>
          </a:p>
          <a:p>
            <a:r>
              <a:rPr lang="en-US" sz="1800" b="1" dirty="0" smtClean="0">
                <a:latin typeface="Arial Narrow" panose="020B0606020202030204" pitchFamily="34" charset="0"/>
              </a:rPr>
              <a:t>L. El-</a:t>
            </a:r>
            <a:r>
              <a:rPr lang="en-US" sz="1800" b="1" dirty="0" err="1" smtClean="0">
                <a:latin typeface="Arial Narrow" panose="020B0606020202030204" pitchFamily="34" charset="0"/>
              </a:rPr>
              <a:t>Guebaly</a:t>
            </a:r>
            <a:r>
              <a:rPr lang="en-US" sz="1800" b="1" dirty="0" smtClean="0">
                <a:latin typeface="Arial Narrow" panose="020B0606020202030204" pitchFamily="34" charset="0"/>
              </a:rPr>
              <a:t> (UW Madison), and the NSTX-U team</a:t>
            </a:r>
            <a:endParaRPr lang="en-US" sz="1800" b="1" dirty="0">
              <a:latin typeface="Arial Narrow" panose="020B0606020202030204" pitchFamily="34" charset="0"/>
            </a:endParaRPr>
          </a:p>
        </p:txBody>
      </p:sp>
      <p:sp>
        <p:nvSpPr>
          <p:cNvPr id="3" name="Title 2"/>
          <p:cNvSpPr>
            <a:spLocks noGrp="1"/>
          </p:cNvSpPr>
          <p:nvPr>
            <p:ph type="title"/>
          </p:nvPr>
        </p:nvSpPr>
        <p:spPr>
          <a:xfrm>
            <a:off x="0" y="971550"/>
            <a:ext cx="9144000" cy="1447800"/>
          </a:xfrm>
        </p:spPr>
        <p:txBody>
          <a:bodyPr>
            <a:normAutofit/>
          </a:bodyPr>
          <a:lstStyle/>
          <a:p>
            <a:pPr>
              <a:lnSpc>
                <a:spcPct val="90000"/>
              </a:lnSpc>
            </a:pPr>
            <a:r>
              <a:rPr lang="en-US" sz="3800" b="1" dirty="0">
                <a:latin typeface="Arial Narrow" panose="020B0606020202030204" pitchFamily="34" charset="0"/>
              </a:rPr>
              <a:t>Impact of physics and technology </a:t>
            </a:r>
            <a:r>
              <a:rPr lang="en-US" sz="3800" b="1" dirty="0" smtClean="0">
                <a:latin typeface="Arial Narrow" panose="020B0606020202030204" pitchFamily="34" charset="0"/>
              </a:rPr>
              <a:t>innovations</a:t>
            </a:r>
            <a:br>
              <a:rPr lang="en-US" sz="3800" b="1" dirty="0" smtClean="0">
                <a:latin typeface="Arial Narrow" panose="020B0606020202030204" pitchFamily="34" charset="0"/>
              </a:rPr>
            </a:br>
            <a:r>
              <a:rPr lang="en-US" sz="3800" b="1" dirty="0" smtClean="0">
                <a:latin typeface="Arial Narrow" panose="020B0606020202030204" pitchFamily="34" charset="0"/>
              </a:rPr>
              <a:t>on </a:t>
            </a:r>
            <a:r>
              <a:rPr lang="en-US" sz="3800" b="1" dirty="0">
                <a:latin typeface="Arial Narrow" panose="020B0606020202030204" pitchFamily="34" charset="0"/>
              </a:rPr>
              <a:t>compact tokamak fusion pilot plants</a:t>
            </a:r>
          </a:p>
        </p:txBody>
      </p:sp>
      <p:sp>
        <p:nvSpPr>
          <p:cNvPr id="4" name="Text Placeholder 3"/>
          <p:cNvSpPr>
            <a:spLocks noGrp="1"/>
          </p:cNvSpPr>
          <p:nvPr>
            <p:ph type="body" sz="quarter" idx="10"/>
          </p:nvPr>
        </p:nvSpPr>
        <p:spPr>
          <a:xfrm>
            <a:off x="533400" y="4095750"/>
            <a:ext cx="8077200" cy="1066800"/>
          </a:xfrm>
        </p:spPr>
        <p:txBody>
          <a:bodyPr>
            <a:normAutofit/>
          </a:bodyPr>
          <a:lstStyle/>
          <a:p>
            <a:pPr>
              <a:lnSpc>
                <a:spcPct val="85000"/>
              </a:lnSpc>
            </a:pPr>
            <a:r>
              <a:rPr lang="en-US" sz="1800" b="1" dirty="0" smtClean="0"/>
              <a:t>58</a:t>
            </a:r>
            <a:r>
              <a:rPr lang="en-US" sz="1800" b="1" baseline="30000" dirty="0" smtClean="0"/>
              <a:t>th</a:t>
            </a:r>
            <a:r>
              <a:rPr lang="en-US" sz="1800" b="1" dirty="0" smtClean="0"/>
              <a:t> </a:t>
            </a:r>
            <a:r>
              <a:rPr lang="en-US" sz="1800" b="1" dirty="0"/>
              <a:t>Annual Meeting of the APS Division of Plasma Physics</a:t>
            </a:r>
          </a:p>
          <a:p>
            <a:pPr>
              <a:lnSpc>
                <a:spcPct val="85000"/>
              </a:lnSpc>
            </a:pPr>
            <a:r>
              <a:rPr lang="en-US" sz="1800" b="1" dirty="0"/>
              <a:t>San Jose, California</a:t>
            </a:r>
          </a:p>
          <a:p>
            <a:pPr>
              <a:lnSpc>
                <a:spcPct val="85000"/>
              </a:lnSpc>
            </a:pPr>
            <a:r>
              <a:rPr lang="en-US" sz="1800" b="1" dirty="0" smtClean="0"/>
              <a:t>October </a:t>
            </a:r>
            <a:r>
              <a:rPr lang="en-US" sz="1800" b="1" dirty="0"/>
              <a:t>31 - November 4, </a:t>
            </a:r>
            <a:r>
              <a:rPr lang="en-US" sz="1800" b="1" dirty="0" smtClean="0"/>
              <a:t>2016</a:t>
            </a:r>
          </a:p>
        </p:txBody>
      </p:sp>
      <p:pic>
        <p:nvPicPr>
          <p:cNvPr id="7"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162072"/>
            <a:ext cx="1441938" cy="50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0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Potential Innovation Areas for Compact Pilot </a:t>
            </a:r>
            <a:endParaRPr lang="en-US" dirty="0">
              <a:solidFill>
                <a:srgbClr val="C00000"/>
              </a:solidFill>
            </a:endParaRPr>
          </a:p>
        </p:txBody>
      </p:sp>
      <p:sp>
        <p:nvSpPr>
          <p:cNvPr id="4" name="Right Brace 3"/>
          <p:cNvSpPr/>
          <p:nvPr/>
        </p:nvSpPr>
        <p:spPr>
          <a:xfrm>
            <a:off x="3581401" y="1352550"/>
            <a:ext cx="304800" cy="1981200"/>
          </a:xfrm>
          <a:prstGeom prst="rightBrace">
            <a:avLst>
              <a:gd name="adj1" fmla="val 49933"/>
              <a:gd name="adj2" fmla="val 50000"/>
            </a:avLst>
          </a:prstGeom>
          <a:ln w="57150">
            <a:solidFill>
              <a:srgbClr val="33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4114801" y="2074843"/>
            <a:ext cx="3100529" cy="954107"/>
          </a:xfrm>
          <a:prstGeom prst="rect">
            <a:avLst/>
          </a:prstGeom>
          <a:noFill/>
        </p:spPr>
        <p:txBody>
          <a:bodyPr wrap="none" rtlCol="0">
            <a:spAutoFit/>
          </a:bodyPr>
          <a:lstStyle/>
          <a:p>
            <a:r>
              <a:rPr lang="en-US" sz="2800" b="1" dirty="0" smtClean="0">
                <a:solidFill>
                  <a:srgbClr val="336699"/>
                </a:solidFill>
              </a:rPr>
              <a:t>Optimize this</a:t>
            </a:r>
          </a:p>
          <a:p>
            <a:r>
              <a:rPr lang="en-US" sz="2800" b="1" dirty="0" smtClean="0">
                <a:solidFill>
                  <a:srgbClr val="336699"/>
                </a:solidFill>
              </a:rPr>
              <a:t>combination first</a:t>
            </a:r>
            <a:endParaRPr lang="en-US" sz="2800" b="1" dirty="0">
              <a:solidFill>
                <a:srgbClr val="336699"/>
              </a:solidFill>
            </a:endParaRPr>
          </a:p>
        </p:txBody>
      </p:sp>
      <p:cxnSp>
        <p:nvCxnSpPr>
          <p:cNvPr id="7" name="Straight Connector 6"/>
          <p:cNvCxnSpPr>
            <a:stCxn id="4" idx="1"/>
          </p:cNvCxnSpPr>
          <p:nvPr/>
        </p:nvCxnSpPr>
        <p:spPr>
          <a:xfrm>
            <a:off x="3886201" y="2343150"/>
            <a:ext cx="228600" cy="0"/>
          </a:xfrm>
          <a:prstGeom prst="line">
            <a:avLst/>
          </a:prstGeom>
          <a:ln w="57150">
            <a:solidFill>
              <a:srgbClr val="336699"/>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000501" y="3028950"/>
            <a:ext cx="5141912" cy="1000274"/>
          </a:xfrm>
          <a:prstGeom prst="rect">
            <a:avLst/>
          </a:prstGeom>
          <a:noFill/>
          <a:ln>
            <a:noFill/>
          </a:ln>
        </p:spPr>
        <p:txBody>
          <a:bodyPr wrap="square" bIns="91440" rtlCol="0">
            <a:spAutoFit/>
          </a:bodyPr>
          <a:lstStyle/>
          <a:p>
            <a:r>
              <a:rPr lang="en-US" sz="2800" b="1" dirty="0" smtClean="0">
                <a:solidFill>
                  <a:srgbClr val="C00000"/>
                </a:solidFill>
              </a:rPr>
              <a:t>Assess R</a:t>
            </a:r>
            <a:r>
              <a:rPr lang="en-US" sz="2800" b="1" baseline="-25000" dirty="0" smtClean="0">
                <a:solidFill>
                  <a:srgbClr val="C00000"/>
                </a:solidFill>
              </a:rPr>
              <a:t>0</a:t>
            </a:r>
            <a:r>
              <a:rPr lang="en-US" sz="2800" b="1" dirty="0" smtClean="0">
                <a:solidFill>
                  <a:srgbClr val="C00000"/>
                </a:solidFill>
              </a:rPr>
              <a:t> </a:t>
            </a:r>
            <a:r>
              <a:rPr lang="en-US" sz="2800" b="1" dirty="0">
                <a:solidFill>
                  <a:srgbClr val="C00000"/>
                </a:solidFill>
              </a:rPr>
              <a:t>= 3m </a:t>
            </a:r>
            <a:r>
              <a:rPr lang="en-US" sz="2800" b="1" dirty="0" smtClean="0">
                <a:solidFill>
                  <a:srgbClr val="C00000"/>
                </a:solidFill>
                <a:sym typeface="Wingdings" panose="05000000000000000000" pitchFamily="2" charset="2"/>
              </a:rPr>
              <a:t> </a:t>
            </a:r>
            <a:r>
              <a:rPr lang="en-US" sz="2800" b="1" dirty="0" smtClean="0">
                <a:solidFill>
                  <a:srgbClr val="C00000"/>
                </a:solidFill>
              </a:rPr>
              <a:t>smallest </a:t>
            </a:r>
            <a:r>
              <a:rPr lang="en-US" sz="2800" b="1" dirty="0">
                <a:solidFill>
                  <a:srgbClr val="C00000"/>
                </a:solidFill>
              </a:rPr>
              <a:t>size for </a:t>
            </a:r>
            <a:r>
              <a:rPr lang="en-US" sz="2800" b="1" dirty="0" err="1">
                <a:solidFill>
                  <a:srgbClr val="C00000"/>
                </a:solidFill>
              </a:rPr>
              <a:t>Q</a:t>
            </a:r>
            <a:r>
              <a:rPr lang="en-US" sz="2800" b="1" baseline="-25000" dirty="0" err="1">
                <a:solidFill>
                  <a:srgbClr val="C00000"/>
                </a:solidFill>
              </a:rPr>
              <a:t>eng</a:t>
            </a:r>
            <a:r>
              <a:rPr lang="en-US" sz="2800" b="1" dirty="0">
                <a:solidFill>
                  <a:srgbClr val="C00000"/>
                </a:solidFill>
              </a:rPr>
              <a:t> &gt; </a:t>
            </a:r>
            <a:r>
              <a:rPr lang="en-US" sz="2800" b="1" dirty="0" smtClean="0">
                <a:solidFill>
                  <a:srgbClr val="C00000"/>
                </a:solidFill>
              </a:rPr>
              <a:t>1, high </a:t>
            </a:r>
            <a:r>
              <a:rPr lang="en-US" sz="2800" b="1" dirty="0" err="1">
                <a:solidFill>
                  <a:srgbClr val="C00000"/>
                </a:solidFill>
              </a:rPr>
              <a:t>fluence</a:t>
            </a:r>
            <a:endParaRPr lang="en-US" sz="2800" b="1" dirty="0">
              <a:solidFill>
                <a:srgbClr val="C00000"/>
              </a:solidFill>
            </a:endParaRPr>
          </a:p>
        </p:txBody>
      </p:sp>
      <p:sp>
        <p:nvSpPr>
          <p:cNvPr id="10" name="Content Placeholder 1"/>
          <p:cNvSpPr txBox="1">
            <a:spLocks/>
          </p:cNvSpPr>
          <p:nvPr/>
        </p:nvSpPr>
        <p:spPr>
          <a:xfrm>
            <a:off x="76200" y="1123950"/>
            <a:ext cx="8991600" cy="3505200"/>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pPr>
            <a:r>
              <a:rPr lang="en-US" dirty="0" smtClean="0"/>
              <a:t>Aspect Ratio </a:t>
            </a:r>
          </a:p>
          <a:p>
            <a:pPr>
              <a:lnSpc>
                <a:spcPct val="120000"/>
              </a:lnSpc>
            </a:pPr>
            <a:r>
              <a:rPr lang="en-US" dirty="0" smtClean="0"/>
              <a:t>Magnet Technology </a:t>
            </a:r>
          </a:p>
          <a:p>
            <a:pPr>
              <a:lnSpc>
                <a:spcPct val="120000"/>
              </a:lnSpc>
            </a:pPr>
            <a:r>
              <a:rPr lang="en-US" dirty="0" smtClean="0"/>
              <a:t>Confinement</a:t>
            </a:r>
          </a:p>
          <a:p>
            <a:pPr>
              <a:lnSpc>
                <a:spcPct val="120000"/>
              </a:lnSpc>
            </a:pPr>
            <a:r>
              <a:rPr lang="en-US" dirty="0" smtClean="0"/>
              <a:t>Current Drive</a:t>
            </a:r>
          </a:p>
          <a:p>
            <a:pPr>
              <a:lnSpc>
                <a:spcPct val="120000"/>
              </a:lnSpc>
            </a:pPr>
            <a:r>
              <a:rPr lang="en-US" dirty="0" err="1" smtClean="0"/>
              <a:t>Divertors</a:t>
            </a:r>
            <a:endParaRPr lang="en-US" dirty="0" smtClean="0"/>
          </a:p>
          <a:p>
            <a:pPr>
              <a:lnSpc>
                <a:spcPct val="120000"/>
              </a:lnSpc>
            </a:pPr>
            <a:r>
              <a:rPr lang="en-US" dirty="0" smtClean="0"/>
              <a:t>Blankets</a:t>
            </a:r>
          </a:p>
          <a:p>
            <a:pPr>
              <a:lnSpc>
                <a:spcPct val="120000"/>
              </a:lnSpc>
            </a:pPr>
            <a:endParaRPr lang="en-US" dirty="0"/>
          </a:p>
        </p:txBody>
      </p:sp>
    </p:spTree>
    <p:extLst>
      <p:ext uri="{BB962C8B-B14F-4D97-AF65-F5344CB8AC3E}">
        <p14:creationId xmlns:p14="http://schemas.microsoft.com/office/powerpoint/2010/main" val="37873402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04"/>
            <a:ext cx="9144000" cy="884746"/>
          </a:xfrm>
        </p:spPr>
        <p:txBody>
          <a:bodyPr>
            <a:noAutofit/>
          </a:bodyPr>
          <a:lstStyle/>
          <a:p>
            <a:r>
              <a:rPr lang="en-US" dirty="0" smtClean="0"/>
              <a:t>Optimization Approach</a:t>
            </a:r>
            <a:endParaRPr lang="en-US" b="1" dirty="0"/>
          </a:p>
        </p:txBody>
      </p:sp>
      <p:sp>
        <p:nvSpPr>
          <p:cNvPr id="3" name="Content Placeholder 2"/>
          <p:cNvSpPr>
            <a:spLocks noGrp="1"/>
          </p:cNvSpPr>
          <p:nvPr>
            <p:ph idx="1"/>
          </p:nvPr>
        </p:nvSpPr>
        <p:spPr>
          <a:xfrm>
            <a:off x="0" y="895350"/>
            <a:ext cx="9143999" cy="3982033"/>
          </a:xfrm>
        </p:spPr>
        <p:txBody>
          <a:bodyPr>
            <a:noAutofit/>
          </a:bodyPr>
          <a:lstStyle/>
          <a:p>
            <a:pPr>
              <a:lnSpc>
                <a:spcPct val="90000"/>
              </a:lnSpc>
            </a:pPr>
            <a:r>
              <a:rPr lang="en-US" dirty="0" smtClean="0"/>
              <a:t>Fix plasma major radius, heating power (P</a:t>
            </a:r>
            <a:r>
              <a:rPr lang="en-US" baseline="-25000" dirty="0" smtClean="0"/>
              <a:t>NNBI</a:t>
            </a:r>
            <a:r>
              <a:rPr lang="en-US" dirty="0" smtClean="0"/>
              <a:t>=50MW)</a:t>
            </a:r>
          </a:p>
          <a:p>
            <a:pPr lvl="1">
              <a:lnSpc>
                <a:spcPct val="90000"/>
              </a:lnSpc>
            </a:pPr>
            <a:r>
              <a:rPr lang="en-US" dirty="0" smtClean="0">
                <a:solidFill>
                  <a:srgbClr val="C00000"/>
                </a:solidFill>
              </a:rPr>
              <a:t>R</a:t>
            </a:r>
            <a:r>
              <a:rPr lang="en-US" baseline="-25000" dirty="0" smtClean="0">
                <a:solidFill>
                  <a:srgbClr val="C00000"/>
                </a:solidFill>
              </a:rPr>
              <a:t>0</a:t>
            </a:r>
            <a:r>
              <a:rPr lang="en-US" dirty="0" smtClean="0">
                <a:solidFill>
                  <a:srgbClr val="C00000"/>
                </a:solidFill>
              </a:rPr>
              <a:t> = 3m – smallest size for </a:t>
            </a:r>
            <a:r>
              <a:rPr lang="en-US" dirty="0" err="1" smtClean="0">
                <a:solidFill>
                  <a:srgbClr val="C00000"/>
                </a:solidFill>
              </a:rPr>
              <a:t>Q</a:t>
            </a:r>
            <a:r>
              <a:rPr lang="en-US" baseline="-25000" dirty="0" err="1" smtClean="0">
                <a:solidFill>
                  <a:srgbClr val="C00000"/>
                </a:solidFill>
              </a:rPr>
              <a:t>eng</a:t>
            </a:r>
            <a:r>
              <a:rPr lang="en-US" dirty="0" smtClean="0">
                <a:solidFill>
                  <a:srgbClr val="C00000"/>
                </a:solidFill>
              </a:rPr>
              <a:t> &gt; 1 + high </a:t>
            </a:r>
            <a:r>
              <a:rPr lang="en-US" dirty="0" err="1" smtClean="0">
                <a:solidFill>
                  <a:srgbClr val="C00000"/>
                </a:solidFill>
              </a:rPr>
              <a:t>fluence</a:t>
            </a:r>
            <a:r>
              <a:rPr lang="en-US" dirty="0" smtClean="0">
                <a:solidFill>
                  <a:srgbClr val="C00000"/>
                </a:solidFill>
              </a:rPr>
              <a:t> ~ 6MWy/m</a:t>
            </a:r>
            <a:r>
              <a:rPr lang="en-US" baseline="30000" dirty="0" smtClean="0">
                <a:solidFill>
                  <a:srgbClr val="C00000"/>
                </a:solidFill>
              </a:rPr>
              <a:t>2</a:t>
            </a:r>
          </a:p>
          <a:p>
            <a:pPr>
              <a:lnSpc>
                <a:spcPct val="90000"/>
              </a:lnSpc>
            </a:pPr>
            <a:r>
              <a:rPr lang="en-US" dirty="0"/>
              <a:t>Vary aspect ratio from A = 1.6 to </a:t>
            </a:r>
            <a:r>
              <a:rPr lang="en-US" dirty="0" smtClean="0"/>
              <a:t>4</a:t>
            </a:r>
          </a:p>
          <a:p>
            <a:pPr>
              <a:lnSpc>
                <a:spcPct val="90000"/>
              </a:lnSpc>
            </a:pPr>
            <a:r>
              <a:rPr lang="en-US" dirty="0" smtClean="0"/>
              <a:t>Include blanket/shield model to achieve TBR~1 </a:t>
            </a:r>
            <a:r>
              <a:rPr lang="en-US" dirty="0"/>
              <a:t>for all </a:t>
            </a:r>
            <a:r>
              <a:rPr lang="en-US" dirty="0" smtClean="0"/>
              <a:t>A</a:t>
            </a:r>
            <a:endParaRPr lang="en-US" dirty="0"/>
          </a:p>
          <a:p>
            <a:pPr>
              <a:lnSpc>
                <a:spcPct val="90000"/>
              </a:lnSpc>
            </a:pPr>
            <a:r>
              <a:rPr lang="en-US" dirty="0" smtClean="0"/>
              <a:t>Apply magnet (see backup) and plasma constraints</a:t>
            </a:r>
          </a:p>
          <a:p>
            <a:pPr lvl="1">
              <a:lnSpc>
                <a:spcPct val="90000"/>
              </a:lnSpc>
            </a:pPr>
            <a:r>
              <a:rPr lang="en-US" dirty="0" smtClean="0"/>
              <a:t>HTS strain: 0.3%, </a:t>
            </a:r>
            <a:r>
              <a:rPr lang="en-US" dirty="0" err="1" smtClean="0">
                <a:latin typeface="Symbol" panose="05050102010706020507" pitchFamily="18" charset="2"/>
              </a:rPr>
              <a:t>b</a:t>
            </a:r>
            <a:r>
              <a:rPr lang="en-US" baseline="-25000" dirty="0" err="1" smtClean="0"/>
              <a:t>N</a:t>
            </a:r>
            <a:r>
              <a:rPr lang="en-US" dirty="0" smtClean="0">
                <a:sym typeface="Wingdings" panose="05000000000000000000" pitchFamily="2" charset="2"/>
              </a:rPr>
              <a:t>(</a:t>
            </a:r>
            <a:r>
              <a:rPr lang="en-US" dirty="0" smtClean="0">
                <a:latin typeface="Symbol" panose="05050102010706020507" pitchFamily="18" charset="2"/>
                <a:sym typeface="Wingdings" panose="05000000000000000000" pitchFamily="2" charset="2"/>
              </a:rPr>
              <a:t>e</a:t>
            </a:r>
            <a:r>
              <a:rPr lang="en-US" dirty="0" smtClean="0">
                <a:sym typeface="Wingdings" panose="05000000000000000000" pitchFamily="2" charset="2"/>
              </a:rPr>
              <a:t>)</a:t>
            </a:r>
            <a:r>
              <a:rPr lang="en-US" dirty="0" smtClean="0"/>
              <a:t> n=1 no-wall, </a:t>
            </a:r>
            <a:r>
              <a:rPr lang="en-US" dirty="0" smtClean="0">
                <a:latin typeface="Symbol" panose="05050102010706020507" pitchFamily="18" charset="2"/>
              </a:rPr>
              <a:t>k</a:t>
            </a:r>
            <a:r>
              <a:rPr lang="en-US" dirty="0" smtClean="0">
                <a:latin typeface="+mn-lt"/>
              </a:rPr>
              <a:t>(</a:t>
            </a:r>
            <a:r>
              <a:rPr lang="en-US" dirty="0" smtClean="0">
                <a:latin typeface="Symbol" panose="05050102010706020507" pitchFamily="18" charset="2"/>
              </a:rPr>
              <a:t>e</a:t>
            </a:r>
            <a:r>
              <a:rPr lang="en-US" dirty="0" smtClean="0">
                <a:latin typeface="+mn-lt"/>
              </a:rPr>
              <a:t>)</a:t>
            </a:r>
            <a:r>
              <a:rPr lang="en-US" dirty="0" smtClean="0"/>
              <a:t>: 0.95×limit, </a:t>
            </a:r>
            <a:r>
              <a:rPr lang="en-US" dirty="0" err="1" smtClean="0"/>
              <a:t>f</a:t>
            </a:r>
            <a:r>
              <a:rPr lang="en-US" baseline="-25000" dirty="0" err="1" smtClean="0"/>
              <a:t>GW</a:t>
            </a:r>
            <a:r>
              <a:rPr lang="en-US" dirty="0" smtClean="0"/>
              <a:t> = 0.8</a:t>
            </a:r>
          </a:p>
          <a:p>
            <a:pPr lvl="1">
              <a:lnSpc>
                <a:spcPct val="90000"/>
              </a:lnSpc>
            </a:pPr>
            <a:r>
              <a:rPr lang="en-US" dirty="0"/>
              <a:t>Vary HTS current density, peak field</a:t>
            </a:r>
          </a:p>
          <a:p>
            <a:pPr lvl="1">
              <a:lnSpc>
                <a:spcPct val="90000"/>
              </a:lnSpc>
            </a:pPr>
            <a:r>
              <a:rPr lang="en-US" dirty="0"/>
              <a:t>Also scan inboard shielding thickness</a:t>
            </a:r>
          </a:p>
          <a:p>
            <a:pPr>
              <a:lnSpc>
                <a:spcPct val="90000"/>
              </a:lnSpc>
            </a:pPr>
            <a:r>
              <a:rPr lang="en-US" dirty="0" smtClean="0"/>
              <a:t>Compute Q</a:t>
            </a:r>
            <a:r>
              <a:rPr lang="en-US" baseline="-25000" dirty="0" smtClean="0"/>
              <a:t>DT</a:t>
            </a:r>
            <a:r>
              <a:rPr lang="en-US" dirty="0" smtClean="0"/>
              <a:t>, </a:t>
            </a:r>
            <a:r>
              <a:rPr lang="en-US" dirty="0" err="1" smtClean="0"/>
              <a:t>Q</a:t>
            </a:r>
            <a:r>
              <a:rPr lang="en-US" baseline="-25000" dirty="0" err="1" smtClean="0"/>
              <a:t>eng</a:t>
            </a:r>
            <a:r>
              <a:rPr lang="en-US" dirty="0" smtClean="0"/>
              <a:t>, and required H</a:t>
            </a:r>
            <a:r>
              <a:rPr lang="en-US" baseline="-25000" dirty="0" smtClean="0"/>
              <a:t>98 </a:t>
            </a:r>
            <a:r>
              <a:rPr lang="en-US" dirty="0" smtClean="0"/>
              <a:t>(</a:t>
            </a:r>
            <a:r>
              <a:rPr lang="en-US" sz="2400" i="1" dirty="0" smtClean="0"/>
              <a:t>unconstrained</a:t>
            </a:r>
            <a:r>
              <a:rPr lang="en-US" dirty="0" smtClean="0"/>
              <a:t>)</a:t>
            </a:r>
          </a:p>
        </p:txBody>
      </p:sp>
    </p:spTree>
    <p:extLst>
      <p:ext uri="{BB962C8B-B14F-4D97-AF65-F5344CB8AC3E}">
        <p14:creationId xmlns:p14="http://schemas.microsoft.com/office/powerpoint/2010/main" val="3034590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lstStyle/>
          <a:p>
            <a:r>
              <a:rPr lang="en-US" sz="3200" dirty="0" smtClean="0"/>
              <a:t>Aspect ratio dependence of limits: </a:t>
            </a:r>
            <a:r>
              <a:rPr lang="en-US" sz="3200" dirty="0" smtClean="0">
                <a:latin typeface="Symbol" panose="05050102010706020507" pitchFamily="18" charset="2"/>
              </a:rPr>
              <a:t>k</a:t>
            </a:r>
            <a:r>
              <a:rPr lang="en-US" sz="3200" dirty="0" smtClean="0"/>
              <a:t>(</a:t>
            </a:r>
            <a:r>
              <a:rPr lang="en-US" sz="3200" dirty="0" smtClean="0">
                <a:latin typeface="Symbol" panose="05050102010706020507" pitchFamily="18" charset="2"/>
              </a:rPr>
              <a:t>e</a:t>
            </a:r>
            <a:r>
              <a:rPr lang="en-US" sz="3200" dirty="0" smtClean="0"/>
              <a:t>), </a:t>
            </a:r>
            <a:r>
              <a:rPr lang="en-US" sz="3200" dirty="0" err="1" smtClean="0">
                <a:latin typeface="Symbol" panose="05050102010706020507" pitchFamily="18" charset="2"/>
              </a:rPr>
              <a:t>b</a:t>
            </a:r>
            <a:r>
              <a:rPr lang="en-US" sz="3200" baseline="-25000" dirty="0" err="1" smtClean="0"/>
              <a:t>N</a:t>
            </a:r>
            <a:r>
              <a:rPr lang="en-US" sz="3200" dirty="0" smtClean="0"/>
              <a:t>(</a:t>
            </a:r>
            <a:r>
              <a:rPr lang="en-US" sz="3200" dirty="0" smtClean="0">
                <a:latin typeface="Symbol" panose="05050102010706020507" pitchFamily="18" charset="2"/>
              </a:rPr>
              <a:t>e</a:t>
            </a:r>
            <a:r>
              <a:rPr lang="en-US" sz="3200" dirty="0" smtClean="0"/>
              <a:t>)</a:t>
            </a:r>
            <a:endParaRPr lang="en-US" sz="3200" dirty="0"/>
          </a:p>
        </p:txBody>
      </p:sp>
      <p:sp>
        <p:nvSpPr>
          <p:cNvPr id="8" name="Content Placeholder 2"/>
          <p:cNvSpPr txBox="1">
            <a:spLocks/>
          </p:cNvSpPr>
          <p:nvPr/>
        </p:nvSpPr>
        <p:spPr bwMode="auto">
          <a:xfrm>
            <a:off x="304800" y="971550"/>
            <a:ext cx="42672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00FF"/>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FF0000"/>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indent="-227013">
              <a:lnSpc>
                <a:spcPct val="90000"/>
              </a:lnSpc>
            </a:pPr>
            <a:r>
              <a:rPr lang="en-US" sz="1800" b="1" i="0" dirty="0" smtClean="0"/>
              <a:t>NSTX </a:t>
            </a:r>
            <a:r>
              <a:rPr lang="en-US" sz="1800" b="1" dirty="0" smtClean="0"/>
              <a:t>data</a:t>
            </a:r>
            <a:r>
              <a:rPr lang="en-US" sz="1800" b="1" i="0" dirty="0" smtClean="0"/>
              <a:t> </a:t>
            </a:r>
            <a:r>
              <a:rPr lang="en-US" sz="1800" b="1" dirty="0" smtClean="0"/>
              <a:t>(+ST-</a:t>
            </a:r>
            <a:r>
              <a:rPr lang="en-US" sz="1800" b="1" i="0" dirty="0" smtClean="0"/>
              <a:t>FNSF models) at low-A</a:t>
            </a:r>
            <a:r>
              <a:rPr lang="en-US" sz="1800" b="1" dirty="0"/>
              <a:t>, DIII-D, ARIES-AT for </a:t>
            </a:r>
            <a:r>
              <a:rPr lang="en-US" sz="1800" b="1" dirty="0" smtClean="0"/>
              <a:t>high </a:t>
            </a:r>
            <a:r>
              <a:rPr lang="en-US" sz="1800" b="1" dirty="0"/>
              <a:t>A</a:t>
            </a:r>
          </a:p>
          <a:p>
            <a:pPr marL="460375" lvl="1" indent="-233363">
              <a:lnSpc>
                <a:spcPct val="90000"/>
              </a:lnSpc>
            </a:pPr>
            <a:r>
              <a:rPr lang="en-US" sz="1600" b="1" i="0" dirty="0" smtClean="0">
                <a:solidFill>
                  <a:srgbClr val="336699"/>
                </a:solidFill>
                <a:latin typeface="Symbol" panose="05050102010706020507" pitchFamily="18" charset="2"/>
              </a:rPr>
              <a:t>k</a:t>
            </a:r>
            <a:r>
              <a:rPr lang="en-US" sz="1600" b="1" i="0" dirty="0" smtClean="0">
                <a:solidFill>
                  <a:srgbClr val="336699"/>
                </a:solidFill>
              </a:rPr>
              <a:t> </a:t>
            </a:r>
            <a:r>
              <a:rPr lang="en-US" sz="1600" b="1" i="0" dirty="0" smtClean="0">
                <a:solidFill>
                  <a:srgbClr val="336699"/>
                </a:solidFill>
                <a:sym typeface="Wingdings" panose="05000000000000000000" pitchFamily="2" charset="2"/>
              </a:rPr>
              <a:t> 1.9 for A  </a:t>
            </a:r>
            <a:r>
              <a:rPr lang="en-US" sz="1600" b="1" i="0" dirty="0" smtClean="0">
                <a:solidFill>
                  <a:srgbClr val="336699"/>
                </a:solidFill>
                <a:latin typeface="Symbol" panose="05050102010706020507" pitchFamily="18" charset="2"/>
                <a:cs typeface="Arial"/>
                <a:sym typeface="Symbol"/>
              </a:rPr>
              <a:t></a:t>
            </a:r>
            <a:endParaRPr lang="en-US" sz="1600" b="1" i="0" dirty="0">
              <a:solidFill>
                <a:srgbClr val="336699"/>
              </a:solidFill>
              <a:latin typeface="Symbol" panose="05050102010706020507" pitchFamily="18" charset="2"/>
            </a:endParaRPr>
          </a:p>
        </p:txBody>
      </p:sp>
      <p:sp>
        <p:nvSpPr>
          <p:cNvPr id="12" name="Content Placeholder 2"/>
          <p:cNvSpPr txBox="1">
            <a:spLocks/>
          </p:cNvSpPr>
          <p:nvPr/>
        </p:nvSpPr>
        <p:spPr bwMode="auto">
          <a:xfrm>
            <a:off x="5029200" y="895350"/>
            <a:ext cx="4114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rgbClr val="0000FF"/>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rgbClr val="FF0000"/>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7013" indent="-227013">
              <a:lnSpc>
                <a:spcPct val="90000"/>
              </a:lnSpc>
            </a:pPr>
            <a:r>
              <a:rPr lang="en-US" sz="1800" b="1" i="0" dirty="0" smtClean="0"/>
              <a:t>Profile-optimized no-wall stability limit at </a:t>
            </a:r>
            <a:r>
              <a:rPr lang="en-US" sz="1800" b="1" i="0" dirty="0" err="1" smtClean="0"/>
              <a:t>f</a:t>
            </a:r>
            <a:r>
              <a:rPr lang="en-US" sz="1800" b="1" i="0" baseline="-25000" dirty="0" err="1" smtClean="0"/>
              <a:t>BS</a:t>
            </a:r>
            <a:r>
              <a:rPr lang="en-US" sz="1800" b="1" i="0" dirty="0" smtClean="0"/>
              <a:t> </a:t>
            </a:r>
            <a:r>
              <a:rPr lang="en-US" sz="1800" b="1" i="0" dirty="0" smtClean="0">
                <a:latin typeface="Arial"/>
                <a:cs typeface="Arial"/>
              </a:rPr>
              <a:t>≈</a:t>
            </a:r>
            <a:r>
              <a:rPr lang="en-US" sz="1800" b="1" i="0" dirty="0" smtClean="0"/>
              <a:t> 50% </a:t>
            </a:r>
            <a:r>
              <a:rPr lang="en-US" sz="1600" b="1" i="1" dirty="0" smtClean="0"/>
              <a:t>(</a:t>
            </a:r>
            <a:r>
              <a:rPr lang="en-US" sz="1400" b="1" i="1" dirty="0" smtClean="0"/>
              <a:t>Menard </a:t>
            </a:r>
            <a:r>
              <a:rPr lang="en-US" sz="1400" b="1" i="1" dirty="0" err="1" smtClean="0"/>
              <a:t>PoP</a:t>
            </a:r>
            <a:r>
              <a:rPr lang="en-US" sz="1400" b="1" i="1" dirty="0" smtClean="0"/>
              <a:t> 2004)</a:t>
            </a:r>
            <a:endParaRPr lang="en-US" sz="1400" b="1" i="1" dirty="0"/>
          </a:p>
          <a:p>
            <a:pPr marL="401638" lvl="1" indent="-174625">
              <a:lnSpc>
                <a:spcPct val="90000"/>
              </a:lnSpc>
            </a:pPr>
            <a:r>
              <a:rPr lang="en-US" sz="1600" b="1" i="0" dirty="0" err="1" smtClean="0">
                <a:solidFill>
                  <a:srgbClr val="336699"/>
                </a:solidFill>
                <a:latin typeface="Symbol" panose="05050102010706020507" pitchFamily="18" charset="2"/>
              </a:rPr>
              <a:t>b</a:t>
            </a:r>
            <a:r>
              <a:rPr lang="en-US" sz="1600" b="1" i="0" baseline="-25000" dirty="0" err="1" smtClean="0">
                <a:solidFill>
                  <a:srgbClr val="336699"/>
                </a:solidFill>
              </a:rPr>
              <a:t>N</a:t>
            </a:r>
            <a:r>
              <a:rPr lang="en-US" sz="1600" b="1" i="0" dirty="0" smtClean="0">
                <a:solidFill>
                  <a:srgbClr val="336699"/>
                </a:solidFill>
              </a:rPr>
              <a:t> </a:t>
            </a:r>
            <a:r>
              <a:rPr lang="en-US" sz="1600" b="1" i="0" dirty="0" smtClean="0">
                <a:solidFill>
                  <a:srgbClr val="336699"/>
                </a:solidFill>
                <a:sym typeface="Wingdings" panose="05000000000000000000" pitchFamily="2" charset="2"/>
              </a:rPr>
              <a:t> 3.1 </a:t>
            </a:r>
            <a:r>
              <a:rPr lang="en-US" sz="1600" b="1" i="0" dirty="0">
                <a:solidFill>
                  <a:srgbClr val="336699"/>
                </a:solidFill>
                <a:sym typeface="Wingdings" panose="05000000000000000000" pitchFamily="2" charset="2"/>
              </a:rPr>
              <a:t>for A  </a:t>
            </a:r>
            <a:r>
              <a:rPr lang="en-US" sz="1600" b="1" i="0" dirty="0" smtClean="0">
                <a:solidFill>
                  <a:srgbClr val="336699"/>
                </a:solidFill>
                <a:latin typeface="Symbol" panose="05050102010706020507" pitchFamily="18" charset="2"/>
                <a:cs typeface="Arial"/>
                <a:sym typeface="Symbol"/>
              </a:rPr>
              <a:t></a:t>
            </a:r>
            <a:endParaRPr lang="en-US" sz="1600" b="1" i="0" dirty="0">
              <a:solidFill>
                <a:srgbClr val="336699"/>
              </a:solidFill>
              <a:latin typeface="Symbol" panose="05050102010706020507" pitchFamily="18" charset="2"/>
            </a:endParaRPr>
          </a:p>
        </p:txBody>
      </p:sp>
      <p:grpSp>
        <p:nvGrpSpPr>
          <p:cNvPr id="5" name="Group 4"/>
          <p:cNvGrpSpPr/>
          <p:nvPr/>
        </p:nvGrpSpPr>
        <p:grpSpPr>
          <a:xfrm>
            <a:off x="4633028" y="1809750"/>
            <a:ext cx="4282372" cy="2990910"/>
            <a:chOff x="4572000" y="895350"/>
            <a:chExt cx="4282372" cy="2990910"/>
          </a:xfrm>
        </p:grpSpPr>
        <p:pic>
          <p:nvPicPr>
            <p:cNvPr id="1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06837"/>
              <a:ext cx="3657600" cy="257936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6781800" y="3486150"/>
              <a:ext cx="915764" cy="400110"/>
            </a:xfrm>
            <a:prstGeom prst="rect">
              <a:avLst/>
            </a:prstGeom>
            <a:noFill/>
          </p:spPr>
          <p:txBody>
            <a:bodyPr wrap="none" rtlCol="0">
              <a:spAutoFit/>
            </a:bodyPr>
            <a:lstStyle/>
            <a:p>
              <a:r>
                <a:rPr lang="en-US" sz="2000" b="1" i="0" dirty="0">
                  <a:latin typeface="Symbol" panose="05050102010706020507" pitchFamily="18" charset="2"/>
                </a:rPr>
                <a:t>e</a:t>
              </a:r>
              <a:r>
                <a:rPr lang="en-US" sz="2000" b="1" i="0" dirty="0" smtClean="0"/>
                <a:t> = A</a:t>
              </a:r>
              <a:r>
                <a:rPr lang="en-US" sz="2000" b="1" i="0" baseline="30000" dirty="0" smtClean="0"/>
                <a:t>-1</a:t>
              </a:r>
              <a:endParaRPr lang="en-US" sz="2000" b="1" i="0" baseline="30000" dirty="0"/>
            </a:p>
          </p:txBody>
        </p:sp>
        <p:sp>
          <p:nvSpPr>
            <p:cNvPr id="17" name="TextBox 16"/>
            <p:cNvSpPr txBox="1"/>
            <p:nvPr/>
          </p:nvSpPr>
          <p:spPr>
            <a:xfrm>
              <a:off x="5288972" y="895350"/>
              <a:ext cx="3565400" cy="400110"/>
            </a:xfrm>
            <a:prstGeom prst="rect">
              <a:avLst/>
            </a:prstGeom>
            <a:noFill/>
          </p:spPr>
          <p:txBody>
            <a:bodyPr wrap="none" rtlCol="0">
              <a:spAutoFit/>
            </a:bodyPr>
            <a:lstStyle/>
            <a:p>
              <a:r>
                <a:rPr lang="en-US" b="1" dirty="0" smtClean="0">
                  <a:solidFill>
                    <a:srgbClr val="C00000"/>
                  </a:solidFill>
                  <a:latin typeface="Arial Narrow" panose="020B0606020202030204" pitchFamily="34" charset="0"/>
                </a:rPr>
                <a:t>Pilot study uses 1.0 × </a:t>
              </a:r>
              <a:r>
                <a:rPr lang="en-US" sz="2000" b="1" dirty="0" err="1" smtClean="0">
                  <a:solidFill>
                    <a:srgbClr val="C00000"/>
                  </a:solidFill>
                  <a:latin typeface="Symbol" panose="05050102010706020507" pitchFamily="18" charset="2"/>
                </a:rPr>
                <a:t>b</a:t>
              </a:r>
              <a:r>
                <a:rPr lang="en-US" b="1" baseline="-25000" dirty="0" err="1" smtClean="0">
                  <a:solidFill>
                    <a:srgbClr val="C00000"/>
                  </a:solidFill>
                  <a:latin typeface="Arial Narrow" panose="020B0606020202030204" pitchFamily="34" charset="0"/>
                </a:rPr>
                <a:t>N</a:t>
              </a:r>
              <a:r>
                <a:rPr lang="en-US" b="1" dirty="0" smtClean="0">
                  <a:solidFill>
                    <a:srgbClr val="C00000"/>
                  </a:solidFill>
                  <a:latin typeface="Arial Narrow" panose="020B0606020202030204" pitchFamily="34" charset="0"/>
                </a:rPr>
                <a:t> values here:</a:t>
              </a:r>
              <a:endParaRPr lang="en-US" b="1" dirty="0">
                <a:solidFill>
                  <a:srgbClr val="C00000"/>
                </a:solidFill>
                <a:latin typeface="Arial Narrow" panose="020B0606020202030204" pitchFamily="34" charset="0"/>
              </a:endParaRPr>
            </a:p>
          </p:txBody>
        </p:sp>
        <p:sp>
          <p:nvSpPr>
            <p:cNvPr id="3" name="TextBox 2"/>
            <p:cNvSpPr txBox="1"/>
            <p:nvPr/>
          </p:nvSpPr>
          <p:spPr>
            <a:xfrm>
              <a:off x="4572000" y="2114550"/>
              <a:ext cx="554960" cy="523220"/>
            </a:xfrm>
            <a:prstGeom prst="rect">
              <a:avLst/>
            </a:prstGeom>
            <a:noFill/>
          </p:spPr>
          <p:txBody>
            <a:bodyPr wrap="none" rtlCol="0">
              <a:spAutoFit/>
            </a:bodyPr>
            <a:lstStyle/>
            <a:p>
              <a:r>
                <a:rPr lang="en-US" sz="2800" b="1" dirty="0" err="1" smtClean="0">
                  <a:latin typeface="Symbol" panose="05050102010706020507" pitchFamily="18" charset="2"/>
                </a:rPr>
                <a:t>b</a:t>
              </a:r>
              <a:r>
                <a:rPr lang="en-US" sz="2800" b="1" baseline="-25000" dirty="0" err="1" smtClean="0"/>
                <a:t>N</a:t>
              </a:r>
              <a:endParaRPr lang="en-US" sz="2800" b="1" baseline="-25000" dirty="0"/>
            </a:p>
          </p:txBody>
        </p:sp>
      </p:grpSp>
      <p:grpSp>
        <p:nvGrpSpPr>
          <p:cNvPr id="6" name="Group 5"/>
          <p:cNvGrpSpPr/>
          <p:nvPr/>
        </p:nvGrpSpPr>
        <p:grpSpPr>
          <a:xfrm>
            <a:off x="76200" y="1809750"/>
            <a:ext cx="4189426" cy="3010020"/>
            <a:chOff x="76200" y="876240"/>
            <a:chExt cx="4189426" cy="301002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50356"/>
              <a:ext cx="3581400" cy="248819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876240"/>
              <a:ext cx="3579826" cy="400110"/>
            </a:xfrm>
            <a:prstGeom prst="rect">
              <a:avLst/>
            </a:prstGeom>
            <a:noFill/>
            <a:ln>
              <a:noFill/>
            </a:ln>
          </p:spPr>
          <p:txBody>
            <a:bodyPr wrap="none" rtlCol="0">
              <a:spAutoFit/>
            </a:bodyPr>
            <a:lstStyle/>
            <a:p>
              <a:r>
                <a:rPr lang="en-US" b="1" dirty="0" smtClean="0">
                  <a:solidFill>
                    <a:srgbClr val="C00000"/>
                  </a:solidFill>
                  <a:latin typeface="Arial Narrow" panose="020B0606020202030204" pitchFamily="34" charset="0"/>
                </a:rPr>
                <a:t>Pilot study uses 0.95 × </a:t>
              </a:r>
              <a:r>
                <a:rPr lang="en-US" sz="2000" b="1" dirty="0" smtClean="0">
                  <a:solidFill>
                    <a:srgbClr val="C00000"/>
                  </a:solidFill>
                  <a:latin typeface="Symbol" panose="05050102010706020507" pitchFamily="18" charset="2"/>
                </a:rPr>
                <a:t>k</a:t>
              </a:r>
              <a:r>
                <a:rPr lang="en-US" b="1" dirty="0" smtClean="0">
                  <a:solidFill>
                    <a:srgbClr val="C00000"/>
                  </a:solidFill>
                  <a:latin typeface="Arial Narrow" panose="020B0606020202030204" pitchFamily="34" charset="0"/>
                </a:rPr>
                <a:t> values here:</a:t>
              </a:r>
              <a:endParaRPr lang="en-US" b="1" dirty="0">
                <a:solidFill>
                  <a:srgbClr val="C00000"/>
                </a:solidFill>
                <a:latin typeface="Arial Narrow" panose="020B0606020202030204" pitchFamily="34" charset="0"/>
              </a:endParaRPr>
            </a:p>
          </p:txBody>
        </p:sp>
        <p:sp>
          <p:nvSpPr>
            <p:cNvPr id="14" name="TextBox 13"/>
            <p:cNvSpPr txBox="1"/>
            <p:nvPr/>
          </p:nvSpPr>
          <p:spPr>
            <a:xfrm>
              <a:off x="2056036" y="3486150"/>
              <a:ext cx="915764" cy="400110"/>
            </a:xfrm>
            <a:prstGeom prst="rect">
              <a:avLst/>
            </a:prstGeom>
            <a:noFill/>
            <a:ln>
              <a:noFill/>
            </a:ln>
          </p:spPr>
          <p:txBody>
            <a:bodyPr wrap="none" rtlCol="0">
              <a:spAutoFit/>
            </a:bodyPr>
            <a:lstStyle/>
            <a:p>
              <a:r>
                <a:rPr lang="en-US" sz="2000" b="1" i="0" dirty="0">
                  <a:latin typeface="Symbol" panose="05050102010706020507" pitchFamily="18" charset="2"/>
                </a:rPr>
                <a:t>e</a:t>
              </a:r>
              <a:r>
                <a:rPr lang="en-US" sz="2000" b="1" i="0" dirty="0" smtClean="0"/>
                <a:t> = A</a:t>
              </a:r>
              <a:r>
                <a:rPr lang="en-US" sz="2000" b="1" i="0" baseline="30000" dirty="0" smtClean="0"/>
                <a:t>-1</a:t>
              </a:r>
              <a:endParaRPr lang="en-US" sz="2000" b="1" i="0" baseline="30000" dirty="0"/>
            </a:p>
          </p:txBody>
        </p:sp>
        <p:sp>
          <p:nvSpPr>
            <p:cNvPr id="15" name="TextBox 14"/>
            <p:cNvSpPr txBox="1"/>
            <p:nvPr/>
          </p:nvSpPr>
          <p:spPr>
            <a:xfrm>
              <a:off x="76200" y="2048530"/>
              <a:ext cx="410690" cy="584775"/>
            </a:xfrm>
            <a:prstGeom prst="rect">
              <a:avLst/>
            </a:prstGeom>
            <a:noFill/>
            <a:ln>
              <a:noFill/>
            </a:ln>
          </p:spPr>
          <p:txBody>
            <a:bodyPr wrap="none" rtlCol="0">
              <a:spAutoFit/>
            </a:bodyPr>
            <a:lstStyle/>
            <a:p>
              <a:r>
                <a:rPr lang="en-US" sz="3200" b="1" dirty="0" smtClean="0">
                  <a:latin typeface="Symbol" panose="05050102010706020507" pitchFamily="18" charset="2"/>
                </a:rPr>
                <a:t>k</a:t>
              </a:r>
              <a:endParaRPr lang="en-US" sz="3200" b="1" baseline="-25000" dirty="0"/>
            </a:p>
          </p:txBody>
        </p:sp>
      </p:grpSp>
      <p:sp>
        <p:nvSpPr>
          <p:cNvPr id="18" name="TextBox 17"/>
          <p:cNvSpPr txBox="1"/>
          <p:nvPr/>
        </p:nvSpPr>
        <p:spPr>
          <a:xfrm>
            <a:off x="3483528" y="4533840"/>
            <a:ext cx="2536272" cy="415498"/>
          </a:xfrm>
          <a:prstGeom prst="rect">
            <a:avLst/>
          </a:prstGeom>
          <a:noFill/>
        </p:spPr>
        <p:txBody>
          <a:bodyPr wrap="none" rtlCol="0">
            <a:spAutoFit/>
          </a:bodyPr>
          <a:lstStyle/>
          <a:p>
            <a:pPr algn="ctr"/>
            <a:r>
              <a:rPr lang="it-IT" sz="1050" i="1" dirty="0" smtClean="0">
                <a:latin typeface="Arial Narrow" panose="020B0606020202030204" pitchFamily="34" charset="0"/>
              </a:rPr>
              <a:t>J. Menard, et al., Nucl</a:t>
            </a:r>
            <a:r>
              <a:rPr lang="it-IT" sz="1050" i="1" dirty="0">
                <a:latin typeface="Arial Narrow" panose="020B0606020202030204" pitchFamily="34" charset="0"/>
              </a:rPr>
              <a:t>. Fusion </a:t>
            </a:r>
            <a:r>
              <a:rPr lang="it-IT" sz="1050" b="1" i="1" dirty="0">
                <a:latin typeface="Arial Narrow" panose="020B0606020202030204" pitchFamily="34" charset="0"/>
              </a:rPr>
              <a:t>56</a:t>
            </a:r>
            <a:r>
              <a:rPr lang="it-IT" sz="1050" i="1" dirty="0">
                <a:latin typeface="Arial Narrow" panose="020B0606020202030204" pitchFamily="34" charset="0"/>
              </a:rPr>
              <a:t> (2016) </a:t>
            </a:r>
            <a:r>
              <a:rPr lang="it-IT" sz="1050" i="1" dirty="0" smtClean="0">
                <a:latin typeface="Arial Narrow" panose="020B0606020202030204" pitchFamily="34" charset="0"/>
              </a:rPr>
              <a:t>106023</a:t>
            </a:r>
            <a:endParaRPr lang="it-IT" sz="1050" i="1" dirty="0">
              <a:latin typeface="Arial Narrow" panose="020B0606020202030204" pitchFamily="34" charset="0"/>
            </a:endParaRPr>
          </a:p>
          <a:p>
            <a:pPr algn="ctr"/>
            <a:r>
              <a:rPr lang="it-IT" sz="1050" i="1" dirty="0" smtClean="0">
                <a:latin typeface="Arial Narrow" panose="020B0606020202030204" pitchFamily="34" charset="0"/>
              </a:rPr>
              <a:t>H. Zohm, et al., Nucl</a:t>
            </a:r>
            <a:r>
              <a:rPr lang="it-IT" sz="1050" i="1" dirty="0">
                <a:latin typeface="Arial Narrow" panose="020B0606020202030204" pitchFamily="34" charset="0"/>
              </a:rPr>
              <a:t>. Fusion </a:t>
            </a:r>
            <a:r>
              <a:rPr lang="it-IT" sz="1050" b="1" i="1" dirty="0">
                <a:latin typeface="Arial Narrow" panose="020B0606020202030204" pitchFamily="34" charset="0"/>
              </a:rPr>
              <a:t>53</a:t>
            </a:r>
            <a:r>
              <a:rPr lang="it-IT" sz="1050" i="1" dirty="0">
                <a:latin typeface="Arial Narrow" panose="020B0606020202030204" pitchFamily="34" charset="0"/>
              </a:rPr>
              <a:t> (2013) 073019</a:t>
            </a:r>
          </a:p>
        </p:txBody>
      </p:sp>
    </p:spTree>
    <p:extLst>
      <p:ext uri="{BB962C8B-B14F-4D97-AF65-F5344CB8AC3E}">
        <p14:creationId xmlns:p14="http://schemas.microsoft.com/office/powerpoint/2010/main" val="19800737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95350"/>
            <a:ext cx="8991600" cy="381000"/>
          </a:xfrm>
        </p:spPr>
        <p:txBody>
          <a:bodyPr anchor="ctr">
            <a:noAutofit/>
          </a:bodyPr>
          <a:lstStyle/>
          <a:p>
            <a:pPr marL="230188" indent="-230188"/>
            <a:r>
              <a:rPr lang="en-US" sz="2200" b="1" dirty="0" smtClean="0">
                <a:latin typeface="Arial Narrow" panose="020B0606020202030204" pitchFamily="34" charset="0"/>
              </a:rPr>
              <a:t>NSTX, DIII-D show resonant damping can stabilize resistive wall mode (RWM)</a:t>
            </a:r>
            <a:endParaRPr lang="en-US" sz="2200" b="1" dirty="0">
              <a:latin typeface="Arial Narrow" panose="020B0606020202030204" pitchFamily="34" charset="0"/>
            </a:endParaRPr>
          </a:p>
        </p:txBody>
      </p:sp>
      <p:sp>
        <p:nvSpPr>
          <p:cNvPr id="3" name="Title 2"/>
          <p:cNvSpPr>
            <a:spLocks noGrp="1"/>
          </p:cNvSpPr>
          <p:nvPr>
            <p:ph type="title"/>
          </p:nvPr>
        </p:nvSpPr>
        <p:spPr/>
        <p:txBody>
          <a:bodyPr>
            <a:normAutofit/>
          </a:bodyPr>
          <a:lstStyle/>
          <a:p>
            <a:r>
              <a:rPr lang="en-US" dirty="0"/>
              <a:t>Rotation profile </a:t>
            </a:r>
            <a:r>
              <a:rPr lang="en-US" dirty="0" smtClean="0"/>
              <a:t>control may provide stable </a:t>
            </a:r>
            <a:r>
              <a:rPr lang="en-US" dirty="0"/>
              <a:t>operation </a:t>
            </a:r>
            <a:r>
              <a:rPr lang="en-US" dirty="0" smtClean="0"/>
              <a:t>near and above </a:t>
            </a:r>
            <a:r>
              <a:rPr lang="en-US" dirty="0"/>
              <a:t>n=1 no-wall </a:t>
            </a:r>
            <a:r>
              <a:rPr lang="en-US" dirty="0" smtClean="0"/>
              <a:t>limit</a:t>
            </a:r>
            <a:endParaRPr lang="en-US" dirty="0"/>
          </a:p>
        </p:txBody>
      </p:sp>
      <p:sp>
        <p:nvSpPr>
          <p:cNvPr id="13" name="Content Placeholder 1"/>
          <p:cNvSpPr txBox="1">
            <a:spLocks/>
          </p:cNvSpPr>
          <p:nvPr/>
        </p:nvSpPr>
        <p:spPr>
          <a:xfrm>
            <a:off x="5959118" y="3628094"/>
            <a:ext cx="2974128" cy="1076096"/>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None/>
            </a:pPr>
            <a:r>
              <a:rPr lang="en-US" sz="2000" b="1" dirty="0" smtClean="0">
                <a:latin typeface="Arial Narrow" panose="020B0606020202030204" pitchFamily="34" charset="0"/>
              </a:rPr>
              <a:t>Use neutral beams, rotation damping from 3D fields, other actuators to control rotation for </a:t>
            </a:r>
            <a:r>
              <a:rPr lang="en-US" sz="2000" b="1" dirty="0" smtClean="0">
                <a:solidFill>
                  <a:srgbClr val="0000FF"/>
                </a:solidFill>
                <a:latin typeface="Arial Narrow" panose="020B0606020202030204" pitchFamily="34" charset="0"/>
              </a:rPr>
              <a:t>RWM stability</a:t>
            </a:r>
            <a:endParaRPr lang="en-US" sz="2000" b="1" dirty="0">
              <a:solidFill>
                <a:srgbClr val="0000FF"/>
              </a:solidFill>
              <a:latin typeface="Arial Narrow" panose="020B0606020202030204" pitchFamily="34" charset="0"/>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0534" y="1962150"/>
            <a:ext cx="2887308" cy="289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ight Arrow 13"/>
          <p:cNvSpPr/>
          <p:nvPr/>
        </p:nvSpPr>
        <p:spPr>
          <a:xfrm rot="411616" flipH="1" flipV="1">
            <a:off x="4203699" y="3831847"/>
            <a:ext cx="1971243" cy="176694"/>
          </a:xfrm>
          <a:prstGeom prst="rightArrow">
            <a:avLst>
              <a:gd name="adj1" fmla="val 61870"/>
              <a:gd name="adj2" fmla="val 52374"/>
            </a:avLst>
          </a:prstGeom>
          <a:solidFill>
            <a:schemeClr val="bg1">
              <a:lumMod val="8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91200" y="3105150"/>
            <a:ext cx="19166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1"/>
          <p:cNvSpPr txBox="1">
            <a:spLocks/>
          </p:cNvSpPr>
          <p:nvPr/>
        </p:nvSpPr>
        <p:spPr>
          <a:xfrm>
            <a:off x="3429000" y="1428750"/>
            <a:ext cx="2286000" cy="564030"/>
          </a:xfrm>
          <a:prstGeom prst="rect">
            <a:avLst/>
          </a:prstGeom>
        </p:spPr>
        <p:txBody>
          <a:bodyPr vert="horz" lIns="0" tIns="45720" rIns="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80000"/>
              </a:lnSpc>
              <a:buNone/>
            </a:pPr>
            <a:r>
              <a:rPr lang="en-US" sz="1600" b="1" dirty="0">
                <a:latin typeface="Arial Narrow" panose="020B0606020202030204" pitchFamily="34" charset="0"/>
              </a:rPr>
              <a:t>Reduced drift-kinetic </a:t>
            </a:r>
            <a:r>
              <a:rPr lang="en-US" sz="1600" b="1" dirty="0" smtClean="0">
                <a:latin typeface="Arial Narrow" panose="020B0606020202030204" pitchFamily="34" charset="0"/>
              </a:rPr>
              <a:t>MHD</a:t>
            </a:r>
          </a:p>
          <a:p>
            <a:pPr marL="0" indent="0" algn="ctr">
              <a:lnSpc>
                <a:spcPct val="80000"/>
              </a:lnSpc>
              <a:buNone/>
            </a:pPr>
            <a:r>
              <a:rPr lang="en-US" sz="2000" b="1" dirty="0" smtClean="0">
                <a:latin typeface="Arial Narrow" panose="020B0606020202030204" pitchFamily="34" charset="0"/>
              </a:rPr>
              <a:t>RWM stability map</a:t>
            </a: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273166"/>
            <a:ext cx="1250235" cy="128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4419600" y="2114550"/>
            <a:ext cx="755015" cy="430887"/>
          </a:xfrm>
          <a:prstGeom prst="rect">
            <a:avLst/>
          </a:prstGeom>
          <a:noFill/>
        </p:spPr>
        <p:txBody>
          <a:bodyPr wrap="none" lIns="0" tIns="0" rIns="0" bIns="0" rtlCol="0" anchor="ctr">
            <a:spAutoFit/>
          </a:bodyPr>
          <a:lstStyle/>
          <a:p>
            <a:r>
              <a:rPr lang="en-US" sz="2800" b="1" dirty="0" err="1" smtClean="0">
                <a:solidFill>
                  <a:schemeClr val="bg1"/>
                </a:solidFill>
                <a:latin typeface="Symbol" panose="05050102010706020507" pitchFamily="18" charset="2"/>
              </a:rPr>
              <a:t>gt</a:t>
            </a:r>
            <a:r>
              <a:rPr lang="en-US" sz="2800" b="1" baseline="-25000" dirty="0" err="1" smtClean="0">
                <a:solidFill>
                  <a:schemeClr val="bg1"/>
                </a:solidFill>
              </a:rPr>
              <a:t>wall</a:t>
            </a:r>
            <a:endParaRPr lang="en-US" sz="2800" b="1" baseline="-25000" dirty="0">
              <a:solidFill>
                <a:schemeClr val="bg1"/>
              </a:solidFill>
            </a:endParaRPr>
          </a:p>
        </p:txBody>
      </p:sp>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299" y="2359026"/>
            <a:ext cx="1632901" cy="1190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9" name="Group 38"/>
          <p:cNvGrpSpPr/>
          <p:nvPr/>
        </p:nvGrpSpPr>
        <p:grpSpPr>
          <a:xfrm>
            <a:off x="76200" y="1574923"/>
            <a:ext cx="2921508" cy="3109620"/>
            <a:chOff x="76200" y="1511305"/>
            <a:chExt cx="2921508" cy="3144928"/>
          </a:xfrm>
        </p:grpSpPr>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1511305"/>
              <a:ext cx="2921508" cy="314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bject 16"/>
            <p:cNvSpPr txBox="1"/>
            <p:nvPr/>
          </p:nvSpPr>
          <p:spPr>
            <a:xfrm>
              <a:off x="1828952" y="3992095"/>
              <a:ext cx="1066648" cy="108945"/>
            </a:xfrm>
            <a:prstGeom prst="rect">
              <a:avLst/>
            </a:prstGeom>
          </p:spPr>
          <p:txBody>
            <a:bodyPr vert="horz" wrap="square" lIns="0" tIns="0" rIns="0" bIns="0" rtlCol="0">
              <a:spAutoFit/>
            </a:bodyPr>
            <a:lstStyle/>
            <a:p>
              <a:pPr marL="12700" algn="ctr">
                <a:lnSpc>
                  <a:spcPct val="100000"/>
                </a:lnSpc>
              </a:pPr>
              <a:r>
                <a:rPr sz="700" dirty="0" smtClean="0">
                  <a:latin typeface="Arial"/>
                  <a:cs typeface="Arial"/>
                </a:rPr>
                <a:t>133776</a:t>
              </a:r>
              <a:r>
                <a:rPr lang="en-US" sz="700" dirty="0" smtClean="0">
                  <a:latin typeface="Arial"/>
                  <a:cs typeface="Arial"/>
                </a:rPr>
                <a:t>, t=</a:t>
              </a:r>
              <a:r>
                <a:rPr sz="700" dirty="0" smtClean="0">
                  <a:latin typeface="Arial"/>
                  <a:cs typeface="Arial"/>
                </a:rPr>
                <a:t>0.861</a:t>
              </a:r>
              <a:r>
                <a:rPr sz="700" spc="-100" dirty="0" smtClean="0">
                  <a:latin typeface="Arial"/>
                  <a:cs typeface="Arial"/>
                </a:rPr>
                <a:t> </a:t>
              </a:r>
              <a:r>
                <a:rPr sz="700" dirty="0">
                  <a:latin typeface="Arial"/>
                  <a:cs typeface="Arial"/>
                </a:rPr>
                <a:t>s</a:t>
              </a:r>
            </a:p>
          </p:txBody>
        </p:sp>
        <p:sp>
          <p:nvSpPr>
            <p:cNvPr id="35" name="object 28"/>
            <p:cNvSpPr txBox="1"/>
            <p:nvPr/>
          </p:nvSpPr>
          <p:spPr>
            <a:xfrm>
              <a:off x="874902" y="1904514"/>
              <a:ext cx="637794" cy="296512"/>
            </a:xfrm>
            <a:prstGeom prst="rect">
              <a:avLst/>
            </a:prstGeom>
          </p:spPr>
          <p:txBody>
            <a:bodyPr vert="horz" wrap="square" lIns="0" tIns="0" rIns="0" bIns="0" rtlCol="0">
              <a:spAutoFit/>
            </a:bodyPr>
            <a:lstStyle/>
            <a:p>
              <a:pPr marL="12700" marR="5080"/>
              <a:r>
                <a:rPr sz="1000" dirty="0">
                  <a:latin typeface="Arial"/>
                  <a:cs typeface="Arial"/>
                </a:rPr>
                <a:t>precession  resonance</a:t>
              </a:r>
            </a:p>
          </p:txBody>
        </p:sp>
        <p:sp>
          <p:nvSpPr>
            <p:cNvPr id="36" name="object 29"/>
            <p:cNvSpPr txBox="1"/>
            <p:nvPr/>
          </p:nvSpPr>
          <p:spPr>
            <a:xfrm>
              <a:off x="2057400" y="2050782"/>
              <a:ext cx="616306" cy="444768"/>
            </a:xfrm>
            <a:prstGeom prst="rect">
              <a:avLst/>
            </a:prstGeom>
          </p:spPr>
          <p:txBody>
            <a:bodyPr vert="horz" wrap="square" lIns="0" tIns="0" rIns="0" bIns="0" rtlCol="0">
              <a:spAutoFit/>
            </a:bodyPr>
            <a:lstStyle/>
            <a:p>
              <a:pPr marL="12700" marR="5080" algn="ctr"/>
              <a:r>
                <a:rPr sz="1000" dirty="0">
                  <a:latin typeface="Arial"/>
                  <a:cs typeface="Arial"/>
                </a:rPr>
                <a:t>bounce /  circulating  resonance</a:t>
              </a:r>
            </a:p>
          </p:txBody>
        </p:sp>
        <p:sp>
          <p:nvSpPr>
            <p:cNvPr id="38" name="object 33"/>
            <p:cNvSpPr/>
            <p:nvPr/>
          </p:nvSpPr>
          <p:spPr>
            <a:xfrm>
              <a:off x="1828800" y="1537216"/>
              <a:ext cx="0" cy="2642796"/>
            </a:xfrm>
            <a:custGeom>
              <a:avLst/>
              <a:gdLst/>
              <a:ahLst/>
              <a:cxnLst/>
              <a:rect l="l" t="t" r="r" b="b"/>
              <a:pathLst>
                <a:path h="3810000">
                  <a:moveTo>
                    <a:pt x="0" y="0"/>
                  </a:moveTo>
                  <a:lnTo>
                    <a:pt x="0" y="3809998"/>
                  </a:lnTo>
                </a:path>
              </a:pathLst>
            </a:custGeom>
            <a:ln w="19049">
              <a:solidFill>
                <a:srgbClr val="FF0000"/>
              </a:solidFill>
              <a:prstDash val="dash"/>
              <a:tailEnd type="triangle"/>
            </a:ln>
          </p:spPr>
          <p:txBody>
            <a:bodyPr wrap="square" lIns="0" tIns="0" rIns="0" bIns="0" rtlCol="0"/>
            <a:lstStyle/>
            <a:p>
              <a:endParaRPr sz="1100"/>
            </a:p>
          </p:txBody>
        </p:sp>
        <p:sp>
          <p:nvSpPr>
            <p:cNvPr id="19" name="TextBox 18"/>
            <p:cNvSpPr txBox="1"/>
            <p:nvPr/>
          </p:nvSpPr>
          <p:spPr>
            <a:xfrm>
              <a:off x="2027542" y="1623596"/>
              <a:ext cx="762000" cy="338554"/>
            </a:xfrm>
            <a:prstGeom prst="rect">
              <a:avLst/>
            </a:prstGeom>
            <a:solidFill>
              <a:srgbClr val="FFFFCC"/>
            </a:solidFill>
            <a:ln>
              <a:solidFill>
                <a:schemeClr val="tx1"/>
              </a:solidFill>
            </a:ln>
          </p:spPr>
          <p:txBody>
            <a:bodyPr wrap="square" rtlCol="0">
              <a:spAutoFit/>
            </a:bodyPr>
            <a:lstStyle/>
            <a:p>
              <a:pPr algn="ctr"/>
              <a:r>
                <a:rPr lang="en-US" sz="1600" b="1" dirty="0" smtClean="0"/>
                <a:t>NSTX</a:t>
              </a:r>
              <a:endParaRPr lang="en-US" sz="1600" b="1" dirty="0"/>
            </a:p>
          </p:txBody>
        </p:sp>
        <p:cxnSp>
          <p:nvCxnSpPr>
            <p:cNvPr id="22" name="Straight Arrow Connector 21"/>
            <p:cNvCxnSpPr/>
            <p:nvPr/>
          </p:nvCxnSpPr>
          <p:spPr>
            <a:xfrm>
              <a:off x="2438400" y="2514583"/>
              <a:ext cx="152400" cy="3111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341818" y="2203470"/>
              <a:ext cx="152400" cy="3111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6" name="object 12"/>
          <p:cNvSpPr txBox="1"/>
          <p:nvPr/>
        </p:nvSpPr>
        <p:spPr>
          <a:xfrm>
            <a:off x="381000" y="1352550"/>
            <a:ext cx="2825734" cy="215444"/>
          </a:xfrm>
          <a:prstGeom prst="rect">
            <a:avLst/>
          </a:prstGeom>
        </p:spPr>
        <p:txBody>
          <a:bodyPr vert="horz" wrap="square" lIns="0" tIns="0" rIns="0" bIns="0" rtlCol="0">
            <a:spAutoFit/>
          </a:bodyPr>
          <a:lstStyle/>
          <a:p>
            <a:pPr marL="12700" algn="ctr">
              <a:lnSpc>
                <a:spcPct val="100000"/>
              </a:lnSpc>
            </a:pPr>
            <a:r>
              <a:rPr lang="en-US" sz="1400" b="1" dirty="0">
                <a:solidFill>
                  <a:srgbClr val="FF0000"/>
                </a:solidFill>
                <a:latin typeface="Arial Narrow" panose="020B0606020202030204" pitchFamily="34" charset="0"/>
                <a:cs typeface="Arial"/>
              </a:rPr>
              <a:t>E</a:t>
            </a:r>
            <a:r>
              <a:rPr sz="1400" b="1" dirty="0" smtClean="0">
                <a:solidFill>
                  <a:srgbClr val="FF0000"/>
                </a:solidFill>
                <a:latin typeface="Arial Narrow" panose="020B0606020202030204" pitchFamily="34" charset="0"/>
                <a:cs typeface="Arial"/>
              </a:rPr>
              <a:t>xp</a:t>
            </a:r>
            <a:r>
              <a:rPr lang="en-US" sz="1400" b="1" dirty="0" smtClean="0">
                <a:solidFill>
                  <a:srgbClr val="FF0000"/>
                </a:solidFill>
                <a:latin typeface="Arial Narrow" panose="020B0606020202030204" pitchFamily="34" charset="0"/>
                <a:cs typeface="Arial"/>
              </a:rPr>
              <a:t>t.</a:t>
            </a:r>
            <a:r>
              <a:rPr sz="1400" b="1" dirty="0" smtClean="0">
                <a:solidFill>
                  <a:srgbClr val="FF0000"/>
                </a:solidFill>
                <a:latin typeface="Arial Narrow" panose="020B0606020202030204" pitchFamily="34" charset="0"/>
                <a:cs typeface="Arial"/>
              </a:rPr>
              <a:t> rotation</a:t>
            </a:r>
            <a:r>
              <a:rPr lang="en-US" sz="1400" b="1" dirty="0" smtClean="0">
                <a:solidFill>
                  <a:srgbClr val="FF0000"/>
                </a:solidFill>
                <a:latin typeface="Arial Narrow" panose="020B0606020202030204" pitchFamily="34" charset="0"/>
                <a:cs typeface="Arial"/>
              </a:rPr>
              <a:t> for RWM-stable plasma</a:t>
            </a:r>
            <a:endParaRPr sz="1400" b="1" dirty="0">
              <a:solidFill>
                <a:srgbClr val="FF0000"/>
              </a:solidFill>
              <a:latin typeface="Arial Narrow" panose="020B0606020202030204" pitchFamily="34" charset="0"/>
              <a:cs typeface="Arial"/>
            </a:endParaRPr>
          </a:p>
        </p:txBody>
      </p:sp>
      <p:sp>
        <p:nvSpPr>
          <p:cNvPr id="41" name="Rectangle 40"/>
          <p:cNvSpPr/>
          <p:nvPr/>
        </p:nvSpPr>
        <p:spPr>
          <a:xfrm>
            <a:off x="5691029" y="1459849"/>
            <a:ext cx="2831224" cy="184666"/>
          </a:xfrm>
          <a:prstGeom prst="rect">
            <a:avLst/>
          </a:prstGeom>
          <a:solidFill>
            <a:srgbClr val="FFFFCC"/>
          </a:solidFill>
          <a:ln>
            <a:solidFill>
              <a:schemeClr val="tx1"/>
            </a:solidFill>
          </a:ln>
        </p:spPr>
        <p:txBody>
          <a:bodyPr wrap="none" tIns="0" bIns="0">
            <a:spAutoFit/>
          </a:bodyPr>
          <a:lstStyle/>
          <a:p>
            <a:pPr algn="ctr"/>
            <a:r>
              <a:rPr lang="en-US" sz="1200" b="1" i="1" dirty="0" smtClean="0">
                <a:solidFill>
                  <a:srgbClr val="CC00FF"/>
                </a:solidFill>
                <a:latin typeface="Arial Narrow" panose="020B0606020202030204" pitchFamily="34" charset="0"/>
              </a:rPr>
              <a:t>YI2.00005 - J. </a:t>
            </a:r>
            <a:r>
              <a:rPr lang="en-US" sz="1200" b="1" i="1" dirty="0" err="1" smtClean="0">
                <a:solidFill>
                  <a:srgbClr val="CC00FF"/>
                </a:solidFill>
                <a:latin typeface="Arial Narrow" panose="020B0606020202030204" pitchFamily="34" charset="0"/>
              </a:rPr>
              <a:t>Berkery</a:t>
            </a:r>
            <a:r>
              <a:rPr lang="en-US" sz="1200" b="1" i="1" dirty="0" smtClean="0">
                <a:solidFill>
                  <a:srgbClr val="CC00FF"/>
                </a:solidFill>
                <a:latin typeface="Arial Narrow" panose="020B0606020202030204" pitchFamily="34" charset="0"/>
              </a:rPr>
              <a:t> (Columbia University)</a:t>
            </a:r>
            <a:endParaRPr lang="en-US" sz="1200" i="1" dirty="0">
              <a:solidFill>
                <a:srgbClr val="CC00FF"/>
              </a:solidFill>
              <a:latin typeface="Arial Narrow" panose="020B0606020202030204" pitchFamily="34" charset="0"/>
            </a:endParaRPr>
          </a:p>
        </p:txBody>
      </p:sp>
      <p:sp>
        <p:nvSpPr>
          <p:cNvPr id="49" name="Rectangle 48"/>
          <p:cNvSpPr/>
          <p:nvPr/>
        </p:nvSpPr>
        <p:spPr>
          <a:xfrm>
            <a:off x="6093794" y="4673368"/>
            <a:ext cx="2821606" cy="184666"/>
          </a:xfrm>
          <a:prstGeom prst="rect">
            <a:avLst/>
          </a:prstGeom>
          <a:solidFill>
            <a:srgbClr val="FFFFCC"/>
          </a:solidFill>
          <a:ln>
            <a:solidFill>
              <a:schemeClr val="tx1"/>
            </a:solidFill>
          </a:ln>
        </p:spPr>
        <p:txBody>
          <a:bodyPr wrap="none" tIns="0" bIns="0">
            <a:spAutoFit/>
          </a:bodyPr>
          <a:lstStyle/>
          <a:p>
            <a:pPr algn="ctr"/>
            <a:r>
              <a:rPr lang="en-US" sz="1200" b="1" i="1" dirty="0" smtClean="0">
                <a:solidFill>
                  <a:srgbClr val="CC00FF"/>
                </a:solidFill>
                <a:latin typeface="Arial Narrow" panose="020B0606020202030204" pitchFamily="34" charset="0"/>
              </a:rPr>
              <a:t>BI2.00005 - </a:t>
            </a:r>
            <a:r>
              <a:rPr lang="en-US" sz="1200" b="1" i="1" dirty="0">
                <a:solidFill>
                  <a:srgbClr val="CC00FF"/>
                </a:solidFill>
                <a:latin typeface="Arial Narrow" panose="020B0606020202030204" pitchFamily="34" charset="0"/>
              </a:rPr>
              <a:t>I. </a:t>
            </a:r>
            <a:r>
              <a:rPr lang="en-US" sz="1200" b="1" i="1" dirty="0" err="1" smtClean="0">
                <a:solidFill>
                  <a:srgbClr val="CC00FF"/>
                </a:solidFill>
                <a:latin typeface="Arial Narrow" panose="020B0606020202030204" pitchFamily="34" charset="0"/>
              </a:rPr>
              <a:t>Goumiri</a:t>
            </a:r>
            <a:r>
              <a:rPr lang="en-US" sz="1200" b="1" i="1" dirty="0">
                <a:solidFill>
                  <a:srgbClr val="CC00FF"/>
                </a:solidFill>
                <a:latin typeface="Arial Narrow" panose="020B0606020202030204" pitchFamily="34" charset="0"/>
              </a:rPr>
              <a:t> </a:t>
            </a:r>
            <a:r>
              <a:rPr lang="en-US" sz="1200" b="1" i="1" dirty="0" smtClean="0">
                <a:solidFill>
                  <a:srgbClr val="CC00FF"/>
                </a:solidFill>
                <a:latin typeface="Arial Narrow" panose="020B0606020202030204" pitchFamily="34" charset="0"/>
              </a:rPr>
              <a:t>(Princeton University)</a:t>
            </a:r>
            <a:endParaRPr lang="en-US" sz="1200" i="1" dirty="0">
              <a:solidFill>
                <a:srgbClr val="CC00FF"/>
              </a:solidFill>
              <a:latin typeface="Arial Narrow" panose="020B0606020202030204" pitchFamily="34" charset="0"/>
            </a:endParaRPr>
          </a:p>
        </p:txBody>
      </p:sp>
      <p:sp>
        <p:nvSpPr>
          <p:cNvPr id="50" name="Rectangle 49"/>
          <p:cNvSpPr/>
          <p:nvPr/>
        </p:nvSpPr>
        <p:spPr>
          <a:xfrm>
            <a:off x="537755" y="4705350"/>
            <a:ext cx="2600391" cy="153888"/>
          </a:xfrm>
          <a:prstGeom prst="rect">
            <a:avLst/>
          </a:prstGeom>
          <a:noFill/>
          <a:ln>
            <a:noFill/>
          </a:ln>
        </p:spPr>
        <p:txBody>
          <a:bodyPr wrap="none" tIns="0" bIns="0">
            <a:spAutoFit/>
          </a:bodyPr>
          <a:lstStyle/>
          <a:p>
            <a:pPr algn="ctr"/>
            <a:r>
              <a:rPr lang="en-US" sz="1000" i="1" dirty="0" smtClean="0">
                <a:latin typeface="Arial Narrow" panose="020B0606020202030204" pitchFamily="34" charset="0"/>
              </a:rPr>
              <a:t>S. </a:t>
            </a:r>
            <a:r>
              <a:rPr lang="en-US" sz="1000" i="1" dirty="0" err="1" smtClean="0">
                <a:latin typeface="Arial Narrow" panose="020B0606020202030204" pitchFamily="34" charset="0"/>
              </a:rPr>
              <a:t>Sabbagh</a:t>
            </a:r>
            <a:r>
              <a:rPr lang="en-US" sz="1000" i="1" dirty="0" smtClean="0">
                <a:latin typeface="Arial Narrow" panose="020B0606020202030204" pitchFamily="34" charset="0"/>
              </a:rPr>
              <a:t> (Columbia University) – APS-DPP 2014</a:t>
            </a:r>
            <a:endParaRPr lang="en-US" sz="1000" i="1" dirty="0">
              <a:latin typeface="Arial Narrow" panose="020B0606020202030204" pitchFamily="34" charset="0"/>
            </a:endParaRPr>
          </a:p>
        </p:txBody>
      </p:sp>
    </p:spTree>
    <p:extLst>
      <p:ext uri="{BB962C8B-B14F-4D97-AF65-F5344CB8AC3E}">
        <p14:creationId xmlns:p14="http://schemas.microsoft.com/office/powerpoint/2010/main" val="4132859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Autofit/>
          </a:bodyPr>
          <a:lstStyle/>
          <a:p>
            <a:r>
              <a:rPr lang="en-US" b="1" dirty="0" smtClean="0"/>
              <a:t>HTS cables using REBCO tapes achieving </a:t>
            </a:r>
            <a:br>
              <a:rPr lang="en-US" b="1" dirty="0" smtClean="0"/>
            </a:br>
            <a:r>
              <a:rPr lang="en-US" b="1" dirty="0" smtClean="0"/>
              <a:t>high winding pack current density at high B</a:t>
            </a:r>
            <a:r>
              <a:rPr lang="en-US" b="1" baseline="-25000" dirty="0" smtClean="0"/>
              <a:t>T</a:t>
            </a:r>
            <a:r>
              <a:rPr lang="en-US" b="1" dirty="0" smtClean="0"/>
              <a:t> </a:t>
            </a:r>
            <a:endParaRPr lang="en-US" b="1" dirty="0"/>
          </a:p>
        </p:txBody>
      </p:sp>
      <p:sp>
        <p:nvSpPr>
          <p:cNvPr id="22" name="TextBox 21"/>
          <p:cNvSpPr txBox="1"/>
          <p:nvPr/>
        </p:nvSpPr>
        <p:spPr>
          <a:xfrm>
            <a:off x="76200" y="2952750"/>
            <a:ext cx="5344217" cy="553998"/>
          </a:xfrm>
          <a:prstGeom prst="rect">
            <a:avLst/>
          </a:prstGeom>
          <a:noFill/>
        </p:spPr>
        <p:txBody>
          <a:bodyPr wrap="square" rtlCol="0">
            <a:spAutoFit/>
          </a:bodyPr>
          <a:lstStyle/>
          <a:p>
            <a:pPr algn="ctr"/>
            <a:r>
              <a:rPr lang="en-US" sz="1600" dirty="0" smtClean="0">
                <a:solidFill>
                  <a:srgbClr val="0000CC"/>
                </a:solidFill>
              </a:rPr>
              <a:t>Base cable: </a:t>
            </a:r>
            <a:r>
              <a:rPr lang="en-US" sz="1600" dirty="0">
                <a:solidFill>
                  <a:srgbClr val="0000CC"/>
                </a:solidFill>
              </a:rPr>
              <a:t>5</a:t>
            </a:r>
            <a:r>
              <a:rPr lang="en-US" sz="1600" dirty="0" smtClean="0">
                <a:solidFill>
                  <a:srgbClr val="0000CC"/>
                </a:solidFill>
              </a:rPr>
              <a:t>0 tapes YBCO  Tapes with 38 </a:t>
            </a:r>
            <a:r>
              <a:rPr lang="en-US" sz="1600" dirty="0" smtClean="0">
                <a:solidFill>
                  <a:srgbClr val="0000CC"/>
                </a:solidFill>
                <a:latin typeface="Symbol" panose="05050102010706020507" pitchFamily="18" charset="2"/>
              </a:rPr>
              <a:t>m</a:t>
            </a:r>
            <a:r>
              <a:rPr lang="en-US" sz="1600" dirty="0" smtClean="0">
                <a:solidFill>
                  <a:srgbClr val="0000CC"/>
                </a:solidFill>
              </a:rPr>
              <a:t>m substrate </a:t>
            </a:r>
            <a:r>
              <a:rPr lang="en-US" sz="1400" i="1" dirty="0" smtClean="0">
                <a:latin typeface="Arial Narrow" panose="020B0606020202030204" pitchFamily="34" charset="0"/>
              </a:rPr>
              <a:t>(</a:t>
            </a:r>
            <a:r>
              <a:rPr lang="en-US" sz="1400" i="1" dirty="0" smtClean="0">
                <a:latin typeface="Arial Narrow" panose="020B0606020202030204" pitchFamily="34" charset="0"/>
                <a:cs typeface="Calibri"/>
              </a:rPr>
              <a:t>Van </a:t>
            </a:r>
            <a:r>
              <a:rPr lang="en-US" sz="1400" i="1" dirty="0">
                <a:latin typeface="Arial Narrow" panose="020B0606020202030204" pitchFamily="34" charset="0"/>
                <a:cs typeface="Calibri"/>
              </a:rPr>
              <a:t>Der </a:t>
            </a:r>
            <a:r>
              <a:rPr lang="en-US" sz="1400" i="1" dirty="0" err="1">
                <a:latin typeface="Arial Narrow" panose="020B0606020202030204" pitchFamily="34" charset="0"/>
                <a:cs typeface="Calibri"/>
              </a:rPr>
              <a:t>Laan</a:t>
            </a:r>
            <a:r>
              <a:rPr lang="en-US" sz="1400" i="1" dirty="0">
                <a:latin typeface="Arial Narrow" panose="020B0606020202030204" pitchFamily="34" charset="0"/>
                <a:cs typeface="Calibri"/>
              </a:rPr>
              <a:t>, HTS4Fusion, 2015</a:t>
            </a:r>
            <a:r>
              <a:rPr lang="en-US" sz="1400" i="1" dirty="0" smtClean="0">
                <a:latin typeface="Arial Narrow" panose="020B0606020202030204" pitchFamily="34" charset="0"/>
              </a:rPr>
              <a:t>)</a:t>
            </a:r>
          </a:p>
        </p:txBody>
      </p:sp>
      <p:sp>
        <p:nvSpPr>
          <p:cNvPr id="3" name="TextBox 2"/>
          <p:cNvSpPr txBox="1"/>
          <p:nvPr/>
        </p:nvSpPr>
        <p:spPr>
          <a:xfrm>
            <a:off x="76200" y="3714750"/>
            <a:ext cx="2667000" cy="1015663"/>
          </a:xfrm>
          <a:prstGeom prst="rect">
            <a:avLst/>
          </a:prstGeom>
          <a:noFill/>
        </p:spPr>
        <p:txBody>
          <a:bodyPr wrap="square" rtlCol="0">
            <a:spAutoFit/>
          </a:bodyPr>
          <a:lstStyle/>
          <a:p>
            <a:pPr algn="ctr"/>
            <a:r>
              <a:rPr lang="en-US" sz="2000" b="1" dirty="0">
                <a:solidFill>
                  <a:srgbClr val="C00000"/>
                </a:solidFill>
              </a:rPr>
              <a:t>Higher </a:t>
            </a:r>
            <a:r>
              <a:rPr lang="en-US" sz="2000" b="1" dirty="0" err="1">
                <a:solidFill>
                  <a:srgbClr val="C00000"/>
                </a:solidFill>
              </a:rPr>
              <a:t>J</a:t>
            </a:r>
            <a:r>
              <a:rPr lang="en-US" sz="2000" b="1" baseline="-25000" dirty="0" err="1">
                <a:solidFill>
                  <a:srgbClr val="C00000"/>
                </a:solidFill>
              </a:rPr>
              <a:t>cable</a:t>
            </a:r>
            <a:r>
              <a:rPr lang="en-US" sz="2000" b="1" dirty="0">
                <a:solidFill>
                  <a:srgbClr val="C00000"/>
                </a:solidFill>
              </a:rPr>
              <a:t> HTS cable concepts </a:t>
            </a:r>
            <a:r>
              <a:rPr lang="en-US" sz="2000" b="1" dirty="0" smtClean="0">
                <a:solidFill>
                  <a:srgbClr val="C00000"/>
                </a:solidFill>
              </a:rPr>
              <a:t>under development:</a:t>
            </a:r>
            <a:endParaRPr lang="en-US" sz="2000" b="1" dirty="0">
              <a:solidFill>
                <a:srgbClr val="C00000"/>
              </a:solidFill>
            </a:endParaRPr>
          </a:p>
        </p:txBody>
      </p:sp>
      <p:sp>
        <p:nvSpPr>
          <p:cNvPr id="21" name="Title 1"/>
          <p:cNvSpPr txBox="1">
            <a:spLocks/>
          </p:cNvSpPr>
          <p:nvPr/>
        </p:nvSpPr>
        <p:spPr>
          <a:xfrm>
            <a:off x="2743200" y="3715158"/>
            <a:ext cx="2971800" cy="106639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C00000"/>
                </a:solidFill>
                <a:latin typeface="Arial" panose="020B0604020202020204" pitchFamily="34" charset="0"/>
                <a:cs typeface="Arial" panose="020B0604020202020204" pitchFamily="34" charset="0"/>
              </a:rPr>
              <a:t>Base Conductor</a:t>
            </a:r>
          </a:p>
          <a:p>
            <a:r>
              <a:rPr lang="en-US" sz="2000" b="1" dirty="0" smtClean="0">
                <a:solidFill>
                  <a:srgbClr val="C00000"/>
                </a:solidFill>
                <a:latin typeface="Arial" panose="020B0604020202020204" pitchFamily="34" charset="0"/>
                <a:cs typeface="Arial" panose="020B0604020202020204" pitchFamily="34" charset="0"/>
              </a:rPr>
              <a:t>He Gas Cooled</a:t>
            </a:r>
          </a:p>
          <a:p>
            <a:r>
              <a:rPr lang="en-US" sz="2000" b="1" dirty="0" smtClean="0">
                <a:solidFill>
                  <a:srgbClr val="C00000"/>
                </a:solidFill>
                <a:latin typeface="Arial" panose="020B0604020202020204" pitchFamily="34" charset="0"/>
                <a:cs typeface="Arial" panose="020B0604020202020204" pitchFamily="34" charset="0"/>
              </a:rPr>
              <a:t>8kA, J</a:t>
            </a:r>
            <a:r>
              <a:rPr lang="en-US" sz="2000" b="1" baseline="-25000" dirty="0" smtClean="0">
                <a:solidFill>
                  <a:srgbClr val="C00000"/>
                </a:solidFill>
                <a:latin typeface="Arial" panose="020B0604020202020204" pitchFamily="34" charset="0"/>
                <a:cs typeface="Arial" panose="020B0604020202020204" pitchFamily="34" charset="0"/>
              </a:rPr>
              <a:t>WP</a:t>
            </a:r>
            <a:r>
              <a:rPr lang="en-US" sz="2000" b="1" dirty="0" smtClean="0">
                <a:solidFill>
                  <a:srgbClr val="C00000"/>
                </a:solidFill>
                <a:latin typeface="Arial" panose="020B0604020202020204" pitchFamily="34" charset="0"/>
                <a:cs typeface="Arial" panose="020B0604020202020204" pitchFamily="34" charset="0"/>
              </a:rPr>
              <a:t> ~ 160MA/m</a:t>
            </a:r>
            <a:r>
              <a:rPr lang="en-US" sz="2000" b="1" baseline="30000" dirty="0" smtClean="0">
                <a:solidFill>
                  <a:srgbClr val="C00000"/>
                </a:solidFill>
                <a:latin typeface="Arial" panose="020B0604020202020204" pitchFamily="34" charset="0"/>
                <a:cs typeface="Arial" panose="020B0604020202020204" pitchFamily="34" charset="0"/>
              </a:rPr>
              <a:t>2</a:t>
            </a:r>
            <a:endParaRPr lang="en-US" sz="2000" b="1" baseline="30000" dirty="0">
              <a:solidFill>
                <a:srgbClr val="C00000"/>
              </a:solidFill>
              <a:latin typeface="Arial" panose="020B0604020202020204" pitchFamily="34" charset="0"/>
              <a:cs typeface="Arial" panose="020B0604020202020204" pitchFamily="34" charset="0"/>
            </a:endParaRPr>
          </a:p>
        </p:txBody>
      </p:sp>
      <p:sp>
        <p:nvSpPr>
          <p:cNvPr id="53" name="Title 1"/>
          <p:cNvSpPr txBox="1">
            <a:spLocks/>
          </p:cNvSpPr>
          <p:nvPr/>
        </p:nvSpPr>
        <p:spPr bwMode="auto">
          <a:xfrm>
            <a:off x="152400" y="1268839"/>
            <a:ext cx="2965409" cy="160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rgbClr val="0000CC"/>
                </a:solidFill>
                <a:latin typeface="Arial" panose="020B0604020202020204" pitchFamily="34" charset="0"/>
                <a:ea typeface="ＭＳ Ｐゴシック" charset="-128"/>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en-US" sz="2000" b="1" dirty="0" smtClean="0"/>
              <a:t>Conductor on Round Core Cables (CORC) </a:t>
            </a:r>
          </a:p>
          <a:p>
            <a:r>
              <a:rPr lang="en-US" sz="2000" b="1" dirty="0" smtClean="0"/>
              <a:t>J</a:t>
            </a:r>
            <a:r>
              <a:rPr lang="en-US" sz="2000" b="1" baseline="-25000" dirty="0" smtClean="0"/>
              <a:t>WP </a:t>
            </a:r>
            <a:r>
              <a:rPr lang="en-US" sz="2000" b="1" dirty="0" smtClean="0"/>
              <a:t>~ 70MA/m</a:t>
            </a:r>
            <a:r>
              <a:rPr lang="en-US" sz="2000" b="1" baseline="30000" dirty="0" smtClean="0"/>
              <a:t>2</a:t>
            </a:r>
            <a:r>
              <a:rPr lang="en-US" sz="2000" b="1" dirty="0" smtClean="0"/>
              <a:t> at 19T</a:t>
            </a:r>
            <a:endParaRPr lang="en-US" sz="2000" b="1" dirty="0"/>
          </a:p>
        </p:txBody>
      </p:sp>
      <p:sp>
        <p:nvSpPr>
          <p:cNvPr id="55" name="Right Arrow 54"/>
          <p:cNvSpPr/>
          <p:nvPr/>
        </p:nvSpPr>
        <p:spPr>
          <a:xfrm>
            <a:off x="2514600" y="4019550"/>
            <a:ext cx="523721" cy="374817"/>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nvGrpSpPr>
          <p:cNvPr id="13" name="Group 12"/>
          <p:cNvGrpSpPr>
            <a:grpSpLocks noChangeAspect="1"/>
          </p:cNvGrpSpPr>
          <p:nvPr/>
        </p:nvGrpSpPr>
        <p:grpSpPr>
          <a:xfrm>
            <a:off x="5915777" y="3333750"/>
            <a:ext cx="2999624" cy="1497686"/>
            <a:chOff x="5554877" y="3409950"/>
            <a:chExt cx="3332915" cy="1664094"/>
          </a:xfrm>
        </p:grpSpPr>
        <p:cxnSp>
          <p:nvCxnSpPr>
            <p:cNvPr id="59" name="Straight Connector 58"/>
            <p:cNvCxnSpPr/>
            <p:nvPr/>
          </p:nvCxnSpPr>
          <p:spPr>
            <a:xfrm>
              <a:off x="8182732" y="3776241"/>
              <a:ext cx="35166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182732" y="4866241"/>
              <a:ext cx="35166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358566" y="3776241"/>
              <a:ext cx="0" cy="1089999"/>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7040126" y="3478104"/>
              <a:ext cx="0" cy="3106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8153400" y="3465550"/>
              <a:ext cx="0" cy="3106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035231" y="3626919"/>
              <a:ext cx="1118169" cy="0"/>
            </a:xfrm>
            <a:prstGeom prst="line">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376675" y="3409950"/>
              <a:ext cx="548124" cy="25648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7</a:t>
              </a:r>
              <a:r>
                <a:rPr lang="en-US" sz="900" b="1" dirty="0" smtClean="0">
                  <a:latin typeface="Arial" panose="020B0604020202020204" pitchFamily="34" charset="0"/>
                  <a:cs typeface="Arial" panose="020B0604020202020204" pitchFamily="34" charset="0"/>
                </a:rPr>
                <a:t> mm</a:t>
              </a:r>
              <a:endParaRPr lang="en-US" sz="900" b="1" dirty="0">
                <a:latin typeface="Arial" panose="020B0604020202020204" pitchFamily="34" charset="0"/>
                <a:cs typeface="Arial" panose="020B0604020202020204" pitchFamily="34" charset="0"/>
              </a:endParaRPr>
            </a:p>
          </p:txBody>
        </p:sp>
        <p:grpSp>
          <p:nvGrpSpPr>
            <p:cNvPr id="10" name="Group 9"/>
            <p:cNvGrpSpPr/>
            <p:nvPr/>
          </p:nvGrpSpPr>
          <p:grpSpPr>
            <a:xfrm>
              <a:off x="7040126" y="3757385"/>
              <a:ext cx="1115568" cy="1111408"/>
              <a:chOff x="7040126" y="3757385"/>
              <a:chExt cx="1230254" cy="1111408"/>
            </a:xfrm>
          </p:grpSpPr>
          <p:sp>
            <p:nvSpPr>
              <p:cNvPr id="57" name="Rounded Rectangle 56"/>
              <p:cNvSpPr/>
              <p:nvPr/>
            </p:nvSpPr>
            <p:spPr>
              <a:xfrm>
                <a:off x="7040126" y="3757385"/>
                <a:ext cx="1230254" cy="111140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58" name="Rounded Rectangle 57"/>
              <p:cNvSpPr/>
              <p:nvPr/>
            </p:nvSpPr>
            <p:spPr>
              <a:xfrm>
                <a:off x="7152721" y="3847051"/>
                <a:ext cx="1017946" cy="932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6" name="Rounded Rectangle 65"/>
              <p:cNvSpPr/>
              <p:nvPr/>
            </p:nvSpPr>
            <p:spPr>
              <a:xfrm>
                <a:off x="7241542" y="3913093"/>
                <a:ext cx="840305" cy="79999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7" name="Rectangle 66"/>
              <p:cNvSpPr/>
              <p:nvPr/>
            </p:nvSpPr>
            <p:spPr>
              <a:xfrm>
                <a:off x="7241542" y="4025994"/>
                <a:ext cx="61880" cy="5718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8" name="Rectangle 67"/>
              <p:cNvSpPr/>
              <p:nvPr/>
            </p:nvSpPr>
            <p:spPr>
              <a:xfrm>
                <a:off x="7308560" y="3925284"/>
                <a:ext cx="50516" cy="787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69" name="Rectangle 68"/>
              <p:cNvSpPr/>
              <p:nvPr/>
            </p:nvSpPr>
            <p:spPr>
              <a:xfrm>
                <a:off x="7371757" y="3912550"/>
                <a:ext cx="36909" cy="7877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0" name="Rectangle 69"/>
              <p:cNvSpPr/>
              <p:nvPr/>
            </p:nvSpPr>
            <p:spPr>
              <a:xfrm>
                <a:off x="7409286" y="3925284"/>
                <a:ext cx="46387" cy="775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1" name="Rectangle 70"/>
              <p:cNvSpPr/>
              <p:nvPr/>
            </p:nvSpPr>
            <p:spPr>
              <a:xfrm>
                <a:off x="7472867" y="3918917"/>
                <a:ext cx="58387" cy="775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2" name="Rectangle 71"/>
              <p:cNvSpPr/>
              <p:nvPr/>
            </p:nvSpPr>
            <p:spPr>
              <a:xfrm>
                <a:off x="7534089" y="3918917"/>
                <a:ext cx="63159" cy="7814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3" name="Rectangle 72"/>
              <p:cNvSpPr/>
              <p:nvPr/>
            </p:nvSpPr>
            <p:spPr>
              <a:xfrm>
                <a:off x="7597249" y="3919707"/>
                <a:ext cx="58004" cy="793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4" name="Rectangle 73"/>
              <p:cNvSpPr/>
              <p:nvPr/>
            </p:nvSpPr>
            <p:spPr>
              <a:xfrm>
                <a:off x="7661575" y="3926690"/>
                <a:ext cx="58727" cy="78639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5" name="Rectangle 74"/>
              <p:cNvSpPr/>
              <p:nvPr/>
            </p:nvSpPr>
            <p:spPr>
              <a:xfrm>
                <a:off x="7878987" y="3912550"/>
                <a:ext cx="83224" cy="8005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6" name="Rectangle 75"/>
              <p:cNvSpPr/>
              <p:nvPr/>
            </p:nvSpPr>
            <p:spPr>
              <a:xfrm>
                <a:off x="7962212" y="3926690"/>
                <a:ext cx="39152" cy="76729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7" name="Rectangle 76"/>
              <p:cNvSpPr/>
              <p:nvPr/>
            </p:nvSpPr>
            <p:spPr>
              <a:xfrm>
                <a:off x="8048116" y="4022824"/>
                <a:ext cx="39152" cy="5941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78" name="Rectangle 77"/>
              <p:cNvSpPr/>
              <p:nvPr/>
            </p:nvSpPr>
            <p:spPr>
              <a:xfrm>
                <a:off x="7795763" y="3911676"/>
                <a:ext cx="83224" cy="80053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cxnSp>
          <p:nvCxnSpPr>
            <p:cNvPr id="79" name="Straight Arrow Connector 78"/>
            <p:cNvCxnSpPr/>
            <p:nvPr/>
          </p:nvCxnSpPr>
          <p:spPr>
            <a:xfrm flipV="1">
              <a:off x="6691608" y="4519776"/>
              <a:ext cx="407522" cy="259350"/>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5554877" y="4595281"/>
              <a:ext cx="1588154" cy="478763"/>
            </a:xfrm>
            <a:prstGeom prst="rect">
              <a:avLst/>
            </a:prstGeom>
            <a:noFill/>
          </p:spPr>
          <p:txBody>
            <a:bodyPr wrap="square" rtlCol="0">
              <a:spAutoFit/>
            </a:bodyPr>
            <a:lstStyle/>
            <a:p>
              <a:r>
                <a:rPr lang="en-US" sz="1100" b="1" dirty="0" smtClean="0">
                  <a:latin typeface="Arial" panose="020B0604020202020204" pitchFamily="34" charset="0"/>
                  <a:cs typeface="Arial" panose="020B0604020202020204" pitchFamily="34" charset="0"/>
                </a:rPr>
                <a:t>SS conductor jacket for strength</a:t>
              </a:r>
              <a:endParaRPr lang="en-US" sz="1100" b="1" dirty="0">
                <a:latin typeface="Arial" panose="020B0604020202020204" pitchFamily="34" charset="0"/>
                <a:cs typeface="Arial" panose="020B0604020202020204" pitchFamily="34" charset="0"/>
              </a:endParaRPr>
            </a:p>
          </p:txBody>
        </p:sp>
        <p:cxnSp>
          <p:nvCxnSpPr>
            <p:cNvPr id="81" name="Straight Arrow Connector 80"/>
            <p:cNvCxnSpPr/>
            <p:nvPr/>
          </p:nvCxnSpPr>
          <p:spPr>
            <a:xfrm>
              <a:off x="6691608" y="4069133"/>
              <a:ext cx="497237" cy="146865"/>
            </a:xfrm>
            <a:prstGeom prst="straightConnector1">
              <a:avLst/>
            </a:prstGeom>
            <a:ln w="1905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8339666" y="4171948"/>
              <a:ext cx="548126" cy="256480"/>
            </a:xfrm>
            <a:prstGeom prst="rect">
              <a:avLst/>
            </a:prstGeom>
            <a:noFill/>
          </p:spPr>
          <p:txBody>
            <a:bodyPr wrap="square" rtlCol="0">
              <a:spAutoFit/>
            </a:bodyPr>
            <a:lstStyle/>
            <a:p>
              <a:r>
                <a:rPr lang="en-US" sz="900" b="1" dirty="0">
                  <a:latin typeface="Arial" panose="020B0604020202020204" pitchFamily="34" charset="0"/>
                  <a:cs typeface="Arial" panose="020B0604020202020204" pitchFamily="34" charset="0"/>
                </a:rPr>
                <a:t>7</a:t>
              </a:r>
              <a:r>
                <a:rPr lang="en-US" sz="900" b="1" dirty="0" smtClean="0">
                  <a:latin typeface="Arial" panose="020B0604020202020204" pitchFamily="34" charset="0"/>
                  <a:cs typeface="Arial" panose="020B0604020202020204" pitchFamily="34" charset="0"/>
                </a:rPr>
                <a:t> mm</a:t>
              </a:r>
              <a:endParaRPr lang="en-US" sz="900" b="1" dirty="0">
                <a:latin typeface="Arial" panose="020B0604020202020204" pitchFamily="34" charset="0"/>
                <a:cs typeface="Arial" panose="020B0604020202020204" pitchFamily="34" charset="0"/>
              </a:endParaRPr>
            </a:p>
          </p:txBody>
        </p:sp>
        <p:sp>
          <p:nvSpPr>
            <p:cNvPr id="83" name="TextBox 82"/>
            <p:cNvSpPr txBox="1"/>
            <p:nvPr/>
          </p:nvSpPr>
          <p:spPr>
            <a:xfrm>
              <a:off x="5989112" y="3917949"/>
              <a:ext cx="826554" cy="290678"/>
            </a:xfrm>
            <a:prstGeom prst="rect">
              <a:avLst/>
            </a:prstGeom>
            <a:noFill/>
          </p:spPr>
          <p:txBody>
            <a:bodyPr wrap="square" rtlCol="0">
              <a:spAutoFit/>
            </a:bodyPr>
            <a:lstStyle/>
            <a:p>
              <a:pPr algn="ctr"/>
              <a:r>
                <a:rPr lang="en-US" sz="1100" b="1" dirty="0" smtClean="0">
                  <a:latin typeface="Arial" panose="020B0604020202020204" pitchFamily="34" charset="0"/>
                  <a:cs typeface="Arial" panose="020B0604020202020204" pitchFamily="34" charset="0"/>
                </a:rPr>
                <a:t>Copper</a:t>
              </a:r>
              <a:endParaRPr lang="en-US" sz="1100" b="1" dirty="0">
                <a:latin typeface="Arial" panose="020B0604020202020204" pitchFamily="34" charset="0"/>
                <a:cs typeface="Arial" panose="020B0604020202020204" pitchFamily="34" charset="0"/>
              </a:endParaRPr>
            </a:p>
          </p:txBody>
        </p:sp>
      </p:grpSp>
      <p:pic>
        <p:nvPicPr>
          <p:cNvPr id="8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7453" y="1279328"/>
            <a:ext cx="1604147" cy="1602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9" name="Straight Connector 88"/>
          <p:cNvCxnSpPr/>
          <p:nvPr/>
        </p:nvCxnSpPr>
        <p:spPr>
          <a:xfrm>
            <a:off x="7380312" y="1402035"/>
            <a:ext cx="4927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7380312" y="2787887"/>
            <a:ext cx="49279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7626710" y="1402035"/>
            <a:ext cx="0" cy="1398315"/>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7604266" y="1961150"/>
            <a:ext cx="768096" cy="307777"/>
          </a:xfrm>
          <a:prstGeom prst="rect">
            <a:avLst/>
          </a:prstGeom>
          <a:noFill/>
        </p:spPr>
        <p:txBody>
          <a:bodyPr wrap="square" rtlCol="0">
            <a:spAutoFit/>
          </a:bodyPr>
          <a:lstStyle/>
          <a:p>
            <a:r>
              <a:rPr lang="en-US" sz="1400" b="1" dirty="0" smtClean="0"/>
              <a:t>10 mm</a:t>
            </a:r>
            <a:endParaRPr lang="en-US" sz="1400" b="1" dirty="0"/>
          </a:p>
        </p:txBody>
      </p:sp>
      <p:cxnSp>
        <p:nvCxnSpPr>
          <p:cNvPr id="93" name="Straight Connector 92"/>
          <p:cNvCxnSpPr/>
          <p:nvPr/>
        </p:nvCxnSpPr>
        <p:spPr>
          <a:xfrm flipV="1">
            <a:off x="5915776" y="1022976"/>
            <a:ext cx="0" cy="395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7334829" y="1014672"/>
            <a:ext cx="0" cy="3950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908918" y="1212183"/>
            <a:ext cx="1422349" cy="0"/>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6269316" y="935125"/>
            <a:ext cx="768096" cy="307777"/>
          </a:xfrm>
          <a:prstGeom prst="rect">
            <a:avLst/>
          </a:prstGeom>
          <a:noFill/>
        </p:spPr>
        <p:txBody>
          <a:bodyPr wrap="square" rtlCol="0">
            <a:spAutoFit/>
          </a:bodyPr>
          <a:lstStyle/>
          <a:p>
            <a:r>
              <a:rPr lang="en-US" sz="1400" b="1" dirty="0" smtClean="0"/>
              <a:t>10 mm</a:t>
            </a:r>
            <a:endParaRPr lang="en-US" sz="1400" b="1" dirty="0"/>
          </a:p>
        </p:txBody>
      </p:sp>
      <p:sp>
        <p:nvSpPr>
          <p:cNvPr id="86" name="Oval 85"/>
          <p:cNvSpPr/>
          <p:nvPr/>
        </p:nvSpPr>
        <p:spPr>
          <a:xfrm>
            <a:off x="6045326" y="1492064"/>
            <a:ext cx="1185062" cy="11850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7" name="Rounded Rectangle 86"/>
          <p:cNvSpPr/>
          <p:nvPr/>
        </p:nvSpPr>
        <p:spPr>
          <a:xfrm>
            <a:off x="5915776" y="1378060"/>
            <a:ext cx="1415491" cy="14130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sp>
        <p:nvSpPr>
          <p:cNvPr id="88" name="Rounded Rectangle 87"/>
          <p:cNvSpPr/>
          <p:nvPr/>
        </p:nvSpPr>
        <p:spPr>
          <a:xfrm>
            <a:off x="6045326" y="1492064"/>
            <a:ext cx="1171217" cy="118506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a:p>
        </p:txBody>
      </p:sp>
      <p:cxnSp>
        <p:nvCxnSpPr>
          <p:cNvPr id="97" name="Straight Connector 96"/>
          <p:cNvCxnSpPr>
            <a:stCxn id="86" idx="1"/>
            <a:endCxn id="86" idx="5"/>
          </p:cNvCxnSpPr>
          <p:nvPr/>
        </p:nvCxnSpPr>
        <p:spPr>
          <a:xfrm>
            <a:off x="6218874" y="1665613"/>
            <a:ext cx="837965" cy="837965"/>
          </a:xfrm>
          <a:prstGeom prst="line">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rot="2667634">
            <a:off x="6407453" y="1860743"/>
            <a:ext cx="706566" cy="307777"/>
          </a:xfrm>
          <a:prstGeom prst="rect">
            <a:avLst/>
          </a:prstGeom>
          <a:noFill/>
        </p:spPr>
        <p:txBody>
          <a:bodyPr wrap="square" rtlCol="0">
            <a:spAutoFit/>
          </a:bodyPr>
          <a:lstStyle/>
          <a:p>
            <a:r>
              <a:rPr lang="en-US" sz="1400" b="1" dirty="0"/>
              <a:t>6</a:t>
            </a:r>
            <a:r>
              <a:rPr lang="en-US" sz="1400" b="1" dirty="0" smtClean="0"/>
              <a:t> mm</a:t>
            </a:r>
            <a:endParaRPr lang="en-US" sz="1400" b="1" dirty="0"/>
          </a:p>
        </p:txBody>
      </p:sp>
      <p:sp>
        <p:nvSpPr>
          <p:cNvPr id="99" name="TextBox 98"/>
          <p:cNvSpPr txBox="1"/>
          <p:nvPr/>
        </p:nvSpPr>
        <p:spPr>
          <a:xfrm>
            <a:off x="5880230" y="2842796"/>
            <a:ext cx="3156139" cy="338554"/>
          </a:xfrm>
          <a:prstGeom prst="rect">
            <a:avLst/>
          </a:prstGeom>
          <a:noFill/>
        </p:spPr>
        <p:txBody>
          <a:bodyPr wrap="square" rtlCol="0">
            <a:spAutoFit/>
          </a:bodyPr>
          <a:lstStyle/>
          <a:p>
            <a:r>
              <a:rPr lang="en-US" sz="1600" b="1" dirty="0">
                <a:solidFill>
                  <a:srgbClr val="0000CC"/>
                </a:solidFill>
              </a:rPr>
              <a:t>7</a:t>
            </a:r>
            <a:r>
              <a:rPr lang="en-US" sz="1600" b="1" dirty="0" smtClean="0">
                <a:solidFill>
                  <a:srgbClr val="0000CC"/>
                </a:solidFill>
              </a:rPr>
              <a:t> kA CORC (4.2K, 19 T) cable </a:t>
            </a:r>
          </a:p>
        </p:txBody>
      </p:sp>
    </p:spTree>
    <p:extLst>
      <p:ext uri="{BB962C8B-B14F-4D97-AF65-F5344CB8AC3E}">
        <p14:creationId xmlns:p14="http://schemas.microsoft.com/office/powerpoint/2010/main" val="33702428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49"/>
          </a:xfrm>
        </p:spPr>
        <p:txBody>
          <a:bodyPr>
            <a:normAutofit fontScale="90000"/>
          </a:bodyPr>
          <a:lstStyle/>
          <a:p>
            <a:r>
              <a:rPr lang="en-US" sz="3200" b="1" dirty="0" smtClean="0"/>
              <a:t>At lower A, high TF winding-pack current density</a:t>
            </a:r>
            <a:br>
              <a:rPr lang="en-US" sz="3200" b="1" dirty="0" smtClean="0"/>
            </a:br>
            <a:r>
              <a:rPr lang="en-US" sz="3200" b="1" dirty="0" smtClean="0"/>
              <a:t>enables access to maximum allowed B</a:t>
            </a:r>
            <a:r>
              <a:rPr lang="en-US" sz="3200" b="1" baseline="-25000" dirty="0" smtClean="0"/>
              <a:t>T</a:t>
            </a:r>
            <a:r>
              <a:rPr lang="en-US" sz="3200" b="1" dirty="0" smtClean="0"/>
              <a:t> at coil</a:t>
            </a:r>
            <a:endParaRPr lang="en-US" sz="3200" b="1" dirty="0"/>
          </a:p>
        </p:txBody>
      </p:sp>
      <p:sp>
        <p:nvSpPr>
          <p:cNvPr id="23" name="Content Placeholder 2"/>
          <p:cNvSpPr txBox="1">
            <a:spLocks/>
          </p:cNvSpPr>
          <p:nvPr/>
        </p:nvSpPr>
        <p:spPr bwMode="auto">
          <a:xfrm>
            <a:off x="1729794" y="2549924"/>
            <a:ext cx="1819274" cy="1164826"/>
          </a:xfrm>
          <a:prstGeom prst="rect">
            <a:avLst/>
          </a:prstGeom>
          <a:noFill/>
          <a:ln>
            <a:noFill/>
          </a:ln>
          <a:extLst/>
        </p:spPr>
        <p:txBody>
          <a:bodyPr vert="horz" wrap="square" lIns="0" tIns="45720" rIns="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00CC"/>
                </a:solidFill>
                <a:latin typeface="Arial" panose="020B0604020202020204" pitchFamily="34" charset="0"/>
                <a:ea typeface="ＭＳ Ｐゴシック" charset="-128"/>
                <a:cs typeface="Arial" panose="020B0604020202020204"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FF0000"/>
                </a:solidFill>
                <a:latin typeface="Arial" panose="020B0604020202020204" pitchFamily="34" charset="0"/>
                <a:ea typeface="ＭＳ Ｐゴシック" charset="-128"/>
                <a:cs typeface="Arial" panose="020B0604020202020204"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solidFill>
                  <a:schemeClr val="accent6">
                    <a:lumMod val="75000"/>
                  </a:schemeClr>
                </a:solidFill>
                <a:latin typeface="Arial Narrow" panose="020B0606020202030204" pitchFamily="34" charset="0"/>
              </a:rPr>
              <a:t>12T:  ITER-like TF coil limit</a:t>
            </a:r>
          </a:p>
          <a:p>
            <a:pPr marL="0" indent="0">
              <a:buNone/>
            </a:pPr>
            <a:r>
              <a:rPr lang="en-US" sz="2000" b="1" dirty="0" smtClean="0">
                <a:solidFill>
                  <a:schemeClr val="accent6">
                    <a:lumMod val="75000"/>
                  </a:schemeClr>
                </a:solidFill>
                <a:latin typeface="Arial Narrow" panose="020B0606020202030204" pitchFamily="34" charset="0"/>
              </a:rPr>
              <a:t>(Nb</a:t>
            </a:r>
            <a:r>
              <a:rPr lang="en-US" sz="2000" b="1" baseline="-25000" dirty="0" smtClean="0">
                <a:solidFill>
                  <a:schemeClr val="accent6">
                    <a:lumMod val="75000"/>
                  </a:schemeClr>
                </a:solidFill>
                <a:latin typeface="Arial Narrow" panose="020B0606020202030204" pitchFamily="34" charset="0"/>
              </a:rPr>
              <a:t>3</a:t>
            </a:r>
            <a:r>
              <a:rPr lang="en-US" sz="2000" b="1" dirty="0" smtClean="0">
                <a:solidFill>
                  <a:schemeClr val="accent6">
                    <a:lumMod val="75000"/>
                  </a:schemeClr>
                </a:solidFill>
                <a:latin typeface="Arial Narrow" panose="020B0606020202030204" pitchFamily="34" charset="0"/>
              </a:rPr>
              <a:t>Sn, 11.8T)</a:t>
            </a:r>
            <a:endParaRPr lang="en-US" sz="2000" b="1" dirty="0">
              <a:solidFill>
                <a:schemeClr val="accent6">
                  <a:lumMod val="75000"/>
                </a:schemeClr>
              </a:solidFill>
              <a:latin typeface="Arial Narrow" panose="020B0606020202030204" pitchFamily="34" charset="0"/>
            </a:endParaRPr>
          </a:p>
        </p:txBody>
      </p:sp>
      <p:sp>
        <p:nvSpPr>
          <p:cNvPr id="24" name="Content Placeholder 2"/>
          <p:cNvSpPr txBox="1">
            <a:spLocks/>
          </p:cNvSpPr>
          <p:nvPr/>
        </p:nvSpPr>
        <p:spPr bwMode="auto">
          <a:xfrm>
            <a:off x="1718761" y="1253879"/>
            <a:ext cx="2352674" cy="767081"/>
          </a:xfrm>
          <a:prstGeom prst="rect">
            <a:avLst/>
          </a:prstGeom>
          <a:noFill/>
          <a:ln>
            <a:noFill/>
          </a:ln>
          <a:extLst/>
        </p:spPr>
        <p:txBody>
          <a:bodyPr vert="horz" wrap="square" lIns="0" tIns="45720" rIns="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00CC"/>
                </a:solidFill>
                <a:latin typeface="Arial" panose="020B0604020202020204" pitchFamily="34" charset="0"/>
                <a:ea typeface="ＭＳ Ｐゴシック" charset="-128"/>
                <a:cs typeface="Arial" panose="020B0604020202020204"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FF0000"/>
                </a:solidFill>
                <a:latin typeface="Arial" panose="020B0604020202020204" pitchFamily="34" charset="0"/>
                <a:ea typeface="ＭＳ Ｐゴシック" charset="-128"/>
                <a:cs typeface="Arial" panose="020B0604020202020204"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smtClean="0">
                <a:latin typeface="Arial Narrow" panose="020B0606020202030204" pitchFamily="34" charset="0"/>
              </a:rPr>
              <a:t>19T:  Present CORC HTS limit</a:t>
            </a:r>
            <a:endParaRPr lang="en-US" sz="2400" b="1" dirty="0">
              <a:latin typeface="Arial Narrow" panose="020B0606020202030204" pitchFamily="34" charset="0"/>
            </a:endParaRPr>
          </a:p>
        </p:txBody>
      </p:sp>
      <p:cxnSp>
        <p:nvCxnSpPr>
          <p:cNvPr id="25" name="Straight Arrow Connector 24"/>
          <p:cNvCxnSpPr/>
          <p:nvPr/>
        </p:nvCxnSpPr>
        <p:spPr>
          <a:xfrm>
            <a:off x="3341767" y="1487560"/>
            <a:ext cx="718635" cy="0"/>
          </a:xfrm>
          <a:prstGeom prst="straightConnector1">
            <a:avLst/>
          </a:prstGeom>
          <a:ln w="57150">
            <a:solidFill>
              <a:schemeClr val="tx1"/>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3548565" y="2800350"/>
            <a:ext cx="533903" cy="0"/>
          </a:xfrm>
          <a:prstGeom prst="straightConnector1">
            <a:avLst/>
          </a:prstGeom>
          <a:ln w="57150">
            <a:solidFill>
              <a:srgbClr val="FF9933"/>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aphicFrame>
        <p:nvGraphicFramePr>
          <p:cNvPr id="20" name="Chart 19"/>
          <p:cNvGraphicFramePr>
            <a:graphicFrameLocks/>
          </p:cNvGraphicFramePr>
          <p:nvPr>
            <p:extLst>
              <p:ext uri="{D42A27DB-BD31-4B8C-83A1-F6EECF244321}">
                <p14:modId xmlns:p14="http://schemas.microsoft.com/office/powerpoint/2010/main" val="2030700675"/>
              </p:ext>
            </p:extLst>
          </p:nvPr>
        </p:nvGraphicFramePr>
        <p:xfrm>
          <a:off x="4071435" y="911624"/>
          <a:ext cx="5054865" cy="32766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685800" y="4248150"/>
            <a:ext cx="7772400" cy="590931"/>
          </a:xfrm>
          <a:prstGeom prst="rect">
            <a:avLst/>
          </a:prstGeom>
          <a:solidFill>
            <a:schemeClr val="bg1">
              <a:lumMod val="95000"/>
            </a:schemeClr>
          </a:solidFill>
          <a:ln>
            <a:solidFill>
              <a:schemeClr val="tx1"/>
            </a:solidFill>
          </a:ln>
        </p:spPr>
        <p:txBody>
          <a:bodyPr wrap="square" rtlCol="0">
            <a:spAutoFit/>
          </a:bodyPr>
          <a:lstStyle/>
          <a:p>
            <a:pPr marL="177800" indent="-177800">
              <a:lnSpc>
                <a:spcPct val="90000"/>
              </a:lnSpc>
              <a:buFont typeface="Arial" panose="020B0604020202020204" pitchFamily="34" charset="0"/>
              <a:buChar char="•"/>
            </a:pPr>
            <a:r>
              <a:rPr lang="en-US" dirty="0" smtClean="0"/>
              <a:t>Coil structure sized to maintain ≤ 0.3% strain on winding pack</a:t>
            </a:r>
          </a:p>
          <a:p>
            <a:pPr marL="177800" indent="-177800">
              <a:lnSpc>
                <a:spcPct val="90000"/>
              </a:lnSpc>
              <a:buFont typeface="Arial" panose="020B0604020202020204" pitchFamily="34" charset="0"/>
              <a:buChar char="•"/>
            </a:pPr>
            <a:r>
              <a:rPr lang="en-US" dirty="0"/>
              <a:t>Effective inboard </a:t>
            </a:r>
            <a:r>
              <a:rPr lang="en-US" dirty="0" smtClean="0"/>
              <a:t>tungsten carbide (WC) </a:t>
            </a:r>
            <a:r>
              <a:rPr lang="en-US" dirty="0"/>
              <a:t>neutron shield thickness = </a:t>
            </a:r>
            <a:r>
              <a:rPr lang="en-US" dirty="0" smtClean="0"/>
              <a:t>60cm</a:t>
            </a:r>
          </a:p>
        </p:txBody>
      </p:sp>
      <p:grpSp>
        <p:nvGrpSpPr>
          <p:cNvPr id="11" name="Group 10"/>
          <p:cNvGrpSpPr/>
          <p:nvPr/>
        </p:nvGrpSpPr>
        <p:grpSpPr>
          <a:xfrm>
            <a:off x="152400" y="1270722"/>
            <a:ext cx="1421052" cy="2444028"/>
            <a:chOff x="152400" y="1270722"/>
            <a:chExt cx="1421052" cy="2444028"/>
          </a:xfrm>
        </p:grpSpPr>
        <p:grpSp>
          <p:nvGrpSpPr>
            <p:cNvPr id="8" name="Group 7"/>
            <p:cNvGrpSpPr/>
            <p:nvPr/>
          </p:nvGrpSpPr>
          <p:grpSpPr>
            <a:xfrm>
              <a:off x="152400" y="1270722"/>
              <a:ext cx="1066550" cy="2444028"/>
              <a:chOff x="302515" y="1890047"/>
              <a:chExt cx="1066550" cy="3120929"/>
            </a:xfrm>
          </p:grpSpPr>
          <p:sp>
            <p:nvSpPr>
              <p:cNvPr id="7" name="TextBox 6"/>
              <p:cNvSpPr txBox="1"/>
              <p:nvPr/>
            </p:nvSpPr>
            <p:spPr>
              <a:xfrm>
                <a:off x="302515" y="1890047"/>
                <a:ext cx="1039254" cy="1272144"/>
              </a:xfrm>
              <a:prstGeom prst="rect">
                <a:avLst/>
              </a:prstGeom>
              <a:noFill/>
              <a:ln>
                <a:noFill/>
              </a:ln>
            </p:spPr>
            <p:txBody>
              <a:bodyPr wrap="square" lIns="0" rIns="0" rtlCol="0">
                <a:spAutoFit/>
              </a:bodyPr>
              <a:lstStyle/>
              <a:p>
                <a:pPr algn="ctr"/>
                <a:r>
                  <a:rPr lang="en-US" sz="3200" b="1" dirty="0" smtClean="0">
                    <a:latin typeface="Arial Narrow" panose="020B0606020202030204" pitchFamily="34" charset="0"/>
                  </a:rPr>
                  <a:t>J</a:t>
                </a:r>
                <a:r>
                  <a:rPr lang="en-US" sz="3200" b="1" baseline="-25000" dirty="0" smtClean="0">
                    <a:latin typeface="Arial Narrow" panose="020B0606020202030204" pitchFamily="34" charset="0"/>
                  </a:rPr>
                  <a:t>WP</a:t>
                </a:r>
                <a:r>
                  <a:rPr lang="en-US" sz="2400" b="1" dirty="0" smtClean="0">
                    <a:latin typeface="Arial Narrow" panose="020B0606020202030204" pitchFamily="34" charset="0"/>
                  </a:rPr>
                  <a:t> [MA/m</a:t>
                </a:r>
                <a:r>
                  <a:rPr lang="en-US" sz="2400" b="1" baseline="30000" dirty="0" smtClean="0">
                    <a:latin typeface="Arial Narrow" panose="020B0606020202030204" pitchFamily="34" charset="0"/>
                  </a:rPr>
                  <a:t>2</a:t>
                </a:r>
                <a:r>
                  <a:rPr lang="en-US" sz="2400" b="1" dirty="0" smtClean="0">
                    <a:latin typeface="Arial Narrow" panose="020B0606020202030204" pitchFamily="34" charset="0"/>
                  </a:rPr>
                  <a:t>]</a:t>
                </a:r>
                <a:endParaRPr lang="en-US" sz="2400" b="1" dirty="0">
                  <a:latin typeface="Arial Narrow" panose="020B0606020202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10" y="3020252"/>
                <a:ext cx="1039255" cy="199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9" name="TextBox 18"/>
            <p:cNvSpPr txBox="1"/>
            <p:nvPr/>
          </p:nvSpPr>
          <p:spPr>
            <a:xfrm>
              <a:off x="990600" y="3328416"/>
              <a:ext cx="582852" cy="329321"/>
            </a:xfrm>
            <a:prstGeom prst="rect">
              <a:avLst/>
            </a:prstGeom>
            <a:solidFill>
              <a:schemeClr val="bg1">
                <a:lumMod val="95000"/>
              </a:schemeClr>
            </a:solidFill>
            <a:ln w="12700">
              <a:solidFill>
                <a:schemeClr val="tx1"/>
              </a:solidFill>
            </a:ln>
          </p:spPr>
          <p:txBody>
            <a:bodyPr wrap="none" lIns="45720" tIns="54864" rIns="45720" bIns="27432" rtlCol="0">
              <a:spAutoFit/>
            </a:bodyPr>
            <a:lstStyle/>
            <a:p>
              <a:r>
                <a:rPr lang="en-US" sz="1600" b="1" dirty="0" smtClean="0"/>
                <a:t>(12T)</a:t>
              </a:r>
              <a:endParaRPr lang="en-US" sz="1600" b="1" dirty="0"/>
            </a:p>
          </p:txBody>
        </p:sp>
        <p:sp>
          <p:nvSpPr>
            <p:cNvPr id="10" name="Rectangle 9"/>
            <p:cNvSpPr/>
            <p:nvPr/>
          </p:nvSpPr>
          <p:spPr>
            <a:xfrm>
              <a:off x="944881" y="3257550"/>
              <a:ext cx="45719" cy="381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90600" y="3181350"/>
              <a:ext cx="121920" cy="152400"/>
            </a:xfrm>
            <a:prstGeom prst="rect">
              <a:avLst/>
            </a:prstGeom>
            <a:solidFill>
              <a:schemeClr val="bg1">
                <a:lumMod val="9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416267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Autofit/>
          </a:bodyPr>
          <a:lstStyle/>
          <a:p>
            <a:r>
              <a:rPr lang="en-US" b="1" dirty="0" smtClean="0"/>
              <a:t>High current density HTS cable motivates </a:t>
            </a:r>
            <a:br>
              <a:rPr lang="en-US" b="1" dirty="0" smtClean="0"/>
            </a:br>
            <a:r>
              <a:rPr lang="en-US" b="1" dirty="0" smtClean="0"/>
              <a:t>consideration of lower-A tokamak pilot plants</a:t>
            </a:r>
            <a:endParaRPr lang="en-US" b="1" dirty="0"/>
          </a:p>
        </p:txBody>
      </p:sp>
      <p:sp>
        <p:nvSpPr>
          <p:cNvPr id="19" name="Content Placeholder 2"/>
          <p:cNvSpPr>
            <a:spLocks noGrp="1"/>
          </p:cNvSpPr>
          <p:nvPr>
            <p:ph idx="1"/>
          </p:nvPr>
        </p:nvSpPr>
        <p:spPr>
          <a:xfrm>
            <a:off x="17946" y="971550"/>
            <a:ext cx="4325454" cy="3276600"/>
          </a:xfrm>
        </p:spPr>
        <p:txBody>
          <a:bodyPr>
            <a:noAutofit/>
          </a:bodyPr>
          <a:lstStyle/>
          <a:p>
            <a:pPr marL="228600" indent="-228600">
              <a:lnSpc>
                <a:spcPct val="80000"/>
              </a:lnSpc>
            </a:pPr>
            <a:r>
              <a:rPr lang="en-US" sz="2400" dirty="0" smtClean="0">
                <a:solidFill>
                  <a:schemeClr val="accent6">
                    <a:lumMod val="75000"/>
                  </a:schemeClr>
                </a:solidFill>
              </a:rPr>
              <a:t>ITER-like TF constraints:</a:t>
            </a:r>
          </a:p>
          <a:p>
            <a:pPr marL="403225" lvl="1" indent="-176213">
              <a:lnSpc>
                <a:spcPct val="80000"/>
              </a:lnSpc>
            </a:pPr>
            <a:r>
              <a:rPr lang="en-US" sz="2000" dirty="0" smtClean="0">
                <a:solidFill>
                  <a:schemeClr val="accent6">
                    <a:lumMod val="75000"/>
                  </a:schemeClr>
                </a:solidFill>
              </a:rPr>
              <a:t>J</a:t>
            </a:r>
            <a:r>
              <a:rPr lang="en-US" sz="2000" baseline="-25000" dirty="0" smtClean="0">
                <a:solidFill>
                  <a:schemeClr val="accent6">
                    <a:lumMod val="75000"/>
                  </a:schemeClr>
                </a:solidFill>
              </a:rPr>
              <a:t>WP</a:t>
            </a:r>
            <a:r>
              <a:rPr lang="en-US" sz="2000" dirty="0" smtClean="0">
                <a:solidFill>
                  <a:schemeClr val="accent6">
                    <a:lumMod val="75000"/>
                  </a:schemeClr>
                </a:solidFill>
              </a:rPr>
              <a:t>=20MA/m</a:t>
            </a:r>
            <a:r>
              <a:rPr lang="en-US" sz="2000" baseline="30000" dirty="0" smtClean="0">
                <a:solidFill>
                  <a:schemeClr val="accent6">
                    <a:lumMod val="75000"/>
                  </a:schemeClr>
                </a:solidFill>
              </a:rPr>
              <a:t>2</a:t>
            </a:r>
            <a:r>
              <a:rPr lang="en-US" sz="2000" dirty="0" smtClean="0">
                <a:solidFill>
                  <a:schemeClr val="accent6">
                    <a:lumMod val="75000"/>
                  </a:schemeClr>
                </a:solidFill>
              </a:rPr>
              <a:t>, </a:t>
            </a:r>
            <a:r>
              <a:rPr lang="en-US" sz="2000" dirty="0" err="1" smtClean="0">
                <a:solidFill>
                  <a:schemeClr val="accent6">
                    <a:lumMod val="75000"/>
                  </a:schemeClr>
                </a:solidFill>
              </a:rPr>
              <a:t>B</a:t>
            </a:r>
            <a:r>
              <a:rPr lang="en-US" sz="2000" baseline="-25000" dirty="0" err="1" smtClean="0">
                <a:solidFill>
                  <a:schemeClr val="accent6">
                    <a:lumMod val="75000"/>
                  </a:schemeClr>
                </a:solidFill>
              </a:rPr>
              <a:t>max</a:t>
            </a:r>
            <a:r>
              <a:rPr lang="en-US" sz="2000" dirty="0" smtClean="0">
                <a:solidFill>
                  <a:schemeClr val="accent6">
                    <a:lumMod val="75000"/>
                  </a:schemeClr>
                </a:solidFill>
              </a:rPr>
              <a:t> ≤ 12T</a:t>
            </a:r>
          </a:p>
          <a:p>
            <a:pPr marL="403225" lvl="1" indent="-176213">
              <a:lnSpc>
                <a:spcPct val="80000"/>
              </a:lnSpc>
            </a:pPr>
            <a:r>
              <a:rPr lang="en-US" sz="2000" dirty="0" err="1">
                <a:solidFill>
                  <a:schemeClr val="accent6">
                    <a:lumMod val="75000"/>
                  </a:schemeClr>
                </a:solidFill>
                <a:sym typeface="Wingdings" panose="05000000000000000000" pitchFamily="2" charset="2"/>
              </a:rPr>
              <a:t>P</a:t>
            </a:r>
            <a:r>
              <a:rPr lang="en-US" sz="2000" baseline="-25000" dirty="0" err="1">
                <a:solidFill>
                  <a:schemeClr val="accent6">
                    <a:lumMod val="75000"/>
                  </a:schemeClr>
                </a:solidFill>
                <a:sym typeface="Wingdings" panose="05000000000000000000" pitchFamily="2" charset="2"/>
              </a:rPr>
              <a:t>fusion</a:t>
            </a:r>
            <a:r>
              <a:rPr lang="en-US" sz="2000" dirty="0">
                <a:solidFill>
                  <a:schemeClr val="accent6">
                    <a:lumMod val="75000"/>
                  </a:schemeClr>
                </a:solidFill>
                <a:sym typeface="Wingdings" panose="05000000000000000000" pitchFamily="2" charset="2"/>
              </a:rPr>
              <a:t> ≤ </a:t>
            </a:r>
            <a:r>
              <a:rPr lang="en-US" sz="2000" dirty="0" smtClean="0">
                <a:solidFill>
                  <a:schemeClr val="accent6">
                    <a:lumMod val="75000"/>
                  </a:schemeClr>
                </a:solidFill>
                <a:sym typeface="Wingdings" panose="05000000000000000000" pitchFamily="2" charset="2"/>
              </a:rPr>
              <a:t>130MW, </a:t>
            </a:r>
            <a:r>
              <a:rPr lang="en-US" sz="2000" dirty="0" err="1" smtClean="0">
                <a:solidFill>
                  <a:schemeClr val="accent6">
                    <a:lumMod val="75000"/>
                  </a:schemeClr>
                </a:solidFill>
                <a:sym typeface="Wingdings" panose="05000000000000000000" pitchFamily="2" charset="2"/>
              </a:rPr>
              <a:t>P</a:t>
            </a:r>
            <a:r>
              <a:rPr lang="en-US" sz="2000" baseline="-25000" dirty="0" err="1" smtClean="0">
                <a:solidFill>
                  <a:schemeClr val="accent6">
                    <a:lumMod val="75000"/>
                  </a:schemeClr>
                </a:solidFill>
                <a:sym typeface="Wingdings" panose="05000000000000000000" pitchFamily="2" charset="2"/>
              </a:rPr>
              <a:t>net</a:t>
            </a:r>
            <a:r>
              <a:rPr lang="en-US" sz="2000" dirty="0" smtClean="0">
                <a:solidFill>
                  <a:schemeClr val="accent6">
                    <a:lumMod val="75000"/>
                  </a:schemeClr>
                </a:solidFill>
                <a:sym typeface="Wingdings" panose="05000000000000000000" pitchFamily="2" charset="2"/>
              </a:rPr>
              <a:t> &lt; -90MW</a:t>
            </a:r>
          </a:p>
          <a:p>
            <a:pPr marL="403225" lvl="1" indent="-176213">
              <a:lnSpc>
                <a:spcPct val="80000"/>
              </a:lnSpc>
            </a:pPr>
            <a:endParaRPr lang="en-US" sz="1000" dirty="0" smtClean="0"/>
          </a:p>
          <a:p>
            <a:pPr marL="228600" indent="-228600">
              <a:lnSpc>
                <a:spcPct val="80000"/>
              </a:lnSpc>
            </a:pPr>
            <a:r>
              <a:rPr lang="en-US" sz="2400" dirty="0" smtClean="0">
                <a:solidFill>
                  <a:srgbClr val="7030A0"/>
                </a:solidFill>
              </a:rPr>
              <a:t>J</a:t>
            </a:r>
            <a:r>
              <a:rPr lang="en-US" sz="2400" baseline="-25000" dirty="0" smtClean="0">
                <a:solidFill>
                  <a:srgbClr val="7030A0"/>
                </a:solidFill>
              </a:rPr>
              <a:t>WP</a:t>
            </a:r>
            <a:r>
              <a:rPr lang="en-US" sz="2400" dirty="0">
                <a:solidFill>
                  <a:srgbClr val="7030A0"/>
                </a:solidFill>
              </a:rPr>
              <a:t> </a:t>
            </a:r>
            <a:r>
              <a:rPr lang="en-US" sz="2400" dirty="0" smtClean="0">
                <a:solidFill>
                  <a:srgbClr val="7030A0"/>
                </a:solidFill>
              </a:rPr>
              <a:t>~ 30MA/m</a:t>
            </a:r>
            <a:r>
              <a:rPr lang="en-US" sz="2400" baseline="30000" dirty="0" smtClean="0">
                <a:solidFill>
                  <a:srgbClr val="7030A0"/>
                </a:solidFill>
              </a:rPr>
              <a:t>2</a:t>
            </a:r>
            <a:r>
              <a:rPr lang="en-US" sz="2400" dirty="0" smtClean="0">
                <a:solidFill>
                  <a:srgbClr val="7030A0"/>
                </a:solidFill>
              </a:rPr>
              <a:t>, </a:t>
            </a:r>
            <a:r>
              <a:rPr lang="en-US" sz="2400" dirty="0" err="1" smtClean="0">
                <a:solidFill>
                  <a:srgbClr val="7030A0"/>
                </a:solidFill>
              </a:rPr>
              <a:t>B</a:t>
            </a:r>
            <a:r>
              <a:rPr lang="en-US" sz="2400" baseline="-25000" dirty="0" err="1" smtClean="0">
                <a:solidFill>
                  <a:srgbClr val="7030A0"/>
                </a:solidFill>
              </a:rPr>
              <a:t>max</a:t>
            </a:r>
            <a:r>
              <a:rPr lang="en-US" sz="2400" baseline="-25000" dirty="0" smtClean="0">
                <a:solidFill>
                  <a:srgbClr val="7030A0"/>
                </a:solidFill>
              </a:rPr>
              <a:t> </a:t>
            </a:r>
            <a:r>
              <a:rPr lang="en-US" sz="2400" dirty="0" smtClean="0">
                <a:solidFill>
                  <a:srgbClr val="7030A0"/>
                </a:solidFill>
              </a:rPr>
              <a:t>≤ 19T</a:t>
            </a:r>
          </a:p>
          <a:p>
            <a:pPr marL="403225" lvl="1" indent="-176213">
              <a:lnSpc>
                <a:spcPct val="80000"/>
              </a:lnSpc>
            </a:pPr>
            <a:r>
              <a:rPr lang="en-US" sz="2000" dirty="0" err="1">
                <a:solidFill>
                  <a:srgbClr val="7030A0"/>
                </a:solidFill>
                <a:sym typeface="Wingdings" panose="05000000000000000000" pitchFamily="2" charset="2"/>
              </a:rPr>
              <a:t>P</a:t>
            </a:r>
            <a:r>
              <a:rPr lang="en-US" sz="2000" baseline="-25000" dirty="0" err="1">
                <a:solidFill>
                  <a:srgbClr val="7030A0"/>
                </a:solidFill>
                <a:sym typeface="Wingdings" panose="05000000000000000000" pitchFamily="2" charset="2"/>
              </a:rPr>
              <a:t>fusion</a:t>
            </a:r>
            <a:r>
              <a:rPr lang="en-US" sz="2000" dirty="0">
                <a:solidFill>
                  <a:srgbClr val="7030A0"/>
                </a:solidFill>
                <a:sym typeface="Wingdings" panose="05000000000000000000" pitchFamily="2" charset="2"/>
              </a:rPr>
              <a:t> ~ 400MW</a:t>
            </a:r>
          </a:p>
          <a:p>
            <a:pPr marL="403225" lvl="1" indent="-176213">
              <a:lnSpc>
                <a:spcPct val="80000"/>
              </a:lnSpc>
            </a:pPr>
            <a:r>
              <a:rPr lang="en-US" sz="2000" dirty="0" smtClean="0">
                <a:solidFill>
                  <a:srgbClr val="7030A0"/>
                </a:solidFill>
              </a:rPr>
              <a:t>Small </a:t>
            </a:r>
            <a:r>
              <a:rPr lang="en-US" sz="2000" dirty="0" err="1" smtClean="0">
                <a:solidFill>
                  <a:srgbClr val="7030A0"/>
                </a:solidFill>
              </a:rPr>
              <a:t>P</a:t>
            </a:r>
            <a:r>
              <a:rPr lang="en-US" sz="2000" baseline="-25000" dirty="0" err="1" smtClean="0">
                <a:solidFill>
                  <a:srgbClr val="7030A0"/>
                </a:solidFill>
              </a:rPr>
              <a:t>net</a:t>
            </a:r>
            <a:r>
              <a:rPr lang="en-US" sz="2000" dirty="0" smtClean="0">
                <a:solidFill>
                  <a:srgbClr val="7030A0"/>
                </a:solidFill>
              </a:rPr>
              <a:t> at A=2.2-3.5</a:t>
            </a:r>
          </a:p>
          <a:p>
            <a:pPr marL="228600" indent="-228600">
              <a:lnSpc>
                <a:spcPct val="80000"/>
              </a:lnSpc>
            </a:pPr>
            <a:endParaRPr lang="en-US" sz="1000" dirty="0" smtClean="0">
              <a:solidFill>
                <a:srgbClr val="C00000"/>
              </a:solidFill>
            </a:endParaRPr>
          </a:p>
          <a:p>
            <a:pPr marL="228600" indent="-228600">
              <a:lnSpc>
                <a:spcPct val="80000"/>
              </a:lnSpc>
            </a:pPr>
            <a:r>
              <a:rPr lang="en-US" sz="2400" dirty="0" smtClean="0">
                <a:solidFill>
                  <a:srgbClr val="C00000"/>
                </a:solidFill>
              </a:rPr>
              <a:t>J</a:t>
            </a:r>
            <a:r>
              <a:rPr lang="en-US" sz="2400" baseline="-25000" dirty="0" smtClean="0">
                <a:solidFill>
                  <a:srgbClr val="C00000"/>
                </a:solidFill>
              </a:rPr>
              <a:t>WP</a:t>
            </a:r>
            <a:r>
              <a:rPr lang="en-US" sz="2400" dirty="0" smtClean="0">
                <a:solidFill>
                  <a:srgbClr val="C00000"/>
                </a:solidFill>
              </a:rPr>
              <a:t> ≥ 70MA/m</a:t>
            </a:r>
            <a:r>
              <a:rPr lang="en-US" sz="2400" baseline="30000" dirty="0" smtClean="0">
                <a:solidFill>
                  <a:srgbClr val="C00000"/>
                </a:solidFill>
              </a:rPr>
              <a:t>2</a:t>
            </a:r>
            <a:r>
              <a:rPr lang="en-US" sz="2400" dirty="0" smtClean="0">
                <a:solidFill>
                  <a:srgbClr val="C00000"/>
                </a:solidFill>
              </a:rPr>
              <a:t>,B</a:t>
            </a:r>
            <a:r>
              <a:rPr lang="en-US" sz="2400" baseline="-25000" dirty="0" smtClean="0">
                <a:solidFill>
                  <a:srgbClr val="C00000"/>
                </a:solidFill>
              </a:rPr>
              <a:t>max </a:t>
            </a:r>
            <a:r>
              <a:rPr lang="en-US" sz="2400" dirty="0" smtClean="0">
                <a:solidFill>
                  <a:srgbClr val="C00000"/>
                </a:solidFill>
              </a:rPr>
              <a:t>≤ 19T</a:t>
            </a:r>
            <a:endParaRPr lang="en-US" sz="2400" dirty="0">
              <a:solidFill>
                <a:srgbClr val="C00000"/>
              </a:solidFill>
            </a:endParaRPr>
          </a:p>
          <a:p>
            <a:pPr marL="403225" lvl="1" indent="-176213">
              <a:lnSpc>
                <a:spcPct val="80000"/>
              </a:lnSpc>
            </a:pPr>
            <a:r>
              <a:rPr lang="en-US" sz="2000" dirty="0" err="1">
                <a:solidFill>
                  <a:srgbClr val="C00000"/>
                </a:solidFill>
                <a:sym typeface="Wingdings" panose="05000000000000000000" pitchFamily="2" charset="2"/>
              </a:rPr>
              <a:t>P</a:t>
            </a:r>
            <a:r>
              <a:rPr lang="en-US" sz="2000" baseline="-25000" dirty="0" err="1">
                <a:solidFill>
                  <a:srgbClr val="C00000"/>
                </a:solidFill>
                <a:sym typeface="Wingdings" panose="05000000000000000000" pitchFamily="2" charset="2"/>
              </a:rPr>
              <a:t>fusion</a:t>
            </a:r>
            <a:r>
              <a:rPr lang="en-US" sz="2000" dirty="0">
                <a:solidFill>
                  <a:srgbClr val="C00000"/>
                </a:solidFill>
                <a:sym typeface="Wingdings" panose="05000000000000000000" pitchFamily="2" charset="2"/>
              </a:rPr>
              <a:t> ~500-600MW</a:t>
            </a:r>
          </a:p>
          <a:p>
            <a:pPr marL="403225" lvl="1" indent="-176213">
              <a:lnSpc>
                <a:spcPct val="80000"/>
              </a:lnSpc>
            </a:pPr>
            <a:r>
              <a:rPr lang="en-US" sz="2000" b="1" dirty="0" err="1" smtClean="0">
                <a:solidFill>
                  <a:srgbClr val="C00000"/>
                </a:solidFill>
                <a:sym typeface="Wingdings" panose="05000000000000000000" pitchFamily="2" charset="2"/>
              </a:rPr>
              <a:t>P</a:t>
            </a:r>
            <a:r>
              <a:rPr lang="en-US" sz="2000" b="1" baseline="-25000" dirty="0" err="1" smtClean="0">
                <a:solidFill>
                  <a:srgbClr val="C00000"/>
                </a:solidFill>
                <a:sym typeface="Wingdings" panose="05000000000000000000" pitchFamily="2" charset="2"/>
              </a:rPr>
              <a:t>net</a:t>
            </a:r>
            <a:r>
              <a:rPr lang="en-US" sz="2000" b="1" dirty="0" smtClean="0">
                <a:solidFill>
                  <a:srgbClr val="C00000"/>
                </a:solidFill>
                <a:sym typeface="Wingdings" panose="05000000000000000000" pitchFamily="2" charset="2"/>
              </a:rPr>
              <a:t> = 80-100MW at A=1.9-2.3</a:t>
            </a:r>
            <a:endParaRPr lang="en-US" b="1" dirty="0"/>
          </a:p>
        </p:txBody>
      </p:sp>
      <p:sp>
        <p:nvSpPr>
          <p:cNvPr id="15" name="Down Arrow 14"/>
          <p:cNvSpPr/>
          <p:nvPr/>
        </p:nvSpPr>
        <p:spPr>
          <a:xfrm>
            <a:off x="1835379" y="4171950"/>
            <a:ext cx="662730" cy="396380"/>
          </a:xfrm>
          <a:prstGeom prst="downArrow">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41286" y="4472285"/>
            <a:ext cx="4050917" cy="461665"/>
          </a:xfrm>
          <a:prstGeom prst="rect">
            <a:avLst/>
          </a:prstGeom>
          <a:noFill/>
        </p:spPr>
        <p:txBody>
          <a:bodyPr wrap="none" rtlCol="0">
            <a:spAutoFit/>
          </a:bodyPr>
          <a:lstStyle/>
          <a:p>
            <a:r>
              <a:rPr lang="en-US" sz="2400" b="1" dirty="0" smtClean="0">
                <a:solidFill>
                  <a:srgbClr val="C00000"/>
                </a:solidFill>
              </a:rPr>
              <a:t>A ~ 2 attractive at high J</a:t>
            </a:r>
            <a:r>
              <a:rPr lang="en-US" sz="2400" b="1" baseline="-25000" dirty="0" smtClean="0">
                <a:solidFill>
                  <a:srgbClr val="C00000"/>
                </a:solidFill>
              </a:rPr>
              <a:t>WP</a:t>
            </a:r>
            <a:endParaRPr lang="en-US" sz="2400" b="1" baseline="-25000" dirty="0">
              <a:solidFill>
                <a:srgbClr val="C00000"/>
              </a:solidFill>
            </a:endParaRPr>
          </a:p>
        </p:txBody>
      </p:sp>
      <p:graphicFrame>
        <p:nvGraphicFramePr>
          <p:cNvPr id="13" name="Chart 12"/>
          <p:cNvGraphicFramePr>
            <a:graphicFrameLocks/>
          </p:cNvGraphicFramePr>
          <p:nvPr>
            <p:extLst>
              <p:ext uri="{D42A27DB-BD31-4B8C-83A1-F6EECF244321}">
                <p14:modId xmlns:p14="http://schemas.microsoft.com/office/powerpoint/2010/main" val="1128953277"/>
              </p:ext>
            </p:extLst>
          </p:nvPr>
        </p:nvGraphicFramePr>
        <p:xfrm>
          <a:off x="4267200" y="971550"/>
          <a:ext cx="4787098" cy="3886200"/>
        </p:xfrm>
        <a:graphic>
          <a:graphicData uri="http://schemas.openxmlformats.org/drawingml/2006/chart">
            <c:chart xmlns:c="http://schemas.openxmlformats.org/drawingml/2006/chart" xmlns:r="http://schemas.openxmlformats.org/officeDocument/2006/relationships" r:id="rId2"/>
          </a:graphicData>
        </a:graphic>
      </p:graphicFrame>
      <p:grpSp>
        <p:nvGrpSpPr>
          <p:cNvPr id="18" name="Group 17"/>
          <p:cNvGrpSpPr>
            <a:grpSpLocks noChangeAspect="1"/>
          </p:cNvGrpSpPr>
          <p:nvPr/>
        </p:nvGrpSpPr>
        <p:grpSpPr>
          <a:xfrm>
            <a:off x="8001000" y="973627"/>
            <a:ext cx="1057614" cy="1750523"/>
            <a:chOff x="152400" y="1380719"/>
            <a:chExt cx="1410152" cy="2334031"/>
          </a:xfrm>
          <a:solidFill>
            <a:schemeClr val="bg1"/>
          </a:solidFill>
        </p:grpSpPr>
        <p:grpSp>
          <p:nvGrpSpPr>
            <p:cNvPr id="20" name="Group 19"/>
            <p:cNvGrpSpPr/>
            <p:nvPr/>
          </p:nvGrpSpPr>
          <p:grpSpPr>
            <a:xfrm>
              <a:off x="152400" y="1380719"/>
              <a:ext cx="1066550" cy="2334031"/>
              <a:chOff x="302515" y="2030509"/>
              <a:chExt cx="1066550" cy="2980467"/>
            </a:xfrm>
            <a:grpFill/>
          </p:grpSpPr>
          <p:sp>
            <p:nvSpPr>
              <p:cNvPr id="26" name="TextBox 25"/>
              <p:cNvSpPr txBox="1"/>
              <p:nvPr/>
            </p:nvSpPr>
            <p:spPr>
              <a:xfrm>
                <a:off x="302515" y="2030509"/>
                <a:ext cx="1039254" cy="1100453"/>
              </a:xfrm>
              <a:prstGeom prst="rect">
                <a:avLst/>
              </a:prstGeom>
              <a:grpFill/>
              <a:ln>
                <a:noFill/>
              </a:ln>
            </p:spPr>
            <p:txBody>
              <a:bodyPr wrap="square" lIns="0" rIns="0" rtlCol="0">
                <a:spAutoFit/>
              </a:bodyPr>
              <a:lstStyle/>
              <a:p>
                <a:pPr algn="ctr"/>
                <a:r>
                  <a:rPr lang="en-US" sz="2000" b="1" dirty="0" smtClean="0">
                    <a:latin typeface="Arial Narrow" panose="020B0606020202030204" pitchFamily="34" charset="0"/>
                  </a:rPr>
                  <a:t>J</a:t>
                </a:r>
                <a:r>
                  <a:rPr lang="en-US" sz="2000" b="1" baseline="-25000" dirty="0" smtClean="0">
                    <a:latin typeface="Arial Narrow" panose="020B0606020202030204" pitchFamily="34" charset="0"/>
                  </a:rPr>
                  <a:t>WP</a:t>
                </a:r>
                <a:r>
                  <a:rPr lang="en-US" sz="1600" b="1" dirty="0" smtClean="0">
                    <a:latin typeface="Arial Narrow" panose="020B0606020202030204" pitchFamily="34" charset="0"/>
                  </a:rPr>
                  <a:t> [MA/m</a:t>
                </a:r>
                <a:r>
                  <a:rPr lang="en-US" sz="1600" b="1" baseline="30000" dirty="0" smtClean="0">
                    <a:latin typeface="Arial Narrow" panose="020B0606020202030204" pitchFamily="34" charset="0"/>
                  </a:rPr>
                  <a:t>2</a:t>
                </a:r>
                <a:r>
                  <a:rPr lang="en-US" sz="1600" b="1" dirty="0" smtClean="0">
                    <a:latin typeface="Arial Narrow" panose="020B0606020202030204" pitchFamily="34" charset="0"/>
                  </a:rPr>
                  <a:t>]</a:t>
                </a:r>
                <a:endParaRPr lang="en-US" sz="1600" b="1" dirty="0">
                  <a:latin typeface="Arial Narrow" panose="020B0606020202030204" pitchFamily="34" charset="0"/>
                </a:endParaRPr>
              </a:p>
            </p:txBody>
          </p:sp>
          <p:pic>
            <p:nvPicPr>
              <p:cNvPr id="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10" y="3020252"/>
                <a:ext cx="1039255" cy="199072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21" name="TextBox 20"/>
            <p:cNvSpPr txBox="1"/>
            <p:nvPr/>
          </p:nvSpPr>
          <p:spPr>
            <a:xfrm>
              <a:off x="990600" y="3328417"/>
              <a:ext cx="571952" cy="336503"/>
            </a:xfrm>
            <a:prstGeom prst="rect">
              <a:avLst/>
            </a:prstGeom>
            <a:grpFill/>
            <a:ln w="9525">
              <a:solidFill>
                <a:schemeClr val="tx1"/>
              </a:solidFill>
            </a:ln>
          </p:spPr>
          <p:txBody>
            <a:bodyPr wrap="none" lIns="45720" tIns="54864" rIns="45720" bIns="27432" rtlCol="0">
              <a:spAutoFit/>
            </a:bodyPr>
            <a:lstStyle/>
            <a:p>
              <a:r>
                <a:rPr lang="en-US" sz="1100" b="1" dirty="0" smtClean="0"/>
                <a:t>(12T)</a:t>
              </a:r>
              <a:endParaRPr lang="en-US" sz="1100" b="1" dirty="0"/>
            </a:p>
          </p:txBody>
        </p:sp>
        <p:sp>
          <p:nvSpPr>
            <p:cNvPr id="22" name="Rectangle 21"/>
            <p:cNvSpPr/>
            <p:nvPr/>
          </p:nvSpPr>
          <p:spPr>
            <a:xfrm>
              <a:off x="944881" y="3257550"/>
              <a:ext cx="45719" cy="381000"/>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Rectangle 22"/>
            <p:cNvSpPr/>
            <p:nvPr/>
          </p:nvSpPr>
          <p:spPr>
            <a:xfrm>
              <a:off x="990600" y="3220148"/>
              <a:ext cx="121920" cy="152400"/>
            </a:xfrm>
            <a:prstGeom prst="rect">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Down Arrow 13"/>
          <p:cNvSpPr/>
          <p:nvPr/>
        </p:nvSpPr>
        <p:spPr>
          <a:xfrm>
            <a:off x="5433270" y="1296792"/>
            <a:ext cx="662730" cy="396380"/>
          </a:xfrm>
          <a:prstGeom prst="downArrow">
            <a:avLst/>
          </a:prstGeom>
          <a:solidFill>
            <a:srgbClr val="C0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4343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R=3m Pilot Plants require </a:t>
            </a:r>
            <a:r>
              <a:rPr lang="en-US" dirty="0" smtClean="0"/>
              <a:t>elevated </a:t>
            </a:r>
            <a:r>
              <a:rPr lang="en-US" dirty="0"/>
              <a:t>H values</a:t>
            </a:r>
          </a:p>
        </p:txBody>
      </p:sp>
      <p:sp>
        <p:nvSpPr>
          <p:cNvPr id="3" name="Content Placeholder 2"/>
          <p:cNvSpPr>
            <a:spLocks noGrp="1"/>
          </p:cNvSpPr>
          <p:nvPr>
            <p:ph idx="1"/>
          </p:nvPr>
        </p:nvSpPr>
        <p:spPr>
          <a:xfrm>
            <a:off x="76200" y="1047750"/>
            <a:ext cx="4419600" cy="533400"/>
          </a:xfrm>
        </p:spPr>
        <p:txBody>
          <a:bodyPr/>
          <a:lstStyle/>
          <a:p>
            <a:pPr marL="0" indent="0" algn="ctr">
              <a:buNone/>
            </a:pPr>
            <a:r>
              <a:rPr lang="en-US" b="1" dirty="0" smtClean="0"/>
              <a:t>H</a:t>
            </a:r>
            <a:r>
              <a:rPr lang="en-US" b="1" baseline="-25000" dirty="0" smtClean="0"/>
              <a:t>98y2</a:t>
            </a:r>
            <a:r>
              <a:rPr lang="en-US" b="1" dirty="0" smtClean="0"/>
              <a:t> = 1.5-1.8</a:t>
            </a:r>
            <a:endParaRPr lang="en-US" b="1" dirty="0"/>
          </a:p>
        </p:txBody>
      </p:sp>
      <p:sp>
        <p:nvSpPr>
          <p:cNvPr id="4" name="Content Placeholder 3"/>
          <p:cNvSpPr>
            <a:spLocks noGrp="1"/>
          </p:cNvSpPr>
          <p:nvPr>
            <p:ph idx="10"/>
          </p:nvPr>
        </p:nvSpPr>
        <p:spPr>
          <a:xfrm>
            <a:off x="4648200" y="1047750"/>
            <a:ext cx="4419600" cy="533400"/>
          </a:xfrm>
        </p:spPr>
        <p:txBody>
          <a:bodyPr/>
          <a:lstStyle/>
          <a:p>
            <a:pPr marL="0" indent="0" algn="ctr">
              <a:buNone/>
            </a:pPr>
            <a:r>
              <a:rPr lang="en-US" b="1" dirty="0" smtClean="0"/>
              <a:t>H</a:t>
            </a:r>
            <a:r>
              <a:rPr lang="en-US" b="1" baseline="-25000" dirty="0" smtClean="0"/>
              <a:t>Petty-08</a:t>
            </a:r>
            <a:r>
              <a:rPr lang="en-US" b="1" dirty="0" smtClean="0"/>
              <a:t> </a:t>
            </a:r>
            <a:r>
              <a:rPr lang="en-US" b="1" dirty="0"/>
              <a:t>= </a:t>
            </a:r>
            <a:r>
              <a:rPr lang="en-US" b="1" dirty="0" smtClean="0"/>
              <a:t>1.25-1.4</a:t>
            </a:r>
            <a:endParaRPr lang="en-US" b="1" dirty="0"/>
          </a:p>
          <a:p>
            <a:pPr marL="0" indent="0" algn="ctr">
              <a:buNone/>
            </a:pPr>
            <a:endParaRPr lang="en-US"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657350"/>
            <a:ext cx="4114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57350"/>
            <a:ext cx="4038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895600" y="4552950"/>
            <a:ext cx="3276600" cy="276999"/>
          </a:xfrm>
          <a:prstGeom prst="rect">
            <a:avLst/>
          </a:prstGeom>
          <a:solidFill>
            <a:schemeClr val="bg1">
              <a:lumMod val="95000"/>
            </a:schemeClr>
          </a:solidFill>
          <a:ln>
            <a:solidFill>
              <a:schemeClr val="tx1"/>
            </a:solidFill>
          </a:ln>
        </p:spPr>
        <p:txBody>
          <a:bodyPr wrap="square" rtlCol="0">
            <a:spAutoFit/>
          </a:bodyPr>
          <a:lstStyle/>
          <a:p>
            <a:pPr algn="ctr"/>
            <a:r>
              <a:rPr lang="en-US" sz="1200" b="1" dirty="0" smtClean="0">
                <a:latin typeface="Arial Narrow" panose="020B0606020202030204" pitchFamily="34" charset="0"/>
              </a:rPr>
              <a:t>Effective </a:t>
            </a:r>
            <a:r>
              <a:rPr lang="en-US" sz="1200" b="1" dirty="0">
                <a:latin typeface="Arial Narrow" panose="020B0606020202030204" pitchFamily="34" charset="0"/>
              </a:rPr>
              <a:t>inboard </a:t>
            </a:r>
            <a:r>
              <a:rPr lang="en-US" sz="1200" b="1" dirty="0" smtClean="0">
                <a:latin typeface="Arial Narrow" panose="020B0606020202030204" pitchFamily="34" charset="0"/>
              </a:rPr>
              <a:t>WC n-shield thickness = 60cm</a:t>
            </a:r>
            <a:endParaRPr lang="en-US" sz="1200" b="1" dirty="0">
              <a:latin typeface="Arial Narrow" panose="020B0606020202030204" pitchFamily="34" charset="0"/>
            </a:endParaRPr>
          </a:p>
        </p:txBody>
      </p:sp>
      <p:grpSp>
        <p:nvGrpSpPr>
          <p:cNvPr id="8" name="Group 7"/>
          <p:cNvGrpSpPr>
            <a:grpSpLocks noChangeAspect="1"/>
          </p:cNvGrpSpPr>
          <p:nvPr/>
        </p:nvGrpSpPr>
        <p:grpSpPr>
          <a:xfrm>
            <a:off x="3886200" y="1931240"/>
            <a:ext cx="838200" cy="1402510"/>
            <a:chOff x="8059355" y="4049194"/>
            <a:chExt cx="551901" cy="1231283"/>
          </a:xfrm>
        </p:grpSpPr>
        <p:sp>
          <p:nvSpPr>
            <p:cNvPr id="9" name="TextBox 8"/>
            <p:cNvSpPr txBox="1"/>
            <p:nvPr/>
          </p:nvSpPr>
          <p:spPr>
            <a:xfrm>
              <a:off x="8059355" y="4049194"/>
              <a:ext cx="551901" cy="567423"/>
            </a:xfrm>
            <a:prstGeom prst="rect">
              <a:avLst/>
            </a:prstGeom>
            <a:noFill/>
            <a:ln>
              <a:noFill/>
            </a:ln>
          </p:spPr>
          <p:txBody>
            <a:bodyPr wrap="square" lIns="0" rIns="0" rtlCol="0">
              <a:spAutoFit/>
            </a:bodyPr>
            <a:lstStyle/>
            <a:p>
              <a:pPr algn="ctr"/>
              <a:r>
                <a:rPr lang="en-US" sz="2000" b="1" dirty="0" smtClean="0">
                  <a:latin typeface="Arial Narrow" panose="020B0606020202030204" pitchFamily="34" charset="0"/>
                </a:rPr>
                <a:t>J</a:t>
              </a:r>
              <a:r>
                <a:rPr lang="en-US" sz="2000" b="1" baseline="-25000" dirty="0" smtClean="0">
                  <a:latin typeface="Arial Narrow" panose="020B0606020202030204" pitchFamily="34" charset="0"/>
                </a:rPr>
                <a:t>WP</a:t>
              </a:r>
              <a:r>
                <a:rPr lang="en-US" sz="1600" b="1" dirty="0" smtClean="0">
                  <a:latin typeface="Arial Narrow" panose="020B0606020202030204" pitchFamily="34" charset="0"/>
                </a:rPr>
                <a:t> [MA/m</a:t>
              </a:r>
              <a:r>
                <a:rPr lang="en-US" sz="1600" b="1" baseline="30000" dirty="0" smtClean="0">
                  <a:latin typeface="Arial Narrow" panose="020B0606020202030204" pitchFamily="34" charset="0"/>
                </a:rPr>
                <a:t>2</a:t>
              </a:r>
              <a:r>
                <a:rPr lang="en-US" sz="1600" b="1" dirty="0" smtClean="0">
                  <a:latin typeface="Arial Narrow" panose="020B0606020202030204" pitchFamily="34" charset="0"/>
                </a:rPr>
                <a:t>]</a:t>
              </a:r>
              <a:endParaRPr lang="en-US" sz="1600" b="1" dirty="0">
                <a:latin typeface="Arial Narrow" panose="020B060602020203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709" y="4593601"/>
              <a:ext cx="351204" cy="686876"/>
            </a:xfrm>
            <a:prstGeom prst="rect">
              <a:avLst/>
            </a:prstGeom>
          </p:spPr>
        </p:pic>
      </p:grpSp>
    </p:spTree>
    <p:extLst>
      <p:ext uri="{BB962C8B-B14F-4D97-AF65-F5344CB8AC3E}">
        <p14:creationId xmlns:p14="http://schemas.microsoft.com/office/powerpoint/2010/main" val="23563548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2800" dirty="0" smtClean="0"/>
              <a:t>Increased edge rotation shear, wider and higher  pedestal can increase normalized confinement ~1.5×</a:t>
            </a:r>
            <a:endParaRPr lang="en-US" sz="2800" dirty="0"/>
          </a:p>
        </p:txBody>
      </p:sp>
      <p:sp>
        <p:nvSpPr>
          <p:cNvPr id="3" name="Content Placeholder 2"/>
          <p:cNvSpPr>
            <a:spLocks noGrp="1"/>
          </p:cNvSpPr>
          <p:nvPr>
            <p:ph idx="1"/>
          </p:nvPr>
        </p:nvSpPr>
        <p:spPr>
          <a:xfrm>
            <a:off x="0" y="971551"/>
            <a:ext cx="5029200" cy="685800"/>
          </a:xfrm>
        </p:spPr>
        <p:txBody>
          <a:bodyPr>
            <a:noAutofit/>
          </a:bodyPr>
          <a:lstStyle/>
          <a:p>
            <a:pPr marL="0" indent="0" algn="ctr">
              <a:lnSpc>
                <a:spcPct val="80000"/>
              </a:lnSpc>
              <a:buNone/>
            </a:pPr>
            <a:r>
              <a:rPr lang="en-US" sz="2400" b="1" dirty="0" smtClean="0">
                <a:latin typeface="Arial Narrow" panose="020B0606020202030204" pitchFamily="34" charset="0"/>
              </a:rPr>
              <a:t>NSTX: Enhanced Pedestal H-mode</a:t>
            </a:r>
          </a:p>
          <a:p>
            <a:pPr marL="0" indent="0" algn="ctr">
              <a:lnSpc>
                <a:spcPct val="80000"/>
              </a:lnSpc>
              <a:buNone/>
            </a:pPr>
            <a:r>
              <a:rPr lang="en-US" sz="2000" b="1" dirty="0" smtClean="0">
                <a:solidFill>
                  <a:srgbClr val="0000FF"/>
                </a:solidFill>
                <a:latin typeface="Arial Narrow" panose="020B0606020202030204" pitchFamily="34" charset="0"/>
              </a:rPr>
              <a:t>Higher edge </a:t>
            </a:r>
            <a:r>
              <a:rPr lang="en-US" sz="2000" b="1" dirty="0" err="1" smtClean="0">
                <a:solidFill>
                  <a:srgbClr val="0000FF"/>
                </a:solidFill>
                <a:latin typeface="Arial Narrow" panose="020B0606020202030204" pitchFamily="34" charset="0"/>
              </a:rPr>
              <a:t>v</a:t>
            </a:r>
            <a:r>
              <a:rPr lang="en-US" sz="2000" b="1" baseline="-25000" dirty="0" err="1" smtClean="0">
                <a:solidFill>
                  <a:srgbClr val="0000FF"/>
                </a:solidFill>
                <a:latin typeface="Symbol" panose="05050102010706020507" pitchFamily="18" charset="2"/>
              </a:rPr>
              <a:t>f</a:t>
            </a:r>
            <a:r>
              <a:rPr lang="en-US" sz="2000" b="1" dirty="0" smtClean="0">
                <a:solidFill>
                  <a:srgbClr val="0000FF"/>
                </a:solidFill>
                <a:latin typeface="Arial Narrow" panose="020B0606020202030204" pitchFamily="34" charset="0"/>
              </a:rPr>
              <a:t> shear (+Li) </a:t>
            </a:r>
            <a:r>
              <a:rPr lang="en-US" sz="2000" b="1" dirty="0" smtClean="0">
                <a:solidFill>
                  <a:srgbClr val="0000FF"/>
                </a:solidFill>
                <a:latin typeface="Arial Narrow" panose="020B0606020202030204" pitchFamily="34" charset="0"/>
                <a:sym typeface="Wingdings" panose="05000000000000000000" pitchFamily="2" charset="2"/>
              </a:rPr>
              <a:t> </a:t>
            </a:r>
            <a:r>
              <a:rPr lang="en-US" sz="2400" b="1" dirty="0" smtClean="0">
                <a:solidFill>
                  <a:srgbClr val="0000FF"/>
                </a:solidFill>
                <a:latin typeface="Arial Narrow" panose="020B0606020202030204" pitchFamily="34" charset="0"/>
                <a:sym typeface="Wingdings" panose="05000000000000000000" pitchFamily="2" charset="2"/>
              </a:rPr>
              <a:t>H</a:t>
            </a:r>
            <a:r>
              <a:rPr lang="en-US" sz="2400" b="1" baseline="-25000" dirty="0" smtClean="0">
                <a:solidFill>
                  <a:srgbClr val="0000FF"/>
                </a:solidFill>
                <a:latin typeface="Arial Narrow" panose="020B0606020202030204" pitchFamily="34" charset="0"/>
                <a:sym typeface="Wingdings" panose="05000000000000000000" pitchFamily="2" charset="2"/>
              </a:rPr>
              <a:t>98</a:t>
            </a:r>
            <a:r>
              <a:rPr lang="en-US" sz="2400" b="1" dirty="0" smtClean="0">
                <a:solidFill>
                  <a:srgbClr val="0000FF"/>
                </a:solidFill>
                <a:latin typeface="Arial Narrow" panose="020B0606020202030204" pitchFamily="34" charset="0"/>
                <a:sym typeface="Wingdings" panose="05000000000000000000" pitchFamily="2" charset="2"/>
              </a:rPr>
              <a:t>=1.3-1.8</a:t>
            </a:r>
            <a:endParaRPr lang="en-US" sz="2400" b="1" dirty="0">
              <a:solidFill>
                <a:srgbClr val="0000FF"/>
              </a:solidFill>
              <a:latin typeface="Arial Narrow" panose="020B0606020202030204" pitchFamily="34" charset="0"/>
            </a:endParaRPr>
          </a:p>
        </p:txBody>
      </p:sp>
      <p:sp>
        <p:nvSpPr>
          <p:cNvPr id="36" name="TextBox 35"/>
          <p:cNvSpPr txBox="1"/>
          <p:nvPr/>
        </p:nvSpPr>
        <p:spPr>
          <a:xfrm>
            <a:off x="4419600" y="2266950"/>
            <a:ext cx="1460253" cy="2382191"/>
          </a:xfrm>
          <a:prstGeom prst="rect">
            <a:avLst/>
          </a:prstGeom>
          <a:solidFill>
            <a:schemeClr val="bg1"/>
          </a:solidFill>
        </p:spPr>
        <p:txBody>
          <a:bodyPr wrap="square" lIns="0" rIns="0" rtlCol="0">
            <a:spAutoFit/>
          </a:bodyPr>
          <a:lstStyle/>
          <a:p>
            <a:pPr algn="ctr"/>
            <a:r>
              <a:rPr lang="en-US" sz="2400" b="1" dirty="0" smtClean="0">
                <a:solidFill>
                  <a:srgbClr val="C00000"/>
                </a:solidFill>
                <a:latin typeface="Arial Narrow" panose="020B0606020202030204" pitchFamily="34" charset="0"/>
              </a:rPr>
              <a:t>H</a:t>
            </a:r>
            <a:r>
              <a:rPr lang="en-US" sz="2400" b="1" baseline="-25000" dirty="0" smtClean="0">
                <a:solidFill>
                  <a:srgbClr val="C00000"/>
                </a:solidFill>
                <a:latin typeface="Arial Narrow" panose="020B0606020202030204" pitchFamily="34" charset="0"/>
              </a:rPr>
              <a:t>98</a:t>
            </a:r>
            <a:r>
              <a:rPr lang="en-US" sz="2400" b="1" dirty="0">
                <a:solidFill>
                  <a:srgbClr val="C00000"/>
                </a:solidFill>
                <a:latin typeface="Arial Narrow" panose="020B0606020202030204" pitchFamily="34" charset="0"/>
                <a:sym typeface="Wingdings" panose="05000000000000000000" pitchFamily="2" charset="2"/>
              </a:rPr>
              <a:t></a:t>
            </a:r>
            <a:r>
              <a:rPr lang="en-US" sz="2400" b="1" dirty="0" smtClean="0">
                <a:solidFill>
                  <a:srgbClr val="C00000"/>
                </a:solidFill>
                <a:latin typeface="Arial Narrow" panose="020B0606020202030204" pitchFamily="34" charset="0"/>
                <a:sym typeface="Wingdings" panose="05000000000000000000" pitchFamily="2" charset="2"/>
              </a:rPr>
              <a:t>1.5-1.8</a:t>
            </a:r>
            <a:endParaRPr lang="en-US" sz="2400" b="1" dirty="0">
              <a:solidFill>
                <a:srgbClr val="C00000"/>
              </a:solidFill>
              <a:latin typeface="Arial Narrow" panose="020B0606020202030204" pitchFamily="34" charset="0"/>
            </a:endParaRPr>
          </a:p>
          <a:p>
            <a:pPr algn="ctr"/>
            <a:endParaRPr lang="en-US" sz="2800" b="1" dirty="0">
              <a:latin typeface="Arial Narrow" panose="020B0606020202030204" pitchFamily="34" charset="0"/>
            </a:endParaRPr>
          </a:p>
          <a:p>
            <a:pPr algn="ctr">
              <a:lnSpc>
                <a:spcPct val="90000"/>
              </a:lnSpc>
            </a:pPr>
            <a:r>
              <a:rPr lang="en-US" sz="2400" b="1" dirty="0" smtClean="0">
                <a:latin typeface="Arial Narrow" panose="020B0606020202030204" pitchFamily="34" charset="0"/>
              </a:rPr>
              <a:t>2× wider,</a:t>
            </a:r>
          </a:p>
          <a:p>
            <a:pPr algn="ctr">
              <a:lnSpc>
                <a:spcPct val="90000"/>
              </a:lnSpc>
            </a:pPr>
            <a:r>
              <a:rPr lang="en-US" sz="2400" b="1" dirty="0" smtClean="0">
                <a:latin typeface="Arial Narrow" panose="020B0606020202030204" pitchFamily="34" charset="0"/>
              </a:rPr>
              <a:t>2-3× </a:t>
            </a:r>
            <a:r>
              <a:rPr lang="en-US" sz="2400" b="1" dirty="0">
                <a:latin typeface="Arial Narrow" panose="020B0606020202030204" pitchFamily="34" charset="0"/>
              </a:rPr>
              <a:t>higher </a:t>
            </a:r>
            <a:r>
              <a:rPr lang="en-US" sz="2400" b="1" dirty="0" smtClean="0">
                <a:latin typeface="Arial Narrow" panose="020B0606020202030204" pitchFamily="34" charset="0"/>
              </a:rPr>
              <a:t>pedestal</a:t>
            </a:r>
          </a:p>
          <a:p>
            <a:pPr algn="ctr"/>
            <a:r>
              <a:rPr lang="en-US" sz="1600" b="1" dirty="0" smtClean="0">
                <a:latin typeface="Arial Narrow" panose="020B0606020202030204" pitchFamily="34" charset="0"/>
              </a:rPr>
              <a:t>(BCM: </a:t>
            </a:r>
            <a:r>
              <a:rPr lang="en-US" sz="1600" b="1" dirty="0" err="1" smtClean="0">
                <a:latin typeface="Arial Narrow" panose="020B0606020202030204" pitchFamily="34" charset="0"/>
              </a:rPr>
              <a:t>Bursty</a:t>
            </a:r>
            <a:r>
              <a:rPr lang="en-US" sz="1600" b="1" dirty="0" smtClean="0">
                <a:latin typeface="Arial Narrow" panose="020B0606020202030204" pitchFamily="34" charset="0"/>
              </a:rPr>
              <a:t> chirping mode)</a:t>
            </a:r>
            <a:endParaRPr lang="en-US" sz="1400" b="1" dirty="0">
              <a:latin typeface="Arial Narrow" panose="020B0606020202030204" pitchFamily="34" charset="0"/>
            </a:endParaRPr>
          </a:p>
        </p:txBody>
      </p:sp>
      <p:sp>
        <p:nvSpPr>
          <p:cNvPr id="37" name="TextBox 36"/>
          <p:cNvSpPr txBox="1"/>
          <p:nvPr/>
        </p:nvSpPr>
        <p:spPr>
          <a:xfrm>
            <a:off x="838341" y="4629150"/>
            <a:ext cx="2743059" cy="261610"/>
          </a:xfrm>
          <a:prstGeom prst="rect">
            <a:avLst/>
          </a:prstGeom>
          <a:noFill/>
        </p:spPr>
        <p:txBody>
          <a:bodyPr wrap="none" rtlCol="0">
            <a:spAutoFit/>
          </a:bodyPr>
          <a:lstStyle/>
          <a:p>
            <a:r>
              <a:rPr lang="it-IT" sz="1100" i="1" dirty="0" smtClean="0">
                <a:latin typeface="Arial Narrow" panose="020B0606020202030204" pitchFamily="34" charset="0"/>
              </a:rPr>
              <a:t>S. Gerhardt, et al., Nucl</a:t>
            </a:r>
            <a:r>
              <a:rPr lang="it-IT" sz="1100" i="1" dirty="0">
                <a:latin typeface="Arial Narrow" panose="020B0606020202030204" pitchFamily="34" charset="0"/>
              </a:rPr>
              <a:t>. Fusion </a:t>
            </a:r>
            <a:r>
              <a:rPr lang="it-IT" sz="1100" b="1" i="1" dirty="0">
                <a:latin typeface="Arial Narrow" panose="020B0606020202030204" pitchFamily="34" charset="0"/>
              </a:rPr>
              <a:t>54 </a:t>
            </a:r>
            <a:r>
              <a:rPr lang="it-IT" sz="1100" i="1" dirty="0">
                <a:latin typeface="Arial Narrow" panose="020B0606020202030204" pitchFamily="34" charset="0"/>
              </a:rPr>
              <a:t>(2014) 083021</a:t>
            </a:r>
            <a:endParaRPr lang="en-US" sz="1100" i="1" dirty="0">
              <a:latin typeface="Arial Narrow" panose="020B0606020202030204" pitchFamily="34" charset="0"/>
            </a:endParaRPr>
          </a:p>
        </p:txBody>
      </p:sp>
      <p:sp>
        <p:nvSpPr>
          <p:cNvPr id="34" name="TextBox 33"/>
          <p:cNvSpPr txBox="1"/>
          <p:nvPr/>
        </p:nvSpPr>
        <p:spPr>
          <a:xfrm>
            <a:off x="4134177" y="4631445"/>
            <a:ext cx="2723823" cy="261610"/>
          </a:xfrm>
          <a:prstGeom prst="rect">
            <a:avLst/>
          </a:prstGeom>
          <a:noFill/>
        </p:spPr>
        <p:txBody>
          <a:bodyPr wrap="none" rtlCol="0">
            <a:spAutoFit/>
          </a:bodyPr>
          <a:lstStyle/>
          <a:p>
            <a:r>
              <a:rPr lang="it-IT" sz="1100" i="1" dirty="0" smtClean="0">
                <a:latin typeface="Arial Narrow" panose="020B0606020202030204" pitchFamily="34" charset="0"/>
              </a:rPr>
              <a:t>T. Osborne, et al., Nucl</a:t>
            </a:r>
            <a:r>
              <a:rPr lang="it-IT" sz="1100" i="1" dirty="0">
                <a:latin typeface="Arial Narrow" panose="020B0606020202030204" pitchFamily="34" charset="0"/>
              </a:rPr>
              <a:t>. Fusion </a:t>
            </a:r>
            <a:r>
              <a:rPr lang="it-IT" sz="1100" b="1" i="1" dirty="0">
                <a:latin typeface="Arial Narrow" panose="020B0606020202030204" pitchFamily="34" charset="0"/>
              </a:rPr>
              <a:t>55 </a:t>
            </a:r>
            <a:r>
              <a:rPr lang="it-IT" sz="1100" i="1" dirty="0">
                <a:latin typeface="Arial Narrow" panose="020B0606020202030204" pitchFamily="34" charset="0"/>
              </a:rPr>
              <a:t>(2015) 063018</a:t>
            </a:r>
            <a:endParaRPr lang="en-US" sz="1100" i="1" dirty="0">
              <a:latin typeface="Arial Narrow" panose="020B0606020202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6910" y="1513301"/>
            <a:ext cx="3116248" cy="3148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Rectangle 48"/>
          <p:cNvSpPr>
            <a:spLocks noChangeArrowheads="1"/>
          </p:cNvSpPr>
          <p:nvPr/>
        </p:nvSpPr>
        <p:spPr bwMode="auto">
          <a:xfrm>
            <a:off x="7063541" y="1573205"/>
            <a:ext cx="138833" cy="2930363"/>
          </a:xfrm>
          <a:prstGeom prst="rect">
            <a:avLst/>
          </a:prstGeom>
          <a:solidFill>
            <a:srgbClr val="008000">
              <a:alpha val="18823"/>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0" name="Rectangle 49"/>
          <p:cNvSpPr>
            <a:spLocks noChangeArrowheads="1"/>
          </p:cNvSpPr>
          <p:nvPr/>
        </p:nvSpPr>
        <p:spPr bwMode="auto">
          <a:xfrm>
            <a:off x="7333037" y="1573206"/>
            <a:ext cx="138833" cy="2930364"/>
          </a:xfrm>
          <a:prstGeom prst="rect">
            <a:avLst/>
          </a:prstGeom>
          <a:solidFill>
            <a:srgbClr val="008000">
              <a:alpha val="16078"/>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1" name="Rectangle 50"/>
          <p:cNvSpPr>
            <a:spLocks noChangeArrowheads="1"/>
          </p:cNvSpPr>
          <p:nvPr/>
        </p:nvSpPr>
        <p:spPr bwMode="auto">
          <a:xfrm>
            <a:off x="7895174" y="1573206"/>
            <a:ext cx="152443" cy="2930364"/>
          </a:xfrm>
          <a:prstGeom prst="rect">
            <a:avLst/>
          </a:prstGeom>
          <a:solidFill>
            <a:srgbClr val="008000">
              <a:alpha val="21960"/>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2" name="Rectangle 51"/>
          <p:cNvSpPr>
            <a:spLocks noChangeArrowheads="1"/>
          </p:cNvSpPr>
          <p:nvPr/>
        </p:nvSpPr>
        <p:spPr bwMode="auto">
          <a:xfrm>
            <a:off x="8480448" y="1573206"/>
            <a:ext cx="152443" cy="2930363"/>
          </a:xfrm>
          <a:prstGeom prst="rect">
            <a:avLst/>
          </a:prstGeom>
          <a:solidFill>
            <a:srgbClr val="008000">
              <a:alpha val="14902"/>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 name="TextBox 4"/>
          <p:cNvSpPr txBox="1"/>
          <p:nvPr/>
        </p:nvSpPr>
        <p:spPr>
          <a:xfrm>
            <a:off x="7010400" y="1304151"/>
            <a:ext cx="1322798" cy="276999"/>
          </a:xfrm>
          <a:prstGeom prst="rect">
            <a:avLst/>
          </a:prstGeom>
          <a:noFill/>
        </p:spPr>
        <p:txBody>
          <a:bodyPr wrap="none" rtlCol="0">
            <a:spAutoFit/>
          </a:bodyPr>
          <a:lstStyle/>
          <a:p>
            <a:r>
              <a:rPr lang="en-US" sz="1200" b="1" dirty="0" smtClean="0">
                <a:latin typeface="Arial Narrow" panose="020B0606020202030204" pitchFamily="34" charset="0"/>
              </a:rPr>
              <a:t>Li injection phases</a:t>
            </a:r>
            <a:endParaRPr lang="en-US" sz="1200" b="1" dirty="0">
              <a:latin typeface="Arial Narrow" panose="020B0606020202030204" pitchFamily="34" charset="0"/>
            </a:endParaRPr>
          </a:p>
        </p:txBody>
      </p:sp>
      <p:sp>
        <p:nvSpPr>
          <p:cNvPr id="53" name="TextBox 52"/>
          <p:cNvSpPr txBox="1"/>
          <p:nvPr/>
        </p:nvSpPr>
        <p:spPr>
          <a:xfrm>
            <a:off x="5791200" y="1781949"/>
            <a:ext cx="324052" cy="276999"/>
          </a:xfrm>
          <a:prstGeom prst="rect">
            <a:avLst/>
          </a:prstGeom>
          <a:noFill/>
        </p:spPr>
        <p:txBody>
          <a:bodyPr wrap="none" rtlCol="0">
            <a:spAutoFit/>
          </a:bodyPr>
          <a:lstStyle/>
          <a:p>
            <a:r>
              <a:rPr lang="en-US" sz="1200" b="1" dirty="0" smtClean="0">
                <a:latin typeface="Arial Narrow" panose="020B0606020202030204" pitchFamily="34" charset="0"/>
              </a:rPr>
              <a:t>D</a:t>
            </a:r>
            <a:r>
              <a:rPr lang="en-US" sz="1200" b="1" baseline="-25000" dirty="0" smtClean="0">
                <a:latin typeface="Symbol" panose="05050102010706020507" pitchFamily="18" charset="2"/>
              </a:rPr>
              <a:t>a</a:t>
            </a:r>
            <a:endParaRPr lang="en-US" sz="1200" b="1" baseline="-25000" dirty="0">
              <a:latin typeface="Symbol" panose="05050102010706020507" pitchFamily="18" charset="2"/>
            </a:endParaRPr>
          </a:p>
        </p:txBody>
      </p:sp>
      <p:sp>
        <p:nvSpPr>
          <p:cNvPr id="8" name="TextBox 7"/>
          <p:cNvSpPr txBox="1"/>
          <p:nvPr/>
        </p:nvSpPr>
        <p:spPr>
          <a:xfrm>
            <a:off x="6319814" y="2266950"/>
            <a:ext cx="461986" cy="369332"/>
          </a:xfrm>
          <a:prstGeom prst="rect">
            <a:avLst/>
          </a:prstGeom>
          <a:noFill/>
        </p:spPr>
        <p:txBody>
          <a:bodyPr wrap="none" rtlCol="0">
            <a:spAutoFit/>
          </a:bodyPr>
          <a:lstStyle/>
          <a:p>
            <a:r>
              <a:rPr lang="en-US" b="1" dirty="0" smtClean="0">
                <a:solidFill>
                  <a:srgbClr val="C00000"/>
                </a:solidFill>
                <a:latin typeface="Arial Narrow" panose="020B0606020202030204" pitchFamily="34" charset="0"/>
              </a:rPr>
              <a:t>H</a:t>
            </a:r>
            <a:r>
              <a:rPr lang="en-US" b="1" baseline="-25000" dirty="0" smtClean="0">
                <a:solidFill>
                  <a:srgbClr val="C00000"/>
                </a:solidFill>
                <a:latin typeface="Arial Narrow" panose="020B0606020202030204" pitchFamily="34" charset="0"/>
              </a:rPr>
              <a:t>98</a:t>
            </a:r>
            <a:endParaRPr lang="en-US" b="1" baseline="-25000" dirty="0">
              <a:solidFill>
                <a:srgbClr val="C00000"/>
              </a:solidFill>
              <a:latin typeface="Arial Narrow" panose="020B0606020202030204" pitchFamily="34" charset="0"/>
            </a:endParaRPr>
          </a:p>
        </p:txBody>
      </p:sp>
      <p:sp>
        <p:nvSpPr>
          <p:cNvPr id="54" name="TextBox 53"/>
          <p:cNvSpPr txBox="1"/>
          <p:nvPr/>
        </p:nvSpPr>
        <p:spPr>
          <a:xfrm>
            <a:off x="6355310" y="2800350"/>
            <a:ext cx="731290" cy="276999"/>
          </a:xfrm>
          <a:prstGeom prst="rect">
            <a:avLst/>
          </a:prstGeom>
          <a:noFill/>
        </p:spPr>
        <p:txBody>
          <a:bodyPr wrap="none" rtlCol="0">
            <a:spAutoFit/>
          </a:bodyPr>
          <a:lstStyle/>
          <a:p>
            <a:r>
              <a:rPr lang="en-US" sz="1200" b="1" dirty="0" err="1" smtClean="0">
                <a:latin typeface="Arial Narrow" panose="020B0606020202030204" pitchFamily="34" charset="0"/>
              </a:rPr>
              <a:t>P</a:t>
            </a:r>
            <a:r>
              <a:rPr lang="en-US" sz="1200" b="1" baseline="-25000" dirty="0" err="1" smtClean="0">
                <a:latin typeface="Arial Narrow" panose="020B0606020202030204" pitchFamily="34" charset="0"/>
              </a:rPr>
              <a:t>rad</a:t>
            </a:r>
            <a:r>
              <a:rPr lang="en-US" sz="1200" b="1" baseline="-25000" dirty="0" smtClean="0">
                <a:latin typeface="Arial Narrow" panose="020B0606020202030204" pitchFamily="34" charset="0"/>
              </a:rPr>
              <a:t> </a:t>
            </a:r>
            <a:r>
              <a:rPr lang="en-US" sz="1200" b="1" dirty="0" smtClean="0">
                <a:latin typeface="Arial Narrow" panose="020B0606020202030204" pitchFamily="34" charset="0"/>
              </a:rPr>
              <a:t>[MW]</a:t>
            </a:r>
            <a:endParaRPr lang="en-US" sz="1200" b="1" baseline="-25000" dirty="0">
              <a:latin typeface="Arial Narrow" panose="020B0606020202030204" pitchFamily="34" charset="0"/>
            </a:endParaRPr>
          </a:p>
        </p:txBody>
      </p:sp>
      <p:sp>
        <p:nvSpPr>
          <p:cNvPr id="55" name="TextBox 54"/>
          <p:cNvSpPr txBox="1"/>
          <p:nvPr/>
        </p:nvSpPr>
        <p:spPr>
          <a:xfrm>
            <a:off x="6188239" y="3105150"/>
            <a:ext cx="898003" cy="307777"/>
          </a:xfrm>
          <a:prstGeom prst="rect">
            <a:avLst/>
          </a:prstGeom>
          <a:noFill/>
        </p:spPr>
        <p:txBody>
          <a:bodyPr wrap="none" rtlCol="0">
            <a:spAutoFit/>
          </a:bodyPr>
          <a:lstStyle/>
          <a:p>
            <a:r>
              <a:rPr lang="en-US" sz="1400" b="1" dirty="0" err="1" smtClean="0">
                <a:latin typeface="Arial Narrow" panose="020B0606020202030204" pitchFamily="34" charset="0"/>
              </a:rPr>
              <a:t>P</a:t>
            </a:r>
            <a:r>
              <a:rPr lang="en-US" sz="1400" b="1" baseline="-25000" dirty="0" err="1" smtClean="0">
                <a:latin typeface="Arial Narrow" panose="020B0606020202030204" pitchFamily="34" charset="0"/>
              </a:rPr>
              <a:t>e</a:t>
            </a:r>
            <a:r>
              <a:rPr lang="en-US" sz="1400" b="1" baseline="30000" dirty="0" err="1" smtClean="0">
                <a:latin typeface="Arial Narrow" panose="020B0606020202030204" pitchFamily="34" charset="0"/>
              </a:rPr>
              <a:t>ped</a:t>
            </a:r>
            <a:r>
              <a:rPr lang="en-US" sz="1400" b="1" baseline="30000" dirty="0" smtClean="0">
                <a:latin typeface="Arial Narrow" panose="020B0606020202030204" pitchFamily="34" charset="0"/>
              </a:rPr>
              <a:t> </a:t>
            </a:r>
            <a:r>
              <a:rPr lang="en-US" sz="1400" b="1" dirty="0" smtClean="0">
                <a:latin typeface="Arial Narrow" panose="020B0606020202030204" pitchFamily="34" charset="0"/>
              </a:rPr>
              <a:t>[</a:t>
            </a:r>
            <a:r>
              <a:rPr lang="en-US" sz="1400" b="1" dirty="0" err="1" smtClean="0">
                <a:latin typeface="Arial Narrow" panose="020B0606020202030204" pitchFamily="34" charset="0"/>
              </a:rPr>
              <a:t>kPa</a:t>
            </a:r>
            <a:r>
              <a:rPr lang="en-US" sz="1400" b="1" dirty="0" smtClean="0">
                <a:latin typeface="Arial Narrow" panose="020B0606020202030204" pitchFamily="34" charset="0"/>
              </a:rPr>
              <a:t>]</a:t>
            </a:r>
            <a:endParaRPr lang="en-US" sz="1400" b="1" baseline="-25000" dirty="0">
              <a:latin typeface="Arial Narrow" panose="020B0606020202030204" pitchFamily="34" charset="0"/>
            </a:endParaRPr>
          </a:p>
        </p:txBody>
      </p:sp>
      <p:sp>
        <p:nvSpPr>
          <p:cNvPr id="56" name="Rectangle 55"/>
          <p:cNvSpPr>
            <a:spLocks noChangeArrowheads="1"/>
          </p:cNvSpPr>
          <p:nvPr/>
        </p:nvSpPr>
        <p:spPr bwMode="auto">
          <a:xfrm>
            <a:off x="6785423" y="1352550"/>
            <a:ext cx="563947" cy="204826"/>
          </a:xfrm>
          <a:prstGeom prst="rect">
            <a:avLst/>
          </a:prstGeom>
          <a:solidFill>
            <a:srgbClr val="008000">
              <a:alpha val="18823"/>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7" name="Rectangle 56"/>
          <p:cNvSpPr>
            <a:spLocks noChangeArrowheads="1"/>
          </p:cNvSpPr>
          <p:nvPr/>
        </p:nvSpPr>
        <p:spPr bwMode="auto">
          <a:xfrm>
            <a:off x="7673315" y="1352550"/>
            <a:ext cx="807132" cy="204826"/>
          </a:xfrm>
          <a:prstGeom prst="rect">
            <a:avLst/>
          </a:prstGeom>
          <a:solidFill>
            <a:srgbClr val="008000">
              <a:alpha val="18823"/>
            </a:srgbClr>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97147" tIns="48574" rIns="97147" bIns="48574" anchor="ctr"/>
          <a:lstStyle>
            <a:defPPr>
              <a:defRPr lang="en-US"/>
            </a:defPPr>
            <a:lvl1pPr algn="l" rtl="0" fontAlgn="base">
              <a:spcBef>
                <a:spcPct val="20000"/>
              </a:spcBef>
              <a:spcAft>
                <a:spcPct val="0"/>
              </a:spcAft>
              <a:buChar char="•"/>
              <a:defRPr sz="1200" i="1" kern="1200">
                <a:solidFill>
                  <a:srgbClr val="1822CD"/>
                </a:solidFill>
                <a:latin typeface="Helvetica" charset="0"/>
                <a:ea typeface="MS PGothic" pitchFamily="34" charset="-128"/>
                <a:cs typeface="+mn-cs"/>
              </a:defRPr>
            </a:lvl1pPr>
            <a:lvl2pPr marL="455613" indent="1588" algn="l" rtl="0" fontAlgn="base">
              <a:spcBef>
                <a:spcPct val="20000"/>
              </a:spcBef>
              <a:spcAft>
                <a:spcPct val="0"/>
              </a:spcAft>
              <a:buChar char="•"/>
              <a:defRPr sz="1200" i="1" kern="1200">
                <a:solidFill>
                  <a:srgbClr val="1822CD"/>
                </a:solidFill>
                <a:latin typeface="Helvetica" charset="0"/>
                <a:ea typeface="MS PGothic" pitchFamily="34" charset="-128"/>
                <a:cs typeface="+mn-cs"/>
              </a:defRPr>
            </a:lvl2pPr>
            <a:lvl3pPr marL="911225" indent="3175" algn="l" rtl="0" fontAlgn="base">
              <a:spcBef>
                <a:spcPct val="20000"/>
              </a:spcBef>
              <a:spcAft>
                <a:spcPct val="0"/>
              </a:spcAft>
              <a:buChar char="•"/>
              <a:defRPr sz="1200" i="1" kern="1200">
                <a:solidFill>
                  <a:srgbClr val="1822CD"/>
                </a:solidFill>
                <a:latin typeface="Helvetica" charset="0"/>
                <a:ea typeface="MS PGothic" pitchFamily="34" charset="-128"/>
                <a:cs typeface="+mn-cs"/>
              </a:defRPr>
            </a:lvl3pPr>
            <a:lvl4pPr marL="1366838" indent="4763" algn="l" rtl="0" fontAlgn="base">
              <a:spcBef>
                <a:spcPct val="20000"/>
              </a:spcBef>
              <a:spcAft>
                <a:spcPct val="0"/>
              </a:spcAft>
              <a:buChar char="•"/>
              <a:defRPr sz="1200" i="1" kern="1200">
                <a:solidFill>
                  <a:srgbClr val="1822CD"/>
                </a:solidFill>
                <a:latin typeface="Helvetica" charset="0"/>
                <a:ea typeface="MS PGothic" pitchFamily="34" charset="-128"/>
                <a:cs typeface="+mn-cs"/>
              </a:defRPr>
            </a:lvl4pPr>
            <a:lvl5pPr marL="1822450" indent="6350" algn="l" rtl="0" fontAlgn="base">
              <a:spcBef>
                <a:spcPct val="20000"/>
              </a:spcBef>
              <a:spcAft>
                <a:spcPct val="0"/>
              </a:spcAft>
              <a:buChar char="•"/>
              <a:defRPr sz="1200" i="1" kern="1200">
                <a:solidFill>
                  <a:srgbClr val="1822CD"/>
                </a:solidFill>
                <a:latin typeface="Helvetica" charset="0"/>
                <a:ea typeface="MS PGothic" pitchFamily="34" charset="-128"/>
                <a:cs typeface="+mn-cs"/>
              </a:defRPr>
            </a:lvl5pPr>
            <a:lvl6pPr marL="2286000" algn="l" defTabSz="914400" rtl="0" eaLnBrk="1" latinLnBrk="0" hangingPunct="1">
              <a:defRPr sz="1200" i="1" kern="1200">
                <a:solidFill>
                  <a:srgbClr val="1822CD"/>
                </a:solidFill>
                <a:latin typeface="Helvetica" charset="0"/>
                <a:ea typeface="MS PGothic" pitchFamily="34" charset="-128"/>
                <a:cs typeface="+mn-cs"/>
              </a:defRPr>
            </a:lvl6pPr>
            <a:lvl7pPr marL="2743200" algn="l" defTabSz="914400" rtl="0" eaLnBrk="1" latinLnBrk="0" hangingPunct="1">
              <a:defRPr sz="1200" i="1" kern="1200">
                <a:solidFill>
                  <a:srgbClr val="1822CD"/>
                </a:solidFill>
                <a:latin typeface="Helvetica" charset="0"/>
                <a:ea typeface="MS PGothic" pitchFamily="34" charset="-128"/>
                <a:cs typeface="+mn-cs"/>
              </a:defRPr>
            </a:lvl7pPr>
            <a:lvl8pPr marL="3200400" algn="l" defTabSz="914400" rtl="0" eaLnBrk="1" latinLnBrk="0" hangingPunct="1">
              <a:defRPr sz="1200" i="1" kern="1200">
                <a:solidFill>
                  <a:srgbClr val="1822CD"/>
                </a:solidFill>
                <a:latin typeface="Helvetica" charset="0"/>
                <a:ea typeface="MS PGothic" pitchFamily="34" charset="-128"/>
                <a:cs typeface="+mn-cs"/>
              </a:defRPr>
            </a:lvl8pPr>
            <a:lvl9pPr marL="3657600" algn="l" defTabSz="914400" rtl="0" eaLnBrk="1" latinLnBrk="0" hangingPunct="1">
              <a:defRPr sz="1200" i="1" kern="1200">
                <a:solidFill>
                  <a:srgbClr val="1822CD"/>
                </a:solidFill>
                <a:latin typeface="Helvetica" charset="0"/>
                <a:ea typeface="MS PGothic" pitchFamily="34" charset="-128"/>
                <a:cs typeface="+mn-cs"/>
              </a:defRPr>
            </a:lvl9pPr>
          </a:lstStyle>
          <a:p>
            <a:pPr algn="ctr" defTabSz="456553">
              <a:spcBef>
                <a:spcPct val="0"/>
              </a:spcBef>
              <a:buFontTx/>
              <a:buNone/>
              <a:defRPr/>
            </a:pPr>
            <a:endParaRPr lang="en-US" sz="1400" i="0">
              <a:solidFill>
                <a:prstClr val="white"/>
              </a:solidFill>
              <a:latin typeface="Century Gothic"/>
              <a:ea typeface="+mn-ea"/>
            </a:endParaRPr>
          </a:p>
        </p:txBody>
      </p:sp>
      <p:sp>
        <p:nvSpPr>
          <p:cNvPr id="58" name="TextBox 57"/>
          <p:cNvSpPr txBox="1"/>
          <p:nvPr/>
        </p:nvSpPr>
        <p:spPr>
          <a:xfrm>
            <a:off x="5953226" y="890885"/>
            <a:ext cx="3114574" cy="461665"/>
          </a:xfrm>
          <a:prstGeom prst="rect">
            <a:avLst/>
          </a:prstGeom>
          <a:noFill/>
        </p:spPr>
        <p:txBody>
          <a:bodyPr wrap="square" lIns="0" rIns="0" rtlCol="0">
            <a:spAutoFit/>
          </a:bodyPr>
          <a:lstStyle/>
          <a:p>
            <a:pPr algn="ctr"/>
            <a:r>
              <a:rPr lang="en-US" sz="2400" b="1" dirty="0" smtClean="0">
                <a:latin typeface="Arial Narrow" panose="020B0606020202030204" pitchFamily="34" charset="0"/>
              </a:rPr>
              <a:t>Lithium injection on DIII-D</a:t>
            </a:r>
          </a:p>
        </p:txBody>
      </p:sp>
      <p:sp>
        <p:nvSpPr>
          <p:cNvPr id="59" name="TextBox 58"/>
          <p:cNvSpPr txBox="1"/>
          <p:nvPr/>
        </p:nvSpPr>
        <p:spPr>
          <a:xfrm>
            <a:off x="6319814" y="3904488"/>
            <a:ext cx="641201" cy="276999"/>
          </a:xfrm>
          <a:prstGeom prst="rect">
            <a:avLst/>
          </a:prstGeom>
          <a:solidFill>
            <a:schemeClr val="bg1"/>
          </a:solidFill>
        </p:spPr>
        <p:txBody>
          <a:bodyPr wrap="none" lIns="0" tIns="45720" rIns="0" bIns="45720" rtlCol="0">
            <a:spAutoFit/>
          </a:bodyPr>
          <a:lstStyle/>
          <a:p>
            <a:r>
              <a:rPr lang="en-US" sz="1200" b="1" dirty="0" err="1" smtClean="0">
                <a:latin typeface="Arial Narrow" panose="020B0606020202030204" pitchFamily="34" charset="0"/>
              </a:rPr>
              <a:t>P</a:t>
            </a:r>
            <a:r>
              <a:rPr lang="en-US" sz="1200" b="1" baseline="-25000" dirty="0" err="1" smtClean="0">
                <a:latin typeface="Arial Narrow" panose="020B0606020202030204" pitchFamily="34" charset="0"/>
              </a:rPr>
              <a:t>e</a:t>
            </a:r>
            <a:r>
              <a:rPr lang="en-US" sz="1200" b="1" baseline="30000" dirty="0" err="1" smtClean="0">
                <a:latin typeface="Arial Narrow" panose="020B0606020202030204" pitchFamily="34" charset="0"/>
              </a:rPr>
              <a:t>width</a:t>
            </a:r>
            <a:r>
              <a:rPr lang="en-US" sz="1200" b="1" baseline="30000" dirty="0" smtClean="0">
                <a:latin typeface="Arial Narrow" panose="020B0606020202030204" pitchFamily="34" charset="0"/>
              </a:rPr>
              <a:t> </a:t>
            </a:r>
            <a:r>
              <a:rPr lang="en-US" sz="1200" b="1" dirty="0" smtClean="0">
                <a:latin typeface="Arial Narrow" panose="020B0606020202030204" pitchFamily="34" charset="0"/>
              </a:rPr>
              <a:t>[cm]</a:t>
            </a:r>
            <a:endParaRPr lang="en-US" sz="1200" b="1" baseline="-25000" dirty="0">
              <a:latin typeface="Arial Narrow" panose="020B0606020202030204" pitchFamily="34" charset="0"/>
            </a:endParaRPr>
          </a:p>
        </p:txBody>
      </p:sp>
      <p:sp>
        <p:nvSpPr>
          <p:cNvPr id="11" name="TextBox 10"/>
          <p:cNvSpPr txBox="1"/>
          <p:nvPr/>
        </p:nvSpPr>
        <p:spPr>
          <a:xfrm>
            <a:off x="8589040" y="3105150"/>
            <a:ext cx="554960" cy="230832"/>
          </a:xfrm>
          <a:prstGeom prst="rect">
            <a:avLst/>
          </a:prstGeom>
          <a:noFill/>
        </p:spPr>
        <p:txBody>
          <a:bodyPr wrap="none" rtlCol="0">
            <a:spAutoFit/>
          </a:bodyPr>
          <a:lstStyle/>
          <a:p>
            <a:r>
              <a:rPr lang="en-US" sz="900" b="1" dirty="0" smtClean="0">
                <a:latin typeface="Arial Narrow" panose="020B0606020202030204" pitchFamily="34" charset="0"/>
              </a:rPr>
              <a:t>#159643</a:t>
            </a:r>
            <a:endParaRPr lang="en-US" sz="900" b="1" dirty="0">
              <a:latin typeface="Arial Narrow" panose="020B0606020202030204" pitchFamily="34" charset="0"/>
            </a:endParaRPr>
          </a:p>
        </p:txBody>
      </p:sp>
      <p:sp>
        <p:nvSpPr>
          <p:cNvPr id="60" name="TextBox 59"/>
          <p:cNvSpPr txBox="1"/>
          <p:nvPr/>
        </p:nvSpPr>
        <p:spPr>
          <a:xfrm>
            <a:off x="7271313" y="4596140"/>
            <a:ext cx="729687" cy="261610"/>
          </a:xfrm>
          <a:prstGeom prst="rect">
            <a:avLst/>
          </a:prstGeom>
          <a:noFill/>
        </p:spPr>
        <p:txBody>
          <a:bodyPr wrap="none" rtlCol="0">
            <a:spAutoFit/>
          </a:bodyPr>
          <a:lstStyle/>
          <a:p>
            <a:r>
              <a:rPr lang="en-US" sz="1100" b="1" dirty="0" smtClean="0">
                <a:latin typeface="Arial Narrow" panose="020B0606020202030204" pitchFamily="34" charset="0"/>
              </a:rPr>
              <a:t>Time [</a:t>
            </a:r>
            <a:r>
              <a:rPr lang="en-US" sz="1100" b="1" dirty="0" err="1" smtClean="0">
                <a:latin typeface="Arial Narrow" panose="020B0606020202030204" pitchFamily="34" charset="0"/>
              </a:rPr>
              <a:t>ms</a:t>
            </a:r>
            <a:r>
              <a:rPr lang="en-US" sz="1100" b="1" dirty="0" smtClean="0">
                <a:latin typeface="Arial Narrow" panose="020B0606020202030204" pitchFamily="34" charset="0"/>
              </a:rPr>
              <a:t>]</a:t>
            </a:r>
            <a:endParaRPr lang="en-US" sz="1100" b="1" dirty="0">
              <a:latin typeface="Arial Narrow" panose="020B0606020202030204" pitchFamily="34" charset="0"/>
            </a:endParaRPr>
          </a:p>
        </p:txBody>
      </p:sp>
      <p:grpSp>
        <p:nvGrpSpPr>
          <p:cNvPr id="61" name="Group 60"/>
          <p:cNvGrpSpPr/>
          <p:nvPr/>
        </p:nvGrpSpPr>
        <p:grpSpPr>
          <a:xfrm>
            <a:off x="114300" y="1736939"/>
            <a:ext cx="4000500" cy="2968411"/>
            <a:chOff x="114300" y="1738759"/>
            <a:chExt cx="4229100" cy="3036277"/>
          </a:xfrm>
        </p:grpSpPr>
        <p:pic>
          <p:nvPicPr>
            <p:cNvPr id="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1738759"/>
              <a:ext cx="4229100" cy="3036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3" name="Straight Connector 62"/>
            <p:cNvCxnSpPr/>
            <p:nvPr/>
          </p:nvCxnSpPr>
          <p:spPr>
            <a:xfrm>
              <a:off x="762000" y="3060309"/>
              <a:ext cx="34290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306641" y="1872065"/>
              <a:ext cx="754437" cy="724070"/>
            </a:xfrm>
            <a:prstGeom prst="rect">
              <a:avLst/>
            </a:prstGeom>
            <a:noFill/>
          </p:spPr>
          <p:txBody>
            <a:bodyPr wrap="none" rtlCol="0">
              <a:spAutoFit/>
            </a:bodyPr>
            <a:lstStyle/>
            <a:p>
              <a:pPr algn="r"/>
              <a:r>
                <a:rPr lang="en-US" sz="2000" b="1" dirty="0" smtClean="0">
                  <a:solidFill>
                    <a:srgbClr val="0000FF"/>
                  </a:solidFill>
                </a:rPr>
                <a:t>EPH</a:t>
              </a:r>
            </a:p>
            <a:p>
              <a:pPr algn="r"/>
              <a:r>
                <a:rPr lang="en-US" sz="2000" b="1" dirty="0" smtClean="0">
                  <a:solidFill>
                    <a:srgbClr val="C00000"/>
                  </a:solidFill>
                </a:rPr>
                <a:t>H</a:t>
              </a:r>
              <a:endParaRPr lang="en-US" sz="2000" b="1" dirty="0">
                <a:solidFill>
                  <a:srgbClr val="C00000"/>
                </a:solidFill>
              </a:endParaRPr>
            </a:p>
          </p:txBody>
        </p:sp>
      </p:grpSp>
    </p:spTree>
    <p:extLst>
      <p:ext uri="{BB962C8B-B14F-4D97-AF65-F5344CB8AC3E}">
        <p14:creationId xmlns:p14="http://schemas.microsoft.com/office/powerpoint/2010/main" val="3760599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idx="4294967295"/>
          </p:nvPr>
        </p:nvSpPr>
        <p:spPr/>
        <p:txBody>
          <a:bodyPr>
            <a:normAutofit/>
          </a:bodyPr>
          <a:lstStyle/>
          <a:p>
            <a:r>
              <a:rPr lang="en-US" altLang="en-US" sz="2800" dirty="0" smtClean="0"/>
              <a:t>Li (solid and liquid) PFCs can increase confinement</a:t>
            </a:r>
          </a:p>
        </p:txBody>
      </p:sp>
      <p:grpSp>
        <p:nvGrpSpPr>
          <p:cNvPr id="4" name="Group 3"/>
          <p:cNvGrpSpPr/>
          <p:nvPr/>
        </p:nvGrpSpPr>
        <p:grpSpPr>
          <a:xfrm>
            <a:off x="228600" y="934320"/>
            <a:ext cx="4206082" cy="3956180"/>
            <a:chOff x="4937918" y="934320"/>
            <a:chExt cx="4206082" cy="3956180"/>
          </a:xfrm>
        </p:grpSpPr>
        <p:sp>
          <p:nvSpPr>
            <p:cNvPr id="67588" name="TextBox 1"/>
            <p:cNvSpPr txBox="1">
              <a:spLocks noChangeArrowheads="1"/>
            </p:cNvSpPr>
            <p:nvPr/>
          </p:nvSpPr>
          <p:spPr bwMode="auto">
            <a:xfrm>
              <a:off x="5257800" y="1321773"/>
              <a:ext cx="3810000" cy="369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3" tIns="45591" rIns="91183" bIns="45591">
              <a:spAutoFit/>
            </a:bodyPr>
            <a:lstStyle>
              <a:lvl1pPr marL="285750" indent="-285750" eaLnBrk="0" hangingPunct="0">
                <a:defRPr sz="1200" i="1">
                  <a:solidFill>
                    <a:srgbClr val="1822CD"/>
                  </a:solidFill>
                  <a:latin typeface="Helvetica" charset="0"/>
                  <a:ea typeface="MS PGothic" pitchFamily="34" charset="-128"/>
                </a:defRPr>
              </a:lvl1pPr>
              <a:lvl2pPr marL="742950" indent="-285750" eaLnBrk="0" hangingPunct="0">
                <a:defRPr sz="1200" i="1">
                  <a:solidFill>
                    <a:srgbClr val="1822CD"/>
                  </a:solidFill>
                  <a:latin typeface="Helvetica" charset="0"/>
                  <a:ea typeface="MS PGothic" pitchFamily="34" charset="-128"/>
                </a:defRPr>
              </a:lvl2pPr>
              <a:lvl3pPr marL="1143000" indent="-228600" eaLnBrk="0" hangingPunct="0">
                <a:defRPr sz="1200" i="1">
                  <a:solidFill>
                    <a:srgbClr val="1822CD"/>
                  </a:solidFill>
                  <a:latin typeface="Helvetica" charset="0"/>
                  <a:ea typeface="MS PGothic" pitchFamily="34" charset="-128"/>
                </a:defRPr>
              </a:lvl3pPr>
              <a:lvl4pPr marL="1600200" indent="-228600" eaLnBrk="0" hangingPunct="0">
                <a:defRPr sz="1200" i="1">
                  <a:solidFill>
                    <a:srgbClr val="1822CD"/>
                  </a:solidFill>
                  <a:latin typeface="Helvetica" charset="0"/>
                  <a:ea typeface="MS PGothic" pitchFamily="34" charset="-128"/>
                </a:defRPr>
              </a:lvl4pPr>
              <a:lvl5pPr marL="2057400" indent="-228600" eaLnBrk="0" hangingPunct="0">
                <a:defRPr sz="1200" i="1">
                  <a:solidFill>
                    <a:srgbClr val="1822CD"/>
                  </a:solidFill>
                  <a:latin typeface="Helvetica" charset="0"/>
                  <a:ea typeface="MS PGothic" pitchFamily="34" charset="-128"/>
                </a:defRPr>
              </a:lvl5pPr>
              <a:lvl6pPr marL="2514600" indent="-228600" eaLnBrk="0" fontAlgn="base" hangingPunct="0">
                <a:spcBef>
                  <a:spcPct val="20000"/>
                </a:spcBef>
                <a:spcAft>
                  <a:spcPct val="0"/>
                </a:spcAft>
                <a:buChar char="•"/>
                <a:defRPr sz="1200" i="1">
                  <a:solidFill>
                    <a:srgbClr val="1822CD"/>
                  </a:solidFill>
                  <a:latin typeface="Helvetica" charset="0"/>
                  <a:ea typeface="MS PGothic" pitchFamily="34" charset="-128"/>
                </a:defRPr>
              </a:lvl6pPr>
              <a:lvl7pPr marL="2971800" indent="-228600" eaLnBrk="0" fontAlgn="base" hangingPunct="0">
                <a:spcBef>
                  <a:spcPct val="20000"/>
                </a:spcBef>
                <a:spcAft>
                  <a:spcPct val="0"/>
                </a:spcAft>
                <a:buChar char="•"/>
                <a:defRPr sz="1200" i="1">
                  <a:solidFill>
                    <a:srgbClr val="1822CD"/>
                  </a:solidFill>
                  <a:latin typeface="Helvetica" charset="0"/>
                  <a:ea typeface="MS PGothic" pitchFamily="34" charset="-128"/>
                </a:defRPr>
              </a:lvl7pPr>
              <a:lvl8pPr marL="3429000" indent="-228600" eaLnBrk="0" fontAlgn="base" hangingPunct="0">
                <a:spcBef>
                  <a:spcPct val="20000"/>
                </a:spcBef>
                <a:spcAft>
                  <a:spcPct val="0"/>
                </a:spcAft>
                <a:buChar char="•"/>
                <a:defRPr sz="1200" i="1">
                  <a:solidFill>
                    <a:srgbClr val="1822CD"/>
                  </a:solidFill>
                  <a:latin typeface="Helvetica" charset="0"/>
                  <a:ea typeface="MS PGothic" pitchFamily="34" charset="-128"/>
                </a:defRPr>
              </a:lvl8pPr>
              <a:lvl9pPr marL="3886200" indent="-228600" eaLnBrk="0" fontAlgn="base" hangingPunct="0">
                <a:spcBef>
                  <a:spcPct val="20000"/>
                </a:spcBef>
                <a:spcAft>
                  <a:spcPct val="0"/>
                </a:spcAft>
                <a:buChar char="•"/>
                <a:defRPr sz="1200" i="1">
                  <a:solidFill>
                    <a:srgbClr val="1822CD"/>
                  </a:solidFill>
                  <a:latin typeface="Helvetica" charset="0"/>
                  <a:ea typeface="MS PGothic" pitchFamily="34" charset="-128"/>
                </a:defRPr>
              </a:lvl9pPr>
            </a:lstStyle>
            <a:p>
              <a:pPr algn="ctr" eaLnBrk="1" hangingPunct="1"/>
              <a:r>
                <a:rPr lang="en-US" altLang="en-US" sz="1800" b="1" i="0" dirty="0">
                  <a:solidFill>
                    <a:srgbClr val="C00000"/>
                  </a:solidFill>
                  <a:latin typeface="Arial" pitchFamily="34" charset="0"/>
                  <a:ea typeface="ヒラギノ角ゴ Pro W3" charset="-128"/>
                </a:rPr>
                <a:t>H</a:t>
              </a:r>
              <a:r>
                <a:rPr lang="en-US" altLang="en-US" sz="1800" b="1" i="0" baseline="-25000" dirty="0">
                  <a:solidFill>
                    <a:srgbClr val="C00000"/>
                  </a:solidFill>
                  <a:latin typeface="Arial" pitchFamily="34" charset="0"/>
                  <a:ea typeface="ヒラギノ角ゴ Pro W3" charset="-128"/>
                </a:rPr>
                <a:t>98y2</a:t>
              </a:r>
              <a:r>
                <a:rPr lang="en-US" altLang="en-US" sz="1800" b="1" i="0" dirty="0">
                  <a:solidFill>
                    <a:srgbClr val="C00000"/>
                  </a:solidFill>
                  <a:latin typeface="Arial" pitchFamily="34" charset="0"/>
                  <a:ea typeface="ヒラギノ角ゴ Pro W3" charset="-128"/>
                </a:rPr>
                <a:t> increased from </a:t>
              </a:r>
              <a:r>
                <a:rPr lang="en-US" altLang="en-US" sz="1800" b="1" i="0" dirty="0" smtClean="0">
                  <a:solidFill>
                    <a:srgbClr val="C00000"/>
                  </a:solidFill>
                  <a:latin typeface="Arial" pitchFamily="34" charset="0"/>
                  <a:ea typeface="ヒラギノ角ゴ Pro W3" charset="-128"/>
                </a:rPr>
                <a:t>0.8 </a:t>
              </a:r>
              <a:r>
                <a:rPr lang="en-US" altLang="en-US" sz="1800" b="1" i="0" dirty="0" smtClean="0">
                  <a:solidFill>
                    <a:srgbClr val="C00000"/>
                  </a:solidFill>
                  <a:latin typeface="Arial" pitchFamily="34" charset="0"/>
                  <a:ea typeface="ヒラギノ角ゴ Pro W3" charset="-128"/>
                  <a:sym typeface="Wingdings" panose="05000000000000000000" pitchFamily="2" charset="2"/>
                </a:rPr>
                <a:t></a:t>
              </a:r>
              <a:r>
                <a:rPr lang="en-US" altLang="en-US" sz="1800" b="1" i="0" dirty="0" smtClean="0">
                  <a:solidFill>
                    <a:srgbClr val="C00000"/>
                  </a:solidFill>
                  <a:latin typeface="Arial" pitchFamily="34" charset="0"/>
                  <a:ea typeface="ヒラギノ角ゴ Pro W3" charset="-128"/>
                </a:rPr>
                <a:t> 1.4</a:t>
              </a:r>
              <a:endParaRPr lang="en-US" altLang="en-US" sz="1800" b="1" i="0" dirty="0">
                <a:solidFill>
                  <a:srgbClr val="C00000"/>
                </a:solidFill>
                <a:latin typeface="Arial" pitchFamily="34" charset="0"/>
                <a:ea typeface="ヒラギノ角ゴ Pro W3" charset="-128"/>
              </a:endParaRPr>
            </a:p>
          </p:txBody>
        </p:sp>
        <p:sp>
          <p:nvSpPr>
            <p:cNvPr id="20" name="TextBox 19"/>
            <p:cNvSpPr txBox="1">
              <a:spLocks noChangeArrowheads="1"/>
            </p:cNvSpPr>
            <p:nvPr/>
          </p:nvSpPr>
          <p:spPr bwMode="auto">
            <a:xfrm>
              <a:off x="4937918" y="934320"/>
              <a:ext cx="4206082" cy="46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fontAlgn="auto" hangingPunct="1">
                <a:spcBef>
                  <a:spcPts val="0"/>
                </a:spcBef>
                <a:spcAft>
                  <a:spcPts val="0"/>
                </a:spcAft>
                <a:buFontTx/>
                <a:buNone/>
                <a:defRPr/>
              </a:pPr>
              <a:r>
                <a:rPr lang="en-US" b="1" i="0" kern="0" dirty="0" smtClean="0">
                  <a:solidFill>
                    <a:srgbClr val="0000FF"/>
                  </a:solidFill>
                  <a:latin typeface="Arial Narrow" panose="020B0606020202030204" pitchFamily="34" charset="0"/>
                </a:rPr>
                <a:t>NSTX (wider </a:t>
              </a:r>
              <a:r>
                <a:rPr lang="en-US" b="1" i="0" kern="0" dirty="0" smtClean="0">
                  <a:solidFill>
                    <a:srgbClr val="0000FF"/>
                  </a:solidFill>
                  <a:latin typeface="Arial Narrow" panose="020B0606020202030204" pitchFamily="34" charset="0"/>
                  <a:sym typeface="Wingdings" panose="05000000000000000000" pitchFamily="2" charset="2"/>
                </a:rPr>
                <a:t> higher</a:t>
              </a:r>
              <a:r>
                <a:rPr lang="en-US" b="1" i="0" kern="0" dirty="0" smtClean="0">
                  <a:solidFill>
                    <a:srgbClr val="0000FF"/>
                  </a:solidFill>
                  <a:latin typeface="Arial Narrow" panose="020B0606020202030204" pitchFamily="34" charset="0"/>
                </a:rPr>
                <a:t> pedestals)</a:t>
              </a:r>
              <a:endParaRPr lang="en-US" b="1" i="0" kern="0" dirty="0">
                <a:solidFill>
                  <a:srgbClr val="0000FF"/>
                </a:solidFill>
                <a:latin typeface="Arial Narrow" panose="020B0606020202030204" pitchFamily="34" charset="0"/>
              </a:endParaRPr>
            </a:p>
          </p:txBody>
        </p:sp>
        <p:sp>
          <p:nvSpPr>
            <p:cNvPr id="12" name="TextBox 5"/>
            <p:cNvSpPr txBox="1">
              <a:spLocks noChangeArrowheads="1"/>
            </p:cNvSpPr>
            <p:nvPr/>
          </p:nvSpPr>
          <p:spPr bwMode="auto">
            <a:xfrm>
              <a:off x="5700375" y="4629150"/>
              <a:ext cx="2838721" cy="26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fontAlgn="auto" hangingPunct="1">
                <a:spcBef>
                  <a:spcPts val="0"/>
                </a:spcBef>
                <a:spcAft>
                  <a:spcPts val="0"/>
                </a:spcAft>
                <a:buFontTx/>
                <a:buNone/>
                <a:defRPr/>
              </a:pPr>
              <a:r>
                <a:rPr lang="en-US" sz="1100" i="1" kern="0" dirty="0" smtClean="0">
                  <a:solidFill>
                    <a:sysClr val="windowText" lastClr="000000"/>
                  </a:solidFill>
                  <a:latin typeface="Arial Narrow" panose="020B0606020202030204" pitchFamily="34" charset="0"/>
                </a:rPr>
                <a:t>D.P. Boyle, et al., J. </a:t>
              </a:r>
              <a:r>
                <a:rPr lang="en-US" sz="1100" i="1" kern="0" dirty="0" err="1" smtClean="0">
                  <a:solidFill>
                    <a:sysClr val="windowText" lastClr="000000"/>
                  </a:solidFill>
                  <a:latin typeface="Arial Narrow" panose="020B0606020202030204" pitchFamily="34" charset="0"/>
                </a:rPr>
                <a:t>Nucl</a:t>
              </a:r>
              <a:r>
                <a:rPr lang="en-US" sz="1100" i="1" kern="0" dirty="0" smtClean="0">
                  <a:solidFill>
                    <a:sysClr val="windowText" lastClr="000000"/>
                  </a:solidFill>
                  <a:latin typeface="Arial Narrow" panose="020B0606020202030204" pitchFamily="34" charset="0"/>
                </a:rPr>
                <a:t>. Mater. 438 (2013) S979   </a:t>
              </a:r>
              <a:endParaRPr lang="en-US" sz="1100" i="1" kern="0" dirty="0">
                <a:solidFill>
                  <a:sysClr val="windowText" lastClr="000000"/>
                </a:solidFill>
                <a:latin typeface="Arial Narrow" panose="020B0606020202030204" pitchFamily="34" charset="0"/>
              </a:endParaRPr>
            </a:p>
          </p:txBody>
        </p:sp>
        <p:grpSp>
          <p:nvGrpSpPr>
            <p:cNvPr id="2" name="Group 1"/>
            <p:cNvGrpSpPr/>
            <p:nvPr/>
          </p:nvGrpSpPr>
          <p:grpSpPr>
            <a:xfrm>
              <a:off x="5166518" y="1809750"/>
              <a:ext cx="3520282" cy="2827734"/>
              <a:chOff x="4956175" y="1244204"/>
              <a:chExt cx="4110038" cy="2827734"/>
            </a:xfrm>
          </p:grpSpPr>
          <p:pic>
            <p:nvPicPr>
              <p:cNvPr id="67591"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1244204"/>
                <a:ext cx="4110038" cy="2827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595" name="Straight Connector 2"/>
              <p:cNvCxnSpPr>
                <a:cxnSpLocks noChangeShapeType="1"/>
              </p:cNvCxnSpPr>
              <p:nvPr/>
            </p:nvCxnSpPr>
            <p:spPr bwMode="auto">
              <a:xfrm flipV="1">
                <a:off x="5729289" y="2553891"/>
                <a:ext cx="3095625" cy="14288"/>
              </a:xfrm>
              <a:prstGeom prst="line">
                <a:avLst/>
              </a:prstGeom>
              <a:noFill/>
              <a:ln w="38100">
                <a:solidFill>
                  <a:srgbClr val="02CC3A"/>
                </a:solidFill>
                <a:prstDash val="dash"/>
                <a:round/>
                <a:headEnd/>
                <a:tailEnd/>
              </a:ln>
              <a:extLst>
                <a:ext uri="{909E8E84-426E-40DD-AFC4-6F175D3DCCD1}">
                  <a14:hiddenFill xmlns:a14="http://schemas.microsoft.com/office/drawing/2010/main">
                    <a:noFill/>
                  </a14:hiddenFill>
                </a:ext>
              </a:extLst>
            </p:spPr>
          </p:cxnSp>
          <p:sp>
            <p:nvSpPr>
              <p:cNvPr id="14" name="TextBox 5"/>
              <p:cNvSpPr txBox="1">
                <a:spLocks noChangeArrowheads="1"/>
              </p:cNvSpPr>
              <p:nvPr/>
            </p:nvSpPr>
            <p:spPr bwMode="auto">
              <a:xfrm>
                <a:off x="7661943" y="2343150"/>
                <a:ext cx="993564" cy="399849"/>
              </a:xfrm>
              <a:prstGeom prst="rect">
                <a:avLst/>
              </a:prstGeom>
              <a:solidFill>
                <a:schemeClr val="bg1"/>
              </a:solidFill>
              <a:ln>
                <a:noFill/>
              </a:ln>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fontAlgn="auto" hangingPunct="1">
                  <a:spcBef>
                    <a:spcPts val="0"/>
                  </a:spcBef>
                  <a:spcAft>
                    <a:spcPts val="0"/>
                  </a:spcAft>
                  <a:buFontTx/>
                  <a:buNone/>
                  <a:defRPr/>
                </a:pPr>
                <a:r>
                  <a:rPr lang="en-US" sz="2000" b="1" i="0" kern="0" dirty="0" smtClean="0">
                    <a:solidFill>
                      <a:srgbClr val="02CC3A"/>
                    </a:solidFill>
                    <a:latin typeface="+mn-lt"/>
                  </a:rPr>
                  <a:t>H</a:t>
                </a:r>
                <a:r>
                  <a:rPr lang="en-US" sz="2000" b="1" i="0" kern="0" baseline="-25000" dirty="0" smtClean="0">
                    <a:solidFill>
                      <a:srgbClr val="02CC3A"/>
                    </a:solidFill>
                    <a:latin typeface="+mn-lt"/>
                  </a:rPr>
                  <a:t>98</a:t>
                </a:r>
                <a:r>
                  <a:rPr lang="en-US" sz="2000" b="1" i="0" kern="0" dirty="0" smtClean="0">
                    <a:solidFill>
                      <a:srgbClr val="02CC3A"/>
                    </a:solidFill>
                    <a:latin typeface="+mn-lt"/>
                  </a:rPr>
                  <a:t>~1</a:t>
                </a:r>
                <a:endParaRPr lang="en-US" sz="2000" b="1" i="0" kern="0" dirty="0">
                  <a:solidFill>
                    <a:srgbClr val="02CC3A"/>
                  </a:solidFill>
                  <a:latin typeface="+mn-lt"/>
                </a:endParaRPr>
              </a:p>
            </p:txBody>
          </p:sp>
        </p:grpSp>
      </p:grpSp>
      <p:grpSp>
        <p:nvGrpSpPr>
          <p:cNvPr id="3" name="Group 2"/>
          <p:cNvGrpSpPr/>
          <p:nvPr/>
        </p:nvGrpSpPr>
        <p:grpSpPr>
          <a:xfrm>
            <a:off x="4898358" y="952701"/>
            <a:ext cx="4020133" cy="3937799"/>
            <a:chOff x="76200" y="952701"/>
            <a:chExt cx="4020133" cy="3937799"/>
          </a:xfrm>
        </p:grpSpPr>
        <p:sp>
          <p:nvSpPr>
            <p:cNvPr id="111619" name="TextBox 1"/>
            <p:cNvSpPr txBox="1">
              <a:spLocks noChangeArrowheads="1"/>
            </p:cNvSpPr>
            <p:nvPr/>
          </p:nvSpPr>
          <p:spPr bwMode="auto">
            <a:xfrm>
              <a:off x="130842" y="1352550"/>
              <a:ext cx="3788441" cy="33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183" tIns="45591" rIns="91183" bIns="45591">
              <a:spAutoFit/>
            </a:bodyPr>
            <a:lstStyle>
              <a:lvl1pPr marL="285750" indent="-285750" eaLnBrk="0" hangingPunct="0">
                <a:defRPr sz="1200" i="1">
                  <a:solidFill>
                    <a:srgbClr val="1822CD"/>
                  </a:solidFill>
                  <a:latin typeface="Helvetica" charset="0"/>
                  <a:ea typeface="ＭＳ Ｐゴシック" charset="0"/>
                  <a:cs typeface="ＭＳ Ｐゴシック" charset="0"/>
                </a:defRPr>
              </a:lvl1pPr>
              <a:lvl2pPr marL="742950" indent="-285750" eaLnBrk="0" hangingPunct="0">
                <a:defRPr sz="1200" i="1">
                  <a:solidFill>
                    <a:srgbClr val="1822CD"/>
                  </a:solidFill>
                  <a:latin typeface="Helvetica" charset="0"/>
                  <a:ea typeface="ＭＳ Ｐゴシック" charset="0"/>
                </a:defRPr>
              </a:lvl2pPr>
              <a:lvl3pPr marL="1143000" indent="-228600" eaLnBrk="0" hangingPunct="0">
                <a:defRPr sz="1200" i="1">
                  <a:solidFill>
                    <a:srgbClr val="1822CD"/>
                  </a:solidFill>
                  <a:latin typeface="Helvetica" charset="0"/>
                  <a:ea typeface="ＭＳ Ｐゴシック" charset="0"/>
                </a:defRPr>
              </a:lvl3pPr>
              <a:lvl4pPr marL="1600200" indent="-228600" eaLnBrk="0" hangingPunct="0">
                <a:defRPr sz="1200" i="1">
                  <a:solidFill>
                    <a:srgbClr val="1822CD"/>
                  </a:solidFill>
                  <a:latin typeface="Helvetica" charset="0"/>
                  <a:ea typeface="ＭＳ Ｐゴシック" charset="0"/>
                </a:defRPr>
              </a:lvl4pPr>
              <a:lvl5pPr marL="2057400" indent="-228600" eaLnBrk="0" hangingPunct="0">
                <a:defRPr sz="1200"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i="1">
                  <a:solidFill>
                    <a:srgbClr val="1822CD"/>
                  </a:solidFill>
                  <a:latin typeface="Helvetica" charset="0"/>
                  <a:ea typeface="ＭＳ Ｐゴシック" charset="0"/>
                </a:defRPr>
              </a:lvl9pPr>
            </a:lstStyle>
            <a:p>
              <a:pPr eaLnBrk="1" hangingPunct="1">
                <a:defRPr/>
              </a:pPr>
              <a:r>
                <a:rPr lang="en-US" sz="1600" b="1" i="0" dirty="0" smtClean="0">
                  <a:solidFill>
                    <a:srgbClr val="C00000"/>
                  </a:solidFill>
                  <a:latin typeface="Arial" charset="0"/>
                  <a:ea typeface="ヒラギノ角ゴ Pro W3" charset="0"/>
                  <a:cs typeface="ヒラギノ角ゴ Pro W3" charset="0"/>
                </a:rPr>
                <a:t>2-4x improvement over ITER98P(y,2)</a:t>
              </a:r>
            </a:p>
          </p:txBody>
        </p:sp>
        <p:sp>
          <p:nvSpPr>
            <p:cNvPr id="23" name="TextBox 5"/>
            <p:cNvSpPr txBox="1">
              <a:spLocks noChangeArrowheads="1"/>
            </p:cNvSpPr>
            <p:nvPr/>
          </p:nvSpPr>
          <p:spPr bwMode="auto">
            <a:xfrm>
              <a:off x="752299" y="4629150"/>
              <a:ext cx="2986197" cy="26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algn="ctr" eaLnBrk="1" fontAlgn="auto" hangingPunct="1">
                <a:spcBef>
                  <a:spcPts val="0"/>
                </a:spcBef>
                <a:spcAft>
                  <a:spcPts val="0"/>
                </a:spcAft>
                <a:buFontTx/>
                <a:buNone/>
                <a:defRPr/>
              </a:pPr>
              <a:r>
                <a:rPr lang="en-US" sz="1100" i="1" kern="0" dirty="0" smtClean="0">
                  <a:solidFill>
                    <a:sysClr val="windowText" lastClr="000000"/>
                  </a:solidFill>
                  <a:latin typeface="Arial Narrow" panose="020B0606020202030204" pitchFamily="34" charset="0"/>
                </a:rPr>
                <a:t>J.C. Schmitt, et al., Phys. Plasmas 22 (2015) 056112   </a:t>
              </a:r>
              <a:endParaRPr lang="en-US" sz="1100" i="1" kern="0" dirty="0">
                <a:solidFill>
                  <a:sysClr val="windowText" lastClr="000000"/>
                </a:solidFill>
                <a:latin typeface="Arial Narrow" panose="020B0606020202030204" pitchFamily="34" charset="0"/>
              </a:endParaRPr>
            </a:p>
          </p:txBody>
        </p:sp>
        <p:pic>
          <p:nvPicPr>
            <p:cNvPr id="67593" name="Picture 3"/>
            <p:cNvPicPr>
              <a:picLocks noChangeAspect="1"/>
            </p:cNvPicPr>
            <p:nvPr/>
          </p:nvPicPr>
          <p:blipFill>
            <a:blip r:embed="rId4">
              <a:extLst>
                <a:ext uri="{28A0092B-C50C-407E-A947-70E740481C1C}">
                  <a14:useLocalDpi xmlns:a14="http://schemas.microsoft.com/office/drawing/2010/main" val="0"/>
                </a:ext>
              </a:extLst>
            </a:blip>
            <a:srcRect t="2" b="1120"/>
            <a:stretch>
              <a:fillRect/>
            </a:stretch>
          </p:blipFill>
          <p:spPr bwMode="auto">
            <a:xfrm>
              <a:off x="228600" y="1733550"/>
              <a:ext cx="3490912" cy="2903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76200" y="952701"/>
              <a:ext cx="4020133" cy="39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83" tIns="45591" rIns="91183" bIns="45591">
              <a:spAutoFit/>
            </a:bodyPr>
            <a:lstStyle>
              <a:lvl1pPr eaLnBrk="0" hangingPunct="0">
                <a:defRPr sz="2400">
                  <a:solidFill>
                    <a:schemeClr val="tx1"/>
                  </a:solidFill>
                  <a:latin typeface="Century Gothic" charset="0"/>
                  <a:ea typeface="ＭＳ Ｐゴシック" charset="0"/>
                  <a:cs typeface="ＭＳ Ｐゴシック" charset="0"/>
                </a:defRPr>
              </a:lvl1pPr>
              <a:lvl2pPr marL="742950" indent="-285750" eaLnBrk="0" hangingPunct="0">
                <a:defRPr sz="2400">
                  <a:solidFill>
                    <a:schemeClr val="tx1"/>
                  </a:solidFill>
                  <a:latin typeface="Century Gothic" charset="0"/>
                  <a:ea typeface="ＭＳ Ｐゴシック" charset="0"/>
                </a:defRPr>
              </a:lvl2pPr>
              <a:lvl3pPr marL="1143000" indent="-228600" eaLnBrk="0" hangingPunct="0">
                <a:defRPr sz="2400">
                  <a:solidFill>
                    <a:schemeClr val="tx1"/>
                  </a:solidFill>
                  <a:latin typeface="Century Gothic" charset="0"/>
                  <a:ea typeface="ＭＳ Ｐゴシック" charset="0"/>
                </a:defRPr>
              </a:lvl3pPr>
              <a:lvl4pPr marL="1600200" indent="-228600" eaLnBrk="0" hangingPunct="0">
                <a:defRPr sz="2400">
                  <a:solidFill>
                    <a:schemeClr val="tx1"/>
                  </a:solidFill>
                  <a:latin typeface="Century Gothic" charset="0"/>
                  <a:ea typeface="ＭＳ Ｐゴシック" charset="0"/>
                </a:defRPr>
              </a:lvl4pPr>
              <a:lvl5pPr marL="2057400" indent="-228600" eaLnBrk="0" hangingPunct="0">
                <a:defRPr sz="2400">
                  <a:solidFill>
                    <a:schemeClr val="tx1"/>
                  </a:solidFill>
                  <a:latin typeface="Century Gothic" charset="0"/>
                  <a:ea typeface="ＭＳ Ｐゴシック" charset="0"/>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0"/>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0"/>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0"/>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0"/>
                </a:defRPr>
              </a:lvl9pPr>
            </a:lstStyle>
            <a:p>
              <a:pPr eaLnBrk="1" fontAlgn="auto" hangingPunct="1">
                <a:spcBef>
                  <a:spcPts val="0"/>
                </a:spcBef>
                <a:spcAft>
                  <a:spcPts val="0"/>
                </a:spcAft>
                <a:buFontTx/>
                <a:buNone/>
                <a:defRPr/>
              </a:pPr>
              <a:r>
                <a:rPr lang="en-US" sz="2000" b="1" i="0" kern="0" dirty="0" smtClean="0">
                  <a:solidFill>
                    <a:srgbClr val="0000FF"/>
                  </a:solidFill>
                  <a:latin typeface="+mn-lt"/>
                </a:rPr>
                <a:t>LTX (flatter </a:t>
              </a:r>
              <a:r>
                <a:rPr lang="en-US" sz="2000" b="1" i="0" kern="0" dirty="0" smtClean="0">
                  <a:solidFill>
                    <a:srgbClr val="0000FF"/>
                  </a:solidFill>
                  <a:latin typeface="+mn-lt"/>
                  <a:sym typeface="Wingdings" panose="05000000000000000000" pitchFamily="2" charset="2"/>
                </a:rPr>
                <a:t> higher </a:t>
              </a:r>
              <a:r>
                <a:rPr lang="en-US" sz="2000" b="1" i="0" kern="0" dirty="0" smtClean="0">
                  <a:solidFill>
                    <a:srgbClr val="0000FF"/>
                  </a:solidFill>
                  <a:latin typeface="+mn-lt"/>
                </a:rPr>
                <a:t>T profiles)</a:t>
              </a:r>
              <a:endParaRPr lang="en-US" sz="2000" b="1" i="0" kern="0" dirty="0">
                <a:solidFill>
                  <a:srgbClr val="0000FF"/>
                </a:solidFill>
                <a:latin typeface="+mn-lt"/>
              </a:endParaRPr>
            </a:p>
          </p:txBody>
        </p:sp>
      </p:grpSp>
    </p:spTree>
    <p:extLst>
      <p:ext uri="{BB962C8B-B14F-4D97-AF65-F5344CB8AC3E}">
        <p14:creationId xmlns:p14="http://schemas.microsoft.com/office/powerpoint/2010/main" val="108319486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a:ln>
            <a:solidFill>
              <a:schemeClr val="tx1"/>
            </a:solidFill>
          </a:ln>
        </p:spPr>
        <p:txBody>
          <a:bodyPr>
            <a:noAutofit/>
          </a:bodyPr>
          <a:lstStyle/>
          <a:p>
            <a:r>
              <a:rPr lang="en-US" sz="3600" b="1" dirty="0" smtClean="0"/>
              <a:t>Possible missions for fusion next-steps</a:t>
            </a:r>
            <a:endParaRPr lang="en-US" sz="3600" b="1" dirty="0"/>
          </a:p>
        </p:txBody>
      </p:sp>
      <p:sp>
        <p:nvSpPr>
          <p:cNvPr id="3" name="Content Placeholder 2"/>
          <p:cNvSpPr>
            <a:spLocks noGrp="1"/>
          </p:cNvSpPr>
          <p:nvPr>
            <p:ph idx="1"/>
          </p:nvPr>
        </p:nvSpPr>
        <p:spPr>
          <a:xfrm>
            <a:off x="76200" y="971550"/>
            <a:ext cx="8991600" cy="3819525"/>
          </a:xfrm>
        </p:spPr>
        <p:txBody>
          <a:bodyPr>
            <a:noAutofit/>
          </a:bodyPr>
          <a:lstStyle/>
          <a:p>
            <a:pPr marL="400050">
              <a:lnSpc>
                <a:spcPct val="90000"/>
              </a:lnSpc>
              <a:buFont typeface="+mj-lt"/>
              <a:buAutoNum type="arabicPeriod"/>
            </a:pPr>
            <a:r>
              <a:rPr lang="en-US" sz="2400" dirty="0" smtClean="0"/>
              <a:t>Integrate high-performance, steady-state, exhaust </a:t>
            </a:r>
          </a:p>
          <a:p>
            <a:pPr marL="914400" lvl="1" indent="-400050">
              <a:lnSpc>
                <a:spcPct val="90000"/>
              </a:lnSpc>
              <a:buFont typeface="Wingdings" panose="05000000000000000000" pitchFamily="2" charset="2"/>
              <a:buChar char="Ø"/>
            </a:pPr>
            <a:r>
              <a:rPr lang="en-US" sz="2000" dirty="0" err="1"/>
              <a:t>D</a:t>
            </a:r>
            <a:r>
              <a:rPr lang="en-US" sz="2000" dirty="0" err="1" smtClean="0"/>
              <a:t>ivertor</a:t>
            </a:r>
            <a:r>
              <a:rPr lang="en-US" sz="2000" dirty="0" smtClean="0"/>
              <a:t> test-tokamak - DTT</a:t>
            </a:r>
          </a:p>
          <a:p>
            <a:pPr marL="400050">
              <a:lnSpc>
                <a:spcPct val="90000"/>
              </a:lnSpc>
              <a:buFont typeface="+mj-lt"/>
              <a:buAutoNum type="arabicPeriod"/>
            </a:pPr>
            <a:r>
              <a:rPr lang="en-US" sz="2400" dirty="0" smtClean="0"/>
              <a:t>Fusion-relevant </a:t>
            </a:r>
            <a:r>
              <a:rPr lang="en-US" sz="2400" dirty="0"/>
              <a:t>neutron wall </a:t>
            </a:r>
            <a:r>
              <a:rPr lang="en-US" sz="2400" dirty="0" smtClean="0"/>
              <a:t>loading</a:t>
            </a:r>
            <a:endParaRPr lang="en-US" sz="2400" dirty="0"/>
          </a:p>
          <a:p>
            <a:pPr marL="914400" lvl="1" indent="-400050">
              <a:lnSpc>
                <a:spcPct val="90000"/>
              </a:lnSpc>
              <a:buFont typeface="Wingdings" panose="05000000000000000000" pitchFamily="2" charset="2"/>
              <a:buChar char="Ø"/>
            </a:pPr>
            <a:r>
              <a:rPr lang="en-US" sz="2000" dirty="0" err="1" smtClean="0">
                <a:latin typeface="Symbol" panose="05050102010706020507" pitchFamily="18" charset="2"/>
              </a:rPr>
              <a:t>G</a:t>
            </a:r>
            <a:r>
              <a:rPr lang="en-US" sz="2000" baseline="-25000" dirty="0" err="1" smtClean="0"/>
              <a:t>n</a:t>
            </a:r>
            <a:r>
              <a:rPr lang="en-US" sz="2000" dirty="0" smtClean="0"/>
              <a:t> ~ 1-2MW/m</a:t>
            </a:r>
            <a:r>
              <a:rPr lang="en-US" sz="2000" baseline="30000" dirty="0" smtClean="0"/>
              <a:t>2</a:t>
            </a:r>
            <a:r>
              <a:rPr lang="en-US" sz="2000" dirty="0"/>
              <a:t>, </a:t>
            </a:r>
            <a:r>
              <a:rPr lang="en-US" sz="2000" dirty="0" smtClean="0"/>
              <a:t> </a:t>
            </a:r>
            <a:r>
              <a:rPr lang="en-US" sz="2000" dirty="0" err="1" smtClean="0"/>
              <a:t>fluence</a:t>
            </a:r>
            <a:r>
              <a:rPr lang="en-US" sz="2000" dirty="0" smtClean="0"/>
              <a:t>: ≥ 6MW-yr/m</a:t>
            </a:r>
            <a:r>
              <a:rPr lang="en-US" sz="2000" baseline="30000" dirty="0" smtClean="0"/>
              <a:t>2</a:t>
            </a:r>
            <a:endParaRPr lang="en-US" sz="2000" dirty="0" smtClean="0"/>
          </a:p>
          <a:p>
            <a:pPr marL="400050">
              <a:lnSpc>
                <a:spcPct val="90000"/>
              </a:lnSpc>
              <a:buFont typeface="+mj-lt"/>
              <a:buAutoNum type="arabicPeriod"/>
            </a:pPr>
            <a:r>
              <a:rPr lang="en-US" sz="2400" dirty="0" smtClean="0"/>
              <a:t>Tritium self-sufficiency</a:t>
            </a:r>
          </a:p>
          <a:p>
            <a:pPr marL="857250" lvl="1" indent="-342900">
              <a:lnSpc>
                <a:spcPct val="90000"/>
              </a:lnSpc>
              <a:buFont typeface="Wingdings" panose="05000000000000000000" pitchFamily="2" charset="2"/>
              <a:buChar char="Ø"/>
            </a:pPr>
            <a:r>
              <a:rPr lang="en-US" sz="2000" dirty="0"/>
              <a:t>T</a:t>
            </a:r>
            <a:r>
              <a:rPr lang="en-US" sz="2000" dirty="0" smtClean="0"/>
              <a:t>ritium breeding ratio TBR ≥ 1</a:t>
            </a:r>
          </a:p>
          <a:p>
            <a:pPr marL="400050">
              <a:lnSpc>
                <a:spcPct val="90000"/>
              </a:lnSpc>
              <a:buFont typeface="+mj-lt"/>
              <a:buAutoNum type="arabicPeriod"/>
            </a:pPr>
            <a:r>
              <a:rPr lang="en-US" sz="2400" dirty="0" smtClean="0"/>
              <a:t>Electrical self-sufficiency </a:t>
            </a:r>
          </a:p>
          <a:p>
            <a:pPr marL="857250" lvl="1" indent="-342900">
              <a:lnSpc>
                <a:spcPct val="90000"/>
              </a:lnSpc>
              <a:buFont typeface="Wingdings" panose="05000000000000000000" pitchFamily="2" charset="2"/>
              <a:buChar char="Ø"/>
            </a:pPr>
            <a:r>
              <a:rPr lang="en-US" sz="2000" dirty="0" err="1" smtClean="0"/>
              <a:t>Q</a:t>
            </a:r>
            <a:r>
              <a:rPr lang="en-US" sz="2000" baseline="-25000" dirty="0" err="1" smtClean="0"/>
              <a:t>eng</a:t>
            </a:r>
            <a:r>
              <a:rPr lang="en-US" sz="2000" dirty="0" smtClean="0"/>
              <a:t> = </a:t>
            </a:r>
            <a:r>
              <a:rPr lang="en-US" sz="2000" dirty="0" err="1" smtClean="0"/>
              <a:t>P</a:t>
            </a:r>
            <a:r>
              <a:rPr lang="en-US" sz="2000" baseline="-25000" dirty="0" err="1" smtClean="0"/>
              <a:t>electric</a:t>
            </a:r>
            <a:r>
              <a:rPr lang="en-US" sz="2000" dirty="0" smtClean="0"/>
              <a:t> / </a:t>
            </a:r>
            <a:r>
              <a:rPr lang="en-US" sz="2000" dirty="0" err="1" smtClean="0"/>
              <a:t>P</a:t>
            </a:r>
            <a:r>
              <a:rPr lang="en-US" sz="2000" baseline="-25000" dirty="0" err="1" smtClean="0"/>
              <a:t>consumed</a:t>
            </a:r>
            <a:r>
              <a:rPr lang="en-US" sz="2000" dirty="0" smtClean="0"/>
              <a:t> ~ 1</a:t>
            </a:r>
          </a:p>
          <a:p>
            <a:pPr marL="400050">
              <a:lnSpc>
                <a:spcPct val="90000"/>
              </a:lnSpc>
              <a:buFont typeface="+mj-lt"/>
              <a:buAutoNum type="arabicPeriod"/>
            </a:pPr>
            <a:r>
              <a:rPr lang="en-US" sz="2400" dirty="0" smtClean="0"/>
              <a:t>Large net electricity generation</a:t>
            </a:r>
          </a:p>
          <a:p>
            <a:pPr marL="857250" lvl="1" indent="-342900">
              <a:lnSpc>
                <a:spcPct val="90000"/>
              </a:lnSpc>
              <a:buFont typeface="Wingdings" panose="05000000000000000000" pitchFamily="2" charset="2"/>
              <a:buChar char="Ø"/>
            </a:pPr>
            <a:r>
              <a:rPr lang="en-US" sz="2000" dirty="0" err="1" smtClean="0"/>
              <a:t>Q</a:t>
            </a:r>
            <a:r>
              <a:rPr lang="en-US" sz="2000" baseline="-25000" dirty="0" err="1" smtClean="0"/>
              <a:t>eng</a:t>
            </a:r>
            <a:r>
              <a:rPr lang="en-US" sz="2000" dirty="0" smtClean="0"/>
              <a:t> &gt;&gt; 1, </a:t>
            </a:r>
            <a:r>
              <a:rPr lang="en-US" sz="2000" dirty="0" err="1" smtClean="0"/>
              <a:t>P</a:t>
            </a:r>
            <a:r>
              <a:rPr lang="en-US" sz="2000" baseline="-25000" dirty="0" err="1" smtClean="0"/>
              <a:t>electric</a:t>
            </a:r>
            <a:r>
              <a:rPr lang="en-US" sz="2000" dirty="0" smtClean="0"/>
              <a:t> = 0.5-1 </a:t>
            </a:r>
            <a:r>
              <a:rPr lang="en-US" sz="2000" dirty="0" err="1" smtClean="0"/>
              <a:t>GWe</a:t>
            </a:r>
            <a:endParaRPr lang="en-US" sz="2000" dirty="0"/>
          </a:p>
        </p:txBody>
      </p:sp>
    </p:spTree>
    <p:extLst>
      <p:ext uri="{BB962C8B-B14F-4D97-AF65-F5344CB8AC3E}">
        <p14:creationId xmlns:p14="http://schemas.microsoft.com/office/powerpoint/2010/main" val="9663103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High-efficiency current drive options exist but </a:t>
            </a:r>
            <a:br>
              <a:rPr lang="en-US" sz="2800" dirty="0" smtClean="0"/>
            </a:br>
            <a:r>
              <a:rPr lang="en-US" sz="2800" dirty="0" smtClean="0"/>
              <a:t>need additional R&amp;D and demonstration (1)</a:t>
            </a:r>
            <a:endParaRPr lang="en-US" sz="2800" dirty="0"/>
          </a:p>
        </p:txBody>
      </p:sp>
      <p:sp>
        <p:nvSpPr>
          <p:cNvPr id="5" name="TextBox 4"/>
          <p:cNvSpPr txBox="1"/>
          <p:nvPr/>
        </p:nvSpPr>
        <p:spPr>
          <a:xfrm>
            <a:off x="3227907" y="914221"/>
            <a:ext cx="2868093" cy="1523494"/>
          </a:xfrm>
          <a:prstGeom prst="rect">
            <a:avLst/>
          </a:prstGeom>
          <a:noFill/>
        </p:spPr>
        <p:txBody>
          <a:bodyPr wrap="none" rtlCol="0">
            <a:spAutoFit/>
          </a:bodyPr>
          <a:lstStyle/>
          <a:p>
            <a:pPr algn="ctr">
              <a:lnSpc>
                <a:spcPct val="90000"/>
              </a:lnSpc>
            </a:pPr>
            <a:r>
              <a:rPr lang="en-US" sz="3200" b="1" dirty="0" smtClean="0">
                <a:latin typeface="Arial Narrow" panose="020B0606020202030204" pitchFamily="34" charset="0"/>
              </a:rPr>
              <a:t>ARC (MIT)</a:t>
            </a:r>
          </a:p>
          <a:p>
            <a:pPr algn="ctr">
              <a:lnSpc>
                <a:spcPct val="90000"/>
              </a:lnSpc>
            </a:pPr>
            <a:r>
              <a:rPr lang="en-US" b="1" dirty="0" smtClean="0">
                <a:solidFill>
                  <a:srgbClr val="0000FF"/>
                </a:solidFill>
                <a:latin typeface="Arial Narrow" panose="020B0606020202030204" pitchFamily="34" charset="0"/>
              </a:rPr>
              <a:t>Inboard Launch Lower Hybrid</a:t>
            </a:r>
          </a:p>
          <a:p>
            <a:pPr algn="ctr">
              <a:lnSpc>
                <a:spcPct val="90000"/>
              </a:lnSpc>
            </a:pPr>
            <a:r>
              <a:rPr lang="en-US" b="1" dirty="0" smtClean="0">
                <a:solidFill>
                  <a:srgbClr val="0000FF"/>
                </a:solidFill>
                <a:latin typeface="Arial Narrow" panose="020B0606020202030204" pitchFamily="34" charset="0"/>
              </a:rPr>
              <a:t> </a:t>
            </a:r>
            <a:r>
              <a:rPr lang="en-US" sz="2000" b="1" dirty="0" err="1" smtClean="0">
                <a:solidFill>
                  <a:srgbClr val="C00000"/>
                </a:solidFill>
                <a:latin typeface="Symbol" panose="05050102010706020507" pitchFamily="18" charset="2"/>
              </a:rPr>
              <a:t>h</a:t>
            </a:r>
            <a:r>
              <a:rPr lang="en-US" sz="2000" b="1" baseline="-25000" dirty="0" err="1" smtClean="0">
                <a:solidFill>
                  <a:srgbClr val="C00000"/>
                </a:solidFill>
                <a:latin typeface="Arial Narrow" panose="020B0606020202030204" pitchFamily="34" charset="0"/>
              </a:rPr>
              <a:t>CD</a:t>
            </a:r>
            <a:r>
              <a:rPr lang="en-US" sz="2000" b="1" baseline="-25000" dirty="0" smtClean="0">
                <a:solidFill>
                  <a:srgbClr val="C00000"/>
                </a:solidFill>
                <a:latin typeface="Arial Narrow" panose="020B0606020202030204" pitchFamily="34" charset="0"/>
              </a:rPr>
              <a:t> </a:t>
            </a:r>
            <a:r>
              <a:rPr lang="en-US" sz="2000" b="1" dirty="0" smtClean="0">
                <a:solidFill>
                  <a:srgbClr val="C00000"/>
                </a:solidFill>
                <a:latin typeface="Arial Narrow" panose="020B0606020202030204" pitchFamily="34" charset="0"/>
              </a:rPr>
              <a:t>~ 3.6×10</a:t>
            </a:r>
            <a:r>
              <a:rPr lang="en-US" sz="2000" b="1" baseline="30000" dirty="0" smtClean="0">
                <a:solidFill>
                  <a:srgbClr val="C00000"/>
                </a:solidFill>
                <a:latin typeface="Arial Narrow" panose="020B0606020202030204" pitchFamily="34" charset="0"/>
              </a:rPr>
              <a:t>19</a:t>
            </a:r>
            <a:r>
              <a:rPr lang="en-US" sz="2000" b="1" dirty="0" smtClean="0">
                <a:solidFill>
                  <a:srgbClr val="C00000"/>
                </a:solidFill>
                <a:latin typeface="Arial Narrow" panose="020B0606020202030204" pitchFamily="34" charset="0"/>
              </a:rPr>
              <a:t> A/W/m</a:t>
            </a:r>
            <a:r>
              <a:rPr lang="en-US" sz="2000" b="1" baseline="30000" dirty="0" smtClean="0">
                <a:solidFill>
                  <a:srgbClr val="C00000"/>
                </a:solidFill>
                <a:latin typeface="Arial Narrow" panose="020B0606020202030204" pitchFamily="34" charset="0"/>
              </a:rPr>
              <a:t>2</a:t>
            </a:r>
          </a:p>
          <a:p>
            <a:pPr algn="ctr"/>
            <a:r>
              <a:rPr lang="en-US" b="1" dirty="0" smtClean="0">
                <a:solidFill>
                  <a:srgbClr val="336699"/>
                </a:solidFill>
                <a:latin typeface="Arial Narrow" panose="020B0606020202030204" pitchFamily="34" charset="0"/>
              </a:rPr>
              <a:t>HFS LHCD needs </a:t>
            </a:r>
            <a:r>
              <a:rPr lang="en-US" b="1" dirty="0" err="1" smtClean="0">
                <a:solidFill>
                  <a:srgbClr val="336699"/>
                </a:solidFill>
                <a:latin typeface="Arial Narrow" panose="020B0606020202030204" pitchFamily="34" charset="0"/>
              </a:rPr>
              <a:t>expt</a:t>
            </a:r>
            <a:r>
              <a:rPr lang="en-US" b="1" dirty="0" smtClean="0">
                <a:solidFill>
                  <a:srgbClr val="336699"/>
                </a:solidFill>
                <a:latin typeface="Arial Narrow" panose="020B0606020202030204" pitchFamily="34" charset="0"/>
              </a:rPr>
              <a:t> test</a:t>
            </a:r>
            <a:endParaRPr lang="en-US" b="1" dirty="0">
              <a:solidFill>
                <a:srgbClr val="336699"/>
              </a:solidFill>
              <a:latin typeface="Arial Narrow" panose="020B0606020202030204" pitchFamily="34" charset="0"/>
            </a:endParaRPr>
          </a:p>
          <a:p>
            <a:pPr algn="ctr">
              <a:lnSpc>
                <a:spcPct val="90000"/>
              </a:lnSpc>
            </a:pPr>
            <a:endParaRPr lang="en-US" sz="2000" b="1" baseline="30000" dirty="0">
              <a:solidFill>
                <a:srgbClr val="C00000"/>
              </a:solidFill>
              <a:latin typeface="Arial Narrow" panose="020B0606020202030204" pitchFamily="34"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912" y="2142148"/>
            <a:ext cx="1225373" cy="256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164885" y="3181350"/>
            <a:ext cx="914400" cy="609398"/>
          </a:xfrm>
          <a:prstGeom prst="rect">
            <a:avLst/>
          </a:prstGeom>
          <a:noFill/>
        </p:spPr>
        <p:txBody>
          <a:bodyPr wrap="square" rtlCol="0">
            <a:spAutoFit/>
          </a:bodyPr>
          <a:lstStyle/>
          <a:p>
            <a:pPr algn="ctr">
              <a:lnSpc>
                <a:spcPct val="80000"/>
              </a:lnSpc>
            </a:pPr>
            <a:r>
              <a:rPr lang="en-US" sz="1400" b="1" dirty="0" smtClean="0">
                <a:solidFill>
                  <a:srgbClr val="C00000"/>
                </a:solidFill>
                <a:latin typeface="Arial Narrow" panose="020B0606020202030204" pitchFamily="34" charset="0"/>
              </a:rPr>
              <a:t>Helicon wave ray paths</a:t>
            </a:r>
            <a:endParaRPr lang="en-US" sz="1400" b="1" dirty="0">
              <a:solidFill>
                <a:srgbClr val="C00000"/>
              </a:solidFill>
              <a:latin typeface="Arial Narrow" panose="020B0606020202030204" pitchFamily="34" charset="0"/>
            </a:endParaRPr>
          </a:p>
        </p:txBody>
      </p:sp>
      <p:grpSp>
        <p:nvGrpSpPr>
          <p:cNvPr id="17" name="Group 16"/>
          <p:cNvGrpSpPr>
            <a:grpSpLocks noChangeAspect="1"/>
          </p:cNvGrpSpPr>
          <p:nvPr/>
        </p:nvGrpSpPr>
        <p:grpSpPr>
          <a:xfrm>
            <a:off x="3237007" y="2495550"/>
            <a:ext cx="2630395" cy="2217799"/>
            <a:chOff x="3689054" y="2418959"/>
            <a:chExt cx="2711747" cy="2286391"/>
          </a:xfrm>
        </p:grpSpPr>
        <p:pic>
          <p:nvPicPr>
            <p:cNvPr id="819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1" y="2418959"/>
              <a:ext cx="2286000" cy="2084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TextBox 30"/>
            <p:cNvSpPr txBox="1"/>
            <p:nvPr/>
          </p:nvSpPr>
          <p:spPr>
            <a:xfrm>
              <a:off x="3689054" y="3059728"/>
              <a:ext cx="654346" cy="338554"/>
            </a:xfrm>
            <a:prstGeom prst="rect">
              <a:avLst/>
            </a:prstGeom>
            <a:noFill/>
          </p:spPr>
          <p:txBody>
            <a:bodyPr wrap="none" rtlCol="0">
              <a:spAutoFit/>
            </a:bodyPr>
            <a:lstStyle/>
            <a:p>
              <a:r>
                <a:rPr lang="en-US" sz="1600" dirty="0" smtClean="0"/>
                <a:t>Z [m]</a:t>
              </a:r>
              <a:endParaRPr lang="en-US" sz="1600" dirty="0"/>
            </a:p>
          </p:txBody>
        </p:sp>
        <p:sp>
          <p:nvSpPr>
            <p:cNvPr id="32" name="TextBox 31"/>
            <p:cNvSpPr txBox="1"/>
            <p:nvPr/>
          </p:nvSpPr>
          <p:spPr>
            <a:xfrm>
              <a:off x="5029200" y="4366796"/>
              <a:ext cx="676788" cy="338554"/>
            </a:xfrm>
            <a:prstGeom prst="rect">
              <a:avLst/>
            </a:prstGeom>
            <a:noFill/>
          </p:spPr>
          <p:txBody>
            <a:bodyPr wrap="none" rtlCol="0">
              <a:spAutoFit/>
            </a:bodyPr>
            <a:lstStyle/>
            <a:p>
              <a:r>
                <a:rPr lang="en-US" sz="1600" dirty="0" smtClean="0"/>
                <a:t>R [m]</a:t>
              </a:r>
              <a:endParaRPr lang="en-US" sz="1600" dirty="0"/>
            </a:p>
          </p:txBody>
        </p:sp>
        <p:sp>
          <p:nvSpPr>
            <p:cNvPr id="33" name="TextBox 32"/>
            <p:cNvSpPr txBox="1"/>
            <p:nvPr/>
          </p:nvSpPr>
          <p:spPr>
            <a:xfrm>
              <a:off x="4328361" y="2791380"/>
              <a:ext cx="579863" cy="805930"/>
            </a:xfrm>
            <a:prstGeom prst="rect">
              <a:avLst/>
            </a:prstGeom>
            <a:noFill/>
          </p:spPr>
          <p:txBody>
            <a:bodyPr wrap="square" rtlCol="0">
              <a:spAutoFit/>
            </a:bodyPr>
            <a:lstStyle/>
            <a:p>
              <a:pPr algn="ctr">
                <a:lnSpc>
                  <a:spcPct val="80000"/>
                </a:lnSpc>
              </a:pPr>
              <a:r>
                <a:rPr lang="en-US" sz="1400" b="1" dirty="0" smtClean="0">
                  <a:latin typeface="Arial Narrow" panose="020B0606020202030204" pitchFamily="34" charset="0"/>
                </a:rPr>
                <a:t>LH wave ray path</a:t>
              </a:r>
              <a:endParaRPr lang="en-US" sz="1400" b="1" dirty="0">
                <a:latin typeface="Arial Narrow" panose="020B0606020202030204" pitchFamily="34" charset="0"/>
              </a:endParaRPr>
            </a:p>
          </p:txBody>
        </p:sp>
      </p:grpSp>
      <p:sp>
        <p:nvSpPr>
          <p:cNvPr id="16" name="TextBox 15"/>
          <p:cNvSpPr txBox="1"/>
          <p:nvPr/>
        </p:nvSpPr>
        <p:spPr>
          <a:xfrm>
            <a:off x="3481182" y="4671080"/>
            <a:ext cx="2614818" cy="246221"/>
          </a:xfrm>
          <a:prstGeom prst="rect">
            <a:avLst/>
          </a:prstGeom>
          <a:noFill/>
        </p:spPr>
        <p:txBody>
          <a:bodyPr wrap="none" rtlCol="0">
            <a:spAutoFit/>
          </a:bodyPr>
          <a:lstStyle/>
          <a:p>
            <a:pPr algn="ctr" fontAlgn="base"/>
            <a:r>
              <a:rPr lang="en-US" sz="1000" i="1" dirty="0" smtClean="0">
                <a:latin typeface="Arial Narrow" panose="020B0606020202030204" pitchFamily="34" charset="0"/>
              </a:rPr>
              <a:t>B. </a:t>
            </a:r>
            <a:r>
              <a:rPr lang="en-US" sz="1000" i="1" dirty="0" err="1" smtClean="0">
                <a:latin typeface="Arial Narrow" panose="020B0606020202030204" pitchFamily="34" charset="0"/>
              </a:rPr>
              <a:t>Sorbom</a:t>
            </a:r>
            <a:r>
              <a:rPr lang="en-US" sz="1000" i="1" dirty="0" smtClean="0">
                <a:latin typeface="Arial Narrow" panose="020B0606020202030204" pitchFamily="34" charset="0"/>
              </a:rPr>
              <a:t>, et al., </a:t>
            </a:r>
            <a:r>
              <a:rPr lang="en-US" sz="1000" i="1" dirty="0" err="1" smtClean="0">
                <a:latin typeface="Arial Narrow" panose="020B0606020202030204" pitchFamily="34" charset="0"/>
              </a:rPr>
              <a:t>Fus</a:t>
            </a:r>
            <a:r>
              <a:rPr lang="en-US" sz="1000" i="1" dirty="0" smtClean="0">
                <a:latin typeface="Arial Narrow" panose="020B0606020202030204" pitchFamily="34" charset="0"/>
              </a:rPr>
              <a:t>. Eng. Design, </a:t>
            </a:r>
            <a:r>
              <a:rPr lang="en-US" sz="1000" b="1" i="1" dirty="0" smtClean="0">
                <a:latin typeface="Arial Narrow" panose="020B0606020202030204" pitchFamily="34" charset="0"/>
              </a:rPr>
              <a:t>100</a:t>
            </a:r>
            <a:r>
              <a:rPr lang="en-US" sz="1000" i="1" dirty="0">
                <a:latin typeface="Arial Narrow" panose="020B0606020202030204" pitchFamily="34" charset="0"/>
              </a:rPr>
              <a:t>, </a:t>
            </a:r>
            <a:r>
              <a:rPr lang="en-US" sz="1000" i="1" dirty="0" smtClean="0">
                <a:latin typeface="Arial Narrow" panose="020B0606020202030204" pitchFamily="34" charset="0"/>
              </a:rPr>
              <a:t>(2015) 378</a:t>
            </a:r>
          </a:p>
        </p:txBody>
      </p:sp>
      <p:sp>
        <p:nvSpPr>
          <p:cNvPr id="36" name="TextBox 35"/>
          <p:cNvSpPr txBox="1"/>
          <p:nvPr/>
        </p:nvSpPr>
        <p:spPr>
          <a:xfrm>
            <a:off x="6465314" y="4672340"/>
            <a:ext cx="2375971" cy="246221"/>
          </a:xfrm>
          <a:prstGeom prst="rect">
            <a:avLst/>
          </a:prstGeom>
          <a:noFill/>
        </p:spPr>
        <p:txBody>
          <a:bodyPr wrap="none" rtlCol="0">
            <a:spAutoFit/>
          </a:bodyPr>
          <a:lstStyle/>
          <a:p>
            <a:pPr algn="ctr" fontAlgn="base"/>
            <a:r>
              <a:rPr lang="en-US" sz="1000" i="1" dirty="0" smtClean="0">
                <a:latin typeface="Arial Narrow" panose="020B0606020202030204" pitchFamily="34" charset="0"/>
              </a:rPr>
              <a:t>R. Prater, et al., </a:t>
            </a:r>
            <a:r>
              <a:rPr lang="it-IT" sz="1000" i="1" dirty="0">
                <a:latin typeface="Arial Narrow" panose="020B0606020202030204" pitchFamily="34" charset="0"/>
              </a:rPr>
              <a:t>Nucl. Fusion </a:t>
            </a:r>
            <a:r>
              <a:rPr lang="it-IT" sz="1000" b="1" i="1" dirty="0">
                <a:latin typeface="Arial Narrow" panose="020B0606020202030204" pitchFamily="34" charset="0"/>
              </a:rPr>
              <a:t>54</a:t>
            </a:r>
            <a:r>
              <a:rPr lang="it-IT" sz="1000" i="1" dirty="0">
                <a:latin typeface="Arial Narrow" panose="020B0606020202030204" pitchFamily="34" charset="0"/>
              </a:rPr>
              <a:t> (2014) 083024</a:t>
            </a:r>
            <a:endParaRPr lang="en-US" sz="1400" dirty="0"/>
          </a:p>
        </p:txBody>
      </p:sp>
      <p:sp>
        <p:nvSpPr>
          <p:cNvPr id="38" name="TextBox 37"/>
          <p:cNvSpPr txBox="1"/>
          <p:nvPr/>
        </p:nvSpPr>
        <p:spPr>
          <a:xfrm>
            <a:off x="6248401" y="895350"/>
            <a:ext cx="2819399" cy="1366528"/>
          </a:xfrm>
          <a:prstGeom prst="rect">
            <a:avLst/>
          </a:prstGeom>
          <a:solidFill>
            <a:schemeClr val="bg1"/>
          </a:solidFill>
        </p:spPr>
        <p:txBody>
          <a:bodyPr wrap="square" rtlCol="0">
            <a:spAutoFit/>
          </a:bodyPr>
          <a:lstStyle/>
          <a:p>
            <a:pPr algn="ctr">
              <a:lnSpc>
                <a:spcPct val="90000"/>
              </a:lnSpc>
            </a:pPr>
            <a:r>
              <a:rPr lang="en-US" sz="3200" b="1" dirty="0" smtClean="0">
                <a:latin typeface="Arial Narrow" panose="020B0606020202030204" pitchFamily="34" charset="0"/>
              </a:rPr>
              <a:t>FNSF-AT (GA)</a:t>
            </a:r>
          </a:p>
          <a:p>
            <a:pPr algn="ctr">
              <a:lnSpc>
                <a:spcPct val="90000"/>
              </a:lnSpc>
            </a:pPr>
            <a:r>
              <a:rPr lang="en-US" b="1" dirty="0" smtClean="0">
                <a:solidFill>
                  <a:srgbClr val="0000FF"/>
                </a:solidFill>
                <a:latin typeface="Arial Narrow" panose="020B0606020202030204" pitchFamily="34" charset="0"/>
              </a:rPr>
              <a:t>Helicon Wave </a:t>
            </a:r>
          </a:p>
          <a:p>
            <a:pPr algn="ctr">
              <a:lnSpc>
                <a:spcPct val="90000"/>
              </a:lnSpc>
            </a:pPr>
            <a:r>
              <a:rPr lang="en-US" sz="2000" b="1" dirty="0" err="1" smtClean="0">
                <a:solidFill>
                  <a:srgbClr val="C00000"/>
                </a:solidFill>
                <a:latin typeface="Symbol" panose="05050102010706020507" pitchFamily="18" charset="2"/>
              </a:rPr>
              <a:t>h</a:t>
            </a:r>
            <a:r>
              <a:rPr lang="en-US" sz="2000" b="1" baseline="-25000" dirty="0" err="1" smtClean="0">
                <a:solidFill>
                  <a:srgbClr val="C00000"/>
                </a:solidFill>
                <a:latin typeface="Arial Narrow" panose="020B0606020202030204" pitchFamily="34" charset="0"/>
              </a:rPr>
              <a:t>CD</a:t>
            </a:r>
            <a:r>
              <a:rPr lang="en-US" sz="2000" b="1" baseline="-25000" dirty="0" smtClean="0">
                <a:solidFill>
                  <a:srgbClr val="C00000"/>
                </a:solidFill>
                <a:latin typeface="Arial Narrow" panose="020B0606020202030204" pitchFamily="34" charset="0"/>
              </a:rPr>
              <a:t> </a:t>
            </a:r>
            <a:r>
              <a:rPr lang="en-US" sz="2000" b="1" dirty="0" smtClean="0">
                <a:solidFill>
                  <a:srgbClr val="C00000"/>
                </a:solidFill>
                <a:latin typeface="Arial Narrow" panose="020B0606020202030204" pitchFamily="34" charset="0"/>
              </a:rPr>
              <a:t>~ 2.1×10</a:t>
            </a:r>
            <a:r>
              <a:rPr lang="en-US" sz="2000" b="1" baseline="30000" dirty="0" smtClean="0">
                <a:solidFill>
                  <a:srgbClr val="C00000"/>
                </a:solidFill>
                <a:latin typeface="Arial Narrow" panose="020B0606020202030204" pitchFamily="34" charset="0"/>
              </a:rPr>
              <a:t>19</a:t>
            </a:r>
            <a:r>
              <a:rPr lang="en-US" sz="2000" b="1" dirty="0" smtClean="0">
                <a:solidFill>
                  <a:srgbClr val="C00000"/>
                </a:solidFill>
                <a:latin typeface="Arial Narrow" panose="020B0606020202030204" pitchFamily="34" charset="0"/>
              </a:rPr>
              <a:t> A/W/m</a:t>
            </a:r>
            <a:r>
              <a:rPr lang="en-US" sz="2000" b="1" baseline="30000" dirty="0" smtClean="0">
                <a:solidFill>
                  <a:srgbClr val="C00000"/>
                </a:solidFill>
                <a:latin typeface="Arial Narrow" panose="020B0606020202030204" pitchFamily="34" charset="0"/>
              </a:rPr>
              <a:t>2</a:t>
            </a:r>
          </a:p>
          <a:p>
            <a:pPr algn="ctr"/>
            <a:r>
              <a:rPr lang="en-US" b="1" dirty="0" smtClean="0">
                <a:solidFill>
                  <a:srgbClr val="336699"/>
                </a:solidFill>
                <a:latin typeface="Arial Narrow" panose="020B0606020202030204" pitchFamily="34" charset="0"/>
              </a:rPr>
              <a:t>Helicon tests: DIII-D, KSTAR</a:t>
            </a:r>
            <a:endParaRPr lang="en-US" b="1" dirty="0">
              <a:solidFill>
                <a:srgbClr val="336699"/>
              </a:solidFill>
              <a:latin typeface="Arial Narrow" panose="020B0606020202030204" pitchFamily="34" charset="0"/>
            </a:endParaRPr>
          </a:p>
        </p:txBody>
      </p:sp>
      <p:cxnSp>
        <p:nvCxnSpPr>
          <p:cNvPr id="23" name="Straight Arrow Connector 22"/>
          <p:cNvCxnSpPr/>
          <p:nvPr/>
        </p:nvCxnSpPr>
        <p:spPr>
          <a:xfrm flipV="1">
            <a:off x="4267202" y="3181350"/>
            <a:ext cx="381000" cy="15240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079285" y="3105150"/>
            <a:ext cx="1064715" cy="423193"/>
          </a:xfrm>
          <a:prstGeom prst="rect">
            <a:avLst/>
          </a:prstGeom>
          <a:solidFill>
            <a:schemeClr val="bg1"/>
          </a:solidFill>
        </p:spPr>
        <p:txBody>
          <a:bodyPr wrap="none" rtlCol="0">
            <a:spAutoFit/>
          </a:bodyPr>
          <a:lstStyle/>
          <a:p>
            <a:pPr algn="ctr"/>
            <a:r>
              <a:rPr lang="en-US" sz="1100" b="1" dirty="0">
                <a:solidFill>
                  <a:srgbClr val="0000FF"/>
                </a:solidFill>
                <a:latin typeface="Arial Narrow" panose="020B0606020202030204" pitchFamily="34" charset="0"/>
              </a:rPr>
              <a:t>Low-field </a:t>
            </a:r>
            <a:r>
              <a:rPr lang="en-US" sz="1100" b="1" dirty="0" smtClean="0">
                <a:solidFill>
                  <a:srgbClr val="0000FF"/>
                </a:solidFill>
                <a:latin typeface="Arial Narrow" panose="020B0606020202030204" pitchFamily="34" charset="0"/>
              </a:rPr>
              <a:t>side</a:t>
            </a:r>
          </a:p>
          <a:p>
            <a:pPr algn="ctr"/>
            <a:r>
              <a:rPr lang="en-US" sz="1050" b="1" dirty="0" smtClean="0">
                <a:latin typeface="Arial Narrow" panose="020B0606020202030204" pitchFamily="34" charset="0"/>
              </a:rPr>
              <a:t>40-80MW </a:t>
            </a:r>
            <a:r>
              <a:rPr lang="en-US" sz="1050" b="1" dirty="0">
                <a:latin typeface="Arial Narrow" panose="020B0606020202030204" pitchFamily="34" charset="0"/>
              </a:rPr>
              <a:t>1.2GHz</a:t>
            </a:r>
            <a:endParaRPr lang="en-US" sz="1100" dirty="0"/>
          </a:p>
        </p:txBody>
      </p:sp>
      <p:sp>
        <p:nvSpPr>
          <p:cNvPr id="4" name="TextBox 3"/>
          <p:cNvSpPr txBox="1"/>
          <p:nvPr/>
        </p:nvSpPr>
        <p:spPr>
          <a:xfrm>
            <a:off x="3539011" y="2262485"/>
            <a:ext cx="1055097" cy="461665"/>
          </a:xfrm>
          <a:prstGeom prst="rect">
            <a:avLst/>
          </a:prstGeom>
          <a:solidFill>
            <a:schemeClr val="bg1"/>
          </a:solidFill>
        </p:spPr>
        <p:txBody>
          <a:bodyPr wrap="none" rtlCol="0">
            <a:spAutoFit/>
          </a:bodyPr>
          <a:lstStyle/>
          <a:p>
            <a:pPr algn="ctr"/>
            <a:r>
              <a:rPr lang="en-US" sz="1200" b="1" dirty="0" smtClean="0">
                <a:solidFill>
                  <a:srgbClr val="0000FF"/>
                </a:solidFill>
                <a:latin typeface="Arial Narrow" panose="020B0606020202030204" pitchFamily="34" charset="0"/>
              </a:rPr>
              <a:t>High-field side</a:t>
            </a:r>
            <a:endParaRPr lang="en-US" sz="1200" b="1" dirty="0" smtClean="0">
              <a:latin typeface="Arial Narrow" panose="020B0606020202030204" pitchFamily="34" charset="0"/>
            </a:endParaRPr>
          </a:p>
          <a:p>
            <a:pPr algn="ctr"/>
            <a:r>
              <a:rPr lang="en-US" sz="1200" b="1" dirty="0" smtClean="0">
                <a:latin typeface="Arial Narrow" panose="020B0606020202030204" pitchFamily="34" charset="0"/>
              </a:rPr>
              <a:t>25MW 8GHz</a:t>
            </a:r>
            <a:endParaRPr lang="en-US" sz="1200" dirty="0"/>
          </a:p>
        </p:txBody>
      </p:sp>
      <p:sp>
        <p:nvSpPr>
          <p:cNvPr id="27" name="TextBox 26"/>
          <p:cNvSpPr txBox="1"/>
          <p:nvPr/>
        </p:nvSpPr>
        <p:spPr>
          <a:xfrm>
            <a:off x="152400" y="1021131"/>
            <a:ext cx="2942242" cy="3231654"/>
          </a:xfrm>
          <a:prstGeom prst="rect">
            <a:avLst/>
          </a:prstGeom>
          <a:solidFill>
            <a:schemeClr val="bg1">
              <a:lumMod val="85000"/>
            </a:schemeClr>
          </a:solidFill>
          <a:ln>
            <a:solidFill>
              <a:schemeClr val="tx1"/>
            </a:solidFill>
          </a:ln>
        </p:spPr>
        <p:txBody>
          <a:bodyPr wrap="square" rtlCol="0">
            <a:spAutoFit/>
          </a:bodyPr>
          <a:lstStyle/>
          <a:p>
            <a:pPr algn="ctr"/>
            <a:r>
              <a:rPr lang="en-US" sz="2800" b="1" dirty="0" smtClean="0">
                <a:latin typeface="Arial Narrow" panose="020B0606020202030204" pitchFamily="34" charset="0"/>
              </a:rPr>
              <a:t>Current drive (CD) efficiency target </a:t>
            </a:r>
          </a:p>
          <a:p>
            <a:pPr algn="ctr"/>
            <a:r>
              <a:rPr lang="en-US" sz="2800" b="1" dirty="0" smtClean="0">
                <a:latin typeface="Arial Narrow" panose="020B0606020202030204" pitchFamily="34" charset="0"/>
              </a:rPr>
              <a:t>for Pilot Plant:</a:t>
            </a:r>
          </a:p>
          <a:p>
            <a:pPr algn="ctr">
              <a:lnSpc>
                <a:spcPct val="120000"/>
              </a:lnSpc>
            </a:pPr>
            <a:r>
              <a:rPr lang="en-US" sz="2800" b="1" dirty="0" err="1" smtClean="0">
                <a:solidFill>
                  <a:srgbClr val="C00000"/>
                </a:solidFill>
                <a:latin typeface="Symbol" panose="05050102010706020507" pitchFamily="18" charset="2"/>
              </a:rPr>
              <a:t>h</a:t>
            </a:r>
            <a:r>
              <a:rPr lang="en-US" sz="2800" b="1" baseline="-25000" dirty="0" err="1" smtClean="0">
                <a:solidFill>
                  <a:srgbClr val="C00000"/>
                </a:solidFill>
                <a:latin typeface="Arial Narrow" panose="020B0606020202030204" pitchFamily="34" charset="0"/>
              </a:rPr>
              <a:t>CD</a:t>
            </a:r>
            <a:r>
              <a:rPr lang="en-US" sz="2800" b="1" baseline="-25000" dirty="0" smtClean="0">
                <a:solidFill>
                  <a:srgbClr val="C00000"/>
                </a:solidFill>
                <a:latin typeface="Arial Narrow" panose="020B0606020202030204" pitchFamily="34" charset="0"/>
              </a:rPr>
              <a:t> </a:t>
            </a:r>
            <a:r>
              <a:rPr lang="en-US" sz="2800" b="1" dirty="0">
                <a:solidFill>
                  <a:srgbClr val="C00000"/>
                </a:solidFill>
                <a:latin typeface="Symbol" panose="05050102010706020507" pitchFamily="18" charset="2"/>
                <a:sym typeface="Symbol"/>
              </a:rPr>
              <a:t></a:t>
            </a:r>
            <a:r>
              <a:rPr lang="en-US" sz="2800" b="1" dirty="0">
                <a:solidFill>
                  <a:srgbClr val="C00000"/>
                </a:solidFill>
                <a:latin typeface="Arial Narrow" panose="020B0606020202030204" pitchFamily="34" charset="0"/>
              </a:rPr>
              <a:t> n</a:t>
            </a:r>
            <a:r>
              <a:rPr lang="en-US" sz="2800" b="1" baseline="-25000" dirty="0">
                <a:solidFill>
                  <a:srgbClr val="C00000"/>
                </a:solidFill>
                <a:latin typeface="Arial Narrow" panose="020B0606020202030204" pitchFamily="34" charset="0"/>
              </a:rPr>
              <a:t>e </a:t>
            </a:r>
            <a:r>
              <a:rPr lang="en-US" sz="2800" b="1" dirty="0">
                <a:solidFill>
                  <a:srgbClr val="C00000"/>
                </a:solidFill>
                <a:latin typeface="Arial Narrow" panose="020B0606020202030204" pitchFamily="34" charset="0"/>
              </a:rPr>
              <a:t>I</a:t>
            </a:r>
            <a:r>
              <a:rPr lang="en-US" sz="2800" b="1" baseline="-25000" dirty="0">
                <a:solidFill>
                  <a:srgbClr val="C00000"/>
                </a:solidFill>
                <a:latin typeface="Arial Narrow" panose="020B0606020202030204" pitchFamily="34" charset="0"/>
              </a:rPr>
              <a:t>CD </a:t>
            </a:r>
            <a:r>
              <a:rPr lang="en-US" sz="2800" b="1" dirty="0">
                <a:solidFill>
                  <a:srgbClr val="C00000"/>
                </a:solidFill>
                <a:latin typeface="Arial Narrow" panose="020B0606020202030204" pitchFamily="34" charset="0"/>
              </a:rPr>
              <a:t>R / P </a:t>
            </a:r>
            <a:endParaRPr lang="en-US" sz="2800" b="1" dirty="0" smtClean="0">
              <a:solidFill>
                <a:srgbClr val="C00000"/>
              </a:solidFill>
              <a:latin typeface="Arial Narrow" panose="020B0606020202030204" pitchFamily="34" charset="0"/>
            </a:endParaRPr>
          </a:p>
          <a:p>
            <a:pPr algn="ctr">
              <a:lnSpc>
                <a:spcPct val="120000"/>
              </a:lnSpc>
            </a:pPr>
            <a:r>
              <a:rPr lang="en-US" sz="2400" b="1" dirty="0">
                <a:solidFill>
                  <a:srgbClr val="C00000"/>
                </a:solidFill>
                <a:latin typeface="Arial Narrow" panose="020B0606020202030204" pitchFamily="34" charset="0"/>
              </a:rPr>
              <a:t>A</a:t>
            </a:r>
            <a:r>
              <a:rPr lang="en-US" sz="2400" b="1" dirty="0" smtClean="0">
                <a:solidFill>
                  <a:srgbClr val="C00000"/>
                </a:solidFill>
                <a:latin typeface="Arial Narrow" panose="020B0606020202030204" pitchFamily="34" charset="0"/>
              </a:rPr>
              <a:t>t least 2×10</a:t>
            </a:r>
            <a:r>
              <a:rPr lang="en-US" sz="2400" b="1" baseline="30000" dirty="0" smtClean="0">
                <a:solidFill>
                  <a:srgbClr val="C00000"/>
                </a:solidFill>
                <a:latin typeface="Arial Narrow" panose="020B0606020202030204" pitchFamily="34" charset="0"/>
              </a:rPr>
              <a:t>19</a:t>
            </a:r>
            <a:r>
              <a:rPr lang="en-US" sz="2400" b="1" dirty="0" smtClean="0">
                <a:solidFill>
                  <a:srgbClr val="C00000"/>
                </a:solidFill>
                <a:latin typeface="Arial Narrow" panose="020B0606020202030204" pitchFamily="34" charset="0"/>
              </a:rPr>
              <a:t> A/W/m</a:t>
            </a:r>
            <a:r>
              <a:rPr lang="en-US" sz="2400" b="1" baseline="30000" dirty="0" smtClean="0">
                <a:solidFill>
                  <a:srgbClr val="C00000"/>
                </a:solidFill>
                <a:latin typeface="Arial Narrow" panose="020B0606020202030204" pitchFamily="34" charset="0"/>
              </a:rPr>
              <a:t>2</a:t>
            </a:r>
          </a:p>
          <a:p>
            <a:pPr algn="ctr">
              <a:lnSpc>
                <a:spcPct val="120000"/>
              </a:lnSpc>
            </a:pPr>
            <a:r>
              <a:rPr lang="en-US" sz="2400" b="1" dirty="0" smtClean="0">
                <a:solidFill>
                  <a:srgbClr val="C00000"/>
                </a:solidFill>
                <a:latin typeface="Arial Narrow" panose="020B0606020202030204" pitchFamily="34" charset="0"/>
              </a:rPr>
              <a:t>Prefer &gt; 3×10</a:t>
            </a:r>
            <a:r>
              <a:rPr lang="en-US" sz="2400" b="1" baseline="30000" dirty="0" smtClean="0">
                <a:solidFill>
                  <a:srgbClr val="C00000"/>
                </a:solidFill>
                <a:latin typeface="Arial Narrow" panose="020B0606020202030204" pitchFamily="34" charset="0"/>
              </a:rPr>
              <a:t>19</a:t>
            </a:r>
            <a:r>
              <a:rPr lang="en-US" sz="2400" b="1" dirty="0" smtClean="0">
                <a:solidFill>
                  <a:srgbClr val="C00000"/>
                </a:solidFill>
                <a:latin typeface="Arial Narrow" panose="020B0606020202030204" pitchFamily="34" charset="0"/>
              </a:rPr>
              <a:t> A/W/m</a:t>
            </a:r>
            <a:r>
              <a:rPr lang="en-US" sz="2400" b="1" baseline="30000" dirty="0" smtClean="0">
                <a:solidFill>
                  <a:srgbClr val="C00000"/>
                </a:solidFill>
                <a:latin typeface="Arial Narrow" panose="020B0606020202030204" pitchFamily="34" charset="0"/>
              </a:rPr>
              <a:t>2</a:t>
            </a:r>
            <a:r>
              <a:rPr lang="en-US" sz="2400" b="1" dirty="0" smtClean="0">
                <a:solidFill>
                  <a:srgbClr val="C00000"/>
                </a:solidFill>
                <a:latin typeface="Arial Narrow" panose="020B0606020202030204" pitchFamily="34" charset="0"/>
              </a:rPr>
              <a:t> to keep </a:t>
            </a:r>
            <a:r>
              <a:rPr lang="en-US" sz="2400" b="1" dirty="0" err="1" smtClean="0">
                <a:solidFill>
                  <a:srgbClr val="C00000"/>
                </a:solidFill>
                <a:latin typeface="Arial Narrow" panose="020B0606020202030204" pitchFamily="34" charset="0"/>
              </a:rPr>
              <a:t>f</a:t>
            </a:r>
            <a:r>
              <a:rPr lang="en-US" sz="2400" b="1" baseline="-25000" dirty="0" err="1" smtClean="0">
                <a:solidFill>
                  <a:srgbClr val="C00000"/>
                </a:solidFill>
                <a:latin typeface="Arial Narrow" panose="020B0606020202030204" pitchFamily="34" charset="0"/>
              </a:rPr>
              <a:t>BS</a:t>
            </a:r>
            <a:r>
              <a:rPr lang="en-US" sz="2400" b="1" dirty="0" smtClean="0">
                <a:solidFill>
                  <a:srgbClr val="C00000"/>
                </a:solidFill>
                <a:latin typeface="Arial Narrow" panose="020B0606020202030204" pitchFamily="34" charset="0"/>
              </a:rPr>
              <a:t> ≤ ~80%</a:t>
            </a:r>
            <a:endParaRPr lang="en-US" sz="2400" b="1" dirty="0">
              <a:solidFill>
                <a:srgbClr val="C00000"/>
              </a:solidFill>
              <a:latin typeface="Arial Narrow" panose="020B0606020202030204" pitchFamily="34" charset="0"/>
            </a:endParaRPr>
          </a:p>
        </p:txBody>
      </p:sp>
    </p:spTree>
    <p:extLst>
      <p:ext uri="{BB962C8B-B14F-4D97-AF65-F5344CB8AC3E}">
        <p14:creationId xmlns:p14="http://schemas.microsoft.com/office/powerpoint/2010/main" val="10035558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High-efficiency current drive options exist but </a:t>
            </a:r>
            <a:br>
              <a:rPr lang="en-US" sz="2800" dirty="0" smtClean="0"/>
            </a:br>
            <a:r>
              <a:rPr lang="en-US" sz="2800" dirty="0" smtClean="0"/>
              <a:t>need additional R&amp;D and demonstration (2)</a:t>
            </a:r>
            <a:endParaRPr lang="en-US" sz="2800" dirty="0"/>
          </a:p>
        </p:txBody>
      </p:sp>
      <p:sp>
        <p:nvSpPr>
          <p:cNvPr id="10" name="TextBox 9"/>
          <p:cNvSpPr txBox="1"/>
          <p:nvPr/>
        </p:nvSpPr>
        <p:spPr>
          <a:xfrm>
            <a:off x="4919570" y="1447520"/>
            <a:ext cx="4108817" cy="978729"/>
          </a:xfrm>
          <a:prstGeom prst="rect">
            <a:avLst/>
          </a:prstGeom>
          <a:noFill/>
        </p:spPr>
        <p:txBody>
          <a:bodyPr wrap="none" rtlCol="0">
            <a:spAutoFit/>
          </a:bodyPr>
          <a:lstStyle/>
          <a:p>
            <a:pPr algn="ctr">
              <a:lnSpc>
                <a:spcPct val="90000"/>
              </a:lnSpc>
            </a:pPr>
            <a:r>
              <a:rPr lang="en-US" sz="2000" b="1" dirty="0" smtClean="0">
                <a:solidFill>
                  <a:srgbClr val="0000FF"/>
                </a:solidFill>
                <a:latin typeface="Arial Narrow" panose="020B0606020202030204" pitchFamily="34" charset="0"/>
              </a:rPr>
              <a:t>Negative Neutral Beam Injection (NNBI)</a:t>
            </a:r>
          </a:p>
          <a:p>
            <a:pPr algn="ctr">
              <a:lnSpc>
                <a:spcPct val="90000"/>
              </a:lnSpc>
            </a:pPr>
            <a:r>
              <a:rPr lang="en-US" sz="2400" b="1" dirty="0" err="1" smtClean="0">
                <a:solidFill>
                  <a:srgbClr val="C00000"/>
                </a:solidFill>
                <a:latin typeface="Symbol" panose="05050102010706020507" pitchFamily="18" charset="2"/>
              </a:rPr>
              <a:t>h</a:t>
            </a:r>
            <a:r>
              <a:rPr lang="en-US" sz="2400" b="1" baseline="-25000" dirty="0" err="1" smtClean="0">
                <a:solidFill>
                  <a:srgbClr val="C00000"/>
                </a:solidFill>
                <a:latin typeface="Arial Narrow" panose="020B0606020202030204" pitchFamily="34" charset="0"/>
              </a:rPr>
              <a:t>CD</a:t>
            </a:r>
            <a:r>
              <a:rPr lang="en-US" sz="2400" b="1" baseline="-25000" dirty="0" smtClean="0">
                <a:solidFill>
                  <a:srgbClr val="C00000"/>
                </a:solidFill>
                <a:latin typeface="Arial Narrow" panose="020B0606020202030204" pitchFamily="34" charset="0"/>
              </a:rPr>
              <a:t> </a:t>
            </a:r>
            <a:r>
              <a:rPr lang="en-US" sz="2400" b="1" dirty="0" smtClean="0">
                <a:solidFill>
                  <a:srgbClr val="C00000"/>
                </a:solidFill>
                <a:latin typeface="Arial Narrow" panose="020B0606020202030204" pitchFamily="34" charset="0"/>
              </a:rPr>
              <a:t>~ 3.5×10</a:t>
            </a:r>
            <a:r>
              <a:rPr lang="en-US" sz="2400" b="1" baseline="30000" dirty="0" smtClean="0">
                <a:solidFill>
                  <a:srgbClr val="C00000"/>
                </a:solidFill>
                <a:latin typeface="Arial Narrow" panose="020B0606020202030204" pitchFamily="34" charset="0"/>
              </a:rPr>
              <a:t>19</a:t>
            </a:r>
            <a:r>
              <a:rPr lang="en-US" sz="2400" b="1" dirty="0" smtClean="0">
                <a:solidFill>
                  <a:srgbClr val="C00000"/>
                </a:solidFill>
                <a:latin typeface="Arial Narrow" panose="020B0606020202030204" pitchFamily="34" charset="0"/>
              </a:rPr>
              <a:t> A/W/m</a:t>
            </a:r>
            <a:r>
              <a:rPr lang="en-US" sz="2400" b="1" baseline="30000" dirty="0" smtClean="0">
                <a:solidFill>
                  <a:srgbClr val="C00000"/>
                </a:solidFill>
                <a:latin typeface="Arial Narrow" panose="020B0606020202030204" pitchFamily="34" charset="0"/>
              </a:rPr>
              <a:t>2</a:t>
            </a:r>
          </a:p>
          <a:p>
            <a:pPr algn="ctr"/>
            <a:r>
              <a:rPr lang="en-US" b="1" dirty="0" smtClean="0">
                <a:solidFill>
                  <a:srgbClr val="336699"/>
                </a:solidFill>
                <a:latin typeface="Arial Narrow" panose="020B0606020202030204" pitchFamily="34" charset="0"/>
              </a:rPr>
              <a:t>Test on JT-60SA, leverage ITER NNBI</a:t>
            </a:r>
            <a:endParaRPr lang="en-US" b="1" baseline="30000" dirty="0">
              <a:solidFill>
                <a:srgbClr val="336699"/>
              </a:solidFill>
              <a:latin typeface="Arial Narrow" panose="020B0606020202030204" pitchFamily="34" charset="0"/>
            </a:endParaRPr>
          </a:p>
        </p:txBody>
      </p:sp>
      <p:grpSp>
        <p:nvGrpSpPr>
          <p:cNvPr id="8" name="Group 7"/>
          <p:cNvGrpSpPr>
            <a:grpSpLocks noChangeAspect="1"/>
          </p:cNvGrpSpPr>
          <p:nvPr/>
        </p:nvGrpSpPr>
        <p:grpSpPr>
          <a:xfrm>
            <a:off x="5446912" y="2495550"/>
            <a:ext cx="3586333" cy="2099310"/>
            <a:chOff x="8628" y="2151273"/>
            <a:chExt cx="4194542" cy="2455334"/>
          </a:xfrm>
        </p:grpSpPr>
        <p:pic>
          <p:nvPicPr>
            <p:cNvPr id="8196" name="Picture 4" descr="C:\Users\jmenard\Desktop\APS Invited\APS invited source\NBI_v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8" y="2512280"/>
              <a:ext cx="3315901" cy="209432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628" y="2352523"/>
              <a:ext cx="674950" cy="467965"/>
            </a:xfrm>
            <a:prstGeom prst="rect">
              <a:avLst/>
            </a:prstGeom>
            <a:solidFill>
              <a:schemeClr val="bg1"/>
            </a:solidFill>
          </p:spPr>
          <p:txBody>
            <a:bodyPr wrap="none" lIns="0" tIns="0" rIns="0" bIns="0" rtlCol="0">
              <a:spAutoFit/>
            </a:bodyPr>
            <a:lstStyle/>
            <a:p>
              <a:pPr algn="ctr"/>
              <a:r>
                <a:rPr lang="en-US" sz="1600" b="1" dirty="0" smtClean="0">
                  <a:solidFill>
                    <a:srgbClr val="0000FF"/>
                  </a:solidFill>
                </a:rPr>
                <a:t>NNBI</a:t>
              </a:r>
            </a:p>
            <a:p>
              <a:pPr algn="ctr"/>
              <a:r>
                <a:rPr lang="en-US" sz="1000" b="1" dirty="0">
                  <a:latin typeface="Arial Narrow" panose="020B0606020202030204" pitchFamily="34" charset="0"/>
                </a:rPr>
                <a:t>R</a:t>
              </a:r>
              <a:r>
                <a:rPr lang="en-US" sz="1000" b="1" baseline="-25000" dirty="0">
                  <a:latin typeface="Arial Narrow" panose="020B0606020202030204" pitchFamily="34" charset="0"/>
                </a:rPr>
                <a:t>TAN</a:t>
              </a:r>
              <a:r>
                <a:rPr lang="en-US" sz="1000" b="1" dirty="0">
                  <a:latin typeface="Arial Narrow" panose="020B0606020202030204" pitchFamily="34" charset="0"/>
                </a:rPr>
                <a:t> = </a:t>
              </a:r>
              <a:r>
                <a:rPr lang="en-US" sz="1000" b="1" dirty="0" smtClean="0">
                  <a:latin typeface="Arial Narrow" panose="020B0606020202030204" pitchFamily="34" charset="0"/>
                </a:rPr>
                <a:t>3.6m</a:t>
              </a:r>
            </a:p>
          </p:txBody>
        </p:sp>
        <p:sp>
          <p:nvSpPr>
            <p:cNvPr id="20" name="TextBox 19"/>
            <p:cNvSpPr txBox="1"/>
            <p:nvPr/>
          </p:nvSpPr>
          <p:spPr>
            <a:xfrm>
              <a:off x="1532628" y="2151273"/>
              <a:ext cx="674950" cy="467965"/>
            </a:xfrm>
            <a:prstGeom prst="rect">
              <a:avLst/>
            </a:prstGeom>
            <a:solidFill>
              <a:schemeClr val="bg1"/>
            </a:solidFill>
          </p:spPr>
          <p:txBody>
            <a:bodyPr wrap="none" lIns="0" tIns="0" rIns="0" bIns="0" rtlCol="0">
              <a:spAutoFit/>
            </a:bodyPr>
            <a:lstStyle/>
            <a:p>
              <a:pPr algn="ctr"/>
              <a:r>
                <a:rPr lang="en-US" sz="1600" b="1" dirty="0" smtClean="0">
                  <a:solidFill>
                    <a:srgbClr val="0000FF"/>
                  </a:solidFill>
                </a:rPr>
                <a:t>NNBI</a:t>
              </a:r>
            </a:p>
            <a:p>
              <a:pPr algn="ctr"/>
              <a:r>
                <a:rPr lang="en-US" sz="1000" b="1" dirty="0">
                  <a:latin typeface="Arial Narrow" panose="020B0606020202030204" pitchFamily="34" charset="0"/>
                </a:rPr>
                <a:t>R</a:t>
              </a:r>
              <a:r>
                <a:rPr lang="en-US" sz="1000" b="1" baseline="-25000" dirty="0">
                  <a:latin typeface="Arial Narrow" panose="020B0606020202030204" pitchFamily="34" charset="0"/>
                </a:rPr>
                <a:t>TAN</a:t>
              </a:r>
              <a:r>
                <a:rPr lang="en-US" sz="1000" b="1" dirty="0">
                  <a:latin typeface="Arial Narrow" panose="020B0606020202030204" pitchFamily="34" charset="0"/>
                </a:rPr>
                <a:t> = </a:t>
              </a:r>
              <a:r>
                <a:rPr lang="en-US" sz="1000" b="1" dirty="0" smtClean="0">
                  <a:latin typeface="Arial Narrow" panose="020B0606020202030204" pitchFamily="34" charset="0"/>
                </a:rPr>
                <a:t>3.9m</a:t>
              </a:r>
            </a:p>
          </p:txBody>
        </p:sp>
        <p:sp>
          <p:nvSpPr>
            <p:cNvPr id="21" name="TextBox 20"/>
            <p:cNvSpPr txBox="1"/>
            <p:nvPr/>
          </p:nvSpPr>
          <p:spPr>
            <a:xfrm>
              <a:off x="2943159" y="2743940"/>
              <a:ext cx="728945" cy="467965"/>
            </a:xfrm>
            <a:prstGeom prst="rect">
              <a:avLst/>
            </a:prstGeom>
            <a:solidFill>
              <a:schemeClr val="bg1"/>
            </a:solidFill>
          </p:spPr>
          <p:txBody>
            <a:bodyPr wrap="none" lIns="45720" tIns="0" rIns="0" bIns="0" rtlCol="0">
              <a:spAutoFit/>
            </a:bodyPr>
            <a:lstStyle/>
            <a:p>
              <a:pPr algn="ctr"/>
              <a:r>
                <a:rPr lang="en-US" sz="1600" b="1" dirty="0" smtClean="0">
                  <a:solidFill>
                    <a:srgbClr val="0000FF"/>
                  </a:solidFill>
                </a:rPr>
                <a:t>NNBI</a:t>
              </a:r>
            </a:p>
            <a:p>
              <a:pPr algn="ctr"/>
              <a:r>
                <a:rPr lang="en-US" sz="1000" b="1" dirty="0" smtClean="0">
                  <a:latin typeface="Arial Narrow" panose="020B0606020202030204" pitchFamily="34" charset="0"/>
                </a:rPr>
                <a:t>R</a:t>
              </a:r>
              <a:r>
                <a:rPr lang="en-US" sz="1000" b="1" baseline="-25000" dirty="0" smtClean="0">
                  <a:latin typeface="Arial Narrow" panose="020B0606020202030204" pitchFamily="34" charset="0"/>
                </a:rPr>
                <a:t>TAN</a:t>
              </a:r>
              <a:r>
                <a:rPr lang="en-US" sz="1000" b="1" dirty="0" smtClean="0">
                  <a:latin typeface="Arial Narrow" panose="020B0606020202030204" pitchFamily="34" charset="0"/>
                </a:rPr>
                <a:t> = 3.0m</a:t>
              </a:r>
              <a:endParaRPr lang="en-US" sz="1000" b="1" dirty="0">
                <a:latin typeface="Arial Narrow" panose="020B0606020202030204" pitchFamily="34" charset="0"/>
              </a:endParaRPr>
            </a:p>
          </p:txBody>
        </p:sp>
        <p:sp>
          <p:nvSpPr>
            <p:cNvPr id="22" name="TextBox 21"/>
            <p:cNvSpPr txBox="1"/>
            <p:nvPr/>
          </p:nvSpPr>
          <p:spPr>
            <a:xfrm>
              <a:off x="3495824" y="3867830"/>
              <a:ext cx="707346" cy="467965"/>
            </a:xfrm>
            <a:prstGeom prst="rect">
              <a:avLst/>
            </a:prstGeom>
            <a:solidFill>
              <a:schemeClr val="bg1"/>
            </a:solidFill>
          </p:spPr>
          <p:txBody>
            <a:bodyPr wrap="none" lIns="27432" tIns="0" rIns="0" bIns="0" rtlCol="0">
              <a:spAutoFit/>
            </a:bodyPr>
            <a:lstStyle/>
            <a:p>
              <a:pPr algn="ctr"/>
              <a:r>
                <a:rPr lang="en-US" sz="1600" b="1" dirty="0" smtClean="0">
                  <a:solidFill>
                    <a:srgbClr val="0000FF"/>
                  </a:solidFill>
                </a:rPr>
                <a:t>NNBI</a:t>
              </a:r>
            </a:p>
            <a:p>
              <a:pPr algn="ctr"/>
              <a:r>
                <a:rPr lang="en-US" sz="1000" b="1" dirty="0">
                  <a:latin typeface="Arial Narrow" panose="020B0606020202030204" pitchFamily="34" charset="0"/>
                </a:rPr>
                <a:t>R</a:t>
              </a:r>
              <a:r>
                <a:rPr lang="en-US" sz="1000" b="1" baseline="-25000" dirty="0">
                  <a:latin typeface="Arial Narrow" panose="020B0606020202030204" pitchFamily="34" charset="0"/>
                </a:rPr>
                <a:t>TAN</a:t>
              </a:r>
              <a:r>
                <a:rPr lang="en-US" sz="1000" b="1" dirty="0">
                  <a:latin typeface="Arial Narrow" panose="020B0606020202030204" pitchFamily="34" charset="0"/>
                </a:rPr>
                <a:t> = </a:t>
              </a:r>
              <a:r>
                <a:rPr lang="en-US" sz="1000" b="1" dirty="0" smtClean="0">
                  <a:latin typeface="Arial Narrow" panose="020B0606020202030204" pitchFamily="34" charset="0"/>
                </a:rPr>
                <a:t>3.3m</a:t>
              </a:r>
              <a:endParaRPr lang="en-US" sz="1000" b="1" dirty="0">
                <a:latin typeface="Arial Narrow" panose="020B0606020202030204" pitchFamily="34" charset="0"/>
              </a:endParaRPr>
            </a:p>
          </p:txBody>
        </p:sp>
      </p:grpSp>
      <p:sp>
        <p:nvSpPr>
          <p:cNvPr id="37" name="TextBox 36"/>
          <p:cNvSpPr txBox="1"/>
          <p:nvPr/>
        </p:nvSpPr>
        <p:spPr>
          <a:xfrm>
            <a:off x="6155464" y="4624149"/>
            <a:ext cx="2209258" cy="246221"/>
          </a:xfrm>
          <a:prstGeom prst="rect">
            <a:avLst/>
          </a:prstGeom>
          <a:noFill/>
        </p:spPr>
        <p:txBody>
          <a:bodyPr wrap="none" rtlCol="0">
            <a:spAutoFit/>
          </a:bodyPr>
          <a:lstStyle/>
          <a:p>
            <a:pPr algn="ctr" fontAlgn="base"/>
            <a:r>
              <a:rPr lang="en-US" sz="1000" i="1" dirty="0" smtClean="0">
                <a:latin typeface="Arial Narrow" panose="020B0606020202030204" pitchFamily="34" charset="0"/>
              </a:rPr>
              <a:t>L. El-</a:t>
            </a:r>
            <a:r>
              <a:rPr lang="en-US" sz="1000" i="1" dirty="0" err="1" smtClean="0">
                <a:latin typeface="Arial Narrow" panose="020B0606020202030204" pitchFamily="34" charset="0"/>
              </a:rPr>
              <a:t>Guebaly</a:t>
            </a:r>
            <a:r>
              <a:rPr lang="en-US" sz="1000" i="1" dirty="0" smtClean="0">
                <a:latin typeface="Arial Narrow" panose="020B0606020202030204" pitchFamily="34" charset="0"/>
              </a:rPr>
              <a:t>, et al., Energies, </a:t>
            </a:r>
            <a:r>
              <a:rPr lang="en-US" sz="1000" b="1" i="1" dirty="0" smtClean="0">
                <a:latin typeface="Arial Narrow" panose="020B0606020202030204" pitchFamily="34" charset="0"/>
              </a:rPr>
              <a:t>9</a:t>
            </a:r>
            <a:r>
              <a:rPr lang="en-US" sz="1000" i="1" dirty="0" smtClean="0">
                <a:latin typeface="Arial Narrow" panose="020B0606020202030204" pitchFamily="34" charset="0"/>
              </a:rPr>
              <a:t> (2016) 632</a:t>
            </a:r>
            <a:endParaRPr lang="en-US" sz="1400" dirty="0"/>
          </a:p>
        </p:txBody>
      </p:sp>
      <p:sp>
        <p:nvSpPr>
          <p:cNvPr id="6" name="TextBox 5"/>
          <p:cNvSpPr txBox="1"/>
          <p:nvPr/>
        </p:nvSpPr>
        <p:spPr>
          <a:xfrm>
            <a:off x="7737845" y="2419350"/>
            <a:ext cx="1406155" cy="461665"/>
          </a:xfrm>
          <a:prstGeom prst="rect">
            <a:avLst/>
          </a:prstGeom>
          <a:noFill/>
        </p:spPr>
        <p:txBody>
          <a:bodyPr wrap="none" rtlCol="0">
            <a:spAutoFit/>
          </a:bodyPr>
          <a:lstStyle/>
          <a:p>
            <a:pPr algn="ctr"/>
            <a:r>
              <a:rPr lang="en-US" sz="1200" b="1" dirty="0">
                <a:solidFill>
                  <a:srgbClr val="0000FF"/>
                </a:solidFill>
                <a:latin typeface="Arial Narrow" panose="020B0606020202030204" pitchFamily="34" charset="0"/>
              </a:rPr>
              <a:t>Mid-plane </a:t>
            </a:r>
            <a:r>
              <a:rPr lang="en-US" sz="1200" b="1" dirty="0" smtClean="0">
                <a:solidFill>
                  <a:srgbClr val="0000FF"/>
                </a:solidFill>
                <a:latin typeface="Arial Narrow" panose="020B0606020202030204" pitchFamily="34" charset="0"/>
              </a:rPr>
              <a:t>tangential</a:t>
            </a:r>
          </a:p>
          <a:p>
            <a:pPr algn="ctr"/>
            <a:r>
              <a:rPr lang="en-US" sz="1200" b="1" dirty="0" smtClean="0">
                <a:latin typeface="Arial Narrow" panose="020B0606020202030204" pitchFamily="34" charset="0"/>
              </a:rPr>
              <a:t>50MW 0.5MeV</a:t>
            </a:r>
            <a:endParaRPr lang="en-US" sz="1200" b="1" dirty="0">
              <a:latin typeface="Arial Narrow" panose="020B0606020202030204" pitchFamily="34" charset="0"/>
            </a:endParaRPr>
          </a:p>
        </p:txBody>
      </p:sp>
      <p:sp>
        <p:nvSpPr>
          <p:cNvPr id="28" name="TextBox 27"/>
          <p:cNvSpPr txBox="1"/>
          <p:nvPr/>
        </p:nvSpPr>
        <p:spPr>
          <a:xfrm>
            <a:off x="136311" y="1447520"/>
            <a:ext cx="4664289" cy="978729"/>
          </a:xfrm>
          <a:prstGeom prst="rect">
            <a:avLst/>
          </a:prstGeom>
          <a:noFill/>
        </p:spPr>
        <p:txBody>
          <a:bodyPr wrap="none" rtlCol="0">
            <a:spAutoFit/>
          </a:bodyPr>
          <a:lstStyle/>
          <a:p>
            <a:pPr algn="ctr">
              <a:lnSpc>
                <a:spcPct val="90000"/>
              </a:lnSpc>
            </a:pPr>
            <a:r>
              <a:rPr lang="en-US" sz="2000" b="1" dirty="0" smtClean="0">
                <a:solidFill>
                  <a:srgbClr val="0000FF"/>
                </a:solidFill>
                <a:latin typeface="Arial Narrow" panose="020B0606020202030204" pitchFamily="34" charset="0"/>
              </a:rPr>
              <a:t>Electron Bernstein Wave (EBW)</a:t>
            </a:r>
          </a:p>
          <a:p>
            <a:pPr algn="ctr">
              <a:lnSpc>
                <a:spcPct val="90000"/>
              </a:lnSpc>
            </a:pPr>
            <a:r>
              <a:rPr lang="en-US" sz="2400" b="1" dirty="0" err="1" smtClean="0">
                <a:solidFill>
                  <a:srgbClr val="C00000"/>
                </a:solidFill>
                <a:latin typeface="Symbol" panose="05050102010706020507" pitchFamily="18" charset="2"/>
              </a:rPr>
              <a:t>h</a:t>
            </a:r>
            <a:r>
              <a:rPr lang="en-US" sz="2400" b="1" baseline="-25000" dirty="0" err="1" smtClean="0">
                <a:solidFill>
                  <a:srgbClr val="C00000"/>
                </a:solidFill>
                <a:latin typeface="Arial Narrow" panose="020B0606020202030204" pitchFamily="34" charset="0"/>
              </a:rPr>
              <a:t>CD</a:t>
            </a:r>
            <a:r>
              <a:rPr lang="en-US" sz="2400" b="1" baseline="-25000" dirty="0" smtClean="0">
                <a:solidFill>
                  <a:srgbClr val="C00000"/>
                </a:solidFill>
                <a:latin typeface="Arial Narrow" panose="020B0606020202030204" pitchFamily="34" charset="0"/>
              </a:rPr>
              <a:t> </a:t>
            </a:r>
            <a:r>
              <a:rPr lang="en-US" sz="2400" b="1" dirty="0" smtClean="0">
                <a:solidFill>
                  <a:srgbClr val="C00000"/>
                </a:solidFill>
                <a:latin typeface="Arial Narrow" panose="020B0606020202030204" pitchFamily="34" charset="0"/>
              </a:rPr>
              <a:t>~ 3×10</a:t>
            </a:r>
            <a:r>
              <a:rPr lang="en-US" sz="2400" b="1" baseline="30000" dirty="0" smtClean="0">
                <a:solidFill>
                  <a:srgbClr val="C00000"/>
                </a:solidFill>
                <a:latin typeface="Arial Narrow" panose="020B0606020202030204" pitchFamily="34" charset="0"/>
              </a:rPr>
              <a:t>19</a:t>
            </a:r>
            <a:r>
              <a:rPr lang="en-US" sz="2400" b="1" dirty="0" smtClean="0">
                <a:solidFill>
                  <a:srgbClr val="C00000"/>
                </a:solidFill>
                <a:latin typeface="Arial Narrow" panose="020B0606020202030204" pitchFamily="34" charset="0"/>
              </a:rPr>
              <a:t> A/W/m</a:t>
            </a:r>
            <a:r>
              <a:rPr lang="en-US" sz="2400" b="1" baseline="30000" dirty="0" smtClean="0">
                <a:solidFill>
                  <a:srgbClr val="C00000"/>
                </a:solidFill>
                <a:latin typeface="Arial Narrow" panose="020B0606020202030204" pitchFamily="34" charset="0"/>
              </a:rPr>
              <a:t>2</a:t>
            </a:r>
          </a:p>
          <a:p>
            <a:pPr algn="ctr"/>
            <a:r>
              <a:rPr lang="en-US" b="1" dirty="0" smtClean="0">
                <a:solidFill>
                  <a:srgbClr val="336699"/>
                </a:solidFill>
                <a:latin typeface="Arial Narrow" panose="020B0606020202030204" pitchFamily="34" charset="0"/>
              </a:rPr>
              <a:t>Ongoing / future tests:  QUEST / NSTX-U, MAST-U</a:t>
            </a:r>
            <a:endParaRPr lang="en-US" b="1" baseline="30000" dirty="0">
              <a:solidFill>
                <a:srgbClr val="336699"/>
              </a:solidFill>
              <a:latin typeface="Arial Narrow" panose="020B0606020202030204" pitchFamily="34" charset="0"/>
            </a:endParaRPr>
          </a:p>
        </p:txBody>
      </p:sp>
      <p:sp>
        <p:nvSpPr>
          <p:cNvPr id="29" name="TextBox 28"/>
          <p:cNvSpPr txBox="1"/>
          <p:nvPr/>
        </p:nvSpPr>
        <p:spPr>
          <a:xfrm>
            <a:off x="2948859" y="895350"/>
            <a:ext cx="3173433" cy="535531"/>
          </a:xfrm>
          <a:prstGeom prst="rect">
            <a:avLst/>
          </a:prstGeom>
          <a:noFill/>
        </p:spPr>
        <p:txBody>
          <a:bodyPr wrap="none" rtlCol="0">
            <a:spAutoFit/>
          </a:bodyPr>
          <a:lstStyle/>
          <a:p>
            <a:pPr algn="ctr">
              <a:lnSpc>
                <a:spcPct val="90000"/>
              </a:lnSpc>
            </a:pPr>
            <a:r>
              <a:rPr lang="en-US" sz="3200" b="1" dirty="0" smtClean="0">
                <a:latin typeface="Arial Narrow" panose="020B0606020202030204" pitchFamily="34" charset="0"/>
              </a:rPr>
              <a:t>HTS ST-FNSF/Pilot</a:t>
            </a:r>
          </a:p>
        </p:txBody>
      </p:sp>
      <p:grpSp>
        <p:nvGrpSpPr>
          <p:cNvPr id="13" name="Group 12"/>
          <p:cNvGrpSpPr/>
          <p:nvPr/>
        </p:nvGrpSpPr>
        <p:grpSpPr>
          <a:xfrm>
            <a:off x="0" y="2537459"/>
            <a:ext cx="4843370" cy="2209800"/>
            <a:chOff x="-143780" y="2343150"/>
            <a:chExt cx="5108756" cy="2342870"/>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780" y="2343150"/>
              <a:ext cx="5108756" cy="234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TextBox 40"/>
            <p:cNvSpPr txBox="1"/>
            <p:nvPr/>
          </p:nvSpPr>
          <p:spPr>
            <a:xfrm>
              <a:off x="1687881" y="2551408"/>
              <a:ext cx="1526482" cy="489466"/>
            </a:xfrm>
            <a:prstGeom prst="rect">
              <a:avLst/>
            </a:prstGeom>
            <a:noFill/>
          </p:spPr>
          <p:txBody>
            <a:bodyPr wrap="square" rtlCol="0">
              <a:spAutoFit/>
            </a:bodyPr>
            <a:lstStyle/>
            <a:p>
              <a:pPr algn="ctr">
                <a:lnSpc>
                  <a:spcPct val="80000"/>
                </a:lnSpc>
              </a:pPr>
              <a:r>
                <a:rPr lang="en-US" sz="1000" b="1" i="1" dirty="0" smtClean="0">
                  <a:latin typeface="Arial Narrow" panose="020B0606020202030204" pitchFamily="34" charset="0"/>
                </a:rPr>
                <a:t>NSTX-U simulations at 28GHz scaled to R=3m, </a:t>
              </a:r>
              <a:r>
                <a:rPr lang="en-US" sz="1000" b="1" i="1" dirty="0" err="1" smtClean="0">
                  <a:latin typeface="Arial Narrow" panose="020B0606020202030204" pitchFamily="34" charset="0"/>
                </a:rPr>
                <a:t>T</a:t>
              </a:r>
              <a:r>
                <a:rPr lang="en-US" sz="1000" b="1" i="1" baseline="-25000" dirty="0" err="1" smtClean="0">
                  <a:latin typeface="Arial Narrow" panose="020B0606020202030204" pitchFamily="34" charset="0"/>
                </a:rPr>
                <a:t>e</a:t>
              </a:r>
              <a:r>
                <a:rPr lang="en-US" sz="1000" b="1" i="1" dirty="0" smtClean="0">
                  <a:latin typeface="Arial Narrow" panose="020B0606020202030204" pitchFamily="34" charset="0"/>
                </a:rPr>
                <a:t>=13keV, 110GHz</a:t>
              </a:r>
              <a:endParaRPr lang="en-US" sz="1000" b="1" i="1" dirty="0">
                <a:latin typeface="Arial Narrow" panose="020B0606020202030204" pitchFamily="34" charset="0"/>
              </a:endParaRPr>
            </a:p>
          </p:txBody>
        </p:sp>
      </p:grpSp>
      <p:sp>
        <p:nvSpPr>
          <p:cNvPr id="42" name="Rectangle 41"/>
          <p:cNvSpPr/>
          <p:nvPr/>
        </p:nvSpPr>
        <p:spPr>
          <a:xfrm>
            <a:off x="1143000" y="4687729"/>
            <a:ext cx="2951449" cy="246221"/>
          </a:xfrm>
          <a:prstGeom prst="rect">
            <a:avLst/>
          </a:prstGeom>
        </p:spPr>
        <p:txBody>
          <a:bodyPr wrap="none">
            <a:spAutoFit/>
          </a:bodyPr>
          <a:lstStyle/>
          <a:p>
            <a:pPr algn="ctr"/>
            <a:r>
              <a:rPr lang="en-US" sz="1000" i="1" dirty="0" smtClean="0">
                <a:latin typeface="Arial Narrow" panose="020B0606020202030204" pitchFamily="34" charset="0"/>
              </a:rPr>
              <a:t>G. Taylor, et al., EPJ </a:t>
            </a:r>
            <a:r>
              <a:rPr lang="en-US" sz="1000" i="1" dirty="0">
                <a:latin typeface="Arial Narrow" panose="020B0606020202030204" pitchFamily="34" charset="0"/>
              </a:rPr>
              <a:t>Web of Conferences </a:t>
            </a:r>
            <a:r>
              <a:rPr lang="en-US" sz="1000" b="1" i="1" dirty="0">
                <a:latin typeface="Arial Narrow" panose="020B0606020202030204" pitchFamily="34" charset="0"/>
              </a:rPr>
              <a:t>87</a:t>
            </a:r>
            <a:r>
              <a:rPr lang="en-US" sz="1000" i="1" dirty="0">
                <a:latin typeface="Arial Narrow" panose="020B0606020202030204" pitchFamily="34" charset="0"/>
              </a:rPr>
              <a:t>, 02013 (2015)</a:t>
            </a:r>
          </a:p>
        </p:txBody>
      </p:sp>
    </p:spTree>
    <p:extLst>
      <p:ext uri="{BB962C8B-B14F-4D97-AF65-F5344CB8AC3E}">
        <p14:creationId xmlns:p14="http://schemas.microsoft.com/office/powerpoint/2010/main" val="2694896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smtClean="0"/>
              <a:t>Despite ITER’s beam ions being “too light”, </a:t>
            </a:r>
            <a:br>
              <a:rPr lang="en-US" sz="2800" dirty="0" smtClean="0"/>
            </a:br>
            <a:r>
              <a:rPr lang="en-US" sz="2800" dirty="0" smtClean="0"/>
              <a:t>Ron was impressed by the scale of ITER NBI</a:t>
            </a:r>
            <a:endParaRPr lang="en-US" sz="2800" dirty="0"/>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923544"/>
            <a:ext cx="5029200" cy="37412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562600" y="895350"/>
            <a:ext cx="3463239" cy="535531"/>
          </a:xfrm>
          <a:prstGeom prst="rect">
            <a:avLst/>
          </a:prstGeom>
          <a:noFill/>
        </p:spPr>
        <p:txBody>
          <a:bodyPr wrap="square" rtlCol="0">
            <a:spAutoFit/>
          </a:bodyPr>
          <a:lstStyle/>
          <a:p>
            <a:pPr algn="ctr">
              <a:lnSpc>
                <a:spcPct val="80000"/>
              </a:lnSpc>
            </a:pPr>
            <a:r>
              <a:rPr lang="en-US" b="1" dirty="0" smtClean="0">
                <a:solidFill>
                  <a:srgbClr val="FF0000"/>
                </a:solidFill>
              </a:rPr>
              <a:t>Ron Davidson inside mock-up of TFTR vacuum vessel</a:t>
            </a:r>
            <a:endParaRPr lang="en-US" b="1" dirty="0">
              <a:solidFill>
                <a:srgbClr val="FF0000"/>
              </a:solidFill>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240" y="1428750"/>
            <a:ext cx="3487560" cy="3401800"/>
          </a:xfrm>
          <a:prstGeom prst="rect">
            <a:avLst/>
          </a:prstGeom>
        </p:spPr>
      </p:pic>
      <p:cxnSp>
        <p:nvCxnSpPr>
          <p:cNvPr id="25" name="Straight Connector 24"/>
          <p:cNvCxnSpPr/>
          <p:nvPr/>
        </p:nvCxnSpPr>
        <p:spPr>
          <a:xfrm flipH="1" flipV="1">
            <a:off x="4419600" y="2571750"/>
            <a:ext cx="2514600" cy="1905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419600" y="2190750"/>
            <a:ext cx="25146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6934200" y="4476750"/>
            <a:ext cx="685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6934200" y="219075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80999" y="4652437"/>
            <a:ext cx="5029201" cy="230832"/>
          </a:xfrm>
          <a:prstGeom prst="rect">
            <a:avLst/>
          </a:prstGeom>
          <a:noFill/>
        </p:spPr>
        <p:txBody>
          <a:bodyPr wrap="square" lIns="0" rIns="0" rtlCol="0">
            <a:spAutoFit/>
          </a:bodyPr>
          <a:lstStyle/>
          <a:p>
            <a:pPr algn="ctr"/>
            <a:r>
              <a:rPr lang="en-US" sz="900" dirty="0">
                <a:latin typeface="Arial Narrow" panose="020B0606020202030204" pitchFamily="34" charset="0"/>
              </a:rPr>
              <a:t>P</a:t>
            </a:r>
            <a:r>
              <a:rPr lang="en-US" sz="900" dirty="0" smtClean="0">
                <a:latin typeface="Arial Narrow" panose="020B0606020202030204" pitchFamily="34" charset="0"/>
              </a:rPr>
              <a:t>lasma </a:t>
            </a:r>
            <a:r>
              <a:rPr lang="en-US" sz="900" dirty="0">
                <a:latin typeface="Arial Narrow" panose="020B0606020202030204" pitchFamily="34" charset="0"/>
              </a:rPr>
              <a:t>neutralization (≈80% </a:t>
            </a:r>
            <a:r>
              <a:rPr lang="en-US" sz="900" dirty="0" smtClean="0">
                <a:latin typeface="Arial Narrow" panose="020B0606020202030204" pitchFamily="34" charset="0"/>
              </a:rPr>
              <a:t> efficient), laser </a:t>
            </a:r>
            <a:r>
              <a:rPr lang="en-US" sz="900" dirty="0">
                <a:latin typeface="Arial Narrow" panose="020B0606020202030204" pitchFamily="34" charset="0"/>
              </a:rPr>
              <a:t>photo-detachment (≈95% </a:t>
            </a:r>
            <a:r>
              <a:rPr lang="en-US" sz="900" dirty="0" smtClean="0">
                <a:latin typeface="Arial Narrow" panose="020B0606020202030204" pitchFamily="34" charset="0"/>
              </a:rPr>
              <a:t> efficient) could improve </a:t>
            </a:r>
            <a:r>
              <a:rPr lang="en-US" sz="900" dirty="0" err="1" smtClean="0">
                <a:latin typeface="Symbol" panose="05050102010706020507" pitchFamily="18" charset="2"/>
              </a:rPr>
              <a:t>h</a:t>
            </a:r>
            <a:r>
              <a:rPr lang="en-US" sz="900" baseline="-25000" dirty="0" err="1" smtClean="0">
                <a:latin typeface="Arial Narrow" panose="020B0606020202030204" pitchFamily="34" charset="0"/>
              </a:rPr>
              <a:t>aux</a:t>
            </a:r>
            <a:r>
              <a:rPr lang="en-US" sz="900" dirty="0" smtClean="0">
                <a:latin typeface="Arial Narrow" panose="020B0606020202030204" pitchFamily="34" charset="0"/>
              </a:rPr>
              <a:t> from 30 </a:t>
            </a:r>
            <a:r>
              <a:rPr lang="en-US" sz="900" dirty="0" smtClean="0">
                <a:latin typeface="Arial Narrow" panose="020B0606020202030204" pitchFamily="34" charset="0"/>
                <a:sym typeface="Wingdings" panose="05000000000000000000" pitchFamily="2" charset="2"/>
              </a:rPr>
              <a:t> 40-50%</a:t>
            </a:r>
            <a:endParaRPr lang="en-US" sz="900" dirty="0">
              <a:latin typeface="Arial Narrow" panose="020B0606020202030204" pitchFamily="34" charset="0"/>
            </a:endParaRPr>
          </a:p>
        </p:txBody>
      </p:sp>
    </p:spTree>
    <p:extLst>
      <p:ext uri="{BB962C8B-B14F-4D97-AF65-F5344CB8AC3E}">
        <p14:creationId xmlns:p14="http://schemas.microsoft.com/office/powerpoint/2010/main" val="20584350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123950"/>
            <a:ext cx="8991600" cy="3505200"/>
          </a:xfrm>
        </p:spPr>
        <p:txBody>
          <a:bodyPr>
            <a:noAutofit/>
          </a:bodyPr>
          <a:lstStyle/>
          <a:p>
            <a:r>
              <a:rPr lang="en-US" sz="3200" dirty="0">
                <a:solidFill>
                  <a:schemeClr val="bg1">
                    <a:lumMod val="85000"/>
                  </a:schemeClr>
                </a:solidFill>
              </a:rPr>
              <a:t>Aspect Ratio</a:t>
            </a:r>
          </a:p>
          <a:p>
            <a:r>
              <a:rPr lang="en-US" sz="3200" dirty="0" smtClean="0">
                <a:solidFill>
                  <a:schemeClr val="bg1">
                    <a:lumMod val="85000"/>
                  </a:schemeClr>
                </a:solidFill>
              </a:rPr>
              <a:t>Magnet Technology</a:t>
            </a:r>
          </a:p>
          <a:p>
            <a:r>
              <a:rPr lang="en-US" sz="3200" dirty="0" smtClean="0">
                <a:solidFill>
                  <a:schemeClr val="bg1">
                    <a:lumMod val="85000"/>
                  </a:schemeClr>
                </a:solidFill>
              </a:rPr>
              <a:t>Confinement</a:t>
            </a:r>
          </a:p>
          <a:p>
            <a:r>
              <a:rPr lang="en-US" sz="3200" dirty="0" smtClean="0">
                <a:solidFill>
                  <a:schemeClr val="bg1">
                    <a:lumMod val="85000"/>
                  </a:schemeClr>
                </a:solidFill>
              </a:rPr>
              <a:t>Current Drive</a:t>
            </a:r>
          </a:p>
          <a:p>
            <a:r>
              <a:rPr lang="en-US" sz="3200" dirty="0" err="1" smtClean="0"/>
              <a:t>Divertors</a:t>
            </a:r>
            <a:endParaRPr lang="en-US" sz="3200" dirty="0" smtClean="0"/>
          </a:p>
          <a:p>
            <a:r>
              <a:rPr lang="en-US" sz="3200" dirty="0" smtClean="0"/>
              <a:t>Blankets</a:t>
            </a:r>
            <a:endParaRPr lang="en-US" sz="3200" dirty="0"/>
          </a:p>
        </p:txBody>
      </p:sp>
      <p:sp>
        <p:nvSpPr>
          <p:cNvPr id="3" name="Title 2"/>
          <p:cNvSpPr>
            <a:spLocks noGrp="1"/>
          </p:cNvSpPr>
          <p:nvPr>
            <p:ph type="title"/>
          </p:nvPr>
        </p:nvSpPr>
        <p:spPr/>
        <p:txBody>
          <a:bodyPr>
            <a:normAutofit/>
          </a:bodyPr>
          <a:lstStyle/>
          <a:p>
            <a:r>
              <a:rPr lang="en-US" dirty="0"/>
              <a:t>Potential Innovation Areas for Compact Pilot </a:t>
            </a:r>
            <a:endParaRPr lang="en-US" dirty="0">
              <a:solidFill>
                <a:srgbClr val="C00000"/>
              </a:solidFill>
            </a:endParaRPr>
          </a:p>
        </p:txBody>
      </p:sp>
    </p:spTree>
    <p:extLst>
      <p:ext uri="{BB962C8B-B14F-4D97-AF65-F5344CB8AC3E}">
        <p14:creationId xmlns:p14="http://schemas.microsoft.com/office/powerpoint/2010/main" val="40883508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sz="3600" dirty="0" smtClean="0"/>
              <a:t>Long-leg / Super-X aids heat flux reduction </a:t>
            </a:r>
            <a:endParaRPr lang="en-US" sz="3600" dirty="0"/>
          </a:p>
        </p:txBody>
      </p:sp>
      <p:pic>
        <p:nvPicPr>
          <p:cNvPr id="205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352550"/>
            <a:ext cx="3543300" cy="310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a:grpSpLocks noChangeAspect="1"/>
          </p:cNvGrpSpPr>
          <p:nvPr/>
        </p:nvGrpSpPr>
        <p:grpSpPr>
          <a:xfrm>
            <a:off x="5638800" y="971550"/>
            <a:ext cx="3272981" cy="3547626"/>
            <a:chOff x="5083918" y="771527"/>
            <a:chExt cx="3636645" cy="3941807"/>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7557" y="771527"/>
              <a:ext cx="3565493" cy="2533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3918" y="3304529"/>
              <a:ext cx="3636645" cy="1408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786015" y="967085"/>
            <a:ext cx="3557385" cy="461665"/>
          </a:xfrm>
          <a:prstGeom prst="rect">
            <a:avLst/>
          </a:prstGeom>
        </p:spPr>
        <p:txBody>
          <a:bodyPr wrap="none">
            <a:spAutoFit/>
          </a:bodyPr>
          <a:lstStyle/>
          <a:p>
            <a:pPr algn="ctr"/>
            <a:r>
              <a:rPr lang="en-US" sz="2400" b="1" i="0" dirty="0">
                <a:solidFill>
                  <a:srgbClr val="C00000"/>
                </a:solidFill>
              </a:rPr>
              <a:t>A=2 HTS TF FNSF/Pilot</a:t>
            </a:r>
          </a:p>
        </p:txBody>
      </p:sp>
      <p:sp>
        <p:nvSpPr>
          <p:cNvPr id="10" name="Content Placeholder 2"/>
          <p:cNvSpPr txBox="1">
            <a:spLocks/>
          </p:cNvSpPr>
          <p:nvPr/>
        </p:nvSpPr>
        <p:spPr bwMode="auto">
          <a:xfrm>
            <a:off x="1600200" y="4459302"/>
            <a:ext cx="4114800" cy="39844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vert="horz" wrap="square" lIns="0" tIns="45720" rIns="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000">
                <a:solidFill>
                  <a:schemeClr val="dk1"/>
                </a:solidFill>
                <a:latin typeface="+mn-lt"/>
                <a:ea typeface="+mn-ea"/>
                <a:cs typeface="+mn-cs"/>
              </a:defRPr>
            </a:lvl2pPr>
            <a:lvl3pPr marL="1143000" indent="-228600" algn="l" rtl="0" eaLnBrk="0" fontAlgn="base" hangingPunct="0">
              <a:spcBef>
                <a:spcPct val="20000"/>
              </a:spcBef>
              <a:spcAft>
                <a:spcPct val="0"/>
              </a:spcAft>
              <a:buChar char="•"/>
              <a:defRPr>
                <a:solidFill>
                  <a:schemeClr val="dk1"/>
                </a:solidFill>
                <a:latin typeface="+mn-lt"/>
                <a:ea typeface="+mn-ea"/>
                <a:cs typeface="+mn-cs"/>
              </a:defRPr>
            </a:lvl3pPr>
            <a:lvl4pPr marL="1600200" indent="-228600" algn="l" rtl="0" eaLnBrk="0" fontAlgn="base" hangingPunct="0">
              <a:spcBef>
                <a:spcPct val="20000"/>
              </a:spcBef>
              <a:spcAft>
                <a:spcPct val="0"/>
              </a:spcAft>
              <a:buChar char="–"/>
              <a:defRPr sz="16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1600">
                <a:solidFill>
                  <a:schemeClr val="dk1"/>
                </a:solidFill>
                <a:latin typeface="+mn-lt"/>
                <a:ea typeface="+mn-ea"/>
                <a:cs typeface="+mn-cs"/>
              </a:defRPr>
            </a:lvl5pPr>
            <a:lvl6pPr marL="2514600" indent="-228600" algn="l" rtl="0" eaLnBrk="0" fontAlgn="base" hangingPunct="0">
              <a:spcBef>
                <a:spcPct val="20000"/>
              </a:spcBef>
              <a:spcAft>
                <a:spcPct val="0"/>
              </a:spcAft>
              <a:buChar char="»"/>
              <a:defRPr sz="1600">
                <a:solidFill>
                  <a:schemeClr val="dk1"/>
                </a:solidFill>
                <a:latin typeface="+mn-lt"/>
                <a:ea typeface="+mn-ea"/>
                <a:cs typeface="+mn-cs"/>
              </a:defRPr>
            </a:lvl6pPr>
            <a:lvl7pPr marL="2971800" indent="-228600" algn="l" rtl="0" eaLnBrk="0" fontAlgn="base" hangingPunct="0">
              <a:spcBef>
                <a:spcPct val="20000"/>
              </a:spcBef>
              <a:spcAft>
                <a:spcPct val="0"/>
              </a:spcAft>
              <a:buChar char="»"/>
              <a:defRPr sz="1600">
                <a:solidFill>
                  <a:schemeClr val="dk1"/>
                </a:solidFill>
                <a:latin typeface="+mn-lt"/>
                <a:ea typeface="+mn-ea"/>
                <a:cs typeface="+mn-cs"/>
              </a:defRPr>
            </a:lvl7pPr>
            <a:lvl8pPr marL="3429000" indent="-228600" algn="l" rtl="0" eaLnBrk="0" fontAlgn="base" hangingPunct="0">
              <a:spcBef>
                <a:spcPct val="20000"/>
              </a:spcBef>
              <a:spcAft>
                <a:spcPct val="0"/>
              </a:spcAft>
              <a:buChar char="»"/>
              <a:defRPr sz="1600">
                <a:solidFill>
                  <a:schemeClr val="dk1"/>
                </a:solidFill>
                <a:latin typeface="+mn-lt"/>
                <a:ea typeface="+mn-ea"/>
                <a:cs typeface="+mn-cs"/>
              </a:defRPr>
            </a:lvl8pPr>
            <a:lvl9pPr marL="3886200" indent="-228600" algn="l" rtl="0" eaLnBrk="0" fontAlgn="base" hangingPunct="0">
              <a:spcBef>
                <a:spcPct val="20000"/>
              </a:spcBef>
              <a:spcAft>
                <a:spcPct val="0"/>
              </a:spcAft>
              <a:buChar char="»"/>
              <a:defRPr sz="1600">
                <a:solidFill>
                  <a:schemeClr val="dk1"/>
                </a:solidFill>
                <a:latin typeface="+mn-lt"/>
                <a:ea typeface="+mn-ea"/>
                <a:cs typeface="+mn-cs"/>
              </a:defRPr>
            </a:lvl9pPr>
          </a:lstStyle>
          <a:p>
            <a:pPr marL="0" indent="0" algn="ctr">
              <a:lnSpc>
                <a:spcPct val="80000"/>
              </a:lnSpc>
              <a:buFontTx/>
              <a:buNone/>
            </a:pPr>
            <a:r>
              <a:rPr lang="en-US" sz="1600" b="1" i="0" kern="0" dirty="0" err="1" smtClean="0">
                <a:solidFill>
                  <a:schemeClr val="tx1"/>
                </a:solidFill>
                <a:latin typeface="Symbol" panose="05050102010706020507" pitchFamily="18" charset="2"/>
              </a:rPr>
              <a:t>l</a:t>
            </a:r>
            <a:r>
              <a:rPr lang="en-US" sz="1600" b="1" i="0" kern="0" baseline="-25000" dirty="0" err="1" smtClean="0">
                <a:solidFill>
                  <a:schemeClr val="tx1"/>
                </a:solidFill>
                <a:latin typeface="Arial Narrow" pitchFamily="34" charset="0"/>
              </a:rPr>
              <a:t>q</a:t>
            </a:r>
            <a:r>
              <a:rPr lang="en-US" sz="1600" b="1" i="0" kern="0" baseline="-25000" dirty="0" smtClean="0">
                <a:solidFill>
                  <a:schemeClr val="tx1"/>
                </a:solidFill>
                <a:latin typeface="Arial Narrow" pitchFamily="34" charset="0"/>
              </a:rPr>
              <a:t> </a:t>
            </a:r>
            <a:r>
              <a:rPr lang="en-US" sz="1600" b="1" i="0" kern="0" dirty="0">
                <a:solidFill>
                  <a:schemeClr val="tx1"/>
                </a:solidFill>
                <a:latin typeface="Arial Narrow" panose="020B0606020202030204" pitchFamily="34" charset="0"/>
              </a:rPr>
              <a:t>~</a:t>
            </a:r>
            <a:r>
              <a:rPr lang="en-US" sz="1600" b="1" i="0" kern="0" dirty="0" smtClean="0">
                <a:solidFill>
                  <a:schemeClr val="tx1"/>
                </a:solidFill>
                <a:latin typeface="Arial Narrow" panose="020B0606020202030204" pitchFamily="34" charset="0"/>
              </a:rPr>
              <a:t> 1mm, </a:t>
            </a:r>
            <a:r>
              <a:rPr lang="en-US" sz="1600" b="1" i="0" kern="0" dirty="0">
                <a:solidFill>
                  <a:schemeClr val="tx1"/>
                </a:solidFill>
                <a:latin typeface="Arial Narrow" panose="020B0606020202030204" pitchFamily="34" charset="0"/>
              </a:rPr>
              <a:t>a</a:t>
            </a:r>
            <a:r>
              <a:rPr lang="en-US" sz="1600" b="1" i="0" kern="0" dirty="0" smtClean="0">
                <a:solidFill>
                  <a:schemeClr val="tx1"/>
                </a:solidFill>
                <a:latin typeface="Arial Narrow" panose="020B0606020202030204" pitchFamily="34" charset="0"/>
              </a:rPr>
              <a:t>ssume S ≈ </a:t>
            </a:r>
            <a:r>
              <a:rPr lang="en-US" sz="1600" b="1" i="0" kern="0" dirty="0" err="1" smtClean="0">
                <a:solidFill>
                  <a:schemeClr val="tx1"/>
                </a:solidFill>
                <a:latin typeface="Symbol" panose="05050102010706020507" pitchFamily="18" charset="2"/>
              </a:rPr>
              <a:t>l</a:t>
            </a:r>
            <a:r>
              <a:rPr lang="en-US" sz="1600" b="1" i="0" kern="0" baseline="-25000" dirty="0" err="1" smtClean="0">
                <a:solidFill>
                  <a:schemeClr val="tx1"/>
                </a:solidFill>
                <a:latin typeface="Arial Narrow" pitchFamily="34" charset="0"/>
              </a:rPr>
              <a:t>q</a:t>
            </a:r>
            <a:r>
              <a:rPr lang="en-US" sz="1600" b="1" i="0" kern="0" baseline="-25000" dirty="0" smtClean="0">
                <a:solidFill>
                  <a:schemeClr val="tx1"/>
                </a:solidFill>
                <a:latin typeface="Arial Narrow" pitchFamily="34" charset="0"/>
              </a:rPr>
              <a:t> </a:t>
            </a:r>
            <a:r>
              <a:rPr lang="en-US" sz="1600" b="1" i="0" kern="0" dirty="0" smtClean="0">
                <a:solidFill>
                  <a:schemeClr val="tx1"/>
                </a:solidFill>
                <a:latin typeface="Arial Narrow" pitchFamily="34" charset="0"/>
              </a:rPr>
              <a:t> (closed </a:t>
            </a:r>
            <a:r>
              <a:rPr lang="en-US" sz="1600" b="1" i="0" kern="0" dirty="0" err="1" smtClean="0">
                <a:solidFill>
                  <a:schemeClr val="tx1"/>
                </a:solidFill>
                <a:latin typeface="Arial Narrow" panose="020B0606020202030204" pitchFamily="34" charset="0"/>
              </a:rPr>
              <a:t>divertor</a:t>
            </a:r>
            <a:r>
              <a:rPr lang="en-US" sz="1600" b="1" i="0" kern="0" dirty="0" smtClean="0">
                <a:solidFill>
                  <a:schemeClr val="tx1"/>
                </a:solidFill>
                <a:latin typeface="Arial Narrow" panose="020B0606020202030204" pitchFamily="34" charset="0"/>
              </a:rPr>
              <a:t>)</a:t>
            </a:r>
            <a:endParaRPr lang="en-US" sz="1600" b="1" i="0" kern="0" baseline="-25000" dirty="0" smtClean="0">
              <a:solidFill>
                <a:schemeClr val="tx1"/>
              </a:solidFill>
              <a:latin typeface="Arial Narrow" panose="020B0606020202030204" pitchFamily="34" charset="0"/>
            </a:endParaRPr>
          </a:p>
          <a:p>
            <a:pPr marL="0" indent="0" algn="ctr">
              <a:lnSpc>
                <a:spcPct val="80000"/>
              </a:lnSpc>
              <a:buFontTx/>
              <a:buNone/>
            </a:pPr>
            <a:r>
              <a:rPr lang="en-US" sz="1050" i="1" kern="0" dirty="0" smtClean="0">
                <a:solidFill>
                  <a:schemeClr val="tx1"/>
                </a:solidFill>
              </a:rPr>
              <a:t>T. </a:t>
            </a:r>
            <a:r>
              <a:rPr lang="en-US" sz="1050" i="1" kern="0" dirty="0" err="1" smtClean="0">
                <a:solidFill>
                  <a:schemeClr val="tx1"/>
                </a:solidFill>
              </a:rPr>
              <a:t>Eich</a:t>
            </a:r>
            <a:r>
              <a:rPr lang="en-US" sz="1050" i="1" kern="0" dirty="0" smtClean="0">
                <a:solidFill>
                  <a:schemeClr val="tx1"/>
                </a:solidFill>
              </a:rPr>
              <a:t>, et al., </a:t>
            </a:r>
            <a:r>
              <a:rPr lang="it-IT" sz="1050" i="1" kern="0" dirty="0" smtClean="0">
                <a:solidFill>
                  <a:schemeClr val="tx1"/>
                </a:solidFill>
              </a:rPr>
              <a:t>Nucl</a:t>
            </a:r>
            <a:r>
              <a:rPr lang="it-IT" sz="1050" i="1" kern="0" dirty="0">
                <a:solidFill>
                  <a:schemeClr val="tx1"/>
                </a:solidFill>
              </a:rPr>
              <a:t>. Fusion </a:t>
            </a:r>
            <a:r>
              <a:rPr lang="it-IT" sz="1050" b="1" i="1" kern="0" dirty="0">
                <a:solidFill>
                  <a:schemeClr val="tx1"/>
                </a:solidFill>
              </a:rPr>
              <a:t>53</a:t>
            </a:r>
            <a:r>
              <a:rPr lang="it-IT" sz="1050" i="1" kern="0" dirty="0">
                <a:solidFill>
                  <a:schemeClr val="tx1"/>
                </a:solidFill>
              </a:rPr>
              <a:t> (2013) </a:t>
            </a:r>
            <a:r>
              <a:rPr lang="it-IT" sz="1050" i="1" kern="0" dirty="0" smtClean="0">
                <a:solidFill>
                  <a:schemeClr val="tx1"/>
                </a:solidFill>
              </a:rPr>
              <a:t>093031</a:t>
            </a:r>
            <a:endParaRPr lang="en-US" sz="1050" i="1" kern="0" dirty="0" smtClean="0">
              <a:solidFill>
                <a:schemeClr val="tx1"/>
              </a:solidFill>
            </a:endParaRPr>
          </a:p>
        </p:txBody>
      </p:sp>
      <p:sp>
        <p:nvSpPr>
          <p:cNvPr id="11" name="TextBox 10"/>
          <p:cNvSpPr txBox="1"/>
          <p:nvPr/>
        </p:nvSpPr>
        <p:spPr>
          <a:xfrm>
            <a:off x="5791200" y="4335780"/>
            <a:ext cx="3242706" cy="535531"/>
          </a:xfrm>
          <a:prstGeom prst="rect">
            <a:avLst/>
          </a:prstGeom>
          <a:noFill/>
        </p:spPr>
        <p:txBody>
          <a:bodyPr wrap="square" rtlCol="0">
            <a:spAutoFit/>
          </a:bodyPr>
          <a:lstStyle/>
          <a:p>
            <a:pPr algn="ctr">
              <a:lnSpc>
                <a:spcPct val="90000"/>
              </a:lnSpc>
            </a:pPr>
            <a:r>
              <a:rPr lang="en-US" sz="1600" b="1" i="0" dirty="0" smtClean="0">
                <a:solidFill>
                  <a:srgbClr val="C00000"/>
                </a:solidFill>
                <a:latin typeface="Helvetica" charset="0"/>
              </a:rPr>
              <a:t>(Partial) detachment reduces peak q</a:t>
            </a:r>
            <a:r>
              <a:rPr lang="en-US" sz="1600" b="1" i="0" baseline="-25000" dirty="0" smtClean="0">
                <a:solidFill>
                  <a:srgbClr val="C00000"/>
                </a:solidFill>
                <a:latin typeface="Helvetica" charset="0"/>
                <a:sym typeface="Symbol"/>
              </a:rPr>
              <a:t></a:t>
            </a:r>
            <a:r>
              <a:rPr lang="en-US" sz="1600" b="1" i="0" dirty="0" smtClean="0">
                <a:solidFill>
                  <a:srgbClr val="C00000"/>
                </a:solidFill>
                <a:latin typeface="Helvetica" charset="0"/>
              </a:rPr>
              <a:t> by further factor of 2-4</a:t>
            </a:r>
            <a:endParaRPr lang="en-US" sz="1600" b="1" i="0" baseline="30000" dirty="0">
              <a:solidFill>
                <a:srgbClr val="C00000"/>
              </a:solidFill>
              <a:latin typeface="Helvetica" charset="0"/>
            </a:endParaRPr>
          </a:p>
        </p:txBody>
      </p: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40" y="1415110"/>
            <a:ext cx="1557160" cy="275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ight Arrow 16"/>
          <p:cNvSpPr/>
          <p:nvPr/>
        </p:nvSpPr>
        <p:spPr>
          <a:xfrm>
            <a:off x="5257800" y="2587031"/>
            <a:ext cx="457200" cy="399064"/>
          </a:xfrm>
          <a:prstGeom prst="rightArrow">
            <a:avLst>
              <a:gd name="adj1" fmla="val 71823"/>
              <a:gd name="adj2" fmla="val 50000"/>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1371600" y="3333750"/>
            <a:ext cx="457200" cy="399064"/>
          </a:xfrm>
          <a:prstGeom prst="rightArrow">
            <a:avLst>
              <a:gd name="adj1" fmla="val 71823"/>
              <a:gd name="adj2" fmla="val 50000"/>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bwMode="auto">
          <a:xfrm>
            <a:off x="0" y="4171950"/>
            <a:ext cx="1905000" cy="297745"/>
          </a:xfrm>
          <a:prstGeom prst="rect">
            <a:avLst/>
          </a:prstGeom>
          <a:noFill/>
          <a:ln>
            <a:noFill/>
          </a:ln>
          <a:effectLst/>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dk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dk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dk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dk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buNone/>
            </a:pPr>
            <a:r>
              <a:rPr lang="en-US" sz="1400" b="1" dirty="0" err="1" smtClean="0">
                <a:latin typeface="Arial Narrow" pitchFamily="34" charset="0"/>
              </a:rPr>
              <a:t>f</a:t>
            </a:r>
            <a:r>
              <a:rPr lang="en-US" sz="1400" b="1" baseline="-25000" dirty="0" err="1" smtClean="0">
                <a:latin typeface="Arial Narrow" pitchFamily="34" charset="0"/>
              </a:rPr>
              <a:t>rad</a:t>
            </a:r>
            <a:r>
              <a:rPr lang="en-US" sz="1400" b="1" dirty="0" smtClean="0">
                <a:latin typeface="Arial Narrow" pitchFamily="34" charset="0"/>
              </a:rPr>
              <a:t>=0.8, </a:t>
            </a:r>
            <a:r>
              <a:rPr lang="en-US" sz="1400" b="1" dirty="0" err="1" smtClean="0">
                <a:latin typeface="Arial Narrow" pitchFamily="34" charset="0"/>
              </a:rPr>
              <a:t>f</a:t>
            </a:r>
            <a:r>
              <a:rPr lang="en-US" sz="1400" b="1" baseline="-25000" dirty="0" err="1" smtClean="0">
                <a:latin typeface="Arial Narrow" pitchFamily="34" charset="0"/>
              </a:rPr>
              <a:t>obd</a:t>
            </a:r>
            <a:r>
              <a:rPr lang="en-US" sz="1400" b="1" dirty="0" smtClean="0">
                <a:latin typeface="Arial Narrow" pitchFamily="34" charset="0"/>
              </a:rPr>
              <a:t>=0.8, </a:t>
            </a:r>
            <a:r>
              <a:rPr lang="en-US" sz="1400" b="1" dirty="0" err="1" smtClean="0">
                <a:latin typeface="Arial Narrow" pitchFamily="34" charset="0"/>
              </a:rPr>
              <a:t>N</a:t>
            </a:r>
            <a:r>
              <a:rPr lang="en-US" sz="1400" b="1" baseline="-25000" dirty="0" err="1" smtClean="0">
                <a:latin typeface="Arial Narrow" pitchFamily="34" charset="0"/>
              </a:rPr>
              <a:t>div</a:t>
            </a:r>
            <a:r>
              <a:rPr lang="en-US" sz="1400" b="1" baseline="-25000" dirty="0" smtClean="0">
                <a:latin typeface="Arial Narrow" pitchFamily="34" charset="0"/>
              </a:rPr>
              <a:t> </a:t>
            </a:r>
            <a:r>
              <a:rPr lang="en-US" sz="1400" b="1" dirty="0" smtClean="0">
                <a:latin typeface="Arial Narrow" pitchFamily="34" charset="0"/>
              </a:rPr>
              <a:t>= 2</a:t>
            </a:r>
          </a:p>
        </p:txBody>
      </p:sp>
    </p:spTree>
    <p:extLst>
      <p:ext uri="{BB962C8B-B14F-4D97-AF65-F5344CB8AC3E}">
        <p14:creationId xmlns:p14="http://schemas.microsoft.com/office/powerpoint/2010/main" val="16128511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95349"/>
          </a:xfrm>
        </p:spPr>
        <p:txBody>
          <a:bodyPr>
            <a:noAutofit/>
          </a:bodyPr>
          <a:lstStyle/>
          <a:p>
            <a:pPr>
              <a:lnSpc>
                <a:spcPct val="90000"/>
              </a:lnSpc>
            </a:pPr>
            <a:r>
              <a:rPr lang="en-US" sz="2800" dirty="0" smtClean="0"/>
              <a:t>Another option: use fast-flowing Liquid Metal </a:t>
            </a:r>
            <a:br>
              <a:rPr lang="en-US" sz="2800" dirty="0" smtClean="0"/>
            </a:br>
            <a:r>
              <a:rPr lang="en-US" sz="2800" dirty="0" smtClean="0"/>
              <a:t>(LM) </a:t>
            </a:r>
            <a:r>
              <a:rPr lang="en-US" sz="2800" dirty="0" err="1" smtClean="0"/>
              <a:t>divertor</a:t>
            </a:r>
            <a:r>
              <a:rPr lang="en-US" sz="2800" dirty="0"/>
              <a:t> </a:t>
            </a:r>
            <a:r>
              <a:rPr lang="en-US" sz="2800" dirty="0" smtClean="0"/>
              <a:t>for high heat-flux mitigation </a:t>
            </a:r>
            <a:endParaRPr lang="en-US" sz="2800" dirty="0"/>
          </a:p>
        </p:txBody>
      </p:sp>
      <p:sp>
        <p:nvSpPr>
          <p:cNvPr id="4" name="TextBox 3"/>
          <p:cNvSpPr txBox="1"/>
          <p:nvPr/>
        </p:nvSpPr>
        <p:spPr>
          <a:xfrm>
            <a:off x="1007345" y="958384"/>
            <a:ext cx="3488455" cy="400110"/>
          </a:xfrm>
          <a:prstGeom prst="rect">
            <a:avLst/>
          </a:prstGeom>
          <a:solidFill>
            <a:schemeClr val="bg1"/>
          </a:solidFill>
        </p:spPr>
        <p:txBody>
          <a:bodyPr wrap="none" rtlCol="0">
            <a:spAutoFit/>
          </a:bodyPr>
          <a:lstStyle/>
          <a:p>
            <a:r>
              <a:rPr lang="en-US" sz="2000" b="1" dirty="0" smtClean="0"/>
              <a:t>Long-leg / Super-X </a:t>
            </a:r>
            <a:r>
              <a:rPr lang="en-US" sz="2000" b="1" dirty="0" err="1" smtClean="0"/>
              <a:t>divertor</a:t>
            </a:r>
            <a:endParaRPr lang="en-US" sz="2000" b="1" dirty="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358494"/>
            <a:ext cx="3463064" cy="3118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52550"/>
            <a:ext cx="3543300" cy="3105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90800" y="4472285"/>
            <a:ext cx="1460656" cy="461665"/>
          </a:xfrm>
          <a:prstGeom prst="rect">
            <a:avLst/>
          </a:prstGeom>
          <a:noFill/>
        </p:spPr>
        <p:txBody>
          <a:bodyPr wrap="none" rtlCol="0">
            <a:spAutoFit/>
          </a:bodyPr>
          <a:lstStyle/>
          <a:p>
            <a:r>
              <a:rPr lang="en-US" sz="2400" b="1" dirty="0" smtClean="0">
                <a:solidFill>
                  <a:srgbClr val="C00000"/>
                </a:solidFill>
              </a:rPr>
              <a:t>9 MW/m</a:t>
            </a:r>
            <a:r>
              <a:rPr lang="en-US" sz="2400" b="1" baseline="30000" dirty="0" smtClean="0">
                <a:solidFill>
                  <a:srgbClr val="C00000"/>
                </a:solidFill>
              </a:rPr>
              <a:t>2</a:t>
            </a:r>
            <a:endParaRPr lang="en-US" sz="2400" b="1" baseline="30000" dirty="0">
              <a:solidFill>
                <a:srgbClr val="C00000"/>
              </a:solidFill>
            </a:endParaRPr>
          </a:p>
        </p:txBody>
      </p:sp>
      <p:sp>
        <p:nvSpPr>
          <p:cNvPr id="11" name="TextBox 10"/>
          <p:cNvSpPr txBox="1"/>
          <p:nvPr/>
        </p:nvSpPr>
        <p:spPr>
          <a:xfrm>
            <a:off x="5759222" y="4476750"/>
            <a:ext cx="1632178" cy="461665"/>
          </a:xfrm>
          <a:prstGeom prst="rect">
            <a:avLst/>
          </a:prstGeom>
          <a:noFill/>
        </p:spPr>
        <p:txBody>
          <a:bodyPr wrap="none" rtlCol="0">
            <a:spAutoFit/>
          </a:bodyPr>
          <a:lstStyle/>
          <a:p>
            <a:r>
              <a:rPr lang="en-US" sz="2400" b="1" dirty="0" smtClean="0">
                <a:solidFill>
                  <a:srgbClr val="C00000"/>
                </a:solidFill>
              </a:rPr>
              <a:t>21 MW/m</a:t>
            </a:r>
            <a:r>
              <a:rPr lang="en-US" sz="2400" b="1" baseline="30000" dirty="0" smtClean="0">
                <a:solidFill>
                  <a:srgbClr val="C00000"/>
                </a:solidFill>
              </a:rPr>
              <a:t>2</a:t>
            </a:r>
            <a:endParaRPr lang="en-US" sz="2400" b="1" baseline="30000" dirty="0">
              <a:solidFill>
                <a:srgbClr val="C00000"/>
              </a:solidFill>
            </a:endParaRPr>
          </a:p>
        </p:txBody>
      </p:sp>
      <p:cxnSp>
        <p:nvCxnSpPr>
          <p:cNvPr id="8" name="Straight Arrow Connector 7"/>
          <p:cNvCxnSpPr>
            <a:stCxn id="11" idx="0"/>
          </p:cNvCxnSpPr>
          <p:nvPr/>
        </p:nvCxnSpPr>
        <p:spPr>
          <a:xfrm flipV="1">
            <a:off x="6575311" y="3257550"/>
            <a:ext cx="358889" cy="1219200"/>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0"/>
          </p:cNvCxnSpPr>
          <p:nvPr/>
        </p:nvCxnSpPr>
        <p:spPr>
          <a:xfrm flipV="1">
            <a:off x="3321128" y="3638550"/>
            <a:ext cx="184072" cy="83373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046418" y="952440"/>
            <a:ext cx="3640382" cy="400110"/>
          </a:xfrm>
          <a:prstGeom prst="rect">
            <a:avLst/>
          </a:prstGeom>
          <a:noFill/>
        </p:spPr>
        <p:txBody>
          <a:bodyPr wrap="square" rtlCol="0">
            <a:spAutoFit/>
          </a:bodyPr>
          <a:lstStyle/>
          <a:p>
            <a:pPr algn="ctr"/>
            <a:r>
              <a:rPr lang="en-US" sz="2000" b="1" dirty="0" smtClean="0"/>
              <a:t>Shorter leg LM </a:t>
            </a:r>
            <a:r>
              <a:rPr lang="en-US" sz="2000" b="1" dirty="0" err="1" smtClean="0"/>
              <a:t>divertor</a:t>
            </a:r>
            <a:endParaRPr lang="en-US" sz="2000" b="1" dirty="0" smtClean="0"/>
          </a:p>
        </p:txBody>
      </p:sp>
      <p:sp>
        <p:nvSpPr>
          <p:cNvPr id="12" name="TextBox 11"/>
          <p:cNvSpPr txBox="1"/>
          <p:nvPr/>
        </p:nvSpPr>
        <p:spPr>
          <a:xfrm>
            <a:off x="1884338" y="1957343"/>
            <a:ext cx="3162080" cy="486287"/>
          </a:xfrm>
          <a:prstGeom prst="rect">
            <a:avLst/>
          </a:prstGeom>
          <a:solidFill>
            <a:schemeClr val="bg1"/>
          </a:solidFill>
          <a:ln>
            <a:solidFill>
              <a:schemeClr val="tx1"/>
            </a:solidFill>
          </a:ln>
        </p:spPr>
        <p:txBody>
          <a:bodyPr wrap="square" rtlCol="0">
            <a:spAutoFit/>
          </a:bodyPr>
          <a:lstStyle/>
          <a:p>
            <a:pPr algn="ctr">
              <a:lnSpc>
                <a:spcPct val="80000"/>
              </a:lnSpc>
            </a:pPr>
            <a:r>
              <a:rPr lang="en-US" sz="1600" dirty="0" smtClean="0">
                <a:latin typeface="Arial Narrow" panose="020B0606020202030204" pitchFamily="34" charset="0"/>
              </a:rPr>
              <a:t>Geometry also compatible with </a:t>
            </a:r>
          </a:p>
          <a:p>
            <a:pPr algn="ctr">
              <a:lnSpc>
                <a:spcPct val="80000"/>
              </a:lnSpc>
            </a:pPr>
            <a:r>
              <a:rPr lang="en-US" sz="1600" dirty="0" smtClean="0">
                <a:latin typeface="Arial Narrow" panose="020B0606020202030204" pitchFamily="34" charset="0"/>
              </a:rPr>
              <a:t>“vapor box” concepts (Ono / </a:t>
            </a:r>
            <a:r>
              <a:rPr lang="en-US" sz="1600" dirty="0" err="1" smtClean="0">
                <a:latin typeface="Arial Narrow" panose="020B0606020202030204" pitchFamily="34" charset="0"/>
              </a:rPr>
              <a:t>Goldston</a:t>
            </a:r>
            <a:r>
              <a:rPr lang="en-US" sz="1600" dirty="0" smtClean="0">
                <a:latin typeface="Arial Narrow" panose="020B0606020202030204" pitchFamily="34" charset="0"/>
              </a:rPr>
              <a:t>)</a:t>
            </a:r>
            <a:endParaRPr lang="en-US" sz="1600" dirty="0">
              <a:latin typeface="Arial Narrow" panose="020B0606020202030204" pitchFamily="34" charset="0"/>
            </a:endParaRPr>
          </a:p>
        </p:txBody>
      </p:sp>
    </p:spTree>
    <p:extLst>
      <p:ext uri="{BB962C8B-B14F-4D97-AF65-F5344CB8AC3E}">
        <p14:creationId xmlns:p14="http://schemas.microsoft.com/office/powerpoint/2010/main" val="1272687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a:t>
            </a:r>
            <a:r>
              <a:rPr lang="en-US" dirty="0" err="1" smtClean="0"/>
              <a:t>divertors</a:t>
            </a:r>
            <a:r>
              <a:rPr lang="en-US" dirty="0" smtClean="0"/>
              <a:t> under active development</a:t>
            </a:r>
            <a:endParaRPr lang="en-US" dirty="0"/>
          </a:p>
        </p:txBody>
      </p:sp>
      <p:sp>
        <p:nvSpPr>
          <p:cNvPr id="3" name="Content Placeholder 2"/>
          <p:cNvSpPr>
            <a:spLocks noGrp="1"/>
          </p:cNvSpPr>
          <p:nvPr>
            <p:ph idx="1"/>
          </p:nvPr>
        </p:nvSpPr>
        <p:spPr>
          <a:xfrm>
            <a:off x="0" y="971550"/>
            <a:ext cx="4495800" cy="1066800"/>
          </a:xfrm>
          <a:noFill/>
        </p:spPr>
        <p:txBody>
          <a:bodyPr>
            <a:normAutofit fontScale="70000" lnSpcReduction="20000"/>
          </a:bodyPr>
          <a:lstStyle/>
          <a:p>
            <a:pPr marL="0" indent="0">
              <a:buNone/>
            </a:pPr>
            <a:r>
              <a:rPr lang="en-US" sz="3400" b="1" dirty="0" smtClean="0">
                <a:latin typeface="Arial Narrow" panose="020B0606020202030204" pitchFamily="34" charset="0"/>
              </a:rPr>
              <a:t>MAST-U will test range of </a:t>
            </a:r>
            <a:r>
              <a:rPr lang="en-US" sz="3400" b="1" dirty="0" err="1" smtClean="0">
                <a:latin typeface="Arial Narrow" panose="020B0606020202030204" pitchFamily="34" charset="0"/>
              </a:rPr>
              <a:t>divertors</a:t>
            </a:r>
            <a:r>
              <a:rPr lang="en-US" sz="3400" b="1" dirty="0" smtClean="0">
                <a:latin typeface="Arial Narrow" panose="020B0606020202030204" pitchFamily="34" charset="0"/>
              </a:rPr>
              <a:t>:</a:t>
            </a:r>
          </a:p>
          <a:p>
            <a:pPr marL="288925" lvl="1" indent="-174625"/>
            <a:r>
              <a:rPr lang="en-US" sz="2900" b="1" dirty="0" smtClean="0">
                <a:solidFill>
                  <a:schemeClr val="accent6">
                    <a:lumMod val="75000"/>
                  </a:schemeClr>
                </a:solidFill>
                <a:latin typeface="Arial Narrow" panose="020B0606020202030204" pitchFamily="34" charset="0"/>
              </a:rPr>
              <a:t>Conventional, </a:t>
            </a:r>
            <a:r>
              <a:rPr lang="en-US" sz="2900" dirty="0" smtClean="0">
                <a:solidFill>
                  <a:schemeClr val="bg1">
                    <a:lumMod val="65000"/>
                  </a:schemeClr>
                </a:solidFill>
                <a:latin typeface="Arial Narrow" panose="020B0606020202030204" pitchFamily="34" charset="0"/>
              </a:rPr>
              <a:t>snowflake (not shown)</a:t>
            </a:r>
          </a:p>
          <a:p>
            <a:pPr marL="288925" lvl="1" indent="-174625"/>
            <a:r>
              <a:rPr lang="en-US" sz="2900" b="1" dirty="0" smtClean="0">
                <a:solidFill>
                  <a:schemeClr val="tx1"/>
                </a:solidFill>
                <a:latin typeface="Arial Narrow" panose="020B0606020202030204" pitchFamily="34" charset="0"/>
              </a:rPr>
              <a:t>Long-leg “Super-X” </a:t>
            </a:r>
            <a:r>
              <a:rPr lang="en-US" sz="2900" b="1" dirty="0" smtClean="0">
                <a:solidFill>
                  <a:schemeClr val="accent1">
                    <a:lumMod val="75000"/>
                  </a:schemeClr>
                </a:solidFill>
                <a:latin typeface="Arial Narrow" panose="020B0606020202030204" pitchFamily="34" charset="0"/>
              </a:rPr>
              <a:t>with variable flaring</a:t>
            </a:r>
          </a:p>
        </p:txBody>
      </p:sp>
      <p:sp>
        <p:nvSpPr>
          <p:cNvPr id="4" name="Content Placeholder 3"/>
          <p:cNvSpPr>
            <a:spLocks noGrp="1"/>
          </p:cNvSpPr>
          <p:nvPr>
            <p:ph idx="10"/>
          </p:nvPr>
        </p:nvSpPr>
        <p:spPr>
          <a:xfrm>
            <a:off x="4572000" y="971550"/>
            <a:ext cx="4572000" cy="304800"/>
          </a:xfrm>
        </p:spPr>
        <p:txBody>
          <a:bodyPr rIns="0" anchor="ctr">
            <a:noAutofit/>
          </a:bodyPr>
          <a:lstStyle/>
          <a:p>
            <a:pPr marL="0" indent="0">
              <a:buNone/>
            </a:pPr>
            <a:r>
              <a:rPr lang="en-US" sz="2400" b="1" dirty="0" smtClean="0">
                <a:latin typeface="Arial Narrow" panose="020B0606020202030204" pitchFamily="34" charset="0"/>
              </a:rPr>
              <a:t>EAST testing flowing liquid Li limiter:</a:t>
            </a:r>
            <a:endParaRPr lang="en-US" sz="2400" b="1" dirty="0">
              <a:latin typeface="Arial Narrow" panose="020B0606020202030204" pitchFamily="34" charset="0"/>
            </a:endParaRPr>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62150"/>
            <a:ext cx="3138996" cy="27398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图片 28674" descr="limiter and distributo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383625"/>
            <a:ext cx="3489960" cy="210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3639173"/>
            <a:ext cx="1901825" cy="1218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3"/>
          <p:cNvSpPr txBox="1">
            <a:spLocks/>
          </p:cNvSpPr>
          <p:nvPr/>
        </p:nvSpPr>
        <p:spPr>
          <a:xfrm>
            <a:off x="4800600" y="3714750"/>
            <a:ext cx="2209800" cy="1066177"/>
          </a:xfrm>
          <a:prstGeom prst="rect">
            <a:avLst/>
          </a:prstGeom>
        </p:spPr>
        <p:txBody>
          <a:bodyPr vert="horz" lIns="91440" tIns="45720" rIns="91440" bIns="45720" rtlCol="0" anchor="ctr">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80000"/>
              </a:lnSpc>
              <a:buFont typeface="Arial" panose="020B0604020202020204" pitchFamily="34" charset="0"/>
              <a:buNone/>
            </a:pPr>
            <a:r>
              <a:rPr lang="en-US" sz="2000" b="1" dirty="0" smtClean="0">
                <a:latin typeface="Arial Narrow" panose="020B0606020202030204" pitchFamily="34" charset="0"/>
              </a:rPr>
              <a:t>EAST results will inform possible NSTX-U LM </a:t>
            </a:r>
            <a:r>
              <a:rPr lang="en-US" sz="2000" b="1" dirty="0" err="1" smtClean="0">
                <a:latin typeface="Arial Narrow" panose="020B0606020202030204" pitchFamily="34" charset="0"/>
              </a:rPr>
              <a:t>divertor</a:t>
            </a:r>
            <a:endParaRPr lang="en-US" sz="2000" b="1" dirty="0">
              <a:latin typeface="Arial Narrow" panose="020B0606020202030204" pitchFamily="34" charset="0"/>
            </a:endParaRPr>
          </a:p>
        </p:txBody>
      </p:sp>
      <p:sp>
        <p:nvSpPr>
          <p:cNvPr id="7" name="Right Arrow 6"/>
          <p:cNvSpPr/>
          <p:nvPr/>
        </p:nvSpPr>
        <p:spPr>
          <a:xfrm>
            <a:off x="6995160" y="3943350"/>
            <a:ext cx="320040" cy="609600"/>
          </a:xfrm>
          <a:prstGeom prst="rightArrow">
            <a:avLst>
              <a:gd name="adj1" fmla="val 66667"/>
              <a:gd name="adj2" fmla="val 50000"/>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3400" y="4687729"/>
            <a:ext cx="3392275" cy="246221"/>
          </a:xfrm>
          <a:prstGeom prst="rect">
            <a:avLst/>
          </a:prstGeom>
          <a:noFill/>
        </p:spPr>
        <p:txBody>
          <a:bodyPr wrap="none" rtlCol="0">
            <a:spAutoFit/>
          </a:bodyPr>
          <a:lstStyle/>
          <a:p>
            <a:pPr algn="ctr" fontAlgn="base"/>
            <a:r>
              <a:rPr lang="en-US" sz="1000" i="1" dirty="0" smtClean="0">
                <a:latin typeface="Arial Narrow" panose="020B0606020202030204" pitchFamily="34" charset="0"/>
              </a:rPr>
              <a:t>E. </a:t>
            </a:r>
            <a:r>
              <a:rPr lang="en-US" sz="1000" i="1" dirty="0" err="1" smtClean="0">
                <a:latin typeface="Arial Narrow" panose="020B0606020202030204" pitchFamily="34" charset="0"/>
              </a:rPr>
              <a:t>Havlickova</a:t>
            </a:r>
            <a:r>
              <a:rPr lang="en-US" sz="1000" i="1" dirty="0" smtClean="0">
                <a:latin typeface="Arial Narrow" panose="020B0606020202030204" pitchFamily="34" charset="0"/>
              </a:rPr>
              <a:t>, et al., </a:t>
            </a:r>
            <a:r>
              <a:rPr lang="fr-FR" sz="1000" i="1" dirty="0" smtClean="0">
                <a:latin typeface="Arial Narrow" panose="020B0606020202030204" pitchFamily="34" charset="0"/>
              </a:rPr>
              <a:t>Plasma </a:t>
            </a:r>
            <a:r>
              <a:rPr lang="fr-FR" sz="1000" i="1" dirty="0">
                <a:latin typeface="Arial Narrow" panose="020B0606020202030204" pitchFamily="34" charset="0"/>
              </a:rPr>
              <a:t>Phys. Control. Fusion </a:t>
            </a:r>
            <a:r>
              <a:rPr lang="fr-FR" sz="1000" b="1" i="1" dirty="0">
                <a:latin typeface="Arial Narrow" panose="020B0606020202030204" pitchFamily="34" charset="0"/>
              </a:rPr>
              <a:t>56</a:t>
            </a:r>
            <a:r>
              <a:rPr lang="fr-FR" sz="1000" i="1" dirty="0">
                <a:latin typeface="Arial Narrow" panose="020B0606020202030204" pitchFamily="34" charset="0"/>
              </a:rPr>
              <a:t> (2014) 075008</a:t>
            </a:r>
            <a:endParaRPr lang="en-US" sz="1000" i="1" dirty="0">
              <a:latin typeface="Arial Narrow" panose="020B0606020202030204" pitchFamily="34" charset="0"/>
            </a:endParaRPr>
          </a:p>
        </p:txBody>
      </p:sp>
      <p:sp>
        <p:nvSpPr>
          <p:cNvPr id="8" name="TextBox 7"/>
          <p:cNvSpPr txBox="1"/>
          <p:nvPr/>
        </p:nvSpPr>
        <p:spPr>
          <a:xfrm>
            <a:off x="6738316" y="1276350"/>
            <a:ext cx="2329484" cy="246221"/>
          </a:xfrm>
          <a:prstGeom prst="rect">
            <a:avLst/>
          </a:prstGeom>
          <a:noFill/>
        </p:spPr>
        <p:txBody>
          <a:bodyPr wrap="none" rtlCol="0">
            <a:spAutoFit/>
          </a:bodyPr>
          <a:lstStyle/>
          <a:p>
            <a:pPr algn="ctr"/>
            <a:r>
              <a:rPr lang="it-IT" sz="1000" i="1" dirty="0" smtClean="0">
                <a:latin typeface="Arial Narrow" panose="020B0606020202030204" pitchFamily="34" charset="0"/>
              </a:rPr>
              <a:t>J.S. Hu, et al.,  Nucl</a:t>
            </a:r>
            <a:r>
              <a:rPr lang="it-IT" sz="1000" i="1" dirty="0">
                <a:latin typeface="Arial Narrow" panose="020B0606020202030204" pitchFamily="34" charset="0"/>
              </a:rPr>
              <a:t>. Fusion </a:t>
            </a:r>
            <a:r>
              <a:rPr lang="it-IT" sz="1000" b="1" i="1" dirty="0">
                <a:latin typeface="Arial Narrow" panose="020B0606020202030204" pitchFamily="34" charset="0"/>
              </a:rPr>
              <a:t>56</a:t>
            </a:r>
            <a:r>
              <a:rPr lang="it-IT" sz="1000" i="1" dirty="0">
                <a:latin typeface="Arial Narrow" panose="020B0606020202030204" pitchFamily="34" charset="0"/>
              </a:rPr>
              <a:t> (2016) 046011</a:t>
            </a:r>
            <a:endParaRPr lang="en-US" sz="1000" i="1" dirty="0">
              <a:latin typeface="Arial Narrow" panose="020B0606020202030204" pitchFamily="34" charset="0"/>
            </a:endParaRPr>
          </a:p>
        </p:txBody>
      </p:sp>
    </p:spTree>
    <p:extLst>
      <p:ext uri="{BB962C8B-B14F-4D97-AF65-F5344CB8AC3E}">
        <p14:creationId xmlns:p14="http://schemas.microsoft.com/office/powerpoint/2010/main" val="1605293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Example: A=2</a:t>
            </a:r>
            <a:r>
              <a:rPr lang="en-US" dirty="0"/>
              <a:t>, R</a:t>
            </a:r>
            <a:r>
              <a:rPr lang="en-US" baseline="-25000" dirty="0"/>
              <a:t>0</a:t>
            </a:r>
            <a:r>
              <a:rPr lang="en-US" dirty="0"/>
              <a:t> = 3m HTS-TF </a:t>
            </a:r>
            <a:r>
              <a:rPr lang="en-US" dirty="0" smtClean="0"/>
              <a:t>Pilot Plant</a:t>
            </a:r>
            <a:endParaRPr lang="en-US" dirty="0"/>
          </a:p>
        </p:txBody>
      </p:sp>
      <p:pic>
        <p:nvPicPr>
          <p:cNvPr id="4" name="Picture 2"/>
          <p:cNvPicPr>
            <a:picLocks noChangeArrowheads="1"/>
          </p:cNvPicPr>
          <p:nvPr/>
        </p:nvPicPr>
        <p:blipFill rotWithShape="1">
          <a:blip r:embed="rId2">
            <a:extLst>
              <a:ext uri="{28A0092B-C50C-407E-A947-70E740481C1C}">
                <a14:useLocalDpi xmlns:a14="http://schemas.microsoft.com/office/drawing/2010/main" val="0"/>
              </a:ext>
            </a:extLst>
          </a:blip>
          <a:srcRect l="40286" t="18252" r="10828" b="10699"/>
          <a:stretch/>
        </p:blipFill>
        <p:spPr bwMode="auto">
          <a:xfrm>
            <a:off x="76200" y="1000952"/>
            <a:ext cx="3216402" cy="3483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52400" y="4519196"/>
            <a:ext cx="3216402" cy="338554"/>
          </a:xfrm>
          <a:prstGeom prst="rect">
            <a:avLst/>
          </a:prstGeom>
          <a:solidFill>
            <a:schemeClr val="bg1"/>
          </a:solidFill>
          <a:ln>
            <a:noFill/>
          </a:ln>
        </p:spPr>
        <p:txBody>
          <a:bodyPr wrap="square" rtlCol="0">
            <a:spAutoFit/>
          </a:bodyPr>
          <a:lstStyle/>
          <a:p>
            <a:r>
              <a:rPr lang="en-US" sz="1600" b="1" dirty="0" smtClean="0">
                <a:solidFill>
                  <a:srgbClr val="C00000"/>
                </a:solidFill>
              </a:rPr>
              <a:t>Cryostat volume ~ 1/3 of ITER</a:t>
            </a:r>
            <a:endParaRPr lang="en-US" sz="1600" b="1" dirty="0">
              <a:solidFill>
                <a:srgbClr val="C00000"/>
              </a:solidFill>
            </a:endParaRPr>
          </a:p>
        </p:txBody>
      </p:sp>
      <p:sp>
        <p:nvSpPr>
          <p:cNvPr id="6" name="TextBox 5"/>
          <p:cNvSpPr txBox="1"/>
          <p:nvPr/>
        </p:nvSpPr>
        <p:spPr>
          <a:xfrm>
            <a:off x="3368802" y="1000952"/>
            <a:ext cx="2729636" cy="3551998"/>
          </a:xfrm>
          <a:prstGeom prst="rect">
            <a:avLst/>
          </a:prstGeom>
          <a:solidFill>
            <a:schemeClr val="bg1">
              <a:lumMod val="95000"/>
            </a:schemeClr>
          </a:solidFill>
          <a:ln>
            <a:solidFill>
              <a:schemeClr val="tx1"/>
            </a:solidFill>
          </a:ln>
        </p:spPr>
        <p:txBody>
          <a:bodyPr wrap="square" rtlCol="0">
            <a:spAutoFit/>
          </a:bodyPr>
          <a:lstStyle/>
          <a:p>
            <a:pPr>
              <a:lnSpc>
                <a:spcPct val="120000"/>
              </a:lnSpc>
            </a:pPr>
            <a:r>
              <a:rPr lang="en-US" b="1" dirty="0">
                <a:solidFill>
                  <a:srgbClr val="C00000"/>
                </a:solidFill>
              </a:rPr>
              <a:t>B</a:t>
            </a:r>
            <a:r>
              <a:rPr lang="en-US" b="1" baseline="-25000" dirty="0">
                <a:solidFill>
                  <a:srgbClr val="C00000"/>
                </a:solidFill>
              </a:rPr>
              <a:t>T</a:t>
            </a:r>
            <a:r>
              <a:rPr lang="en-US" b="1" dirty="0">
                <a:solidFill>
                  <a:srgbClr val="C00000"/>
                </a:solidFill>
              </a:rPr>
              <a:t> = 4T, I</a:t>
            </a:r>
            <a:r>
              <a:rPr lang="en-US" b="1" baseline="-25000" dirty="0">
                <a:solidFill>
                  <a:srgbClr val="C00000"/>
                </a:solidFill>
              </a:rPr>
              <a:t>P</a:t>
            </a:r>
            <a:r>
              <a:rPr lang="en-US" b="1" dirty="0">
                <a:solidFill>
                  <a:srgbClr val="C00000"/>
                </a:solidFill>
              </a:rPr>
              <a:t> = </a:t>
            </a:r>
            <a:r>
              <a:rPr lang="en-US" b="1" dirty="0" smtClean="0">
                <a:solidFill>
                  <a:srgbClr val="C00000"/>
                </a:solidFill>
              </a:rPr>
              <a:t>12.5MA</a:t>
            </a:r>
            <a:endParaRPr lang="en-US" b="1" dirty="0" smtClean="0">
              <a:solidFill>
                <a:srgbClr val="C00000"/>
              </a:solidFill>
              <a:latin typeface="Symbol" panose="05050102010706020507" pitchFamily="18" charset="2"/>
            </a:endParaRPr>
          </a:p>
          <a:p>
            <a:pPr>
              <a:lnSpc>
                <a:spcPct val="120000"/>
              </a:lnSpc>
            </a:pPr>
            <a:r>
              <a:rPr lang="en-US" b="1" dirty="0" smtClean="0">
                <a:solidFill>
                  <a:schemeClr val="bg1">
                    <a:lumMod val="75000"/>
                  </a:schemeClr>
                </a:solidFill>
                <a:latin typeface="Symbol" panose="05050102010706020507" pitchFamily="18" charset="2"/>
              </a:rPr>
              <a:t>k</a:t>
            </a:r>
            <a:r>
              <a:rPr lang="en-US" b="1" dirty="0" smtClean="0">
                <a:solidFill>
                  <a:schemeClr val="bg1">
                    <a:lumMod val="75000"/>
                  </a:schemeClr>
                </a:solidFill>
              </a:rPr>
              <a:t> = 2.5, </a:t>
            </a:r>
            <a:r>
              <a:rPr lang="en-US" b="1" dirty="0" smtClean="0">
                <a:solidFill>
                  <a:schemeClr val="bg1">
                    <a:lumMod val="75000"/>
                  </a:schemeClr>
                </a:solidFill>
                <a:latin typeface="Symbol" panose="05050102010706020507" pitchFamily="18" charset="2"/>
              </a:rPr>
              <a:t>d</a:t>
            </a:r>
            <a:r>
              <a:rPr lang="en-US" b="1" dirty="0" smtClean="0">
                <a:solidFill>
                  <a:schemeClr val="bg1">
                    <a:lumMod val="75000"/>
                  </a:schemeClr>
                </a:solidFill>
              </a:rPr>
              <a:t> = 0.55</a:t>
            </a:r>
          </a:p>
          <a:p>
            <a:pPr>
              <a:lnSpc>
                <a:spcPct val="120000"/>
              </a:lnSpc>
            </a:pPr>
            <a:r>
              <a:rPr lang="en-US" b="1" dirty="0" err="1" smtClean="0">
                <a:solidFill>
                  <a:srgbClr val="C00000"/>
                </a:solidFill>
                <a:latin typeface="Symbol" panose="05050102010706020507" pitchFamily="18" charset="2"/>
              </a:rPr>
              <a:t>b</a:t>
            </a:r>
            <a:r>
              <a:rPr lang="en-US" b="1" baseline="-25000" dirty="0" err="1" smtClean="0">
                <a:solidFill>
                  <a:srgbClr val="C00000"/>
                </a:solidFill>
              </a:rPr>
              <a:t>N</a:t>
            </a:r>
            <a:r>
              <a:rPr lang="en-US" b="1" dirty="0" smtClean="0">
                <a:solidFill>
                  <a:srgbClr val="C00000"/>
                </a:solidFill>
              </a:rPr>
              <a:t> = 4.2, </a:t>
            </a:r>
            <a:r>
              <a:rPr lang="en-US" b="1" dirty="0" err="1" smtClean="0">
                <a:solidFill>
                  <a:srgbClr val="C00000"/>
                </a:solidFill>
                <a:latin typeface="Symbol" panose="05050102010706020507" pitchFamily="18" charset="2"/>
              </a:rPr>
              <a:t>b</a:t>
            </a:r>
            <a:r>
              <a:rPr lang="en-US" b="1" baseline="-25000" dirty="0" err="1" smtClean="0">
                <a:solidFill>
                  <a:srgbClr val="C00000"/>
                </a:solidFill>
              </a:rPr>
              <a:t>T</a:t>
            </a:r>
            <a:r>
              <a:rPr lang="en-US" b="1" dirty="0" smtClean="0">
                <a:solidFill>
                  <a:srgbClr val="C00000"/>
                </a:solidFill>
              </a:rPr>
              <a:t> = 9%</a:t>
            </a:r>
          </a:p>
          <a:p>
            <a:pPr>
              <a:lnSpc>
                <a:spcPct val="120000"/>
              </a:lnSpc>
            </a:pPr>
            <a:r>
              <a:rPr lang="en-US" b="1" dirty="0" smtClean="0">
                <a:solidFill>
                  <a:srgbClr val="C00000"/>
                </a:solidFill>
              </a:rPr>
              <a:t>H</a:t>
            </a:r>
            <a:r>
              <a:rPr lang="en-US" b="1" baseline="-25000" dirty="0" smtClean="0">
                <a:solidFill>
                  <a:srgbClr val="C00000"/>
                </a:solidFill>
              </a:rPr>
              <a:t>98 </a:t>
            </a:r>
            <a:r>
              <a:rPr lang="en-US" b="1" dirty="0" smtClean="0">
                <a:solidFill>
                  <a:srgbClr val="C00000"/>
                </a:solidFill>
              </a:rPr>
              <a:t>= 1.75, H</a:t>
            </a:r>
            <a:r>
              <a:rPr lang="en-US" b="1" baseline="-25000" dirty="0" smtClean="0">
                <a:solidFill>
                  <a:srgbClr val="C00000"/>
                </a:solidFill>
              </a:rPr>
              <a:t>Petty-08</a:t>
            </a:r>
            <a:r>
              <a:rPr lang="en-US" b="1" dirty="0" smtClean="0">
                <a:solidFill>
                  <a:srgbClr val="C00000"/>
                </a:solidFill>
              </a:rPr>
              <a:t> = 1.3</a:t>
            </a:r>
          </a:p>
          <a:p>
            <a:pPr>
              <a:lnSpc>
                <a:spcPct val="120000"/>
              </a:lnSpc>
            </a:pPr>
            <a:r>
              <a:rPr lang="en-US" b="1" dirty="0" err="1" smtClean="0">
                <a:solidFill>
                  <a:schemeClr val="bg1">
                    <a:lumMod val="75000"/>
                  </a:schemeClr>
                </a:solidFill>
              </a:rPr>
              <a:t>f</a:t>
            </a:r>
            <a:r>
              <a:rPr lang="en-US" b="1" baseline="-25000" dirty="0" err="1" smtClean="0">
                <a:solidFill>
                  <a:schemeClr val="bg1">
                    <a:lumMod val="75000"/>
                  </a:schemeClr>
                </a:solidFill>
              </a:rPr>
              <a:t>gw</a:t>
            </a:r>
            <a:r>
              <a:rPr lang="en-US" b="1" dirty="0" smtClean="0">
                <a:solidFill>
                  <a:schemeClr val="bg1">
                    <a:lumMod val="75000"/>
                  </a:schemeClr>
                </a:solidFill>
              </a:rPr>
              <a:t> = 0.80, </a:t>
            </a:r>
            <a:r>
              <a:rPr lang="en-US" b="1" dirty="0" err="1" smtClean="0">
                <a:solidFill>
                  <a:schemeClr val="bg1">
                    <a:lumMod val="75000"/>
                  </a:schemeClr>
                </a:solidFill>
              </a:rPr>
              <a:t>f</a:t>
            </a:r>
            <a:r>
              <a:rPr lang="en-US" b="1" baseline="-25000" dirty="0" err="1" smtClean="0">
                <a:solidFill>
                  <a:schemeClr val="bg1">
                    <a:lumMod val="75000"/>
                  </a:schemeClr>
                </a:solidFill>
              </a:rPr>
              <a:t>BS</a:t>
            </a:r>
            <a:r>
              <a:rPr lang="en-US" b="1" dirty="0" smtClean="0">
                <a:solidFill>
                  <a:schemeClr val="bg1">
                    <a:lumMod val="75000"/>
                  </a:schemeClr>
                </a:solidFill>
              </a:rPr>
              <a:t> = 0.76</a:t>
            </a:r>
          </a:p>
          <a:p>
            <a:pPr>
              <a:lnSpc>
                <a:spcPct val="120000"/>
              </a:lnSpc>
            </a:pPr>
            <a:endParaRPr lang="en-US" sz="900" b="1" dirty="0" smtClean="0">
              <a:solidFill>
                <a:schemeClr val="bg1">
                  <a:lumMod val="50000"/>
                </a:schemeClr>
              </a:solidFill>
            </a:endParaRPr>
          </a:p>
          <a:p>
            <a:pPr>
              <a:lnSpc>
                <a:spcPct val="120000"/>
              </a:lnSpc>
            </a:pPr>
            <a:r>
              <a:rPr lang="en-US" b="1" dirty="0">
                <a:solidFill>
                  <a:srgbClr val="C00000"/>
                </a:solidFill>
              </a:rPr>
              <a:t>Startup I</a:t>
            </a:r>
            <a:r>
              <a:rPr lang="en-US" b="1" baseline="-25000" dirty="0">
                <a:solidFill>
                  <a:srgbClr val="C00000"/>
                </a:solidFill>
              </a:rPr>
              <a:t>P</a:t>
            </a:r>
            <a:r>
              <a:rPr lang="en-US" b="1" dirty="0">
                <a:solidFill>
                  <a:srgbClr val="C00000"/>
                </a:solidFill>
              </a:rPr>
              <a:t> (OH</a:t>
            </a:r>
            <a:r>
              <a:rPr lang="en-US" b="1" dirty="0" smtClean="0">
                <a:solidFill>
                  <a:srgbClr val="C00000"/>
                </a:solidFill>
              </a:rPr>
              <a:t>)~2MA</a:t>
            </a:r>
            <a:endParaRPr lang="en-US" b="1" dirty="0">
              <a:solidFill>
                <a:srgbClr val="C00000"/>
              </a:solidFill>
            </a:endParaRPr>
          </a:p>
          <a:p>
            <a:pPr>
              <a:lnSpc>
                <a:spcPct val="120000"/>
              </a:lnSpc>
            </a:pPr>
            <a:r>
              <a:rPr lang="en-US" b="1" dirty="0" smtClean="0">
                <a:solidFill>
                  <a:schemeClr val="bg1">
                    <a:lumMod val="75000"/>
                  </a:schemeClr>
                </a:solidFill>
              </a:rPr>
              <a:t>J</a:t>
            </a:r>
            <a:r>
              <a:rPr lang="en-US" b="1" baseline="-25000" dirty="0" smtClean="0">
                <a:solidFill>
                  <a:schemeClr val="bg1">
                    <a:lumMod val="75000"/>
                  </a:schemeClr>
                </a:solidFill>
              </a:rPr>
              <a:t>WP</a:t>
            </a:r>
            <a:r>
              <a:rPr lang="en-US" b="1" dirty="0" smtClean="0">
                <a:solidFill>
                  <a:schemeClr val="bg1">
                    <a:lumMod val="75000"/>
                  </a:schemeClr>
                </a:solidFill>
              </a:rPr>
              <a:t> = 70MA/m</a:t>
            </a:r>
            <a:r>
              <a:rPr lang="en-US" b="1" baseline="30000" dirty="0" smtClean="0">
                <a:solidFill>
                  <a:schemeClr val="bg1">
                    <a:lumMod val="75000"/>
                  </a:schemeClr>
                </a:solidFill>
              </a:rPr>
              <a:t>2</a:t>
            </a:r>
          </a:p>
          <a:p>
            <a:pPr>
              <a:lnSpc>
                <a:spcPct val="120000"/>
              </a:lnSpc>
            </a:pPr>
            <a:r>
              <a:rPr lang="en-US" b="1" dirty="0">
                <a:solidFill>
                  <a:schemeClr val="bg1">
                    <a:lumMod val="75000"/>
                  </a:schemeClr>
                </a:solidFill>
              </a:rPr>
              <a:t>B</a:t>
            </a:r>
            <a:r>
              <a:rPr lang="en-US" b="1" baseline="-25000" dirty="0">
                <a:solidFill>
                  <a:schemeClr val="bg1">
                    <a:lumMod val="75000"/>
                  </a:schemeClr>
                </a:solidFill>
              </a:rPr>
              <a:t>T-max</a:t>
            </a:r>
            <a:r>
              <a:rPr lang="en-US" b="1" dirty="0">
                <a:solidFill>
                  <a:schemeClr val="bg1">
                    <a:lumMod val="75000"/>
                  </a:schemeClr>
                </a:solidFill>
              </a:rPr>
              <a:t> = </a:t>
            </a:r>
            <a:r>
              <a:rPr lang="en-US" b="1" dirty="0" smtClean="0">
                <a:solidFill>
                  <a:schemeClr val="bg1">
                    <a:lumMod val="75000"/>
                  </a:schemeClr>
                </a:solidFill>
              </a:rPr>
              <a:t>17.5T</a:t>
            </a:r>
          </a:p>
          <a:p>
            <a:pPr>
              <a:lnSpc>
                <a:spcPct val="120000"/>
              </a:lnSpc>
            </a:pPr>
            <a:r>
              <a:rPr lang="en-US" b="1" dirty="0" smtClean="0">
                <a:solidFill>
                  <a:srgbClr val="C00000"/>
                </a:solidFill>
              </a:rPr>
              <a:t>No joints in TF</a:t>
            </a:r>
          </a:p>
          <a:p>
            <a:pPr>
              <a:lnSpc>
                <a:spcPct val="120000"/>
              </a:lnSpc>
            </a:pPr>
            <a:r>
              <a:rPr lang="en-US" b="1" dirty="0" smtClean="0">
                <a:solidFill>
                  <a:srgbClr val="C00000"/>
                </a:solidFill>
              </a:rPr>
              <a:t>Vertical maintenance</a:t>
            </a:r>
          </a:p>
        </p:txBody>
      </p:sp>
      <p:sp>
        <p:nvSpPr>
          <p:cNvPr id="7" name="TextBox 6"/>
          <p:cNvSpPr txBox="1"/>
          <p:nvPr/>
        </p:nvSpPr>
        <p:spPr>
          <a:xfrm>
            <a:off x="6098438" y="1000952"/>
            <a:ext cx="2969362" cy="3551998"/>
          </a:xfrm>
          <a:prstGeom prst="rect">
            <a:avLst/>
          </a:prstGeom>
          <a:solidFill>
            <a:schemeClr val="bg1">
              <a:lumMod val="95000"/>
            </a:schemeClr>
          </a:solidFill>
          <a:ln>
            <a:solidFill>
              <a:schemeClr val="tx1"/>
            </a:solidFill>
          </a:ln>
        </p:spPr>
        <p:txBody>
          <a:bodyPr wrap="square" rtlCol="0">
            <a:spAutoFit/>
          </a:bodyPr>
          <a:lstStyle/>
          <a:p>
            <a:pPr>
              <a:lnSpc>
                <a:spcPct val="120000"/>
              </a:lnSpc>
            </a:pPr>
            <a:r>
              <a:rPr lang="en-US" b="1" dirty="0" err="1" smtClean="0">
                <a:solidFill>
                  <a:srgbClr val="C00000"/>
                </a:solidFill>
              </a:rPr>
              <a:t>P</a:t>
            </a:r>
            <a:r>
              <a:rPr lang="en-US" b="1" baseline="-25000" dirty="0" err="1" smtClean="0">
                <a:solidFill>
                  <a:srgbClr val="C00000"/>
                </a:solidFill>
              </a:rPr>
              <a:t>fusion</a:t>
            </a:r>
            <a:r>
              <a:rPr lang="en-US" b="1" dirty="0" smtClean="0">
                <a:solidFill>
                  <a:srgbClr val="C00000"/>
                </a:solidFill>
              </a:rPr>
              <a:t> = 520 MW</a:t>
            </a:r>
          </a:p>
          <a:p>
            <a:pPr>
              <a:lnSpc>
                <a:spcPct val="120000"/>
              </a:lnSpc>
            </a:pPr>
            <a:r>
              <a:rPr lang="en-US" b="1" dirty="0" smtClean="0">
                <a:solidFill>
                  <a:srgbClr val="C00000"/>
                </a:solidFill>
              </a:rPr>
              <a:t>P</a:t>
            </a:r>
            <a:r>
              <a:rPr lang="en-US" b="1" baseline="-25000" dirty="0" smtClean="0">
                <a:solidFill>
                  <a:srgbClr val="C00000"/>
                </a:solidFill>
              </a:rPr>
              <a:t>NBI</a:t>
            </a:r>
            <a:r>
              <a:rPr lang="en-US" b="1" dirty="0">
                <a:solidFill>
                  <a:srgbClr val="C00000"/>
                </a:solidFill>
              </a:rPr>
              <a:t> </a:t>
            </a:r>
            <a:r>
              <a:rPr lang="en-US" b="1" dirty="0" smtClean="0">
                <a:solidFill>
                  <a:srgbClr val="C00000"/>
                </a:solidFill>
              </a:rPr>
              <a:t>= 50 MW</a:t>
            </a:r>
          </a:p>
          <a:p>
            <a:pPr>
              <a:lnSpc>
                <a:spcPct val="120000"/>
              </a:lnSpc>
            </a:pPr>
            <a:r>
              <a:rPr lang="en-US" b="1" dirty="0" smtClean="0">
                <a:solidFill>
                  <a:schemeClr val="bg1">
                    <a:lumMod val="75000"/>
                  </a:schemeClr>
                </a:solidFill>
              </a:rPr>
              <a:t>E</a:t>
            </a:r>
            <a:r>
              <a:rPr lang="en-US" b="1" baseline="-25000" dirty="0" smtClean="0">
                <a:solidFill>
                  <a:schemeClr val="bg1">
                    <a:lumMod val="75000"/>
                  </a:schemeClr>
                </a:solidFill>
              </a:rPr>
              <a:t>NBI</a:t>
            </a:r>
            <a:r>
              <a:rPr lang="en-US" b="1" dirty="0" smtClean="0">
                <a:solidFill>
                  <a:schemeClr val="bg1">
                    <a:lumMod val="75000"/>
                  </a:schemeClr>
                </a:solidFill>
              </a:rPr>
              <a:t>=0.5MeV</a:t>
            </a:r>
            <a:endParaRPr lang="en-US" b="1" dirty="0">
              <a:solidFill>
                <a:schemeClr val="bg1">
                  <a:lumMod val="75000"/>
                </a:schemeClr>
              </a:solidFill>
            </a:endParaRPr>
          </a:p>
          <a:p>
            <a:pPr>
              <a:lnSpc>
                <a:spcPct val="120000"/>
              </a:lnSpc>
            </a:pPr>
            <a:r>
              <a:rPr lang="en-US" b="1" dirty="0">
                <a:solidFill>
                  <a:srgbClr val="C00000"/>
                </a:solidFill>
              </a:rPr>
              <a:t>Q</a:t>
            </a:r>
            <a:r>
              <a:rPr lang="en-US" b="1" baseline="-25000" dirty="0">
                <a:solidFill>
                  <a:srgbClr val="C00000"/>
                </a:solidFill>
              </a:rPr>
              <a:t>DT</a:t>
            </a:r>
            <a:r>
              <a:rPr lang="en-US" b="1" dirty="0">
                <a:solidFill>
                  <a:srgbClr val="C00000"/>
                </a:solidFill>
              </a:rPr>
              <a:t> = </a:t>
            </a:r>
            <a:r>
              <a:rPr lang="en-US" b="1" dirty="0" smtClean="0">
                <a:solidFill>
                  <a:srgbClr val="C00000"/>
                </a:solidFill>
              </a:rPr>
              <a:t>10.4</a:t>
            </a:r>
          </a:p>
          <a:p>
            <a:pPr>
              <a:lnSpc>
                <a:spcPct val="120000"/>
              </a:lnSpc>
            </a:pPr>
            <a:endParaRPr lang="en-US" sz="1100" b="1" dirty="0">
              <a:solidFill>
                <a:schemeClr val="bg1">
                  <a:lumMod val="75000"/>
                </a:schemeClr>
              </a:solidFill>
            </a:endParaRPr>
          </a:p>
          <a:p>
            <a:pPr>
              <a:lnSpc>
                <a:spcPct val="120000"/>
              </a:lnSpc>
            </a:pPr>
            <a:r>
              <a:rPr lang="en-US" b="1" dirty="0" err="1" smtClean="0">
                <a:solidFill>
                  <a:srgbClr val="C00000"/>
                </a:solidFill>
              </a:rPr>
              <a:t>Q</a:t>
            </a:r>
            <a:r>
              <a:rPr lang="en-US" b="1" baseline="-25000" dirty="0" err="1" smtClean="0">
                <a:solidFill>
                  <a:srgbClr val="C00000"/>
                </a:solidFill>
              </a:rPr>
              <a:t>eng</a:t>
            </a:r>
            <a:r>
              <a:rPr lang="en-US" b="1" baseline="-25000" dirty="0" smtClean="0">
                <a:solidFill>
                  <a:srgbClr val="C00000"/>
                </a:solidFill>
              </a:rPr>
              <a:t> </a:t>
            </a:r>
            <a:r>
              <a:rPr lang="en-US" b="1" dirty="0" smtClean="0">
                <a:solidFill>
                  <a:srgbClr val="C00000"/>
                </a:solidFill>
              </a:rPr>
              <a:t>= 1.35</a:t>
            </a:r>
          </a:p>
          <a:p>
            <a:pPr>
              <a:lnSpc>
                <a:spcPct val="120000"/>
              </a:lnSpc>
            </a:pPr>
            <a:r>
              <a:rPr lang="en-US" b="1" dirty="0" err="1" smtClean="0">
                <a:solidFill>
                  <a:srgbClr val="C00000"/>
                </a:solidFill>
              </a:rPr>
              <a:t>P</a:t>
            </a:r>
            <a:r>
              <a:rPr lang="en-US" b="1" baseline="-25000" dirty="0" err="1" smtClean="0">
                <a:solidFill>
                  <a:srgbClr val="C00000"/>
                </a:solidFill>
              </a:rPr>
              <a:t>net</a:t>
            </a:r>
            <a:r>
              <a:rPr lang="en-US" b="1" dirty="0" smtClean="0">
                <a:solidFill>
                  <a:srgbClr val="C00000"/>
                </a:solidFill>
              </a:rPr>
              <a:t> = 73 MW</a:t>
            </a:r>
          </a:p>
          <a:p>
            <a:pPr>
              <a:lnSpc>
                <a:spcPct val="120000"/>
              </a:lnSpc>
            </a:pPr>
            <a:endParaRPr lang="en-US" sz="1600" b="1" dirty="0" smtClean="0">
              <a:solidFill>
                <a:schemeClr val="bg1">
                  <a:lumMod val="50000"/>
                </a:schemeClr>
              </a:solidFill>
              <a:sym typeface="Symbol"/>
            </a:endParaRPr>
          </a:p>
          <a:p>
            <a:pPr>
              <a:lnSpc>
                <a:spcPct val="120000"/>
              </a:lnSpc>
            </a:pPr>
            <a:r>
              <a:rPr lang="en-US" b="1" dirty="0" smtClean="0">
                <a:solidFill>
                  <a:schemeClr val="bg1">
                    <a:lumMod val="75000"/>
                  </a:schemeClr>
                </a:solidFill>
                <a:sym typeface="Symbol"/>
              </a:rPr>
              <a:t></a:t>
            </a:r>
            <a:r>
              <a:rPr lang="en-US" b="1" dirty="0" err="1" smtClean="0">
                <a:solidFill>
                  <a:schemeClr val="bg1">
                    <a:lumMod val="75000"/>
                  </a:schemeClr>
                </a:solidFill>
              </a:rPr>
              <a:t>W</a:t>
            </a:r>
            <a:r>
              <a:rPr lang="en-US" b="1" baseline="-25000" dirty="0" err="1" smtClean="0">
                <a:solidFill>
                  <a:schemeClr val="bg1">
                    <a:lumMod val="75000"/>
                  </a:schemeClr>
                </a:solidFill>
              </a:rPr>
              <a:t>n</a:t>
            </a:r>
            <a:r>
              <a:rPr lang="en-US" b="1" dirty="0" smtClean="0">
                <a:solidFill>
                  <a:schemeClr val="bg1">
                    <a:lumMod val="75000"/>
                  </a:schemeClr>
                </a:solidFill>
                <a:sym typeface="Symbol"/>
              </a:rPr>
              <a:t></a:t>
            </a:r>
            <a:r>
              <a:rPr lang="en-US" b="1" dirty="0">
                <a:solidFill>
                  <a:schemeClr val="bg1">
                    <a:lumMod val="75000"/>
                  </a:schemeClr>
                </a:solidFill>
                <a:sym typeface="Symbol"/>
              </a:rPr>
              <a:t> </a:t>
            </a:r>
            <a:r>
              <a:rPr lang="en-US" b="1" dirty="0" smtClean="0">
                <a:solidFill>
                  <a:schemeClr val="bg1">
                    <a:lumMod val="75000"/>
                  </a:schemeClr>
                </a:solidFill>
              </a:rPr>
              <a:t>= 1.3 MW/m</a:t>
            </a:r>
            <a:r>
              <a:rPr lang="en-US" b="1" baseline="30000" dirty="0" smtClean="0">
                <a:solidFill>
                  <a:schemeClr val="bg1">
                    <a:lumMod val="75000"/>
                  </a:schemeClr>
                </a:solidFill>
              </a:rPr>
              <a:t>2</a:t>
            </a:r>
          </a:p>
          <a:p>
            <a:pPr>
              <a:lnSpc>
                <a:spcPct val="120000"/>
              </a:lnSpc>
            </a:pPr>
            <a:r>
              <a:rPr lang="en-US" b="1" dirty="0" smtClean="0">
                <a:solidFill>
                  <a:schemeClr val="bg1">
                    <a:lumMod val="75000"/>
                  </a:schemeClr>
                </a:solidFill>
              </a:rPr>
              <a:t>Peak n-flux = 2.4 MW/m</a:t>
            </a:r>
            <a:r>
              <a:rPr lang="en-US" b="1" baseline="30000" dirty="0" smtClean="0">
                <a:solidFill>
                  <a:schemeClr val="bg1">
                    <a:lumMod val="75000"/>
                  </a:schemeClr>
                </a:solidFill>
              </a:rPr>
              <a:t>2</a:t>
            </a:r>
            <a:endParaRPr lang="en-US" b="1" dirty="0" smtClean="0">
              <a:solidFill>
                <a:schemeClr val="bg1">
                  <a:lumMod val="75000"/>
                </a:schemeClr>
              </a:solidFill>
            </a:endParaRPr>
          </a:p>
          <a:p>
            <a:pPr>
              <a:lnSpc>
                <a:spcPct val="120000"/>
              </a:lnSpc>
            </a:pPr>
            <a:r>
              <a:rPr lang="en-US" b="1" dirty="0" smtClean="0">
                <a:solidFill>
                  <a:srgbClr val="C00000"/>
                </a:solidFill>
              </a:rPr>
              <a:t>Peak n-</a:t>
            </a:r>
            <a:r>
              <a:rPr lang="en-US" b="1" dirty="0" err="1" smtClean="0">
                <a:solidFill>
                  <a:srgbClr val="C00000"/>
                </a:solidFill>
              </a:rPr>
              <a:t>fluence</a:t>
            </a:r>
            <a:r>
              <a:rPr lang="en-US" b="1" dirty="0" smtClean="0">
                <a:solidFill>
                  <a:srgbClr val="C00000"/>
                </a:solidFill>
              </a:rPr>
              <a:t>: 7MWy/m</a:t>
            </a:r>
            <a:r>
              <a:rPr lang="en-US" b="1" baseline="30000" dirty="0" smtClean="0">
                <a:solidFill>
                  <a:srgbClr val="C00000"/>
                </a:solidFill>
              </a:rPr>
              <a:t>2</a:t>
            </a:r>
          </a:p>
        </p:txBody>
      </p:sp>
      <p:sp>
        <p:nvSpPr>
          <p:cNvPr id="8" name="TextBox 7"/>
          <p:cNvSpPr txBox="1"/>
          <p:nvPr/>
        </p:nvSpPr>
        <p:spPr>
          <a:xfrm>
            <a:off x="4724400" y="4603834"/>
            <a:ext cx="2536271" cy="253916"/>
          </a:xfrm>
          <a:prstGeom prst="rect">
            <a:avLst/>
          </a:prstGeom>
          <a:noFill/>
        </p:spPr>
        <p:txBody>
          <a:bodyPr wrap="none" rtlCol="0">
            <a:spAutoFit/>
          </a:bodyPr>
          <a:lstStyle/>
          <a:p>
            <a:pPr algn="ctr"/>
            <a:r>
              <a:rPr lang="it-IT" sz="1050" i="1" dirty="0" smtClean="0">
                <a:latin typeface="Arial Narrow" panose="020B0606020202030204" pitchFamily="34" charset="0"/>
              </a:rPr>
              <a:t>J. Menard, et al., Nucl</a:t>
            </a:r>
            <a:r>
              <a:rPr lang="it-IT" sz="1050" i="1" dirty="0">
                <a:latin typeface="Arial Narrow" panose="020B0606020202030204" pitchFamily="34" charset="0"/>
              </a:rPr>
              <a:t>. Fusion </a:t>
            </a:r>
            <a:r>
              <a:rPr lang="it-IT" sz="1050" b="1" i="1" dirty="0">
                <a:latin typeface="Arial Narrow" panose="020B0606020202030204" pitchFamily="34" charset="0"/>
              </a:rPr>
              <a:t>56</a:t>
            </a:r>
            <a:r>
              <a:rPr lang="it-IT" sz="1050" i="1" dirty="0">
                <a:latin typeface="Arial Narrow" panose="020B0606020202030204" pitchFamily="34" charset="0"/>
              </a:rPr>
              <a:t> (2016) </a:t>
            </a:r>
            <a:r>
              <a:rPr lang="it-IT" sz="1050" i="1" dirty="0" smtClean="0">
                <a:latin typeface="Arial Narrow" panose="020B0606020202030204" pitchFamily="34" charset="0"/>
              </a:rPr>
              <a:t>106023</a:t>
            </a:r>
            <a:endParaRPr lang="it-IT" sz="1050" i="1" dirty="0">
              <a:latin typeface="Arial Narrow" panose="020B0606020202030204" pitchFamily="34" charset="0"/>
            </a:endParaRPr>
          </a:p>
        </p:txBody>
      </p:sp>
    </p:spTree>
    <p:extLst>
      <p:ext uri="{BB962C8B-B14F-4D97-AF65-F5344CB8AC3E}">
        <p14:creationId xmlns:p14="http://schemas.microsoft.com/office/powerpoint/2010/main" val="4409555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a:grpSpLocks/>
          </p:cNvGrpSpPr>
          <p:nvPr/>
        </p:nvGrpSpPr>
        <p:grpSpPr>
          <a:xfrm>
            <a:off x="511302" y="978384"/>
            <a:ext cx="3984498" cy="3803166"/>
            <a:chOff x="476250" y="1447800"/>
            <a:chExt cx="5334000" cy="5070888"/>
          </a:xfrm>
        </p:grpSpPr>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0391" t="16098" r="13367" b="9712"/>
            <a:stretch/>
          </p:blipFill>
          <p:spPr bwMode="auto">
            <a:xfrm>
              <a:off x="476250" y="1447800"/>
              <a:ext cx="5334000" cy="5070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Freeform 16"/>
            <p:cNvSpPr/>
            <p:nvPr/>
          </p:nvSpPr>
          <p:spPr>
            <a:xfrm>
              <a:off x="3253659" y="2816225"/>
              <a:ext cx="648416" cy="2438400"/>
            </a:xfrm>
            <a:custGeom>
              <a:avLst/>
              <a:gdLst>
                <a:gd name="connsiteX0" fmla="*/ 413466 w 648416"/>
                <a:gd name="connsiteY0" fmla="*/ 0 h 2438400"/>
                <a:gd name="connsiteX1" fmla="*/ 261066 w 648416"/>
                <a:gd name="connsiteY1" fmla="*/ 82550 h 2438400"/>
                <a:gd name="connsiteX2" fmla="*/ 207091 w 648416"/>
                <a:gd name="connsiteY2" fmla="*/ 133350 h 2438400"/>
                <a:gd name="connsiteX3" fmla="*/ 162641 w 648416"/>
                <a:gd name="connsiteY3" fmla="*/ 215900 h 2438400"/>
                <a:gd name="connsiteX4" fmla="*/ 121366 w 648416"/>
                <a:gd name="connsiteY4" fmla="*/ 327025 h 2438400"/>
                <a:gd name="connsiteX5" fmla="*/ 29291 w 648416"/>
                <a:gd name="connsiteY5" fmla="*/ 615950 h 2438400"/>
                <a:gd name="connsiteX6" fmla="*/ 3891 w 648416"/>
                <a:gd name="connsiteY6" fmla="*/ 939800 h 2438400"/>
                <a:gd name="connsiteX7" fmla="*/ 716 w 648416"/>
                <a:gd name="connsiteY7" fmla="*/ 1149350 h 2438400"/>
                <a:gd name="connsiteX8" fmla="*/ 10241 w 648416"/>
                <a:gd name="connsiteY8" fmla="*/ 1400175 h 2438400"/>
                <a:gd name="connsiteX9" fmla="*/ 54691 w 648416"/>
                <a:gd name="connsiteY9" fmla="*/ 1673225 h 2438400"/>
                <a:gd name="connsiteX10" fmla="*/ 111841 w 648416"/>
                <a:gd name="connsiteY10" fmla="*/ 1965325 h 2438400"/>
                <a:gd name="connsiteX11" fmla="*/ 140416 w 648416"/>
                <a:gd name="connsiteY11" fmla="*/ 2022475 h 2438400"/>
                <a:gd name="connsiteX12" fmla="*/ 165816 w 648416"/>
                <a:gd name="connsiteY12" fmla="*/ 2066925 h 2438400"/>
                <a:gd name="connsiteX13" fmla="*/ 172166 w 648416"/>
                <a:gd name="connsiteY13" fmla="*/ 2089150 h 2438400"/>
                <a:gd name="connsiteX14" fmla="*/ 172166 w 648416"/>
                <a:gd name="connsiteY14" fmla="*/ 2098675 h 2438400"/>
                <a:gd name="connsiteX15" fmla="*/ 165816 w 648416"/>
                <a:gd name="connsiteY15" fmla="*/ 2127250 h 2438400"/>
                <a:gd name="connsiteX16" fmla="*/ 162641 w 648416"/>
                <a:gd name="connsiteY16" fmla="*/ 2152650 h 2438400"/>
                <a:gd name="connsiteX17" fmla="*/ 175341 w 648416"/>
                <a:gd name="connsiteY17" fmla="*/ 2200275 h 2438400"/>
                <a:gd name="connsiteX18" fmla="*/ 175341 w 648416"/>
                <a:gd name="connsiteY18" fmla="*/ 2225675 h 2438400"/>
                <a:gd name="connsiteX19" fmla="*/ 194391 w 648416"/>
                <a:gd name="connsiteY19" fmla="*/ 2266950 h 2438400"/>
                <a:gd name="connsiteX20" fmla="*/ 232491 w 648416"/>
                <a:gd name="connsiteY20" fmla="*/ 2317750 h 2438400"/>
                <a:gd name="connsiteX21" fmla="*/ 226141 w 648416"/>
                <a:gd name="connsiteY21" fmla="*/ 2301875 h 2438400"/>
                <a:gd name="connsiteX22" fmla="*/ 302341 w 648416"/>
                <a:gd name="connsiteY22" fmla="*/ 2346325 h 2438400"/>
                <a:gd name="connsiteX23" fmla="*/ 378541 w 648416"/>
                <a:gd name="connsiteY23" fmla="*/ 2390775 h 2438400"/>
                <a:gd name="connsiteX24" fmla="*/ 457916 w 648416"/>
                <a:gd name="connsiteY24" fmla="*/ 2416175 h 2438400"/>
                <a:gd name="connsiteX25" fmla="*/ 540466 w 648416"/>
                <a:gd name="connsiteY25" fmla="*/ 2432050 h 2438400"/>
                <a:gd name="connsiteX26" fmla="*/ 648416 w 648416"/>
                <a:gd name="connsiteY26"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8416" h="2438400">
                  <a:moveTo>
                    <a:pt x="413466" y="0"/>
                  </a:moveTo>
                  <a:cubicBezTo>
                    <a:pt x="354464" y="30162"/>
                    <a:pt x="295462" y="60325"/>
                    <a:pt x="261066" y="82550"/>
                  </a:cubicBezTo>
                  <a:cubicBezTo>
                    <a:pt x="226670" y="104775"/>
                    <a:pt x="223495" y="111125"/>
                    <a:pt x="207091" y="133350"/>
                  </a:cubicBezTo>
                  <a:cubicBezTo>
                    <a:pt x="190687" y="155575"/>
                    <a:pt x="176928" y="183621"/>
                    <a:pt x="162641" y="215900"/>
                  </a:cubicBezTo>
                  <a:cubicBezTo>
                    <a:pt x="148353" y="248179"/>
                    <a:pt x="143591" y="260350"/>
                    <a:pt x="121366" y="327025"/>
                  </a:cubicBezTo>
                  <a:cubicBezTo>
                    <a:pt x="99141" y="393700"/>
                    <a:pt x="48870" y="513821"/>
                    <a:pt x="29291" y="615950"/>
                  </a:cubicBezTo>
                  <a:cubicBezTo>
                    <a:pt x="9712" y="718079"/>
                    <a:pt x="8653" y="850900"/>
                    <a:pt x="3891" y="939800"/>
                  </a:cubicBezTo>
                  <a:cubicBezTo>
                    <a:pt x="-872" y="1028700"/>
                    <a:pt x="-342" y="1072621"/>
                    <a:pt x="716" y="1149350"/>
                  </a:cubicBezTo>
                  <a:cubicBezTo>
                    <a:pt x="1774" y="1226079"/>
                    <a:pt x="1245" y="1312862"/>
                    <a:pt x="10241" y="1400175"/>
                  </a:cubicBezTo>
                  <a:cubicBezTo>
                    <a:pt x="19237" y="1487488"/>
                    <a:pt x="37758" y="1579033"/>
                    <a:pt x="54691" y="1673225"/>
                  </a:cubicBezTo>
                  <a:cubicBezTo>
                    <a:pt x="71624" y="1767417"/>
                    <a:pt x="97554" y="1907117"/>
                    <a:pt x="111841" y="1965325"/>
                  </a:cubicBezTo>
                  <a:cubicBezTo>
                    <a:pt x="126128" y="2023533"/>
                    <a:pt x="131420" y="2005542"/>
                    <a:pt x="140416" y="2022475"/>
                  </a:cubicBezTo>
                  <a:cubicBezTo>
                    <a:pt x="149412" y="2039408"/>
                    <a:pt x="160524" y="2055813"/>
                    <a:pt x="165816" y="2066925"/>
                  </a:cubicBezTo>
                  <a:cubicBezTo>
                    <a:pt x="171108" y="2078038"/>
                    <a:pt x="171108" y="2083859"/>
                    <a:pt x="172166" y="2089150"/>
                  </a:cubicBezTo>
                  <a:cubicBezTo>
                    <a:pt x="173224" y="2094441"/>
                    <a:pt x="173224" y="2092325"/>
                    <a:pt x="172166" y="2098675"/>
                  </a:cubicBezTo>
                  <a:cubicBezTo>
                    <a:pt x="171108" y="2105025"/>
                    <a:pt x="167403" y="2118254"/>
                    <a:pt x="165816" y="2127250"/>
                  </a:cubicBezTo>
                  <a:cubicBezTo>
                    <a:pt x="164229" y="2136246"/>
                    <a:pt x="161054" y="2140479"/>
                    <a:pt x="162641" y="2152650"/>
                  </a:cubicBezTo>
                  <a:cubicBezTo>
                    <a:pt x="164228" y="2164821"/>
                    <a:pt x="173224" y="2188104"/>
                    <a:pt x="175341" y="2200275"/>
                  </a:cubicBezTo>
                  <a:cubicBezTo>
                    <a:pt x="177458" y="2212446"/>
                    <a:pt x="172166" y="2214562"/>
                    <a:pt x="175341" y="2225675"/>
                  </a:cubicBezTo>
                  <a:cubicBezTo>
                    <a:pt x="178516" y="2236788"/>
                    <a:pt x="184866" y="2251604"/>
                    <a:pt x="194391" y="2266950"/>
                  </a:cubicBezTo>
                  <a:cubicBezTo>
                    <a:pt x="203916" y="2282296"/>
                    <a:pt x="227199" y="2311929"/>
                    <a:pt x="232491" y="2317750"/>
                  </a:cubicBezTo>
                  <a:cubicBezTo>
                    <a:pt x="237783" y="2323571"/>
                    <a:pt x="214499" y="2297113"/>
                    <a:pt x="226141" y="2301875"/>
                  </a:cubicBezTo>
                  <a:cubicBezTo>
                    <a:pt x="237783" y="2306637"/>
                    <a:pt x="302341" y="2346325"/>
                    <a:pt x="302341" y="2346325"/>
                  </a:cubicBezTo>
                  <a:cubicBezTo>
                    <a:pt x="327741" y="2361142"/>
                    <a:pt x="352612" y="2379133"/>
                    <a:pt x="378541" y="2390775"/>
                  </a:cubicBezTo>
                  <a:cubicBezTo>
                    <a:pt x="404470" y="2402417"/>
                    <a:pt x="430929" y="2409296"/>
                    <a:pt x="457916" y="2416175"/>
                  </a:cubicBezTo>
                  <a:cubicBezTo>
                    <a:pt x="484903" y="2423054"/>
                    <a:pt x="508716" y="2428346"/>
                    <a:pt x="540466" y="2432050"/>
                  </a:cubicBezTo>
                  <a:cubicBezTo>
                    <a:pt x="572216" y="2435754"/>
                    <a:pt x="610316" y="2437077"/>
                    <a:pt x="648416" y="2438400"/>
                  </a:cubicBezTo>
                </a:path>
              </a:pathLst>
            </a:custGeom>
            <a:noFill/>
            <a:ln w="19050">
              <a:solidFill>
                <a:srgbClr val="FF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 name="Title 5"/>
          <p:cNvSpPr txBox="1">
            <a:spLocks noGrp="1"/>
          </p:cNvSpPr>
          <p:nvPr>
            <p:ph type="title"/>
          </p:nvPr>
        </p:nvSpPr>
        <p:spPr>
          <a:xfrm>
            <a:off x="0" y="15109"/>
            <a:ext cx="9144000" cy="880241"/>
          </a:xfrm>
          <a:prstGeom prst="rect">
            <a:avLst/>
          </a:prstGeom>
          <a:noFill/>
        </p:spPr>
        <p:txBody>
          <a:bodyPr wrap="square" rtlCol="0">
            <a:spAutoFit/>
          </a:bodyPr>
          <a:lstStyle/>
          <a:p>
            <a:r>
              <a:rPr lang="en-US" sz="3200" b="1" dirty="0" smtClean="0"/>
              <a:t>Low-A HTS design with Li flow </a:t>
            </a:r>
            <a:br>
              <a:rPr lang="en-US" sz="3200" b="1" dirty="0" smtClean="0"/>
            </a:br>
            <a:r>
              <a:rPr lang="en-US" sz="3200" b="1" dirty="0" smtClean="0"/>
              <a:t>on divertor and inboard surfaces</a:t>
            </a:r>
            <a:endParaRPr lang="en-US" sz="3200" b="1" dirty="0"/>
          </a:p>
        </p:txBody>
      </p:sp>
      <p:sp>
        <p:nvSpPr>
          <p:cNvPr id="7" name="TextBox 6"/>
          <p:cNvSpPr txBox="1"/>
          <p:nvPr/>
        </p:nvSpPr>
        <p:spPr>
          <a:xfrm>
            <a:off x="4572001" y="988506"/>
            <a:ext cx="4571999" cy="369332"/>
          </a:xfrm>
          <a:prstGeom prst="rect">
            <a:avLst/>
          </a:prstGeom>
          <a:noFill/>
        </p:spPr>
        <p:txBody>
          <a:bodyPr wrap="square" rtlCol="0">
            <a:spAutoFit/>
          </a:bodyPr>
          <a:lstStyle/>
          <a:p>
            <a:r>
              <a:rPr lang="en-US" b="1" dirty="0" smtClean="0">
                <a:solidFill>
                  <a:prstClr val="black"/>
                </a:solidFill>
              </a:rPr>
              <a:t>Double null liquid metal divertor system</a:t>
            </a:r>
            <a:endParaRPr lang="en-US" b="1" dirty="0">
              <a:solidFill>
                <a:prstClr val="black"/>
              </a:solidFill>
            </a:endParaRPr>
          </a:p>
        </p:txBody>
      </p:sp>
      <p:pic>
        <p:nvPicPr>
          <p:cNvPr id="19" name="Picture 3"/>
          <p:cNvPicPr>
            <a:picLocks noChangeArrowheads="1"/>
          </p:cNvPicPr>
          <p:nvPr/>
        </p:nvPicPr>
        <p:blipFill rotWithShape="1">
          <a:blip r:embed="rId3">
            <a:extLst>
              <a:ext uri="{28A0092B-C50C-407E-A947-70E740481C1C}">
                <a14:useLocalDpi xmlns:a14="http://schemas.microsoft.com/office/drawing/2010/main" val="0"/>
              </a:ext>
            </a:extLst>
          </a:blip>
          <a:srcRect l="39912" t="59274" r="34615" b="14654"/>
          <a:stretch/>
        </p:blipFill>
        <p:spPr bwMode="auto">
          <a:xfrm>
            <a:off x="5715000" y="2891054"/>
            <a:ext cx="2339337" cy="172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a:stCxn id="7" idx="1"/>
            <a:endCxn id="17" idx="6"/>
          </p:cNvCxnSpPr>
          <p:nvPr/>
        </p:nvCxnSpPr>
        <p:spPr>
          <a:xfrm flipH="1">
            <a:off x="2588934" y="1173172"/>
            <a:ext cx="1983067" cy="153638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550652" y="1428750"/>
            <a:ext cx="3983748" cy="923330"/>
          </a:xfrm>
          <a:prstGeom prst="rect">
            <a:avLst/>
          </a:prstGeom>
          <a:noFill/>
        </p:spPr>
        <p:txBody>
          <a:bodyPr wrap="square" rtlCol="0">
            <a:spAutoFit/>
          </a:bodyPr>
          <a:lstStyle/>
          <a:p>
            <a:r>
              <a:rPr lang="en-US" b="1" dirty="0" smtClean="0">
                <a:solidFill>
                  <a:prstClr val="black"/>
                </a:solidFill>
              </a:rPr>
              <a:t>Li flows from upper divertor down the inboard wall, exiting just after the lower inboard divertor.</a:t>
            </a:r>
            <a:endParaRPr lang="en-US" b="1" dirty="0">
              <a:solidFill>
                <a:prstClr val="black"/>
              </a:solidFill>
            </a:endParaRPr>
          </a:p>
        </p:txBody>
      </p:sp>
      <p:sp>
        <p:nvSpPr>
          <p:cNvPr id="27" name="TextBox 26"/>
          <p:cNvSpPr txBox="1"/>
          <p:nvPr/>
        </p:nvSpPr>
        <p:spPr>
          <a:xfrm>
            <a:off x="4572000" y="2419350"/>
            <a:ext cx="4267200" cy="369332"/>
          </a:xfrm>
          <a:prstGeom prst="rect">
            <a:avLst/>
          </a:prstGeom>
          <a:noFill/>
        </p:spPr>
        <p:txBody>
          <a:bodyPr wrap="square" rtlCol="0">
            <a:spAutoFit/>
          </a:bodyPr>
          <a:lstStyle/>
          <a:p>
            <a:r>
              <a:rPr lang="en-US" b="1" dirty="0" smtClean="0">
                <a:solidFill>
                  <a:prstClr val="black"/>
                </a:solidFill>
              </a:rPr>
              <a:t>Separate Li cooling of lower divertor</a:t>
            </a:r>
            <a:endParaRPr lang="en-US" b="1" dirty="0">
              <a:solidFill>
                <a:prstClr val="black"/>
              </a:solidFill>
            </a:endParaRPr>
          </a:p>
        </p:txBody>
      </p:sp>
      <p:cxnSp>
        <p:nvCxnSpPr>
          <p:cNvPr id="28" name="Straight Arrow Connector 27"/>
          <p:cNvCxnSpPr/>
          <p:nvPr/>
        </p:nvCxnSpPr>
        <p:spPr>
          <a:xfrm>
            <a:off x="6472237" y="2748201"/>
            <a:ext cx="91637" cy="100606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0" y="4552950"/>
            <a:ext cx="4648200" cy="338554"/>
          </a:xfrm>
          <a:prstGeom prst="rect">
            <a:avLst/>
          </a:prstGeom>
          <a:solidFill>
            <a:schemeClr val="bg1"/>
          </a:solidFill>
        </p:spPr>
        <p:txBody>
          <a:bodyPr wrap="square" lIns="0" rIns="0" rtlCol="0">
            <a:spAutoFit/>
          </a:bodyPr>
          <a:lstStyle/>
          <a:p>
            <a:pPr algn="ctr"/>
            <a:r>
              <a:rPr lang="en-US" sz="1600" b="1" i="1" dirty="0" smtClean="0">
                <a:solidFill>
                  <a:srgbClr val="C00000"/>
                </a:solidFill>
              </a:rPr>
              <a:t>LM thickness = 5-10 mm, flow speed ~5-10 m/s</a:t>
            </a:r>
            <a:endParaRPr lang="en-US" sz="1600" b="1" i="1" dirty="0">
              <a:solidFill>
                <a:srgbClr val="C00000"/>
              </a:solidFill>
            </a:endParaRPr>
          </a:p>
        </p:txBody>
      </p:sp>
      <p:sp>
        <p:nvSpPr>
          <p:cNvPr id="13" name="TextBox 12"/>
          <p:cNvSpPr txBox="1"/>
          <p:nvPr/>
        </p:nvSpPr>
        <p:spPr>
          <a:xfrm>
            <a:off x="5652280" y="4654592"/>
            <a:ext cx="2348720" cy="253916"/>
          </a:xfrm>
          <a:prstGeom prst="rect">
            <a:avLst/>
          </a:prstGeom>
          <a:noFill/>
        </p:spPr>
        <p:txBody>
          <a:bodyPr wrap="none" rtlCol="0">
            <a:spAutoFit/>
          </a:bodyPr>
          <a:lstStyle/>
          <a:p>
            <a:pPr algn="ctr"/>
            <a:r>
              <a:rPr lang="it-IT" sz="1050" i="1" dirty="0" smtClean="0">
                <a:latin typeface="Arial Narrow" panose="020B0606020202030204" pitchFamily="34" charset="0"/>
              </a:rPr>
              <a:t>T. Brown, et al., submitted to Nuclear Fusion</a:t>
            </a:r>
            <a:endParaRPr lang="it-IT" sz="1050" i="1" dirty="0">
              <a:latin typeface="Arial Narrow" panose="020B0606020202030204" pitchFamily="34" charset="0"/>
            </a:endParaRPr>
          </a:p>
        </p:txBody>
      </p:sp>
    </p:spTree>
    <p:extLst>
      <p:ext uri="{BB962C8B-B14F-4D97-AF65-F5344CB8AC3E}">
        <p14:creationId xmlns:p14="http://schemas.microsoft.com/office/powerpoint/2010/main" val="2946171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Benefits of shorter-leg liquid metal </a:t>
            </a:r>
            <a:r>
              <a:rPr lang="en-US" sz="2800" dirty="0" err="1" smtClean="0"/>
              <a:t>divertor</a:t>
            </a:r>
            <a:r>
              <a:rPr lang="en-US" sz="2800" dirty="0" smtClean="0"/>
              <a:t>:</a:t>
            </a:r>
            <a:endParaRPr lang="en-US" sz="2800" dirty="0"/>
          </a:p>
        </p:txBody>
      </p:sp>
      <p:sp>
        <p:nvSpPr>
          <p:cNvPr id="3" name="Content Placeholder 2"/>
          <p:cNvSpPr>
            <a:spLocks noGrp="1"/>
          </p:cNvSpPr>
          <p:nvPr>
            <p:ph idx="1"/>
          </p:nvPr>
        </p:nvSpPr>
        <p:spPr>
          <a:xfrm>
            <a:off x="1" y="974093"/>
            <a:ext cx="9143999" cy="378457"/>
          </a:xfrm>
        </p:spPr>
        <p:txBody>
          <a:bodyPr>
            <a:normAutofit lnSpcReduction="10000"/>
          </a:bodyPr>
          <a:lstStyle/>
          <a:p>
            <a:pPr>
              <a:lnSpc>
                <a:spcPct val="80000"/>
              </a:lnSpc>
            </a:pPr>
            <a:r>
              <a:rPr lang="en-US" sz="2400" dirty="0" smtClean="0"/>
              <a:t>No </a:t>
            </a:r>
            <a:r>
              <a:rPr lang="en-US" sz="2400" dirty="0"/>
              <a:t>top </a:t>
            </a:r>
            <a:r>
              <a:rPr lang="en-US" sz="2400" dirty="0" smtClean="0"/>
              <a:t>PF coil or separate </a:t>
            </a:r>
            <a:r>
              <a:rPr lang="en-US" sz="2400" dirty="0" err="1" smtClean="0"/>
              <a:t>cryo</a:t>
            </a:r>
            <a:r>
              <a:rPr lang="en-US" sz="2400" dirty="0" smtClean="0"/>
              <a:t>-stat </a:t>
            </a:r>
            <a:r>
              <a:rPr lang="en-US" sz="2400" dirty="0" smtClean="0">
                <a:sym typeface="Wingdings" panose="05000000000000000000" pitchFamily="2" charset="2"/>
              </a:rPr>
              <a:t> s</a:t>
            </a:r>
            <a:r>
              <a:rPr lang="en-US" sz="2400" dirty="0" smtClean="0"/>
              <a:t>implified maintenance</a:t>
            </a:r>
            <a:endParaRPr lang="en-US" sz="2400" dirty="0"/>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326815"/>
            <a:ext cx="4017334" cy="276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3909" t="16404" r="14565" b="45192"/>
          <a:stretch/>
        </p:blipFill>
        <p:spPr bwMode="auto">
          <a:xfrm>
            <a:off x="675623" y="1336259"/>
            <a:ext cx="3439177" cy="2759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88406" y="2953166"/>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1</a:t>
            </a:r>
            <a:endParaRPr lang="en-US" sz="1050" b="1" dirty="0">
              <a:solidFill>
                <a:srgbClr val="FFFF00"/>
              </a:solidFill>
              <a:latin typeface="Arial" panose="020B0604020202020204" pitchFamily="34" charset="0"/>
              <a:cs typeface="Arial" panose="020B0604020202020204" pitchFamily="34" charset="0"/>
            </a:endParaRPr>
          </a:p>
        </p:txBody>
      </p:sp>
      <p:sp>
        <p:nvSpPr>
          <p:cNvPr id="7" name="TextBox 6"/>
          <p:cNvSpPr txBox="1"/>
          <p:nvPr/>
        </p:nvSpPr>
        <p:spPr>
          <a:xfrm>
            <a:off x="852602" y="2724566"/>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2</a:t>
            </a:r>
            <a:endParaRPr lang="en-US" sz="1050" b="1" dirty="0">
              <a:solidFill>
                <a:srgbClr val="FFFF00"/>
              </a:solidFill>
              <a:latin typeface="Arial" panose="020B0604020202020204" pitchFamily="34" charset="0"/>
              <a:cs typeface="Arial" panose="020B0604020202020204" pitchFamily="34" charset="0"/>
            </a:endParaRPr>
          </a:p>
        </p:txBody>
      </p:sp>
      <p:sp>
        <p:nvSpPr>
          <p:cNvPr id="8" name="TextBox 7"/>
          <p:cNvSpPr txBox="1"/>
          <p:nvPr/>
        </p:nvSpPr>
        <p:spPr>
          <a:xfrm>
            <a:off x="943537" y="2495966"/>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3</a:t>
            </a:r>
            <a:endParaRPr lang="en-US" sz="1050" b="1" dirty="0">
              <a:solidFill>
                <a:srgbClr val="FFFF00"/>
              </a:solidFill>
              <a:latin typeface="Arial" panose="020B0604020202020204" pitchFamily="34" charset="0"/>
              <a:cs typeface="Arial" panose="020B0604020202020204" pitchFamily="34" charset="0"/>
            </a:endParaRPr>
          </a:p>
        </p:txBody>
      </p:sp>
      <p:sp>
        <p:nvSpPr>
          <p:cNvPr id="9" name="TextBox 8"/>
          <p:cNvSpPr txBox="1"/>
          <p:nvPr/>
        </p:nvSpPr>
        <p:spPr>
          <a:xfrm>
            <a:off x="1346153" y="2063523"/>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4</a:t>
            </a:r>
            <a:endParaRPr lang="en-US" sz="1050" b="1" dirty="0">
              <a:solidFill>
                <a:srgbClr val="FFFF00"/>
              </a:solidFill>
              <a:latin typeface="Arial" panose="020B0604020202020204" pitchFamily="34" charset="0"/>
              <a:cs typeface="Arial" panose="020B0604020202020204" pitchFamily="34" charset="0"/>
            </a:endParaRPr>
          </a:p>
        </p:txBody>
      </p:sp>
      <p:sp>
        <p:nvSpPr>
          <p:cNvPr id="10" name="TextBox 9"/>
          <p:cNvSpPr txBox="1"/>
          <p:nvPr/>
        </p:nvSpPr>
        <p:spPr>
          <a:xfrm>
            <a:off x="2041652" y="2063523"/>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5</a:t>
            </a:r>
            <a:endParaRPr lang="en-US" sz="1050" b="1" dirty="0">
              <a:solidFill>
                <a:srgbClr val="FFFF00"/>
              </a:solidFill>
              <a:latin typeface="Arial" panose="020B0604020202020204" pitchFamily="34" charset="0"/>
              <a:cs typeface="Arial" panose="020B0604020202020204" pitchFamily="34" charset="0"/>
            </a:endParaRPr>
          </a:p>
        </p:txBody>
      </p:sp>
      <p:sp>
        <p:nvSpPr>
          <p:cNvPr id="11" name="TextBox 10"/>
          <p:cNvSpPr txBox="1"/>
          <p:nvPr/>
        </p:nvSpPr>
        <p:spPr>
          <a:xfrm>
            <a:off x="3193663" y="2716004"/>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6</a:t>
            </a:r>
            <a:endParaRPr lang="en-US" sz="1050" b="1" dirty="0">
              <a:solidFill>
                <a:srgbClr val="FFFF00"/>
              </a:solidFill>
              <a:latin typeface="Arial" panose="020B0604020202020204" pitchFamily="34" charset="0"/>
              <a:cs typeface="Arial" panose="020B0604020202020204" pitchFamily="34" charset="0"/>
            </a:endParaRPr>
          </a:p>
        </p:txBody>
      </p:sp>
      <p:sp>
        <p:nvSpPr>
          <p:cNvPr id="12" name="TextBox 11"/>
          <p:cNvSpPr txBox="1"/>
          <p:nvPr/>
        </p:nvSpPr>
        <p:spPr>
          <a:xfrm>
            <a:off x="3193663" y="3084249"/>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7</a:t>
            </a:r>
            <a:endParaRPr lang="en-US" sz="105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3190401" y="3459541"/>
            <a:ext cx="223607" cy="253916"/>
          </a:xfrm>
          <a:prstGeom prst="rect">
            <a:avLst/>
          </a:prstGeom>
          <a:noFill/>
        </p:spPr>
        <p:txBody>
          <a:bodyPr wrap="none" rtlCol="0">
            <a:spAutoFit/>
          </a:bodyPr>
          <a:lstStyle/>
          <a:p>
            <a:r>
              <a:rPr lang="en-US" sz="1050" b="1" dirty="0" smtClean="0">
                <a:solidFill>
                  <a:srgbClr val="FFFF00"/>
                </a:solidFill>
                <a:latin typeface="Arial" panose="020B0604020202020204" pitchFamily="34" charset="0"/>
                <a:cs typeface="Arial" panose="020B0604020202020204" pitchFamily="34" charset="0"/>
              </a:rPr>
              <a:t>8</a:t>
            </a:r>
            <a:endParaRPr lang="en-US" sz="1050" b="1" dirty="0">
              <a:solidFill>
                <a:srgbClr val="FFFF00"/>
              </a:solidFill>
              <a:latin typeface="Arial" panose="020B0604020202020204" pitchFamily="34" charset="0"/>
              <a:cs typeface="Arial" panose="020B0604020202020204" pitchFamily="34" charset="0"/>
            </a:endParaRPr>
          </a:p>
        </p:txBody>
      </p:sp>
      <p:sp>
        <p:nvSpPr>
          <p:cNvPr id="17" name="Content Placeholder 2"/>
          <p:cNvSpPr txBox="1">
            <a:spLocks/>
          </p:cNvSpPr>
          <p:nvPr/>
        </p:nvSpPr>
        <p:spPr bwMode="auto">
          <a:xfrm>
            <a:off x="0" y="4095750"/>
            <a:ext cx="8915400" cy="77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00CC"/>
                </a:solidFill>
                <a:latin typeface="Arial" panose="020B0604020202020204" pitchFamily="34" charset="0"/>
                <a:ea typeface="ＭＳ Ｐゴシック" charset="-128"/>
                <a:cs typeface="Arial" panose="020B0604020202020204"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FF0000"/>
                </a:solidFill>
                <a:latin typeface="Arial" panose="020B0604020202020204" pitchFamily="34" charset="0"/>
                <a:ea typeface="ＭＳ Ｐゴシック" charset="-128"/>
                <a:cs typeface="Arial" panose="020B0604020202020204"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indent="-228600">
              <a:lnSpc>
                <a:spcPct val="90000"/>
              </a:lnSpc>
            </a:pPr>
            <a:r>
              <a:rPr lang="en-US" sz="2400" dirty="0"/>
              <a:t>Significantly reduce outboard PF coil current, force, structure</a:t>
            </a:r>
            <a:endParaRPr lang="en-US" sz="2000" dirty="0"/>
          </a:p>
          <a:p>
            <a:pPr marL="228600" indent="-228600">
              <a:lnSpc>
                <a:spcPct val="90000"/>
              </a:lnSpc>
            </a:pPr>
            <a:r>
              <a:rPr lang="en-US" sz="2400" dirty="0" smtClean="0"/>
              <a:t>If liquid lithium, wall pumping could help increase H-factor</a:t>
            </a:r>
            <a:endParaRPr lang="en-US" sz="2000" dirty="0" smtClean="0"/>
          </a:p>
        </p:txBody>
      </p:sp>
      <p:sp>
        <p:nvSpPr>
          <p:cNvPr id="19" name="Down Arrow 18"/>
          <p:cNvSpPr/>
          <p:nvPr/>
        </p:nvSpPr>
        <p:spPr>
          <a:xfrm>
            <a:off x="3352800" y="1276350"/>
            <a:ext cx="268719" cy="381000"/>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a:off x="2041652" y="1276350"/>
            <a:ext cx="268719" cy="826439"/>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rot="10800000">
            <a:off x="7238999" y="3835656"/>
            <a:ext cx="381000" cy="304799"/>
          </a:xfrm>
          <a:prstGeom prst="downArrow">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06653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Autofit/>
          </a:bodyPr>
          <a:lstStyle/>
          <a:p>
            <a:r>
              <a:rPr lang="en-US" sz="3600" b="1" dirty="0" smtClean="0"/>
              <a:t>Possible missions for fusion next-steps</a:t>
            </a:r>
            <a:endParaRPr lang="en-US" sz="3600" b="1" dirty="0"/>
          </a:p>
        </p:txBody>
      </p:sp>
      <p:sp>
        <p:nvSpPr>
          <p:cNvPr id="3" name="Content Placeholder 2"/>
          <p:cNvSpPr>
            <a:spLocks noGrp="1"/>
          </p:cNvSpPr>
          <p:nvPr>
            <p:ph idx="1"/>
          </p:nvPr>
        </p:nvSpPr>
        <p:spPr>
          <a:xfrm>
            <a:off x="76200" y="971550"/>
            <a:ext cx="8991600" cy="3819525"/>
          </a:xfrm>
        </p:spPr>
        <p:txBody>
          <a:bodyPr>
            <a:noAutofit/>
          </a:bodyPr>
          <a:lstStyle/>
          <a:p>
            <a:pPr marL="400050">
              <a:lnSpc>
                <a:spcPct val="90000"/>
              </a:lnSpc>
              <a:buFont typeface="+mj-lt"/>
              <a:buAutoNum type="arabicPeriod"/>
            </a:pPr>
            <a:r>
              <a:rPr lang="en-US" sz="2400" dirty="0" smtClean="0"/>
              <a:t>Integrate high-performance, steady-state, exhaust </a:t>
            </a:r>
          </a:p>
          <a:p>
            <a:pPr marL="914400" lvl="1" indent="-400050">
              <a:lnSpc>
                <a:spcPct val="90000"/>
              </a:lnSpc>
              <a:buFont typeface="Wingdings" panose="05000000000000000000" pitchFamily="2" charset="2"/>
              <a:buChar char="Ø"/>
            </a:pPr>
            <a:r>
              <a:rPr lang="en-US" sz="2000" dirty="0" err="1"/>
              <a:t>D</a:t>
            </a:r>
            <a:r>
              <a:rPr lang="en-US" sz="2000" dirty="0" err="1" smtClean="0"/>
              <a:t>ivertor</a:t>
            </a:r>
            <a:r>
              <a:rPr lang="en-US" sz="2000" dirty="0" smtClean="0"/>
              <a:t> test-tokamak - DTT</a:t>
            </a:r>
          </a:p>
          <a:p>
            <a:pPr marL="400050">
              <a:lnSpc>
                <a:spcPct val="90000"/>
              </a:lnSpc>
              <a:buFont typeface="+mj-lt"/>
              <a:buAutoNum type="arabicPeriod"/>
            </a:pPr>
            <a:r>
              <a:rPr lang="en-US" sz="2400" dirty="0" smtClean="0"/>
              <a:t>Fusion-relevant </a:t>
            </a:r>
            <a:r>
              <a:rPr lang="en-US" sz="2400" dirty="0"/>
              <a:t>neutron wall </a:t>
            </a:r>
            <a:r>
              <a:rPr lang="en-US" sz="2400" dirty="0" smtClean="0"/>
              <a:t>loading</a:t>
            </a:r>
            <a:endParaRPr lang="en-US" sz="2400" dirty="0"/>
          </a:p>
          <a:p>
            <a:pPr marL="914400" lvl="1" indent="-400050">
              <a:lnSpc>
                <a:spcPct val="90000"/>
              </a:lnSpc>
              <a:buFont typeface="Wingdings" panose="05000000000000000000" pitchFamily="2" charset="2"/>
              <a:buChar char="Ø"/>
            </a:pPr>
            <a:r>
              <a:rPr lang="en-US" sz="2000" dirty="0" err="1" smtClean="0">
                <a:latin typeface="Symbol" panose="05050102010706020507" pitchFamily="18" charset="2"/>
              </a:rPr>
              <a:t>G</a:t>
            </a:r>
            <a:r>
              <a:rPr lang="en-US" sz="2000" baseline="-25000" dirty="0" err="1" smtClean="0"/>
              <a:t>n</a:t>
            </a:r>
            <a:r>
              <a:rPr lang="en-US" sz="2000" dirty="0" smtClean="0"/>
              <a:t> ~ 1-2MW/m</a:t>
            </a:r>
            <a:r>
              <a:rPr lang="en-US" sz="2000" baseline="30000" dirty="0" smtClean="0"/>
              <a:t>2</a:t>
            </a:r>
            <a:r>
              <a:rPr lang="en-US" sz="2000" dirty="0"/>
              <a:t>, </a:t>
            </a:r>
            <a:r>
              <a:rPr lang="en-US" sz="2000" dirty="0" smtClean="0"/>
              <a:t> </a:t>
            </a:r>
            <a:r>
              <a:rPr lang="en-US" sz="2000" dirty="0" err="1" smtClean="0"/>
              <a:t>fluence</a:t>
            </a:r>
            <a:r>
              <a:rPr lang="en-US" sz="2000" dirty="0" smtClean="0"/>
              <a:t>: ≥ 6MW-yr/m</a:t>
            </a:r>
            <a:r>
              <a:rPr lang="en-US" sz="2000" baseline="30000" dirty="0" smtClean="0"/>
              <a:t>2</a:t>
            </a:r>
            <a:endParaRPr lang="en-US" sz="2000" dirty="0" smtClean="0"/>
          </a:p>
          <a:p>
            <a:pPr marL="400050">
              <a:lnSpc>
                <a:spcPct val="90000"/>
              </a:lnSpc>
              <a:buFont typeface="+mj-lt"/>
              <a:buAutoNum type="arabicPeriod"/>
            </a:pPr>
            <a:r>
              <a:rPr lang="en-US" sz="2400" dirty="0" smtClean="0"/>
              <a:t>Tritium self-sufficiency</a:t>
            </a:r>
          </a:p>
          <a:p>
            <a:pPr marL="857250" lvl="1" indent="-342900">
              <a:lnSpc>
                <a:spcPct val="90000"/>
              </a:lnSpc>
              <a:buFont typeface="Wingdings" panose="05000000000000000000" pitchFamily="2" charset="2"/>
              <a:buChar char="Ø"/>
            </a:pPr>
            <a:r>
              <a:rPr lang="en-US" sz="2000" dirty="0"/>
              <a:t>T</a:t>
            </a:r>
            <a:r>
              <a:rPr lang="en-US" sz="2000" dirty="0" smtClean="0"/>
              <a:t>ritium breeding ratio TBR ≥ 1</a:t>
            </a:r>
          </a:p>
          <a:p>
            <a:pPr marL="400050">
              <a:lnSpc>
                <a:spcPct val="90000"/>
              </a:lnSpc>
              <a:buFont typeface="+mj-lt"/>
              <a:buAutoNum type="arabicPeriod"/>
            </a:pPr>
            <a:r>
              <a:rPr lang="en-US" sz="2400" dirty="0" smtClean="0"/>
              <a:t>Electrical self-sufficiency </a:t>
            </a:r>
          </a:p>
          <a:p>
            <a:pPr marL="857250" lvl="1" indent="-342900">
              <a:lnSpc>
                <a:spcPct val="90000"/>
              </a:lnSpc>
              <a:buFont typeface="Wingdings" panose="05000000000000000000" pitchFamily="2" charset="2"/>
              <a:buChar char="Ø"/>
            </a:pPr>
            <a:r>
              <a:rPr lang="en-US" sz="2000" dirty="0" err="1" smtClean="0"/>
              <a:t>Q</a:t>
            </a:r>
            <a:r>
              <a:rPr lang="en-US" sz="2000" baseline="-25000" dirty="0" err="1" smtClean="0"/>
              <a:t>eng</a:t>
            </a:r>
            <a:r>
              <a:rPr lang="en-US" sz="2000" dirty="0" smtClean="0"/>
              <a:t> = </a:t>
            </a:r>
            <a:r>
              <a:rPr lang="en-US" sz="2000" dirty="0" err="1" smtClean="0"/>
              <a:t>P</a:t>
            </a:r>
            <a:r>
              <a:rPr lang="en-US" sz="2000" baseline="-25000" dirty="0" err="1" smtClean="0"/>
              <a:t>electric</a:t>
            </a:r>
            <a:r>
              <a:rPr lang="en-US" sz="2000" dirty="0" smtClean="0"/>
              <a:t> / </a:t>
            </a:r>
            <a:r>
              <a:rPr lang="en-US" sz="2000" dirty="0" err="1" smtClean="0"/>
              <a:t>P</a:t>
            </a:r>
            <a:r>
              <a:rPr lang="en-US" sz="2000" baseline="-25000" dirty="0" err="1" smtClean="0"/>
              <a:t>consumed</a:t>
            </a:r>
            <a:r>
              <a:rPr lang="en-US" sz="2000" dirty="0" smtClean="0"/>
              <a:t> ~ 1</a:t>
            </a:r>
          </a:p>
          <a:p>
            <a:pPr marL="400050">
              <a:lnSpc>
                <a:spcPct val="90000"/>
              </a:lnSpc>
              <a:buFont typeface="+mj-lt"/>
              <a:buAutoNum type="arabicPeriod"/>
            </a:pPr>
            <a:r>
              <a:rPr lang="en-US" sz="2400" dirty="0" smtClean="0"/>
              <a:t>Large net electricity generation</a:t>
            </a:r>
          </a:p>
          <a:p>
            <a:pPr marL="857250" lvl="1" indent="-342900">
              <a:lnSpc>
                <a:spcPct val="90000"/>
              </a:lnSpc>
              <a:buFont typeface="Wingdings" panose="05000000000000000000" pitchFamily="2" charset="2"/>
              <a:buChar char="Ø"/>
            </a:pPr>
            <a:r>
              <a:rPr lang="en-US" sz="2000" dirty="0" err="1" smtClean="0"/>
              <a:t>Q</a:t>
            </a:r>
            <a:r>
              <a:rPr lang="en-US" sz="2000" baseline="-25000" dirty="0" err="1" smtClean="0"/>
              <a:t>eng</a:t>
            </a:r>
            <a:r>
              <a:rPr lang="en-US" sz="2000" dirty="0" smtClean="0"/>
              <a:t> &gt;&gt; 1, </a:t>
            </a:r>
            <a:r>
              <a:rPr lang="en-US" sz="2000" dirty="0" err="1" smtClean="0"/>
              <a:t>P</a:t>
            </a:r>
            <a:r>
              <a:rPr lang="en-US" sz="2000" baseline="-25000" dirty="0" err="1" smtClean="0"/>
              <a:t>electric</a:t>
            </a:r>
            <a:r>
              <a:rPr lang="en-US" sz="2000" dirty="0" smtClean="0"/>
              <a:t> = 0.5-1 </a:t>
            </a:r>
            <a:r>
              <a:rPr lang="en-US" sz="2000" dirty="0" err="1" smtClean="0"/>
              <a:t>GWe</a:t>
            </a:r>
            <a:endParaRPr lang="en-US" sz="2000" dirty="0"/>
          </a:p>
        </p:txBody>
      </p:sp>
      <p:sp>
        <p:nvSpPr>
          <p:cNvPr id="6" name="Right Brace 5"/>
          <p:cNvSpPr/>
          <p:nvPr/>
        </p:nvSpPr>
        <p:spPr bwMode="auto">
          <a:xfrm>
            <a:off x="5638800" y="1885950"/>
            <a:ext cx="457200" cy="2057401"/>
          </a:xfrm>
          <a:prstGeom prst="rightBrace">
            <a:avLst>
              <a:gd name="adj1" fmla="val 22200"/>
              <a:gd name="adj2" fmla="val 58519"/>
            </a:avLst>
          </a:prstGeom>
          <a:noFill/>
          <a:ln w="76200" cap="flat" cmpd="sng" algn="ctr">
            <a:solidFill>
              <a:srgbClr val="C00000"/>
            </a:solidFill>
            <a:prstDash val="solid"/>
            <a:round/>
            <a:headEnd type="none" w="med" len="med"/>
            <a:tailEnd type="none" w="med" len="med"/>
          </a:ln>
          <a:effectLst/>
        </p:spPr>
        <p:txBody>
          <a:bodyPr rtlCol="0" anchor="ctr"/>
          <a:lstStyle/>
          <a:p>
            <a:pPr algn="ctr"/>
            <a:endParaRPr lang="en-US">
              <a:solidFill>
                <a:srgbClr val="C00000"/>
              </a:solidFill>
            </a:endParaRPr>
          </a:p>
        </p:txBody>
      </p:sp>
      <p:sp>
        <p:nvSpPr>
          <p:cNvPr id="7" name="TextBox 6"/>
          <p:cNvSpPr txBox="1"/>
          <p:nvPr/>
        </p:nvSpPr>
        <p:spPr>
          <a:xfrm>
            <a:off x="6019800" y="1856625"/>
            <a:ext cx="3048000" cy="2086725"/>
          </a:xfrm>
          <a:prstGeom prst="rect">
            <a:avLst/>
          </a:prstGeom>
          <a:noFill/>
        </p:spPr>
        <p:txBody>
          <a:bodyPr wrap="square" rtlCol="0">
            <a:spAutoFit/>
          </a:bodyPr>
          <a:lstStyle/>
          <a:p>
            <a:pPr algn="ctr">
              <a:lnSpc>
                <a:spcPct val="90000"/>
              </a:lnSpc>
            </a:pPr>
            <a:r>
              <a:rPr lang="en-US" sz="2400" b="1" dirty="0" smtClean="0">
                <a:solidFill>
                  <a:srgbClr val="C00000"/>
                </a:solidFill>
              </a:rPr>
              <a:t>This talk: </a:t>
            </a:r>
            <a:r>
              <a:rPr lang="en-US" sz="2400" dirty="0" smtClean="0">
                <a:solidFill>
                  <a:srgbClr val="C00000"/>
                </a:solidFill>
              </a:rPr>
              <a:t>assess possible innovations to achieve these missions in a single and more compact tokamak device</a:t>
            </a:r>
          </a:p>
        </p:txBody>
      </p:sp>
    </p:spTree>
    <p:extLst>
      <p:ext uri="{BB962C8B-B14F-4D97-AF65-F5344CB8AC3E}">
        <p14:creationId xmlns:p14="http://schemas.microsoft.com/office/powerpoint/2010/main" val="34386779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Liquid metal blankets offer potential for </a:t>
            </a:r>
            <a:br>
              <a:rPr lang="en-US" sz="2800" dirty="0" smtClean="0"/>
            </a:br>
            <a:r>
              <a:rPr lang="en-US" sz="2800" dirty="0" smtClean="0"/>
              <a:t>high thermal efficiency, modular design</a:t>
            </a:r>
            <a:endParaRPr lang="en-US" sz="2800" dirty="0"/>
          </a:p>
        </p:txBody>
      </p:sp>
      <p:pic>
        <p:nvPicPr>
          <p:cNvPr id="10250"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971550"/>
            <a:ext cx="1532878" cy="3470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030" y="1428750"/>
            <a:ext cx="1903570" cy="2801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1642034"/>
            <a:ext cx="582218" cy="260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332049"/>
            <a:ext cx="1508062" cy="2916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545" y="1428750"/>
            <a:ext cx="207685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4876800" y="971550"/>
            <a:ext cx="0" cy="389122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2945" y="4303752"/>
            <a:ext cx="4667655" cy="553998"/>
          </a:xfrm>
          <a:prstGeom prst="rect">
            <a:avLst/>
          </a:prstGeom>
          <a:noFill/>
        </p:spPr>
        <p:txBody>
          <a:bodyPr wrap="square" tIns="0" rIns="0" bIns="0" rtlCol="0">
            <a:spAutoFit/>
          </a:bodyPr>
          <a:lstStyle/>
          <a:p>
            <a:r>
              <a:rPr lang="en-US" dirty="0" smtClean="0"/>
              <a:t>Dual-coolant Lead-Lithium (DCLL) blankets, 20 vertical sectors:  </a:t>
            </a:r>
            <a:r>
              <a:rPr lang="en-US" b="1" dirty="0" err="1" smtClean="0">
                <a:solidFill>
                  <a:srgbClr val="C00000"/>
                </a:solidFill>
                <a:latin typeface="Symbol" panose="05050102010706020507" pitchFamily="18" charset="2"/>
              </a:rPr>
              <a:t>h</a:t>
            </a:r>
            <a:r>
              <a:rPr lang="en-US" b="1" baseline="-25000" dirty="0" err="1" smtClean="0">
                <a:solidFill>
                  <a:srgbClr val="C00000"/>
                </a:solidFill>
              </a:rPr>
              <a:t>th</a:t>
            </a:r>
            <a:r>
              <a:rPr lang="en-US" b="1" dirty="0" smtClean="0">
                <a:solidFill>
                  <a:srgbClr val="C00000"/>
                </a:solidFill>
              </a:rPr>
              <a:t> = 30-45% </a:t>
            </a:r>
            <a:r>
              <a:rPr lang="en-US" sz="1600" dirty="0" smtClean="0">
                <a:solidFill>
                  <a:srgbClr val="C00000"/>
                </a:solidFill>
                <a:latin typeface="Arial Narrow" panose="020B0606020202030204" pitchFamily="34" charset="0"/>
              </a:rPr>
              <a:t>(55% </a:t>
            </a:r>
            <a:r>
              <a:rPr lang="en-US" sz="1600" dirty="0" err="1" smtClean="0">
                <a:solidFill>
                  <a:srgbClr val="C00000"/>
                </a:solidFill>
                <a:latin typeface="Arial Narrow" panose="020B0606020202030204" pitchFamily="34" charset="0"/>
              </a:rPr>
              <a:t>SiC</a:t>
            </a:r>
            <a:r>
              <a:rPr lang="en-US" sz="1600" dirty="0" smtClean="0">
                <a:solidFill>
                  <a:srgbClr val="C00000"/>
                </a:solidFill>
                <a:latin typeface="Arial Narrow" panose="020B0606020202030204" pitchFamily="34" charset="0"/>
              </a:rPr>
              <a:t>/</a:t>
            </a:r>
            <a:r>
              <a:rPr lang="en-US" sz="1600" dirty="0" err="1" smtClean="0">
                <a:solidFill>
                  <a:srgbClr val="C00000"/>
                </a:solidFill>
                <a:latin typeface="Arial Narrow" panose="020B0606020202030204" pitchFamily="34" charset="0"/>
              </a:rPr>
              <a:t>SiC</a:t>
            </a:r>
            <a:r>
              <a:rPr lang="en-US" sz="1600" dirty="0" smtClean="0">
                <a:solidFill>
                  <a:srgbClr val="C00000"/>
                </a:solidFill>
                <a:latin typeface="Arial Narrow" panose="020B0606020202030204" pitchFamily="34" charset="0"/>
              </a:rPr>
              <a:t>)</a:t>
            </a:r>
            <a:endParaRPr lang="en-US" dirty="0" smtClean="0">
              <a:solidFill>
                <a:srgbClr val="C00000"/>
              </a:solidFill>
              <a:latin typeface="Arial Narrow" panose="020B0606020202030204" pitchFamily="34" charset="0"/>
            </a:endParaRPr>
          </a:p>
        </p:txBody>
      </p:sp>
      <p:sp>
        <p:nvSpPr>
          <p:cNvPr id="17" name="TextBox 16"/>
          <p:cNvSpPr txBox="1"/>
          <p:nvPr/>
        </p:nvSpPr>
        <p:spPr>
          <a:xfrm>
            <a:off x="882698" y="967085"/>
            <a:ext cx="2851102" cy="461665"/>
          </a:xfrm>
          <a:prstGeom prst="rect">
            <a:avLst/>
          </a:prstGeom>
          <a:noFill/>
        </p:spPr>
        <p:txBody>
          <a:bodyPr wrap="none" rtlCol="0">
            <a:spAutoFit/>
          </a:bodyPr>
          <a:lstStyle/>
          <a:p>
            <a:r>
              <a:rPr lang="en-US" sz="2400" dirty="0" smtClean="0"/>
              <a:t>HTS ST-FNSF/Pilot</a:t>
            </a:r>
            <a:endParaRPr lang="en-US" sz="2400" dirty="0"/>
          </a:p>
        </p:txBody>
      </p:sp>
      <p:sp>
        <p:nvSpPr>
          <p:cNvPr id="33" name="TextBox 32"/>
          <p:cNvSpPr txBox="1"/>
          <p:nvPr/>
        </p:nvSpPr>
        <p:spPr>
          <a:xfrm>
            <a:off x="5181600" y="971550"/>
            <a:ext cx="1654620" cy="461665"/>
          </a:xfrm>
          <a:prstGeom prst="rect">
            <a:avLst/>
          </a:prstGeom>
          <a:noFill/>
        </p:spPr>
        <p:txBody>
          <a:bodyPr wrap="none" rtlCol="0">
            <a:spAutoFit/>
          </a:bodyPr>
          <a:lstStyle/>
          <a:p>
            <a:r>
              <a:rPr lang="en-US" sz="2400" dirty="0" smtClean="0"/>
              <a:t>ARC (MIT)</a:t>
            </a:r>
            <a:endParaRPr lang="en-US" sz="2400" dirty="0"/>
          </a:p>
        </p:txBody>
      </p:sp>
      <p:cxnSp>
        <p:nvCxnSpPr>
          <p:cNvPr id="37" name="Straight Arrow Connector 36"/>
          <p:cNvCxnSpPr/>
          <p:nvPr/>
        </p:nvCxnSpPr>
        <p:spPr>
          <a:xfrm flipH="1">
            <a:off x="6477000" y="1642034"/>
            <a:ext cx="304800" cy="1275127"/>
          </a:xfrm>
          <a:prstGeom prst="straightConnector1">
            <a:avLst/>
          </a:prstGeom>
          <a:ln w="38100">
            <a:solidFill>
              <a:srgbClr val="FF0000"/>
            </a:solidFill>
            <a:headEnd type="none" w="med" len="med"/>
            <a:tailEnd type="triangle" w="med" len="med"/>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605272" y="1657350"/>
            <a:ext cx="1176528" cy="167716"/>
          </a:xfrm>
          <a:prstGeom prst="straightConnector1">
            <a:avLst/>
          </a:prstGeom>
          <a:ln w="38100">
            <a:solidFill>
              <a:srgbClr val="FF0000"/>
            </a:solidFill>
            <a:headEnd type="none" w="med" len="med"/>
            <a:tailEnd type="triangle" w="med" len="med"/>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4170" y="1468219"/>
            <a:ext cx="1068230" cy="646331"/>
          </a:xfrm>
          <a:prstGeom prst="rect">
            <a:avLst/>
          </a:prstGeom>
          <a:noFill/>
        </p:spPr>
        <p:txBody>
          <a:bodyPr wrap="square" rtlCol="0">
            <a:spAutoFit/>
          </a:bodyPr>
          <a:lstStyle/>
          <a:p>
            <a:pPr algn="ctr"/>
            <a:r>
              <a:rPr lang="en-US" b="1" dirty="0" smtClean="0">
                <a:solidFill>
                  <a:srgbClr val="FF0000"/>
                </a:solidFill>
              </a:rPr>
              <a:t>Jointed TF</a:t>
            </a:r>
            <a:endParaRPr lang="en-US" b="1" dirty="0">
              <a:solidFill>
                <a:srgbClr val="FF0000"/>
              </a:solidFill>
            </a:endParaRPr>
          </a:p>
        </p:txBody>
      </p:sp>
      <p:sp>
        <p:nvSpPr>
          <p:cNvPr id="48" name="TextBox 47"/>
          <p:cNvSpPr txBox="1"/>
          <p:nvPr/>
        </p:nvSpPr>
        <p:spPr>
          <a:xfrm>
            <a:off x="5029200" y="4303752"/>
            <a:ext cx="4113213" cy="553998"/>
          </a:xfrm>
          <a:prstGeom prst="rect">
            <a:avLst/>
          </a:prstGeom>
          <a:solidFill>
            <a:schemeClr val="bg1"/>
          </a:solidFill>
        </p:spPr>
        <p:txBody>
          <a:bodyPr wrap="square" tIns="0" bIns="0" rtlCol="0">
            <a:spAutoFit/>
          </a:bodyPr>
          <a:lstStyle/>
          <a:p>
            <a:r>
              <a:rPr lang="en-US" dirty="0" err="1" smtClean="0"/>
              <a:t>FLiBe</a:t>
            </a:r>
            <a:r>
              <a:rPr lang="en-US" dirty="0" smtClean="0"/>
              <a:t> liquid immersion blanket, single component/removable:  </a:t>
            </a:r>
            <a:r>
              <a:rPr lang="en-US" b="1" dirty="0" err="1" smtClean="0">
                <a:solidFill>
                  <a:srgbClr val="C00000"/>
                </a:solidFill>
                <a:latin typeface="Symbol" panose="05050102010706020507" pitchFamily="18" charset="2"/>
              </a:rPr>
              <a:t>h</a:t>
            </a:r>
            <a:r>
              <a:rPr lang="en-US" b="1" baseline="-25000" dirty="0" err="1" smtClean="0">
                <a:solidFill>
                  <a:srgbClr val="C00000"/>
                </a:solidFill>
              </a:rPr>
              <a:t>th</a:t>
            </a:r>
            <a:r>
              <a:rPr lang="en-US" b="1" dirty="0" smtClean="0">
                <a:solidFill>
                  <a:srgbClr val="C00000"/>
                </a:solidFill>
              </a:rPr>
              <a:t> = 40-50%</a:t>
            </a:r>
          </a:p>
        </p:txBody>
      </p:sp>
      <p:sp>
        <p:nvSpPr>
          <p:cNvPr id="32" name="TextBox 31"/>
          <p:cNvSpPr txBox="1"/>
          <p:nvPr/>
        </p:nvSpPr>
        <p:spPr>
          <a:xfrm>
            <a:off x="6782659" y="3028950"/>
            <a:ext cx="981358" cy="584775"/>
          </a:xfrm>
          <a:prstGeom prst="rect">
            <a:avLst/>
          </a:prstGeom>
          <a:noFill/>
        </p:spPr>
        <p:txBody>
          <a:bodyPr wrap="none" rtlCol="0">
            <a:spAutoFit/>
          </a:bodyPr>
          <a:lstStyle/>
          <a:p>
            <a:pPr algn="ctr"/>
            <a:r>
              <a:rPr lang="en-US" sz="1600" b="1" dirty="0" err="1" smtClean="0">
                <a:solidFill>
                  <a:srgbClr val="C00000"/>
                </a:solidFill>
                <a:latin typeface="Arial Narrow" panose="020B0606020202030204" pitchFamily="34" charset="0"/>
              </a:rPr>
              <a:t>FLiBe</a:t>
            </a:r>
            <a:r>
              <a:rPr lang="en-US" sz="1600" b="1" dirty="0" smtClean="0">
                <a:solidFill>
                  <a:srgbClr val="C00000"/>
                </a:solidFill>
                <a:latin typeface="Arial Narrow" panose="020B0606020202030204" pitchFamily="34" charset="0"/>
              </a:rPr>
              <a:t>:</a:t>
            </a:r>
          </a:p>
          <a:p>
            <a:pPr algn="ctr"/>
            <a:r>
              <a:rPr lang="en-US" sz="1600" b="1" dirty="0" smtClean="0">
                <a:solidFill>
                  <a:srgbClr val="C00000"/>
                </a:solidFill>
                <a:latin typeface="Arial Narrow" panose="020B0606020202030204" pitchFamily="34" charset="0"/>
              </a:rPr>
              <a:t>600-900ºC</a:t>
            </a:r>
            <a:endParaRPr lang="en-US" sz="1600" b="1" dirty="0">
              <a:solidFill>
                <a:srgbClr val="C00000"/>
              </a:solidFill>
              <a:latin typeface="Arial Narrow" panose="020B0606020202030204" pitchFamily="34" charset="0"/>
            </a:endParaRPr>
          </a:p>
        </p:txBody>
      </p:sp>
      <p:sp>
        <p:nvSpPr>
          <p:cNvPr id="50" name="TextBox 49"/>
          <p:cNvSpPr txBox="1"/>
          <p:nvPr/>
        </p:nvSpPr>
        <p:spPr>
          <a:xfrm>
            <a:off x="2502458" y="3711846"/>
            <a:ext cx="981359" cy="584775"/>
          </a:xfrm>
          <a:prstGeom prst="rect">
            <a:avLst/>
          </a:prstGeom>
          <a:noFill/>
        </p:spPr>
        <p:txBody>
          <a:bodyPr wrap="none" rtlCol="0">
            <a:spAutoFit/>
          </a:bodyPr>
          <a:lstStyle/>
          <a:p>
            <a:pPr algn="ctr"/>
            <a:r>
              <a:rPr lang="en-US" sz="1600" b="1" dirty="0" err="1" smtClean="0">
                <a:solidFill>
                  <a:srgbClr val="C00000"/>
                </a:solidFill>
                <a:latin typeface="Arial Narrow" panose="020B0606020202030204" pitchFamily="34" charset="0"/>
              </a:rPr>
              <a:t>PbLi</a:t>
            </a:r>
            <a:endParaRPr lang="en-US" sz="1600" b="1" dirty="0" smtClean="0">
              <a:solidFill>
                <a:srgbClr val="C00000"/>
              </a:solidFill>
              <a:latin typeface="Arial Narrow" panose="020B0606020202030204" pitchFamily="34" charset="0"/>
            </a:endParaRPr>
          </a:p>
          <a:p>
            <a:pPr algn="ctr"/>
            <a:r>
              <a:rPr lang="en-US" sz="1600" b="1" dirty="0" smtClean="0">
                <a:solidFill>
                  <a:srgbClr val="C00000"/>
                </a:solidFill>
                <a:latin typeface="Arial Narrow" panose="020B0606020202030204" pitchFamily="34" charset="0"/>
              </a:rPr>
              <a:t>450-750ºC</a:t>
            </a:r>
            <a:endParaRPr lang="en-US" sz="1600" b="1" dirty="0">
              <a:solidFill>
                <a:srgbClr val="C00000"/>
              </a:solidFill>
              <a:latin typeface="Arial Narrow" panose="020B0606020202030204" pitchFamily="34" charset="0"/>
            </a:endParaRPr>
          </a:p>
        </p:txBody>
      </p:sp>
      <p:sp>
        <p:nvSpPr>
          <p:cNvPr id="51" name="TextBox 50"/>
          <p:cNvSpPr txBox="1"/>
          <p:nvPr/>
        </p:nvSpPr>
        <p:spPr>
          <a:xfrm>
            <a:off x="3794337" y="3714750"/>
            <a:ext cx="930063" cy="584775"/>
          </a:xfrm>
          <a:prstGeom prst="rect">
            <a:avLst/>
          </a:prstGeom>
          <a:noFill/>
        </p:spPr>
        <p:txBody>
          <a:bodyPr wrap="none" rtlCol="0">
            <a:spAutoFit/>
          </a:bodyPr>
          <a:lstStyle/>
          <a:p>
            <a:pPr algn="ctr"/>
            <a:r>
              <a:rPr lang="en-US" sz="1600" dirty="0" err="1" smtClean="0">
                <a:solidFill>
                  <a:srgbClr val="C00000"/>
                </a:solidFill>
                <a:latin typeface="Arial Narrow" panose="020B0606020202030204" pitchFamily="34" charset="0"/>
              </a:rPr>
              <a:t>SiC</a:t>
            </a:r>
            <a:r>
              <a:rPr lang="en-US" sz="1600" dirty="0">
                <a:solidFill>
                  <a:srgbClr val="C00000"/>
                </a:solidFill>
                <a:latin typeface="Arial Narrow" panose="020B0606020202030204" pitchFamily="34" charset="0"/>
              </a:rPr>
              <a:t> </a:t>
            </a:r>
            <a:r>
              <a:rPr lang="en-US" sz="1600" dirty="0" smtClean="0">
                <a:solidFill>
                  <a:srgbClr val="C00000"/>
                </a:solidFill>
                <a:latin typeface="Arial Narrow" panose="020B0606020202030204" pitchFamily="34" charset="0"/>
              </a:rPr>
              <a:t>/ </a:t>
            </a:r>
            <a:r>
              <a:rPr lang="en-US" sz="1600" dirty="0" err="1" smtClean="0">
                <a:solidFill>
                  <a:srgbClr val="C00000"/>
                </a:solidFill>
                <a:latin typeface="Arial Narrow" panose="020B0606020202030204" pitchFamily="34" charset="0"/>
              </a:rPr>
              <a:t>PbLi</a:t>
            </a:r>
            <a:endParaRPr lang="en-US" sz="1600" dirty="0" smtClean="0">
              <a:solidFill>
                <a:srgbClr val="C00000"/>
              </a:solidFill>
              <a:latin typeface="Arial Narrow" panose="020B0606020202030204" pitchFamily="34" charset="0"/>
            </a:endParaRPr>
          </a:p>
          <a:p>
            <a:pPr algn="ctr"/>
            <a:r>
              <a:rPr lang="en-US" sz="1600" dirty="0" smtClean="0">
                <a:solidFill>
                  <a:srgbClr val="C00000"/>
                </a:solidFill>
                <a:latin typeface="Arial Narrow" panose="020B0606020202030204" pitchFamily="34" charset="0"/>
              </a:rPr>
              <a:t>1000ºC</a:t>
            </a:r>
            <a:endParaRPr lang="en-US" sz="1600" dirty="0">
              <a:solidFill>
                <a:srgbClr val="C00000"/>
              </a:solidFill>
              <a:latin typeface="Arial Narrow" panose="020B0606020202030204" pitchFamily="34" charset="0"/>
            </a:endParaRPr>
          </a:p>
        </p:txBody>
      </p:sp>
      <p:sp>
        <p:nvSpPr>
          <p:cNvPr id="22" name="TextBox 21"/>
          <p:cNvSpPr txBox="1"/>
          <p:nvPr/>
        </p:nvSpPr>
        <p:spPr>
          <a:xfrm>
            <a:off x="77256" y="4032706"/>
            <a:ext cx="1827744" cy="215444"/>
          </a:xfrm>
          <a:prstGeom prst="rect">
            <a:avLst/>
          </a:prstGeom>
          <a:solidFill>
            <a:schemeClr val="bg1"/>
          </a:solidFill>
        </p:spPr>
        <p:txBody>
          <a:bodyPr wrap="none" rtlCol="0">
            <a:spAutoFit/>
          </a:bodyPr>
          <a:lstStyle/>
          <a:p>
            <a:pPr algn="ctr" fontAlgn="base"/>
            <a:r>
              <a:rPr lang="en-US" sz="800" i="1" dirty="0" smtClean="0">
                <a:latin typeface="Arial Narrow" panose="020B0606020202030204" pitchFamily="34" charset="0"/>
              </a:rPr>
              <a:t>L. El-</a:t>
            </a:r>
            <a:r>
              <a:rPr lang="en-US" sz="800" i="1" dirty="0" err="1" smtClean="0">
                <a:latin typeface="Arial Narrow" panose="020B0606020202030204" pitchFamily="34" charset="0"/>
              </a:rPr>
              <a:t>Guebaly</a:t>
            </a:r>
            <a:r>
              <a:rPr lang="en-US" sz="800" i="1" dirty="0" smtClean="0">
                <a:latin typeface="Arial Narrow" panose="020B0606020202030204" pitchFamily="34" charset="0"/>
              </a:rPr>
              <a:t>, et al., Energies, </a:t>
            </a:r>
            <a:r>
              <a:rPr lang="en-US" sz="800" b="1" i="1" dirty="0" smtClean="0">
                <a:latin typeface="Arial Narrow" panose="020B0606020202030204" pitchFamily="34" charset="0"/>
              </a:rPr>
              <a:t>9</a:t>
            </a:r>
            <a:r>
              <a:rPr lang="en-US" sz="800" i="1" dirty="0" smtClean="0">
                <a:latin typeface="Arial Narrow" panose="020B0606020202030204" pitchFamily="34" charset="0"/>
              </a:rPr>
              <a:t> (2016) 632</a:t>
            </a:r>
            <a:endParaRPr lang="en-US" sz="1100" dirty="0"/>
          </a:p>
        </p:txBody>
      </p:sp>
    </p:spTree>
    <p:extLst>
      <p:ext uri="{BB962C8B-B14F-4D97-AF65-F5344CB8AC3E}">
        <p14:creationId xmlns:p14="http://schemas.microsoft.com/office/powerpoint/2010/main" val="14009769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ct val="90000"/>
              </a:lnSpc>
            </a:pPr>
            <a:r>
              <a:rPr lang="en-US" sz="2800" dirty="0" smtClean="0"/>
              <a:t>Summary:  </a:t>
            </a:r>
            <a:r>
              <a:rPr lang="en-US" sz="2800" b="0" dirty="0" smtClean="0"/>
              <a:t>Compact fusion </a:t>
            </a:r>
            <a:r>
              <a:rPr lang="en-US" sz="2800" b="0" dirty="0"/>
              <a:t>Pilot Plants possible </a:t>
            </a:r>
            <a:r>
              <a:rPr lang="en-US" sz="2800" b="0" dirty="0" smtClean="0"/>
              <a:t>with</a:t>
            </a:r>
            <a:br>
              <a:rPr lang="en-US" sz="2800" b="0" dirty="0" smtClean="0"/>
            </a:br>
            <a:r>
              <a:rPr lang="en-US" sz="2800" b="0" dirty="0" smtClean="0"/>
              <a:t>improved technology and physics </a:t>
            </a:r>
            <a:r>
              <a:rPr lang="en-US" sz="2800" b="0" dirty="0"/>
              <a:t>operating regimes</a:t>
            </a:r>
          </a:p>
        </p:txBody>
      </p:sp>
      <p:sp>
        <p:nvSpPr>
          <p:cNvPr id="3" name="Content Placeholder 2"/>
          <p:cNvSpPr>
            <a:spLocks noGrp="1"/>
          </p:cNvSpPr>
          <p:nvPr>
            <p:ph idx="1"/>
          </p:nvPr>
        </p:nvSpPr>
        <p:spPr>
          <a:xfrm>
            <a:off x="76200" y="971550"/>
            <a:ext cx="9066213" cy="3810000"/>
          </a:xfrm>
        </p:spPr>
        <p:txBody>
          <a:bodyPr>
            <a:noAutofit/>
          </a:bodyPr>
          <a:lstStyle/>
          <a:p>
            <a:r>
              <a:rPr lang="en-US" sz="2400" dirty="0" smtClean="0"/>
              <a:t>Rare Earth BCO (REBCO) HTS TF </a:t>
            </a:r>
            <a:r>
              <a:rPr lang="en-US" sz="2400" dirty="0"/>
              <a:t>magnet development</a:t>
            </a:r>
          </a:p>
          <a:p>
            <a:r>
              <a:rPr lang="en-US" sz="2400" dirty="0" smtClean="0"/>
              <a:t>Lower A to improve stability – informed by NSTX-U/MAST-U</a:t>
            </a:r>
          </a:p>
          <a:p>
            <a:r>
              <a:rPr lang="en-US" sz="2400" dirty="0" smtClean="0"/>
              <a:t>Pedestal confinement control via optimized velocity-shear, width</a:t>
            </a:r>
          </a:p>
          <a:p>
            <a:pPr lvl="1"/>
            <a:r>
              <a:rPr lang="en-US" sz="2200" dirty="0" smtClean="0"/>
              <a:t>Li </a:t>
            </a:r>
            <a:r>
              <a:rPr lang="en-US" sz="2200" dirty="0"/>
              <a:t>wall </a:t>
            </a:r>
            <a:r>
              <a:rPr lang="en-US" sz="2200" dirty="0" smtClean="0"/>
              <a:t>pumping to </a:t>
            </a:r>
            <a:r>
              <a:rPr lang="en-US" sz="2200" dirty="0"/>
              <a:t>provide </a:t>
            </a:r>
            <a:r>
              <a:rPr lang="en-US" sz="2200" dirty="0" smtClean="0"/>
              <a:t>pedestal width control, flatter T profiles </a:t>
            </a:r>
            <a:endParaRPr lang="en-US" sz="2200" dirty="0"/>
          </a:p>
          <a:p>
            <a:r>
              <a:rPr lang="en-US" sz="2400" dirty="0" smtClean="0"/>
              <a:t>More efficient bulk current drive to facilitate steady-state </a:t>
            </a:r>
          </a:p>
          <a:p>
            <a:r>
              <a:rPr lang="en-US" sz="2400" dirty="0" smtClean="0"/>
              <a:t>Long-leg / Super-X for heat-flux mitigation for narrow SOL </a:t>
            </a:r>
          </a:p>
          <a:p>
            <a:r>
              <a:rPr lang="en-US" sz="2400" dirty="0" smtClean="0"/>
              <a:t>Liquid metals to exhaust heat, particles, eroded materials</a:t>
            </a:r>
          </a:p>
          <a:p>
            <a:pPr lvl="1"/>
            <a:r>
              <a:rPr lang="en-US" sz="2200" dirty="0" smtClean="0"/>
              <a:t>Simplify PF coil layout and vertical maintenance strategy</a:t>
            </a:r>
          </a:p>
          <a:p>
            <a:r>
              <a:rPr lang="en-US" sz="2400" dirty="0" smtClean="0"/>
              <a:t>High-temp, efficiency modular or pool liquid-metal blankets</a:t>
            </a:r>
            <a:endParaRPr lang="en-US" sz="2400" dirty="0"/>
          </a:p>
          <a:p>
            <a:pPr marL="520700" lvl="1" indent="-292100"/>
            <a:endParaRPr lang="en-US" dirty="0"/>
          </a:p>
        </p:txBody>
      </p:sp>
    </p:spTree>
    <p:extLst>
      <p:ext uri="{BB962C8B-B14F-4D97-AF65-F5344CB8AC3E}">
        <p14:creationId xmlns:p14="http://schemas.microsoft.com/office/powerpoint/2010/main" val="42585867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endParaRPr lang="en-US" dirty="0" smtClean="0"/>
          </a:p>
        </p:txBody>
      </p:sp>
      <p:sp>
        <p:nvSpPr>
          <p:cNvPr id="56324" name="Content Placeholder 4"/>
          <p:cNvSpPr>
            <a:spLocks noGrp="1"/>
          </p:cNvSpPr>
          <p:nvPr>
            <p:ph idx="1"/>
          </p:nvPr>
        </p:nvSpPr>
        <p:spPr>
          <a:xfrm>
            <a:off x="188025" y="1923071"/>
            <a:ext cx="8763000" cy="1292184"/>
          </a:xfrm>
        </p:spPr>
        <p:txBody>
          <a:bodyPr/>
          <a:lstStyle/>
          <a:p>
            <a:pPr algn="ctr">
              <a:buNone/>
            </a:pPr>
            <a:r>
              <a:rPr lang="en-US" sz="4800" dirty="0" smtClean="0"/>
              <a:t>Backup slides</a:t>
            </a:r>
          </a:p>
        </p:txBody>
      </p:sp>
    </p:spTree>
    <p:extLst>
      <p:ext uri="{BB962C8B-B14F-4D97-AF65-F5344CB8AC3E}">
        <p14:creationId xmlns:p14="http://schemas.microsoft.com/office/powerpoint/2010/main" val="313601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a:bodyPr>
          <a:lstStyle/>
          <a:p>
            <a:r>
              <a:rPr lang="en-US" sz="3000" b="1" dirty="0" smtClean="0"/>
              <a:t>A </a:t>
            </a:r>
            <a:r>
              <a:rPr lang="en-US" sz="3000" dirty="0" smtClean="0"/>
              <a:t>= 1.8-2.3</a:t>
            </a:r>
            <a:r>
              <a:rPr lang="en-US" sz="3000" b="1" dirty="0" smtClean="0"/>
              <a:t> maximizes </a:t>
            </a:r>
            <a:r>
              <a:rPr lang="en-US" sz="3000" dirty="0" smtClean="0"/>
              <a:t>TF</a:t>
            </a:r>
            <a:r>
              <a:rPr lang="en-US" sz="3000" b="1" dirty="0" smtClean="0"/>
              <a:t> magnet utilization,</a:t>
            </a:r>
            <a:br>
              <a:rPr lang="en-US" sz="3000" b="1" dirty="0" smtClean="0"/>
            </a:br>
            <a:r>
              <a:rPr lang="en-US" sz="3000" b="1" dirty="0" smtClean="0"/>
              <a:t>and TF will be significant fraction of core cost </a:t>
            </a:r>
            <a:endParaRPr lang="en-US" sz="3000" b="1"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971550"/>
            <a:ext cx="6324600" cy="377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7053971" y="1123950"/>
            <a:ext cx="1480429" cy="1935839"/>
            <a:chOff x="7534685" y="1968880"/>
            <a:chExt cx="1480429" cy="2395267"/>
          </a:xfrm>
        </p:grpSpPr>
        <p:sp>
          <p:nvSpPr>
            <p:cNvPr id="32" name="Rectangle 31"/>
            <p:cNvSpPr/>
            <p:nvPr/>
          </p:nvSpPr>
          <p:spPr>
            <a:xfrm>
              <a:off x="7534685" y="1968880"/>
              <a:ext cx="1480429" cy="2395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Freeform 201"/>
            <p:cNvSpPr>
              <a:spLocks/>
            </p:cNvSpPr>
            <p:nvPr/>
          </p:nvSpPr>
          <p:spPr bwMode="auto">
            <a:xfrm>
              <a:off x="7753350" y="2914579"/>
              <a:ext cx="463294" cy="42197"/>
            </a:xfrm>
            <a:custGeom>
              <a:avLst/>
              <a:gdLst>
                <a:gd name="T0" fmla="*/ 17 w 341"/>
                <a:gd name="T1" fmla="*/ 0 h 34"/>
                <a:gd name="T2" fmla="*/ 324 w 341"/>
                <a:gd name="T3" fmla="*/ 0 h 34"/>
                <a:gd name="T4" fmla="*/ 330 w 341"/>
                <a:gd name="T5" fmla="*/ 0 h 34"/>
                <a:gd name="T6" fmla="*/ 336 w 341"/>
                <a:gd name="T7" fmla="*/ 4 h 34"/>
                <a:gd name="T8" fmla="*/ 340 w 341"/>
                <a:gd name="T9" fmla="*/ 9 h 34"/>
                <a:gd name="T10" fmla="*/ 341 w 341"/>
                <a:gd name="T11" fmla="*/ 17 h 34"/>
                <a:gd name="T12" fmla="*/ 340 w 341"/>
                <a:gd name="T13" fmla="*/ 23 h 34"/>
                <a:gd name="T14" fmla="*/ 336 w 341"/>
                <a:gd name="T15" fmla="*/ 29 h 34"/>
                <a:gd name="T16" fmla="*/ 330 w 341"/>
                <a:gd name="T17" fmla="*/ 32 h 34"/>
                <a:gd name="T18" fmla="*/ 324 w 341"/>
                <a:gd name="T19" fmla="*/ 34 h 34"/>
                <a:gd name="T20" fmla="*/ 17 w 341"/>
                <a:gd name="T21" fmla="*/ 34 h 34"/>
                <a:gd name="T22" fmla="*/ 9 w 341"/>
                <a:gd name="T23" fmla="*/ 32 h 34"/>
                <a:gd name="T24" fmla="*/ 4 w 341"/>
                <a:gd name="T25" fmla="*/ 29 h 34"/>
                <a:gd name="T26" fmla="*/ 0 w 341"/>
                <a:gd name="T27" fmla="*/ 23 h 34"/>
                <a:gd name="T28" fmla="*/ 0 w 341"/>
                <a:gd name="T29" fmla="*/ 17 h 34"/>
                <a:gd name="T30" fmla="*/ 0 w 341"/>
                <a:gd name="T31" fmla="*/ 9 h 34"/>
                <a:gd name="T32" fmla="*/ 4 w 341"/>
                <a:gd name="T33" fmla="*/ 4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4"/>
                  </a:lnTo>
                  <a:lnTo>
                    <a:pt x="340" y="9"/>
                  </a:lnTo>
                  <a:lnTo>
                    <a:pt x="341" y="17"/>
                  </a:lnTo>
                  <a:lnTo>
                    <a:pt x="340" y="23"/>
                  </a:lnTo>
                  <a:lnTo>
                    <a:pt x="336" y="29"/>
                  </a:lnTo>
                  <a:lnTo>
                    <a:pt x="330" y="32"/>
                  </a:lnTo>
                  <a:lnTo>
                    <a:pt x="324" y="34"/>
                  </a:lnTo>
                  <a:lnTo>
                    <a:pt x="17" y="34"/>
                  </a:lnTo>
                  <a:lnTo>
                    <a:pt x="9" y="32"/>
                  </a:lnTo>
                  <a:lnTo>
                    <a:pt x="4" y="29"/>
                  </a:lnTo>
                  <a:lnTo>
                    <a:pt x="0" y="23"/>
                  </a:lnTo>
                  <a:lnTo>
                    <a:pt x="0" y="17"/>
                  </a:lnTo>
                  <a:lnTo>
                    <a:pt x="0" y="9"/>
                  </a:lnTo>
                  <a:lnTo>
                    <a:pt x="4" y="4"/>
                  </a:lnTo>
                  <a:lnTo>
                    <a:pt x="9" y="0"/>
                  </a:lnTo>
                  <a:lnTo>
                    <a:pt x="17" y="0"/>
                  </a:lnTo>
                  <a:lnTo>
                    <a:pt x="17" y="0"/>
                  </a:lnTo>
                  <a:close/>
                </a:path>
              </a:pathLst>
            </a:custGeom>
            <a:solidFill>
              <a:srgbClr val="4F81BD"/>
            </a:solidFill>
            <a:ln w="1588">
              <a:solidFill>
                <a:srgbClr val="4F81BD"/>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5" name="Freeform 202"/>
            <p:cNvSpPr>
              <a:spLocks/>
            </p:cNvSpPr>
            <p:nvPr/>
          </p:nvSpPr>
          <p:spPr bwMode="auto">
            <a:xfrm>
              <a:off x="7910490" y="2864936"/>
              <a:ext cx="151722" cy="136518"/>
            </a:xfrm>
            <a:custGeom>
              <a:avLst/>
              <a:gdLst>
                <a:gd name="T0" fmla="*/ 56 w 111"/>
                <a:gd name="T1" fmla="*/ 0 h 112"/>
                <a:gd name="T2" fmla="*/ 111 w 111"/>
                <a:gd name="T3" fmla="*/ 56 h 112"/>
                <a:gd name="T4" fmla="*/ 56 w 111"/>
                <a:gd name="T5" fmla="*/ 112 h 112"/>
                <a:gd name="T6" fmla="*/ 0 w 111"/>
                <a:gd name="T7" fmla="*/ 56 h 112"/>
                <a:gd name="T8" fmla="*/ 56 w 111"/>
                <a:gd name="T9" fmla="*/ 0 h 112"/>
              </a:gdLst>
              <a:ahLst/>
              <a:cxnLst>
                <a:cxn ang="0">
                  <a:pos x="T0" y="T1"/>
                </a:cxn>
                <a:cxn ang="0">
                  <a:pos x="T2" y="T3"/>
                </a:cxn>
                <a:cxn ang="0">
                  <a:pos x="T4" y="T5"/>
                </a:cxn>
                <a:cxn ang="0">
                  <a:pos x="T6" y="T7"/>
                </a:cxn>
                <a:cxn ang="0">
                  <a:pos x="T8" y="T9"/>
                </a:cxn>
              </a:cxnLst>
              <a:rect l="0" t="0" r="r" b="b"/>
              <a:pathLst>
                <a:path w="111" h="112">
                  <a:moveTo>
                    <a:pt x="56" y="0"/>
                  </a:moveTo>
                  <a:lnTo>
                    <a:pt x="111" y="56"/>
                  </a:lnTo>
                  <a:lnTo>
                    <a:pt x="56" y="112"/>
                  </a:lnTo>
                  <a:lnTo>
                    <a:pt x="0" y="56"/>
                  </a:lnTo>
                  <a:lnTo>
                    <a:pt x="5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6" name="Freeform 203"/>
            <p:cNvSpPr>
              <a:spLocks noEditPoints="1"/>
            </p:cNvSpPr>
            <p:nvPr/>
          </p:nvSpPr>
          <p:spPr bwMode="auto">
            <a:xfrm>
              <a:off x="7902363" y="2857489"/>
              <a:ext cx="167977" cy="151411"/>
            </a:xfrm>
            <a:custGeom>
              <a:avLst/>
              <a:gdLst>
                <a:gd name="T0" fmla="*/ 58 w 123"/>
                <a:gd name="T1" fmla="*/ 2 h 123"/>
                <a:gd name="T2" fmla="*/ 62 w 123"/>
                <a:gd name="T3" fmla="*/ 0 h 123"/>
                <a:gd name="T4" fmla="*/ 65 w 123"/>
                <a:gd name="T5" fmla="*/ 2 h 123"/>
                <a:gd name="T6" fmla="*/ 121 w 123"/>
                <a:gd name="T7" fmla="*/ 57 h 123"/>
                <a:gd name="T8" fmla="*/ 123 w 123"/>
                <a:gd name="T9" fmla="*/ 61 h 123"/>
                <a:gd name="T10" fmla="*/ 121 w 123"/>
                <a:gd name="T11" fmla="*/ 65 h 123"/>
                <a:gd name="T12" fmla="*/ 65 w 123"/>
                <a:gd name="T13" fmla="*/ 123 h 123"/>
                <a:gd name="T14" fmla="*/ 62 w 123"/>
                <a:gd name="T15" fmla="*/ 123 h 123"/>
                <a:gd name="T16" fmla="*/ 58 w 123"/>
                <a:gd name="T17" fmla="*/ 123 h 123"/>
                <a:gd name="T18" fmla="*/ 0 w 123"/>
                <a:gd name="T19" fmla="*/ 65 h 123"/>
                <a:gd name="T20" fmla="*/ 0 w 123"/>
                <a:gd name="T21" fmla="*/ 61 h 123"/>
                <a:gd name="T22" fmla="*/ 0 w 123"/>
                <a:gd name="T23" fmla="*/ 57 h 123"/>
                <a:gd name="T24" fmla="*/ 58 w 123"/>
                <a:gd name="T25" fmla="*/ 2 h 123"/>
                <a:gd name="T26" fmla="*/ 10 w 123"/>
                <a:gd name="T27" fmla="*/ 65 h 123"/>
                <a:gd name="T28" fmla="*/ 10 w 123"/>
                <a:gd name="T29" fmla="*/ 57 h 123"/>
                <a:gd name="T30" fmla="*/ 65 w 123"/>
                <a:gd name="T31" fmla="*/ 113 h 123"/>
                <a:gd name="T32" fmla="*/ 58 w 123"/>
                <a:gd name="T33" fmla="*/ 113 h 123"/>
                <a:gd name="T34" fmla="*/ 113 w 123"/>
                <a:gd name="T35" fmla="*/ 57 h 123"/>
                <a:gd name="T36" fmla="*/ 113 w 123"/>
                <a:gd name="T37" fmla="*/ 65 h 123"/>
                <a:gd name="T38" fmla="*/ 58 w 123"/>
                <a:gd name="T39" fmla="*/ 9 h 123"/>
                <a:gd name="T40" fmla="*/ 65 w 123"/>
                <a:gd name="T41" fmla="*/ 9 h 123"/>
                <a:gd name="T42" fmla="*/ 10 w 123"/>
                <a:gd name="T43"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23">
                  <a:moveTo>
                    <a:pt x="58" y="2"/>
                  </a:moveTo>
                  <a:lnTo>
                    <a:pt x="62" y="0"/>
                  </a:lnTo>
                  <a:lnTo>
                    <a:pt x="65" y="2"/>
                  </a:lnTo>
                  <a:lnTo>
                    <a:pt x="121" y="57"/>
                  </a:lnTo>
                  <a:lnTo>
                    <a:pt x="123" y="61"/>
                  </a:lnTo>
                  <a:lnTo>
                    <a:pt x="121" y="65"/>
                  </a:lnTo>
                  <a:lnTo>
                    <a:pt x="65" y="123"/>
                  </a:lnTo>
                  <a:lnTo>
                    <a:pt x="62" y="123"/>
                  </a:lnTo>
                  <a:lnTo>
                    <a:pt x="58" y="123"/>
                  </a:lnTo>
                  <a:lnTo>
                    <a:pt x="0" y="65"/>
                  </a:lnTo>
                  <a:lnTo>
                    <a:pt x="0" y="61"/>
                  </a:lnTo>
                  <a:lnTo>
                    <a:pt x="0" y="57"/>
                  </a:lnTo>
                  <a:lnTo>
                    <a:pt x="58" y="2"/>
                  </a:lnTo>
                  <a:close/>
                  <a:moveTo>
                    <a:pt x="10" y="65"/>
                  </a:moveTo>
                  <a:lnTo>
                    <a:pt x="10" y="57"/>
                  </a:lnTo>
                  <a:lnTo>
                    <a:pt x="65" y="113"/>
                  </a:lnTo>
                  <a:lnTo>
                    <a:pt x="58" y="113"/>
                  </a:lnTo>
                  <a:lnTo>
                    <a:pt x="113" y="57"/>
                  </a:lnTo>
                  <a:lnTo>
                    <a:pt x="113" y="65"/>
                  </a:lnTo>
                  <a:lnTo>
                    <a:pt x="58" y="9"/>
                  </a:lnTo>
                  <a:lnTo>
                    <a:pt x="65" y="9"/>
                  </a:lnTo>
                  <a:lnTo>
                    <a:pt x="10" y="65"/>
                  </a:lnTo>
                  <a:close/>
                </a:path>
              </a:pathLst>
            </a:custGeom>
            <a:solidFill>
              <a:srgbClr val="4A7EBB"/>
            </a:solidFill>
            <a:ln w="1588">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7" name="Rectangle 204"/>
            <p:cNvSpPr>
              <a:spLocks noChangeArrowheads="1"/>
            </p:cNvSpPr>
            <p:nvPr/>
          </p:nvSpPr>
          <p:spPr bwMode="auto">
            <a:xfrm>
              <a:off x="8297456" y="2727551"/>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0.3m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8" name="Freeform 205"/>
            <p:cNvSpPr>
              <a:spLocks/>
            </p:cNvSpPr>
            <p:nvPr/>
          </p:nvSpPr>
          <p:spPr bwMode="auto">
            <a:xfrm>
              <a:off x="7753350" y="3217400"/>
              <a:ext cx="463294" cy="42197"/>
            </a:xfrm>
            <a:custGeom>
              <a:avLst/>
              <a:gdLst>
                <a:gd name="T0" fmla="*/ 17 w 341"/>
                <a:gd name="T1" fmla="*/ 0 h 34"/>
                <a:gd name="T2" fmla="*/ 324 w 341"/>
                <a:gd name="T3" fmla="*/ 0 h 34"/>
                <a:gd name="T4" fmla="*/ 330 w 341"/>
                <a:gd name="T5" fmla="*/ 0 h 34"/>
                <a:gd name="T6" fmla="*/ 336 w 341"/>
                <a:gd name="T7" fmla="*/ 3 h 34"/>
                <a:gd name="T8" fmla="*/ 340 w 341"/>
                <a:gd name="T9" fmla="*/ 9 h 34"/>
                <a:gd name="T10" fmla="*/ 341 w 341"/>
                <a:gd name="T11" fmla="*/ 17 h 34"/>
                <a:gd name="T12" fmla="*/ 340 w 341"/>
                <a:gd name="T13" fmla="*/ 23 h 34"/>
                <a:gd name="T14" fmla="*/ 336 w 341"/>
                <a:gd name="T15" fmla="*/ 28 h 34"/>
                <a:gd name="T16" fmla="*/ 330 w 341"/>
                <a:gd name="T17" fmla="*/ 32 h 34"/>
                <a:gd name="T18" fmla="*/ 324 w 341"/>
                <a:gd name="T19" fmla="*/ 34 h 34"/>
                <a:gd name="T20" fmla="*/ 17 w 341"/>
                <a:gd name="T21" fmla="*/ 34 h 34"/>
                <a:gd name="T22" fmla="*/ 9 w 341"/>
                <a:gd name="T23" fmla="*/ 32 h 34"/>
                <a:gd name="T24" fmla="*/ 4 w 341"/>
                <a:gd name="T25" fmla="*/ 28 h 34"/>
                <a:gd name="T26" fmla="*/ 0 w 341"/>
                <a:gd name="T27" fmla="*/ 23 h 34"/>
                <a:gd name="T28" fmla="*/ 0 w 341"/>
                <a:gd name="T29" fmla="*/ 17 h 34"/>
                <a:gd name="T30" fmla="*/ 0 w 341"/>
                <a:gd name="T31" fmla="*/ 9 h 34"/>
                <a:gd name="T32" fmla="*/ 4 w 341"/>
                <a:gd name="T33" fmla="*/ 3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3"/>
                  </a:lnTo>
                  <a:lnTo>
                    <a:pt x="340" y="9"/>
                  </a:lnTo>
                  <a:lnTo>
                    <a:pt x="341" y="17"/>
                  </a:lnTo>
                  <a:lnTo>
                    <a:pt x="340" y="23"/>
                  </a:lnTo>
                  <a:lnTo>
                    <a:pt x="336" y="28"/>
                  </a:lnTo>
                  <a:lnTo>
                    <a:pt x="330" y="32"/>
                  </a:lnTo>
                  <a:lnTo>
                    <a:pt x="324" y="34"/>
                  </a:lnTo>
                  <a:lnTo>
                    <a:pt x="17" y="34"/>
                  </a:lnTo>
                  <a:lnTo>
                    <a:pt x="9" y="32"/>
                  </a:lnTo>
                  <a:lnTo>
                    <a:pt x="4" y="28"/>
                  </a:lnTo>
                  <a:lnTo>
                    <a:pt x="0" y="23"/>
                  </a:lnTo>
                  <a:lnTo>
                    <a:pt x="0" y="17"/>
                  </a:lnTo>
                  <a:lnTo>
                    <a:pt x="0" y="9"/>
                  </a:lnTo>
                  <a:lnTo>
                    <a:pt x="4" y="3"/>
                  </a:lnTo>
                  <a:lnTo>
                    <a:pt x="9" y="0"/>
                  </a:lnTo>
                  <a:lnTo>
                    <a:pt x="17" y="0"/>
                  </a:lnTo>
                  <a:lnTo>
                    <a:pt x="17" y="0"/>
                  </a:lnTo>
                  <a:close/>
                </a:path>
              </a:pathLst>
            </a:custGeom>
            <a:solidFill>
              <a:srgbClr val="BE4B48"/>
            </a:solidFill>
            <a:ln w="1588">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9" name="Rectangle 206"/>
            <p:cNvSpPr>
              <a:spLocks noChangeArrowheads="1"/>
            </p:cNvSpPr>
            <p:nvPr/>
          </p:nvSpPr>
          <p:spPr bwMode="auto">
            <a:xfrm>
              <a:off x="7910490" y="3170240"/>
              <a:ext cx="151722" cy="13651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0" name="Freeform 207"/>
            <p:cNvSpPr>
              <a:spLocks noEditPoints="1"/>
            </p:cNvSpPr>
            <p:nvPr/>
          </p:nvSpPr>
          <p:spPr bwMode="auto">
            <a:xfrm>
              <a:off x="7902363" y="3162793"/>
              <a:ext cx="167977" cy="151411"/>
            </a:xfrm>
            <a:custGeom>
              <a:avLst/>
              <a:gdLst>
                <a:gd name="T0" fmla="*/ 0 w 123"/>
                <a:gd name="T1" fmla="*/ 6 h 123"/>
                <a:gd name="T2" fmla="*/ 0 w 123"/>
                <a:gd name="T3" fmla="*/ 0 h 123"/>
                <a:gd name="T4" fmla="*/ 6 w 123"/>
                <a:gd name="T5" fmla="*/ 0 h 123"/>
                <a:gd name="T6" fmla="*/ 117 w 123"/>
                <a:gd name="T7" fmla="*/ 0 h 123"/>
                <a:gd name="T8" fmla="*/ 121 w 123"/>
                <a:gd name="T9" fmla="*/ 0 h 123"/>
                <a:gd name="T10" fmla="*/ 123 w 123"/>
                <a:gd name="T11" fmla="*/ 6 h 123"/>
                <a:gd name="T12" fmla="*/ 123 w 123"/>
                <a:gd name="T13" fmla="*/ 118 h 123"/>
                <a:gd name="T14" fmla="*/ 121 w 123"/>
                <a:gd name="T15" fmla="*/ 121 h 123"/>
                <a:gd name="T16" fmla="*/ 117 w 123"/>
                <a:gd name="T17" fmla="*/ 123 h 123"/>
                <a:gd name="T18" fmla="*/ 6 w 123"/>
                <a:gd name="T19" fmla="*/ 123 h 123"/>
                <a:gd name="T20" fmla="*/ 0 w 123"/>
                <a:gd name="T21" fmla="*/ 121 h 123"/>
                <a:gd name="T22" fmla="*/ 0 w 123"/>
                <a:gd name="T23" fmla="*/ 118 h 123"/>
                <a:gd name="T24" fmla="*/ 0 w 123"/>
                <a:gd name="T25" fmla="*/ 6 h 123"/>
                <a:gd name="T26" fmla="*/ 12 w 123"/>
                <a:gd name="T27" fmla="*/ 118 h 123"/>
                <a:gd name="T28" fmla="*/ 6 w 123"/>
                <a:gd name="T29" fmla="*/ 112 h 123"/>
                <a:gd name="T30" fmla="*/ 117 w 123"/>
                <a:gd name="T31" fmla="*/ 112 h 123"/>
                <a:gd name="T32" fmla="*/ 112 w 123"/>
                <a:gd name="T33" fmla="*/ 118 h 123"/>
                <a:gd name="T34" fmla="*/ 112 w 123"/>
                <a:gd name="T35" fmla="*/ 6 h 123"/>
                <a:gd name="T36" fmla="*/ 117 w 123"/>
                <a:gd name="T37" fmla="*/ 12 h 123"/>
                <a:gd name="T38" fmla="*/ 6 w 123"/>
                <a:gd name="T39" fmla="*/ 12 h 123"/>
                <a:gd name="T40" fmla="*/ 12 w 123"/>
                <a:gd name="T41" fmla="*/ 6 h 123"/>
                <a:gd name="T42" fmla="*/ 12 w 123"/>
                <a:gd name="T43"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23">
                  <a:moveTo>
                    <a:pt x="0" y="6"/>
                  </a:moveTo>
                  <a:lnTo>
                    <a:pt x="0" y="0"/>
                  </a:lnTo>
                  <a:lnTo>
                    <a:pt x="6" y="0"/>
                  </a:lnTo>
                  <a:lnTo>
                    <a:pt x="117" y="0"/>
                  </a:lnTo>
                  <a:lnTo>
                    <a:pt x="121" y="0"/>
                  </a:lnTo>
                  <a:lnTo>
                    <a:pt x="123" y="6"/>
                  </a:lnTo>
                  <a:lnTo>
                    <a:pt x="123" y="118"/>
                  </a:lnTo>
                  <a:lnTo>
                    <a:pt x="121" y="121"/>
                  </a:lnTo>
                  <a:lnTo>
                    <a:pt x="117" y="123"/>
                  </a:lnTo>
                  <a:lnTo>
                    <a:pt x="6" y="123"/>
                  </a:lnTo>
                  <a:lnTo>
                    <a:pt x="0" y="121"/>
                  </a:lnTo>
                  <a:lnTo>
                    <a:pt x="0" y="118"/>
                  </a:lnTo>
                  <a:lnTo>
                    <a:pt x="0" y="6"/>
                  </a:lnTo>
                  <a:close/>
                  <a:moveTo>
                    <a:pt x="12" y="118"/>
                  </a:moveTo>
                  <a:lnTo>
                    <a:pt x="6" y="112"/>
                  </a:lnTo>
                  <a:lnTo>
                    <a:pt x="117" y="112"/>
                  </a:lnTo>
                  <a:lnTo>
                    <a:pt x="112" y="118"/>
                  </a:lnTo>
                  <a:lnTo>
                    <a:pt x="112" y="6"/>
                  </a:lnTo>
                  <a:lnTo>
                    <a:pt x="117" y="12"/>
                  </a:lnTo>
                  <a:lnTo>
                    <a:pt x="6" y="12"/>
                  </a:lnTo>
                  <a:lnTo>
                    <a:pt x="12" y="6"/>
                  </a:lnTo>
                  <a:lnTo>
                    <a:pt x="12" y="118"/>
                  </a:lnTo>
                  <a:close/>
                </a:path>
              </a:pathLst>
            </a:custGeom>
            <a:solidFill>
              <a:srgbClr val="BE4B48"/>
            </a:solidFill>
            <a:ln w="1588">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1" name="Rectangle 208"/>
            <p:cNvSpPr>
              <a:spLocks noChangeArrowheads="1"/>
            </p:cNvSpPr>
            <p:nvPr/>
          </p:nvSpPr>
          <p:spPr bwMode="auto">
            <a:xfrm>
              <a:off x="8297456" y="3032855"/>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0.4m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2" name="Freeform 209"/>
            <p:cNvSpPr>
              <a:spLocks/>
            </p:cNvSpPr>
            <p:nvPr/>
          </p:nvSpPr>
          <p:spPr bwMode="auto">
            <a:xfrm>
              <a:off x="7753350" y="3520220"/>
              <a:ext cx="463294" cy="42197"/>
            </a:xfrm>
            <a:custGeom>
              <a:avLst/>
              <a:gdLst>
                <a:gd name="T0" fmla="*/ 17 w 341"/>
                <a:gd name="T1" fmla="*/ 0 h 34"/>
                <a:gd name="T2" fmla="*/ 324 w 341"/>
                <a:gd name="T3" fmla="*/ 0 h 34"/>
                <a:gd name="T4" fmla="*/ 330 w 341"/>
                <a:gd name="T5" fmla="*/ 0 h 34"/>
                <a:gd name="T6" fmla="*/ 336 w 341"/>
                <a:gd name="T7" fmla="*/ 3 h 34"/>
                <a:gd name="T8" fmla="*/ 340 w 341"/>
                <a:gd name="T9" fmla="*/ 9 h 34"/>
                <a:gd name="T10" fmla="*/ 341 w 341"/>
                <a:gd name="T11" fmla="*/ 17 h 34"/>
                <a:gd name="T12" fmla="*/ 340 w 341"/>
                <a:gd name="T13" fmla="*/ 23 h 34"/>
                <a:gd name="T14" fmla="*/ 336 w 341"/>
                <a:gd name="T15" fmla="*/ 28 h 34"/>
                <a:gd name="T16" fmla="*/ 330 w 341"/>
                <a:gd name="T17" fmla="*/ 32 h 34"/>
                <a:gd name="T18" fmla="*/ 324 w 341"/>
                <a:gd name="T19" fmla="*/ 34 h 34"/>
                <a:gd name="T20" fmla="*/ 17 w 341"/>
                <a:gd name="T21" fmla="*/ 34 h 34"/>
                <a:gd name="T22" fmla="*/ 9 w 341"/>
                <a:gd name="T23" fmla="*/ 32 h 34"/>
                <a:gd name="T24" fmla="*/ 4 w 341"/>
                <a:gd name="T25" fmla="*/ 28 h 34"/>
                <a:gd name="T26" fmla="*/ 0 w 341"/>
                <a:gd name="T27" fmla="*/ 23 h 34"/>
                <a:gd name="T28" fmla="*/ 0 w 341"/>
                <a:gd name="T29" fmla="*/ 17 h 34"/>
                <a:gd name="T30" fmla="*/ 0 w 341"/>
                <a:gd name="T31" fmla="*/ 9 h 34"/>
                <a:gd name="T32" fmla="*/ 4 w 341"/>
                <a:gd name="T33" fmla="*/ 3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3"/>
                  </a:lnTo>
                  <a:lnTo>
                    <a:pt x="340" y="9"/>
                  </a:lnTo>
                  <a:lnTo>
                    <a:pt x="341" y="17"/>
                  </a:lnTo>
                  <a:lnTo>
                    <a:pt x="340" y="23"/>
                  </a:lnTo>
                  <a:lnTo>
                    <a:pt x="336" y="28"/>
                  </a:lnTo>
                  <a:lnTo>
                    <a:pt x="330" y="32"/>
                  </a:lnTo>
                  <a:lnTo>
                    <a:pt x="324" y="34"/>
                  </a:lnTo>
                  <a:lnTo>
                    <a:pt x="17" y="34"/>
                  </a:lnTo>
                  <a:lnTo>
                    <a:pt x="9" y="32"/>
                  </a:lnTo>
                  <a:lnTo>
                    <a:pt x="4" y="28"/>
                  </a:lnTo>
                  <a:lnTo>
                    <a:pt x="0" y="23"/>
                  </a:lnTo>
                  <a:lnTo>
                    <a:pt x="0" y="17"/>
                  </a:lnTo>
                  <a:lnTo>
                    <a:pt x="0" y="9"/>
                  </a:lnTo>
                  <a:lnTo>
                    <a:pt x="4" y="3"/>
                  </a:lnTo>
                  <a:lnTo>
                    <a:pt x="9" y="0"/>
                  </a:lnTo>
                  <a:lnTo>
                    <a:pt x="17" y="0"/>
                  </a:lnTo>
                  <a:lnTo>
                    <a:pt x="17" y="0"/>
                  </a:lnTo>
                  <a:close/>
                </a:path>
              </a:pathLst>
            </a:custGeom>
            <a:solidFill>
              <a:srgbClr val="98B954"/>
            </a:solidFill>
            <a:ln w="1588">
              <a:solidFill>
                <a:srgbClr val="98B954"/>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3" name="Freeform 210"/>
            <p:cNvSpPr>
              <a:spLocks/>
            </p:cNvSpPr>
            <p:nvPr/>
          </p:nvSpPr>
          <p:spPr bwMode="auto">
            <a:xfrm>
              <a:off x="7910490" y="3473061"/>
              <a:ext cx="151722" cy="136518"/>
            </a:xfrm>
            <a:custGeom>
              <a:avLst/>
              <a:gdLst>
                <a:gd name="T0" fmla="*/ 56 w 111"/>
                <a:gd name="T1" fmla="*/ 0 h 111"/>
                <a:gd name="T2" fmla="*/ 111 w 111"/>
                <a:gd name="T3" fmla="*/ 111 h 111"/>
                <a:gd name="T4" fmla="*/ 0 w 111"/>
                <a:gd name="T5" fmla="*/ 111 h 111"/>
                <a:gd name="T6" fmla="*/ 56 w 111"/>
                <a:gd name="T7" fmla="*/ 0 h 111"/>
              </a:gdLst>
              <a:ahLst/>
              <a:cxnLst>
                <a:cxn ang="0">
                  <a:pos x="T0" y="T1"/>
                </a:cxn>
                <a:cxn ang="0">
                  <a:pos x="T2" y="T3"/>
                </a:cxn>
                <a:cxn ang="0">
                  <a:pos x="T4" y="T5"/>
                </a:cxn>
                <a:cxn ang="0">
                  <a:pos x="T6" y="T7"/>
                </a:cxn>
              </a:cxnLst>
              <a:rect l="0" t="0" r="r" b="b"/>
              <a:pathLst>
                <a:path w="111" h="111">
                  <a:moveTo>
                    <a:pt x="56" y="0"/>
                  </a:moveTo>
                  <a:lnTo>
                    <a:pt x="111" y="111"/>
                  </a:lnTo>
                  <a:lnTo>
                    <a:pt x="0" y="111"/>
                  </a:lnTo>
                  <a:lnTo>
                    <a:pt x="56"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4" name="Freeform 212"/>
            <p:cNvSpPr>
              <a:spLocks noEditPoints="1"/>
            </p:cNvSpPr>
            <p:nvPr/>
          </p:nvSpPr>
          <p:spPr bwMode="auto">
            <a:xfrm>
              <a:off x="7902362" y="3465613"/>
              <a:ext cx="167977" cy="151411"/>
            </a:xfrm>
            <a:custGeom>
              <a:avLst/>
              <a:gdLst>
                <a:gd name="T0" fmla="*/ 56 w 123"/>
                <a:gd name="T1" fmla="*/ 2 h 123"/>
                <a:gd name="T2" fmla="*/ 62 w 123"/>
                <a:gd name="T3" fmla="*/ 0 h 123"/>
                <a:gd name="T4" fmla="*/ 65 w 123"/>
                <a:gd name="T5" fmla="*/ 2 h 123"/>
                <a:gd name="T6" fmla="*/ 123 w 123"/>
                <a:gd name="T7" fmla="*/ 116 h 123"/>
                <a:gd name="T8" fmla="*/ 121 w 123"/>
                <a:gd name="T9" fmla="*/ 121 h 123"/>
                <a:gd name="T10" fmla="*/ 117 w 123"/>
                <a:gd name="T11" fmla="*/ 123 h 123"/>
                <a:gd name="T12" fmla="*/ 6 w 123"/>
                <a:gd name="T13" fmla="*/ 123 h 123"/>
                <a:gd name="T14" fmla="*/ 0 w 123"/>
                <a:gd name="T15" fmla="*/ 121 h 123"/>
                <a:gd name="T16" fmla="*/ 0 w 123"/>
                <a:gd name="T17" fmla="*/ 116 h 123"/>
                <a:gd name="T18" fmla="*/ 56 w 123"/>
                <a:gd name="T19" fmla="*/ 2 h 123"/>
                <a:gd name="T20" fmla="*/ 10 w 123"/>
                <a:gd name="T21" fmla="*/ 121 h 123"/>
                <a:gd name="T22" fmla="*/ 6 w 123"/>
                <a:gd name="T23" fmla="*/ 112 h 123"/>
                <a:gd name="T24" fmla="*/ 117 w 123"/>
                <a:gd name="T25" fmla="*/ 112 h 123"/>
                <a:gd name="T26" fmla="*/ 112 w 123"/>
                <a:gd name="T27" fmla="*/ 121 h 123"/>
                <a:gd name="T28" fmla="*/ 56 w 123"/>
                <a:gd name="T29" fmla="*/ 8 h 123"/>
                <a:gd name="T30" fmla="*/ 65 w 123"/>
                <a:gd name="T31" fmla="*/ 8 h 123"/>
                <a:gd name="T32" fmla="*/ 10 w 123"/>
                <a:gd name="T33"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3">
                  <a:moveTo>
                    <a:pt x="56" y="2"/>
                  </a:moveTo>
                  <a:lnTo>
                    <a:pt x="62" y="0"/>
                  </a:lnTo>
                  <a:lnTo>
                    <a:pt x="65" y="2"/>
                  </a:lnTo>
                  <a:lnTo>
                    <a:pt x="123" y="116"/>
                  </a:lnTo>
                  <a:lnTo>
                    <a:pt x="121" y="121"/>
                  </a:lnTo>
                  <a:lnTo>
                    <a:pt x="117" y="123"/>
                  </a:lnTo>
                  <a:lnTo>
                    <a:pt x="6" y="123"/>
                  </a:lnTo>
                  <a:lnTo>
                    <a:pt x="0" y="121"/>
                  </a:lnTo>
                  <a:lnTo>
                    <a:pt x="0" y="116"/>
                  </a:lnTo>
                  <a:lnTo>
                    <a:pt x="56" y="2"/>
                  </a:lnTo>
                  <a:close/>
                  <a:moveTo>
                    <a:pt x="10" y="121"/>
                  </a:moveTo>
                  <a:lnTo>
                    <a:pt x="6" y="112"/>
                  </a:lnTo>
                  <a:lnTo>
                    <a:pt x="117" y="112"/>
                  </a:lnTo>
                  <a:lnTo>
                    <a:pt x="112" y="121"/>
                  </a:lnTo>
                  <a:lnTo>
                    <a:pt x="56" y="8"/>
                  </a:lnTo>
                  <a:lnTo>
                    <a:pt x="65" y="8"/>
                  </a:lnTo>
                  <a:lnTo>
                    <a:pt x="10" y="121"/>
                  </a:lnTo>
                  <a:close/>
                </a:path>
              </a:pathLst>
            </a:custGeom>
            <a:solidFill>
              <a:srgbClr val="98B954"/>
            </a:solidFill>
            <a:ln w="1588">
              <a:solidFill>
                <a:srgbClr val="98B954"/>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5" name="Rectangle 213"/>
            <p:cNvSpPr>
              <a:spLocks noChangeArrowheads="1"/>
            </p:cNvSpPr>
            <p:nvPr/>
          </p:nvSpPr>
          <p:spPr bwMode="auto">
            <a:xfrm>
              <a:off x="8297454" y="3335674"/>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0.5m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6" name="Freeform 214"/>
            <p:cNvSpPr>
              <a:spLocks/>
            </p:cNvSpPr>
            <p:nvPr/>
          </p:nvSpPr>
          <p:spPr bwMode="auto">
            <a:xfrm>
              <a:off x="7753350" y="3825524"/>
              <a:ext cx="463294" cy="42197"/>
            </a:xfrm>
            <a:custGeom>
              <a:avLst/>
              <a:gdLst>
                <a:gd name="T0" fmla="*/ 17 w 341"/>
                <a:gd name="T1" fmla="*/ 0 h 35"/>
                <a:gd name="T2" fmla="*/ 324 w 341"/>
                <a:gd name="T3" fmla="*/ 0 h 35"/>
                <a:gd name="T4" fmla="*/ 330 w 341"/>
                <a:gd name="T5" fmla="*/ 0 h 35"/>
                <a:gd name="T6" fmla="*/ 336 w 341"/>
                <a:gd name="T7" fmla="*/ 4 h 35"/>
                <a:gd name="T8" fmla="*/ 340 w 341"/>
                <a:gd name="T9" fmla="*/ 10 h 35"/>
                <a:gd name="T10" fmla="*/ 341 w 341"/>
                <a:gd name="T11" fmla="*/ 18 h 35"/>
                <a:gd name="T12" fmla="*/ 340 w 341"/>
                <a:gd name="T13" fmla="*/ 23 h 35"/>
                <a:gd name="T14" fmla="*/ 336 w 341"/>
                <a:gd name="T15" fmla="*/ 29 h 35"/>
                <a:gd name="T16" fmla="*/ 330 w 341"/>
                <a:gd name="T17" fmla="*/ 33 h 35"/>
                <a:gd name="T18" fmla="*/ 324 w 341"/>
                <a:gd name="T19" fmla="*/ 35 h 35"/>
                <a:gd name="T20" fmla="*/ 17 w 341"/>
                <a:gd name="T21" fmla="*/ 35 h 35"/>
                <a:gd name="T22" fmla="*/ 9 w 341"/>
                <a:gd name="T23" fmla="*/ 33 h 35"/>
                <a:gd name="T24" fmla="*/ 4 w 341"/>
                <a:gd name="T25" fmla="*/ 29 h 35"/>
                <a:gd name="T26" fmla="*/ 0 w 341"/>
                <a:gd name="T27" fmla="*/ 23 h 35"/>
                <a:gd name="T28" fmla="*/ 0 w 341"/>
                <a:gd name="T29" fmla="*/ 18 h 35"/>
                <a:gd name="T30" fmla="*/ 0 w 341"/>
                <a:gd name="T31" fmla="*/ 10 h 35"/>
                <a:gd name="T32" fmla="*/ 4 w 341"/>
                <a:gd name="T33" fmla="*/ 4 h 35"/>
                <a:gd name="T34" fmla="*/ 9 w 341"/>
                <a:gd name="T35" fmla="*/ 0 h 35"/>
                <a:gd name="T36" fmla="*/ 17 w 341"/>
                <a:gd name="T37" fmla="*/ 0 h 35"/>
                <a:gd name="T38" fmla="*/ 17 w 341"/>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5">
                  <a:moveTo>
                    <a:pt x="17" y="0"/>
                  </a:moveTo>
                  <a:lnTo>
                    <a:pt x="324" y="0"/>
                  </a:lnTo>
                  <a:lnTo>
                    <a:pt x="330" y="0"/>
                  </a:lnTo>
                  <a:lnTo>
                    <a:pt x="336" y="4"/>
                  </a:lnTo>
                  <a:lnTo>
                    <a:pt x="340" y="10"/>
                  </a:lnTo>
                  <a:lnTo>
                    <a:pt x="341" y="18"/>
                  </a:lnTo>
                  <a:lnTo>
                    <a:pt x="340" y="23"/>
                  </a:lnTo>
                  <a:lnTo>
                    <a:pt x="336" y="29"/>
                  </a:lnTo>
                  <a:lnTo>
                    <a:pt x="330" y="33"/>
                  </a:lnTo>
                  <a:lnTo>
                    <a:pt x="324" y="35"/>
                  </a:lnTo>
                  <a:lnTo>
                    <a:pt x="17" y="35"/>
                  </a:lnTo>
                  <a:lnTo>
                    <a:pt x="9" y="33"/>
                  </a:lnTo>
                  <a:lnTo>
                    <a:pt x="4" y="29"/>
                  </a:lnTo>
                  <a:lnTo>
                    <a:pt x="0" y="23"/>
                  </a:lnTo>
                  <a:lnTo>
                    <a:pt x="0" y="18"/>
                  </a:lnTo>
                  <a:lnTo>
                    <a:pt x="0" y="10"/>
                  </a:lnTo>
                  <a:lnTo>
                    <a:pt x="4" y="4"/>
                  </a:lnTo>
                  <a:lnTo>
                    <a:pt x="9" y="0"/>
                  </a:lnTo>
                  <a:lnTo>
                    <a:pt x="17" y="0"/>
                  </a:lnTo>
                  <a:lnTo>
                    <a:pt x="17" y="0"/>
                  </a:lnTo>
                  <a:close/>
                </a:path>
              </a:pathLst>
            </a:custGeom>
            <a:solidFill>
              <a:srgbClr val="7D60A0"/>
            </a:solidFill>
            <a:ln w="1588">
              <a:solidFill>
                <a:srgbClr val="7D60A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7" name="Freeform 215"/>
            <p:cNvSpPr>
              <a:spLocks noEditPoints="1"/>
            </p:cNvSpPr>
            <p:nvPr/>
          </p:nvSpPr>
          <p:spPr bwMode="auto">
            <a:xfrm>
              <a:off x="7910490" y="3775881"/>
              <a:ext cx="151722" cy="139000"/>
            </a:xfrm>
            <a:custGeom>
              <a:avLst/>
              <a:gdLst>
                <a:gd name="T0" fmla="*/ 111 w 111"/>
                <a:gd name="T1" fmla="*/ 111 h 111"/>
                <a:gd name="T2" fmla="*/ 0 w 111"/>
                <a:gd name="T3" fmla="*/ 0 h 111"/>
                <a:gd name="T4" fmla="*/ 111 w 111"/>
                <a:gd name="T5" fmla="*/ 111 h 111"/>
                <a:gd name="T6" fmla="*/ 0 w 111"/>
                <a:gd name="T7" fmla="*/ 111 h 111"/>
                <a:gd name="T8" fmla="*/ 111 w 111"/>
                <a:gd name="T9" fmla="*/ 0 h 111"/>
                <a:gd name="T10" fmla="*/ 0 w 111"/>
                <a:gd name="T11" fmla="*/ 111 h 111"/>
              </a:gdLst>
              <a:ahLst/>
              <a:cxnLst>
                <a:cxn ang="0">
                  <a:pos x="T0" y="T1"/>
                </a:cxn>
                <a:cxn ang="0">
                  <a:pos x="T2" y="T3"/>
                </a:cxn>
                <a:cxn ang="0">
                  <a:pos x="T4" y="T5"/>
                </a:cxn>
                <a:cxn ang="0">
                  <a:pos x="T6" y="T7"/>
                </a:cxn>
                <a:cxn ang="0">
                  <a:pos x="T8" y="T9"/>
                </a:cxn>
                <a:cxn ang="0">
                  <a:pos x="T10" y="T11"/>
                </a:cxn>
              </a:cxnLst>
              <a:rect l="0" t="0" r="r" b="b"/>
              <a:pathLst>
                <a:path w="111" h="111">
                  <a:moveTo>
                    <a:pt x="111" y="111"/>
                  </a:moveTo>
                  <a:lnTo>
                    <a:pt x="0" y="0"/>
                  </a:lnTo>
                  <a:lnTo>
                    <a:pt x="111" y="111"/>
                  </a:lnTo>
                  <a:close/>
                  <a:moveTo>
                    <a:pt x="0" y="111"/>
                  </a:moveTo>
                  <a:lnTo>
                    <a:pt x="111" y="0"/>
                  </a:lnTo>
                  <a:lnTo>
                    <a:pt x="0" y="111"/>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8" name="Freeform 216"/>
            <p:cNvSpPr>
              <a:spLocks noEditPoints="1"/>
            </p:cNvSpPr>
            <p:nvPr/>
          </p:nvSpPr>
          <p:spPr bwMode="auto">
            <a:xfrm>
              <a:off x="7902362" y="3770917"/>
              <a:ext cx="165269" cy="148928"/>
            </a:xfrm>
            <a:custGeom>
              <a:avLst/>
              <a:gdLst>
                <a:gd name="T0" fmla="*/ 112 w 121"/>
                <a:gd name="T1" fmla="*/ 121 h 121"/>
                <a:gd name="T2" fmla="*/ 0 w 121"/>
                <a:gd name="T3" fmla="*/ 10 h 121"/>
                <a:gd name="T4" fmla="*/ 10 w 121"/>
                <a:gd name="T5" fmla="*/ 0 h 121"/>
                <a:gd name="T6" fmla="*/ 121 w 121"/>
                <a:gd name="T7" fmla="*/ 112 h 121"/>
                <a:gd name="T8" fmla="*/ 112 w 121"/>
                <a:gd name="T9" fmla="*/ 121 h 121"/>
                <a:gd name="T10" fmla="*/ 0 w 121"/>
                <a:gd name="T11" fmla="*/ 112 h 121"/>
                <a:gd name="T12" fmla="*/ 112 w 121"/>
                <a:gd name="T13" fmla="*/ 0 h 121"/>
                <a:gd name="T14" fmla="*/ 121 w 121"/>
                <a:gd name="T15" fmla="*/ 10 h 121"/>
                <a:gd name="T16" fmla="*/ 10 w 121"/>
                <a:gd name="T17" fmla="*/ 121 h 121"/>
                <a:gd name="T18" fmla="*/ 0 w 121"/>
                <a:gd name="T19" fmla="*/ 1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112" y="121"/>
                  </a:moveTo>
                  <a:lnTo>
                    <a:pt x="0" y="10"/>
                  </a:lnTo>
                  <a:lnTo>
                    <a:pt x="10" y="0"/>
                  </a:lnTo>
                  <a:lnTo>
                    <a:pt x="121" y="112"/>
                  </a:lnTo>
                  <a:lnTo>
                    <a:pt x="112" y="121"/>
                  </a:lnTo>
                  <a:close/>
                  <a:moveTo>
                    <a:pt x="0" y="112"/>
                  </a:moveTo>
                  <a:lnTo>
                    <a:pt x="112" y="0"/>
                  </a:lnTo>
                  <a:lnTo>
                    <a:pt x="121" y="10"/>
                  </a:lnTo>
                  <a:lnTo>
                    <a:pt x="10" y="121"/>
                  </a:lnTo>
                  <a:lnTo>
                    <a:pt x="0" y="112"/>
                  </a:lnTo>
                  <a:close/>
                </a:path>
              </a:pathLst>
            </a:custGeom>
            <a:solidFill>
              <a:srgbClr val="7D60A0"/>
            </a:solidFill>
            <a:ln w="1588">
              <a:solidFill>
                <a:srgbClr val="7D60A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9" name="Rectangle 217"/>
            <p:cNvSpPr>
              <a:spLocks noChangeArrowheads="1"/>
            </p:cNvSpPr>
            <p:nvPr/>
          </p:nvSpPr>
          <p:spPr bwMode="auto">
            <a:xfrm>
              <a:off x="8297454" y="3638496"/>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0.6m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Freeform 218"/>
            <p:cNvSpPr>
              <a:spLocks/>
            </p:cNvSpPr>
            <p:nvPr/>
          </p:nvSpPr>
          <p:spPr bwMode="auto">
            <a:xfrm>
              <a:off x="7753350" y="4128345"/>
              <a:ext cx="463294" cy="42197"/>
            </a:xfrm>
            <a:custGeom>
              <a:avLst/>
              <a:gdLst>
                <a:gd name="T0" fmla="*/ 17 w 341"/>
                <a:gd name="T1" fmla="*/ 0 h 35"/>
                <a:gd name="T2" fmla="*/ 324 w 341"/>
                <a:gd name="T3" fmla="*/ 0 h 35"/>
                <a:gd name="T4" fmla="*/ 330 w 341"/>
                <a:gd name="T5" fmla="*/ 0 h 35"/>
                <a:gd name="T6" fmla="*/ 336 w 341"/>
                <a:gd name="T7" fmla="*/ 4 h 35"/>
                <a:gd name="T8" fmla="*/ 340 w 341"/>
                <a:gd name="T9" fmla="*/ 10 h 35"/>
                <a:gd name="T10" fmla="*/ 341 w 341"/>
                <a:gd name="T11" fmla="*/ 18 h 35"/>
                <a:gd name="T12" fmla="*/ 340 w 341"/>
                <a:gd name="T13" fmla="*/ 23 h 35"/>
                <a:gd name="T14" fmla="*/ 336 w 341"/>
                <a:gd name="T15" fmla="*/ 29 h 35"/>
                <a:gd name="T16" fmla="*/ 330 w 341"/>
                <a:gd name="T17" fmla="*/ 33 h 35"/>
                <a:gd name="T18" fmla="*/ 324 w 341"/>
                <a:gd name="T19" fmla="*/ 35 h 35"/>
                <a:gd name="T20" fmla="*/ 17 w 341"/>
                <a:gd name="T21" fmla="*/ 35 h 35"/>
                <a:gd name="T22" fmla="*/ 9 w 341"/>
                <a:gd name="T23" fmla="*/ 33 h 35"/>
                <a:gd name="T24" fmla="*/ 4 w 341"/>
                <a:gd name="T25" fmla="*/ 29 h 35"/>
                <a:gd name="T26" fmla="*/ 0 w 341"/>
                <a:gd name="T27" fmla="*/ 23 h 35"/>
                <a:gd name="T28" fmla="*/ 0 w 341"/>
                <a:gd name="T29" fmla="*/ 18 h 35"/>
                <a:gd name="T30" fmla="*/ 0 w 341"/>
                <a:gd name="T31" fmla="*/ 10 h 35"/>
                <a:gd name="T32" fmla="*/ 4 w 341"/>
                <a:gd name="T33" fmla="*/ 4 h 35"/>
                <a:gd name="T34" fmla="*/ 9 w 341"/>
                <a:gd name="T35" fmla="*/ 0 h 35"/>
                <a:gd name="T36" fmla="*/ 17 w 341"/>
                <a:gd name="T37" fmla="*/ 0 h 35"/>
                <a:gd name="T38" fmla="*/ 17 w 341"/>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5">
                  <a:moveTo>
                    <a:pt x="17" y="0"/>
                  </a:moveTo>
                  <a:lnTo>
                    <a:pt x="324" y="0"/>
                  </a:lnTo>
                  <a:lnTo>
                    <a:pt x="330" y="0"/>
                  </a:lnTo>
                  <a:lnTo>
                    <a:pt x="336" y="4"/>
                  </a:lnTo>
                  <a:lnTo>
                    <a:pt x="340" y="10"/>
                  </a:lnTo>
                  <a:lnTo>
                    <a:pt x="341" y="18"/>
                  </a:lnTo>
                  <a:lnTo>
                    <a:pt x="340" y="23"/>
                  </a:lnTo>
                  <a:lnTo>
                    <a:pt x="336" y="29"/>
                  </a:lnTo>
                  <a:lnTo>
                    <a:pt x="330" y="33"/>
                  </a:lnTo>
                  <a:lnTo>
                    <a:pt x="324" y="35"/>
                  </a:lnTo>
                  <a:lnTo>
                    <a:pt x="17" y="35"/>
                  </a:lnTo>
                  <a:lnTo>
                    <a:pt x="9" y="33"/>
                  </a:lnTo>
                  <a:lnTo>
                    <a:pt x="4" y="29"/>
                  </a:lnTo>
                  <a:lnTo>
                    <a:pt x="0" y="23"/>
                  </a:lnTo>
                  <a:lnTo>
                    <a:pt x="0" y="18"/>
                  </a:lnTo>
                  <a:lnTo>
                    <a:pt x="0" y="10"/>
                  </a:lnTo>
                  <a:lnTo>
                    <a:pt x="4" y="4"/>
                  </a:lnTo>
                  <a:lnTo>
                    <a:pt x="9" y="0"/>
                  </a:lnTo>
                  <a:lnTo>
                    <a:pt x="17" y="0"/>
                  </a:lnTo>
                  <a:lnTo>
                    <a:pt x="17" y="0"/>
                  </a:lnTo>
                  <a:close/>
                </a:path>
              </a:pathLst>
            </a:custGeom>
            <a:solidFill>
              <a:srgbClr val="46AAC5"/>
            </a:solidFill>
            <a:ln w="1588">
              <a:solidFill>
                <a:srgbClr val="46AAC5"/>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1" name="Freeform 219"/>
            <p:cNvSpPr>
              <a:spLocks noEditPoints="1"/>
            </p:cNvSpPr>
            <p:nvPr/>
          </p:nvSpPr>
          <p:spPr bwMode="auto">
            <a:xfrm>
              <a:off x="7910490" y="4078702"/>
              <a:ext cx="151722" cy="139000"/>
            </a:xfrm>
            <a:custGeom>
              <a:avLst/>
              <a:gdLst>
                <a:gd name="T0" fmla="*/ 111 w 111"/>
                <a:gd name="T1" fmla="*/ 111 h 111"/>
                <a:gd name="T2" fmla="*/ 0 w 111"/>
                <a:gd name="T3" fmla="*/ 0 h 111"/>
                <a:gd name="T4" fmla="*/ 111 w 111"/>
                <a:gd name="T5" fmla="*/ 111 h 111"/>
                <a:gd name="T6" fmla="*/ 56 w 111"/>
                <a:gd name="T7" fmla="*/ 0 h 111"/>
                <a:gd name="T8" fmla="*/ 56 w 111"/>
                <a:gd name="T9" fmla="*/ 111 h 111"/>
                <a:gd name="T10" fmla="*/ 56 w 111"/>
                <a:gd name="T11" fmla="*/ 0 h 111"/>
                <a:gd name="T12" fmla="*/ 0 w 111"/>
                <a:gd name="T13" fmla="*/ 111 h 111"/>
                <a:gd name="T14" fmla="*/ 111 w 111"/>
                <a:gd name="T15" fmla="*/ 0 h 111"/>
                <a:gd name="T16" fmla="*/ 0 w 11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1">
                  <a:moveTo>
                    <a:pt x="111" y="111"/>
                  </a:moveTo>
                  <a:lnTo>
                    <a:pt x="0" y="0"/>
                  </a:lnTo>
                  <a:lnTo>
                    <a:pt x="111" y="111"/>
                  </a:lnTo>
                  <a:close/>
                  <a:moveTo>
                    <a:pt x="56" y="0"/>
                  </a:moveTo>
                  <a:lnTo>
                    <a:pt x="56" y="111"/>
                  </a:lnTo>
                  <a:lnTo>
                    <a:pt x="56" y="0"/>
                  </a:lnTo>
                  <a:close/>
                  <a:moveTo>
                    <a:pt x="0" y="111"/>
                  </a:moveTo>
                  <a:lnTo>
                    <a:pt x="111" y="0"/>
                  </a:lnTo>
                  <a:lnTo>
                    <a:pt x="0" y="111"/>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2" name="Freeform 220"/>
            <p:cNvSpPr>
              <a:spLocks noEditPoints="1"/>
            </p:cNvSpPr>
            <p:nvPr/>
          </p:nvSpPr>
          <p:spPr bwMode="auto">
            <a:xfrm>
              <a:off x="7902362" y="4073738"/>
              <a:ext cx="165269" cy="148928"/>
            </a:xfrm>
            <a:custGeom>
              <a:avLst/>
              <a:gdLst>
                <a:gd name="T0" fmla="*/ 112 w 121"/>
                <a:gd name="T1" fmla="*/ 121 h 121"/>
                <a:gd name="T2" fmla="*/ 0 w 121"/>
                <a:gd name="T3" fmla="*/ 10 h 121"/>
                <a:gd name="T4" fmla="*/ 10 w 121"/>
                <a:gd name="T5" fmla="*/ 0 h 121"/>
                <a:gd name="T6" fmla="*/ 121 w 121"/>
                <a:gd name="T7" fmla="*/ 111 h 121"/>
                <a:gd name="T8" fmla="*/ 112 w 121"/>
                <a:gd name="T9" fmla="*/ 121 h 121"/>
                <a:gd name="T10" fmla="*/ 67 w 121"/>
                <a:gd name="T11" fmla="*/ 6 h 121"/>
                <a:gd name="T12" fmla="*/ 67 w 121"/>
                <a:gd name="T13" fmla="*/ 117 h 121"/>
                <a:gd name="T14" fmla="*/ 56 w 121"/>
                <a:gd name="T15" fmla="*/ 117 h 121"/>
                <a:gd name="T16" fmla="*/ 56 w 121"/>
                <a:gd name="T17" fmla="*/ 6 h 121"/>
                <a:gd name="T18" fmla="*/ 67 w 121"/>
                <a:gd name="T19" fmla="*/ 6 h 121"/>
                <a:gd name="T20" fmla="*/ 0 w 121"/>
                <a:gd name="T21" fmla="*/ 111 h 121"/>
                <a:gd name="T22" fmla="*/ 112 w 121"/>
                <a:gd name="T23" fmla="*/ 0 h 121"/>
                <a:gd name="T24" fmla="*/ 121 w 121"/>
                <a:gd name="T25" fmla="*/ 10 h 121"/>
                <a:gd name="T26" fmla="*/ 10 w 121"/>
                <a:gd name="T27" fmla="*/ 121 h 121"/>
                <a:gd name="T28" fmla="*/ 0 w 121"/>
                <a:gd name="T2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1">
                  <a:moveTo>
                    <a:pt x="112" y="121"/>
                  </a:moveTo>
                  <a:lnTo>
                    <a:pt x="0" y="10"/>
                  </a:lnTo>
                  <a:lnTo>
                    <a:pt x="10" y="0"/>
                  </a:lnTo>
                  <a:lnTo>
                    <a:pt x="121" y="111"/>
                  </a:lnTo>
                  <a:lnTo>
                    <a:pt x="112" y="121"/>
                  </a:lnTo>
                  <a:close/>
                  <a:moveTo>
                    <a:pt x="67" y="6"/>
                  </a:moveTo>
                  <a:lnTo>
                    <a:pt x="67" y="117"/>
                  </a:lnTo>
                  <a:lnTo>
                    <a:pt x="56" y="117"/>
                  </a:lnTo>
                  <a:lnTo>
                    <a:pt x="56" y="6"/>
                  </a:lnTo>
                  <a:lnTo>
                    <a:pt x="67" y="6"/>
                  </a:lnTo>
                  <a:close/>
                  <a:moveTo>
                    <a:pt x="0" y="111"/>
                  </a:moveTo>
                  <a:lnTo>
                    <a:pt x="112" y="0"/>
                  </a:lnTo>
                  <a:lnTo>
                    <a:pt x="121" y="10"/>
                  </a:lnTo>
                  <a:lnTo>
                    <a:pt x="10" y="121"/>
                  </a:lnTo>
                  <a:lnTo>
                    <a:pt x="0" y="111"/>
                  </a:lnTo>
                  <a:close/>
                </a:path>
              </a:pathLst>
            </a:custGeom>
            <a:solidFill>
              <a:srgbClr val="46AAC5"/>
            </a:solidFill>
            <a:ln w="1588">
              <a:solidFill>
                <a:srgbClr val="46AAC5"/>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3" name="Rectangle 221"/>
            <p:cNvSpPr>
              <a:spLocks noChangeArrowheads="1"/>
            </p:cNvSpPr>
            <p:nvPr/>
          </p:nvSpPr>
          <p:spPr bwMode="auto">
            <a:xfrm>
              <a:off x="8297454" y="3943798"/>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0.7m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4" name="TextBox 53"/>
            <p:cNvSpPr txBox="1"/>
            <p:nvPr/>
          </p:nvSpPr>
          <p:spPr>
            <a:xfrm>
              <a:off x="7672113" y="1968880"/>
              <a:ext cx="1225014" cy="943848"/>
            </a:xfrm>
            <a:prstGeom prst="rect">
              <a:avLst/>
            </a:prstGeom>
            <a:noFill/>
          </p:spPr>
          <p:txBody>
            <a:bodyPr wrap="none" rtlCol="0">
              <a:spAutoFit/>
            </a:bodyPr>
            <a:lstStyle/>
            <a:p>
              <a:pPr algn="ctr"/>
              <a:r>
                <a:rPr lang="en-US" sz="2000" b="1" i="0" dirty="0" smtClean="0">
                  <a:latin typeface="Arial Narrow" panose="020B0606020202030204" pitchFamily="34" charset="0"/>
                </a:rPr>
                <a:t>Eff. shield</a:t>
              </a:r>
            </a:p>
            <a:p>
              <a:pPr algn="ctr"/>
              <a:r>
                <a:rPr lang="en-US" sz="2000" b="1" i="0" dirty="0" smtClean="0">
                  <a:latin typeface="Arial Narrow" panose="020B0606020202030204" pitchFamily="34" charset="0"/>
                </a:rPr>
                <a:t>thickness:</a:t>
              </a:r>
              <a:endParaRPr lang="en-US" sz="2000" b="1" i="0" dirty="0">
                <a:latin typeface="Arial Narrow" panose="020B0606020202030204" pitchFamily="34" charset="0"/>
              </a:endParaRPr>
            </a:p>
          </p:txBody>
        </p:sp>
      </p:grpSp>
      <p:sp>
        <p:nvSpPr>
          <p:cNvPr id="55" name="TextBox 54"/>
          <p:cNvSpPr txBox="1"/>
          <p:nvPr/>
        </p:nvSpPr>
        <p:spPr>
          <a:xfrm>
            <a:off x="3581400" y="1504950"/>
            <a:ext cx="2133600" cy="400110"/>
          </a:xfrm>
          <a:prstGeom prst="rect">
            <a:avLst/>
          </a:prstGeom>
          <a:solidFill>
            <a:schemeClr val="bg1">
              <a:lumMod val="95000"/>
            </a:schemeClr>
          </a:solidFill>
          <a:ln>
            <a:solidFill>
              <a:schemeClr val="tx1"/>
            </a:solidFill>
          </a:ln>
        </p:spPr>
        <p:txBody>
          <a:bodyPr wrap="square" rtlCol="0">
            <a:spAutoFit/>
          </a:bodyPr>
          <a:lstStyle/>
          <a:p>
            <a:pPr algn="ctr"/>
            <a:r>
              <a:rPr lang="en-US" sz="2000" b="1" dirty="0" smtClean="0"/>
              <a:t>J</a:t>
            </a:r>
            <a:r>
              <a:rPr lang="en-US" sz="2000" b="1" baseline="-25000" dirty="0" smtClean="0"/>
              <a:t>WP</a:t>
            </a:r>
            <a:r>
              <a:rPr lang="en-US" sz="2000" b="1" dirty="0" smtClean="0"/>
              <a:t> = 70MA/m</a:t>
            </a:r>
            <a:r>
              <a:rPr lang="en-US" sz="2000" b="1" baseline="30000" dirty="0" smtClean="0"/>
              <a:t>2</a:t>
            </a:r>
            <a:endParaRPr lang="en-US" sz="2000" b="1" baseline="30000" dirty="0"/>
          </a:p>
        </p:txBody>
      </p:sp>
      <p:sp>
        <p:nvSpPr>
          <p:cNvPr id="4" name="TextBox 3"/>
          <p:cNvSpPr txBox="1"/>
          <p:nvPr/>
        </p:nvSpPr>
        <p:spPr>
          <a:xfrm>
            <a:off x="6391685" y="3409950"/>
            <a:ext cx="2701429" cy="646331"/>
          </a:xfrm>
          <a:prstGeom prst="rect">
            <a:avLst/>
          </a:prstGeom>
          <a:noFill/>
        </p:spPr>
        <p:txBody>
          <a:bodyPr wrap="square" rtlCol="0">
            <a:spAutoFit/>
          </a:bodyPr>
          <a:lstStyle/>
          <a:p>
            <a:pPr algn="ctr"/>
            <a:r>
              <a:rPr lang="en-US" b="1" dirty="0" smtClean="0"/>
              <a:t>A=4 utilization ~1/3-1/2 of maximum at low A</a:t>
            </a:r>
            <a:endParaRPr lang="en-US" b="1" dirty="0"/>
          </a:p>
        </p:txBody>
      </p:sp>
      <p:sp>
        <p:nvSpPr>
          <p:cNvPr id="30" name="Right Brace 29"/>
          <p:cNvSpPr/>
          <p:nvPr/>
        </p:nvSpPr>
        <p:spPr>
          <a:xfrm>
            <a:off x="6172200" y="3379019"/>
            <a:ext cx="159407" cy="448662"/>
          </a:xfrm>
          <a:prstGeom prst="rightBrace">
            <a:avLst>
              <a:gd name="adj1" fmla="val 1699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cxnSp>
        <p:nvCxnSpPr>
          <p:cNvPr id="31" name="Straight Connector 30"/>
          <p:cNvCxnSpPr>
            <a:stCxn id="30" idx="1"/>
          </p:cNvCxnSpPr>
          <p:nvPr/>
        </p:nvCxnSpPr>
        <p:spPr>
          <a:xfrm>
            <a:off x="6331607" y="3603350"/>
            <a:ext cx="120157" cy="334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ight Brace 32"/>
          <p:cNvSpPr/>
          <p:nvPr/>
        </p:nvSpPr>
        <p:spPr>
          <a:xfrm rot="5400000">
            <a:off x="1998114" y="3621636"/>
            <a:ext cx="194770" cy="1143001"/>
          </a:xfrm>
          <a:prstGeom prst="rightBrace">
            <a:avLst>
              <a:gd name="adj1" fmla="val 16995"/>
              <a:gd name="adj2" fmla="val 72585"/>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cxnSp>
        <p:nvCxnSpPr>
          <p:cNvPr id="56" name="Straight Connector 55"/>
          <p:cNvCxnSpPr/>
          <p:nvPr/>
        </p:nvCxnSpPr>
        <p:spPr>
          <a:xfrm flipH="1">
            <a:off x="1621384" y="4290520"/>
            <a:ext cx="207416" cy="2624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52400" y="4488418"/>
            <a:ext cx="1905000" cy="369332"/>
          </a:xfrm>
          <a:prstGeom prst="rect">
            <a:avLst/>
          </a:prstGeom>
          <a:noFill/>
        </p:spPr>
        <p:txBody>
          <a:bodyPr wrap="square" rtlCol="0">
            <a:spAutoFit/>
          </a:bodyPr>
          <a:lstStyle/>
          <a:p>
            <a:r>
              <a:rPr lang="en-US" b="1" dirty="0" smtClean="0"/>
              <a:t>Optimal range</a:t>
            </a:r>
            <a:endParaRPr lang="en-US" b="1" dirty="0"/>
          </a:p>
        </p:txBody>
      </p:sp>
    </p:spTree>
    <p:extLst>
      <p:ext uri="{BB962C8B-B14F-4D97-AF65-F5344CB8AC3E}">
        <p14:creationId xmlns:p14="http://schemas.microsoft.com/office/powerpoint/2010/main" val="29897665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rmAutofit fontScale="90000"/>
          </a:bodyPr>
          <a:lstStyle/>
          <a:p>
            <a:r>
              <a:rPr lang="en-US" sz="3600" b="1" dirty="0" smtClean="0"/>
              <a:t>A </a:t>
            </a:r>
            <a:r>
              <a:rPr lang="en-US" b="1" dirty="0"/>
              <a:t>≥</a:t>
            </a:r>
            <a:r>
              <a:rPr lang="en-US" sz="3600" b="1" dirty="0" smtClean="0"/>
              <a:t> 3 maximizes blanket volume utilization</a:t>
            </a:r>
            <a:endParaRPr lang="en-US" sz="36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1099"/>
            <a:ext cx="6578633" cy="3946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TextBox 28"/>
          <p:cNvSpPr txBox="1"/>
          <p:nvPr/>
        </p:nvSpPr>
        <p:spPr>
          <a:xfrm>
            <a:off x="6729616" y="3333750"/>
            <a:ext cx="2261984" cy="461665"/>
          </a:xfrm>
          <a:prstGeom prst="rect">
            <a:avLst/>
          </a:prstGeom>
          <a:solidFill>
            <a:schemeClr val="bg1">
              <a:lumMod val="95000"/>
            </a:schemeClr>
          </a:solidFill>
          <a:ln>
            <a:solidFill>
              <a:schemeClr val="tx1"/>
            </a:solidFill>
          </a:ln>
        </p:spPr>
        <p:txBody>
          <a:bodyPr wrap="square" rtlCol="0">
            <a:spAutoFit/>
          </a:bodyPr>
          <a:lstStyle/>
          <a:p>
            <a:pPr algn="ctr"/>
            <a:r>
              <a:rPr lang="en-US" sz="2400" dirty="0" smtClean="0"/>
              <a:t>J</a:t>
            </a:r>
            <a:r>
              <a:rPr lang="en-US" sz="2400" baseline="-25000" dirty="0" smtClean="0"/>
              <a:t>WP</a:t>
            </a:r>
            <a:r>
              <a:rPr lang="en-US" sz="2400" dirty="0" smtClean="0"/>
              <a:t> = 70MA/m</a:t>
            </a:r>
            <a:r>
              <a:rPr lang="en-US" sz="2400" baseline="30000" dirty="0" smtClean="0"/>
              <a:t>2</a:t>
            </a:r>
            <a:endParaRPr lang="en-US" sz="2400" baseline="30000" dirty="0"/>
          </a:p>
        </p:txBody>
      </p:sp>
      <p:grpSp>
        <p:nvGrpSpPr>
          <p:cNvPr id="30" name="Group 29"/>
          <p:cNvGrpSpPr/>
          <p:nvPr/>
        </p:nvGrpSpPr>
        <p:grpSpPr>
          <a:xfrm>
            <a:off x="7130171" y="1276350"/>
            <a:ext cx="1480429" cy="1935839"/>
            <a:chOff x="7534685" y="1968880"/>
            <a:chExt cx="1480429" cy="2395267"/>
          </a:xfrm>
        </p:grpSpPr>
        <p:sp>
          <p:nvSpPr>
            <p:cNvPr id="31" name="Rectangle 30"/>
            <p:cNvSpPr/>
            <p:nvPr/>
          </p:nvSpPr>
          <p:spPr>
            <a:xfrm>
              <a:off x="7534685" y="1968880"/>
              <a:ext cx="1480429" cy="239526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Freeform 201"/>
            <p:cNvSpPr>
              <a:spLocks/>
            </p:cNvSpPr>
            <p:nvPr/>
          </p:nvSpPr>
          <p:spPr bwMode="auto">
            <a:xfrm>
              <a:off x="7753350" y="2914579"/>
              <a:ext cx="463294" cy="42197"/>
            </a:xfrm>
            <a:custGeom>
              <a:avLst/>
              <a:gdLst>
                <a:gd name="T0" fmla="*/ 17 w 341"/>
                <a:gd name="T1" fmla="*/ 0 h 34"/>
                <a:gd name="T2" fmla="*/ 324 w 341"/>
                <a:gd name="T3" fmla="*/ 0 h 34"/>
                <a:gd name="T4" fmla="*/ 330 w 341"/>
                <a:gd name="T5" fmla="*/ 0 h 34"/>
                <a:gd name="T6" fmla="*/ 336 w 341"/>
                <a:gd name="T7" fmla="*/ 4 h 34"/>
                <a:gd name="T8" fmla="*/ 340 w 341"/>
                <a:gd name="T9" fmla="*/ 9 h 34"/>
                <a:gd name="T10" fmla="*/ 341 w 341"/>
                <a:gd name="T11" fmla="*/ 17 h 34"/>
                <a:gd name="T12" fmla="*/ 340 w 341"/>
                <a:gd name="T13" fmla="*/ 23 h 34"/>
                <a:gd name="T14" fmla="*/ 336 w 341"/>
                <a:gd name="T15" fmla="*/ 29 h 34"/>
                <a:gd name="T16" fmla="*/ 330 w 341"/>
                <a:gd name="T17" fmla="*/ 32 h 34"/>
                <a:gd name="T18" fmla="*/ 324 w 341"/>
                <a:gd name="T19" fmla="*/ 34 h 34"/>
                <a:gd name="T20" fmla="*/ 17 w 341"/>
                <a:gd name="T21" fmla="*/ 34 h 34"/>
                <a:gd name="T22" fmla="*/ 9 w 341"/>
                <a:gd name="T23" fmla="*/ 32 h 34"/>
                <a:gd name="T24" fmla="*/ 4 w 341"/>
                <a:gd name="T25" fmla="*/ 29 h 34"/>
                <a:gd name="T26" fmla="*/ 0 w 341"/>
                <a:gd name="T27" fmla="*/ 23 h 34"/>
                <a:gd name="T28" fmla="*/ 0 w 341"/>
                <a:gd name="T29" fmla="*/ 17 h 34"/>
                <a:gd name="T30" fmla="*/ 0 w 341"/>
                <a:gd name="T31" fmla="*/ 9 h 34"/>
                <a:gd name="T32" fmla="*/ 4 w 341"/>
                <a:gd name="T33" fmla="*/ 4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4"/>
                  </a:lnTo>
                  <a:lnTo>
                    <a:pt x="340" y="9"/>
                  </a:lnTo>
                  <a:lnTo>
                    <a:pt x="341" y="17"/>
                  </a:lnTo>
                  <a:lnTo>
                    <a:pt x="340" y="23"/>
                  </a:lnTo>
                  <a:lnTo>
                    <a:pt x="336" y="29"/>
                  </a:lnTo>
                  <a:lnTo>
                    <a:pt x="330" y="32"/>
                  </a:lnTo>
                  <a:lnTo>
                    <a:pt x="324" y="34"/>
                  </a:lnTo>
                  <a:lnTo>
                    <a:pt x="17" y="34"/>
                  </a:lnTo>
                  <a:lnTo>
                    <a:pt x="9" y="32"/>
                  </a:lnTo>
                  <a:lnTo>
                    <a:pt x="4" y="29"/>
                  </a:lnTo>
                  <a:lnTo>
                    <a:pt x="0" y="23"/>
                  </a:lnTo>
                  <a:lnTo>
                    <a:pt x="0" y="17"/>
                  </a:lnTo>
                  <a:lnTo>
                    <a:pt x="0" y="9"/>
                  </a:lnTo>
                  <a:lnTo>
                    <a:pt x="4" y="4"/>
                  </a:lnTo>
                  <a:lnTo>
                    <a:pt x="9" y="0"/>
                  </a:lnTo>
                  <a:lnTo>
                    <a:pt x="17" y="0"/>
                  </a:lnTo>
                  <a:lnTo>
                    <a:pt x="17" y="0"/>
                  </a:lnTo>
                  <a:close/>
                </a:path>
              </a:pathLst>
            </a:custGeom>
            <a:solidFill>
              <a:srgbClr val="4F81BD"/>
            </a:solidFill>
            <a:ln w="1588">
              <a:solidFill>
                <a:srgbClr val="4F81BD"/>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3" name="Freeform 202"/>
            <p:cNvSpPr>
              <a:spLocks/>
            </p:cNvSpPr>
            <p:nvPr/>
          </p:nvSpPr>
          <p:spPr bwMode="auto">
            <a:xfrm>
              <a:off x="7910490" y="2864936"/>
              <a:ext cx="151722" cy="136518"/>
            </a:xfrm>
            <a:custGeom>
              <a:avLst/>
              <a:gdLst>
                <a:gd name="T0" fmla="*/ 56 w 111"/>
                <a:gd name="T1" fmla="*/ 0 h 112"/>
                <a:gd name="T2" fmla="*/ 111 w 111"/>
                <a:gd name="T3" fmla="*/ 56 h 112"/>
                <a:gd name="T4" fmla="*/ 56 w 111"/>
                <a:gd name="T5" fmla="*/ 112 h 112"/>
                <a:gd name="T6" fmla="*/ 0 w 111"/>
                <a:gd name="T7" fmla="*/ 56 h 112"/>
                <a:gd name="T8" fmla="*/ 56 w 111"/>
                <a:gd name="T9" fmla="*/ 0 h 112"/>
              </a:gdLst>
              <a:ahLst/>
              <a:cxnLst>
                <a:cxn ang="0">
                  <a:pos x="T0" y="T1"/>
                </a:cxn>
                <a:cxn ang="0">
                  <a:pos x="T2" y="T3"/>
                </a:cxn>
                <a:cxn ang="0">
                  <a:pos x="T4" y="T5"/>
                </a:cxn>
                <a:cxn ang="0">
                  <a:pos x="T6" y="T7"/>
                </a:cxn>
                <a:cxn ang="0">
                  <a:pos x="T8" y="T9"/>
                </a:cxn>
              </a:cxnLst>
              <a:rect l="0" t="0" r="r" b="b"/>
              <a:pathLst>
                <a:path w="111" h="112">
                  <a:moveTo>
                    <a:pt x="56" y="0"/>
                  </a:moveTo>
                  <a:lnTo>
                    <a:pt x="111" y="56"/>
                  </a:lnTo>
                  <a:lnTo>
                    <a:pt x="56" y="112"/>
                  </a:lnTo>
                  <a:lnTo>
                    <a:pt x="0" y="56"/>
                  </a:lnTo>
                  <a:lnTo>
                    <a:pt x="56" y="0"/>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4" name="Freeform 203"/>
            <p:cNvSpPr>
              <a:spLocks noEditPoints="1"/>
            </p:cNvSpPr>
            <p:nvPr/>
          </p:nvSpPr>
          <p:spPr bwMode="auto">
            <a:xfrm>
              <a:off x="7902363" y="2857489"/>
              <a:ext cx="167977" cy="151411"/>
            </a:xfrm>
            <a:custGeom>
              <a:avLst/>
              <a:gdLst>
                <a:gd name="T0" fmla="*/ 58 w 123"/>
                <a:gd name="T1" fmla="*/ 2 h 123"/>
                <a:gd name="T2" fmla="*/ 62 w 123"/>
                <a:gd name="T3" fmla="*/ 0 h 123"/>
                <a:gd name="T4" fmla="*/ 65 w 123"/>
                <a:gd name="T5" fmla="*/ 2 h 123"/>
                <a:gd name="T6" fmla="*/ 121 w 123"/>
                <a:gd name="T7" fmla="*/ 57 h 123"/>
                <a:gd name="T8" fmla="*/ 123 w 123"/>
                <a:gd name="T9" fmla="*/ 61 h 123"/>
                <a:gd name="T10" fmla="*/ 121 w 123"/>
                <a:gd name="T11" fmla="*/ 65 h 123"/>
                <a:gd name="T12" fmla="*/ 65 w 123"/>
                <a:gd name="T13" fmla="*/ 123 h 123"/>
                <a:gd name="T14" fmla="*/ 62 w 123"/>
                <a:gd name="T15" fmla="*/ 123 h 123"/>
                <a:gd name="T16" fmla="*/ 58 w 123"/>
                <a:gd name="T17" fmla="*/ 123 h 123"/>
                <a:gd name="T18" fmla="*/ 0 w 123"/>
                <a:gd name="T19" fmla="*/ 65 h 123"/>
                <a:gd name="T20" fmla="*/ 0 w 123"/>
                <a:gd name="T21" fmla="*/ 61 h 123"/>
                <a:gd name="T22" fmla="*/ 0 w 123"/>
                <a:gd name="T23" fmla="*/ 57 h 123"/>
                <a:gd name="T24" fmla="*/ 58 w 123"/>
                <a:gd name="T25" fmla="*/ 2 h 123"/>
                <a:gd name="T26" fmla="*/ 10 w 123"/>
                <a:gd name="T27" fmla="*/ 65 h 123"/>
                <a:gd name="T28" fmla="*/ 10 w 123"/>
                <a:gd name="T29" fmla="*/ 57 h 123"/>
                <a:gd name="T30" fmla="*/ 65 w 123"/>
                <a:gd name="T31" fmla="*/ 113 h 123"/>
                <a:gd name="T32" fmla="*/ 58 w 123"/>
                <a:gd name="T33" fmla="*/ 113 h 123"/>
                <a:gd name="T34" fmla="*/ 113 w 123"/>
                <a:gd name="T35" fmla="*/ 57 h 123"/>
                <a:gd name="T36" fmla="*/ 113 w 123"/>
                <a:gd name="T37" fmla="*/ 65 h 123"/>
                <a:gd name="T38" fmla="*/ 58 w 123"/>
                <a:gd name="T39" fmla="*/ 9 h 123"/>
                <a:gd name="T40" fmla="*/ 65 w 123"/>
                <a:gd name="T41" fmla="*/ 9 h 123"/>
                <a:gd name="T42" fmla="*/ 10 w 123"/>
                <a:gd name="T43" fmla="*/ 6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23">
                  <a:moveTo>
                    <a:pt x="58" y="2"/>
                  </a:moveTo>
                  <a:lnTo>
                    <a:pt x="62" y="0"/>
                  </a:lnTo>
                  <a:lnTo>
                    <a:pt x="65" y="2"/>
                  </a:lnTo>
                  <a:lnTo>
                    <a:pt x="121" y="57"/>
                  </a:lnTo>
                  <a:lnTo>
                    <a:pt x="123" y="61"/>
                  </a:lnTo>
                  <a:lnTo>
                    <a:pt x="121" y="65"/>
                  </a:lnTo>
                  <a:lnTo>
                    <a:pt x="65" y="123"/>
                  </a:lnTo>
                  <a:lnTo>
                    <a:pt x="62" y="123"/>
                  </a:lnTo>
                  <a:lnTo>
                    <a:pt x="58" y="123"/>
                  </a:lnTo>
                  <a:lnTo>
                    <a:pt x="0" y="65"/>
                  </a:lnTo>
                  <a:lnTo>
                    <a:pt x="0" y="61"/>
                  </a:lnTo>
                  <a:lnTo>
                    <a:pt x="0" y="57"/>
                  </a:lnTo>
                  <a:lnTo>
                    <a:pt x="58" y="2"/>
                  </a:lnTo>
                  <a:close/>
                  <a:moveTo>
                    <a:pt x="10" y="65"/>
                  </a:moveTo>
                  <a:lnTo>
                    <a:pt x="10" y="57"/>
                  </a:lnTo>
                  <a:lnTo>
                    <a:pt x="65" y="113"/>
                  </a:lnTo>
                  <a:lnTo>
                    <a:pt x="58" y="113"/>
                  </a:lnTo>
                  <a:lnTo>
                    <a:pt x="113" y="57"/>
                  </a:lnTo>
                  <a:lnTo>
                    <a:pt x="113" y="65"/>
                  </a:lnTo>
                  <a:lnTo>
                    <a:pt x="58" y="9"/>
                  </a:lnTo>
                  <a:lnTo>
                    <a:pt x="65" y="9"/>
                  </a:lnTo>
                  <a:lnTo>
                    <a:pt x="10" y="65"/>
                  </a:lnTo>
                  <a:close/>
                </a:path>
              </a:pathLst>
            </a:custGeom>
            <a:solidFill>
              <a:srgbClr val="4A7EBB"/>
            </a:solidFill>
            <a:ln w="1588">
              <a:solidFill>
                <a:srgbClr val="4A7EBB"/>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5" name="Rectangle 204"/>
            <p:cNvSpPr>
              <a:spLocks noChangeArrowheads="1"/>
            </p:cNvSpPr>
            <p:nvPr/>
          </p:nvSpPr>
          <p:spPr bwMode="auto">
            <a:xfrm>
              <a:off x="8297456" y="2727551"/>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0.3m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6" name="Freeform 205"/>
            <p:cNvSpPr>
              <a:spLocks/>
            </p:cNvSpPr>
            <p:nvPr/>
          </p:nvSpPr>
          <p:spPr bwMode="auto">
            <a:xfrm>
              <a:off x="7753350" y="3217400"/>
              <a:ext cx="463294" cy="42197"/>
            </a:xfrm>
            <a:custGeom>
              <a:avLst/>
              <a:gdLst>
                <a:gd name="T0" fmla="*/ 17 w 341"/>
                <a:gd name="T1" fmla="*/ 0 h 34"/>
                <a:gd name="T2" fmla="*/ 324 w 341"/>
                <a:gd name="T3" fmla="*/ 0 h 34"/>
                <a:gd name="T4" fmla="*/ 330 w 341"/>
                <a:gd name="T5" fmla="*/ 0 h 34"/>
                <a:gd name="T6" fmla="*/ 336 w 341"/>
                <a:gd name="T7" fmla="*/ 3 h 34"/>
                <a:gd name="T8" fmla="*/ 340 w 341"/>
                <a:gd name="T9" fmla="*/ 9 h 34"/>
                <a:gd name="T10" fmla="*/ 341 w 341"/>
                <a:gd name="T11" fmla="*/ 17 h 34"/>
                <a:gd name="T12" fmla="*/ 340 w 341"/>
                <a:gd name="T13" fmla="*/ 23 h 34"/>
                <a:gd name="T14" fmla="*/ 336 w 341"/>
                <a:gd name="T15" fmla="*/ 28 h 34"/>
                <a:gd name="T16" fmla="*/ 330 w 341"/>
                <a:gd name="T17" fmla="*/ 32 h 34"/>
                <a:gd name="T18" fmla="*/ 324 w 341"/>
                <a:gd name="T19" fmla="*/ 34 h 34"/>
                <a:gd name="T20" fmla="*/ 17 w 341"/>
                <a:gd name="T21" fmla="*/ 34 h 34"/>
                <a:gd name="T22" fmla="*/ 9 w 341"/>
                <a:gd name="T23" fmla="*/ 32 h 34"/>
                <a:gd name="T24" fmla="*/ 4 w 341"/>
                <a:gd name="T25" fmla="*/ 28 h 34"/>
                <a:gd name="T26" fmla="*/ 0 w 341"/>
                <a:gd name="T27" fmla="*/ 23 h 34"/>
                <a:gd name="T28" fmla="*/ 0 w 341"/>
                <a:gd name="T29" fmla="*/ 17 h 34"/>
                <a:gd name="T30" fmla="*/ 0 w 341"/>
                <a:gd name="T31" fmla="*/ 9 h 34"/>
                <a:gd name="T32" fmla="*/ 4 w 341"/>
                <a:gd name="T33" fmla="*/ 3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3"/>
                  </a:lnTo>
                  <a:lnTo>
                    <a:pt x="340" y="9"/>
                  </a:lnTo>
                  <a:lnTo>
                    <a:pt x="341" y="17"/>
                  </a:lnTo>
                  <a:lnTo>
                    <a:pt x="340" y="23"/>
                  </a:lnTo>
                  <a:lnTo>
                    <a:pt x="336" y="28"/>
                  </a:lnTo>
                  <a:lnTo>
                    <a:pt x="330" y="32"/>
                  </a:lnTo>
                  <a:lnTo>
                    <a:pt x="324" y="34"/>
                  </a:lnTo>
                  <a:lnTo>
                    <a:pt x="17" y="34"/>
                  </a:lnTo>
                  <a:lnTo>
                    <a:pt x="9" y="32"/>
                  </a:lnTo>
                  <a:lnTo>
                    <a:pt x="4" y="28"/>
                  </a:lnTo>
                  <a:lnTo>
                    <a:pt x="0" y="23"/>
                  </a:lnTo>
                  <a:lnTo>
                    <a:pt x="0" y="17"/>
                  </a:lnTo>
                  <a:lnTo>
                    <a:pt x="0" y="9"/>
                  </a:lnTo>
                  <a:lnTo>
                    <a:pt x="4" y="3"/>
                  </a:lnTo>
                  <a:lnTo>
                    <a:pt x="9" y="0"/>
                  </a:lnTo>
                  <a:lnTo>
                    <a:pt x="17" y="0"/>
                  </a:lnTo>
                  <a:lnTo>
                    <a:pt x="17" y="0"/>
                  </a:lnTo>
                  <a:close/>
                </a:path>
              </a:pathLst>
            </a:custGeom>
            <a:solidFill>
              <a:srgbClr val="BE4B48"/>
            </a:solidFill>
            <a:ln w="1588">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7" name="Rectangle 206"/>
            <p:cNvSpPr>
              <a:spLocks noChangeArrowheads="1"/>
            </p:cNvSpPr>
            <p:nvPr/>
          </p:nvSpPr>
          <p:spPr bwMode="auto">
            <a:xfrm>
              <a:off x="7910490" y="3170240"/>
              <a:ext cx="151722" cy="136518"/>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38" name="Freeform 207"/>
            <p:cNvSpPr>
              <a:spLocks noEditPoints="1"/>
            </p:cNvSpPr>
            <p:nvPr/>
          </p:nvSpPr>
          <p:spPr bwMode="auto">
            <a:xfrm>
              <a:off x="7902363" y="3162793"/>
              <a:ext cx="167977" cy="151411"/>
            </a:xfrm>
            <a:custGeom>
              <a:avLst/>
              <a:gdLst>
                <a:gd name="T0" fmla="*/ 0 w 123"/>
                <a:gd name="T1" fmla="*/ 6 h 123"/>
                <a:gd name="T2" fmla="*/ 0 w 123"/>
                <a:gd name="T3" fmla="*/ 0 h 123"/>
                <a:gd name="T4" fmla="*/ 6 w 123"/>
                <a:gd name="T5" fmla="*/ 0 h 123"/>
                <a:gd name="T6" fmla="*/ 117 w 123"/>
                <a:gd name="T7" fmla="*/ 0 h 123"/>
                <a:gd name="T8" fmla="*/ 121 w 123"/>
                <a:gd name="T9" fmla="*/ 0 h 123"/>
                <a:gd name="T10" fmla="*/ 123 w 123"/>
                <a:gd name="T11" fmla="*/ 6 h 123"/>
                <a:gd name="T12" fmla="*/ 123 w 123"/>
                <a:gd name="T13" fmla="*/ 118 h 123"/>
                <a:gd name="T14" fmla="*/ 121 w 123"/>
                <a:gd name="T15" fmla="*/ 121 h 123"/>
                <a:gd name="T16" fmla="*/ 117 w 123"/>
                <a:gd name="T17" fmla="*/ 123 h 123"/>
                <a:gd name="T18" fmla="*/ 6 w 123"/>
                <a:gd name="T19" fmla="*/ 123 h 123"/>
                <a:gd name="T20" fmla="*/ 0 w 123"/>
                <a:gd name="T21" fmla="*/ 121 h 123"/>
                <a:gd name="T22" fmla="*/ 0 w 123"/>
                <a:gd name="T23" fmla="*/ 118 h 123"/>
                <a:gd name="T24" fmla="*/ 0 w 123"/>
                <a:gd name="T25" fmla="*/ 6 h 123"/>
                <a:gd name="T26" fmla="*/ 12 w 123"/>
                <a:gd name="T27" fmla="*/ 118 h 123"/>
                <a:gd name="T28" fmla="*/ 6 w 123"/>
                <a:gd name="T29" fmla="*/ 112 h 123"/>
                <a:gd name="T30" fmla="*/ 117 w 123"/>
                <a:gd name="T31" fmla="*/ 112 h 123"/>
                <a:gd name="T32" fmla="*/ 112 w 123"/>
                <a:gd name="T33" fmla="*/ 118 h 123"/>
                <a:gd name="T34" fmla="*/ 112 w 123"/>
                <a:gd name="T35" fmla="*/ 6 h 123"/>
                <a:gd name="T36" fmla="*/ 117 w 123"/>
                <a:gd name="T37" fmla="*/ 12 h 123"/>
                <a:gd name="T38" fmla="*/ 6 w 123"/>
                <a:gd name="T39" fmla="*/ 12 h 123"/>
                <a:gd name="T40" fmla="*/ 12 w 123"/>
                <a:gd name="T41" fmla="*/ 6 h 123"/>
                <a:gd name="T42" fmla="*/ 12 w 123"/>
                <a:gd name="T43" fmla="*/ 11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3" h="123">
                  <a:moveTo>
                    <a:pt x="0" y="6"/>
                  </a:moveTo>
                  <a:lnTo>
                    <a:pt x="0" y="0"/>
                  </a:lnTo>
                  <a:lnTo>
                    <a:pt x="6" y="0"/>
                  </a:lnTo>
                  <a:lnTo>
                    <a:pt x="117" y="0"/>
                  </a:lnTo>
                  <a:lnTo>
                    <a:pt x="121" y="0"/>
                  </a:lnTo>
                  <a:lnTo>
                    <a:pt x="123" y="6"/>
                  </a:lnTo>
                  <a:lnTo>
                    <a:pt x="123" y="118"/>
                  </a:lnTo>
                  <a:lnTo>
                    <a:pt x="121" y="121"/>
                  </a:lnTo>
                  <a:lnTo>
                    <a:pt x="117" y="123"/>
                  </a:lnTo>
                  <a:lnTo>
                    <a:pt x="6" y="123"/>
                  </a:lnTo>
                  <a:lnTo>
                    <a:pt x="0" y="121"/>
                  </a:lnTo>
                  <a:lnTo>
                    <a:pt x="0" y="118"/>
                  </a:lnTo>
                  <a:lnTo>
                    <a:pt x="0" y="6"/>
                  </a:lnTo>
                  <a:close/>
                  <a:moveTo>
                    <a:pt x="12" y="118"/>
                  </a:moveTo>
                  <a:lnTo>
                    <a:pt x="6" y="112"/>
                  </a:lnTo>
                  <a:lnTo>
                    <a:pt x="117" y="112"/>
                  </a:lnTo>
                  <a:lnTo>
                    <a:pt x="112" y="118"/>
                  </a:lnTo>
                  <a:lnTo>
                    <a:pt x="112" y="6"/>
                  </a:lnTo>
                  <a:lnTo>
                    <a:pt x="117" y="12"/>
                  </a:lnTo>
                  <a:lnTo>
                    <a:pt x="6" y="12"/>
                  </a:lnTo>
                  <a:lnTo>
                    <a:pt x="12" y="6"/>
                  </a:lnTo>
                  <a:lnTo>
                    <a:pt x="12" y="118"/>
                  </a:lnTo>
                  <a:close/>
                </a:path>
              </a:pathLst>
            </a:custGeom>
            <a:solidFill>
              <a:srgbClr val="BE4B48"/>
            </a:solidFill>
            <a:ln w="1588">
              <a:solidFill>
                <a:srgbClr val="BE4B48"/>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39" name="Rectangle 208"/>
            <p:cNvSpPr>
              <a:spLocks noChangeArrowheads="1"/>
            </p:cNvSpPr>
            <p:nvPr/>
          </p:nvSpPr>
          <p:spPr bwMode="auto">
            <a:xfrm>
              <a:off x="8297456" y="3032855"/>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0.4m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0" name="Freeform 209"/>
            <p:cNvSpPr>
              <a:spLocks/>
            </p:cNvSpPr>
            <p:nvPr/>
          </p:nvSpPr>
          <p:spPr bwMode="auto">
            <a:xfrm>
              <a:off x="7753350" y="3520220"/>
              <a:ext cx="463294" cy="42197"/>
            </a:xfrm>
            <a:custGeom>
              <a:avLst/>
              <a:gdLst>
                <a:gd name="T0" fmla="*/ 17 w 341"/>
                <a:gd name="T1" fmla="*/ 0 h 34"/>
                <a:gd name="T2" fmla="*/ 324 w 341"/>
                <a:gd name="T3" fmla="*/ 0 h 34"/>
                <a:gd name="T4" fmla="*/ 330 w 341"/>
                <a:gd name="T5" fmla="*/ 0 h 34"/>
                <a:gd name="T6" fmla="*/ 336 w 341"/>
                <a:gd name="T7" fmla="*/ 3 h 34"/>
                <a:gd name="T8" fmla="*/ 340 w 341"/>
                <a:gd name="T9" fmla="*/ 9 h 34"/>
                <a:gd name="T10" fmla="*/ 341 w 341"/>
                <a:gd name="T11" fmla="*/ 17 h 34"/>
                <a:gd name="T12" fmla="*/ 340 w 341"/>
                <a:gd name="T13" fmla="*/ 23 h 34"/>
                <a:gd name="T14" fmla="*/ 336 w 341"/>
                <a:gd name="T15" fmla="*/ 28 h 34"/>
                <a:gd name="T16" fmla="*/ 330 w 341"/>
                <a:gd name="T17" fmla="*/ 32 h 34"/>
                <a:gd name="T18" fmla="*/ 324 w 341"/>
                <a:gd name="T19" fmla="*/ 34 h 34"/>
                <a:gd name="T20" fmla="*/ 17 w 341"/>
                <a:gd name="T21" fmla="*/ 34 h 34"/>
                <a:gd name="T22" fmla="*/ 9 w 341"/>
                <a:gd name="T23" fmla="*/ 32 h 34"/>
                <a:gd name="T24" fmla="*/ 4 w 341"/>
                <a:gd name="T25" fmla="*/ 28 h 34"/>
                <a:gd name="T26" fmla="*/ 0 w 341"/>
                <a:gd name="T27" fmla="*/ 23 h 34"/>
                <a:gd name="T28" fmla="*/ 0 w 341"/>
                <a:gd name="T29" fmla="*/ 17 h 34"/>
                <a:gd name="T30" fmla="*/ 0 w 341"/>
                <a:gd name="T31" fmla="*/ 9 h 34"/>
                <a:gd name="T32" fmla="*/ 4 w 341"/>
                <a:gd name="T33" fmla="*/ 3 h 34"/>
                <a:gd name="T34" fmla="*/ 9 w 341"/>
                <a:gd name="T35" fmla="*/ 0 h 34"/>
                <a:gd name="T36" fmla="*/ 17 w 341"/>
                <a:gd name="T37" fmla="*/ 0 h 34"/>
                <a:gd name="T38" fmla="*/ 17 w 341"/>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4">
                  <a:moveTo>
                    <a:pt x="17" y="0"/>
                  </a:moveTo>
                  <a:lnTo>
                    <a:pt x="324" y="0"/>
                  </a:lnTo>
                  <a:lnTo>
                    <a:pt x="330" y="0"/>
                  </a:lnTo>
                  <a:lnTo>
                    <a:pt x="336" y="3"/>
                  </a:lnTo>
                  <a:lnTo>
                    <a:pt x="340" y="9"/>
                  </a:lnTo>
                  <a:lnTo>
                    <a:pt x="341" y="17"/>
                  </a:lnTo>
                  <a:lnTo>
                    <a:pt x="340" y="23"/>
                  </a:lnTo>
                  <a:lnTo>
                    <a:pt x="336" y="28"/>
                  </a:lnTo>
                  <a:lnTo>
                    <a:pt x="330" y="32"/>
                  </a:lnTo>
                  <a:lnTo>
                    <a:pt x="324" y="34"/>
                  </a:lnTo>
                  <a:lnTo>
                    <a:pt x="17" y="34"/>
                  </a:lnTo>
                  <a:lnTo>
                    <a:pt x="9" y="32"/>
                  </a:lnTo>
                  <a:lnTo>
                    <a:pt x="4" y="28"/>
                  </a:lnTo>
                  <a:lnTo>
                    <a:pt x="0" y="23"/>
                  </a:lnTo>
                  <a:lnTo>
                    <a:pt x="0" y="17"/>
                  </a:lnTo>
                  <a:lnTo>
                    <a:pt x="0" y="9"/>
                  </a:lnTo>
                  <a:lnTo>
                    <a:pt x="4" y="3"/>
                  </a:lnTo>
                  <a:lnTo>
                    <a:pt x="9" y="0"/>
                  </a:lnTo>
                  <a:lnTo>
                    <a:pt x="17" y="0"/>
                  </a:lnTo>
                  <a:lnTo>
                    <a:pt x="17" y="0"/>
                  </a:lnTo>
                  <a:close/>
                </a:path>
              </a:pathLst>
            </a:custGeom>
            <a:solidFill>
              <a:srgbClr val="98B954"/>
            </a:solidFill>
            <a:ln w="1588">
              <a:solidFill>
                <a:srgbClr val="98B954"/>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1" name="Freeform 210"/>
            <p:cNvSpPr>
              <a:spLocks/>
            </p:cNvSpPr>
            <p:nvPr/>
          </p:nvSpPr>
          <p:spPr bwMode="auto">
            <a:xfrm>
              <a:off x="7910490" y="3473061"/>
              <a:ext cx="151722" cy="136518"/>
            </a:xfrm>
            <a:custGeom>
              <a:avLst/>
              <a:gdLst>
                <a:gd name="T0" fmla="*/ 56 w 111"/>
                <a:gd name="T1" fmla="*/ 0 h 111"/>
                <a:gd name="T2" fmla="*/ 111 w 111"/>
                <a:gd name="T3" fmla="*/ 111 h 111"/>
                <a:gd name="T4" fmla="*/ 0 w 111"/>
                <a:gd name="T5" fmla="*/ 111 h 111"/>
                <a:gd name="T6" fmla="*/ 56 w 111"/>
                <a:gd name="T7" fmla="*/ 0 h 111"/>
              </a:gdLst>
              <a:ahLst/>
              <a:cxnLst>
                <a:cxn ang="0">
                  <a:pos x="T0" y="T1"/>
                </a:cxn>
                <a:cxn ang="0">
                  <a:pos x="T2" y="T3"/>
                </a:cxn>
                <a:cxn ang="0">
                  <a:pos x="T4" y="T5"/>
                </a:cxn>
                <a:cxn ang="0">
                  <a:pos x="T6" y="T7"/>
                </a:cxn>
              </a:cxnLst>
              <a:rect l="0" t="0" r="r" b="b"/>
              <a:pathLst>
                <a:path w="111" h="111">
                  <a:moveTo>
                    <a:pt x="56" y="0"/>
                  </a:moveTo>
                  <a:lnTo>
                    <a:pt x="111" y="111"/>
                  </a:lnTo>
                  <a:lnTo>
                    <a:pt x="0" y="111"/>
                  </a:lnTo>
                  <a:lnTo>
                    <a:pt x="56" y="0"/>
                  </a:lnTo>
                  <a:close/>
                </a:path>
              </a:pathLst>
            </a:custGeom>
            <a:solidFill>
              <a:srgbClr val="9BBB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2" name="Freeform 212"/>
            <p:cNvSpPr>
              <a:spLocks noEditPoints="1"/>
            </p:cNvSpPr>
            <p:nvPr/>
          </p:nvSpPr>
          <p:spPr bwMode="auto">
            <a:xfrm>
              <a:off x="7902362" y="3465613"/>
              <a:ext cx="167977" cy="151411"/>
            </a:xfrm>
            <a:custGeom>
              <a:avLst/>
              <a:gdLst>
                <a:gd name="T0" fmla="*/ 56 w 123"/>
                <a:gd name="T1" fmla="*/ 2 h 123"/>
                <a:gd name="T2" fmla="*/ 62 w 123"/>
                <a:gd name="T3" fmla="*/ 0 h 123"/>
                <a:gd name="T4" fmla="*/ 65 w 123"/>
                <a:gd name="T5" fmla="*/ 2 h 123"/>
                <a:gd name="T6" fmla="*/ 123 w 123"/>
                <a:gd name="T7" fmla="*/ 116 h 123"/>
                <a:gd name="T8" fmla="*/ 121 w 123"/>
                <a:gd name="T9" fmla="*/ 121 h 123"/>
                <a:gd name="T10" fmla="*/ 117 w 123"/>
                <a:gd name="T11" fmla="*/ 123 h 123"/>
                <a:gd name="T12" fmla="*/ 6 w 123"/>
                <a:gd name="T13" fmla="*/ 123 h 123"/>
                <a:gd name="T14" fmla="*/ 0 w 123"/>
                <a:gd name="T15" fmla="*/ 121 h 123"/>
                <a:gd name="T16" fmla="*/ 0 w 123"/>
                <a:gd name="T17" fmla="*/ 116 h 123"/>
                <a:gd name="T18" fmla="*/ 56 w 123"/>
                <a:gd name="T19" fmla="*/ 2 h 123"/>
                <a:gd name="T20" fmla="*/ 10 w 123"/>
                <a:gd name="T21" fmla="*/ 121 h 123"/>
                <a:gd name="T22" fmla="*/ 6 w 123"/>
                <a:gd name="T23" fmla="*/ 112 h 123"/>
                <a:gd name="T24" fmla="*/ 117 w 123"/>
                <a:gd name="T25" fmla="*/ 112 h 123"/>
                <a:gd name="T26" fmla="*/ 112 w 123"/>
                <a:gd name="T27" fmla="*/ 121 h 123"/>
                <a:gd name="T28" fmla="*/ 56 w 123"/>
                <a:gd name="T29" fmla="*/ 8 h 123"/>
                <a:gd name="T30" fmla="*/ 65 w 123"/>
                <a:gd name="T31" fmla="*/ 8 h 123"/>
                <a:gd name="T32" fmla="*/ 10 w 123"/>
                <a:gd name="T33" fmla="*/ 1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3">
                  <a:moveTo>
                    <a:pt x="56" y="2"/>
                  </a:moveTo>
                  <a:lnTo>
                    <a:pt x="62" y="0"/>
                  </a:lnTo>
                  <a:lnTo>
                    <a:pt x="65" y="2"/>
                  </a:lnTo>
                  <a:lnTo>
                    <a:pt x="123" y="116"/>
                  </a:lnTo>
                  <a:lnTo>
                    <a:pt x="121" y="121"/>
                  </a:lnTo>
                  <a:lnTo>
                    <a:pt x="117" y="123"/>
                  </a:lnTo>
                  <a:lnTo>
                    <a:pt x="6" y="123"/>
                  </a:lnTo>
                  <a:lnTo>
                    <a:pt x="0" y="121"/>
                  </a:lnTo>
                  <a:lnTo>
                    <a:pt x="0" y="116"/>
                  </a:lnTo>
                  <a:lnTo>
                    <a:pt x="56" y="2"/>
                  </a:lnTo>
                  <a:close/>
                  <a:moveTo>
                    <a:pt x="10" y="121"/>
                  </a:moveTo>
                  <a:lnTo>
                    <a:pt x="6" y="112"/>
                  </a:lnTo>
                  <a:lnTo>
                    <a:pt x="117" y="112"/>
                  </a:lnTo>
                  <a:lnTo>
                    <a:pt x="112" y="121"/>
                  </a:lnTo>
                  <a:lnTo>
                    <a:pt x="56" y="8"/>
                  </a:lnTo>
                  <a:lnTo>
                    <a:pt x="65" y="8"/>
                  </a:lnTo>
                  <a:lnTo>
                    <a:pt x="10" y="121"/>
                  </a:lnTo>
                  <a:close/>
                </a:path>
              </a:pathLst>
            </a:custGeom>
            <a:solidFill>
              <a:srgbClr val="98B954"/>
            </a:solidFill>
            <a:ln w="1588">
              <a:solidFill>
                <a:srgbClr val="98B954"/>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3" name="Rectangle 213"/>
            <p:cNvSpPr>
              <a:spLocks noChangeArrowheads="1"/>
            </p:cNvSpPr>
            <p:nvPr/>
          </p:nvSpPr>
          <p:spPr bwMode="auto">
            <a:xfrm>
              <a:off x="8297454" y="3335674"/>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0.5m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4" name="Freeform 214"/>
            <p:cNvSpPr>
              <a:spLocks/>
            </p:cNvSpPr>
            <p:nvPr/>
          </p:nvSpPr>
          <p:spPr bwMode="auto">
            <a:xfrm>
              <a:off x="7753350" y="3825524"/>
              <a:ext cx="463294" cy="42197"/>
            </a:xfrm>
            <a:custGeom>
              <a:avLst/>
              <a:gdLst>
                <a:gd name="T0" fmla="*/ 17 w 341"/>
                <a:gd name="T1" fmla="*/ 0 h 35"/>
                <a:gd name="T2" fmla="*/ 324 w 341"/>
                <a:gd name="T3" fmla="*/ 0 h 35"/>
                <a:gd name="T4" fmla="*/ 330 w 341"/>
                <a:gd name="T5" fmla="*/ 0 h 35"/>
                <a:gd name="T6" fmla="*/ 336 w 341"/>
                <a:gd name="T7" fmla="*/ 4 h 35"/>
                <a:gd name="T8" fmla="*/ 340 w 341"/>
                <a:gd name="T9" fmla="*/ 10 h 35"/>
                <a:gd name="T10" fmla="*/ 341 w 341"/>
                <a:gd name="T11" fmla="*/ 18 h 35"/>
                <a:gd name="T12" fmla="*/ 340 w 341"/>
                <a:gd name="T13" fmla="*/ 23 h 35"/>
                <a:gd name="T14" fmla="*/ 336 w 341"/>
                <a:gd name="T15" fmla="*/ 29 h 35"/>
                <a:gd name="T16" fmla="*/ 330 w 341"/>
                <a:gd name="T17" fmla="*/ 33 h 35"/>
                <a:gd name="T18" fmla="*/ 324 w 341"/>
                <a:gd name="T19" fmla="*/ 35 h 35"/>
                <a:gd name="T20" fmla="*/ 17 w 341"/>
                <a:gd name="T21" fmla="*/ 35 h 35"/>
                <a:gd name="T22" fmla="*/ 9 w 341"/>
                <a:gd name="T23" fmla="*/ 33 h 35"/>
                <a:gd name="T24" fmla="*/ 4 w 341"/>
                <a:gd name="T25" fmla="*/ 29 h 35"/>
                <a:gd name="T26" fmla="*/ 0 w 341"/>
                <a:gd name="T27" fmla="*/ 23 h 35"/>
                <a:gd name="T28" fmla="*/ 0 w 341"/>
                <a:gd name="T29" fmla="*/ 18 h 35"/>
                <a:gd name="T30" fmla="*/ 0 w 341"/>
                <a:gd name="T31" fmla="*/ 10 h 35"/>
                <a:gd name="T32" fmla="*/ 4 w 341"/>
                <a:gd name="T33" fmla="*/ 4 h 35"/>
                <a:gd name="T34" fmla="*/ 9 w 341"/>
                <a:gd name="T35" fmla="*/ 0 h 35"/>
                <a:gd name="T36" fmla="*/ 17 w 341"/>
                <a:gd name="T37" fmla="*/ 0 h 35"/>
                <a:gd name="T38" fmla="*/ 17 w 341"/>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5">
                  <a:moveTo>
                    <a:pt x="17" y="0"/>
                  </a:moveTo>
                  <a:lnTo>
                    <a:pt x="324" y="0"/>
                  </a:lnTo>
                  <a:lnTo>
                    <a:pt x="330" y="0"/>
                  </a:lnTo>
                  <a:lnTo>
                    <a:pt x="336" y="4"/>
                  </a:lnTo>
                  <a:lnTo>
                    <a:pt x="340" y="10"/>
                  </a:lnTo>
                  <a:lnTo>
                    <a:pt x="341" y="18"/>
                  </a:lnTo>
                  <a:lnTo>
                    <a:pt x="340" y="23"/>
                  </a:lnTo>
                  <a:lnTo>
                    <a:pt x="336" y="29"/>
                  </a:lnTo>
                  <a:lnTo>
                    <a:pt x="330" y="33"/>
                  </a:lnTo>
                  <a:lnTo>
                    <a:pt x="324" y="35"/>
                  </a:lnTo>
                  <a:lnTo>
                    <a:pt x="17" y="35"/>
                  </a:lnTo>
                  <a:lnTo>
                    <a:pt x="9" y="33"/>
                  </a:lnTo>
                  <a:lnTo>
                    <a:pt x="4" y="29"/>
                  </a:lnTo>
                  <a:lnTo>
                    <a:pt x="0" y="23"/>
                  </a:lnTo>
                  <a:lnTo>
                    <a:pt x="0" y="18"/>
                  </a:lnTo>
                  <a:lnTo>
                    <a:pt x="0" y="10"/>
                  </a:lnTo>
                  <a:lnTo>
                    <a:pt x="4" y="4"/>
                  </a:lnTo>
                  <a:lnTo>
                    <a:pt x="9" y="0"/>
                  </a:lnTo>
                  <a:lnTo>
                    <a:pt x="17" y="0"/>
                  </a:lnTo>
                  <a:lnTo>
                    <a:pt x="17" y="0"/>
                  </a:lnTo>
                  <a:close/>
                </a:path>
              </a:pathLst>
            </a:custGeom>
            <a:solidFill>
              <a:srgbClr val="7D60A0"/>
            </a:solidFill>
            <a:ln w="1588">
              <a:solidFill>
                <a:srgbClr val="7D60A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5" name="Freeform 215"/>
            <p:cNvSpPr>
              <a:spLocks noEditPoints="1"/>
            </p:cNvSpPr>
            <p:nvPr/>
          </p:nvSpPr>
          <p:spPr bwMode="auto">
            <a:xfrm>
              <a:off x="7910490" y="3775881"/>
              <a:ext cx="151722" cy="139000"/>
            </a:xfrm>
            <a:custGeom>
              <a:avLst/>
              <a:gdLst>
                <a:gd name="T0" fmla="*/ 111 w 111"/>
                <a:gd name="T1" fmla="*/ 111 h 111"/>
                <a:gd name="T2" fmla="*/ 0 w 111"/>
                <a:gd name="T3" fmla="*/ 0 h 111"/>
                <a:gd name="T4" fmla="*/ 111 w 111"/>
                <a:gd name="T5" fmla="*/ 111 h 111"/>
                <a:gd name="T6" fmla="*/ 0 w 111"/>
                <a:gd name="T7" fmla="*/ 111 h 111"/>
                <a:gd name="T8" fmla="*/ 111 w 111"/>
                <a:gd name="T9" fmla="*/ 0 h 111"/>
                <a:gd name="T10" fmla="*/ 0 w 111"/>
                <a:gd name="T11" fmla="*/ 111 h 111"/>
              </a:gdLst>
              <a:ahLst/>
              <a:cxnLst>
                <a:cxn ang="0">
                  <a:pos x="T0" y="T1"/>
                </a:cxn>
                <a:cxn ang="0">
                  <a:pos x="T2" y="T3"/>
                </a:cxn>
                <a:cxn ang="0">
                  <a:pos x="T4" y="T5"/>
                </a:cxn>
                <a:cxn ang="0">
                  <a:pos x="T6" y="T7"/>
                </a:cxn>
                <a:cxn ang="0">
                  <a:pos x="T8" y="T9"/>
                </a:cxn>
                <a:cxn ang="0">
                  <a:pos x="T10" y="T11"/>
                </a:cxn>
              </a:cxnLst>
              <a:rect l="0" t="0" r="r" b="b"/>
              <a:pathLst>
                <a:path w="111" h="111">
                  <a:moveTo>
                    <a:pt x="111" y="111"/>
                  </a:moveTo>
                  <a:lnTo>
                    <a:pt x="0" y="0"/>
                  </a:lnTo>
                  <a:lnTo>
                    <a:pt x="111" y="111"/>
                  </a:lnTo>
                  <a:close/>
                  <a:moveTo>
                    <a:pt x="0" y="111"/>
                  </a:moveTo>
                  <a:lnTo>
                    <a:pt x="111" y="0"/>
                  </a:lnTo>
                  <a:lnTo>
                    <a:pt x="0" y="111"/>
                  </a:lnTo>
                  <a:close/>
                </a:path>
              </a:pathLst>
            </a:custGeom>
            <a:solidFill>
              <a:srgbClr val="8064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6" name="Freeform 216"/>
            <p:cNvSpPr>
              <a:spLocks noEditPoints="1"/>
            </p:cNvSpPr>
            <p:nvPr/>
          </p:nvSpPr>
          <p:spPr bwMode="auto">
            <a:xfrm>
              <a:off x="7902362" y="3770917"/>
              <a:ext cx="165269" cy="148928"/>
            </a:xfrm>
            <a:custGeom>
              <a:avLst/>
              <a:gdLst>
                <a:gd name="T0" fmla="*/ 112 w 121"/>
                <a:gd name="T1" fmla="*/ 121 h 121"/>
                <a:gd name="T2" fmla="*/ 0 w 121"/>
                <a:gd name="T3" fmla="*/ 10 h 121"/>
                <a:gd name="T4" fmla="*/ 10 w 121"/>
                <a:gd name="T5" fmla="*/ 0 h 121"/>
                <a:gd name="T6" fmla="*/ 121 w 121"/>
                <a:gd name="T7" fmla="*/ 112 h 121"/>
                <a:gd name="T8" fmla="*/ 112 w 121"/>
                <a:gd name="T9" fmla="*/ 121 h 121"/>
                <a:gd name="T10" fmla="*/ 0 w 121"/>
                <a:gd name="T11" fmla="*/ 112 h 121"/>
                <a:gd name="T12" fmla="*/ 112 w 121"/>
                <a:gd name="T13" fmla="*/ 0 h 121"/>
                <a:gd name="T14" fmla="*/ 121 w 121"/>
                <a:gd name="T15" fmla="*/ 10 h 121"/>
                <a:gd name="T16" fmla="*/ 10 w 121"/>
                <a:gd name="T17" fmla="*/ 121 h 121"/>
                <a:gd name="T18" fmla="*/ 0 w 121"/>
                <a:gd name="T19" fmla="*/ 1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121">
                  <a:moveTo>
                    <a:pt x="112" y="121"/>
                  </a:moveTo>
                  <a:lnTo>
                    <a:pt x="0" y="10"/>
                  </a:lnTo>
                  <a:lnTo>
                    <a:pt x="10" y="0"/>
                  </a:lnTo>
                  <a:lnTo>
                    <a:pt x="121" y="112"/>
                  </a:lnTo>
                  <a:lnTo>
                    <a:pt x="112" y="121"/>
                  </a:lnTo>
                  <a:close/>
                  <a:moveTo>
                    <a:pt x="0" y="112"/>
                  </a:moveTo>
                  <a:lnTo>
                    <a:pt x="112" y="0"/>
                  </a:lnTo>
                  <a:lnTo>
                    <a:pt x="121" y="10"/>
                  </a:lnTo>
                  <a:lnTo>
                    <a:pt x="10" y="121"/>
                  </a:lnTo>
                  <a:lnTo>
                    <a:pt x="0" y="112"/>
                  </a:lnTo>
                  <a:close/>
                </a:path>
              </a:pathLst>
            </a:custGeom>
            <a:solidFill>
              <a:srgbClr val="7D60A0"/>
            </a:solidFill>
            <a:ln w="1588">
              <a:solidFill>
                <a:srgbClr val="7D60A0"/>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7" name="Rectangle 217"/>
            <p:cNvSpPr>
              <a:spLocks noChangeArrowheads="1"/>
            </p:cNvSpPr>
            <p:nvPr/>
          </p:nvSpPr>
          <p:spPr bwMode="auto">
            <a:xfrm>
              <a:off x="8297454" y="3638496"/>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0.6m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Freeform 218"/>
            <p:cNvSpPr>
              <a:spLocks/>
            </p:cNvSpPr>
            <p:nvPr/>
          </p:nvSpPr>
          <p:spPr bwMode="auto">
            <a:xfrm>
              <a:off x="7753350" y="4128345"/>
              <a:ext cx="463294" cy="42197"/>
            </a:xfrm>
            <a:custGeom>
              <a:avLst/>
              <a:gdLst>
                <a:gd name="T0" fmla="*/ 17 w 341"/>
                <a:gd name="T1" fmla="*/ 0 h 35"/>
                <a:gd name="T2" fmla="*/ 324 w 341"/>
                <a:gd name="T3" fmla="*/ 0 h 35"/>
                <a:gd name="T4" fmla="*/ 330 w 341"/>
                <a:gd name="T5" fmla="*/ 0 h 35"/>
                <a:gd name="T6" fmla="*/ 336 w 341"/>
                <a:gd name="T7" fmla="*/ 4 h 35"/>
                <a:gd name="T8" fmla="*/ 340 w 341"/>
                <a:gd name="T9" fmla="*/ 10 h 35"/>
                <a:gd name="T10" fmla="*/ 341 w 341"/>
                <a:gd name="T11" fmla="*/ 18 h 35"/>
                <a:gd name="T12" fmla="*/ 340 w 341"/>
                <a:gd name="T13" fmla="*/ 23 h 35"/>
                <a:gd name="T14" fmla="*/ 336 w 341"/>
                <a:gd name="T15" fmla="*/ 29 h 35"/>
                <a:gd name="T16" fmla="*/ 330 w 341"/>
                <a:gd name="T17" fmla="*/ 33 h 35"/>
                <a:gd name="T18" fmla="*/ 324 w 341"/>
                <a:gd name="T19" fmla="*/ 35 h 35"/>
                <a:gd name="T20" fmla="*/ 17 w 341"/>
                <a:gd name="T21" fmla="*/ 35 h 35"/>
                <a:gd name="T22" fmla="*/ 9 w 341"/>
                <a:gd name="T23" fmla="*/ 33 h 35"/>
                <a:gd name="T24" fmla="*/ 4 w 341"/>
                <a:gd name="T25" fmla="*/ 29 h 35"/>
                <a:gd name="T26" fmla="*/ 0 w 341"/>
                <a:gd name="T27" fmla="*/ 23 h 35"/>
                <a:gd name="T28" fmla="*/ 0 w 341"/>
                <a:gd name="T29" fmla="*/ 18 h 35"/>
                <a:gd name="T30" fmla="*/ 0 w 341"/>
                <a:gd name="T31" fmla="*/ 10 h 35"/>
                <a:gd name="T32" fmla="*/ 4 w 341"/>
                <a:gd name="T33" fmla="*/ 4 h 35"/>
                <a:gd name="T34" fmla="*/ 9 w 341"/>
                <a:gd name="T35" fmla="*/ 0 h 35"/>
                <a:gd name="T36" fmla="*/ 17 w 341"/>
                <a:gd name="T37" fmla="*/ 0 h 35"/>
                <a:gd name="T38" fmla="*/ 17 w 341"/>
                <a:gd name="T39"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1" h="35">
                  <a:moveTo>
                    <a:pt x="17" y="0"/>
                  </a:moveTo>
                  <a:lnTo>
                    <a:pt x="324" y="0"/>
                  </a:lnTo>
                  <a:lnTo>
                    <a:pt x="330" y="0"/>
                  </a:lnTo>
                  <a:lnTo>
                    <a:pt x="336" y="4"/>
                  </a:lnTo>
                  <a:lnTo>
                    <a:pt x="340" y="10"/>
                  </a:lnTo>
                  <a:lnTo>
                    <a:pt x="341" y="18"/>
                  </a:lnTo>
                  <a:lnTo>
                    <a:pt x="340" y="23"/>
                  </a:lnTo>
                  <a:lnTo>
                    <a:pt x="336" y="29"/>
                  </a:lnTo>
                  <a:lnTo>
                    <a:pt x="330" y="33"/>
                  </a:lnTo>
                  <a:lnTo>
                    <a:pt x="324" y="35"/>
                  </a:lnTo>
                  <a:lnTo>
                    <a:pt x="17" y="35"/>
                  </a:lnTo>
                  <a:lnTo>
                    <a:pt x="9" y="33"/>
                  </a:lnTo>
                  <a:lnTo>
                    <a:pt x="4" y="29"/>
                  </a:lnTo>
                  <a:lnTo>
                    <a:pt x="0" y="23"/>
                  </a:lnTo>
                  <a:lnTo>
                    <a:pt x="0" y="18"/>
                  </a:lnTo>
                  <a:lnTo>
                    <a:pt x="0" y="10"/>
                  </a:lnTo>
                  <a:lnTo>
                    <a:pt x="4" y="4"/>
                  </a:lnTo>
                  <a:lnTo>
                    <a:pt x="9" y="0"/>
                  </a:lnTo>
                  <a:lnTo>
                    <a:pt x="17" y="0"/>
                  </a:lnTo>
                  <a:lnTo>
                    <a:pt x="17" y="0"/>
                  </a:lnTo>
                  <a:close/>
                </a:path>
              </a:pathLst>
            </a:custGeom>
            <a:solidFill>
              <a:srgbClr val="46AAC5"/>
            </a:solidFill>
            <a:ln w="1588">
              <a:solidFill>
                <a:srgbClr val="46AAC5"/>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49" name="Freeform 219"/>
            <p:cNvSpPr>
              <a:spLocks noEditPoints="1"/>
            </p:cNvSpPr>
            <p:nvPr/>
          </p:nvSpPr>
          <p:spPr bwMode="auto">
            <a:xfrm>
              <a:off x="7910490" y="4078702"/>
              <a:ext cx="151722" cy="139000"/>
            </a:xfrm>
            <a:custGeom>
              <a:avLst/>
              <a:gdLst>
                <a:gd name="T0" fmla="*/ 111 w 111"/>
                <a:gd name="T1" fmla="*/ 111 h 111"/>
                <a:gd name="T2" fmla="*/ 0 w 111"/>
                <a:gd name="T3" fmla="*/ 0 h 111"/>
                <a:gd name="T4" fmla="*/ 111 w 111"/>
                <a:gd name="T5" fmla="*/ 111 h 111"/>
                <a:gd name="T6" fmla="*/ 56 w 111"/>
                <a:gd name="T7" fmla="*/ 0 h 111"/>
                <a:gd name="T8" fmla="*/ 56 w 111"/>
                <a:gd name="T9" fmla="*/ 111 h 111"/>
                <a:gd name="T10" fmla="*/ 56 w 111"/>
                <a:gd name="T11" fmla="*/ 0 h 111"/>
                <a:gd name="T12" fmla="*/ 0 w 111"/>
                <a:gd name="T13" fmla="*/ 111 h 111"/>
                <a:gd name="T14" fmla="*/ 111 w 111"/>
                <a:gd name="T15" fmla="*/ 0 h 111"/>
                <a:gd name="T16" fmla="*/ 0 w 111"/>
                <a:gd name="T1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111">
                  <a:moveTo>
                    <a:pt x="111" y="111"/>
                  </a:moveTo>
                  <a:lnTo>
                    <a:pt x="0" y="0"/>
                  </a:lnTo>
                  <a:lnTo>
                    <a:pt x="111" y="111"/>
                  </a:lnTo>
                  <a:close/>
                  <a:moveTo>
                    <a:pt x="56" y="0"/>
                  </a:moveTo>
                  <a:lnTo>
                    <a:pt x="56" y="111"/>
                  </a:lnTo>
                  <a:lnTo>
                    <a:pt x="56" y="0"/>
                  </a:lnTo>
                  <a:close/>
                  <a:moveTo>
                    <a:pt x="0" y="111"/>
                  </a:moveTo>
                  <a:lnTo>
                    <a:pt x="111" y="0"/>
                  </a:lnTo>
                  <a:lnTo>
                    <a:pt x="0" y="111"/>
                  </a:lnTo>
                  <a:close/>
                </a:path>
              </a:pathLst>
            </a:custGeom>
            <a:solidFill>
              <a:srgbClr val="4BAC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0" name="Freeform 220"/>
            <p:cNvSpPr>
              <a:spLocks noEditPoints="1"/>
            </p:cNvSpPr>
            <p:nvPr/>
          </p:nvSpPr>
          <p:spPr bwMode="auto">
            <a:xfrm>
              <a:off x="7902362" y="4073738"/>
              <a:ext cx="165269" cy="148928"/>
            </a:xfrm>
            <a:custGeom>
              <a:avLst/>
              <a:gdLst>
                <a:gd name="T0" fmla="*/ 112 w 121"/>
                <a:gd name="T1" fmla="*/ 121 h 121"/>
                <a:gd name="T2" fmla="*/ 0 w 121"/>
                <a:gd name="T3" fmla="*/ 10 h 121"/>
                <a:gd name="T4" fmla="*/ 10 w 121"/>
                <a:gd name="T5" fmla="*/ 0 h 121"/>
                <a:gd name="T6" fmla="*/ 121 w 121"/>
                <a:gd name="T7" fmla="*/ 111 h 121"/>
                <a:gd name="T8" fmla="*/ 112 w 121"/>
                <a:gd name="T9" fmla="*/ 121 h 121"/>
                <a:gd name="T10" fmla="*/ 67 w 121"/>
                <a:gd name="T11" fmla="*/ 6 h 121"/>
                <a:gd name="T12" fmla="*/ 67 w 121"/>
                <a:gd name="T13" fmla="*/ 117 h 121"/>
                <a:gd name="T14" fmla="*/ 56 w 121"/>
                <a:gd name="T15" fmla="*/ 117 h 121"/>
                <a:gd name="T16" fmla="*/ 56 w 121"/>
                <a:gd name="T17" fmla="*/ 6 h 121"/>
                <a:gd name="T18" fmla="*/ 67 w 121"/>
                <a:gd name="T19" fmla="*/ 6 h 121"/>
                <a:gd name="T20" fmla="*/ 0 w 121"/>
                <a:gd name="T21" fmla="*/ 111 h 121"/>
                <a:gd name="T22" fmla="*/ 112 w 121"/>
                <a:gd name="T23" fmla="*/ 0 h 121"/>
                <a:gd name="T24" fmla="*/ 121 w 121"/>
                <a:gd name="T25" fmla="*/ 10 h 121"/>
                <a:gd name="T26" fmla="*/ 10 w 121"/>
                <a:gd name="T27" fmla="*/ 121 h 121"/>
                <a:gd name="T28" fmla="*/ 0 w 121"/>
                <a:gd name="T29" fmla="*/ 11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 h="121">
                  <a:moveTo>
                    <a:pt x="112" y="121"/>
                  </a:moveTo>
                  <a:lnTo>
                    <a:pt x="0" y="10"/>
                  </a:lnTo>
                  <a:lnTo>
                    <a:pt x="10" y="0"/>
                  </a:lnTo>
                  <a:lnTo>
                    <a:pt x="121" y="111"/>
                  </a:lnTo>
                  <a:lnTo>
                    <a:pt x="112" y="121"/>
                  </a:lnTo>
                  <a:close/>
                  <a:moveTo>
                    <a:pt x="67" y="6"/>
                  </a:moveTo>
                  <a:lnTo>
                    <a:pt x="67" y="117"/>
                  </a:lnTo>
                  <a:lnTo>
                    <a:pt x="56" y="117"/>
                  </a:lnTo>
                  <a:lnTo>
                    <a:pt x="56" y="6"/>
                  </a:lnTo>
                  <a:lnTo>
                    <a:pt x="67" y="6"/>
                  </a:lnTo>
                  <a:close/>
                  <a:moveTo>
                    <a:pt x="0" y="111"/>
                  </a:moveTo>
                  <a:lnTo>
                    <a:pt x="112" y="0"/>
                  </a:lnTo>
                  <a:lnTo>
                    <a:pt x="121" y="10"/>
                  </a:lnTo>
                  <a:lnTo>
                    <a:pt x="10" y="121"/>
                  </a:lnTo>
                  <a:lnTo>
                    <a:pt x="0" y="111"/>
                  </a:lnTo>
                  <a:close/>
                </a:path>
              </a:pathLst>
            </a:custGeom>
            <a:solidFill>
              <a:srgbClr val="46AAC5"/>
            </a:solidFill>
            <a:ln w="1588">
              <a:solidFill>
                <a:srgbClr val="46AAC5"/>
              </a:solidFill>
              <a:prstDash val="solid"/>
              <a:round/>
              <a:headEnd/>
              <a:tailEnd/>
            </a:ln>
          </p:spPr>
          <p:txBody>
            <a:bodyPr vert="horz" wrap="square" lIns="91440" tIns="45720" rIns="91440" bIns="45720" numCol="1" anchor="t" anchorCtr="0" compatLnSpc="1">
              <a:prstTxWarp prst="textNoShape">
                <a:avLst/>
              </a:prstTxWarp>
            </a:bodyPr>
            <a:lstStyle/>
            <a:p>
              <a:endParaRPr lang="en-US" sz="2400"/>
            </a:p>
          </p:txBody>
        </p:sp>
        <p:sp>
          <p:nvSpPr>
            <p:cNvPr id="51" name="Rectangle 221"/>
            <p:cNvSpPr>
              <a:spLocks noChangeArrowheads="1"/>
            </p:cNvSpPr>
            <p:nvPr/>
          </p:nvSpPr>
          <p:spPr bwMode="auto">
            <a:xfrm>
              <a:off x="8297454" y="3943798"/>
              <a:ext cx="5257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smtClean="0">
                  <a:ln>
                    <a:noFill/>
                  </a:ln>
                  <a:solidFill>
                    <a:srgbClr val="000000"/>
                  </a:solidFill>
                  <a:effectLst/>
                  <a:latin typeface="Arial" pitchFamily="34" charset="0"/>
                  <a:cs typeface="Arial" pitchFamily="34" charset="0"/>
                </a:rPr>
                <a:t>0.7m</a:t>
              </a:r>
              <a:endParaRPr kumimoji="0" lang="en-US" alt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TextBox 51"/>
            <p:cNvSpPr txBox="1"/>
            <p:nvPr/>
          </p:nvSpPr>
          <p:spPr>
            <a:xfrm>
              <a:off x="7672113" y="1968880"/>
              <a:ext cx="1225014" cy="943848"/>
            </a:xfrm>
            <a:prstGeom prst="rect">
              <a:avLst/>
            </a:prstGeom>
            <a:noFill/>
          </p:spPr>
          <p:txBody>
            <a:bodyPr wrap="none" rtlCol="0">
              <a:spAutoFit/>
            </a:bodyPr>
            <a:lstStyle/>
            <a:p>
              <a:pPr algn="ctr"/>
              <a:r>
                <a:rPr lang="en-US" sz="2000" b="1" i="0" dirty="0" smtClean="0">
                  <a:latin typeface="Arial Narrow" panose="020B0606020202030204" pitchFamily="34" charset="0"/>
                </a:rPr>
                <a:t>Eff. shield</a:t>
              </a:r>
            </a:p>
            <a:p>
              <a:pPr algn="ctr"/>
              <a:r>
                <a:rPr lang="en-US" sz="2000" b="1" i="0" dirty="0" smtClean="0">
                  <a:latin typeface="Arial Narrow" panose="020B0606020202030204" pitchFamily="34" charset="0"/>
                </a:rPr>
                <a:t>thickness:</a:t>
              </a:r>
              <a:endParaRPr lang="en-US" sz="2000" b="1" i="0" dirty="0">
                <a:latin typeface="Arial Narrow" panose="020B0606020202030204" pitchFamily="34" charset="0"/>
              </a:endParaRPr>
            </a:p>
          </p:txBody>
        </p:sp>
      </p:grpSp>
    </p:spTree>
    <p:extLst>
      <p:ext uri="{BB962C8B-B14F-4D97-AF65-F5344CB8AC3E}">
        <p14:creationId xmlns:p14="http://schemas.microsoft.com/office/powerpoint/2010/main" val="28314143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nSpc>
                <a:spcPct val="100000"/>
              </a:lnSpc>
            </a:pPr>
            <a:r>
              <a:rPr lang="en-US" sz="2800" dirty="0" smtClean="0"/>
              <a:t>ST-FNSF may need </a:t>
            </a:r>
            <a:r>
              <a:rPr lang="en-US" sz="2800" dirty="0" err="1" smtClean="0"/>
              <a:t>solenoidless</a:t>
            </a:r>
            <a:r>
              <a:rPr lang="en-US" sz="2800" dirty="0" smtClean="0"/>
              <a:t> current start-up method</a:t>
            </a:r>
            <a:br>
              <a:rPr lang="en-US" sz="2800" dirty="0" smtClean="0"/>
            </a:br>
            <a:r>
              <a:rPr lang="en-US" sz="2800" spc="-5" dirty="0">
                <a:solidFill>
                  <a:srgbClr val="C00000"/>
                </a:solidFill>
                <a:latin typeface="Arial"/>
                <a:cs typeface="Arial"/>
              </a:rPr>
              <a:t>Coaxial Helicity Injection (CHI) </a:t>
            </a:r>
            <a:r>
              <a:rPr lang="en-US" sz="2800" spc="-5" dirty="0" smtClean="0">
                <a:solidFill>
                  <a:srgbClr val="C00000"/>
                </a:solidFill>
                <a:latin typeface="Arial"/>
                <a:cs typeface="Arial"/>
              </a:rPr>
              <a:t>effective for current initiation</a:t>
            </a:r>
            <a:endParaRPr lang="en-US" sz="2800" dirty="0"/>
          </a:p>
        </p:txBody>
      </p:sp>
      <p:sp>
        <p:nvSpPr>
          <p:cNvPr id="5" name="object 5"/>
          <p:cNvSpPr/>
          <p:nvPr/>
        </p:nvSpPr>
        <p:spPr>
          <a:xfrm>
            <a:off x="2413000" y="1711633"/>
            <a:ext cx="228600" cy="152400"/>
          </a:xfrm>
          <a:custGeom>
            <a:avLst/>
            <a:gdLst/>
            <a:ahLst/>
            <a:cxnLst/>
            <a:rect l="l" t="t" r="r" b="b"/>
            <a:pathLst>
              <a:path w="228600" h="203200">
                <a:moveTo>
                  <a:pt x="0" y="0"/>
                </a:moveTo>
                <a:lnTo>
                  <a:pt x="228600" y="0"/>
                </a:lnTo>
                <a:lnTo>
                  <a:pt x="228600" y="203200"/>
                </a:lnTo>
                <a:lnTo>
                  <a:pt x="0" y="203200"/>
                </a:lnTo>
                <a:lnTo>
                  <a:pt x="0" y="0"/>
                </a:lnTo>
                <a:close/>
              </a:path>
            </a:pathLst>
          </a:custGeom>
          <a:solidFill>
            <a:srgbClr val="EDF8F4"/>
          </a:solidFill>
        </p:spPr>
        <p:txBody>
          <a:bodyPr wrap="square" lIns="0" tIns="0" rIns="0" bIns="0" rtlCol="0"/>
          <a:lstStyle/>
          <a:p>
            <a:endParaRPr/>
          </a:p>
        </p:txBody>
      </p:sp>
      <p:sp>
        <p:nvSpPr>
          <p:cNvPr id="6" name="object 6"/>
          <p:cNvSpPr/>
          <p:nvPr/>
        </p:nvSpPr>
        <p:spPr>
          <a:xfrm>
            <a:off x="1041400" y="3359458"/>
            <a:ext cx="228600" cy="152400"/>
          </a:xfrm>
          <a:custGeom>
            <a:avLst/>
            <a:gdLst/>
            <a:ahLst/>
            <a:cxnLst/>
            <a:rect l="l" t="t" r="r" b="b"/>
            <a:pathLst>
              <a:path w="228600" h="203200">
                <a:moveTo>
                  <a:pt x="0" y="0"/>
                </a:moveTo>
                <a:lnTo>
                  <a:pt x="228600" y="0"/>
                </a:lnTo>
                <a:lnTo>
                  <a:pt x="228600" y="203200"/>
                </a:lnTo>
                <a:lnTo>
                  <a:pt x="0" y="203200"/>
                </a:lnTo>
                <a:lnTo>
                  <a:pt x="0" y="0"/>
                </a:lnTo>
                <a:close/>
              </a:path>
            </a:pathLst>
          </a:custGeom>
          <a:solidFill>
            <a:srgbClr val="EDF8F4"/>
          </a:solidFill>
        </p:spPr>
        <p:txBody>
          <a:bodyPr wrap="square" lIns="0" tIns="0" rIns="0" bIns="0" rtlCol="0"/>
          <a:lstStyle/>
          <a:p>
            <a:endParaRPr/>
          </a:p>
        </p:txBody>
      </p:sp>
      <p:sp>
        <p:nvSpPr>
          <p:cNvPr id="7" name="object 7"/>
          <p:cNvSpPr txBox="1"/>
          <p:nvPr/>
        </p:nvSpPr>
        <p:spPr>
          <a:xfrm>
            <a:off x="4572000" y="943823"/>
            <a:ext cx="4188460" cy="307777"/>
          </a:xfrm>
          <a:prstGeom prst="rect">
            <a:avLst/>
          </a:prstGeom>
        </p:spPr>
        <p:txBody>
          <a:bodyPr vert="horz" wrap="square" lIns="0" tIns="0" rIns="0" bIns="0" rtlCol="0">
            <a:spAutoFit/>
          </a:bodyPr>
          <a:lstStyle/>
          <a:p>
            <a:pPr marL="12700">
              <a:lnSpc>
                <a:spcPct val="100000"/>
              </a:lnSpc>
            </a:pPr>
            <a:r>
              <a:rPr sz="2000" spc="-10" dirty="0">
                <a:latin typeface="Arial"/>
                <a:cs typeface="Arial"/>
              </a:rPr>
              <a:t>NSTX: </a:t>
            </a:r>
            <a:r>
              <a:rPr sz="2000" spc="-5" dirty="0">
                <a:latin typeface="Arial"/>
                <a:cs typeface="Arial"/>
              </a:rPr>
              <a:t>150-200kA closed flux</a:t>
            </a:r>
            <a:r>
              <a:rPr sz="2000" spc="-110" dirty="0">
                <a:latin typeface="Arial"/>
                <a:cs typeface="Arial"/>
              </a:rPr>
              <a:t> </a:t>
            </a:r>
            <a:r>
              <a:rPr sz="2000" spc="-5" dirty="0">
                <a:latin typeface="Arial"/>
                <a:cs typeface="Arial"/>
              </a:rPr>
              <a:t>current</a:t>
            </a:r>
            <a:endParaRPr sz="2000" dirty="0">
              <a:latin typeface="Arial"/>
              <a:cs typeface="Arial"/>
            </a:endParaRPr>
          </a:p>
        </p:txBody>
      </p:sp>
      <p:sp>
        <p:nvSpPr>
          <p:cNvPr id="9" name="object 9"/>
          <p:cNvSpPr>
            <a:spLocks/>
          </p:cNvSpPr>
          <p:nvPr/>
        </p:nvSpPr>
        <p:spPr>
          <a:xfrm>
            <a:off x="594789" y="1511808"/>
            <a:ext cx="2529411" cy="3054352"/>
          </a:xfrm>
          <a:prstGeom prst="rect">
            <a:avLst/>
          </a:prstGeom>
          <a:blipFill>
            <a:blip r:embed="rId2" cstate="print"/>
            <a:stretch>
              <a:fillRect/>
            </a:stretch>
          </a:blipFill>
        </p:spPr>
        <p:txBody>
          <a:bodyPr wrap="square" lIns="0" tIns="0" rIns="0" bIns="0" rtlCol="0"/>
          <a:lstStyle/>
          <a:p>
            <a:endParaRPr/>
          </a:p>
        </p:txBody>
      </p:sp>
      <p:sp>
        <p:nvSpPr>
          <p:cNvPr id="36" name="object 31"/>
          <p:cNvSpPr txBox="1"/>
          <p:nvPr/>
        </p:nvSpPr>
        <p:spPr>
          <a:xfrm>
            <a:off x="4593414" y="1257300"/>
            <a:ext cx="4398187" cy="307777"/>
          </a:xfrm>
          <a:prstGeom prst="rect">
            <a:avLst/>
          </a:prstGeom>
        </p:spPr>
        <p:txBody>
          <a:bodyPr vert="horz" wrap="square" lIns="0" tIns="0" rIns="0" bIns="0" rtlCol="0">
            <a:spAutoFit/>
          </a:bodyPr>
          <a:lstStyle/>
          <a:p>
            <a:pPr marL="12700">
              <a:lnSpc>
                <a:spcPct val="100000"/>
              </a:lnSpc>
            </a:pPr>
            <a:r>
              <a:rPr sz="2000" spc="-5" dirty="0">
                <a:solidFill>
                  <a:srgbClr val="C00000"/>
                </a:solidFill>
                <a:latin typeface="Arial"/>
                <a:cs typeface="Arial"/>
              </a:rPr>
              <a:t>NSTX-U: </a:t>
            </a:r>
            <a:r>
              <a:rPr lang="en-US" sz="2000" spc="-5" dirty="0" smtClean="0">
                <a:solidFill>
                  <a:srgbClr val="C00000"/>
                </a:solidFill>
                <a:latin typeface="Arial"/>
                <a:cs typeface="Arial"/>
              </a:rPr>
              <a:t>CHI p</a:t>
            </a:r>
            <a:r>
              <a:rPr sz="2000" spc="-5" dirty="0" smtClean="0">
                <a:solidFill>
                  <a:srgbClr val="C00000"/>
                </a:solidFill>
                <a:latin typeface="Arial"/>
                <a:cs typeface="Arial"/>
              </a:rPr>
              <a:t>roject</a:t>
            </a:r>
            <a:r>
              <a:rPr lang="en-US" sz="2000" spc="-5" dirty="0" smtClean="0">
                <a:solidFill>
                  <a:srgbClr val="C00000"/>
                </a:solidFill>
                <a:latin typeface="Arial"/>
                <a:cs typeface="Arial"/>
              </a:rPr>
              <a:t>s to</a:t>
            </a:r>
            <a:r>
              <a:rPr sz="2000" spc="-35" dirty="0" smtClean="0">
                <a:solidFill>
                  <a:srgbClr val="C00000"/>
                </a:solidFill>
                <a:latin typeface="Arial"/>
                <a:cs typeface="Arial"/>
              </a:rPr>
              <a:t> </a:t>
            </a:r>
            <a:r>
              <a:rPr sz="2000" spc="-5" dirty="0" smtClean="0">
                <a:solidFill>
                  <a:srgbClr val="C00000"/>
                </a:solidFill>
                <a:latin typeface="Arial"/>
                <a:cs typeface="Arial"/>
              </a:rPr>
              <a:t>300-400kA</a:t>
            </a:r>
            <a:endParaRPr sz="2000" dirty="0">
              <a:latin typeface="Arial"/>
              <a:cs typeface="Arial"/>
            </a:endParaRPr>
          </a:p>
        </p:txBody>
      </p:sp>
      <p:grpSp>
        <p:nvGrpSpPr>
          <p:cNvPr id="2" name="Group 1"/>
          <p:cNvGrpSpPr>
            <a:grpSpLocks noChangeAspect="1"/>
          </p:cNvGrpSpPr>
          <p:nvPr/>
        </p:nvGrpSpPr>
        <p:grpSpPr>
          <a:xfrm>
            <a:off x="4653210" y="1568928"/>
            <a:ext cx="4338390" cy="3288822"/>
            <a:chOff x="5594597" y="1976219"/>
            <a:chExt cx="3615325" cy="2740685"/>
          </a:xfrm>
        </p:grpSpPr>
        <p:grpSp>
          <p:nvGrpSpPr>
            <p:cNvPr id="41" name="Group 40"/>
            <p:cNvGrpSpPr>
              <a:grpSpLocks/>
            </p:cNvGrpSpPr>
            <p:nvPr/>
          </p:nvGrpSpPr>
          <p:grpSpPr>
            <a:xfrm>
              <a:off x="5594597" y="2430692"/>
              <a:ext cx="3331442" cy="2286212"/>
              <a:chOff x="4244877" y="3124200"/>
              <a:chExt cx="4441923" cy="3048282"/>
            </a:xfrm>
          </p:grpSpPr>
          <p:sp>
            <p:nvSpPr>
              <p:cNvPr id="10" name="object 10"/>
              <p:cNvSpPr/>
              <p:nvPr/>
            </p:nvSpPr>
            <p:spPr>
              <a:xfrm>
                <a:off x="4759233" y="3309187"/>
                <a:ext cx="1274413" cy="2544290"/>
              </a:xfrm>
              <a:prstGeom prst="rect">
                <a:avLst/>
              </a:prstGeom>
              <a:blipFill>
                <a:blip r:embed="rId3" cstate="print"/>
                <a:stretch>
                  <a:fillRect/>
                </a:stretch>
              </a:blipFill>
            </p:spPr>
            <p:txBody>
              <a:bodyPr wrap="square" lIns="0" tIns="0" rIns="0" bIns="0" rtlCol="0"/>
              <a:lstStyle/>
              <a:p>
                <a:endParaRPr sz="1400"/>
              </a:p>
            </p:txBody>
          </p:sp>
          <p:sp>
            <p:nvSpPr>
              <p:cNvPr id="11" name="object 11"/>
              <p:cNvSpPr/>
              <p:nvPr/>
            </p:nvSpPr>
            <p:spPr>
              <a:xfrm>
                <a:off x="5850288" y="5819524"/>
                <a:ext cx="0" cy="32130"/>
              </a:xfrm>
              <a:custGeom>
                <a:avLst/>
                <a:gdLst/>
                <a:ahLst/>
                <a:cxnLst/>
                <a:rect l="l" t="t" r="r" b="b"/>
                <a:pathLst>
                  <a:path h="29210">
                    <a:moveTo>
                      <a:pt x="0" y="28809"/>
                    </a:moveTo>
                    <a:lnTo>
                      <a:pt x="0" y="0"/>
                    </a:lnTo>
                  </a:path>
                </a:pathLst>
              </a:custGeom>
              <a:ln w="4115">
                <a:solidFill>
                  <a:srgbClr val="010101"/>
                </a:solidFill>
              </a:ln>
            </p:spPr>
            <p:txBody>
              <a:bodyPr wrap="square" lIns="0" tIns="0" rIns="0" bIns="0" rtlCol="0"/>
              <a:lstStyle/>
              <a:p>
                <a:endParaRPr sz="1400"/>
              </a:p>
            </p:txBody>
          </p:sp>
          <p:sp>
            <p:nvSpPr>
              <p:cNvPr id="12" name="object 12"/>
              <p:cNvSpPr/>
              <p:nvPr/>
            </p:nvSpPr>
            <p:spPr>
              <a:xfrm>
                <a:off x="5999686" y="5683708"/>
                <a:ext cx="32130" cy="0"/>
              </a:xfrm>
              <a:custGeom>
                <a:avLst/>
                <a:gdLst/>
                <a:ahLst/>
                <a:cxnLst/>
                <a:rect l="l" t="t" r="r" b="b"/>
                <a:pathLst>
                  <a:path w="29210">
                    <a:moveTo>
                      <a:pt x="28809" y="0"/>
                    </a:moveTo>
                    <a:lnTo>
                      <a:pt x="0" y="0"/>
                    </a:lnTo>
                  </a:path>
                </a:pathLst>
              </a:custGeom>
              <a:ln w="4115">
                <a:solidFill>
                  <a:srgbClr val="010101"/>
                </a:solidFill>
              </a:ln>
            </p:spPr>
            <p:txBody>
              <a:bodyPr wrap="square" lIns="0" tIns="0" rIns="0" bIns="0" rtlCol="0"/>
              <a:lstStyle/>
              <a:p>
                <a:endParaRPr sz="1400"/>
              </a:p>
            </p:txBody>
          </p:sp>
          <p:sp>
            <p:nvSpPr>
              <p:cNvPr id="13" name="object 13"/>
              <p:cNvSpPr/>
              <p:nvPr/>
            </p:nvSpPr>
            <p:spPr>
              <a:xfrm>
                <a:off x="5999686" y="3752855"/>
                <a:ext cx="32130" cy="0"/>
              </a:xfrm>
              <a:custGeom>
                <a:avLst/>
                <a:gdLst/>
                <a:ahLst/>
                <a:cxnLst/>
                <a:rect l="l" t="t" r="r" b="b"/>
                <a:pathLst>
                  <a:path w="29210">
                    <a:moveTo>
                      <a:pt x="28809" y="0"/>
                    </a:moveTo>
                    <a:lnTo>
                      <a:pt x="0" y="0"/>
                    </a:lnTo>
                  </a:path>
                </a:pathLst>
              </a:custGeom>
              <a:ln w="4115">
                <a:solidFill>
                  <a:srgbClr val="010101"/>
                </a:solidFill>
              </a:ln>
            </p:spPr>
            <p:txBody>
              <a:bodyPr wrap="square" lIns="0" tIns="0" rIns="0" bIns="0" rtlCol="0"/>
              <a:lstStyle/>
              <a:p>
                <a:endParaRPr sz="1400"/>
              </a:p>
            </p:txBody>
          </p:sp>
          <p:sp>
            <p:nvSpPr>
              <p:cNvPr id="14" name="object 14"/>
              <p:cNvSpPr/>
              <p:nvPr/>
            </p:nvSpPr>
            <p:spPr>
              <a:xfrm>
                <a:off x="5999686" y="3476695"/>
                <a:ext cx="32130" cy="0"/>
              </a:xfrm>
              <a:custGeom>
                <a:avLst/>
                <a:gdLst/>
                <a:ahLst/>
                <a:cxnLst/>
                <a:rect l="l" t="t" r="r" b="b"/>
                <a:pathLst>
                  <a:path w="29210">
                    <a:moveTo>
                      <a:pt x="28809" y="0"/>
                    </a:moveTo>
                    <a:lnTo>
                      <a:pt x="0" y="0"/>
                    </a:lnTo>
                  </a:path>
                </a:pathLst>
              </a:custGeom>
              <a:ln w="4115">
                <a:solidFill>
                  <a:srgbClr val="010101"/>
                </a:solidFill>
              </a:ln>
            </p:spPr>
            <p:txBody>
              <a:bodyPr wrap="square" lIns="0" tIns="0" rIns="0" bIns="0" rtlCol="0"/>
              <a:lstStyle/>
              <a:p>
                <a:endParaRPr sz="1400"/>
              </a:p>
            </p:txBody>
          </p:sp>
          <p:sp>
            <p:nvSpPr>
              <p:cNvPr id="15" name="object 15"/>
              <p:cNvSpPr/>
              <p:nvPr/>
            </p:nvSpPr>
            <p:spPr>
              <a:xfrm>
                <a:off x="6058549" y="3311451"/>
                <a:ext cx="1274414" cy="2544290"/>
              </a:xfrm>
              <a:prstGeom prst="rect">
                <a:avLst/>
              </a:prstGeom>
              <a:blipFill>
                <a:blip r:embed="rId4" cstate="print"/>
                <a:stretch>
                  <a:fillRect/>
                </a:stretch>
              </a:blipFill>
            </p:spPr>
            <p:txBody>
              <a:bodyPr wrap="square" lIns="0" tIns="0" rIns="0" bIns="0" rtlCol="0"/>
              <a:lstStyle/>
              <a:p>
                <a:endParaRPr sz="1400"/>
              </a:p>
            </p:txBody>
          </p:sp>
          <p:sp>
            <p:nvSpPr>
              <p:cNvPr id="16" name="object 16"/>
              <p:cNvSpPr/>
              <p:nvPr/>
            </p:nvSpPr>
            <p:spPr>
              <a:xfrm>
                <a:off x="7149604" y="5821787"/>
                <a:ext cx="0" cy="32130"/>
              </a:xfrm>
              <a:custGeom>
                <a:avLst/>
                <a:gdLst/>
                <a:ahLst/>
                <a:cxnLst/>
                <a:rect l="l" t="t" r="r" b="b"/>
                <a:pathLst>
                  <a:path h="29210">
                    <a:moveTo>
                      <a:pt x="0" y="28809"/>
                    </a:moveTo>
                    <a:lnTo>
                      <a:pt x="0" y="0"/>
                    </a:lnTo>
                  </a:path>
                </a:pathLst>
              </a:custGeom>
              <a:ln w="4115">
                <a:solidFill>
                  <a:srgbClr val="010101"/>
                </a:solidFill>
              </a:ln>
            </p:spPr>
            <p:txBody>
              <a:bodyPr wrap="square" lIns="0" tIns="0" rIns="0" bIns="0" rtlCol="0"/>
              <a:lstStyle/>
              <a:p>
                <a:endParaRPr sz="1400"/>
              </a:p>
            </p:txBody>
          </p:sp>
          <p:sp>
            <p:nvSpPr>
              <p:cNvPr id="17" name="object 17"/>
              <p:cNvSpPr/>
              <p:nvPr/>
            </p:nvSpPr>
            <p:spPr>
              <a:xfrm>
                <a:off x="7299001" y="5685971"/>
                <a:ext cx="32130" cy="0"/>
              </a:xfrm>
              <a:custGeom>
                <a:avLst/>
                <a:gdLst/>
                <a:ahLst/>
                <a:cxnLst/>
                <a:rect l="l" t="t" r="r" b="b"/>
                <a:pathLst>
                  <a:path w="29209">
                    <a:moveTo>
                      <a:pt x="28809" y="0"/>
                    </a:moveTo>
                    <a:lnTo>
                      <a:pt x="0" y="0"/>
                    </a:lnTo>
                  </a:path>
                </a:pathLst>
              </a:custGeom>
              <a:ln w="4115">
                <a:solidFill>
                  <a:srgbClr val="010101"/>
                </a:solidFill>
              </a:ln>
            </p:spPr>
            <p:txBody>
              <a:bodyPr wrap="square" lIns="0" tIns="0" rIns="0" bIns="0" rtlCol="0"/>
              <a:lstStyle/>
              <a:p>
                <a:endParaRPr sz="1400"/>
              </a:p>
            </p:txBody>
          </p:sp>
          <p:sp>
            <p:nvSpPr>
              <p:cNvPr id="18" name="object 18"/>
              <p:cNvSpPr/>
              <p:nvPr/>
            </p:nvSpPr>
            <p:spPr>
              <a:xfrm>
                <a:off x="7299001" y="3755117"/>
                <a:ext cx="32130" cy="0"/>
              </a:xfrm>
              <a:custGeom>
                <a:avLst/>
                <a:gdLst/>
                <a:ahLst/>
                <a:cxnLst/>
                <a:rect l="l" t="t" r="r" b="b"/>
                <a:pathLst>
                  <a:path w="29209">
                    <a:moveTo>
                      <a:pt x="28809" y="0"/>
                    </a:moveTo>
                    <a:lnTo>
                      <a:pt x="0" y="0"/>
                    </a:lnTo>
                  </a:path>
                </a:pathLst>
              </a:custGeom>
              <a:ln w="4115">
                <a:solidFill>
                  <a:srgbClr val="010101"/>
                </a:solidFill>
              </a:ln>
            </p:spPr>
            <p:txBody>
              <a:bodyPr wrap="square" lIns="0" tIns="0" rIns="0" bIns="0" rtlCol="0"/>
              <a:lstStyle/>
              <a:p>
                <a:endParaRPr sz="1400"/>
              </a:p>
            </p:txBody>
          </p:sp>
          <p:sp>
            <p:nvSpPr>
              <p:cNvPr id="19" name="object 19"/>
              <p:cNvSpPr/>
              <p:nvPr/>
            </p:nvSpPr>
            <p:spPr>
              <a:xfrm>
                <a:off x="7299001" y="3478958"/>
                <a:ext cx="32130" cy="0"/>
              </a:xfrm>
              <a:custGeom>
                <a:avLst/>
                <a:gdLst/>
                <a:ahLst/>
                <a:cxnLst/>
                <a:rect l="l" t="t" r="r" b="b"/>
                <a:pathLst>
                  <a:path w="29209">
                    <a:moveTo>
                      <a:pt x="28809" y="0"/>
                    </a:moveTo>
                    <a:lnTo>
                      <a:pt x="0" y="0"/>
                    </a:lnTo>
                  </a:path>
                </a:pathLst>
              </a:custGeom>
              <a:ln w="4115">
                <a:solidFill>
                  <a:srgbClr val="010101"/>
                </a:solidFill>
              </a:ln>
            </p:spPr>
            <p:txBody>
              <a:bodyPr wrap="square" lIns="0" tIns="0" rIns="0" bIns="0" rtlCol="0"/>
              <a:lstStyle/>
              <a:p>
                <a:endParaRPr sz="1400"/>
              </a:p>
            </p:txBody>
          </p:sp>
          <p:sp>
            <p:nvSpPr>
              <p:cNvPr id="20" name="object 20"/>
              <p:cNvSpPr/>
              <p:nvPr/>
            </p:nvSpPr>
            <p:spPr>
              <a:xfrm>
                <a:off x="7357867" y="3317111"/>
                <a:ext cx="1274416" cy="2543158"/>
              </a:xfrm>
              <a:prstGeom prst="rect">
                <a:avLst/>
              </a:prstGeom>
              <a:blipFill>
                <a:blip r:embed="rId5" cstate="print"/>
                <a:stretch>
                  <a:fillRect/>
                </a:stretch>
              </a:blipFill>
            </p:spPr>
            <p:txBody>
              <a:bodyPr wrap="square" lIns="0" tIns="0" rIns="0" bIns="0" rtlCol="0"/>
              <a:lstStyle/>
              <a:p>
                <a:endParaRPr sz="1400"/>
              </a:p>
            </p:txBody>
          </p:sp>
          <p:sp>
            <p:nvSpPr>
              <p:cNvPr id="21" name="object 21"/>
              <p:cNvSpPr/>
              <p:nvPr/>
            </p:nvSpPr>
            <p:spPr>
              <a:xfrm>
                <a:off x="8596057" y="5416604"/>
                <a:ext cx="34227" cy="0"/>
              </a:xfrm>
              <a:custGeom>
                <a:avLst/>
                <a:gdLst/>
                <a:ahLst/>
                <a:cxnLst/>
                <a:rect l="l" t="t" r="r" b="b"/>
                <a:pathLst>
                  <a:path w="31115">
                    <a:moveTo>
                      <a:pt x="30867" y="0"/>
                    </a:moveTo>
                    <a:lnTo>
                      <a:pt x="0" y="0"/>
                    </a:lnTo>
                  </a:path>
                </a:pathLst>
              </a:custGeom>
              <a:ln w="4115">
                <a:solidFill>
                  <a:srgbClr val="010101"/>
                </a:solidFill>
              </a:ln>
            </p:spPr>
            <p:txBody>
              <a:bodyPr wrap="square" lIns="0" tIns="0" rIns="0" bIns="0" rtlCol="0"/>
              <a:lstStyle/>
              <a:p>
                <a:endParaRPr sz="1400"/>
              </a:p>
            </p:txBody>
          </p:sp>
          <p:sp>
            <p:nvSpPr>
              <p:cNvPr id="22" name="object 22"/>
              <p:cNvSpPr/>
              <p:nvPr/>
            </p:nvSpPr>
            <p:spPr>
              <a:xfrm>
                <a:off x="8596057" y="3761910"/>
                <a:ext cx="34227" cy="0"/>
              </a:xfrm>
              <a:custGeom>
                <a:avLst/>
                <a:gdLst/>
                <a:ahLst/>
                <a:cxnLst/>
                <a:rect l="l" t="t" r="r" b="b"/>
                <a:pathLst>
                  <a:path w="31115">
                    <a:moveTo>
                      <a:pt x="30867" y="0"/>
                    </a:moveTo>
                    <a:lnTo>
                      <a:pt x="0" y="0"/>
                    </a:lnTo>
                  </a:path>
                </a:pathLst>
              </a:custGeom>
              <a:ln w="4115">
                <a:solidFill>
                  <a:srgbClr val="010101"/>
                </a:solidFill>
              </a:ln>
            </p:spPr>
            <p:txBody>
              <a:bodyPr wrap="square" lIns="0" tIns="0" rIns="0" bIns="0" rtlCol="0"/>
              <a:lstStyle/>
              <a:p>
                <a:endParaRPr sz="1400"/>
              </a:p>
            </p:txBody>
          </p:sp>
          <p:sp>
            <p:nvSpPr>
              <p:cNvPr id="23" name="object 23"/>
              <p:cNvSpPr/>
              <p:nvPr/>
            </p:nvSpPr>
            <p:spPr>
              <a:xfrm>
                <a:off x="8596057" y="3485750"/>
                <a:ext cx="34227" cy="0"/>
              </a:xfrm>
              <a:custGeom>
                <a:avLst/>
                <a:gdLst/>
                <a:ahLst/>
                <a:cxnLst/>
                <a:rect l="l" t="t" r="r" b="b"/>
                <a:pathLst>
                  <a:path w="31115">
                    <a:moveTo>
                      <a:pt x="30867" y="0"/>
                    </a:moveTo>
                    <a:lnTo>
                      <a:pt x="0" y="0"/>
                    </a:lnTo>
                  </a:path>
                </a:pathLst>
              </a:custGeom>
              <a:ln w="4115">
                <a:solidFill>
                  <a:srgbClr val="010101"/>
                </a:solidFill>
              </a:ln>
            </p:spPr>
            <p:txBody>
              <a:bodyPr wrap="square" lIns="0" tIns="0" rIns="0" bIns="0" rtlCol="0"/>
              <a:lstStyle/>
              <a:p>
                <a:endParaRPr sz="1400"/>
              </a:p>
            </p:txBody>
          </p:sp>
          <p:sp>
            <p:nvSpPr>
              <p:cNvPr id="24" name="object 24"/>
              <p:cNvSpPr txBox="1"/>
              <p:nvPr/>
            </p:nvSpPr>
            <p:spPr>
              <a:xfrm>
                <a:off x="5794103" y="5862597"/>
                <a:ext cx="162993" cy="215444"/>
              </a:xfrm>
              <a:prstGeom prst="rect">
                <a:avLst/>
              </a:prstGeom>
            </p:spPr>
            <p:txBody>
              <a:bodyPr vert="horz" wrap="square" lIns="0" tIns="0" rIns="0" bIns="0" rtlCol="0">
                <a:spAutoFit/>
              </a:bodyPr>
              <a:lstStyle/>
              <a:p>
                <a:pPr marL="12700">
                  <a:lnSpc>
                    <a:spcPct val="100000"/>
                  </a:lnSpc>
                  <a:tabLst>
                    <a:tab pos="224154" algn="l"/>
                  </a:tabLst>
                </a:pPr>
                <a:r>
                  <a:rPr sz="1050" dirty="0" smtClean="0">
                    <a:latin typeface="Arial"/>
                    <a:cs typeface="Arial"/>
                  </a:rPr>
                  <a:t>2</a:t>
                </a:r>
                <a:endParaRPr sz="1050" dirty="0">
                  <a:latin typeface="Arial"/>
                  <a:cs typeface="Arial"/>
                </a:endParaRPr>
              </a:p>
            </p:txBody>
          </p:sp>
          <p:sp>
            <p:nvSpPr>
              <p:cNvPr id="25" name="object 25"/>
              <p:cNvSpPr txBox="1"/>
              <p:nvPr/>
            </p:nvSpPr>
            <p:spPr>
              <a:xfrm>
                <a:off x="7107564" y="5864273"/>
                <a:ext cx="163099" cy="215444"/>
              </a:xfrm>
              <a:prstGeom prst="rect">
                <a:avLst/>
              </a:prstGeom>
            </p:spPr>
            <p:txBody>
              <a:bodyPr vert="horz" wrap="square" lIns="0" tIns="0" rIns="0" bIns="0" rtlCol="0">
                <a:spAutoFit/>
              </a:bodyPr>
              <a:lstStyle/>
              <a:p>
                <a:pPr marL="12700">
                  <a:lnSpc>
                    <a:spcPct val="100000"/>
                  </a:lnSpc>
                </a:pPr>
                <a:r>
                  <a:rPr sz="1050" dirty="0" smtClean="0">
                    <a:latin typeface="Arial"/>
                    <a:cs typeface="Arial"/>
                  </a:rPr>
                  <a:t>2</a:t>
                </a:r>
                <a:endParaRPr sz="1050" dirty="0">
                  <a:latin typeface="Arial"/>
                  <a:cs typeface="Arial"/>
                </a:endParaRPr>
              </a:p>
            </p:txBody>
          </p:sp>
          <p:sp>
            <p:nvSpPr>
              <p:cNvPr id="26" name="object 26"/>
              <p:cNvSpPr txBox="1"/>
              <p:nvPr/>
            </p:nvSpPr>
            <p:spPr>
              <a:xfrm>
                <a:off x="8383303" y="5866379"/>
                <a:ext cx="121539" cy="215444"/>
              </a:xfrm>
              <a:prstGeom prst="rect">
                <a:avLst/>
              </a:prstGeom>
            </p:spPr>
            <p:txBody>
              <a:bodyPr vert="horz" wrap="square" lIns="0" tIns="0" rIns="0" bIns="0" rtlCol="0">
                <a:spAutoFit/>
              </a:bodyPr>
              <a:lstStyle/>
              <a:p>
                <a:pPr marL="12700">
                  <a:lnSpc>
                    <a:spcPct val="100000"/>
                  </a:lnSpc>
                </a:pPr>
                <a:r>
                  <a:rPr sz="1050" dirty="0">
                    <a:latin typeface="Arial"/>
                    <a:cs typeface="Arial"/>
                  </a:rPr>
                  <a:t>2</a:t>
                </a:r>
              </a:p>
            </p:txBody>
          </p:sp>
          <p:sp>
            <p:nvSpPr>
              <p:cNvPr id="27" name="object 27"/>
              <p:cNvSpPr txBox="1"/>
              <p:nvPr/>
            </p:nvSpPr>
            <p:spPr>
              <a:xfrm>
                <a:off x="6407666" y="5950199"/>
                <a:ext cx="448437" cy="222283"/>
              </a:xfrm>
              <a:prstGeom prst="rect">
                <a:avLst/>
              </a:prstGeom>
            </p:spPr>
            <p:txBody>
              <a:bodyPr vert="horz" wrap="square" lIns="0" tIns="0" rIns="0" bIns="0" rtlCol="0">
                <a:spAutoFit/>
              </a:bodyPr>
              <a:lstStyle/>
              <a:p>
                <a:pPr algn="ctr">
                  <a:lnSpc>
                    <a:spcPts val="1265"/>
                  </a:lnSpc>
                </a:pPr>
                <a:r>
                  <a:rPr sz="1050" dirty="0" smtClean="0">
                    <a:latin typeface="Arial"/>
                    <a:cs typeface="Arial"/>
                  </a:rPr>
                  <a:t>R</a:t>
                </a:r>
                <a:r>
                  <a:rPr sz="1050" spc="-100" dirty="0" smtClean="0">
                    <a:latin typeface="Arial"/>
                    <a:cs typeface="Arial"/>
                  </a:rPr>
                  <a:t> </a:t>
                </a:r>
                <a:r>
                  <a:rPr sz="1050" dirty="0">
                    <a:latin typeface="Arial"/>
                    <a:cs typeface="Arial"/>
                  </a:rPr>
                  <a:t>(m)</a:t>
                </a:r>
              </a:p>
            </p:txBody>
          </p:sp>
          <p:sp>
            <p:nvSpPr>
              <p:cNvPr id="28" name="object 28"/>
              <p:cNvSpPr txBox="1"/>
              <p:nvPr/>
            </p:nvSpPr>
            <p:spPr>
              <a:xfrm>
                <a:off x="5103594" y="5934455"/>
                <a:ext cx="448437" cy="222283"/>
              </a:xfrm>
              <a:prstGeom prst="rect">
                <a:avLst/>
              </a:prstGeom>
            </p:spPr>
            <p:txBody>
              <a:bodyPr vert="horz" wrap="square" lIns="0" tIns="0" rIns="0" bIns="0" rtlCol="0">
                <a:spAutoFit/>
              </a:bodyPr>
              <a:lstStyle/>
              <a:p>
                <a:pPr algn="ctr">
                  <a:lnSpc>
                    <a:spcPts val="1345"/>
                  </a:lnSpc>
                </a:pPr>
                <a:r>
                  <a:rPr sz="1050" dirty="0" smtClean="0">
                    <a:latin typeface="Arial"/>
                    <a:cs typeface="Arial"/>
                  </a:rPr>
                  <a:t>R</a:t>
                </a:r>
                <a:r>
                  <a:rPr sz="1050" spc="-100" dirty="0" smtClean="0">
                    <a:latin typeface="Arial"/>
                    <a:cs typeface="Arial"/>
                  </a:rPr>
                  <a:t> </a:t>
                </a:r>
                <a:r>
                  <a:rPr sz="1050" dirty="0">
                    <a:latin typeface="Arial"/>
                    <a:cs typeface="Arial"/>
                  </a:rPr>
                  <a:t>(m)</a:t>
                </a:r>
              </a:p>
            </p:txBody>
          </p:sp>
          <p:sp>
            <p:nvSpPr>
              <p:cNvPr id="29" name="object 29"/>
              <p:cNvSpPr txBox="1"/>
              <p:nvPr/>
            </p:nvSpPr>
            <p:spPr>
              <a:xfrm>
                <a:off x="4572000" y="5867399"/>
                <a:ext cx="261239" cy="215444"/>
              </a:xfrm>
              <a:prstGeom prst="rect">
                <a:avLst/>
              </a:prstGeom>
            </p:spPr>
            <p:txBody>
              <a:bodyPr vert="horz" wrap="square" lIns="0" tIns="0" rIns="0" bIns="0" rtlCol="0">
                <a:spAutoFit/>
              </a:bodyPr>
              <a:lstStyle/>
              <a:p>
                <a:pPr marL="139700">
                  <a:lnSpc>
                    <a:spcPct val="100000"/>
                  </a:lnSpc>
                  <a:spcBef>
                    <a:spcPts val="595"/>
                  </a:spcBef>
                </a:pPr>
                <a:r>
                  <a:rPr sz="1050" dirty="0" smtClean="0">
                    <a:latin typeface="Arial"/>
                    <a:cs typeface="Arial"/>
                  </a:rPr>
                  <a:t>0</a:t>
                </a:r>
                <a:endParaRPr sz="1050" dirty="0">
                  <a:latin typeface="Arial"/>
                  <a:cs typeface="Arial"/>
                </a:endParaRPr>
              </a:p>
            </p:txBody>
          </p:sp>
          <p:sp>
            <p:nvSpPr>
              <p:cNvPr id="30" name="object 30"/>
              <p:cNvSpPr txBox="1"/>
              <p:nvPr/>
            </p:nvSpPr>
            <p:spPr>
              <a:xfrm>
                <a:off x="4244877" y="4353800"/>
                <a:ext cx="444567" cy="430276"/>
              </a:xfrm>
              <a:prstGeom prst="rect">
                <a:avLst/>
              </a:prstGeom>
            </p:spPr>
            <p:txBody>
              <a:bodyPr vert="vert270" wrap="square" lIns="0" tIns="0" rIns="0" bIns="0" rtlCol="0">
                <a:spAutoFit/>
              </a:bodyPr>
              <a:lstStyle/>
              <a:p>
                <a:pPr marL="12700">
                  <a:lnSpc>
                    <a:spcPts val="1310"/>
                  </a:lnSpc>
                </a:pPr>
                <a:r>
                  <a:rPr sz="1000" dirty="0">
                    <a:latin typeface="Arial"/>
                    <a:cs typeface="Arial"/>
                  </a:rPr>
                  <a:t>Z</a:t>
                </a:r>
                <a:r>
                  <a:rPr sz="1000" spc="5" dirty="0">
                    <a:latin typeface="Arial"/>
                    <a:cs typeface="Arial"/>
                  </a:rPr>
                  <a:t> </a:t>
                </a:r>
                <a:r>
                  <a:rPr sz="1000" dirty="0">
                    <a:latin typeface="Arial"/>
                    <a:cs typeface="Arial"/>
                  </a:rPr>
                  <a:t>(m)</a:t>
                </a:r>
              </a:p>
            </p:txBody>
          </p:sp>
          <p:sp>
            <p:nvSpPr>
              <p:cNvPr id="31" name="object 31"/>
              <p:cNvSpPr txBox="1"/>
              <p:nvPr/>
            </p:nvSpPr>
            <p:spPr>
              <a:xfrm>
                <a:off x="4467161" y="3124200"/>
                <a:ext cx="4219639" cy="179537"/>
              </a:xfrm>
              <a:prstGeom prst="rect">
                <a:avLst/>
              </a:prstGeom>
            </p:spPr>
            <p:txBody>
              <a:bodyPr vert="horz" wrap="square" lIns="0" tIns="0" rIns="0" bIns="0" rtlCol="0">
                <a:spAutoFit/>
              </a:bodyPr>
              <a:lstStyle/>
              <a:p>
                <a:pPr marL="508000">
                  <a:lnSpc>
                    <a:spcPct val="100000"/>
                  </a:lnSpc>
                  <a:spcBef>
                    <a:spcPts val="360"/>
                  </a:spcBef>
                  <a:tabLst>
                    <a:tab pos="1659255" algn="l"/>
                    <a:tab pos="2832100" algn="l"/>
                  </a:tabLst>
                </a:pPr>
                <a:r>
                  <a:rPr sz="1050" spc="-5" dirty="0" smtClean="0">
                    <a:solidFill>
                      <a:srgbClr val="0000FF"/>
                    </a:solidFill>
                    <a:latin typeface="Arial"/>
                    <a:cs typeface="Arial"/>
                  </a:rPr>
                  <a:t>1.0</a:t>
                </a:r>
                <a:r>
                  <a:rPr sz="1050" spc="5" dirty="0" smtClean="0">
                    <a:solidFill>
                      <a:srgbClr val="0000FF"/>
                    </a:solidFill>
                    <a:latin typeface="Arial"/>
                    <a:cs typeface="Arial"/>
                  </a:rPr>
                  <a:t> </a:t>
                </a:r>
                <a:r>
                  <a:rPr sz="1050" dirty="0" err="1" smtClean="0">
                    <a:solidFill>
                      <a:srgbClr val="0000FF"/>
                    </a:solidFill>
                    <a:latin typeface="Arial"/>
                    <a:cs typeface="Arial"/>
                  </a:rPr>
                  <a:t>ms</a:t>
                </a:r>
                <a:r>
                  <a:rPr lang="en-US" sz="1050" dirty="0" smtClean="0">
                    <a:solidFill>
                      <a:srgbClr val="0000FF"/>
                    </a:solidFill>
                    <a:latin typeface="Arial"/>
                    <a:cs typeface="Arial"/>
                  </a:rPr>
                  <a:t>                     </a:t>
                </a:r>
                <a:r>
                  <a:rPr sz="1050" spc="-5" dirty="0" smtClean="0">
                    <a:solidFill>
                      <a:srgbClr val="0000FF"/>
                    </a:solidFill>
                    <a:latin typeface="Arial"/>
                    <a:cs typeface="Arial"/>
                  </a:rPr>
                  <a:t>1.6</a:t>
                </a:r>
                <a:r>
                  <a:rPr sz="1050" spc="5" dirty="0" smtClean="0">
                    <a:solidFill>
                      <a:srgbClr val="0000FF"/>
                    </a:solidFill>
                    <a:latin typeface="Arial"/>
                    <a:cs typeface="Arial"/>
                  </a:rPr>
                  <a:t> </a:t>
                </a:r>
                <a:r>
                  <a:rPr sz="1050" dirty="0" err="1" smtClean="0">
                    <a:solidFill>
                      <a:srgbClr val="0000FF"/>
                    </a:solidFill>
                    <a:latin typeface="Arial"/>
                    <a:cs typeface="Arial"/>
                  </a:rPr>
                  <a:t>ms</a:t>
                </a:r>
                <a:r>
                  <a:rPr lang="en-US" sz="1050" dirty="0" smtClean="0">
                    <a:solidFill>
                      <a:srgbClr val="0000FF"/>
                    </a:solidFill>
                    <a:latin typeface="Arial"/>
                    <a:cs typeface="Arial"/>
                  </a:rPr>
                  <a:t>                        </a:t>
                </a:r>
                <a:r>
                  <a:rPr sz="1050" spc="-5" dirty="0" smtClean="0">
                    <a:solidFill>
                      <a:srgbClr val="0000FF"/>
                    </a:solidFill>
                    <a:latin typeface="Arial"/>
                    <a:cs typeface="Arial"/>
                  </a:rPr>
                  <a:t>2.7</a:t>
                </a:r>
                <a:r>
                  <a:rPr sz="1050" spc="-95" dirty="0" smtClean="0">
                    <a:solidFill>
                      <a:srgbClr val="0000FF"/>
                    </a:solidFill>
                    <a:latin typeface="Arial"/>
                    <a:cs typeface="Arial"/>
                  </a:rPr>
                  <a:t> </a:t>
                </a:r>
                <a:r>
                  <a:rPr sz="1050" dirty="0" err="1" smtClean="0">
                    <a:solidFill>
                      <a:srgbClr val="0000FF"/>
                    </a:solidFill>
                    <a:latin typeface="Arial"/>
                    <a:cs typeface="Arial"/>
                  </a:rPr>
                  <a:t>ms</a:t>
                </a:r>
                <a:endParaRPr sz="1050" dirty="0">
                  <a:latin typeface="Arial"/>
                  <a:cs typeface="Arial"/>
                </a:endParaRPr>
              </a:p>
            </p:txBody>
          </p:sp>
          <p:sp>
            <p:nvSpPr>
              <p:cNvPr id="32" name="object 32"/>
              <p:cNvSpPr txBox="1"/>
              <p:nvPr/>
            </p:nvSpPr>
            <p:spPr>
              <a:xfrm>
                <a:off x="7703425" y="5950199"/>
                <a:ext cx="505099" cy="222283"/>
              </a:xfrm>
              <a:prstGeom prst="rect">
                <a:avLst/>
              </a:prstGeom>
            </p:spPr>
            <p:txBody>
              <a:bodyPr vert="horz" wrap="square" lIns="0" tIns="0" rIns="0" bIns="0" rtlCol="0">
                <a:spAutoFit/>
              </a:bodyPr>
              <a:lstStyle/>
              <a:p>
                <a:pPr marR="55880" algn="ctr">
                  <a:lnSpc>
                    <a:spcPts val="1315"/>
                  </a:lnSpc>
                </a:pPr>
                <a:r>
                  <a:rPr sz="1050" dirty="0" smtClean="0">
                    <a:latin typeface="Arial"/>
                    <a:cs typeface="Arial"/>
                  </a:rPr>
                  <a:t>R</a:t>
                </a:r>
                <a:r>
                  <a:rPr sz="1050" spc="-100" dirty="0" smtClean="0">
                    <a:latin typeface="Arial"/>
                    <a:cs typeface="Arial"/>
                  </a:rPr>
                  <a:t> </a:t>
                </a:r>
                <a:r>
                  <a:rPr lang="en-US" sz="1050" spc="-100" dirty="0" smtClean="0">
                    <a:latin typeface="Arial"/>
                    <a:cs typeface="Arial"/>
                  </a:rPr>
                  <a:t>(</a:t>
                </a:r>
                <a:r>
                  <a:rPr sz="1050" dirty="0" smtClean="0">
                    <a:latin typeface="Arial"/>
                    <a:cs typeface="Arial"/>
                  </a:rPr>
                  <a:t>m</a:t>
                </a:r>
                <a:r>
                  <a:rPr sz="1050" dirty="0">
                    <a:latin typeface="Arial"/>
                    <a:cs typeface="Arial"/>
                  </a:rPr>
                  <a:t>)</a:t>
                </a:r>
              </a:p>
            </p:txBody>
          </p:sp>
          <p:sp>
            <p:nvSpPr>
              <p:cNvPr id="33" name="object 24"/>
              <p:cNvSpPr txBox="1"/>
              <p:nvPr/>
            </p:nvSpPr>
            <p:spPr>
              <a:xfrm>
                <a:off x="6009659" y="5861391"/>
                <a:ext cx="162993" cy="215444"/>
              </a:xfrm>
              <a:prstGeom prst="rect">
                <a:avLst/>
              </a:prstGeom>
            </p:spPr>
            <p:txBody>
              <a:bodyPr vert="horz" wrap="square" lIns="0" tIns="0" rIns="0" bIns="0" rtlCol="0">
                <a:spAutoFit/>
              </a:bodyPr>
              <a:lstStyle/>
              <a:p>
                <a:pPr marL="12700">
                  <a:lnSpc>
                    <a:spcPct val="100000"/>
                  </a:lnSpc>
                  <a:tabLst>
                    <a:tab pos="224154" algn="l"/>
                  </a:tabLst>
                </a:pPr>
                <a:r>
                  <a:rPr lang="en-US" sz="1050" dirty="0" smtClean="0">
                    <a:latin typeface="Arial"/>
                    <a:cs typeface="Arial"/>
                  </a:rPr>
                  <a:t>0</a:t>
                </a:r>
                <a:endParaRPr sz="1050" dirty="0">
                  <a:latin typeface="Arial"/>
                  <a:cs typeface="Arial"/>
                </a:endParaRPr>
              </a:p>
            </p:txBody>
          </p:sp>
          <p:sp>
            <p:nvSpPr>
              <p:cNvPr id="34" name="object 24"/>
              <p:cNvSpPr txBox="1"/>
              <p:nvPr/>
            </p:nvSpPr>
            <p:spPr>
              <a:xfrm>
                <a:off x="7302864" y="5868023"/>
                <a:ext cx="162993" cy="215444"/>
              </a:xfrm>
              <a:prstGeom prst="rect">
                <a:avLst/>
              </a:prstGeom>
            </p:spPr>
            <p:txBody>
              <a:bodyPr vert="horz" wrap="square" lIns="0" tIns="0" rIns="0" bIns="0" rtlCol="0">
                <a:spAutoFit/>
              </a:bodyPr>
              <a:lstStyle/>
              <a:p>
                <a:pPr marL="12700">
                  <a:lnSpc>
                    <a:spcPct val="100000"/>
                  </a:lnSpc>
                  <a:tabLst>
                    <a:tab pos="224154" algn="l"/>
                  </a:tabLst>
                </a:pPr>
                <a:r>
                  <a:rPr lang="en-US" sz="1050" dirty="0" smtClean="0">
                    <a:latin typeface="Arial"/>
                    <a:cs typeface="Arial"/>
                  </a:rPr>
                  <a:t>0</a:t>
                </a:r>
                <a:endParaRPr sz="1050" dirty="0">
                  <a:latin typeface="Arial"/>
                  <a:cs typeface="Arial"/>
                </a:endParaRPr>
              </a:p>
            </p:txBody>
          </p:sp>
          <p:sp>
            <p:nvSpPr>
              <p:cNvPr id="38" name="object 29"/>
              <p:cNvSpPr txBox="1"/>
              <p:nvPr/>
            </p:nvSpPr>
            <p:spPr>
              <a:xfrm>
                <a:off x="4572000" y="3200400"/>
                <a:ext cx="152400" cy="215444"/>
              </a:xfrm>
              <a:prstGeom prst="rect">
                <a:avLst/>
              </a:prstGeom>
            </p:spPr>
            <p:txBody>
              <a:bodyPr vert="horz" wrap="square" lIns="0" tIns="0" rIns="0" bIns="0" rtlCol="0">
                <a:spAutoFit/>
              </a:bodyPr>
              <a:lstStyle/>
              <a:p>
                <a:pPr marL="12700">
                  <a:lnSpc>
                    <a:spcPct val="100000"/>
                  </a:lnSpc>
                </a:pPr>
                <a:r>
                  <a:rPr lang="en-US" sz="1050" dirty="0" smtClean="0">
                    <a:latin typeface="Arial"/>
                    <a:cs typeface="Arial"/>
                  </a:rPr>
                  <a:t>2</a:t>
                </a:r>
                <a:endParaRPr sz="1050" dirty="0">
                  <a:latin typeface="Arial"/>
                  <a:cs typeface="Arial"/>
                </a:endParaRPr>
              </a:p>
            </p:txBody>
          </p:sp>
          <p:sp>
            <p:nvSpPr>
              <p:cNvPr id="39" name="object 29"/>
              <p:cNvSpPr txBox="1"/>
              <p:nvPr/>
            </p:nvSpPr>
            <p:spPr>
              <a:xfrm>
                <a:off x="4572000" y="4463534"/>
                <a:ext cx="152400" cy="215444"/>
              </a:xfrm>
              <a:prstGeom prst="rect">
                <a:avLst/>
              </a:prstGeom>
            </p:spPr>
            <p:txBody>
              <a:bodyPr vert="horz" wrap="square" lIns="0" tIns="0" rIns="0" bIns="0" rtlCol="0">
                <a:spAutoFit/>
              </a:bodyPr>
              <a:lstStyle/>
              <a:p>
                <a:pPr marL="12700">
                  <a:lnSpc>
                    <a:spcPct val="100000"/>
                  </a:lnSpc>
                </a:pPr>
                <a:r>
                  <a:rPr lang="en-US" sz="1050" dirty="0" smtClean="0">
                    <a:latin typeface="Arial"/>
                    <a:cs typeface="Arial"/>
                  </a:rPr>
                  <a:t>0</a:t>
                </a:r>
                <a:endParaRPr sz="1050" dirty="0">
                  <a:latin typeface="Arial"/>
                  <a:cs typeface="Arial"/>
                </a:endParaRPr>
              </a:p>
            </p:txBody>
          </p:sp>
          <p:sp>
            <p:nvSpPr>
              <p:cNvPr id="40" name="object 29"/>
              <p:cNvSpPr txBox="1"/>
              <p:nvPr/>
            </p:nvSpPr>
            <p:spPr>
              <a:xfrm>
                <a:off x="4467160" y="5727191"/>
                <a:ext cx="224220" cy="215444"/>
              </a:xfrm>
              <a:prstGeom prst="rect">
                <a:avLst/>
              </a:prstGeom>
            </p:spPr>
            <p:txBody>
              <a:bodyPr vert="horz" wrap="square" lIns="0" tIns="0" rIns="0" bIns="0" rtlCol="0">
                <a:spAutoFit/>
              </a:bodyPr>
              <a:lstStyle/>
              <a:p>
                <a:pPr marL="12700">
                  <a:lnSpc>
                    <a:spcPct val="100000"/>
                  </a:lnSpc>
                </a:pPr>
                <a:r>
                  <a:rPr lang="en-US" sz="1050" dirty="0" smtClean="0">
                    <a:latin typeface="Arial"/>
                    <a:cs typeface="Arial"/>
                  </a:rPr>
                  <a:t>-2</a:t>
                </a:r>
                <a:endParaRPr sz="1050" dirty="0">
                  <a:latin typeface="Arial"/>
                  <a:cs typeface="Arial"/>
                </a:endParaRPr>
              </a:p>
            </p:txBody>
          </p:sp>
        </p:grpSp>
        <p:sp>
          <p:nvSpPr>
            <p:cNvPr id="35" name="TextBox 34"/>
            <p:cNvSpPr txBox="1"/>
            <p:nvPr/>
          </p:nvSpPr>
          <p:spPr>
            <a:xfrm>
              <a:off x="5703419" y="1976219"/>
              <a:ext cx="3506503" cy="538609"/>
            </a:xfrm>
            <a:prstGeom prst="rect">
              <a:avLst/>
            </a:prstGeom>
            <a:noFill/>
          </p:spPr>
          <p:txBody>
            <a:bodyPr wrap="square" rtlCol="0">
              <a:spAutoFit/>
            </a:bodyPr>
            <a:lstStyle/>
            <a:p>
              <a:pPr algn="ctr"/>
              <a:r>
                <a:rPr lang="en-US" spc="-5" dirty="0" smtClean="0">
                  <a:latin typeface="Arial" panose="020B0604020202020204" pitchFamily="34" charset="0"/>
                  <a:cs typeface="Arial" panose="020B0604020202020204" pitchFamily="34" charset="0"/>
                </a:rPr>
                <a:t>TSC axisymmetric</a:t>
              </a:r>
              <a:endParaRPr lang="en-US" dirty="0">
                <a:latin typeface="Arial" panose="020B0604020202020204" pitchFamily="34" charset="0"/>
                <a:cs typeface="Arial" panose="020B0604020202020204" pitchFamily="34" charset="0"/>
              </a:endParaRPr>
            </a:p>
            <a:p>
              <a:pPr algn="ctr"/>
              <a:r>
                <a:rPr lang="en-US" spc="-5" dirty="0" smtClean="0">
                  <a:latin typeface="Arial" panose="020B0604020202020204" pitchFamily="34" charset="0"/>
                  <a:cs typeface="Arial" panose="020B0604020202020204" pitchFamily="34" charset="0"/>
                </a:rPr>
                <a:t>simulation </a:t>
              </a:r>
              <a:r>
                <a:rPr lang="en-US" dirty="0">
                  <a:latin typeface="Arial" panose="020B0604020202020204" pitchFamily="34" charset="0"/>
                  <a:cs typeface="Arial" panose="020B0604020202020204" pitchFamily="34" charset="0"/>
                </a:rPr>
                <a:t>of CHI</a:t>
              </a:r>
              <a:r>
                <a:rPr lang="en-US" spc="-45" dirty="0">
                  <a:latin typeface="Arial" panose="020B0604020202020204" pitchFamily="34" charset="0"/>
                  <a:cs typeface="Arial" panose="020B0604020202020204" pitchFamily="34" charset="0"/>
                </a:rPr>
                <a:t> </a:t>
              </a:r>
              <a:r>
                <a:rPr lang="en-US" spc="-5" dirty="0" smtClean="0">
                  <a:latin typeface="Arial" panose="020B0604020202020204" pitchFamily="34" charset="0"/>
                  <a:cs typeface="Arial" panose="020B0604020202020204" pitchFamily="34" charset="0"/>
                </a:rPr>
                <a:t>startup </a:t>
              </a:r>
              <a:endParaRPr lang="en-US" dirty="0">
                <a:latin typeface="Arial" panose="020B0604020202020204" pitchFamily="34" charset="0"/>
                <a:cs typeface="Arial" panose="020B0604020202020204" pitchFamily="34" charset="0"/>
              </a:endParaRPr>
            </a:p>
          </p:txBody>
        </p:sp>
      </p:grpSp>
      <p:pic>
        <p:nvPicPr>
          <p:cNvPr id="15362" name="Picture 2" descr="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0359" y="4602949"/>
            <a:ext cx="1225251" cy="232797"/>
          </a:xfrm>
          <a:prstGeom prst="rect">
            <a:avLst/>
          </a:prstGeom>
          <a:noFill/>
          <a:extLst>
            <a:ext uri="{909E8E84-426E-40DD-AFC4-6F175D3DCCD1}">
              <a14:hiddenFill xmlns:a14="http://schemas.microsoft.com/office/drawing/2010/main">
                <a:solidFill>
                  <a:srgbClr val="FFFFFF"/>
                </a:solidFill>
              </a14:hiddenFill>
            </a:ext>
          </a:extLst>
        </p:spPr>
      </p:pic>
      <p:sp>
        <p:nvSpPr>
          <p:cNvPr id="42" name="object 4"/>
          <p:cNvSpPr txBox="1"/>
          <p:nvPr/>
        </p:nvSpPr>
        <p:spPr>
          <a:xfrm>
            <a:off x="234252" y="965597"/>
            <a:ext cx="3511550" cy="615553"/>
          </a:xfrm>
          <a:prstGeom prst="rect">
            <a:avLst/>
          </a:prstGeom>
        </p:spPr>
        <p:txBody>
          <a:bodyPr vert="horz" wrap="square" lIns="0" tIns="0" rIns="0" bIns="0" rtlCol="0">
            <a:spAutoFit/>
          </a:bodyPr>
          <a:lstStyle/>
          <a:p>
            <a:pPr marL="12700" algn="ctr"/>
            <a:r>
              <a:rPr lang="en-US" sz="2000" spc="-5" dirty="0">
                <a:cs typeface="Arial"/>
              </a:rPr>
              <a:t>CHI developed on </a:t>
            </a:r>
            <a:r>
              <a:rPr lang="en-US" sz="2000" spc="-60" dirty="0">
                <a:cs typeface="Arial"/>
              </a:rPr>
              <a:t>HIT,</a:t>
            </a:r>
            <a:r>
              <a:rPr lang="en-US" sz="2000" spc="-40" dirty="0">
                <a:cs typeface="Arial"/>
              </a:rPr>
              <a:t> </a:t>
            </a:r>
            <a:r>
              <a:rPr lang="en-US" sz="2000" spc="-25" dirty="0" smtClean="0">
                <a:cs typeface="Arial"/>
              </a:rPr>
              <a:t>HIT-II</a:t>
            </a:r>
            <a:endParaRPr lang="en-US" sz="2000" spc="-10" dirty="0" smtClean="0">
              <a:latin typeface="Arial"/>
              <a:cs typeface="Arial"/>
            </a:endParaRPr>
          </a:p>
          <a:p>
            <a:pPr marL="12700" algn="ctr">
              <a:lnSpc>
                <a:spcPct val="100000"/>
              </a:lnSpc>
            </a:pPr>
            <a:r>
              <a:rPr sz="2000" spc="-10" dirty="0" smtClean="0">
                <a:latin typeface="Arial"/>
                <a:cs typeface="Arial"/>
              </a:rPr>
              <a:t>Transferred </a:t>
            </a:r>
            <a:r>
              <a:rPr sz="2000" spc="-5" dirty="0">
                <a:latin typeface="Arial"/>
                <a:cs typeface="Arial"/>
              </a:rPr>
              <a:t>to NSTX /</a:t>
            </a:r>
            <a:r>
              <a:rPr sz="2000" spc="-85" dirty="0">
                <a:latin typeface="Arial"/>
                <a:cs typeface="Arial"/>
              </a:rPr>
              <a:t> </a:t>
            </a:r>
            <a:r>
              <a:rPr sz="2000" spc="-5" dirty="0">
                <a:latin typeface="Arial"/>
                <a:cs typeface="Arial"/>
              </a:rPr>
              <a:t>NSTX-U</a:t>
            </a:r>
            <a:endParaRPr sz="2000" dirty="0">
              <a:latin typeface="Arial"/>
              <a:cs typeface="Arial"/>
            </a:endParaRPr>
          </a:p>
        </p:txBody>
      </p:sp>
      <p:sp>
        <p:nvSpPr>
          <p:cNvPr id="43" name="object 8"/>
          <p:cNvSpPr txBox="1"/>
          <p:nvPr/>
        </p:nvSpPr>
        <p:spPr>
          <a:xfrm>
            <a:off x="1130301" y="4612709"/>
            <a:ext cx="2084705" cy="208390"/>
          </a:xfrm>
          <a:prstGeom prst="rect">
            <a:avLst/>
          </a:prstGeom>
          <a:solidFill>
            <a:srgbClr val="C5D9F0"/>
          </a:solidFill>
          <a:ln w="9524">
            <a:solidFill>
              <a:srgbClr val="000000"/>
            </a:solidFill>
          </a:ln>
        </p:spPr>
        <p:txBody>
          <a:bodyPr vert="horz" wrap="square" lIns="0" tIns="23495" rIns="0" bIns="0" rtlCol="0">
            <a:spAutoFit/>
          </a:bodyPr>
          <a:lstStyle/>
          <a:p>
            <a:pPr marL="128905">
              <a:lnSpc>
                <a:spcPct val="100000"/>
              </a:lnSpc>
              <a:spcBef>
                <a:spcPts val="185"/>
              </a:spcBef>
            </a:pPr>
            <a:r>
              <a:rPr sz="1200" i="1" spc="-5" dirty="0">
                <a:latin typeface="Arial"/>
                <a:cs typeface="Arial"/>
              </a:rPr>
              <a:t>R. Raman et al., PRL</a:t>
            </a:r>
            <a:r>
              <a:rPr sz="1200" i="1" spc="-65" dirty="0">
                <a:latin typeface="Arial"/>
                <a:cs typeface="Arial"/>
              </a:rPr>
              <a:t> </a:t>
            </a:r>
            <a:r>
              <a:rPr sz="1200" i="1" spc="-5" dirty="0">
                <a:latin typeface="Arial"/>
                <a:cs typeface="Arial"/>
              </a:rPr>
              <a:t>2006</a:t>
            </a:r>
            <a:endParaRPr sz="1200">
              <a:latin typeface="Arial"/>
              <a:cs typeface="Arial"/>
            </a:endParaRPr>
          </a:p>
        </p:txBody>
      </p:sp>
    </p:spTree>
    <p:extLst>
      <p:ext uri="{BB962C8B-B14F-4D97-AF65-F5344CB8AC3E}">
        <p14:creationId xmlns:p14="http://schemas.microsoft.com/office/powerpoint/2010/main" val="3581375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noAutofit/>
          </a:bodyPr>
          <a:lstStyle/>
          <a:p>
            <a:r>
              <a:rPr lang="en-US" sz="2400" dirty="0" smtClean="0">
                <a:latin typeface="Arial" charset="0"/>
                <a:ea typeface="ＭＳ Ｐゴシック" charset="0"/>
                <a:cs typeface="ＭＳ Ｐゴシック" charset="0"/>
              </a:rPr>
              <a:t>NIMROD simulations of CHI at high </a:t>
            </a:r>
            <a:r>
              <a:rPr lang="en-US" sz="2400" dirty="0">
                <a:latin typeface="Arial" charset="0"/>
                <a:ea typeface="ＭＳ Ｐゴシック" charset="0"/>
                <a:cs typeface="ＭＳ Ｐゴシック" charset="0"/>
              </a:rPr>
              <a:t>Lundquist </a:t>
            </a:r>
            <a:r>
              <a:rPr lang="en-US" sz="2400" dirty="0" smtClean="0">
                <a:latin typeface="Arial" charset="0"/>
                <a:ea typeface="ＭＳ Ｐゴシック" charset="0"/>
                <a:cs typeface="ＭＳ Ｐゴシック" charset="0"/>
              </a:rPr>
              <a:t>number</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sym typeface="Wingdings" panose="05000000000000000000" pitchFamily="2" charset="2"/>
              </a:rPr>
              <a:t> </a:t>
            </a:r>
            <a:r>
              <a:rPr lang="en-US" sz="2400" dirty="0" err="1" smtClean="0">
                <a:latin typeface="Arial" charset="0"/>
                <a:ea typeface="ＭＳ Ｐゴシック" charset="0"/>
                <a:cs typeface="ＭＳ Ｐゴシック" charset="0"/>
              </a:rPr>
              <a:t>plasmoid</a:t>
            </a:r>
            <a:r>
              <a:rPr lang="en-US" sz="2400" dirty="0" smtClean="0">
                <a:latin typeface="Arial" charset="0"/>
                <a:ea typeface="ＭＳ Ｐゴシック" charset="0"/>
                <a:cs typeface="ＭＳ Ｐゴシック" charset="0"/>
              </a:rPr>
              <a:t>-mediated reconnection assists in flux closure</a:t>
            </a:r>
            <a:endParaRPr lang="en-US" sz="2400" dirty="0">
              <a:latin typeface="Arial" charset="0"/>
              <a:ea typeface="ＭＳ Ｐゴシック" charset="0"/>
              <a:cs typeface="ＭＳ Ｐゴシック" charset="0"/>
            </a:endParaRP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5649" y="1036319"/>
            <a:ext cx="2659551" cy="374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Left Arrow 3"/>
          <p:cNvSpPr>
            <a:spLocks noChangeArrowheads="1"/>
          </p:cNvSpPr>
          <p:nvPr/>
        </p:nvSpPr>
        <p:spPr bwMode="auto">
          <a:xfrm>
            <a:off x="3372644" y="1028700"/>
            <a:ext cx="1351756" cy="285750"/>
          </a:xfrm>
          <a:prstGeom prst="leftArrow">
            <a:avLst>
              <a:gd name="adj1" fmla="val 50000"/>
              <a:gd name="adj2" fmla="val 50000"/>
            </a:avLst>
          </a:prstGeom>
          <a:solidFill>
            <a:srgbClr val="3333FF"/>
          </a:solidFill>
          <a:ln w="15875">
            <a:solidFill>
              <a:schemeClr val="tx1"/>
            </a:solidFill>
            <a:round/>
            <a:headEnd/>
            <a:tailEnd type="triangle" w="med" len="med"/>
          </a:ln>
          <a:extLst/>
        </p:spPr>
        <p:txBody>
          <a:bodyPr lIns="0" tIns="0" rIns="0" bIns="0"/>
          <a:lstStyle/>
          <a:p>
            <a:pPr>
              <a:spcBef>
                <a:spcPct val="20000"/>
              </a:spcBef>
              <a:buFontTx/>
              <a:buChar char="•"/>
            </a:pPr>
            <a:endParaRPr lang="en-US"/>
          </a:p>
        </p:txBody>
      </p:sp>
      <p:sp>
        <p:nvSpPr>
          <p:cNvPr id="6" name="Left-Up Arrow 5"/>
          <p:cNvSpPr/>
          <p:nvPr/>
        </p:nvSpPr>
        <p:spPr bwMode="auto">
          <a:xfrm>
            <a:off x="3372644" y="3829050"/>
            <a:ext cx="1427956" cy="514350"/>
          </a:xfrm>
          <a:prstGeom prst="leftUpArrow">
            <a:avLst/>
          </a:prstGeom>
          <a:solidFill>
            <a:srgbClr val="3333FF"/>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buFontTx/>
              <a:buChar char="•"/>
              <a:defRPr/>
            </a:pPr>
            <a:endParaRPr lang="en-US">
              <a:latin typeface="Helvetica" pitchFamily="1" charset="0"/>
            </a:endParaRPr>
          </a:p>
        </p:txBody>
      </p:sp>
      <p:sp>
        <p:nvSpPr>
          <p:cNvPr id="18439" name="TextBox 6"/>
          <p:cNvSpPr txBox="1">
            <a:spLocks noChangeArrowheads="1"/>
          </p:cNvSpPr>
          <p:nvPr/>
        </p:nvSpPr>
        <p:spPr bwMode="auto">
          <a:xfrm>
            <a:off x="4419600" y="971550"/>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Font typeface="Arial" charset="0"/>
              <a:buChar char="•"/>
            </a:pPr>
            <a:r>
              <a:rPr lang="en-US" sz="1600" i="0" dirty="0"/>
              <a:t>Sweet Parker (S-P) reconnection in the injector region at low Lundquist number</a:t>
            </a:r>
          </a:p>
        </p:txBody>
      </p:sp>
      <p:sp>
        <p:nvSpPr>
          <p:cNvPr id="11" name="TextBox 10"/>
          <p:cNvSpPr txBox="1"/>
          <p:nvPr/>
        </p:nvSpPr>
        <p:spPr>
          <a:xfrm>
            <a:off x="5105400" y="3981703"/>
            <a:ext cx="3962400" cy="1015663"/>
          </a:xfrm>
          <a:prstGeom prst="rect">
            <a:avLst/>
          </a:prstGeom>
          <a:noFill/>
        </p:spPr>
        <p:txBody>
          <a:bodyPr wrap="square">
            <a:spAutoFit/>
          </a:bodyPr>
          <a:lstStyle/>
          <a:p>
            <a:pPr marL="228600" indent="-228600">
              <a:buFont typeface="Arial"/>
              <a:buChar char="•"/>
              <a:defRPr/>
            </a:pPr>
            <a:r>
              <a:rPr lang="en-US" sz="2000" i="0" dirty="0" err="1" smtClean="0">
                <a:latin typeface="Arial" panose="020B0604020202020204" pitchFamily="34" charset="0"/>
                <a:cs typeface="Arial" panose="020B0604020202020204" pitchFamily="34" charset="0"/>
              </a:rPr>
              <a:t>Plasmoids</a:t>
            </a:r>
            <a:r>
              <a:rPr lang="en-US" sz="2000" i="0" dirty="0" smtClean="0">
                <a:latin typeface="Arial" panose="020B0604020202020204" pitchFamily="34" charset="0"/>
                <a:cs typeface="Arial" panose="020B0604020202020204" pitchFamily="34" charset="0"/>
              </a:rPr>
              <a:t> </a:t>
            </a:r>
            <a:r>
              <a:rPr lang="en-US" sz="2000" i="0" dirty="0">
                <a:latin typeface="Arial" panose="020B0604020202020204" pitchFamily="34" charset="0"/>
                <a:cs typeface="Arial" panose="020B0604020202020204" pitchFamily="34" charset="0"/>
              </a:rPr>
              <a:t>seen in NSTX </a:t>
            </a:r>
            <a:r>
              <a:rPr lang="en-US" sz="2000" i="0" dirty="0" smtClean="0">
                <a:latin typeface="Arial" panose="020B0604020202020204" pitchFamily="34" charset="0"/>
                <a:cs typeface="Arial" panose="020B0604020202020204" pitchFamily="34" charset="0"/>
              </a:rPr>
              <a:t>CHI</a:t>
            </a:r>
            <a:endParaRPr lang="en-US" sz="2000" dirty="0" smtClean="0">
              <a:latin typeface="Arial" panose="020B0604020202020204" pitchFamily="34" charset="0"/>
              <a:cs typeface="Arial" panose="020B0604020202020204" pitchFamily="34" charset="0"/>
            </a:endParaRPr>
          </a:p>
          <a:p>
            <a:pPr marL="228600" indent="-228600">
              <a:buFont typeface="Arial"/>
              <a:buChar char="•"/>
              <a:defRPr/>
            </a:pPr>
            <a:r>
              <a:rPr lang="en-US" sz="2000" dirty="0" err="1" smtClean="0">
                <a:latin typeface="Arial" panose="020B0604020202020204" pitchFamily="34" charset="0"/>
                <a:cs typeface="Arial" panose="020B0604020202020204" pitchFamily="34" charset="0"/>
              </a:rPr>
              <a:t>P</a:t>
            </a:r>
            <a:r>
              <a:rPr lang="en-US" sz="2000" i="0" dirty="0" err="1" smtClean="0">
                <a:latin typeface="Arial" panose="020B0604020202020204" pitchFamily="34" charset="0"/>
                <a:cs typeface="Arial" panose="020B0604020202020204" pitchFamily="34" charset="0"/>
              </a:rPr>
              <a:t>lasmoid</a:t>
            </a:r>
            <a:r>
              <a:rPr lang="en-US" sz="2000" dirty="0" err="1" smtClean="0">
                <a:latin typeface="Arial" panose="020B0604020202020204" pitchFamily="34" charset="0"/>
                <a:cs typeface="Arial" panose="020B0604020202020204" pitchFamily="34" charset="0"/>
              </a:rPr>
              <a:t>s</a:t>
            </a:r>
            <a:r>
              <a:rPr lang="en-US"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sym typeface="Wingdings" panose="05000000000000000000" pitchFamily="2" charset="2"/>
              </a:rPr>
              <a:t>potentially important for extrapolating CHI to FNSF</a:t>
            </a:r>
            <a:endParaRPr lang="en-US" sz="2000" i="0" dirty="0">
              <a:latin typeface="Arial" panose="020B0604020202020204" pitchFamily="34" charset="0"/>
              <a:cs typeface="Arial" panose="020B0604020202020204" pitchFamily="34" charset="0"/>
            </a:endParaRPr>
          </a:p>
        </p:txBody>
      </p:sp>
      <p:sp>
        <p:nvSpPr>
          <p:cNvPr id="18442" name="TextBox 1"/>
          <p:cNvSpPr txBox="1">
            <a:spLocks noChangeArrowheads="1"/>
          </p:cNvSpPr>
          <p:nvPr/>
        </p:nvSpPr>
        <p:spPr bwMode="auto">
          <a:xfrm>
            <a:off x="1223577" y="892373"/>
            <a:ext cx="197682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400" i="0" dirty="0">
                <a:solidFill>
                  <a:schemeClr val="tx1"/>
                </a:solidFill>
              </a:rPr>
              <a:t>NIMROD Simulations</a:t>
            </a:r>
          </a:p>
        </p:txBody>
      </p:sp>
      <p:pic>
        <p:nvPicPr>
          <p:cNvPr id="12" name="Picture 2" descr="http://www.books-not-bombs.com/content/images/schools/princet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072" y="4686300"/>
            <a:ext cx="1008707" cy="214749"/>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3"/>
          <p:cNvSpPr>
            <a:spLocks noChangeAspect="1" noChangeArrowheads="1" noTextEdit="1"/>
          </p:cNvSpPr>
          <p:nvPr/>
        </p:nvSpPr>
        <p:spPr bwMode="auto">
          <a:xfrm>
            <a:off x="4114800" y="1371600"/>
            <a:ext cx="47244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TextBox 7"/>
          <p:cNvSpPr txBox="1">
            <a:spLocks noChangeArrowheads="1"/>
          </p:cNvSpPr>
          <p:nvPr/>
        </p:nvSpPr>
        <p:spPr bwMode="auto">
          <a:xfrm>
            <a:off x="2209801" y="4686301"/>
            <a:ext cx="30999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i="0" dirty="0">
                <a:solidFill>
                  <a:schemeClr val="tx1"/>
                </a:solidFill>
                <a:latin typeface="Arial" panose="020B0604020202020204" pitchFamily="34" charset="0"/>
                <a:cs typeface="Arial" panose="020B0604020202020204" pitchFamily="34" charset="0"/>
              </a:rPr>
              <a:t>F. </a:t>
            </a:r>
            <a:r>
              <a:rPr lang="en-US" i="0" dirty="0" err="1">
                <a:solidFill>
                  <a:schemeClr val="tx1"/>
                </a:solidFill>
                <a:latin typeface="Arial" panose="020B0604020202020204" pitchFamily="34" charset="0"/>
                <a:cs typeface="Arial" panose="020B0604020202020204" pitchFamily="34" charset="0"/>
              </a:rPr>
              <a:t>Ebrahimi</a:t>
            </a:r>
            <a:r>
              <a:rPr lang="en-US" i="0" dirty="0">
                <a:solidFill>
                  <a:schemeClr val="tx1"/>
                </a:solidFill>
                <a:latin typeface="Arial" panose="020B0604020202020204" pitchFamily="34" charset="0"/>
                <a:cs typeface="Arial" panose="020B0604020202020204" pitchFamily="34" charset="0"/>
              </a:rPr>
              <a:t>, et al., PRL (2015</a:t>
            </a:r>
            <a:r>
              <a:rPr lang="en-US" i="0" dirty="0" smtClean="0">
                <a:solidFill>
                  <a:schemeClr val="tx1"/>
                </a:solidFill>
                <a:latin typeface="Arial" panose="020B0604020202020204" pitchFamily="34" charset="0"/>
                <a:cs typeface="Arial" panose="020B0604020202020204" pitchFamily="34" charset="0"/>
              </a:rPr>
              <a:t>), NF (2016)</a:t>
            </a:r>
            <a:endParaRPr lang="en-US" i="0" dirty="0">
              <a:solidFill>
                <a:schemeClr val="tx1"/>
              </a:solidFill>
              <a:latin typeface="Arial" panose="020B0604020202020204" pitchFamily="34" charset="0"/>
              <a:cs typeface="Arial" panose="020B0604020202020204" pitchFamily="34" charset="0"/>
            </a:endParaRPr>
          </a:p>
        </p:txBody>
      </p:sp>
      <p:sp>
        <p:nvSpPr>
          <p:cNvPr id="68" name="TextBox 67"/>
          <p:cNvSpPr txBox="1"/>
          <p:nvPr/>
        </p:nvSpPr>
        <p:spPr>
          <a:xfrm>
            <a:off x="5943601" y="3723501"/>
            <a:ext cx="1249060" cy="369332"/>
          </a:xfrm>
          <a:prstGeom prst="rect">
            <a:avLst/>
          </a:prstGeom>
          <a:noFill/>
        </p:spPr>
        <p:txBody>
          <a:bodyPr wrap="none" rtlCol="0">
            <a:spAutoFit/>
          </a:bodyPr>
          <a:lstStyle/>
          <a:p>
            <a:pPr algn="ctr"/>
            <a:r>
              <a:rPr lang="en-US" dirty="0" err="1" smtClean="0">
                <a:latin typeface="Arial" panose="020B0604020202020204" pitchFamily="34" charset="0"/>
                <a:cs typeface="Arial" panose="020B0604020202020204" pitchFamily="34" charset="0"/>
              </a:rPr>
              <a:t>Plasmoids</a:t>
            </a:r>
            <a:endParaRPr lang="en-US" dirty="0" smtClean="0">
              <a:latin typeface="Arial" panose="020B0604020202020204" pitchFamily="34" charset="0"/>
              <a:cs typeface="Arial" panose="020B0604020202020204" pitchFamily="34" charset="0"/>
            </a:endParaRPr>
          </a:p>
        </p:txBody>
      </p:sp>
      <p:grpSp>
        <p:nvGrpSpPr>
          <p:cNvPr id="2" name="Group 1"/>
          <p:cNvGrpSpPr/>
          <p:nvPr/>
        </p:nvGrpSpPr>
        <p:grpSpPr>
          <a:xfrm>
            <a:off x="4419600" y="1552992"/>
            <a:ext cx="4208463" cy="2184798"/>
            <a:chOff x="4114800" y="1552992"/>
            <a:chExt cx="4818063" cy="2184798"/>
          </a:xfrm>
        </p:grpSpPr>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552993"/>
              <a:ext cx="2459038" cy="218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p:cNvCxnSpPr/>
            <p:nvPr/>
          </p:nvCxnSpPr>
          <p:spPr>
            <a:xfrm flipH="1" flipV="1">
              <a:off x="5951539" y="3168670"/>
              <a:ext cx="447675" cy="497681"/>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4114800" y="1552992"/>
              <a:ext cx="2459038" cy="292388"/>
            </a:xfrm>
            <a:prstGeom prst="rect">
              <a:avLst/>
            </a:prstGeom>
            <a:noFill/>
          </p:spPr>
          <p:txBody>
            <a:bodyPr wrap="square" tIns="0" rtlCol="0">
              <a:spAutoFit/>
            </a:bodyPr>
            <a:lstStyle/>
            <a:p>
              <a:pPr algn="ctr"/>
              <a:r>
                <a:rPr lang="en-US" sz="1600" dirty="0" smtClean="0">
                  <a:solidFill>
                    <a:srgbClr val="FFFF00"/>
                  </a:solidFill>
                  <a:latin typeface="Arial" panose="020B0604020202020204" pitchFamily="34" charset="0"/>
                  <a:cs typeface="Arial" panose="020B0604020202020204" pitchFamily="34" charset="0"/>
                </a:rPr>
                <a:t>NIMROD simulation</a:t>
              </a:r>
            </a:p>
          </p:txBody>
        </p:sp>
        <p:sp>
          <p:nvSpPr>
            <p:cNvPr id="58" name="Rectangle 57"/>
            <p:cNvSpPr/>
            <p:nvPr/>
          </p:nvSpPr>
          <p:spPr>
            <a:xfrm>
              <a:off x="6642100" y="1552992"/>
              <a:ext cx="2290763" cy="21776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2"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6388" y="1756588"/>
              <a:ext cx="2276475"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Arrow Connector 72"/>
            <p:cNvCxnSpPr/>
            <p:nvPr/>
          </p:nvCxnSpPr>
          <p:spPr>
            <a:xfrm flipV="1">
              <a:off x="6743701" y="2980552"/>
              <a:ext cx="448961" cy="685799"/>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6656387" y="1552992"/>
              <a:ext cx="2276476" cy="292388"/>
            </a:xfrm>
            <a:prstGeom prst="rect">
              <a:avLst/>
            </a:prstGeom>
            <a:noFill/>
          </p:spPr>
          <p:txBody>
            <a:bodyPr wrap="square" tIns="0" rtlCol="0">
              <a:spAutoFit/>
            </a:bodyPr>
            <a:lstStyle/>
            <a:p>
              <a:pPr algn="ctr"/>
              <a:r>
                <a:rPr lang="en-US" sz="1600" dirty="0" smtClean="0">
                  <a:solidFill>
                    <a:srgbClr val="FFFF00"/>
                  </a:solidFill>
                  <a:latin typeface="Arial" panose="020B0604020202020204" pitchFamily="34" charset="0"/>
                  <a:cs typeface="Arial" panose="020B0604020202020204" pitchFamily="34" charset="0"/>
                </a:rPr>
                <a:t>Experiment</a:t>
              </a:r>
            </a:p>
          </p:txBody>
        </p:sp>
      </p:grpSp>
    </p:spTree>
    <p:extLst>
      <p:ext uri="{BB962C8B-B14F-4D97-AF65-F5344CB8AC3E}">
        <p14:creationId xmlns:p14="http://schemas.microsoft.com/office/powerpoint/2010/main" val="355205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1" y="2"/>
            <a:ext cx="8458200" cy="627460"/>
          </a:xfrm>
        </p:spPr>
        <p:txBody>
          <a:bodyPr>
            <a:noAutofit/>
          </a:bodyPr>
          <a:lstStyle/>
          <a:p>
            <a:r>
              <a:rPr lang="en-US" sz="2000" dirty="0" smtClean="0"/>
              <a:t>HFS Injection at low TF Provides Non-Solenoidal Sustainment at High I</a:t>
            </a:r>
            <a:r>
              <a:rPr lang="en-US" sz="2000" baseline="-25000" dirty="0" smtClean="0"/>
              <a:t>N</a:t>
            </a:r>
            <a:endParaRPr lang="en-US" sz="2000" baseline="-25000" dirty="0"/>
          </a:p>
        </p:txBody>
      </p:sp>
      <mc:AlternateContent xmlns:mc="http://schemas.openxmlformats.org/markup-compatibility/2006" xmlns:a14="http://schemas.microsoft.com/office/drawing/2010/main">
        <mc:Choice Requires="a14">
          <p:sp>
            <p:nvSpPr>
              <p:cNvPr id="12" name="Text Placeholder 18"/>
              <p:cNvSpPr txBox="1">
                <a:spLocks/>
              </p:cNvSpPr>
              <p:nvPr/>
            </p:nvSpPr>
            <p:spPr>
              <a:xfrm>
                <a:off x="0" y="996559"/>
                <a:ext cx="4058398" cy="3478556"/>
              </a:xfrm>
              <a:prstGeom prst="rect">
                <a:avLst/>
              </a:prstGeom>
            </p:spPr>
            <p:txBody>
              <a:bodyPr wrap="square" lIns="68579" tIns="34289" rIns="68579" bIns="34289">
                <a:noAutofit/>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spcAft>
                    <a:spcPts val="450"/>
                  </a:spcAft>
                </a:pPr>
                <a:r>
                  <a:rPr lang="en-US" sz="1800" dirty="0"/>
                  <a:t>HFS LHI development campaign provides unique operation space</a:t>
                </a:r>
              </a:p>
              <a:p>
                <a:pPr lvl="1">
                  <a:spcAft>
                    <a:spcPts val="450"/>
                  </a:spcAft>
                </a:pPr>
                <a:r>
                  <a:rPr lang="en-US" sz="1400" dirty="0"/>
                  <a:t>Low I</a:t>
                </a:r>
                <a:r>
                  <a:rPr lang="en-US" sz="1400" baseline="-25000" dirty="0"/>
                  <a:t>TF</a:t>
                </a:r>
                <a:r>
                  <a:rPr lang="en-US" sz="1400" dirty="0"/>
                  <a:t> </a:t>
                </a:r>
                <a:r>
                  <a:rPr lang="en-US" sz="1400" dirty="0">
                    <a:latin typeface="Symbol" charset="2"/>
                    <a:ea typeface="Symbol" charset="2"/>
                    <a:cs typeface="Symbol" charset="2"/>
                  </a:rPr>
                  <a:t>~ </a:t>
                </a:r>
                <a:r>
                  <a:rPr lang="en-US" sz="1400" dirty="0"/>
                  <a:t>0.6 I</a:t>
                </a:r>
                <a:r>
                  <a:rPr lang="en-US" sz="1400" baseline="-25000" dirty="0"/>
                  <a:t>p</a:t>
                </a:r>
                <a:endParaRPr lang="en-US" sz="1400" dirty="0"/>
              </a:p>
              <a:p>
                <a:pPr lvl="1">
                  <a:spcAft>
                    <a:spcPts val="450"/>
                  </a:spcAft>
                </a:pPr>
                <a14:m>
                  <m:oMath xmlns:m="http://schemas.openxmlformats.org/officeDocument/2006/math">
                    <m:sSub>
                      <m:sSubPr>
                        <m:ctrlPr>
                          <a:rPr lang="en-US" sz="1400" i="1">
                            <a:latin typeface="Cambria Math"/>
                          </a:rPr>
                        </m:ctrlPr>
                      </m:sSubPr>
                      <m:e>
                        <m:r>
                          <a:rPr lang="en-US" sz="1400" i="1">
                            <a:latin typeface="Cambria Math" charset="0"/>
                          </a:rPr>
                          <m:t>𝐼</m:t>
                        </m:r>
                      </m:e>
                      <m:sub>
                        <m:r>
                          <a:rPr lang="en-US" sz="1400" i="1">
                            <a:latin typeface="Cambria Math" charset="0"/>
                          </a:rPr>
                          <m:t>𝑁</m:t>
                        </m:r>
                      </m:sub>
                    </m:sSub>
                    <m:r>
                      <a:rPr lang="en-US" sz="1400" i="1">
                        <a:latin typeface="Cambria Math" charset="0"/>
                      </a:rPr>
                      <m:t>=5</m:t>
                    </m:r>
                    <m:r>
                      <a:rPr lang="en-US" sz="1400" i="1">
                        <a:latin typeface="Cambria Math" charset="0"/>
                      </a:rPr>
                      <m:t>𝐴</m:t>
                    </m:r>
                    <m:f>
                      <m:fPr>
                        <m:ctrlPr>
                          <a:rPr lang="en-US" sz="1400" i="1">
                            <a:latin typeface="Cambria Math"/>
                          </a:rPr>
                        </m:ctrlPr>
                      </m:fPr>
                      <m:num>
                        <m:sSub>
                          <m:sSubPr>
                            <m:ctrlPr>
                              <a:rPr lang="en-US" sz="1400" i="1">
                                <a:latin typeface="Cambria Math"/>
                              </a:rPr>
                            </m:ctrlPr>
                          </m:sSubPr>
                          <m:e>
                            <m:r>
                              <a:rPr lang="en-US" sz="1400" i="1">
                                <a:latin typeface="Cambria Math" charset="0"/>
                              </a:rPr>
                              <m:t>𝐼</m:t>
                            </m:r>
                          </m:e>
                          <m:sub>
                            <m:r>
                              <a:rPr lang="en-US" sz="1400" i="1">
                                <a:latin typeface="Cambria Math" charset="0"/>
                              </a:rPr>
                              <m:t>𝑝</m:t>
                            </m:r>
                          </m:sub>
                        </m:sSub>
                      </m:num>
                      <m:den>
                        <m:sSub>
                          <m:sSubPr>
                            <m:ctrlPr>
                              <a:rPr lang="en-US" sz="1400" i="1">
                                <a:latin typeface="Cambria Math"/>
                              </a:rPr>
                            </m:ctrlPr>
                          </m:sSubPr>
                          <m:e>
                            <m:r>
                              <a:rPr lang="en-US" sz="1400" i="1">
                                <a:latin typeface="Cambria Math" charset="0"/>
                              </a:rPr>
                              <m:t>𝐼</m:t>
                            </m:r>
                          </m:e>
                          <m:sub>
                            <m:r>
                              <a:rPr lang="en-US" sz="1400" i="1">
                                <a:latin typeface="Cambria Math" charset="0"/>
                              </a:rPr>
                              <m:t>𝑇𝐹</m:t>
                            </m:r>
                          </m:sub>
                        </m:sSub>
                      </m:den>
                    </m:f>
                    <m:r>
                      <a:rPr lang="en-US" sz="1400" i="1">
                        <a:latin typeface="Cambria Math" charset="0"/>
                      </a:rPr>
                      <m:t>&gt;10</m:t>
                    </m:r>
                  </m:oMath>
                </a14:m>
                <a:r>
                  <a:rPr lang="en-US" sz="1400" dirty="0"/>
                  <a:t> accessible</a:t>
                </a:r>
              </a:p>
              <a:p>
                <a:pPr>
                  <a:spcAft>
                    <a:spcPts val="450"/>
                  </a:spcAft>
                </a:pPr>
                <a:r>
                  <a:rPr lang="en-US" sz="1800" dirty="0" smtClean="0"/>
                  <a:t>Enables </a:t>
                </a:r>
                <a:r>
                  <a:rPr lang="en-US" sz="1800" dirty="0"/>
                  <a:t>high </a:t>
                </a:r>
                <a:r>
                  <a:rPr lang="en-US" sz="1800" dirty="0">
                    <a:latin typeface="Symbol" charset="2"/>
                    <a:ea typeface="Symbol" charset="2"/>
                    <a:cs typeface="Symbol" charset="2"/>
                  </a:rPr>
                  <a:t>b</a:t>
                </a:r>
                <a:r>
                  <a:rPr lang="en-US" sz="1800" baseline="-25000" dirty="0"/>
                  <a:t>t</a:t>
                </a:r>
                <a:r>
                  <a:rPr lang="en-US" sz="1800" dirty="0"/>
                  <a:t> access</a:t>
                </a:r>
                <a:r>
                  <a:rPr lang="en-US" sz="1800" baseline="30000" dirty="0"/>
                  <a:t>1</a:t>
                </a:r>
              </a:p>
              <a:p>
                <a:pPr lvl="1">
                  <a:spcAft>
                    <a:spcPts val="450"/>
                  </a:spcAft>
                </a:pPr>
                <a:r>
                  <a:rPr lang="en-US" sz="1400" dirty="0"/>
                  <a:t>Aided by anomalous ion heating</a:t>
                </a:r>
              </a:p>
              <a:p>
                <a:pPr>
                  <a:spcAft>
                    <a:spcPts val="450"/>
                  </a:spcAft>
                </a:pPr>
                <a:r>
                  <a:rPr lang="en-US" sz="1800" dirty="0" smtClean="0"/>
                  <a:t>Kinetic </a:t>
                </a:r>
                <a:r>
                  <a:rPr lang="en-US" sz="1800" dirty="0"/>
                  <a:t>constraints on </a:t>
                </a:r>
                <a:br>
                  <a:rPr lang="en-US" sz="1800" dirty="0"/>
                </a:br>
                <a:r>
                  <a:rPr lang="en-US" sz="1800" dirty="0"/>
                  <a:t>magnetic equilibrium fits</a:t>
                </a:r>
                <a:r>
                  <a:rPr lang="en-US" sz="1800" baseline="30000" dirty="0"/>
                  <a:t>2</a:t>
                </a:r>
              </a:p>
              <a:p>
                <a:pPr lvl="1">
                  <a:spcAft>
                    <a:spcPts val="450"/>
                  </a:spcAft>
                </a:pPr>
                <a:r>
                  <a:rPr lang="en-US" sz="1400" dirty="0"/>
                  <a:t>P</a:t>
                </a:r>
                <a:r>
                  <a:rPr lang="en-US" sz="1400" baseline="-25000" dirty="0"/>
                  <a:t>tot</a:t>
                </a:r>
                <a:r>
                  <a:rPr lang="en-US" sz="1400" dirty="0"/>
                  <a:t>(0)</a:t>
                </a:r>
              </a:p>
              <a:p>
                <a:pPr lvl="1">
                  <a:spcAft>
                    <a:spcPts val="450"/>
                  </a:spcAft>
                </a:pPr>
                <a:r>
                  <a:rPr lang="en-US" sz="1400" dirty="0"/>
                  <a:t>Edge location defined by T</a:t>
                </a:r>
                <a:r>
                  <a:rPr lang="en-US" sz="1400" baseline="-25000" dirty="0"/>
                  <a:t>e</a:t>
                </a:r>
                <a:r>
                  <a:rPr lang="en-US" sz="1400" dirty="0"/>
                  <a:t> profiles</a:t>
                </a:r>
              </a:p>
            </p:txBody>
          </p:sp>
        </mc:Choice>
        <mc:Fallback xmlns="">
          <p:sp>
            <p:nvSpPr>
              <p:cNvPr id="12" name="Text Placeholder 18"/>
              <p:cNvSpPr txBox="1">
                <a:spLocks noRot="1" noChangeAspect="1" noMove="1" noResize="1" noEditPoints="1" noAdjustHandles="1" noChangeArrowheads="1" noChangeShapeType="1" noTextEdit="1"/>
              </p:cNvSpPr>
              <p:nvPr/>
            </p:nvSpPr>
            <p:spPr>
              <a:xfrm>
                <a:off x="0" y="996559"/>
                <a:ext cx="4058398" cy="3478556"/>
              </a:xfrm>
              <a:prstGeom prst="rect">
                <a:avLst/>
              </a:prstGeom>
              <a:blipFill rotWithShape="1">
                <a:blip r:embed="rId3"/>
                <a:stretch>
                  <a:fillRect l="-1502" t="-1576" b="-4904"/>
                </a:stretch>
              </a:blipFill>
            </p:spPr>
            <p:txBody>
              <a:bodyPr/>
              <a:lstStyle/>
              <a:p>
                <a:r>
                  <a:rPr lang="en-US">
                    <a:noFill/>
                  </a:rPr>
                  <a:t> </a:t>
                </a:r>
              </a:p>
            </p:txBody>
          </p:sp>
        </mc:Fallback>
      </mc:AlternateContent>
      <p:grpSp>
        <p:nvGrpSpPr>
          <p:cNvPr id="8" name="Group 7"/>
          <p:cNvGrpSpPr/>
          <p:nvPr/>
        </p:nvGrpSpPr>
        <p:grpSpPr>
          <a:xfrm>
            <a:off x="5871060" y="2411017"/>
            <a:ext cx="2236421" cy="493861"/>
            <a:chOff x="7828078" y="3214688"/>
            <a:chExt cx="2981895" cy="658481"/>
          </a:xfrm>
        </p:grpSpPr>
        <p:grpSp>
          <p:nvGrpSpPr>
            <p:cNvPr id="7" name="Group 6"/>
            <p:cNvGrpSpPr/>
            <p:nvPr/>
          </p:nvGrpSpPr>
          <p:grpSpPr>
            <a:xfrm>
              <a:off x="7828078" y="3214688"/>
              <a:ext cx="2712795" cy="626034"/>
              <a:chOff x="7828078" y="3214688"/>
              <a:chExt cx="2712795" cy="626034"/>
            </a:xfrm>
          </p:grpSpPr>
          <p:cxnSp>
            <p:nvCxnSpPr>
              <p:cNvPr id="18" name="Straight Connector 17"/>
              <p:cNvCxnSpPr/>
              <p:nvPr/>
            </p:nvCxnSpPr>
            <p:spPr bwMode="auto">
              <a:xfrm flipH="1">
                <a:off x="7828078" y="3626410"/>
                <a:ext cx="924390" cy="214312"/>
              </a:xfrm>
              <a:prstGeom prst="line">
                <a:avLst/>
              </a:prstGeom>
              <a:solidFill>
                <a:srgbClr val="00B8FF"/>
              </a:solidFill>
              <a:ln w="9525" cap="flat" cmpd="sng" algn="ctr">
                <a:solidFill>
                  <a:schemeClr val="tx1"/>
                </a:solidFill>
                <a:prstDash val="dash"/>
                <a:round/>
                <a:headEnd type="none" w="med" len="med"/>
                <a:tailEnd type="none" w="med" len="med"/>
              </a:ln>
              <a:effectLst/>
            </p:spPr>
          </p:cxnSp>
          <p:cxnSp>
            <p:nvCxnSpPr>
              <p:cNvPr id="34" name="Straight Connector 33"/>
              <p:cNvCxnSpPr/>
              <p:nvPr/>
            </p:nvCxnSpPr>
            <p:spPr bwMode="auto">
              <a:xfrm flipH="1">
                <a:off x="9616483" y="3214688"/>
                <a:ext cx="924390" cy="214312"/>
              </a:xfrm>
              <a:prstGeom prst="line">
                <a:avLst/>
              </a:prstGeom>
              <a:solidFill>
                <a:srgbClr val="00B8FF"/>
              </a:solidFill>
              <a:ln w="9525" cap="flat" cmpd="sng" algn="ctr">
                <a:solidFill>
                  <a:schemeClr val="tx1"/>
                </a:solidFill>
                <a:prstDash val="dash"/>
                <a:round/>
                <a:headEnd type="none" w="med" len="med"/>
                <a:tailEnd type="none" w="med" len="med"/>
              </a:ln>
              <a:effectLst/>
            </p:spPr>
          </p:cxnSp>
        </p:grpSp>
        <p:cxnSp>
          <p:nvCxnSpPr>
            <p:cNvPr id="37" name="Straight Connector 36"/>
            <p:cNvCxnSpPr/>
            <p:nvPr/>
          </p:nvCxnSpPr>
          <p:spPr bwMode="auto">
            <a:xfrm>
              <a:off x="10573241" y="3214688"/>
              <a:ext cx="236732" cy="658481"/>
            </a:xfrm>
            <a:prstGeom prst="line">
              <a:avLst/>
            </a:prstGeom>
            <a:solidFill>
              <a:srgbClr val="00B8FF"/>
            </a:solidFill>
            <a:ln w="9525" cap="flat" cmpd="sng" algn="ctr">
              <a:solidFill>
                <a:schemeClr val="tx1"/>
              </a:solidFill>
              <a:prstDash val="dash"/>
              <a:round/>
              <a:headEnd type="none" w="med" len="med"/>
              <a:tailEnd type="none" w="med" len="med"/>
            </a:ln>
            <a:effectLst/>
          </p:spPr>
        </p:cxnSp>
      </p:grpSp>
      <p:sp>
        <p:nvSpPr>
          <p:cNvPr id="16" name="Footer Placeholder 7"/>
          <p:cNvSpPr>
            <a:spLocks noGrp="1"/>
          </p:cNvSpPr>
          <p:nvPr>
            <p:ph type="ftr" sz="quarter" idx="10"/>
          </p:nvPr>
        </p:nvSpPr>
        <p:spPr>
          <a:xfrm>
            <a:off x="76203" y="4903927"/>
            <a:ext cx="2498213" cy="228600"/>
          </a:xfrm>
        </p:spPr>
        <p:txBody>
          <a:bodyPr/>
          <a:lstStyle/>
          <a:p>
            <a:r>
              <a:rPr lang="en-US" i="1" dirty="0" smtClean="0">
                <a:solidFill>
                  <a:srgbClr val="000000">
                    <a:tint val="75000"/>
                  </a:srgbClr>
                </a:solidFill>
              </a:rPr>
              <a:t>D.J. Schlossberg, APS-DPP 2016, </a:t>
            </a:r>
            <a:r>
              <a:rPr lang="en-US" i="1" dirty="0">
                <a:solidFill>
                  <a:srgbClr val="000000">
                    <a:tint val="75000"/>
                  </a:srgbClr>
                </a:solidFill>
              </a:rPr>
              <a:t>8</a:t>
            </a:r>
            <a:r>
              <a:rPr lang="en-US" i="1" dirty="0" smtClean="0">
                <a:solidFill>
                  <a:srgbClr val="000000">
                    <a:tint val="75000"/>
                  </a:srgbClr>
                </a:solidFill>
              </a:rPr>
              <a:t>/10</a:t>
            </a:r>
            <a:endParaRPr lang="en-US" i="1" dirty="0">
              <a:solidFill>
                <a:srgbClr val="000000">
                  <a:tint val="75000"/>
                </a:srgbClr>
              </a:solidFill>
            </a:endParaRPr>
          </a:p>
        </p:txBody>
      </p:sp>
      <p:sp>
        <p:nvSpPr>
          <p:cNvPr id="17" name="Rectangle 16"/>
          <p:cNvSpPr/>
          <p:nvPr/>
        </p:nvSpPr>
        <p:spPr>
          <a:xfrm>
            <a:off x="5701624" y="4753616"/>
            <a:ext cx="2948897" cy="346249"/>
          </a:xfrm>
          <a:prstGeom prst="rect">
            <a:avLst/>
          </a:prstGeom>
        </p:spPr>
        <p:txBody>
          <a:bodyPr wrap="square" lIns="68579" tIns="34289" rIns="68579" bIns="34289">
            <a:spAutoFit/>
          </a:bodyPr>
          <a:lstStyle/>
          <a:p>
            <a:pPr defTabSz="685783"/>
            <a:r>
              <a:rPr lang="en-US" sz="900" i="1" baseline="30000" dirty="0">
                <a:solidFill>
                  <a:srgbClr val="000000"/>
                </a:solidFill>
              </a:rPr>
              <a:t>1</a:t>
            </a:r>
            <a:r>
              <a:rPr lang="en-US" sz="900" i="1" dirty="0">
                <a:solidFill>
                  <a:srgbClr val="000000"/>
                </a:solidFill>
              </a:rPr>
              <a:t> M.W. Bongard, et al. NP10.52 Poster Wed morning</a:t>
            </a:r>
          </a:p>
          <a:p>
            <a:pPr defTabSz="685783"/>
            <a:r>
              <a:rPr lang="en-US" sz="900" i="1" baseline="30000" dirty="0">
                <a:solidFill>
                  <a:srgbClr val="000000"/>
                </a:solidFill>
              </a:rPr>
              <a:t>2</a:t>
            </a:r>
            <a:r>
              <a:rPr lang="en-US" sz="900" i="1" dirty="0">
                <a:solidFill>
                  <a:srgbClr val="000000"/>
                </a:solidFill>
              </a:rPr>
              <a:t> G.M. Bodner, et al. NP10.54, Poster Wed. morning</a:t>
            </a:r>
            <a:endParaRPr lang="en-US" sz="900" i="1" baseline="30000" dirty="0">
              <a:solidFill>
                <a:srgbClr val="000000"/>
              </a:solidFill>
            </a:endParaRPr>
          </a:p>
        </p:txBody>
      </p:sp>
      <p:sp>
        <p:nvSpPr>
          <p:cNvPr id="22" name="TextBox 21"/>
          <p:cNvSpPr txBox="1"/>
          <p:nvPr/>
        </p:nvSpPr>
        <p:spPr>
          <a:xfrm>
            <a:off x="7929931" y="2909278"/>
            <a:ext cx="304266" cy="346249"/>
          </a:xfrm>
          <a:prstGeom prst="rect">
            <a:avLst/>
          </a:prstGeom>
          <a:noFill/>
        </p:spPr>
        <p:txBody>
          <a:bodyPr wrap="none" lIns="68579" tIns="34289" rIns="68579" bIns="34289" rtlCol="0">
            <a:spAutoFit/>
          </a:bodyPr>
          <a:lstStyle/>
          <a:p>
            <a:pPr defTabSz="685783"/>
            <a:r>
              <a:rPr lang="en-US" dirty="0" err="1">
                <a:solidFill>
                  <a:srgbClr val="000000"/>
                </a:solidFill>
              </a:rPr>
              <a:t>T</a:t>
            </a:r>
            <a:r>
              <a:rPr lang="en-US" baseline="-25000" dirty="0" err="1">
                <a:solidFill>
                  <a:srgbClr val="000000"/>
                </a:solidFill>
              </a:rPr>
              <a:t>i</a:t>
            </a:r>
            <a:endParaRPr lang="en-US" dirty="0">
              <a:solidFill>
                <a:srgbClr val="000000"/>
              </a:solidFill>
            </a:endParaRPr>
          </a:p>
        </p:txBody>
      </p:sp>
      <p:sp>
        <p:nvSpPr>
          <p:cNvPr id="4" name="TextBox 3"/>
          <p:cNvSpPr txBox="1"/>
          <p:nvPr/>
        </p:nvSpPr>
        <p:spPr>
          <a:xfrm rot="16200000">
            <a:off x="3698761" y="3420765"/>
            <a:ext cx="929582" cy="253916"/>
          </a:xfrm>
          <a:prstGeom prst="rect">
            <a:avLst/>
          </a:prstGeom>
          <a:solidFill>
            <a:schemeClr val="bg1"/>
          </a:solidFill>
        </p:spPr>
        <p:txBody>
          <a:bodyPr wrap="none" lIns="68579" tIns="34289" rIns="68579" bIns="34289" rtlCol="0">
            <a:spAutoFit/>
          </a:bodyPr>
          <a:lstStyle/>
          <a:p>
            <a:pPr defTabSz="685783"/>
            <a:r>
              <a:rPr lang="en-US" sz="1200" dirty="0">
                <a:solidFill>
                  <a:srgbClr val="000000"/>
                </a:solidFill>
              </a:rPr>
              <a:t>n</a:t>
            </a:r>
            <a:r>
              <a:rPr lang="en-US" sz="1200" baseline="-25000" dirty="0">
                <a:solidFill>
                  <a:srgbClr val="000000"/>
                </a:solidFill>
              </a:rPr>
              <a:t>e</a:t>
            </a:r>
            <a:r>
              <a:rPr lang="en-US" sz="1200" dirty="0">
                <a:solidFill>
                  <a:srgbClr val="000000"/>
                </a:solidFill>
              </a:rPr>
              <a:t>(10</a:t>
            </a:r>
            <a:r>
              <a:rPr lang="en-US" sz="1200" baseline="30000" dirty="0">
                <a:solidFill>
                  <a:srgbClr val="000000"/>
                </a:solidFill>
              </a:rPr>
              <a:t>19</a:t>
            </a:r>
            <a:r>
              <a:rPr lang="en-US" sz="1200" dirty="0">
                <a:solidFill>
                  <a:srgbClr val="000000"/>
                </a:solidFill>
              </a:rPr>
              <a:t> m</a:t>
            </a:r>
            <a:r>
              <a:rPr lang="en-US" sz="1200" baseline="30000" dirty="0">
                <a:solidFill>
                  <a:srgbClr val="000000"/>
                </a:solidFill>
              </a:rPr>
              <a:t>-3</a:t>
            </a:r>
            <a:r>
              <a:rPr lang="en-US" sz="1200" dirty="0">
                <a:solidFill>
                  <a:srgbClr val="000000"/>
                </a:solidFill>
              </a:rPr>
              <a:t>)</a:t>
            </a:r>
          </a:p>
        </p:txBody>
      </p:sp>
      <p:sp>
        <p:nvSpPr>
          <p:cNvPr id="21" name="TextBox 20"/>
          <p:cNvSpPr txBox="1"/>
          <p:nvPr/>
        </p:nvSpPr>
        <p:spPr>
          <a:xfrm rot="16200000">
            <a:off x="6388270" y="3377776"/>
            <a:ext cx="606080" cy="253916"/>
          </a:xfrm>
          <a:prstGeom prst="rect">
            <a:avLst/>
          </a:prstGeom>
          <a:solidFill>
            <a:schemeClr val="bg1"/>
          </a:solidFill>
        </p:spPr>
        <p:txBody>
          <a:bodyPr wrap="none" lIns="68579" tIns="34289" rIns="68579" bIns="34289" rtlCol="0">
            <a:spAutoFit/>
          </a:bodyPr>
          <a:lstStyle/>
          <a:p>
            <a:pPr defTabSz="685783"/>
            <a:r>
              <a:rPr lang="en-US" sz="1200" dirty="0">
                <a:solidFill>
                  <a:srgbClr val="000000"/>
                </a:solidFill>
              </a:rPr>
              <a:t>T</a:t>
            </a:r>
            <a:r>
              <a:rPr lang="en-US" sz="1200" baseline="-25000" dirty="0">
                <a:solidFill>
                  <a:srgbClr val="000000"/>
                </a:solidFill>
              </a:rPr>
              <a:t>e</a:t>
            </a:r>
            <a:r>
              <a:rPr lang="en-US" sz="1200" dirty="0">
                <a:solidFill>
                  <a:srgbClr val="000000"/>
                </a:solidFill>
              </a:rPr>
              <a:t> (eV)</a:t>
            </a:r>
          </a:p>
        </p:txBody>
      </p:sp>
      <p:grpSp>
        <p:nvGrpSpPr>
          <p:cNvPr id="45" name="Group 44"/>
          <p:cNvGrpSpPr/>
          <p:nvPr/>
        </p:nvGrpSpPr>
        <p:grpSpPr>
          <a:xfrm>
            <a:off x="3909824" y="2851723"/>
            <a:ext cx="5029517" cy="1723638"/>
            <a:chOff x="5213098" y="3802297"/>
            <a:chExt cx="6706022" cy="2298184"/>
          </a:xfrm>
        </p:grpSpPr>
        <p:grpSp>
          <p:nvGrpSpPr>
            <p:cNvPr id="44" name="Group 43"/>
            <p:cNvGrpSpPr/>
            <p:nvPr/>
          </p:nvGrpSpPr>
          <p:grpSpPr>
            <a:xfrm>
              <a:off x="8639562" y="3802297"/>
              <a:ext cx="3279558" cy="2274953"/>
              <a:chOff x="8639562" y="3802297"/>
              <a:chExt cx="3279558" cy="2274953"/>
            </a:xfrm>
          </p:grpSpPr>
          <p:pic>
            <p:nvPicPr>
              <p:cNvPr id="32" name="Picture 31"/>
              <p:cNvPicPr>
                <a:picLocks noChangeAspect="1"/>
              </p:cNvPicPr>
              <p:nvPr/>
            </p:nvPicPr>
            <p:blipFill rotWithShape="1">
              <a:blip r:embed="rId4"/>
              <a:srcRect l="2449" t="18208" r="8074"/>
              <a:stretch/>
            </p:blipFill>
            <p:spPr>
              <a:xfrm>
                <a:off x="8863144" y="3859591"/>
                <a:ext cx="3021227" cy="2058092"/>
              </a:xfrm>
              <a:prstGeom prst="rect">
                <a:avLst/>
              </a:prstGeom>
            </p:spPr>
          </p:pic>
          <p:sp>
            <p:nvSpPr>
              <p:cNvPr id="19" name="TextBox 18"/>
              <p:cNvSpPr txBox="1"/>
              <p:nvPr/>
            </p:nvSpPr>
            <p:spPr>
              <a:xfrm>
                <a:off x="8997479" y="3802297"/>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150</a:t>
                </a:r>
              </a:p>
            </p:txBody>
          </p:sp>
          <p:sp>
            <p:nvSpPr>
              <p:cNvPr id="23" name="TextBox 22"/>
              <p:cNvSpPr txBox="1"/>
              <p:nvPr/>
            </p:nvSpPr>
            <p:spPr>
              <a:xfrm>
                <a:off x="9003785" y="4912411"/>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50</a:t>
                </a:r>
              </a:p>
            </p:txBody>
          </p:sp>
          <p:sp>
            <p:nvSpPr>
              <p:cNvPr id="24" name="TextBox 23"/>
              <p:cNvSpPr txBox="1"/>
              <p:nvPr/>
            </p:nvSpPr>
            <p:spPr>
              <a:xfrm>
                <a:off x="9003785" y="5434974"/>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0</a:t>
                </a:r>
              </a:p>
            </p:txBody>
          </p:sp>
          <p:sp>
            <p:nvSpPr>
              <p:cNvPr id="25" name="TextBox 24"/>
              <p:cNvSpPr txBox="1"/>
              <p:nvPr/>
            </p:nvSpPr>
            <p:spPr>
              <a:xfrm rot="16200000">
                <a:off x="8395029" y="4501263"/>
                <a:ext cx="885607" cy="396541"/>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T</a:t>
                </a:r>
                <a:r>
                  <a:rPr lang="en-US" sz="1500" baseline="-25000" dirty="0">
                    <a:solidFill>
                      <a:srgbClr val="000000"/>
                    </a:solidFill>
                  </a:rPr>
                  <a:t>e</a:t>
                </a:r>
                <a:r>
                  <a:rPr lang="en-US" sz="1500" dirty="0">
                    <a:solidFill>
                      <a:srgbClr val="000000"/>
                    </a:solidFill>
                  </a:rPr>
                  <a:t> (eV)</a:t>
                </a:r>
              </a:p>
            </p:txBody>
          </p:sp>
          <p:sp>
            <p:nvSpPr>
              <p:cNvPr id="27" name="TextBox 26"/>
              <p:cNvSpPr txBox="1"/>
              <p:nvPr/>
            </p:nvSpPr>
            <p:spPr>
              <a:xfrm>
                <a:off x="9255072" y="5651544"/>
                <a:ext cx="212007" cy="168172"/>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0</a:t>
                </a:r>
              </a:p>
            </p:txBody>
          </p:sp>
          <p:sp>
            <p:nvSpPr>
              <p:cNvPr id="28" name="TextBox 27"/>
              <p:cNvSpPr txBox="1"/>
              <p:nvPr/>
            </p:nvSpPr>
            <p:spPr>
              <a:xfrm>
                <a:off x="11369228" y="5636472"/>
                <a:ext cx="549892" cy="184989"/>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0.8</a:t>
                </a:r>
              </a:p>
            </p:txBody>
          </p:sp>
          <p:sp>
            <p:nvSpPr>
              <p:cNvPr id="29" name="TextBox 28"/>
              <p:cNvSpPr txBox="1"/>
              <p:nvPr/>
            </p:nvSpPr>
            <p:spPr>
              <a:xfrm>
                <a:off x="10038702" y="5779323"/>
                <a:ext cx="974168" cy="297927"/>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R</a:t>
                </a:r>
                <a:r>
                  <a:rPr lang="en-US" sz="1500" baseline="-25000" dirty="0">
                    <a:solidFill>
                      <a:srgbClr val="000000"/>
                    </a:solidFill>
                  </a:rPr>
                  <a:t>maj</a:t>
                </a:r>
                <a:r>
                  <a:rPr lang="en-US" sz="1500" dirty="0">
                    <a:solidFill>
                      <a:srgbClr val="000000"/>
                    </a:solidFill>
                  </a:rPr>
                  <a:t> (m)</a:t>
                </a:r>
              </a:p>
            </p:txBody>
          </p:sp>
          <p:sp>
            <p:nvSpPr>
              <p:cNvPr id="30" name="TextBox 29"/>
              <p:cNvSpPr txBox="1"/>
              <p:nvPr/>
            </p:nvSpPr>
            <p:spPr>
              <a:xfrm>
                <a:off x="9726151" y="5645352"/>
                <a:ext cx="1426280" cy="168172"/>
              </a:xfrm>
              <a:prstGeom prst="rect">
                <a:avLst/>
              </a:prstGeom>
              <a:solidFill>
                <a:srgbClr val="FFFFFF"/>
              </a:solidFill>
            </p:spPr>
            <p:txBody>
              <a:bodyPr wrap="none" lIns="0" tIns="0" rIns="0" bIns="0" rtlCol="0" anchor="ctr">
                <a:noAutofit/>
              </a:bodyPr>
              <a:lstStyle/>
              <a:p>
                <a:pPr algn="ctr" defTabSz="685783"/>
                <a:r>
                  <a:rPr lang="en-US" sz="1400">
                    <a:solidFill>
                      <a:srgbClr val="000000"/>
                    </a:solidFill>
                  </a:rPr>
                  <a:t>0.4</a:t>
                </a:r>
                <a:endParaRPr lang="en-US" sz="1400" dirty="0">
                  <a:solidFill>
                    <a:srgbClr val="000000"/>
                  </a:solidFill>
                </a:endParaRPr>
              </a:p>
            </p:txBody>
          </p:sp>
          <p:sp>
            <p:nvSpPr>
              <p:cNvPr id="20" name="TextBox 19"/>
              <p:cNvSpPr txBox="1"/>
              <p:nvPr/>
            </p:nvSpPr>
            <p:spPr>
              <a:xfrm>
                <a:off x="8991173" y="4338280"/>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100</a:t>
                </a:r>
              </a:p>
            </p:txBody>
          </p:sp>
        </p:grpSp>
        <p:grpSp>
          <p:nvGrpSpPr>
            <p:cNvPr id="43" name="Group 42"/>
            <p:cNvGrpSpPr/>
            <p:nvPr/>
          </p:nvGrpSpPr>
          <p:grpSpPr>
            <a:xfrm>
              <a:off x="5213098" y="3859591"/>
              <a:ext cx="3481749" cy="2240890"/>
              <a:chOff x="5213098" y="3859591"/>
              <a:chExt cx="3481749" cy="2240890"/>
            </a:xfrm>
          </p:grpSpPr>
          <p:pic>
            <p:nvPicPr>
              <p:cNvPr id="26" name="Picture 25"/>
              <p:cNvPicPr>
                <a:picLocks noChangeAspect="1"/>
              </p:cNvPicPr>
              <p:nvPr/>
            </p:nvPicPr>
            <p:blipFill rotWithShape="1">
              <a:blip r:embed="rId5"/>
              <a:srcRect l="3914" t="12042" r="8754"/>
              <a:stretch/>
            </p:blipFill>
            <p:spPr>
              <a:xfrm>
                <a:off x="5406469" y="3859591"/>
                <a:ext cx="3243649" cy="2226511"/>
              </a:xfrm>
              <a:prstGeom prst="rect">
                <a:avLst/>
              </a:prstGeom>
            </p:spPr>
          </p:pic>
          <p:grpSp>
            <p:nvGrpSpPr>
              <p:cNvPr id="11" name="Group 10"/>
              <p:cNvGrpSpPr/>
              <p:nvPr/>
            </p:nvGrpSpPr>
            <p:grpSpPr>
              <a:xfrm>
                <a:off x="5213098" y="3966234"/>
                <a:ext cx="3481749" cy="2134247"/>
                <a:chOff x="5213098" y="3966234"/>
                <a:chExt cx="3481749" cy="2134247"/>
              </a:xfrm>
            </p:grpSpPr>
            <p:grpSp>
              <p:nvGrpSpPr>
                <p:cNvPr id="10" name="Group 9"/>
                <p:cNvGrpSpPr/>
                <p:nvPr/>
              </p:nvGrpSpPr>
              <p:grpSpPr>
                <a:xfrm>
                  <a:off x="5879453" y="5659703"/>
                  <a:ext cx="2815394" cy="440778"/>
                  <a:chOff x="5879453" y="5659703"/>
                  <a:chExt cx="2815394" cy="440778"/>
                </a:xfrm>
              </p:grpSpPr>
              <p:sp>
                <p:nvSpPr>
                  <p:cNvPr id="31" name="TextBox 30"/>
                  <p:cNvSpPr txBox="1"/>
                  <p:nvPr/>
                </p:nvSpPr>
                <p:spPr>
                  <a:xfrm>
                    <a:off x="5879453" y="5674775"/>
                    <a:ext cx="212007" cy="168172"/>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0</a:t>
                    </a:r>
                  </a:p>
                </p:txBody>
              </p:sp>
              <p:sp>
                <p:nvSpPr>
                  <p:cNvPr id="33" name="TextBox 32"/>
                  <p:cNvSpPr txBox="1"/>
                  <p:nvPr/>
                </p:nvSpPr>
                <p:spPr>
                  <a:xfrm>
                    <a:off x="8144955" y="5659703"/>
                    <a:ext cx="549892" cy="184989"/>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0.8</a:t>
                    </a:r>
                  </a:p>
                </p:txBody>
              </p:sp>
              <p:sp>
                <p:nvSpPr>
                  <p:cNvPr id="35" name="TextBox 34"/>
                  <p:cNvSpPr txBox="1"/>
                  <p:nvPr/>
                </p:nvSpPr>
                <p:spPr>
                  <a:xfrm>
                    <a:off x="6751369" y="5802554"/>
                    <a:ext cx="974168" cy="297927"/>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R</a:t>
                    </a:r>
                    <a:r>
                      <a:rPr lang="en-US" sz="1500" baseline="-25000" dirty="0">
                        <a:solidFill>
                          <a:srgbClr val="000000"/>
                        </a:solidFill>
                      </a:rPr>
                      <a:t>maj</a:t>
                    </a:r>
                    <a:r>
                      <a:rPr lang="en-US" sz="1500" dirty="0">
                        <a:solidFill>
                          <a:srgbClr val="000000"/>
                        </a:solidFill>
                      </a:rPr>
                      <a:t> (m)</a:t>
                    </a:r>
                  </a:p>
                </p:txBody>
              </p:sp>
              <p:sp>
                <p:nvSpPr>
                  <p:cNvPr id="36" name="TextBox 35"/>
                  <p:cNvSpPr txBox="1"/>
                  <p:nvPr/>
                </p:nvSpPr>
                <p:spPr>
                  <a:xfrm>
                    <a:off x="6367504" y="5668583"/>
                    <a:ext cx="1568908" cy="168172"/>
                  </a:xfrm>
                  <a:prstGeom prst="rect">
                    <a:avLst/>
                  </a:prstGeom>
                  <a:solidFill>
                    <a:srgbClr val="FFFFFF"/>
                  </a:solidFill>
                </p:spPr>
                <p:txBody>
                  <a:bodyPr wrap="none" lIns="0" tIns="0" rIns="0" bIns="0" rtlCol="0" anchor="ctr">
                    <a:noAutofit/>
                  </a:bodyPr>
                  <a:lstStyle/>
                  <a:p>
                    <a:pPr algn="ctr" defTabSz="685783"/>
                    <a:r>
                      <a:rPr lang="en-US" sz="1400">
                        <a:solidFill>
                          <a:srgbClr val="000000"/>
                        </a:solidFill>
                      </a:rPr>
                      <a:t>0.4</a:t>
                    </a:r>
                    <a:endParaRPr lang="en-US" sz="1400" dirty="0">
                      <a:solidFill>
                        <a:srgbClr val="000000"/>
                      </a:solidFill>
                    </a:endParaRPr>
                  </a:p>
                </p:txBody>
              </p:sp>
            </p:grpSp>
            <p:grpSp>
              <p:nvGrpSpPr>
                <p:cNvPr id="9" name="Group 8"/>
                <p:cNvGrpSpPr/>
                <p:nvPr/>
              </p:nvGrpSpPr>
              <p:grpSpPr>
                <a:xfrm>
                  <a:off x="5213098" y="3966234"/>
                  <a:ext cx="759228" cy="1695579"/>
                  <a:chOff x="5213098" y="3966234"/>
                  <a:chExt cx="759228" cy="1695579"/>
                </a:xfrm>
              </p:grpSpPr>
              <p:sp>
                <p:nvSpPr>
                  <p:cNvPr id="38" name="TextBox 37"/>
                  <p:cNvSpPr txBox="1"/>
                  <p:nvPr/>
                </p:nvSpPr>
                <p:spPr>
                  <a:xfrm>
                    <a:off x="5521871" y="3966234"/>
                    <a:ext cx="450455" cy="353742"/>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1.5</a:t>
                    </a:r>
                  </a:p>
                </p:txBody>
              </p:sp>
              <p:sp>
                <p:nvSpPr>
                  <p:cNvPr id="41" name="TextBox 40"/>
                  <p:cNvSpPr txBox="1"/>
                  <p:nvPr/>
                </p:nvSpPr>
                <p:spPr>
                  <a:xfrm rot="16200000">
                    <a:off x="4646742" y="4552692"/>
                    <a:ext cx="1568908" cy="436195"/>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n</a:t>
                    </a:r>
                    <a:r>
                      <a:rPr lang="en-US" sz="1500" baseline="-25000" dirty="0">
                        <a:solidFill>
                          <a:srgbClr val="000000"/>
                        </a:solidFill>
                      </a:rPr>
                      <a:t>e</a:t>
                    </a:r>
                    <a:r>
                      <a:rPr lang="en-US" sz="1500" dirty="0">
                        <a:solidFill>
                          <a:srgbClr val="000000"/>
                        </a:solidFill>
                      </a:rPr>
                      <a:t> (10</a:t>
                    </a:r>
                    <a:r>
                      <a:rPr lang="en-US" sz="1500" baseline="30000" dirty="0">
                        <a:solidFill>
                          <a:srgbClr val="000000"/>
                        </a:solidFill>
                      </a:rPr>
                      <a:t>19 </a:t>
                    </a:r>
                    <a:r>
                      <a:rPr lang="en-US" sz="1500" dirty="0">
                        <a:solidFill>
                          <a:srgbClr val="000000"/>
                        </a:solidFill>
                      </a:rPr>
                      <a:t>m</a:t>
                    </a:r>
                    <a:r>
                      <a:rPr lang="en-US" sz="1500" baseline="30000" dirty="0">
                        <a:solidFill>
                          <a:srgbClr val="000000"/>
                        </a:solidFill>
                      </a:rPr>
                      <a:t>-3</a:t>
                    </a:r>
                    <a:r>
                      <a:rPr lang="en-US" sz="1500" dirty="0">
                        <a:solidFill>
                          <a:srgbClr val="000000"/>
                        </a:solidFill>
                      </a:rPr>
                      <a:t>)</a:t>
                    </a:r>
                  </a:p>
                </p:txBody>
              </p:sp>
              <p:sp>
                <p:nvSpPr>
                  <p:cNvPr id="42" name="TextBox 41"/>
                  <p:cNvSpPr txBox="1"/>
                  <p:nvPr/>
                </p:nvSpPr>
                <p:spPr>
                  <a:xfrm>
                    <a:off x="5630886" y="4476553"/>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1.0</a:t>
                    </a:r>
                  </a:p>
                </p:txBody>
              </p:sp>
              <p:sp>
                <p:nvSpPr>
                  <p:cNvPr id="39" name="TextBox 38"/>
                  <p:cNvSpPr txBox="1"/>
                  <p:nvPr/>
                </p:nvSpPr>
                <p:spPr>
                  <a:xfrm>
                    <a:off x="5630886" y="4962400"/>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0.5</a:t>
                    </a:r>
                  </a:p>
                </p:txBody>
              </p:sp>
              <p:sp>
                <p:nvSpPr>
                  <p:cNvPr id="40" name="TextBox 39"/>
                  <p:cNvSpPr txBox="1"/>
                  <p:nvPr/>
                </p:nvSpPr>
                <p:spPr>
                  <a:xfrm>
                    <a:off x="5630886" y="5415592"/>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0.0</a:t>
                    </a:r>
                  </a:p>
                </p:txBody>
              </p:sp>
            </p:grpSp>
          </p:grpSp>
        </p:grpSp>
      </p:grpSp>
      <p:grpSp>
        <p:nvGrpSpPr>
          <p:cNvPr id="70" name="Group 69"/>
          <p:cNvGrpSpPr/>
          <p:nvPr/>
        </p:nvGrpSpPr>
        <p:grpSpPr>
          <a:xfrm>
            <a:off x="4562434" y="716559"/>
            <a:ext cx="4211540" cy="2046038"/>
            <a:chOff x="6083244" y="955411"/>
            <a:chExt cx="5615387" cy="2728050"/>
          </a:xfrm>
        </p:grpSpPr>
        <p:pic>
          <p:nvPicPr>
            <p:cNvPr id="2" name="Picture 1"/>
            <p:cNvPicPr>
              <a:picLocks noChangeAspect="1"/>
            </p:cNvPicPr>
            <p:nvPr/>
          </p:nvPicPr>
          <p:blipFill>
            <a:blip r:embed="rId6"/>
            <a:stretch>
              <a:fillRect/>
            </a:stretch>
          </p:blipFill>
          <p:spPr>
            <a:xfrm>
              <a:off x="6228823" y="1251150"/>
              <a:ext cx="5469808" cy="2387216"/>
            </a:xfrm>
            <a:prstGeom prst="rect">
              <a:avLst/>
            </a:prstGeom>
          </p:spPr>
        </p:pic>
        <p:sp>
          <p:nvSpPr>
            <p:cNvPr id="14" name="TextBox 13"/>
            <p:cNvSpPr txBox="1"/>
            <p:nvPr/>
          </p:nvSpPr>
          <p:spPr>
            <a:xfrm>
              <a:off x="9951726" y="955411"/>
              <a:ext cx="1002839" cy="430887"/>
            </a:xfrm>
            <a:prstGeom prst="rect">
              <a:avLst/>
            </a:prstGeom>
            <a:noFill/>
          </p:spPr>
          <p:txBody>
            <a:bodyPr wrap="none" rtlCol="0">
              <a:spAutoFit/>
            </a:bodyPr>
            <a:lstStyle/>
            <a:p>
              <a:pPr defTabSz="685783"/>
              <a:r>
                <a:rPr lang="en-US" sz="1500" i="1" dirty="0">
                  <a:solidFill>
                    <a:srgbClr val="000000"/>
                  </a:solidFill>
                  <a:latin typeface="Times New Roman" charset="0"/>
                  <a:ea typeface="Times New Roman" charset="0"/>
                  <a:cs typeface="Times New Roman" charset="0"/>
                </a:rPr>
                <a:t>I</a:t>
              </a:r>
              <a:r>
                <a:rPr lang="en-US" sz="1500" i="1" baseline="-25000" dirty="0">
                  <a:solidFill>
                    <a:srgbClr val="000000"/>
                  </a:solidFill>
                  <a:latin typeface="Times New Roman" charset="0"/>
                  <a:ea typeface="Times New Roman" charset="0"/>
                  <a:cs typeface="Times New Roman" charset="0"/>
                </a:rPr>
                <a:t>N</a:t>
              </a:r>
              <a:r>
                <a:rPr lang="en-US" sz="1500" i="1" dirty="0">
                  <a:solidFill>
                    <a:srgbClr val="000000"/>
                  </a:solidFill>
                  <a:latin typeface="Times New Roman" charset="0"/>
                  <a:ea typeface="Times New Roman" charset="0"/>
                  <a:cs typeface="Times New Roman" charset="0"/>
                </a:rPr>
                <a:t> = 15</a:t>
              </a:r>
            </a:p>
          </p:txBody>
        </p:sp>
        <p:grpSp>
          <p:nvGrpSpPr>
            <p:cNvPr id="51" name="Group 50"/>
            <p:cNvGrpSpPr/>
            <p:nvPr/>
          </p:nvGrpSpPr>
          <p:grpSpPr>
            <a:xfrm>
              <a:off x="6084583" y="1215832"/>
              <a:ext cx="674471" cy="1204414"/>
              <a:chOff x="6084583" y="1215832"/>
              <a:chExt cx="674471" cy="1204414"/>
            </a:xfrm>
          </p:grpSpPr>
          <p:sp>
            <p:nvSpPr>
              <p:cNvPr id="46" name="TextBox 45"/>
              <p:cNvSpPr txBox="1"/>
              <p:nvPr/>
            </p:nvSpPr>
            <p:spPr>
              <a:xfrm>
                <a:off x="6308599" y="1215832"/>
                <a:ext cx="450455" cy="353742"/>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120</a:t>
                </a:r>
              </a:p>
            </p:txBody>
          </p:sp>
          <p:sp>
            <p:nvSpPr>
              <p:cNvPr id="48" name="TextBox 47"/>
              <p:cNvSpPr txBox="1"/>
              <p:nvPr/>
            </p:nvSpPr>
            <p:spPr>
              <a:xfrm>
                <a:off x="6417614" y="1579031"/>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80</a:t>
                </a:r>
              </a:p>
            </p:txBody>
          </p:sp>
          <p:sp>
            <p:nvSpPr>
              <p:cNvPr id="49" name="TextBox 48"/>
              <p:cNvSpPr txBox="1"/>
              <p:nvPr/>
            </p:nvSpPr>
            <p:spPr>
              <a:xfrm>
                <a:off x="6417614" y="1892569"/>
                <a:ext cx="341440" cy="246221"/>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40</a:t>
                </a:r>
              </a:p>
            </p:txBody>
          </p:sp>
          <p:sp>
            <p:nvSpPr>
              <p:cNvPr id="50" name="TextBox 49"/>
              <p:cNvSpPr txBox="1"/>
              <p:nvPr/>
            </p:nvSpPr>
            <p:spPr>
              <a:xfrm>
                <a:off x="6566320" y="2235257"/>
                <a:ext cx="192734" cy="184989"/>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0</a:t>
                </a:r>
              </a:p>
            </p:txBody>
          </p:sp>
          <p:sp>
            <p:nvSpPr>
              <p:cNvPr id="47" name="TextBox 46"/>
              <p:cNvSpPr txBox="1"/>
              <p:nvPr/>
            </p:nvSpPr>
            <p:spPr>
              <a:xfrm rot="16200000">
                <a:off x="5880305" y="1695937"/>
                <a:ext cx="805097" cy="396541"/>
              </a:xfrm>
              <a:prstGeom prst="rect">
                <a:avLst/>
              </a:prstGeom>
              <a:solidFill>
                <a:srgbClr val="FFFFFF"/>
              </a:solidFill>
            </p:spPr>
            <p:txBody>
              <a:bodyPr wrap="none" lIns="0" tIns="0" rIns="0" bIns="0" rtlCol="0" anchor="ctr">
                <a:noAutofit/>
              </a:bodyPr>
              <a:lstStyle/>
              <a:p>
                <a:pPr algn="ctr" defTabSz="685783"/>
                <a:r>
                  <a:rPr lang="en-US" sz="1500">
                    <a:solidFill>
                      <a:srgbClr val="000000"/>
                    </a:solidFill>
                  </a:rPr>
                  <a:t>I</a:t>
                </a:r>
                <a:r>
                  <a:rPr lang="en-US" sz="1500" baseline="-25000">
                    <a:solidFill>
                      <a:srgbClr val="000000"/>
                    </a:solidFill>
                  </a:rPr>
                  <a:t>p</a:t>
                </a:r>
                <a:r>
                  <a:rPr lang="en-US" sz="1500">
                    <a:solidFill>
                      <a:srgbClr val="000000"/>
                    </a:solidFill>
                  </a:rPr>
                  <a:t> (kA)</a:t>
                </a:r>
                <a:endParaRPr lang="en-US" sz="1500" dirty="0">
                  <a:solidFill>
                    <a:srgbClr val="000000"/>
                  </a:solidFill>
                </a:endParaRPr>
              </a:p>
            </p:txBody>
          </p:sp>
        </p:grpSp>
        <p:grpSp>
          <p:nvGrpSpPr>
            <p:cNvPr id="52" name="Group 51"/>
            <p:cNvGrpSpPr/>
            <p:nvPr/>
          </p:nvGrpSpPr>
          <p:grpSpPr>
            <a:xfrm>
              <a:off x="6083244" y="2418986"/>
              <a:ext cx="674471" cy="878988"/>
              <a:chOff x="6084583" y="1453911"/>
              <a:chExt cx="674471" cy="878988"/>
            </a:xfrm>
          </p:grpSpPr>
          <p:sp>
            <p:nvSpPr>
              <p:cNvPr id="53" name="TextBox 52"/>
              <p:cNvSpPr txBox="1"/>
              <p:nvPr/>
            </p:nvSpPr>
            <p:spPr>
              <a:xfrm>
                <a:off x="6308599" y="1453911"/>
                <a:ext cx="450455" cy="219646"/>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60</a:t>
                </a:r>
              </a:p>
            </p:txBody>
          </p:sp>
          <p:sp>
            <p:nvSpPr>
              <p:cNvPr id="54" name="TextBox 53"/>
              <p:cNvSpPr txBox="1"/>
              <p:nvPr/>
            </p:nvSpPr>
            <p:spPr>
              <a:xfrm>
                <a:off x="6417614" y="1674813"/>
                <a:ext cx="341440" cy="436195"/>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30</a:t>
                </a:r>
              </a:p>
            </p:txBody>
          </p:sp>
          <p:sp>
            <p:nvSpPr>
              <p:cNvPr id="56" name="TextBox 55"/>
              <p:cNvSpPr txBox="1"/>
              <p:nvPr/>
            </p:nvSpPr>
            <p:spPr>
              <a:xfrm>
                <a:off x="6566320" y="2164727"/>
                <a:ext cx="192734" cy="168172"/>
              </a:xfrm>
              <a:prstGeom prst="rect">
                <a:avLst/>
              </a:prstGeom>
              <a:solidFill>
                <a:srgbClr val="FFFFFF"/>
              </a:solidFill>
            </p:spPr>
            <p:txBody>
              <a:bodyPr wrap="none" lIns="0" tIns="0" rIns="0" bIns="0" rtlCol="0" anchor="ctr">
                <a:noAutofit/>
              </a:bodyPr>
              <a:lstStyle/>
              <a:p>
                <a:pPr algn="r" defTabSz="685783"/>
                <a:r>
                  <a:rPr lang="en-US" sz="1400" dirty="0">
                    <a:solidFill>
                      <a:srgbClr val="000000"/>
                    </a:solidFill>
                  </a:rPr>
                  <a:t>0</a:t>
                </a:r>
              </a:p>
            </p:txBody>
          </p:sp>
          <p:sp>
            <p:nvSpPr>
              <p:cNvPr id="57" name="TextBox 56"/>
              <p:cNvSpPr txBox="1"/>
              <p:nvPr/>
            </p:nvSpPr>
            <p:spPr>
              <a:xfrm rot="16200000">
                <a:off x="5880305" y="1695937"/>
                <a:ext cx="805097" cy="396541"/>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I</a:t>
                </a:r>
                <a:r>
                  <a:rPr lang="en-US" sz="1500" baseline="-25000" dirty="0">
                    <a:solidFill>
                      <a:srgbClr val="000000"/>
                    </a:solidFill>
                  </a:rPr>
                  <a:t>TF</a:t>
                </a:r>
                <a:r>
                  <a:rPr lang="en-US" sz="1500" dirty="0">
                    <a:solidFill>
                      <a:srgbClr val="000000"/>
                    </a:solidFill>
                  </a:rPr>
                  <a:t> (kA)</a:t>
                </a:r>
              </a:p>
            </p:txBody>
          </p:sp>
        </p:grpSp>
        <p:grpSp>
          <p:nvGrpSpPr>
            <p:cNvPr id="69" name="Group 68"/>
            <p:cNvGrpSpPr/>
            <p:nvPr/>
          </p:nvGrpSpPr>
          <p:grpSpPr>
            <a:xfrm>
              <a:off x="6871887" y="3256104"/>
              <a:ext cx="4488070" cy="427357"/>
              <a:chOff x="6871887" y="3256104"/>
              <a:chExt cx="4488070" cy="427357"/>
            </a:xfrm>
          </p:grpSpPr>
          <p:sp>
            <p:nvSpPr>
              <p:cNvPr id="58" name="TextBox 57"/>
              <p:cNvSpPr txBox="1"/>
              <p:nvPr/>
            </p:nvSpPr>
            <p:spPr>
              <a:xfrm>
                <a:off x="6871887" y="3256104"/>
                <a:ext cx="233208" cy="203488"/>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  </a:t>
                </a:r>
              </a:p>
            </p:txBody>
          </p:sp>
          <p:sp>
            <p:nvSpPr>
              <p:cNvPr id="59" name="TextBox 58"/>
              <p:cNvSpPr txBox="1"/>
              <p:nvPr/>
            </p:nvSpPr>
            <p:spPr>
              <a:xfrm>
                <a:off x="8610521" y="3459624"/>
                <a:ext cx="1208959" cy="223837"/>
              </a:xfrm>
              <a:prstGeom prst="rect">
                <a:avLst/>
              </a:prstGeom>
              <a:solidFill>
                <a:srgbClr val="FFFFFF"/>
              </a:solidFill>
            </p:spPr>
            <p:txBody>
              <a:bodyPr wrap="none" lIns="0" tIns="0" rIns="0" bIns="0" rtlCol="0" anchor="ctr">
                <a:noAutofit/>
              </a:bodyPr>
              <a:lstStyle/>
              <a:p>
                <a:pPr algn="ctr" defTabSz="685783"/>
                <a:r>
                  <a:rPr lang="en-US" sz="1500" dirty="0">
                    <a:solidFill>
                      <a:srgbClr val="000000"/>
                    </a:solidFill>
                  </a:rPr>
                  <a:t>Time (ms)</a:t>
                </a:r>
              </a:p>
            </p:txBody>
          </p:sp>
          <p:sp>
            <p:nvSpPr>
              <p:cNvPr id="60" name="TextBox 59"/>
              <p:cNvSpPr txBox="1"/>
              <p:nvPr/>
            </p:nvSpPr>
            <p:spPr>
              <a:xfrm>
                <a:off x="7704675" y="3256104"/>
                <a:ext cx="233208" cy="203488"/>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18</a:t>
                </a:r>
              </a:p>
            </p:txBody>
          </p:sp>
          <p:sp>
            <p:nvSpPr>
              <p:cNvPr id="62" name="TextBox 61"/>
              <p:cNvSpPr txBox="1"/>
              <p:nvPr/>
            </p:nvSpPr>
            <p:spPr>
              <a:xfrm>
                <a:off x="9370251" y="3256104"/>
                <a:ext cx="233208" cy="203488"/>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22</a:t>
                </a:r>
              </a:p>
            </p:txBody>
          </p:sp>
          <p:sp>
            <p:nvSpPr>
              <p:cNvPr id="64" name="TextBox 63"/>
              <p:cNvSpPr txBox="1"/>
              <p:nvPr/>
            </p:nvSpPr>
            <p:spPr>
              <a:xfrm>
                <a:off x="10984373" y="3256104"/>
                <a:ext cx="375584" cy="203488"/>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26</a:t>
                </a:r>
              </a:p>
            </p:txBody>
          </p:sp>
          <p:sp>
            <p:nvSpPr>
              <p:cNvPr id="63" name="TextBox 62"/>
              <p:cNvSpPr txBox="1"/>
              <p:nvPr/>
            </p:nvSpPr>
            <p:spPr>
              <a:xfrm>
                <a:off x="10213640" y="3268250"/>
                <a:ext cx="327233" cy="191342"/>
              </a:xfrm>
              <a:prstGeom prst="rect">
                <a:avLst/>
              </a:prstGeom>
              <a:solidFill>
                <a:srgbClr val="FFFFFF"/>
              </a:solidFill>
            </p:spPr>
            <p:txBody>
              <a:bodyPr wrap="none" lIns="0" tIns="0" rIns="0" bIns="0" rtlCol="0" anchor="ctr">
                <a:noAutofit/>
              </a:bodyPr>
              <a:lstStyle/>
              <a:p>
                <a:pPr algn="ctr" defTabSz="685783"/>
                <a:r>
                  <a:rPr lang="en-US" sz="1400">
                    <a:solidFill>
                      <a:srgbClr val="000000"/>
                    </a:solidFill>
                  </a:rPr>
                  <a:t>   </a:t>
                </a:r>
                <a:endParaRPr lang="en-US" sz="1400" dirty="0">
                  <a:solidFill>
                    <a:srgbClr val="000000"/>
                  </a:solidFill>
                </a:endParaRPr>
              </a:p>
            </p:txBody>
          </p:sp>
          <p:sp>
            <p:nvSpPr>
              <p:cNvPr id="61" name="TextBox 60"/>
              <p:cNvSpPr txBox="1"/>
              <p:nvPr/>
            </p:nvSpPr>
            <p:spPr>
              <a:xfrm>
                <a:off x="8537463" y="3256104"/>
                <a:ext cx="233208" cy="203488"/>
              </a:xfrm>
              <a:prstGeom prst="rect">
                <a:avLst/>
              </a:prstGeom>
              <a:solidFill>
                <a:srgbClr val="FFFFFF"/>
              </a:solidFill>
            </p:spPr>
            <p:txBody>
              <a:bodyPr wrap="none" lIns="0" tIns="0" rIns="0" bIns="0" rtlCol="0" anchor="ctr">
                <a:noAutofit/>
              </a:bodyPr>
              <a:lstStyle/>
              <a:p>
                <a:pPr algn="ctr" defTabSz="685783"/>
                <a:r>
                  <a:rPr lang="en-US" sz="1400" dirty="0">
                    <a:solidFill>
                      <a:srgbClr val="000000"/>
                    </a:solidFill>
                  </a:rPr>
                  <a:t>   </a:t>
                </a:r>
              </a:p>
            </p:txBody>
          </p:sp>
        </p:grpSp>
      </p:grpSp>
    </p:spTree>
    <p:extLst>
      <p:ext uri="{BB962C8B-B14F-4D97-AF65-F5344CB8AC3E}">
        <p14:creationId xmlns:p14="http://schemas.microsoft.com/office/powerpoint/2010/main" val="3681448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2" y="2"/>
            <a:ext cx="8039098" cy="627460"/>
          </a:xfrm>
        </p:spPr>
        <p:txBody>
          <a:bodyPr>
            <a:noAutofit/>
          </a:bodyPr>
          <a:lstStyle/>
          <a:p>
            <a:r>
              <a:rPr lang="en-US" sz="2800" dirty="0" smtClean="0"/>
              <a:t>LHI-Produced Plasmas at low B</a:t>
            </a:r>
            <a:r>
              <a:rPr lang="en-US" sz="2800" baseline="-25000" dirty="0" smtClean="0"/>
              <a:t>t</a:t>
            </a:r>
            <a:r>
              <a:rPr lang="en-US" sz="2800" dirty="0" smtClean="0"/>
              <a:t> Provide High </a:t>
            </a:r>
            <a:r>
              <a:rPr lang="en-US" sz="2800" dirty="0" smtClean="0">
                <a:latin typeface="Symbol" charset="2"/>
                <a:ea typeface="Symbol" charset="2"/>
                <a:cs typeface="Symbol" charset="2"/>
              </a:rPr>
              <a:t>b</a:t>
            </a:r>
            <a:r>
              <a:rPr lang="en-US" sz="2800" baseline="-25000" dirty="0" smtClean="0"/>
              <a:t>t</a:t>
            </a:r>
            <a:endParaRPr lang="en-US" sz="2800" dirty="0"/>
          </a:p>
        </p:txBody>
      </p:sp>
      <p:sp>
        <p:nvSpPr>
          <p:cNvPr id="8" name="TextBox 7"/>
          <p:cNvSpPr txBox="1"/>
          <p:nvPr/>
        </p:nvSpPr>
        <p:spPr>
          <a:xfrm flipH="1">
            <a:off x="5093081" y="1122546"/>
            <a:ext cx="3735024" cy="623248"/>
          </a:xfrm>
          <a:prstGeom prst="rect">
            <a:avLst/>
          </a:prstGeom>
          <a:noFill/>
        </p:spPr>
        <p:txBody>
          <a:bodyPr wrap="square" lIns="68579" tIns="34289" rIns="68579" bIns="34289" rtlCol="0">
            <a:spAutoFit/>
          </a:bodyPr>
          <a:lstStyle/>
          <a:p>
            <a:pPr marL="257168" indent="-257168" defTabSz="685783">
              <a:buFont typeface="Arial" charset="0"/>
              <a:buChar char="•"/>
            </a:pPr>
            <a:r>
              <a:rPr lang="en-US" dirty="0">
                <a:solidFill>
                  <a:srgbClr val="000000"/>
                </a:solidFill>
                <a:latin typeface="Symbol" charset="2"/>
                <a:ea typeface="Symbol" charset="2"/>
                <a:cs typeface="Symbol" charset="2"/>
              </a:rPr>
              <a:t>b</a:t>
            </a:r>
            <a:r>
              <a:rPr lang="en-US" baseline="-25000" dirty="0">
                <a:solidFill>
                  <a:srgbClr val="000000"/>
                </a:solidFill>
                <a:ea typeface="Arial" charset="0"/>
                <a:cs typeface="Arial" charset="0"/>
              </a:rPr>
              <a:t>T</a:t>
            </a:r>
            <a:r>
              <a:rPr lang="en-US" dirty="0">
                <a:solidFill>
                  <a:srgbClr val="000000"/>
                </a:solidFill>
                <a:ea typeface="Arial" charset="0"/>
                <a:cs typeface="Arial" charset="0"/>
              </a:rPr>
              <a:t> for sustained, low-ℓ</a:t>
            </a:r>
            <a:r>
              <a:rPr lang="en-US" baseline="-25000" dirty="0">
                <a:solidFill>
                  <a:srgbClr val="000000"/>
                </a:solidFill>
                <a:ea typeface="Arial" charset="0"/>
                <a:cs typeface="Arial" charset="0"/>
              </a:rPr>
              <a:t>i</a:t>
            </a:r>
            <a:r>
              <a:rPr lang="en-US" dirty="0">
                <a:solidFill>
                  <a:srgbClr val="000000"/>
                </a:solidFill>
                <a:ea typeface="Arial" charset="0"/>
                <a:cs typeface="Arial" charset="0"/>
              </a:rPr>
              <a:t>, high-</a:t>
            </a:r>
            <a:r>
              <a:rPr lang="en-US" dirty="0">
                <a:solidFill>
                  <a:srgbClr val="000000"/>
                </a:solidFill>
                <a:latin typeface="Symbol" charset="2"/>
                <a:ea typeface="Symbol" charset="2"/>
                <a:cs typeface="Symbol" charset="2"/>
              </a:rPr>
              <a:t>k</a:t>
            </a:r>
            <a:r>
              <a:rPr lang="en-US" dirty="0">
                <a:solidFill>
                  <a:srgbClr val="000000"/>
                </a:solidFill>
                <a:ea typeface="Arial" charset="0"/>
                <a:cs typeface="Arial" charset="0"/>
              </a:rPr>
              <a:t>, </a:t>
            </a:r>
            <a:br>
              <a:rPr lang="en-US" dirty="0">
                <a:solidFill>
                  <a:srgbClr val="000000"/>
                </a:solidFill>
                <a:ea typeface="Arial" charset="0"/>
                <a:cs typeface="Arial" charset="0"/>
              </a:rPr>
            </a:br>
            <a:r>
              <a:rPr lang="en-US" dirty="0">
                <a:solidFill>
                  <a:srgbClr val="000000"/>
                </a:solidFill>
                <a:ea typeface="Arial" charset="0"/>
                <a:cs typeface="Arial" charset="0"/>
              </a:rPr>
              <a:t>LHI-driven plasmas</a:t>
            </a:r>
          </a:p>
        </p:txBody>
      </p:sp>
      <p:sp>
        <p:nvSpPr>
          <p:cNvPr id="9" name="Text Placeholder 18"/>
          <p:cNvSpPr txBox="1">
            <a:spLocks/>
          </p:cNvSpPr>
          <p:nvPr/>
        </p:nvSpPr>
        <p:spPr>
          <a:xfrm>
            <a:off x="424160" y="1165229"/>
            <a:ext cx="4467225" cy="517065"/>
          </a:xfrm>
          <a:prstGeom prst="rect">
            <a:avLst/>
          </a:prstGeom>
        </p:spPr>
        <p:txBody>
          <a:bodyPr wrap="square" lIns="68579" tIns="34289" rIns="68579" bIns="34289">
            <a:noAutofit/>
          </a:bodyPr>
          <a:lstStyle>
            <a:lvl1pPr marL="342900" indent="-342900" algn="l" defTabSz="457200" rtl="0" fontAlgn="base">
              <a:lnSpc>
                <a:spcPct val="93000"/>
              </a:lnSpc>
              <a:spcBef>
                <a:spcPts val="800"/>
              </a:spcBef>
              <a:spcAft>
                <a:spcPct val="0"/>
              </a:spcAft>
              <a:buClr>
                <a:srgbClr val="000000"/>
              </a:buClr>
              <a:buSzPct val="100000"/>
              <a:buFont typeface="Times New Roman" pitchFamily="18" charset="0"/>
              <a:buChar char="•"/>
              <a:defRPr sz="2200">
                <a:solidFill>
                  <a:srgbClr val="000000"/>
                </a:solidFill>
                <a:latin typeface="+mn-lt"/>
                <a:ea typeface="+mn-ea"/>
                <a:cs typeface="+mn-cs"/>
              </a:defRPr>
            </a:lvl1pPr>
            <a:lvl2pPr marL="742950" indent="-285750" algn="l" defTabSz="457200" rtl="0" fontAlgn="base">
              <a:lnSpc>
                <a:spcPct val="95000"/>
              </a:lnSpc>
              <a:spcBef>
                <a:spcPts val="700"/>
              </a:spcBef>
              <a:spcAft>
                <a:spcPct val="0"/>
              </a:spcAft>
              <a:buClr>
                <a:srgbClr val="000000"/>
              </a:buClr>
              <a:buSzPct val="100000"/>
              <a:buFont typeface="Times New Roman" pitchFamily="18" charset="0"/>
              <a:buChar char="–"/>
              <a:defRPr sz="2000">
                <a:solidFill>
                  <a:srgbClr val="000000"/>
                </a:solidFill>
                <a:latin typeface="Times New Roman" pitchFamily="18" charset="0"/>
                <a:cs typeface="+mn-cs"/>
              </a:defRPr>
            </a:lvl2pPr>
            <a:lvl3pPr marL="1143000" indent="-228600" algn="l" defTabSz="457200" rtl="0" fontAlgn="base">
              <a:lnSpc>
                <a:spcPct val="93000"/>
              </a:lnSpc>
              <a:spcBef>
                <a:spcPts val="600"/>
              </a:spcBef>
              <a:spcAft>
                <a:spcPct val="0"/>
              </a:spcAft>
              <a:buClr>
                <a:srgbClr val="000000"/>
              </a:buClr>
              <a:buSzPct val="100000"/>
              <a:buFont typeface="Times New Roman" pitchFamily="18" charset="0"/>
              <a:buChar char="•"/>
              <a:defRPr sz="1600">
                <a:solidFill>
                  <a:srgbClr val="000000"/>
                </a:solidFill>
                <a:latin typeface="+mn-lt"/>
                <a:cs typeface="+mn-cs"/>
              </a:defRPr>
            </a:lvl3pPr>
            <a:lvl4pPr marL="1600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fontAlgn="base">
              <a:lnSpc>
                <a:spcPct val="93000"/>
              </a:lnSpc>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a:lstStyle>
          <a:p>
            <a:pPr>
              <a:spcAft>
                <a:spcPts val="450"/>
              </a:spcAft>
            </a:pPr>
            <a:r>
              <a:rPr lang="en-US" sz="1800" dirty="0"/>
              <a:t>Sample magnetic reconstruction at </a:t>
            </a:r>
            <a:br>
              <a:rPr lang="en-US" sz="1800" dirty="0"/>
            </a:br>
            <a:r>
              <a:rPr lang="en-US" sz="1800" dirty="0"/>
              <a:t>t = 24.5 ms, using kinetic constraints</a:t>
            </a:r>
          </a:p>
        </p:txBody>
      </p:sp>
      <p:sp>
        <p:nvSpPr>
          <p:cNvPr id="10" name="Footer Placeholder 7"/>
          <p:cNvSpPr>
            <a:spLocks noGrp="1"/>
          </p:cNvSpPr>
          <p:nvPr>
            <p:ph type="ftr" sz="quarter" idx="10"/>
          </p:nvPr>
        </p:nvSpPr>
        <p:spPr>
          <a:xfrm>
            <a:off x="76203" y="4903927"/>
            <a:ext cx="2498213" cy="228600"/>
          </a:xfrm>
        </p:spPr>
        <p:txBody>
          <a:bodyPr/>
          <a:lstStyle/>
          <a:p>
            <a:r>
              <a:rPr lang="en-US" i="1" dirty="0" smtClean="0">
                <a:solidFill>
                  <a:srgbClr val="000000">
                    <a:tint val="75000"/>
                  </a:srgbClr>
                </a:solidFill>
              </a:rPr>
              <a:t>D.J. Schlossberg, APS-DPP 2016, </a:t>
            </a:r>
            <a:r>
              <a:rPr lang="en-US" i="1" dirty="0">
                <a:solidFill>
                  <a:srgbClr val="000000">
                    <a:tint val="75000"/>
                  </a:srgbClr>
                </a:solidFill>
              </a:rPr>
              <a:t>9</a:t>
            </a:r>
            <a:r>
              <a:rPr lang="en-US" i="1" dirty="0" smtClean="0">
                <a:solidFill>
                  <a:srgbClr val="000000">
                    <a:tint val="75000"/>
                  </a:srgbClr>
                </a:solidFill>
              </a:rPr>
              <a:t>/10</a:t>
            </a:r>
            <a:endParaRPr lang="en-US" i="1" dirty="0">
              <a:solidFill>
                <a:srgbClr val="000000">
                  <a:tint val="75000"/>
                </a:srgbClr>
              </a:solidFill>
            </a:endParaRPr>
          </a:p>
        </p:txBody>
      </p:sp>
      <p:sp>
        <p:nvSpPr>
          <p:cNvPr id="12" name="Rectangle 11"/>
          <p:cNvSpPr/>
          <p:nvPr/>
        </p:nvSpPr>
        <p:spPr>
          <a:xfrm>
            <a:off x="5701624" y="4903928"/>
            <a:ext cx="2948897" cy="207749"/>
          </a:xfrm>
          <a:prstGeom prst="rect">
            <a:avLst/>
          </a:prstGeom>
        </p:spPr>
        <p:txBody>
          <a:bodyPr wrap="square" lIns="68579" tIns="34289" rIns="68579" bIns="34289">
            <a:spAutoFit/>
          </a:bodyPr>
          <a:lstStyle/>
          <a:p>
            <a:pPr defTabSz="685783"/>
            <a:r>
              <a:rPr lang="en-US" sz="900" i="1" baseline="30000" dirty="0">
                <a:solidFill>
                  <a:srgbClr val="000000"/>
                </a:solidFill>
              </a:rPr>
              <a:t>1</a:t>
            </a:r>
            <a:r>
              <a:rPr lang="en-US" sz="900" i="1" dirty="0">
                <a:solidFill>
                  <a:srgbClr val="000000"/>
                </a:solidFill>
              </a:rPr>
              <a:t> M.W. Bongard, et al. NP10.52 Poster Wed morning</a:t>
            </a:r>
          </a:p>
        </p:txBody>
      </p:sp>
      <p:grpSp>
        <p:nvGrpSpPr>
          <p:cNvPr id="11" name="Group 10"/>
          <p:cNvGrpSpPr/>
          <p:nvPr/>
        </p:nvGrpSpPr>
        <p:grpSpPr>
          <a:xfrm>
            <a:off x="494139" y="1822972"/>
            <a:ext cx="3805728" cy="2902505"/>
            <a:chOff x="658852" y="2430627"/>
            <a:chExt cx="5074304" cy="3870007"/>
          </a:xfrm>
        </p:grpSpPr>
        <p:grpSp>
          <p:nvGrpSpPr>
            <p:cNvPr id="3" name="Group 2"/>
            <p:cNvGrpSpPr/>
            <p:nvPr/>
          </p:nvGrpSpPr>
          <p:grpSpPr>
            <a:xfrm>
              <a:off x="658852" y="2430627"/>
              <a:ext cx="5064715" cy="3870007"/>
              <a:chOff x="714068" y="1850093"/>
              <a:chExt cx="5064715" cy="3870007"/>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068" y="1850093"/>
                <a:ext cx="2194462" cy="38700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3924" y="1875072"/>
                <a:ext cx="2594859" cy="1937007"/>
              </a:xfrm>
              <a:prstGeom prst="rect">
                <a:avLst/>
              </a:prstGeom>
            </p:spPr>
          </p:pic>
        </p:grpSp>
        <p:sp>
          <p:nvSpPr>
            <p:cNvPr id="4" name="Rectangle 3"/>
            <p:cNvSpPr/>
            <p:nvPr/>
          </p:nvSpPr>
          <p:spPr bwMode="auto">
            <a:xfrm>
              <a:off x="4948396" y="2702532"/>
              <a:ext cx="784760" cy="1686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342892" eaLnBrk="0" fontAlgn="base" hangingPunct="0">
                <a:lnSpc>
                  <a:spcPct val="95000"/>
                </a:lnSpc>
                <a:spcBef>
                  <a:spcPct val="0"/>
                </a:spcBef>
                <a:spcAft>
                  <a:spcPct val="0"/>
                </a:spcAft>
                <a:buClr>
                  <a:srgbClr val="000000"/>
                </a:buClr>
                <a:buSzPct val="100000"/>
              </a:pPr>
              <a:endParaRPr lang="en-US">
                <a:solidFill>
                  <a:srgbClr val="000000"/>
                </a:solidFill>
                <a:latin typeface="Times New Roman" pitchFamily="18" charset="0"/>
              </a:endParaRPr>
            </a:p>
          </p:txBody>
        </p:sp>
      </p:grpSp>
      <p:grpSp>
        <p:nvGrpSpPr>
          <p:cNvPr id="34" name="Group 33"/>
          <p:cNvGrpSpPr/>
          <p:nvPr/>
        </p:nvGrpSpPr>
        <p:grpSpPr>
          <a:xfrm>
            <a:off x="4786611" y="1782354"/>
            <a:ext cx="3885553" cy="2619268"/>
            <a:chOff x="6382145" y="2376470"/>
            <a:chExt cx="5180737" cy="3492357"/>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5443" y="2387621"/>
              <a:ext cx="4848365" cy="3315835"/>
            </a:xfrm>
            <a:prstGeom prst="rect">
              <a:avLst/>
            </a:prstGeom>
          </p:spPr>
        </p:pic>
        <p:grpSp>
          <p:nvGrpSpPr>
            <p:cNvPr id="22" name="Group 21"/>
            <p:cNvGrpSpPr/>
            <p:nvPr/>
          </p:nvGrpSpPr>
          <p:grpSpPr>
            <a:xfrm>
              <a:off x="6382145" y="2376470"/>
              <a:ext cx="782939" cy="3117884"/>
              <a:chOff x="6382145" y="2376470"/>
              <a:chExt cx="782939" cy="3117884"/>
            </a:xfrm>
          </p:grpSpPr>
          <p:sp>
            <p:nvSpPr>
              <p:cNvPr id="14" name="TextBox 13"/>
              <p:cNvSpPr txBox="1"/>
              <p:nvPr/>
            </p:nvSpPr>
            <p:spPr>
              <a:xfrm>
                <a:off x="6737082" y="2376470"/>
                <a:ext cx="428002"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120</a:t>
                </a:r>
              </a:p>
            </p:txBody>
          </p:sp>
          <p:sp>
            <p:nvSpPr>
              <p:cNvPr id="15" name="TextBox 14"/>
              <p:cNvSpPr txBox="1"/>
              <p:nvPr/>
            </p:nvSpPr>
            <p:spPr>
              <a:xfrm>
                <a:off x="6737082" y="2844821"/>
                <a:ext cx="428002"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100</a:t>
                </a:r>
              </a:p>
            </p:txBody>
          </p:sp>
          <p:sp>
            <p:nvSpPr>
              <p:cNvPr id="16" name="TextBox 15"/>
              <p:cNvSpPr txBox="1"/>
              <p:nvPr/>
            </p:nvSpPr>
            <p:spPr>
              <a:xfrm>
                <a:off x="6879748" y="3313172"/>
                <a:ext cx="285336"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80</a:t>
                </a:r>
              </a:p>
            </p:txBody>
          </p:sp>
          <p:sp>
            <p:nvSpPr>
              <p:cNvPr id="18" name="TextBox 17"/>
              <p:cNvSpPr txBox="1"/>
              <p:nvPr/>
            </p:nvSpPr>
            <p:spPr>
              <a:xfrm>
                <a:off x="6879748" y="4249874"/>
                <a:ext cx="285336"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40</a:t>
                </a:r>
              </a:p>
            </p:txBody>
          </p:sp>
          <p:sp>
            <p:nvSpPr>
              <p:cNvPr id="19" name="TextBox 18"/>
              <p:cNvSpPr txBox="1"/>
              <p:nvPr/>
            </p:nvSpPr>
            <p:spPr>
              <a:xfrm>
                <a:off x="6879748" y="4718225"/>
                <a:ext cx="285336"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20</a:t>
                </a:r>
              </a:p>
            </p:txBody>
          </p:sp>
          <p:sp>
            <p:nvSpPr>
              <p:cNvPr id="20" name="TextBox 19"/>
              <p:cNvSpPr txBox="1"/>
              <p:nvPr/>
            </p:nvSpPr>
            <p:spPr>
              <a:xfrm>
                <a:off x="7022416" y="5186577"/>
                <a:ext cx="142668"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0</a:t>
                </a:r>
              </a:p>
            </p:txBody>
          </p:sp>
          <p:sp>
            <p:nvSpPr>
              <p:cNvPr id="21" name="TextBox 20"/>
              <p:cNvSpPr txBox="1"/>
              <p:nvPr/>
            </p:nvSpPr>
            <p:spPr>
              <a:xfrm rot="16200000">
                <a:off x="6136992" y="3702038"/>
                <a:ext cx="921192" cy="430886"/>
              </a:xfrm>
              <a:prstGeom prst="rect">
                <a:avLst/>
              </a:prstGeom>
              <a:solidFill>
                <a:schemeClr val="bg1"/>
              </a:solidFill>
            </p:spPr>
            <p:txBody>
              <a:bodyPr wrap="none" lIns="0" tIns="0" rIns="0" bIns="0" rtlCol="0">
                <a:spAutoFit/>
              </a:bodyPr>
              <a:lstStyle/>
              <a:p>
                <a:pPr algn="r" defTabSz="685783"/>
                <a:r>
                  <a:rPr lang="en-US" sz="2100" dirty="0">
                    <a:solidFill>
                      <a:srgbClr val="000000"/>
                    </a:solidFill>
                    <a:latin typeface="Symbol" charset="2"/>
                    <a:ea typeface="Symbol" charset="2"/>
                    <a:cs typeface="Symbol" charset="2"/>
                  </a:rPr>
                  <a:t>b</a:t>
                </a:r>
                <a:r>
                  <a:rPr lang="en-US" sz="2100" baseline="-25000" dirty="0">
                    <a:solidFill>
                      <a:srgbClr val="000000"/>
                    </a:solidFill>
                  </a:rPr>
                  <a:t>t</a:t>
                </a:r>
                <a:r>
                  <a:rPr lang="en-US" sz="2100" dirty="0">
                    <a:solidFill>
                      <a:srgbClr val="000000"/>
                    </a:solidFill>
                  </a:rPr>
                  <a:t> (%)</a:t>
                </a:r>
              </a:p>
            </p:txBody>
          </p:sp>
          <p:sp>
            <p:nvSpPr>
              <p:cNvPr id="17" name="TextBox 16"/>
              <p:cNvSpPr txBox="1"/>
              <p:nvPr/>
            </p:nvSpPr>
            <p:spPr>
              <a:xfrm>
                <a:off x="6879748" y="3781523"/>
                <a:ext cx="285336" cy="307777"/>
              </a:xfrm>
              <a:prstGeom prst="rect">
                <a:avLst/>
              </a:prstGeom>
              <a:solidFill>
                <a:schemeClr val="bg1"/>
              </a:solidFill>
            </p:spPr>
            <p:txBody>
              <a:bodyPr wrap="none" lIns="0" tIns="0" rIns="0" bIns="0" rtlCol="0">
                <a:spAutoFit/>
              </a:bodyPr>
              <a:lstStyle/>
              <a:p>
                <a:pPr algn="r" defTabSz="685783"/>
                <a:r>
                  <a:rPr lang="en-US" sz="1500" dirty="0">
                    <a:solidFill>
                      <a:srgbClr val="000000"/>
                    </a:solidFill>
                  </a:rPr>
                  <a:t>60</a:t>
                </a:r>
              </a:p>
            </p:txBody>
          </p:sp>
        </p:grpSp>
        <p:grpSp>
          <p:nvGrpSpPr>
            <p:cNvPr id="32" name="Group 31"/>
            <p:cNvGrpSpPr/>
            <p:nvPr/>
          </p:nvGrpSpPr>
          <p:grpSpPr>
            <a:xfrm>
              <a:off x="7140364" y="5342619"/>
              <a:ext cx="4422518" cy="526208"/>
              <a:chOff x="7140364" y="5342619"/>
              <a:chExt cx="4422518" cy="526208"/>
            </a:xfrm>
          </p:grpSpPr>
          <p:sp>
            <p:nvSpPr>
              <p:cNvPr id="27" name="TextBox 26"/>
              <p:cNvSpPr txBox="1"/>
              <p:nvPr/>
            </p:nvSpPr>
            <p:spPr>
              <a:xfrm>
                <a:off x="9855739" y="5342619"/>
                <a:ext cx="285335" cy="307777"/>
              </a:xfrm>
              <a:prstGeom prst="rect">
                <a:avLst/>
              </a:prstGeom>
              <a:solidFill>
                <a:schemeClr val="bg1"/>
              </a:solidFill>
            </p:spPr>
            <p:txBody>
              <a:bodyPr wrap="none" lIns="0" tIns="0" rIns="0" bIns="0" rtlCol="0">
                <a:spAutoFit/>
              </a:bodyPr>
              <a:lstStyle/>
              <a:p>
                <a:pPr algn="ctr" defTabSz="685783"/>
                <a:r>
                  <a:rPr lang="en-US" sz="1500" dirty="0">
                    <a:solidFill>
                      <a:srgbClr val="000000"/>
                    </a:solidFill>
                  </a:rPr>
                  <a:t>10</a:t>
                </a:r>
              </a:p>
            </p:txBody>
          </p:sp>
          <p:sp>
            <p:nvSpPr>
              <p:cNvPr id="28" name="TextBox 27"/>
              <p:cNvSpPr txBox="1"/>
              <p:nvPr/>
            </p:nvSpPr>
            <p:spPr>
              <a:xfrm>
                <a:off x="8533840" y="5342619"/>
                <a:ext cx="142668" cy="307777"/>
              </a:xfrm>
              <a:prstGeom prst="rect">
                <a:avLst/>
              </a:prstGeom>
              <a:solidFill>
                <a:schemeClr val="bg1"/>
              </a:solidFill>
            </p:spPr>
            <p:txBody>
              <a:bodyPr wrap="none" lIns="0" tIns="0" rIns="0" bIns="0" rtlCol="0">
                <a:spAutoFit/>
              </a:bodyPr>
              <a:lstStyle/>
              <a:p>
                <a:pPr algn="ctr" defTabSz="685783"/>
                <a:r>
                  <a:rPr lang="en-US" sz="1500" dirty="0">
                    <a:solidFill>
                      <a:srgbClr val="000000"/>
                    </a:solidFill>
                  </a:rPr>
                  <a:t>5</a:t>
                </a:r>
              </a:p>
            </p:txBody>
          </p:sp>
          <p:sp>
            <p:nvSpPr>
              <p:cNvPr id="29" name="TextBox 28"/>
              <p:cNvSpPr txBox="1"/>
              <p:nvPr/>
            </p:nvSpPr>
            <p:spPr>
              <a:xfrm>
                <a:off x="7140364" y="5342619"/>
                <a:ext cx="142668" cy="307777"/>
              </a:xfrm>
              <a:prstGeom prst="rect">
                <a:avLst/>
              </a:prstGeom>
              <a:solidFill>
                <a:schemeClr val="bg1"/>
              </a:solidFill>
            </p:spPr>
            <p:txBody>
              <a:bodyPr wrap="none" lIns="0" tIns="0" rIns="0" bIns="0" rtlCol="0">
                <a:spAutoFit/>
              </a:bodyPr>
              <a:lstStyle/>
              <a:p>
                <a:pPr algn="ctr" defTabSz="685783"/>
                <a:r>
                  <a:rPr lang="en-US" sz="1500" dirty="0">
                    <a:solidFill>
                      <a:srgbClr val="000000"/>
                    </a:solidFill>
                  </a:rPr>
                  <a:t>0</a:t>
                </a:r>
              </a:p>
            </p:txBody>
          </p:sp>
          <p:sp>
            <p:nvSpPr>
              <p:cNvPr id="30" name="TextBox 29"/>
              <p:cNvSpPr txBox="1"/>
              <p:nvPr/>
            </p:nvSpPr>
            <p:spPr>
              <a:xfrm>
                <a:off x="9030720" y="5437940"/>
                <a:ext cx="513563" cy="430887"/>
              </a:xfrm>
              <a:prstGeom prst="rect">
                <a:avLst/>
              </a:prstGeom>
              <a:solidFill>
                <a:schemeClr val="bg1"/>
              </a:solidFill>
            </p:spPr>
            <p:txBody>
              <a:bodyPr wrap="square" lIns="0" tIns="0" rIns="0" bIns="0" rtlCol="0" anchor="b">
                <a:spAutoFit/>
              </a:bodyPr>
              <a:lstStyle/>
              <a:p>
                <a:pPr algn="ctr" defTabSz="685783"/>
                <a:r>
                  <a:rPr lang="en-US" sz="2100" dirty="0">
                    <a:solidFill>
                      <a:srgbClr val="000000"/>
                    </a:solidFill>
                    <a:ea typeface="Symbol" charset="2"/>
                    <a:cs typeface="Symbol" charset="2"/>
                  </a:rPr>
                  <a:t>I</a:t>
                </a:r>
                <a:r>
                  <a:rPr lang="en-US" sz="2100" baseline="-25000" dirty="0">
                    <a:solidFill>
                      <a:srgbClr val="000000"/>
                    </a:solidFill>
                  </a:rPr>
                  <a:t>N</a:t>
                </a:r>
                <a:endParaRPr lang="en-US" sz="2100" dirty="0">
                  <a:solidFill>
                    <a:srgbClr val="000000"/>
                  </a:solidFill>
                </a:endParaRPr>
              </a:p>
            </p:txBody>
          </p:sp>
          <p:sp>
            <p:nvSpPr>
              <p:cNvPr id="31" name="TextBox 30"/>
              <p:cNvSpPr txBox="1"/>
              <p:nvPr/>
            </p:nvSpPr>
            <p:spPr>
              <a:xfrm>
                <a:off x="11277547" y="5342619"/>
                <a:ext cx="285335" cy="307777"/>
              </a:xfrm>
              <a:prstGeom prst="rect">
                <a:avLst/>
              </a:prstGeom>
              <a:solidFill>
                <a:schemeClr val="bg1"/>
              </a:solidFill>
            </p:spPr>
            <p:txBody>
              <a:bodyPr wrap="none" lIns="0" tIns="0" rIns="0" bIns="0" rtlCol="0">
                <a:spAutoFit/>
              </a:bodyPr>
              <a:lstStyle/>
              <a:p>
                <a:pPr algn="ctr" defTabSz="685783"/>
                <a:r>
                  <a:rPr lang="en-US" sz="1500" dirty="0">
                    <a:solidFill>
                      <a:srgbClr val="000000"/>
                    </a:solidFill>
                  </a:rPr>
                  <a:t>15</a:t>
                </a:r>
              </a:p>
            </p:txBody>
          </p:sp>
        </p:grpSp>
      </p:grpSp>
    </p:spTree>
    <p:extLst>
      <p:ext uri="{BB962C8B-B14F-4D97-AF65-F5344CB8AC3E}">
        <p14:creationId xmlns:p14="http://schemas.microsoft.com/office/powerpoint/2010/main" val="1651792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914400"/>
          </a:xfrm>
        </p:spPr>
        <p:txBody>
          <a:bodyPr>
            <a:normAutofit/>
          </a:bodyPr>
          <a:lstStyle/>
          <a:p>
            <a:r>
              <a:rPr lang="en-US" sz="3600" dirty="0" smtClean="0"/>
              <a:t>Engineering constraints</a:t>
            </a:r>
            <a:endParaRPr lang="en-US" sz="3600" dirty="0"/>
          </a:p>
        </p:txBody>
      </p:sp>
      <p:sp>
        <p:nvSpPr>
          <p:cNvPr id="3" name="Content Placeholder 2"/>
          <p:cNvSpPr>
            <a:spLocks noGrp="1"/>
          </p:cNvSpPr>
          <p:nvPr>
            <p:ph idx="1"/>
          </p:nvPr>
        </p:nvSpPr>
        <p:spPr>
          <a:xfrm>
            <a:off x="161925" y="931871"/>
            <a:ext cx="8839200" cy="3925879"/>
          </a:xfrm>
        </p:spPr>
        <p:txBody>
          <a:bodyPr>
            <a:noAutofit/>
          </a:bodyPr>
          <a:lstStyle/>
          <a:p>
            <a:pPr>
              <a:lnSpc>
                <a:spcPct val="80000"/>
              </a:lnSpc>
            </a:pPr>
            <a:r>
              <a:rPr lang="en-US" sz="2000" dirty="0" smtClean="0"/>
              <a:t>Magnet constraints</a:t>
            </a:r>
          </a:p>
          <a:p>
            <a:pPr lvl="1">
              <a:lnSpc>
                <a:spcPct val="80000"/>
              </a:lnSpc>
            </a:pPr>
            <a:r>
              <a:rPr lang="en-US" sz="1800" dirty="0" smtClean="0"/>
              <a:t>Maximum stress in TF magnet structure = 0.66 </a:t>
            </a:r>
            <a:r>
              <a:rPr lang="en-US" sz="1800" dirty="0" err="1" smtClean="0"/>
              <a:t>GPa</a:t>
            </a:r>
            <a:endParaRPr lang="en-US" sz="1800" dirty="0" smtClean="0"/>
          </a:p>
          <a:p>
            <a:pPr lvl="1">
              <a:lnSpc>
                <a:spcPct val="80000"/>
              </a:lnSpc>
            </a:pPr>
            <a:r>
              <a:rPr lang="en-US" sz="1800" dirty="0" smtClean="0"/>
              <a:t>HTS tape/cable strain limit 0.3% (equivalent to 0.4 </a:t>
            </a:r>
            <a:r>
              <a:rPr lang="en-US" sz="1800" dirty="0" err="1" smtClean="0"/>
              <a:t>GPa</a:t>
            </a:r>
            <a:r>
              <a:rPr lang="en-US" sz="1800" dirty="0" smtClean="0"/>
              <a:t>) </a:t>
            </a:r>
          </a:p>
          <a:p>
            <a:pPr lvl="1">
              <a:lnSpc>
                <a:spcPct val="80000"/>
              </a:lnSpc>
            </a:pPr>
            <a:r>
              <a:rPr lang="en-US" sz="1800" dirty="0" smtClean="0"/>
              <a:t>Winding pack current density (CORC 2015) 70 MA/m</a:t>
            </a:r>
            <a:r>
              <a:rPr lang="en-US" sz="1800" baseline="30000" dirty="0" smtClean="0"/>
              <a:t>2</a:t>
            </a:r>
          </a:p>
          <a:p>
            <a:pPr lvl="1">
              <a:lnSpc>
                <a:spcPct val="80000"/>
              </a:lnSpc>
            </a:pPr>
            <a:r>
              <a:rPr lang="en-US" sz="1800" dirty="0" smtClean="0"/>
              <a:t>OH at small R </a:t>
            </a:r>
            <a:r>
              <a:rPr lang="en-US" sz="1800" dirty="0" smtClean="0">
                <a:sym typeface="Wingdings" panose="05000000000000000000" pitchFamily="2" charset="2"/>
              </a:rPr>
              <a:t> higher</a:t>
            </a:r>
            <a:r>
              <a:rPr lang="en-US" sz="1800" dirty="0" smtClean="0"/>
              <a:t> solenoid </a:t>
            </a:r>
            <a:r>
              <a:rPr lang="en-US" sz="1800" dirty="0"/>
              <a:t>flux </a:t>
            </a:r>
            <a:r>
              <a:rPr lang="en-US" sz="1800" dirty="0" smtClean="0"/>
              <a:t>swing for </a:t>
            </a:r>
            <a:r>
              <a:rPr lang="en-US" sz="1800" dirty="0"/>
              <a:t>higher A</a:t>
            </a:r>
          </a:p>
          <a:p>
            <a:pPr>
              <a:lnSpc>
                <a:spcPct val="80000"/>
              </a:lnSpc>
            </a:pPr>
            <a:r>
              <a:rPr lang="en-US" sz="2000" dirty="0" smtClean="0"/>
              <a:t>Shielding / blankets</a:t>
            </a:r>
          </a:p>
          <a:p>
            <a:pPr lvl="1">
              <a:lnSpc>
                <a:spcPct val="80000"/>
              </a:lnSpc>
            </a:pPr>
            <a:r>
              <a:rPr lang="en-US" sz="1800" dirty="0" smtClean="0"/>
              <a:t>HTS </a:t>
            </a:r>
            <a:r>
              <a:rPr lang="en-US" sz="1800" dirty="0" err="1"/>
              <a:t>fluence</a:t>
            </a:r>
            <a:r>
              <a:rPr lang="en-US" sz="1800" dirty="0"/>
              <a:t> </a:t>
            </a:r>
            <a:r>
              <a:rPr lang="en-US" sz="1800" dirty="0" smtClean="0"/>
              <a:t>limit: 3.5-5 x 10</a:t>
            </a:r>
            <a:r>
              <a:rPr lang="en-US" sz="1800" baseline="30000" dirty="0" smtClean="0"/>
              <a:t>22</a:t>
            </a:r>
            <a:r>
              <a:rPr lang="en-US" sz="1800" dirty="0" smtClean="0"/>
              <a:t> n/m</a:t>
            </a:r>
            <a:r>
              <a:rPr lang="en-US" sz="1800" baseline="30000" dirty="0" smtClean="0"/>
              <a:t>2</a:t>
            </a:r>
            <a:endParaRPr lang="en-US" sz="1800" dirty="0" smtClean="0"/>
          </a:p>
          <a:p>
            <a:pPr lvl="1">
              <a:lnSpc>
                <a:spcPct val="80000"/>
              </a:lnSpc>
            </a:pPr>
            <a:r>
              <a:rPr lang="en-US" sz="1800" dirty="0" smtClean="0"/>
              <a:t>Shield:10x </a:t>
            </a:r>
            <a:r>
              <a:rPr lang="en-US" sz="1800" dirty="0"/>
              <a:t>n-shielding factor per 15-16cm WC for HTS TF</a:t>
            </a:r>
          </a:p>
          <a:p>
            <a:pPr lvl="1">
              <a:lnSpc>
                <a:spcPct val="80000"/>
              </a:lnSpc>
            </a:pPr>
            <a:r>
              <a:rPr lang="en-US" sz="1800" dirty="0" smtClean="0"/>
              <a:t>Include inboard &amp; outboard breeder thickness for TBR ~ 1</a:t>
            </a:r>
          </a:p>
          <a:p>
            <a:pPr lvl="2">
              <a:lnSpc>
                <a:spcPct val="80000"/>
              </a:lnSpc>
            </a:pPr>
            <a:r>
              <a:rPr lang="en-US" sz="1800" dirty="0">
                <a:solidFill>
                  <a:srgbClr val="C00000"/>
                </a:solidFill>
              </a:rPr>
              <a:t>“Effective shield thickness” includes </a:t>
            </a:r>
            <a:r>
              <a:rPr lang="en-US" sz="1800" dirty="0" smtClean="0">
                <a:solidFill>
                  <a:srgbClr val="C00000"/>
                </a:solidFill>
              </a:rPr>
              <a:t>shield + DCLL blanket</a:t>
            </a:r>
            <a:endParaRPr lang="en-US" sz="1800" dirty="0">
              <a:solidFill>
                <a:srgbClr val="C00000"/>
              </a:solidFill>
            </a:endParaRPr>
          </a:p>
          <a:p>
            <a:pPr>
              <a:lnSpc>
                <a:spcPct val="80000"/>
              </a:lnSpc>
            </a:pPr>
            <a:r>
              <a:rPr lang="en-US" sz="2000" dirty="0" smtClean="0"/>
              <a:t>Electrical system efficiency assumptions:</a:t>
            </a:r>
          </a:p>
          <a:p>
            <a:pPr lvl="1">
              <a:lnSpc>
                <a:spcPct val="80000"/>
              </a:lnSpc>
            </a:pPr>
            <a:r>
              <a:rPr lang="en-US" sz="1800" dirty="0" smtClean="0"/>
              <a:t>30</a:t>
            </a:r>
            <a:r>
              <a:rPr lang="en-US" sz="1800" dirty="0"/>
              <a:t>% wall plug efficiency for </a:t>
            </a:r>
            <a:r>
              <a:rPr lang="en-US" sz="1800" dirty="0" smtClean="0"/>
              <a:t>H&amp;CD - typical </a:t>
            </a:r>
            <a:r>
              <a:rPr lang="en-US" sz="1800" dirty="0"/>
              <a:t>of </a:t>
            </a:r>
            <a:r>
              <a:rPr lang="en-US" sz="1800" dirty="0" smtClean="0"/>
              <a:t>NNBI</a:t>
            </a:r>
            <a:endParaRPr lang="en-US" sz="1800" dirty="0"/>
          </a:p>
          <a:p>
            <a:pPr lvl="1">
              <a:lnSpc>
                <a:spcPct val="80000"/>
              </a:lnSpc>
            </a:pPr>
            <a:r>
              <a:rPr lang="en-US" sz="1800" dirty="0" smtClean="0"/>
              <a:t>≥ 45</a:t>
            </a:r>
            <a:r>
              <a:rPr lang="en-US" sz="1800" dirty="0"/>
              <a:t>% thermal conversion </a:t>
            </a:r>
            <a:r>
              <a:rPr lang="en-US" sz="1800" dirty="0" smtClean="0"/>
              <a:t>efficiency - typical </a:t>
            </a:r>
            <a:r>
              <a:rPr lang="en-US" sz="1800" dirty="0"/>
              <a:t>of </a:t>
            </a:r>
            <a:r>
              <a:rPr lang="en-US" sz="1800" dirty="0" smtClean="0"/>
              <a:t>DCLL</a:t>
            </a:r>
          </a:p>
          <a:p>
            <a:pPr lvl="2">
              <a:lnSpc>
                <a:spcPct val="80000"/>
              </a:lnSpc>
            </a:pPr>
            <a:r>
              <a:rPr lang="en-US" sz="1600" dirty="0" smtClean="0">
                <a:solidFill>
                  <a:srgbClr val="C00000"/>
                </a:solidFill>
              </a:rPr>
              <a:t>Also include pumping, controls, other sub-systems - see Pilot Plant NF 2011 paper</a:t>
            </a:r>
          </a:p>
        </p:txBody>
      </p:sp>
    </p:spTree>
    <p:extLst>
      <p:ext uri="{BB962C8B-B14F-4D97-AF65-F5344CB8AC3E}">
        <p14:creationId xmlns:p14="http://schemas.microsoft.com/office/powerpoint/2010/main" val="3225077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95350"/>
            <a:ext cx="8839200" cy="3886200"/>
          </a:xfrm>
        </p:spPr>
        <p:txBody>
          <a:bodyPr anchor="ctr">
            <a:noAutofit/>
          </a:bodyPr>
          <a:lstStyle/>
          <a:p>
            <a:pPr>
              <a:lnSpc>
                <a:spcPct val="130000"/>
              </a:lnSpc>
            </a:pPr>
            <a:r>
              <a:rPr lang="en-US" sz="3200" dirty="0" err="1" smtClean="0"/>
              <a:t>Scalings</a:t>
            </a:r>
            <a:r>
              <a:rPr lang="en-US" sz="3200" dirty="0" smtClean="0"/>
              <a:t> for electricity gain</a:t>
            </a:r>
          </a:p>
          <a:p>
            <a:pPr>
              <a:lnSpc>
                <a:spcPct val="130000"/>
              </a:lnSpc>
            </a:pPr>
            <a:r>
              <a:rPr lang="en-US" sz="3200" dirty="0" err="1" smtClean="0"/>
              <a:t>Scalings</a:t>
            </a:r>
            <a:r>
              <a:rPr lang="en-US" sz="3200" dirty="0" smtClean="0"/>
              <a:t> for DT fusion gain</a:t>
            </a:r>
          </a:p>
          <a:p>
            <a:pPr>
              <a:lnSpc>
                <a:spcPct val="130000"/>
              </a:lnSpc>
            </a:pPr>
            <a:r>
              <a:rPr lang="en-US" sz="3200" dirty="0" smtClean="0"/>
              <a:t>Possible innovations for higher gain</a:t>
            </a:r>
          </a:p>
          <a:p>
            <a:pPr>
              <a:lnSpc>
                <a:spcPct val="130000"/>
              </a:lnSpc>
            </a:pPr>
            <a:r>
              <a:rPr lang="en-US" sz="3200" dirty="0" smtClean="0"/>
              <a:t>Example low-A pilot plant concept</a:t>
            </a:r>
          </a:p>
          <a:p>
            <a:pPr>
              <a:lnSpc>
                <a:spcPct val="130000"/>
              </a:lnSpc>
            </a:pPr>
            <a:r>
              <a:rPr lang="en-US" sz="3200" dirty="0" smtClean="0"/>
              <a:t>Summary </a:t>
            </a:r>
            <a:endParaRPr lang="en-US" sz="3200" dirty="0"/>
          </a:p>
        </p:txBody>
      </p:sp>
      <p:sp>
        <p:nvSpPr>
          <p:cNvPr id="3" name="Title 2"/>
          <p:cNvSpPr>
            <a:spLocks noGrp="1"/>
          </p:cNvSpPr>
          <p:nvPr>
            <p:ph type="title"/>
          </p:nvPr>
        </p:nvSpPr>
        <p:spPr/>
        <p:txBody>
          <a:bodyPr>
            <a:normAutofit/>
          </a:bodyPr>
          <a:lstStyle/>
          <a:p>
            <a:r>
              <a:rPr lang="en-US" sz="4800" dirty="0" smtClean="0"/>
              <a:t>Outline</a:t>
            </a:r>
            <a:endParaRPr lang="en-US" sz="4800" dirty="0"/>
          </a:p>
        </p:txBody>
      </p:sp>
    </p:spTree>
    <p:extLst>
      <p:ext uri="{BB962C8B-B14F-4D97-AF65-F5344CB8AC3E}">
        <p14:creationId xmlns:p14="http://schemas.microsoft.com/office/powerpoint/2010/main" val="22793311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61959"/>
          </a:xfrm>
        </p:spPr>
        <p:txBody>
          <a:bodyPr/>
          <a:lstStyle/>
          <a:p>
            <a:r>
              <a:rPr lang="en-US" sz="3200" b="1" dirty="0" smtClean="0"/>
              <a:t>Simplified TF magnet design equations</a:t>
            </a:r>
            <a:endParaRPr lang="en-US"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52028"/>
            <a:ext cx="2514600" cy="352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641" y="2190750"/>
            <a:ext cx="4523359" cy="2154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899814"/>
            <a:ext cx="1981200" cy="227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bwMode="auto">
          <a:xfrm>
            <a:off x="457200" y="4552950"/>
            <a:ext cx="8229600" cy="4000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80000"/>
              </a:lnSpc>
            </a:pPr>
            <a:r>
              <a:rPr lang="en-US" sz="1800" b="1" i="0" dirty="0" smtClean="0"/>
              <a:t>From J. Schwartz, </a:t>
            </a:r>
            <a:r>
              <a:rPr lang="en-US" sz="1800" i="0" dirty="0" smtClean="0"/>
              <a:t>Journal of Fusion Energy, Vol. 11, No. 1, 1992</a:t>
            </a:r>
            <a:endParaRPr lang="en-US" sz="1800" i="0" dirty="0"/>
          </a:p>
        </p:txBody>
      </p:sp>
    </p:spTree>
    <p:extLst>
      <p:ext uri="{BB962C8B-B14F-4D97-AF65-F5344CB8AC3E}">
        <p14:creationId xmlns:p14="http://schemas.microsoft.com/office/powerpoint/2010/main" val="2750308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HTS performance vs. field and fast neutron </a:t>
            </a:r>
            <a:r>
              <a:rPr lang="en-US" sz="2800" dirty="0" err="1" smtClean="0"/>
              <a:t>fluence</a:t>
            </a:r>
            <a:endParaRPr lang="en-US" sz="2800" dirty="0"/>
          </a:p>
        </p:txBody>
      </p:sp>
      <p:grpSp>
        <p:nvGrpSpPr>
          <p:cNvPr id="4" name="Group 3"/>
          <p:cNvGrpSpPr>
            <a:grpSpLocks noChangeAspect="1"/>
          </p:cNvGrpSpPr>
          <p:nvPr/>
        </p:nvGrpSpPr>
        <p:grpSpPr>
          <a:xfrm>
            <a:off x="1986394" y="1047750"/>
            <a:ext cx="5176406" cy="3738273"/>
            <a:chOff x="482877" y="239771"/>
            <a:chExt cx="8280991" cy="661823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877" y="239771"/>
              <a:ext cx="8280991" cy="322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399" y="3467199"/>
              <a:ext cx="7417949" cy="3390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4038600" y="2438400"/>
              <a:ext cx="762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505200" y="838200"/>
              <a:ext cx="597186" cy="228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8077200" y="904874"/>
              <a:ext cx="533400" cy="3143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61373" y="4848274"/>
              <a:ext cx="482027" cy="101912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890448" y="4214838"/>
              <a:ext cx="482027" cy="5095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4213798" y="4953000"/>
              <a:ext cx="7620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61068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Autofit/>
          </a:bodyPr>
          <a:lstStyle/>
          <a:p>
            <a:r>
              <a:rPr lang="en-US" b="1" dirty="0" smtClean="0"/>
              <a:t>Increased TF </a:t>
            </a:r>
            <a:r>
              <a:rPr lang="en-US" b="1" dirty="0"/>
              <a:t>winding-pack current </a:t>
            </a:r>
            <a:r>
              <a:rPr lang="en-US" b="1" dirty="0" smtClean="0"/>
              <a:t>density </a:t>
            </a:r>
            <a:br>
              <a:rPr lang="en-US" b="1" dirty="0" smtClean="0"/>
            </a:br>
            <a:r>
              <a:rPr lang="en-US" b="1" dirty="0" smtClean="0"/>
              <a:t>can increase B</a:t>
            </a:r>
            <a:r>
              <a:rPr lang="en-US" b="1" baseline="-25000" dirty="0" smtClean="0"/>
              <a:t>T</a:t>
            </a:r>
            <a:r>
              <a:rPr lang="en-US" b="1" dirty="0" smtClean="0"/>
              <a:t> in plasma 2-3× at low A</a:t>
            </a:r>
            <a:endParaRPr lang="en-US" b="1" dirty="0"/>
          </a:p>
        </p:txBody>
      </p:sp>
      <p:grpSp>
        <p:nvGrpSpPr>
          <p:cNvPr id="18" name="Group 17"/>
          <p:cNvGrpSpPr/>
          <p:nvPr/>
        </p:nvGrpSpPr>
        <p:grpSpPr>
          <a:xfrm>
            <a:off x="152400" y="1270722"/>
            <a:ext cx="1421052" cy="2444028"/>
            <a:chOff x="152400" y="1270722"/>
            <a:chExt cx="1421052" cy="2444028"/>
          </a:xfrm>
        </p:grpSpPr>
        <p:grpSp>
          <p:nvGrpSpPr>
            <p:cNvPr id="19" name="Group 18"/>
            <p:cNvGrpSpPr/>
            <p:nvPr/>
          </p:nvGrpSpPr>
          <p:grpSpPr>
            <a:xfrm>
              <a:off x="152400" y="1270722"/>
              <a:ext cx="1066550" cy="2444028"/>
              <a:chOff x="302515" y="1890047"/>
              <a:chExt cx="1066550" cy="3120929"/>
            </a:xfrm>
          </p:grpSpPr>
          <p:sp>
            <p:nvSpPr>
              <p:cNvPr id="30" name="TextBox 29"/>
              <p:cNvSpPr txBox="1"/>
              <p:nvPr/>
            </p:nvSpPr>
            <p:spPr>
              <a:xfrm>
                <a:off x="302515" y="1890047"/>
                <a:ext cx="1039254" cy="1272144"/>
              </a:xfrm>
              <a:prstGeom prst="rect">
                <a:avLst/>
              </a:prstGeom>
              <a:noFill/>
              <a:ln>
                <a:noFill/>
              </a:ln>
            </p:spPr>
            <p:txBody>
              <a:bodyPr wrap="square" lIns="0" rIns="0" rtlCol="0">
                <a:spAutoFit/>
              </a:bodyPr>
              <a:lstStyle/>
              <a:p>
                <a:pPr algn="ctr"/>
                <a:r>
                  <a:rPr lang="en-US" sz="3200" b="1" dirty="0" smtClean="0">
                    <a:latin typeface="Arial Narrow" panose="020B0606020202030204" pitchFamily="34" charset="0"/>
                  </a:rPr>
                  <a:t>J</a:t>
                </a:r>
                <a:r>
                  <a:rPr lang="en-US" sz="3200" b="1" baseline="-25000" dirty="0" smtClean="0">
                    <a:latin typeface="Arial Narrow" panose="020B0606020202030204" pitchFamily="34" charset="0"/>
                  </a:rPr>
                  <a:t>WP</a:t>
                </a:r>
                <a:r>
                  <a:rPr lang="en-US" sz="2400" b="1" dirty="0" smtClean="0">
                    <a:latin typeface="Arial Narrow" panose="020B0606020202030204" pitchFamily="34" charset="0"/>
                  </a:rPr>
                  <a:t> [MA/m</a:t>
                </a:r>
                <a:r>
                  <a:rPr lang="en-US" sz="2400" b="1" baseline="30000" dirty="0" smtClean="0">
                    <a:latin typeface="Arial Narrow" panose="020B0606020202030204" pitchFamily="34" charset="0"/>
                  </a:rPr>
                  <a:t>2</a:t>
                </a:r>
                <a:r>
                  <a:rPr lang="en-US" sz="2400" b="1" dirty="0" smtClean="0">
                    <a:latin typeface="Arial Narrow" panose="020B0606020202030204" pitchFamily="34" charset="0"/>
                  </a:rPr>
                  <a:t>]</a:t>
                </a:r>
                <a:endParaRPr lang="en-US" sz="2400" b="1" dirty="0">
                  <a:latin typeface="Arial Narrow" panose="020B0606020202030204" pitchFamily="34" charset="0"/>
                </a:endParaRPr>
              </a:p>
            </p:txBody>
          </p:sp>
          <p:pic>
            <p:nvPicPr>
              <p:cNvPr id="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10" y="3020252"/>
                <a:ext cx="1039255" cy="1990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TextBox 26"/>
            <p:cNvSpPr txBox="1"/>
            <p:nvPr/>
          </p:nvSpPr>
          <p:spPr>
            <a:xfrm>
              <a:off x="990600" y="3328416"/>
              <a:ext cx="582852" cy="329321"/>
            </a:xfrm>
            <a:prstGeom prst="rect">
              <a:avLst/>
            </a:prstGeom>
            <a:solidFill>
              <a:schemeClr val="bg1">
                <a:lumMod val="95000"/>
              </a:schemeClr>
            </a:solidFill>
            <a:ln w="12700">
              <a:solidFill>
                <a:schemeClr val="tx1"/>
              </a:solidFill>
            </a:ln>
          </p:spPr>
          <p:txBody>
            <a:bodyPr wrap="none" lIns="45720" tIns="54864" rIns="45720" bIns="27432" rtlCol="0">
              <a:spAutoFit/>
            </a:bodyPr>
            <a:lstStyle/>
            <a:p>
              <a:r>
                <a:rPr lang="en-US" sz="1600" b="1" dirty="0" smtClean="0"/>
                <a:t>(12T)</a:t>
              </a:r>
              <a:endParaRPr lang="en-US" sz="1600" b="1" dirty="0"/>
            </a:p>
          </p:txBody>
        </p:sp>
        <p:sp>
          <p:nvSpPr>
            <p:cNvPr id="28" name="Rectangle 27"/>
            <p:cNvSpPr/>
            <p:nvPr/>
          </p:nvSpPr>
          <p:spPr>
            <a:xfrm>
              <a:off x="944881" y="3257550"/>
              <a:ext cx="45719" cy="3810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90600" y="3220148"/>
              <a:ext cx="121920" cy="152400"/>
            </a:xfrm>
            <a:prstGeom prst="rect">
              <a:avLst/>
            </a:prstGeom>
            <a:solidFill>
              <a:schemeClr val="bg1">
                <a:lumMod val="9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1" name="Chart 20"/>
          <p:cNvGraphicFramePr>
            <a:graphicFrameLocks/>
          </p:cNvGraphicFramePr>
          <p:nvPr>
            <p:extLst>
              <p:ext uri="{D42A27DB-BD31-4B8C-83A1-F6EECF244321}">
                <p14:modId xmlns:p14="http://schemas.microsoft.com/office/powerpoint/2010/main" val="1432304005"/>
              </p:ext>
            </p:extLst>
          </p:nvPr>
        </p:nvGraphicFramePr>
        <p:xfrm>
          <a:off x="1981200" y="971550"/>
          <a:ext cx="5021317" cy="3886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Right Brace 11"/>
          <p:cNvSpPr/>
          <p:nvPr/>
        </p:nvSpPr>
        <p:spPr>
          <a:xfrm>
            <a:off x="6683703" y="1664400"/>
            <a:ext cx="159407" cy="288689"/>
          </a:xfrm>
          <a:prstGeom prst="rightBrace">
            <a:avLst>
              <a:gd name="adj1" fmla="val 1699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nvGrpSpPr>
          <p:cNvPr id="59" name="Group 58"/>
          <p:cNvGrpSpPr/>
          <p:nvPr/>
        </p:nvGrpSpPr>
        <p:grpSpPr>
          <a:xfrm>
            <a:off x="3336159" y="2840637"/>
            <a:ext cx="2297901" cy="721713"/>
            <a:chOff x="3581400" y="2840637"/>
            <a:chExt cx="2196894" cy="721713"/>
          </a:xfrm>
        </p:grpSpPr>
        <p:sp>
          <p:nvSpPr>
            <p:cNvPr id="37" name="TextBox 36"/>
            <p:cNvSpPr txBox="1"/>
            <p:nvPr/>
          </p:nvSpPr>
          <p:spPr>
            <a:xfrm>
              <a:off x="4191000" y="3254573"/>
              <a:ext cx="1587294" cy="307777"/>
            </a:xfrm>
            <a:prstGeom prst="rect">
              <a:avLst/>
            </a:prstGeom>
            <a:solidFill>
              <a:srgbClr val="FFFFCC"/>
            </a:solidFill>
            <a:ln>
              <a:solidFill>
                <a:schemeClr val="tx1"/>
              </a:solidFill>
            </a:ln>
          </p:spPr>
          <p:txBody>
            <a:bodyPr wrap="none" tIns="0" bIns="0" rtlCol="0">
              <a:spAutoFit/>
            </a:bodyPr>
            <a:lstStyle/>
            <a:p>
              <a:pPr algn="ctr"/>
              <a:r>
                <a:rPr lang="en-US" sz="2000" b="1" dirty="0" smtClean="0"/>
                <a:t>2× increase</a:t>
              </a:r>
              <a:endParaRPr lang="en-US" sz="2000" b="1" dirty="0"/>
            </a:p>
          </p:txBody>
        </p:sp>
        <p:sp>
          <p:nvSpPr>
            <p:cNvPr id="39" name="Right Brace 38"/>
            <p:cNvSpPr/>
            <p:nvPr/>
          </p:nvSpPr>
          <p:spPr>
            <a:xfrm>
              <a:off x="3581400" y="2840637"/>
              <a:ext cx="228600" cy="685800"/>
            </a:xfrm>
            <a:prstGeom prst="rightBrace">
              <a:avLst>
                <a:gd name="adj1" fmla="val 4219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p:cNvCxnSpPr>
              <a:stCxn id="39" idx="1"/>
              <a:endCxn id="37" idx="1"/>
            </p:cNvCxnSpPr>
            <p:nvPr/>
          </p:nvCxnSpPr>
          <p:spPr>
            <a:xfrm>
              <a:off x="3810000" y="3183537"/>
              <a:ext cx="381000" cy="2249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857938" y="3257550"/>
            <a:ext cx="2297901" cy="688777"/>
            <a:chOff x="3124200" y="3257550"/>
            <a:chExt cx="2196894" cy="688777"/>
          </a:xfrm>
        </p:grpSpPr>
        <p:sp>
          <p:nvSpPr>
            <p:cNvPr id="44" name="Right Brace 43"/>
            <p:cNvSpPr/>
            <p:nvPr/>
          </p:nvSpPr>
          <p:spPr>
            <a:xfrm>
              <a:off x="3124200" y="3257550"/>
              <a:ext cx="228600" cy="581040"/>
            </a:xfrm>
            <a:prstGeom prst="rightBrace">
              <a:avLst>
                <a:gd name="adj1" fmla="val 4219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p:cNvCxnSpPr>
              <a:stCxn id="44" idx="1"/>
              <a:endCxn id="48" idx="1"/>
            </p:cNvCxnSpPr>
            <p:nvPr/>
          </p:nvCxnSpPr>
          <p:spPr>
            <a:xfrm>
              <a:off x="3352800" y="3548070"/>
              <a:ext cx="381000" cy="2443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733800" y="3638550"/>
              <a:ext cx="1587294" cy="307777"/>
            </a:xfrm>
            <a:prstGeom prst="rect">
              <a:avLst/>
            </a:prstGeom>
            <a:solidFill>
              <a:srgbClr val="FFFFCC"/>
            </a:solidFill>
            <a:ln>
              <a:solidFill>
                <a:schemeClr val="tx1"/>
              </a:solidFill>
            </a:ln>
          </p:spPr>
          <p:txBody>
            <a:bodyPr wrap="none" tIns="0" bIns="0" rtlCol="0">
              <a:spAutoFit/>
            </a:bodyPr>
            <a:lstStyle/>
            <a:p>
              <a:pPr algn="ctr"/>
              <a:r>
                <a:rPr lang="en-US" sz="2000" b="1" dirty="0" smtClean="0"/>
                <a:t>3× increase</a:t>
              </a:r>
              <a:endParaRPr lang="en-US" sz="2000" b="1" dirty="0"/>
            </a:p>
          </p:txBody>
        </p:sp>
      </p:grpSp>
      <p:sp>
        <p:nvSpPr>
          <p:cNvPr id="54" name="TextBox 53"/>
          <p:cNvSpPr txBox="1"/>
          <p:nvPr/>
        </p:nvSpPr>
        <p:spPr>
          <a:xfrm>
            <a:off x="7032125" y="1654373"/>
            <a:ext cx="1883275" cy="307777"/>
          </a:xfrm>
          <a:prstGeom prst="rect">
            <a:avLst/>
          </a:prstGeom>
          <a:solidFill>
            <a:srgbClr val="FFFFCC"/>
          </a:solidFill>
          <a:ln>
            <a:solidFill>
              <a:schemeClr val="tx1"/>
            </a:solidFill>
          </a:ln>
        </p:spPr>
        <p:txBody>
          <a:bodyPr wrap="none" tIns="0" bIns="0" rtlCol="0">
            <a:spAutoFit/>
          </a:bodyPr>
          <a:lstStyle/>
          <a:p>
            <a:pPr algn="ctr"/>
            <a:r>
              <a:rPr lang="en-US" sz="2000" b="1" dirty="0" smtClean="0"/>
              <a:t>1.2× increase</a:t>
            </a:r>
            <a:endParaRPr lang="en-US" sz="2000" b="1" dirty="0"/>
          </a:p>
        </p:txBody>
      </p:sp>
      <p:cxnSp>
        <p:nvCxnSpPr>
          <p:cNvPr id="55" name="Straight Connector 54"/>
          <p:cNvCxnSpPr>
            <a:stCxn id="12" idx="1"/>
            <a:endCxn id="54" idx="1"/>
          </p:cNvCxnSpPr>
          <p:nvPr/>
        </p:nvCxnSpPr>
        <p:spPr>
          <a:xfrm flipV="1">
            <a:off x="6843110" y="1808262"/>
            <a:ext cx="189014" cy="4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329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66"/>
            <a:ext cx="9144000" cy="870184"/>
          </a:xfrm>
        </p:spPr>
        <p:txBody>
          <a:bodyPr>
            <a:noAutofit/>
          </a:bodyPr>
          <a:lstStyle/>
          <a:p>
            <a:r>
              <a:rPr lang="en-US" sz="2800" b="1" dirty="0" smtClean="0"/>
              <a:t>High current density HTS toroidal field coils could enable access to high fusion power in R~3m device</a:t>
            </a:r>
            <a:endParaRPr lang="en-US" sz="2800" b="1" dirty="0"/>
          </a:p>
        </p:txBody>
      </p:sp>
      <p:sp>
        <p:nvSpPr>
          <p:cNvPr id="19" name="Content Placeholder 2"/>
          <p:cNvSpPr>
            <a:spLocks noGrp="1"/>
          </p:cNvSpPr>
          <p:nvPr>
            <p:ph idx="1"/>
          </p:nvPr>
        </p:nvSpPr>
        <p:spPr>
          <a:xfrm>
            <a:off x="150482" y="1123950"/>
            <a:ext cx="4116718" cy="3505200"/>
          </a:xfrm>
        </p:spPr>
        <p:txBody>
          <a:bodyPr>
            <a:normAutofit/>
          </a:bodyPr>
          <a:lstStyle/>
          <a:p>
            <a:pPr marL="228600" indent="-228600">
              <a:lnSpc>
                <a:spcPct val="90000"/>
              </a:lnSpc>
            </a:pPr>
            <a:r>
              <a:rPr lang="en-US" sz="2400" dirty="0" smtClean="0">
                <a:solidFill>
                  <a:schemeClr val="accent6">
                    <a:lumMod val="75000"/>
                  </a:schemeClr>
                </a:solidFill>
              </a:rPr>
              <a:t>ITER-like TF constraints:</a:t>
            </a:r>
          </a:p>
          <a:p>
            <a:pPr marL="403225" lvl="1" indent="-176213">
              <a:lnSpc>
                <a:spcPct val="90000"/>
              </a:lnSpc>
            </a:pPr>
            <a:r>
              <a:rPr lang="en-US" sz="2000" dirty="0" smtClean="0">
                <a:solidFill>
                  <a:schemeClr val="accent6">
                    <a:lumMod val="75000"/>
                  </a:schemeClr>
                </a:solidFill>
              </a:rPr>
              <a:t>J</a:t>
            </a:r>
            <a:r>
              <a:rPr lang="en-US" sz="2000" baseline="-25000" dirty="0" smtClean="0">
                <a:solidFill>
                  <a:schemeClr val="accent6">
                    <a:lumMod val="75000"/>
                  </a:schemeClr>
                </a:solidFill>
              </a:rPr>
              <a:t>WP</a:t>
            </a:r>
            <a:r>
              <a:rPr lang="en-US" sz="2000" dirty="0" smtClean="0">
                <a:solidFill>
                  <a:schemeClr val="accent6">
                    <a:lumMod val="75000"/>
                  </a:schemeClr>
                </a:solidFill>
              </a:rPr>
              <a:t>=20MA/m</a:t>
            </a:r>
            <a:r>
              <a:rPr lang="en-US" sz="2000" baseline="30000" dirty="0" smtClean="0">
                <a:solidFill>
                  <a:schemeClr val="accent6">
                    <a:lumMod val="75000"/>
                  </a:schemeClr>
                </a:solidFill>
              </a:rPr>
              <a:t>2</a:t>
            </a:r>
            <a:r>
              <a:rPr lang="en-US" sz="2000" dirty="0" smtClean="0">
                <a:solidFill>
                  <a:schemeClr val="accent6">
                    <a:lumMod val="75000"/>
                  </a:schemeClr>
                </a:solidFill>
              </a:rPr>
              <a:t>, </a:t>
            </a:r>
            <a:r>
              <a:rPr lang="en-US" sz="2000" dirty="0" err="1" smtClean="0">
                <a:solidFill>
                  <a:schemeClr val="accent6">
                    <a:lumMod val="75000"/>
                  </a:schemeClr>
                </a:solidFill>
              </a:rPr>
              <a:t>B</a:t>
            </a:r>
            <a:r>
              <a:rPr lang="en-US" sz="2000" baseline="-25000" dirty="0" err="1" smtClean="0">
                <a:solidFill>
                  <a:schemeClr val="accent6">
                    <a:lumMod val="75000"/>
                  </a:schemeClr>
                </a:solidFill>
              </a:rPr>
              <a:t>max</a:t>
            </a:r>
            <a:r>
              <a:rPr lang="en-US" sz="2000" dirty="0" smtClean="0">
                <a:solidFill>
                  <a:schemeClr val="accent6">
                    <a:lumMod val="75000"/>
                  </a:schemeClr>
                </a:solidFill>
              </a:rPr>
              <a:t> ≤ 12T</a:t>
            </a:r>
          </a:p>
          <a:p>
            <a:pPr marL="403225" lvl="1" indent="-176213">
              <a:lnSpc>
                <a:spcPct val="90000"/>
              </a:lnSpc>
            </a:pPr>
            <a:r>
              <a:rPr lang="en-US" sz="2000" dirty="0" err="1" smtClean="0">
                <a:solidFill>
                  <a:schemeClr val="accent6">
                    <a:lumMod val="75000"/>
                  </a:schemeClr>
                </a:solidFill>
                <a:sym typeface="Wingdings" panose="05000000000000000000" pitchFamily="2" charset="2"/>
              </a:rPr>
              <a:t>P</a:t>
            </a:r>
            <a:r>
              <a:rPr lang="en-US" sz="2000" baseline="-25000" dirty="0" err="1" smtClean="0">
                <a:solidFill>
                  <a:schemeClr val="accent6">
                    <a:lumMod val="75000"/>
                  </a:schemeClr>
                </a:solidFill>
                <a:sym typeface="Wingdings" panose="05000000000000000000" pitchFamily="2" charset="2"/>
              </a:rPr>
              <a:t>fusion</a:t>
            </a:r>
            <a:r>
              <a:rPr lang="en-US" sz="2000" dirty="0" smtClean="0">
                <a:solidFill>
                  <a:schemeClr val="accent6">
                    <a:lumMod val="75000"/>
                  </a:schemeClr>
                </a:solidFill>
                <a:sym typeface="Wingdings" panose="05000000000000000000" pitchFamily="2" charset="2"/>
              </a:rPr>
              <a:t> ≤ 130MW</a:t>
            </a:r>
          </a:p>
          <a:p>
            <a:pPr marL="228600" indent="-228600">
              <a:lnSpc>
                <a:spcPct val="90000"/>
              </a:lnSpc>
            </a:pPr>
            <a:endParaRPr lang="en-US" sz="2400" dirty="0" smtClean="0">
              <a:solidFill>
                <a:srgbClr val="7030A0"/>
              </a:solidFill>
            </a:endParaRPr>
          </a:p>
          <a:p>
            <a:pPr marL="228600" indent="-228600">
              <a:lnSpc>
                <a:spcPct val="90000"/>
              </a:lnSpc>
            </a:pPr>
            <a:r>
              <a:rPr lang="en-US" sz="2400" dirty="0" smtClean="0">
                <a:solidFill>
                  <a:srgbClr val="7030A0"/>
                </a:solidFill>
              </a:rPr>
              <a:t>J</a:t>
            </a:r>
            <a:r>
              <a:rPr lang="en-US" sz="2400" baseline="-25000" dirty="0" smtClean="0">
                <a:solidFill>
                  <a:srgbClr val="7030A0"/>
                </a:solidFill>
              </a:rPr>
              <a:t>WP</a:t>
            </a:r>
            <a:r>
              <a:rPr lang="en-US" sz="2400" dirty="0" smtClean="0">
                <a:solidFill>
                  <a:srgbClr val="7030A0"/>
                </a:solidFill>
              </a:rPr>
              <a:t> ~ 30MA/m</a:t>
            </a:r>
            <a:r>
              <a:rPr lang="en-US" sz="2400" baseline="30000" dirty="0" smtClean="0">
                <a:solidFill>
                  <a:srgbClr val="7030A0"/>
                </a:solidFill>
              </a:rPr>
              <a:t>2</a:t>
            </a:r>
            <a:r>
              <a:rPr lang="en-US" sz="2400" dirty="0" smtClean="0">
                <a:solidFill>
                  <a:srgbClr val="7030A0"/>
                </a:solidFill>
              </a:rPr>
              <a:t>, </a:t>
            </a:r>
            <a:r>
              <a:rPr lang="en-US" sz="2400" dirty="0" err="1" smtClean="0">
                <a:solidFill>
                  <a:srgbClr val="7030A0"/>
                </a:solidFill>
              </a:rPr>
              <a:t>B</a:t>
            </a:r>
            <a:r>
              <a:rPr lang="en-US" sz="2400" baseline="-25000" dirty="0" err="1" smtClean="0">
                <a:solidFill>
                  <a:srgbClr val="7030A0"/>
                </a:solidFill>
              </a:rPr>
              <a:t>max</a:t>
            </a:r>
            <a:r>
              <a:rPr lang="en-US" sz="2400" baseline="-25000" dirty="0" smtClean="0">
                <a:solidFill>
                  <a:srgbClr val="7030A0"/>
                </a:solidFill>
              </a:rPr>
              <a:t> </a:t>
            </a:r>
            <a:r>
              <a:rPr lang="en-US" sz="2400" dirty="0" smtClean="0">
                <a:solidFill>
                  <a:srgbClr val="7030A0"/>
                </a:solidFill>
              </a:rPr>
              <a:t>≤ 19T</a:t>
            </a:r>
          </a:p>
          <a:p>
            <a:pPr marL="403225" lvl="1" indent="-176213">
              <a:lnSpc>
                <a:spcPct val="90000"/>
              </a:lnSpc>
            </a:pPr>
            <a:r>
              <a:rPr lang="en-US" sz="2000" dirty="0" err="1">
                <a:solidFill>
                  <a:srgbClr val="7030A0"/>
                </a:solidFill>
                <a:sym typeface="Wingdings" panose="05000000000000000000" pitchFamily="2" charset="2"/>
              </a:rPr>
              <a:t>P</a:t>
            </a:r>
            <a:r>
              <a:rPr lang="en-US" sz="2000" baseline="-25000" dirty="0" err="1">
                <a:solidFill>
                  <a:srgbClr val="7030A0"/>
                </a:solidFill>
                <a:sym typeface="Wingdings" panose="05000000000000000000" pitchFamily="2" charset="2"/>
              </a:rPr>
              <a:t>fusion</a:t>
            </a:r>
            <a:r>
              <a:rPr lang="en-US" sz="2000" dirty="0">
                <a:solidFill>
                  <a:srgbClr val="7030A0"/>
                </a:solidFill>
                <a:sym typeface="Wingdings" panose="05000000000000000000" pitchFamily="2" charset="2"/>
              </a:rPr>
              <a:t> ~ </a:t>
            </a:r>
            <a:r>
              <a:rPr lang="en-US" sz="2000" dirty="0" smtClean="0">
                <a:solidFill>
                  <a:srgbClr val="7030A0"/>
                </a:solidFill>
                <a:sym typeface="Wingdings" panose="05000000000000000000" pitchFamily="2" charset="2"/>
              </a:rPr>
              <a:t>400MW</a:t>
            </a:r>
          </a:p>
          <a:p>
            <a:pPr marL="174625" indent="-176213">
              <a:lnSpc>
                <a:spcPct val="90000"/>
              </a:lnSpc>
            </a:pPr>
            <a:endParaRPr lang="en-US" sz="2400" dirty="0" smtClean="0">
              <a:solidFill>
                <a:srgbClr val="C00000"/>
              </a:solidFill>
            </a:endParaRPr>
          </a:p>
          <a:p>
            <a:pPr marL="174625" indent="-176213">
              <a:lnSpc>
                <a:spcPct val="90000"/>
              </a:lnSpc>
            </a:pPr>
            <a:r>
              <a:rPr lang="en-US" sz="2400" dirty="0" smtClean="0">
                <a:solidFill>
                  <a:srgbClr val="C00000"/>
                </a:solidFill>
              </a:rPr>
              <a:t>J</a:t>
            </a:r>
            <a:r>
              <a:rPr lang="en-US" sz="2400" baseline="-25000" dirty="0" smtClean="0">
                <a:solidFill>
                  <a:srgbClr val="C00000"/>
                </a:solidFill>
              </a:rPr>
              <a:t>WP</a:t>
            </a:r>
            <a:r>
              <a:rPr lang="en-US" sz="2400" dirty="0" smtClean="0">
                <a:solidFill>
                  <a:srgbClr val="C00000"/>
                </a:solidFill>
              </a:rPr>
              <a:t> ≥ 70MA/m</a:t>
            </a:r>
            <a:r>
              <a:rPr lang="en-US" sz="2400" baseline="30000" dirty="0" smtClean="0">
                <a:solidFill>
                  <a:srgbClr val="C00000"/>
                </a:solidFill>
              </a:rPr>
              <a:t>2</a:t>
            </a:r>
            <a:r>
              <a:rPr lang="en-US" sz="2400" dirty="0" smtClean="0">
                <a:solidFill>
                  <a:srgbClr val="C00000"/>
                </a:solidFill>
              </a:rPr>
              <a:t>,B</a:t>
            </a:r>
            <a:r>
              <a:rPr lang="en-US" sz="2400" baseline="-25000" dirty="0" smtClean="0">
                <a:solidFill>
                  <a:srgbClr val="C00000"/>
                </a:solidFill>
              </a:rPr>
              <a:t>max </a:t>
            </a:r>
            <a:r>
              <a:rPr lang="en-US" sz="2400" dirty="0" smtClean="0">
                <a:solidFill>
                  <a:srgbClr val="C00000"/>
                </a:solidFill>
              </a:rPr>
              <a:t>≤ 19T</a:t>
            </a:r>
            <a:endParaRPr lang="en-US" sz="2400" dirty="0">
              <a:solidFill>
                <a:srgbClr val="C00000"/>
              </a:solidFill>
            </a:endParaRPr>
          </a:p>
          <a:p>
            <a:pPr marL="403225" lvl="1" indent="-176213">
              <a:lnSpc>
                <a:spcPct val="90000"/>
              </a:lnSpc>
            </a:pPr>
            <a:r>
              <a:rPr lang="en-US" sz="2000" dirty="0" err="1">
                <a:solidFill>
                  <a:srgbClr val="C00000"/>
                </a:solidFill>
                <a:sym typeface="Wingdings" panose="05000000000000000000" pitchFamily="2" charset="2"/>
              </a:rPr>
              <a:t>P</a:t>
            </a:r>
            <a:r>
              <a:rPr lang="en-US" sz="2000" baseline="-25000" dirty="0" err="1">
                <a:solidFill>
                  <a:srgbClr val="C00000"/>
                </a:solidFill>
                <a:sym typeface="Wingdings" panose="05000000000000000000" pitchFamily="2" charset="2"/>
              </a:rPr>
              <a:t>fusion</a:t>
            </a:r>
            <a:r>
              <a:rPr lang="en-US" sz="2000" dirty="0">
                <a:solidFill>
                  <a:srgbClr val="C00000"/>
                </a:solidFill>
                <a:sym typeface="Wingdings" panose="05000000000000000000" pitchFamily="2" charset="2"/>
              </a:rPr>
              <a:t> ~</a:t>
            </a:r>
            <a:r>
              <a:rPr lang="en-US" sz="2000" dirty="0" smtClean="0">
                <a:solidFill>
                  <a:srgbClr val="C00000"/>
                </a:solidFill>
                <a:sym typeface="Wingdings" panose="05000000000000000000" pitchFamily="2" charset="2"/>
              </a:rPr>
              <a:t>500-600MW</a:t>
            </a:r>
          </a:p>
        </p:txBody>
      </p:sp>
      <p:graphicFrame>
        <p:nvGraphicFramePr>
          <p:cNvPr id="26" name="Chart 25"/>
          <p:cNvGraphicFramePr>
            <a:graphicFrameLocks/>
          </p:cNvGraphicFramePr>
          <p:nvPr>
            <p:extLst>
              <p:ext uri="{D42A27DB-BD31-4B8C-83A1-F6EECF244321}">
                <p14:modId xmlns:p14="http://schemas.microsoft.com/office/powerpoint/2010/main" val="2030350497"/>
              </p:ext>
            </p:extLst>
          </p:nvPr>
        </p:nvGraphicFramePr>
        <p:xfrm>
          <a:off x="4308840" y="1035350"/>
          <a:ext cx="4755107" cy="3822400"/>
        </p:xfrm>
        <a:graphic>
          <a:graphicData uri="http://schemas.openxmlformats.org/drawingml/2006/chart">
            <c:chart xmlns:c="http://schemas.openxmlformats.org/drawingml/2006/chart" xmlns:r="http://schemas.openxmlformats.org/officeDocument/2006/relationships" r:id="rId2"/>
          </a:graphicData>
        </a:graphic>
      </p:graphicFrame>
      <p:grpSp>
        <p:nvGrpSpPr>
          <p:cNvPr id="34" name="Group 33"/>
          <p:cNvGrpSpPr>
            <a:grpSpLocks noChangeAspect="1"/>
          </p:cNvGrpSpPr>
          <p:nvPr/>
        </p:nvGrpSpPr>
        <p:grpSpPr>
          <a:xfrm>
            <a:off x="8001000" y="973627"/>
            <a:ext cx="1057614" cy="1750523"/>
            <a:chOff x="152400" y="1380719"/>
            <a:chExt cx="1410152" cy="2334031"/>
          </a:xfrm>
          <a:solidFill>
            <a:schemeClr val="bg1"/>
          </a:solidFill>
        </p:grpSpPr>
        <p:grpSp>
          <p:nvGrpSpPr>
            <p:cNvPr id="35" name="Group 34"/>
            <p:cNvGrpSpPr/>
            <p:nvPr/>
          </p:nvGrpSpPr>
          <p:grpSpPr>
            <a:xfrm>
              <a:off x="152400" y="1380719"/>
              <a:ext cx="1066550" cy="2334031"/>
              <a:chOff x="302515" y="2030509"/>
              <a:chExt cx="1066550" cy="2980467"/>
            </a:xfrm>
            <a:grpFill/>
          </p:grpSpPr>
          <p:sp>
            <p:nvSpPr>
              <p:cNvPr id="39" name="TextBox 38"/>
              <p:cNvSpPr txBox="1"/>
              <p:nvPr/>
            </p:nvSpPr>
            <p:spPr>
              <a:xfrm>
                <a:off x="302515" y="2030509"/>
                <a:ext cx="1039254" cy="1100453"/>
              </a:xfrm>
              <a:prstGeom prst="rect">
                <a:avLst/>
              </a:prstGeom>
              <a:grpFill/>
              <a:ln>
                <a:noFill/>
              </a:ln>
            </p:spPr>
            <p:txBody>
              <a:bodyPr wrap="square" lIns="0" rIns="0" rtlCol="0">
                <a:spAutoFit/>
              </a:bodyPr>
              <a:lstStyle/>
              <a:p>
                <a:pPr algn="ctr"/>
                <a:r>
                  <a:rPr lang="en-US" sz="2000" b="1" dirty="0" smtClean="0">
                    <a:latin typeface="Arial Narrow" panose="020B0606020202030204" pitchFamily="34" charset="0"/>
                  </a:rPr>
                  <a:t>J</a:t>
                </a:r>
                <a:r>
                  <a:rPr lang="en-US" sz="2000" b="1" baseline="-25000" dirty="0" smtClean="0">
                    <a:latin typeface="Arial Narrow" panose="020B0606020202030204" pitchFamily="34" charset="0"/>
                  </a:rPr>
                  <a:t>WP</a:t>
                </a:r>
                <a:r>
                  <a:rPr lang="en-US" sz="1600" b="1" dirty="0" smtClean="0">
                    <a:latin typeface="Arial Narrow" panose="020B0606020202030204" pitchFamily="34" charset="0"/>
                  </a:rPr>
                  <a:t> [MA/m</a:t>
                </a:r>
                <a:r>
                  <a:rPr lang="en-US" sz="1600" b="1" baseline="30000" dirty="0" smtClean="0">
                    <a:latin typeface="Arial Narrow" panose="020B0606020202030204" pitchFamily="34" charset="0"/>
                  </a:rPr>
                  <a:t>2</a:t>
                </a:r>
                <a:r>
                  <a:rPr lang="en-US" sz="1600" b="1" dirty="0" smtClean="0">
                    <a:latin typeface="Arial Narrow" panose="020B0606020202030204" pitchFamily="34" charset="0"/>
                  </a:rPr>
                  <a:t>]</a:t>
                </a:r>
                <a:endParaRPr lang="en-US" sz="1600" b="1" dirty="0">
                  <a:latin typeface="Arial Narrow" panose="020B0606020202030204" pitchFamily="34" charset="0"/>
                </a:endParaRP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10" y="3020252"/>
                <a:ext cx="1039255" cy="1990724"/>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36" name="TextBox 35"/>
            <p:cNvSpPr txBox="1"/>
            <p:nvPr/>
          </p:nvSpPr>
          <p:spPr>
            <a:xfrm>
              <a:off x="990600" y="3328417"/>
              <a:ext cx="571952" cy="336503"/>
            </a:xfrm>
            <a:prstGeom prst="rect">
              <a:avLst/>
            </a:prstGeom>
            <a:grpFill/>
            <a:ln w="9525">
              <a:solidFill>
                <a:schemeClr val="tx1"/>
              </a:solidFill>
            </a:ln>
          </p:spPr>
          <p:txBody>
            <a:bodyPr wrap="none" lIns="45720" tIns="54864" rIns="45720" bIns="27432" rtlCol="0">
              <a:spAutoFit/>
            </a:bodyPr>
            <a:lstStyle/>
            <a:p>
              <a:r>
                <a:rPr lang="en-US" sz="1100" b="1" dirty="0" smtClean="0"/>
                <a:t>(12T)</a:t>
              </a:r>
              <a:endParaRPr lang="en-US" sz="1100" b="1" dirty="0"/>
            </a:p>
          </p:txBody>
        </p:sp>
        <p:sp>
          <p:nvSpPr>
            <p:cNvPr id="37" name="Rectangle 36"/>
            <p:cNvSpPr/>
            <p:nvPr/>
          </p:nvSpPr>
          <p:spPr>
            <a:xfrm>
              <a:off x="944881" y="3257550"/>
              <a:ext cx="45719" cy="381000"/>
            </a:xfrm>
            <a:prstGeom prst="rect">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Rectangle 37"/>
            <p:cNvSpPr/>
            <p:nvPr/>
          </p:nvSpPr>
          <p:spPr>
            <a:xfrm>
              <a:off x="990600" y="3220148"/>
              <a:ext cx="121920" cy="152400"/>
            </a:xfrm>
            <a:prstGeom prst="rect">
              <a:avLst/>
            </a:prstGeom>
            <a:grp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2351427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137" t="25570" r="5900" b="22437"/>
          <a:stretch/>
        </p:blipFill>
        <p:spPr bwMode="auto">
          <a:xfrm>
            <a:off x="1143001" y="1776799"/>
            <a:ext cx="6414007" cy="300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33350"/>
            <a:ext cx="9144000" cy="646331"/>
          </a:xfrm>
          <a:prstGeom prst="rect">
            <a:avLst/>
          </a:prstGeom>
          <a:noFill/>
        </p:spPr>
        <p:txBody>
          <a:bodyPr wrap="square" rtlCol="0" anchor="ctr">
            <a:spAutoFit/>
          </a:bodyPr>
          <a:lstStyle/>
          <a:p>
            <a:pPr algn="ctr">
              <a:lnSpc>
                <a:spcPct val="90000"/>
              </a:lnSpc>
            </a:pPr>
            <a:r>
              <a:rPr lang="en-US" sz="4000" dirty="0" smtClean="0">
                <a:solidFill>
                  <a:srgbClr val="336699"/>
                </a:solidFill>
              </a:rPr>
              <a:t>A=2, R</a:t>
            </a:r>
            <a:r>
              <a:rPr lang="en-US" sz="4000" baseline="-25000" dirty="0" smtClean="0">
                <a:solidFill>
                  <a:srgbClr val="336699"/>
                </a:solidFill>
              </a:rPr>
              <a:t>0</a:t>
            </a:r>
            <a:r>
              <a:rPr lang="en-US" sz="4000" dirty="0" smtClean="0">
                <a:solidFill>
                  <a:srgbClr val="336699"/>
                </a:solidFill>
              </a:rPr>
              <a:t> = 3m device TF inboard leg</a:t>
            </a:r>
            <a:endParaRPr lang="en-US" sz="4000" dirty="0">
              <a:solidFill>
                <a:srgbClr val="336699"/>
              </a:solidFill>
            </a:endParaRPr>
          </a:p>
        </p:txBody>
      </p:sp>
      <p:sp>
        <p:nvSpPr>
          <p:cNvPr id="4" name="TextBox 3"/>
          <p:cNvSpPr txBox="1"/>
          <p:nvPr/>
        </p:nvSpPr>
        <p:spPr>
          <a:xfrm>
            <a:off x="6060260" y="1123950"/>
            <a:ext cx="2550340" cy="707886"/>
          </a:xfrm>
          <a:prstGeom prst="rect">
            <a:avLst/>
          </a:prstGeom>
          <a:noFill/>
        </p:spPr>
        <p:txBody>
          <a:bodyPr wrap="square" rtlCol="0">
            <a:spAutoFit/>
          </a:bodyPr>
          <a:lstStyle/>
          <a:p>
            <a:r>
              <a:rPr lang="en-US" sz="2000" dirty="0"/>
              <a:t>0.167 </a:t>
            </a:r>
            <a:r>
              <a:rPr lang="en-US" sz="2000" dirty="0" smtClean="0"/>
              <a:t>m</a:t>
            </a:r>
            <a:r>
              <a:rPr lang="en-US" sz="2000" baseline="30000" dirty="0" smtClean="0"/>
              <a:t>2 </a:t>
            </a:r>
            <a:r>
              <a:rPr lang="en-US" sz="2000" dirty="0" smtClean="0"/>
              <a:t>winding area</a:t>
            </a:r>
            <a:endParaRPr lang="en-US" sz="2000" baseline="30000" dirty="0"/>
          </a:p>
        </p:txBody>
      </p:sp>
      <p:cxnSp>
        <p:nvCxnSpPr>
          <p:cNvPr id="5" name="Straight Arrow Connector 4"/>
          <p:cNvCxnSpPr/>
          <p:nvPr/>
        </p:nvCxnSpPr>
        <p:spPr>
          <a:xfrm flipH="1">
            <a:off x="4572003" y="1262449"/>
            <a:ext cx="1523999" cy="1143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76276" y="1136087"/>
            <a:ext cx="3169465" cy="707886"/>
          </a:xfrm>
          <a:prstGeom prst="rect">
            <a:avLst/>
          </a:prstGeom>
          <a:noFill/>
        </p:spPr>
        <p:txBody>
          <a:bodyPr wrap="square" rtlCol="0">
            <a:spAutoFit/>
          </a:bodyPr>
          <a:lstStyle/>
          <a:p>
            <a:r>
              <a:rPr lang="en-US" sz="2000" dirty="0" smtClean="0"/>
              <a:t>Current per coil: 6 MA</a:t>
            </a:r>
          </a:p>
          <a:p>
            <a:r>
              <a:rPr lang="en-US" sz="2000" dirty="0" smtClean="0"/>
              <a:t>Winding Cd: 35.9 MA/m</a:t>
            </a:r>
            <a:r>
              <a:rPr lang="en-US" sz="2000" baseline="30000" dirty="0" smtClean="0"/>
              <a:t>2</a:t>
            </a:r>
          </a:p>
        </p:txBody>
      </p:sp>
    </p:spTree>
    <p:extLst>
      <p:ext uri="{BB962C8B-B14F-4D97-AF65-F5344CB8AC3E}">
        <p14:creationId xmlns:p14="http://schemas.microsoft.com/office/powerpoint/2010/main" val="35748831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95250"/>
            <a:ext cx="9144000" cy="789385"/>
          </a:xfrm>
        </p:spPr>
        <p:txBody>
          <a:bodyPr>
            <a:normAutofit/>
          </a:bodyPr>
          <a:lstStyle/>
          <a:p>
            <a:r>
              <a:rPr lang="en-US" sz="3600" dirty="0" smtClean="0"/>
              <a:t>CAD Geometry of OB Blanket with Ports</a:t>
            </a:r>
            <a:endParaRPr lang="en-US" sz="3600" dirty="0"/>
          </a:p>
        </p:txBody>
      </p:sp>
      <p:pic>
        <p:nvPicPr>
          <p:cNvPr id="6" name="Picture 5" descr="Screen Shot 2016-04-01 at 6.10.28 PM.png"/>
          <p:cNvPicPr>
            <a:picLocks noChangeAspect="1"/>
          </p:cNvPicPr>
          <p:nvPr/>
        </p:nvPicPr>
        <p:blipFill>
          <a:blip r:embed="rId2"/>
          <a:stretch>
            <a:fillRect/>
          </a:stretch>
        </p:blipFill>
        <p:spPr>
          <a:xfrm>
            <a:off x="1371600" y="971550"/>
            <a:ext cx="3016377" cy="1795462"/>
          </a:xfrm>
          <a:prstGeom prst="rect">
            <a:avLst/>
          </a:prstGeom>
        </p:spPr>
      </p:pic>
      <p:pic>
        <p:nvPicPr>
          <p:cNvPr id="7" name="Picture 6"/>
          <p:cNvPicPr>
            <a:picLocks noChangeAspect="1"/>
          </p:cNvPicPr>
          <p:nvPr/>
        </p:nvPicPr>
        <p:blipFill>
          <a:blip r:embed="rId3"/>
          <a:stretch>
            <a:fillRect/>
          </a:stretch>
        </p:blipFill>
        <p:spPr>
          <a:xfrm>
            <a:off x="191689" y="2277782"/>
            <a:ext cx="1098413" cy="2444445"/>
          </a:xfrm>
          <a:prstGeom prst="rect">
            <a:avLst/>
          </a:prstGeom>
        </p:spPr>
      </p:pic>
      <p:sp>
        <p:nvSpPr>
          <p:cNvPr id="9" name="TextBox 8"/>
          <p:cNvSpPr txBox="1"/>
          <p:nvPr/>
        </p:nvSpPr>
        <p:spPr>
          <a:xfrm>
            <a:off x="1025817" y="3438921"/>
            <a:ext cx="1212190" cy="584775"/>
          </a:xfrm>
          <a:prstGeom prst="rect">
            <a:avLst/>
          </a:prstGeom>
          <a:noFill/>
        </p:spPr>
        <p:txBody>
          <a:bodyPr wrap="none" rtlCol="0">
            <a:spAutoFit/>
          </a:bodyPr>
          <a:lstStyle/>
          <a:p>
            <a:pPr algn="ctr"/>
            <a:r>
              <a:rPr lang="en-US" sz="1600" b="1" dirty="0" smtClean="0"/>
              <a:t>Stabilizing</a:t>
            </a:r>
          </a:p>
          <a:p>
            <a:pPr algn="ctr"/>
            <a:r>
              <a:rPr lang="en-US" sz="1600" b="1" dirty="0" smtClean="0"/>
              <a:t>Shells</a:t>
            </a:r>
            <a:endParaRPr lang="en-US" sz="1600" b="1" dirty="0"/>
          </a:p>
        </p:txBody>
      </p:sp>
      <p:pic>
        <p:nvPicPr>
          <p:cNvPr id="10" name="Picture 9"/>
          <p:cNvPicPr>
            <a:picLocks noChangeAspect="1"/>
          </p:cNvPicPr>
          <p:nvPr/>
        </p:nvPicPr>
        <p:blipFill>
          <a:blip r:embed="rId4"/>
          <a:stretch>
            <a:fillRect/>
          </a:stretch>
        </p:blipFill>
        <p:spPr>
          <a:xfrm>
            <a:off x="6441457" y="1006577"/>
            <a:ext cx="2169143" cy="1712000"/>
          </a:xfrm>
          <a:prstGeom prst="rect">
            <a:avLst/>
          </a:prstGeom>
        </p:spPr>
      </p:pic>
      <p:sp>
        <p:nvSpPr>
          <p:cNvPr id="11" name="TextBox 10"/>
          <p:cNvSpPr txBox="1"/>
          <p:nvPr/>
        </p:nvSpPr>
        <p:spPr>
          <a:xfrm>
            <a:off x="7156906" y="2671320"/>
            <a:ext cx="652743" cy="338554"/>
          </a:xfrm>
          <a:prstGeom prst="rect">
            <a:avLst/>
          </a:prstGeom>
          <a:noFill/>
        </p:spPr>
        <p:txBody>
          <a:bodyPr wrap="none" rtlCol="0">
            <a:spAutoFit/>
          </a:bodyPr>
          <a:lstStyle/>
          <a:p>
            <a:r>
              <a:rPr lang="en-US" sz="1600" b="1" dirty="0" smtClean="0"/>
              <a:t>MTM</a:t>
            </a:r>
            <a:endParaRPr lang="en-US" sz="1600" b="1" dirty="0"/>
          </a:p>
        </p:txBody>
      </p:sp>
      <p:pic>
        <p:nvPicPr>
          <p:cNvPr id="12" name="Picture 11"/>
          <p:cNvPicPr>
            <a:picLocks noChangeAspect="1"/>
          </p:cNvPicPr>
          <p:nvPr/>
        </p:nvPicPr>
        <p:blipFill>
          <a:blip r:embed="rId5"/>
          <a:stretch>
            <a:fillRect/>
          </a:stretch>
        </p:blipFill>
        <p:spPr>
          <a:xfrm>
            <a:off x="6524622" y="2969074"/>
            <a:ext cx="2009778" cy="1644952"/>
          </a:xfrm>
          <a:prstGeom prst="rect">
            <a:avLst/>
          </a:prstGeom>
        </p:spPr>
      </p:pic>
      <p:sp>
        <p:nvSpPr>
          <p:cNvPr id="13" name="TextBox 12"/>
          <p:cNvSpPr txBox="1"/>
          <p:nvPr/>
        </p:nvSpPr>
        <p:spPr>
          <a:xfrm>
            <a:off x="7162800" y="4552950"/>
            <a:ext cx="686406" cy="338554"/>
          </a:xfrm>
          <a:prstGeom prst="rect">
            <a:avLst/>
          </a:prstGeom>
          <a:noFill/>
        </p:spPr>
        <p:txBody>
          <a:bodyPr wrap="none" rtlCol="0">
            <a:spAutoFit/>
          </a:bodyPr>
          <a:lstStyle/>
          <a:p>
            <a:r>
              <a:rPr lang="en-US" sz="1600" b="1" dirty="0" smtClean="0"/>
              <a:t> TBM</a:t>
            </a:r>
            <a:endParaRPr lang="en-US" sz="1600" b="1" dirty="0"/>
          </a:p>
        </p:txBody>
      </p:sp>
      <p:pic>
        <p:nvPicPr>
          <p:cNvPr id="14" name="Picture 13"/>
          <p:cNvPicPr>
            <a:picLocks noChangeAspect="1"/>
          </p:cNvPicPr>
          <p:nvPr/>
        </p:nvPicPr>
        <p:blipFill>
          <a:blip r:embed="rId6"/>
          <a:stretch>
            <a:fillRect/>
          </a:stretch>
        </p:blipFill>
        <p:spPr>
          <a:xfrm>
            <a:off x="3200400" y="2940863"/>
            <a:ext cx="2919892" cy="1701373"/>
          </a:xfrm>
          <a:prstGeom prst="rect">
            <a:avLst/>
          </a:prstGeom>
        </p:spPr>
      </p:pic>
      <p:sp>
        <p:nvSpPr>
          <p:cNvPr id="16" name="TextBox 15"/>
          <p:cNvSpPr txBox="1"/>
          <p:nvPr/>
        </p:nvSpPr>
        <p:spPr>
          <a:xfrm>
            <a:off x="4114800" y="4373321"/>
            <a:ext cx="822661" cy="338554"/>
          </a:xfrm>
          <a:prstGeom prst="rect">
            <a:avLst/>
          </a:prstGeom>
          <a:noFill/>
        </p:spPr>
        <p:txBody>
          <a:bodyPr wrap="none" rtlCol="0">
            <a:spAutoFit/>
          </a:bodyPr>
          <a:lstStyle/>
          <a:p>
            <a:r>
              <a:rPr lang="en-US" sz="1600" b="1" dirty="0" smtClean="0"/>
              <a:t>4 </a:t>
            </a:r>
            <a:r>
              <a:rPr lang="en-US" sz="1600" b="1" dirty="0" err="1" smtClean="0"/>
              <a:t>NBIs</a:t>
            </a:r>
            <a:endParaRPr lang="en-US" sz="1600" b="1" dirty="0"/>
          </a:p>
        </p:txBody>
      </p:sp>
      <p:cxnSp>
        <p:nvCxnSpPr>
          <p:cNvPr id="18" name="Straight Arrow Connector 17"/>
          <p:cNvCxnSpPr/>
          <p:nvPr/>
        </p:nvCxnSpPr>
        <p:spPr>
          <a:xfrm flipH="1" flipV="1">
            <a:off x="740895" y="3009874"/>
            <a:ext cx="663523" cy="4290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804250" y="3890100"/>
            <a:ext cx="485852" cy="1335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1" name="Picture 2" descr="https://encrypted-tbn1.gstatic.com/images?q=tbn:ANd9GcTDaWrhj0_1lAtW8kYvhBlxQaNWHF2DqFg4h8x60c3qpECOP_2OKysfXQ"/>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66" y="1026984"/>
            <a:ext cx="364100" cy="53068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447800" y="2671320"/>
            <a:ext cx="2694969" cy="338554"/>
          </a:xfrm>
          <a:prstGeom prst="rect">
            <a:avLst/>
          </a:prstGeom>
          <a:noFill/>
        </p:spPr>
        <p:txBody>
          <a:bodyPr wrap="none" rtlCol="0">
            <a:spAutoFit/>
          </a:bodyPr>
          <a:lstStyle/>
          <a:p>
            <a:r>
              <a:rPr lang="en-US" sz="1600" b="1" dirty="0" smtClean="0"/>
              <a:t>Detailed Blanket Internals</a:t>
            </a:r>
            <a:endParaRPr lang="en-US" sz="1600" b="1" dirty="0"/>
          </a:p>
        </p:txBody>
      </p:sp>
    </p:spTree>
    <p:extLst>
      <p:ext uri="{BB962C8B-B14F-4D97-AF65-F5344CB8AC3E}">
        <p14:creationId xmlns:p14="http://schemas.microsoft.com/office/powerpoint/2010/main" val="16574459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7160"/>
            <a:ext cx="9144000" cy="514350"/>
          </a:xfrm>
        </p:spPr>
        <p:txBody>
          <a:bodyPr>
            <a:noAutofit/>
          </a:bodyPr>
          <a:lstStyle/>
          <a:p>
            <a:r>
              <a:rPr lang="en-US" b="1" dirty="0" smtClean="0"/>
              <a:t>Model blanket and shield thickness vs. A</a:t>
            </a:r>
            <a:endParaRPr lang="en-US" b="1"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1"/>
            <a:ext cx="5510268" cy="3943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225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Neutronics</a:t>
            </a:r>
            <a:r>
              <a:rPr lang="en-US" dirty="0" smtClean="0"/>
              <a:t> analysis for HTS TF shielding</a:t>
            </a:r>
            <a:endParaRPr lang="en-US" dirty="0"/>
          </a:p>
        </p:txBody>
      </p:sp>
      <p:pic>
        <p:nvPicPr>
          <p:cNvPr id="10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905" y="971550"/>
            <a:ext cx="2360095" cy="387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25" y="971550"/>
            <a:ext cx="5514975" cy="382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CFE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6376" y="4539532"/>
            <a:ext cx="893624" cy="306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1305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Need inboard breeding for TBR &gt; 1</a:t>
            </a:r>
            <a:r>
              <a:rPr lang="en-US" sz="3200" b="1" dirty="0"/>
              <a:t> at </a:t>
            </a:r>
            <a:r>
              <a:rPr lang="en-US" sz="3200" b="1" dirty="0" smtClean="0"/>
              <a:t>A=2</a:t>
            </a:r>
            <a:endParaRPr lang="en-US" sz="3200" b="1"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4171950"/>
            <a:ext cx="489982" cy="64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a:grpSpLocks noChangeAspect="1"/>
          </p:cNvGrpSpPr>
          <p:nvPr/>
        </p:nvGrpSpPr>
        <p:grpSpPr>
          <a:xfrm>
            <a:off x="457200" y="971550"/>
            <a:ext cx="7475128" cy="3810000"/>
            <a:chOff x="-295464" y="685801"/>
            <a:chExt cx="8930319" cy="4409652"/>
          </a:xfrm>
        </p:grpSpPr>
        <p:cxnSp>
          <p:nvCxnSpPr>
            <p:cNvPr id="7" name="Straight Arrow Connector 6"/>
            <p:cNvCxnSpPr/>
            <p:nvPr/>
          </p:nvCxnSpPr>
          <p:spPr>
            <a:xfrm flipV="1">
              <a:off x="5105611" y="4320541"/>
              <a:ext cx="0" cy="314458"/>
            </a:xfrm>
            <a:prstGeom prst="straightConnector1">
              <a:avLst/>
            </a:prstGeom>
            <a:ln w="3810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28673" y="4633788"/>
              <a:ext cx="6143028" cy="461665"/>
            </a:xfrm>
            <a:prstGeom prst="rect">
              <a:avLst/>
            </a:prstGeom>
            <a:noFill/>
          </p:spPr>
          <p:txBody>
            <a:bodyPr wrap="none" rtlCol="0">
              <a:spAutoFit/>
            </a:bodyPr>
            <a:lstStyle/>
            <a:p>
              <a:r>
                <a:rPr lang="en-US" sz="2400" b="1" dirty="0" smtClean="0">
                  <a:solidFill>
                    <a:srgbClr val="FF0000"/>
                  </a:solidFill>
                </a:rPr>
                <a:t>10cm IB blanket sufficient for TBR &gt; 1.04</a:t>
              </a:r>
              <a:endParaRPr lang="en-US" sz="2400" b="1" dirty="0">
                <a:solidFill>
                  <a:srgbClr val="FF0000"/>
                </a:solidFill>
              </a:endParaRPr>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6" y="685801"/>
              <a:ext cx="7172325" cy="3634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2253486" y="3067013"/>
              <a:ext cx="1907781" cy="790802"/>
            </a:xfrm>
            <a:prstGeom prst="rect">
              <a:avLst/>
            </a:prstGeom>
            <a:solidFill>
              <a:srgbClr val="FFFFFF"/>
            </a:solidFill>
            <a:ln>
              <a:solidFill>
                <a:schemeClr val="tx1"/>
              </a:solidFill>
            </a:ln>
          </p:spPr>
          <p:txBody>
            <a:bodyPr wrap="square" rtlCol="0">
              <a:spAutoFit/>
            </a:bodyPr>
            <a:lstStyle/>
            <a:p>
              <a:pPr algn="ctr">
                <a:lnSpc>
                  <a:spcPct val="80000"/>
                </a:lnSpc>
              </a:pPr>
              <a:r>
                <a:rPr lang="en-US" sz="2400" b="1" dirty="0" smtClean="0">
                  <a:solidFill>
                    <a:schemeClr val="tx2"/>
                  </a:solidFill>
                  <a:latin typeface="Arial Narrow" panose="020B0606020202030204" pitchFamily="34" charset="0"/>
                </a:rPr>
                <a:t>Outboard TBR ~ 0.92</a:t>
              </a:r>
            </a:p>
          </p:txBody>
        </p:sp>
        <p:sp>
          <p:nvSpPr>
            <p:cNvPr id="10" name="TextBox 9"/>
            <p:cNvSpPr txBox="1"/>
            <p:nvPr/>
          </p:nvSpPr>
          <p:spPr>
            <a:xfrm>
              <a:off x="409848" y="950380"/>
              <a:ext cx="923652" cy="523220"/>
            </a:xfrm>
            <a:prstGeom prst="rect">
              <a:avLst/>
            </a:prstGeom>
            <a:noFill/>
          </p:spPr>
          <p:txBody>
            <a:bodyPr wrap="none" rtlCol="0">
              <a:spAutoFit/>
            </a:bodyPr>
            <a:lstStyle/>
            <a:p>
              <a:r>
                <a:rPr lang="en-US" sz="2800" b="1" dirty="0" smtClean="0"/>
                <a:t>TBR</a:t>
              </a:r>
              <a:endParaRPr lang="en-US" sz="2800" b="1" dirty="0"/>
            </a:p>
          </p:txBody>
        </p:sp>
        <p:sp>
          <p:nvSpPr>
            <p:cNvPr id="16" name="TextBox 15"/>
            <p:cNvSpPr txBox="1"/>
            <p:nvPr/>
          </p:nvSpPr>
          <p:spPr>
            <a:xfrm>
              <a:off x="-295464" y="1783848"/>
              <a:ext cx="1651524" cy="828206"/>
            </a:xfrm>
            <a:prstGeom prst="rect">
              <a:avLst/>
            </a:prstGeom>
            <a:noFill/>
          </p:spPr>
          <p:txBody>
            <a:bodyPr wrap="square" rtlCol="0">
              <a:spAutoFit/>
            </a:bodyPr>
            <a:lstStyle/>
            <a:p>
              <a:pPr algn="r">
                <a:lnSpc>
                  <a:spcPct val="75000"/>
                </a:lnSpc>
              </a:pPr>
              <a:r>
                <a:rPr lang="en-US" b="1" dirty="0" smtClean="0">
                  <a:solidFill>
                    <a:srgbClr val="FF0000"/>
                  </a:solidFill>
                  <a:latin typeface="Arial Narrow" panose="020B0606020202030204" pitchFamily="34" charset="0"/>
                </a:rPr>
                <a:t>Required TBR = 1.04</a:t>
              </a:r>
            </a:p>
            <a:p>
              <a:pPr algn="r">
                <a:lnSpc>
                  <a:spcPct val="75000"/>
                </a:lnSpc>
              </a:pPr>
              <a:r>
                <a:rPr lang="en-US" b="1" dirty="0" smtClean="0">
                  <a:solidFill>
                    <a:srgbClr val="FF0000"/>
                  </a:solidFill>
                  <a:latin typeface="Arial Narrow" panose="020B0606020202030204" pitchFamily="34" charset="0"/>
                </a:rPr>
                <a:t>(4% margin)</a:t>
              </a:r>
              <a:endParaRPr lang="en-US" b="1" dirty="0">
                <a:solidFill>
                  <a:srgbClr val="FF0000"/>
                </a:solidFill>
                <a:latin typeface="Arial Narrow" panose="020B0606020202030204" pitchFamily="34" charset="0"/>
              </a:endParaRPr>
            </a:p>
          </p:txBody>
        </p:sp>
        <p:cxnSp>
          <p:nvCxnSpPr>
            <p:cNvPr id="18" name="Straight Arrow Connector 17"/>
            <p:cNvCxnSpPr/>
            <p:nvPr/>
          </p:nvCxnSpPr>
          <p:spPr>
            <a:xfrm>
              <a:off x="1333500" y="2105859"/>
              <a:ext cx="381210" cy="0"/>
            </a:xfrm>
            <a:prstGeom prst="straightConnector1">
              <a:avLst/>
            </a:prstGeom>
            <a:ln w="38100">
              <a:solidFill>
                <a:srgbClr val="FF0000"/>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5667376" y="4302600"/>
              <a:ext cx="2967479" cy="369332"/>
            </a:xfrm>
            <a:prstGeom prst="rect">
              <a:avLst/>
            </a:prstGeom>
            <a:noFill/>
          </p:spPr>
          <p:txBody>
            <a:bodyPr wrap="none" rtlCol="0">
              <a:spAutoFit/>
            </a:bodyPr>
            <a:lstStyle/>
            <a:p>
              <a:r>
                <a:rPr lang="en-US" b="1" dirty="0" smtClean="0"/>
                <a:t>IB blanket thickness [cm]</a:t>
              </a:r>
              <a:endParaRPr lang="en-US" b="1" dirty="0"/>
            </a:p>
          </p:txBody>
        </p:sp>
      </p:grpSp>
    </p:spTree>
    <p:extLst>
      <p:ext uri="{BB962C8B-B14F-4D97-AF65-F5344CB8AC3E}">
        <p14:creationId xmlns:p14="http://schemas.microsoft.com/office/powerpoint/2010/main" val="5781616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95350"/>
          </a:xfrm>
        </p:spPr>
        <p:txBody>
          <a:bodyPr>
            <a:noAutofit/>
          </a:bodyPr>
          <a:lstStyle/>
          <a:p>
            <a:r>
              <a:rPr lang="en-US" sz="3200" b="1" dirty="0" smtClean="0">
                <a:latin typeface="+mn-lt"/>
              </a:rPr>
              <a:t>HTS TF lifetime is very strong </a:t>
            </a:r>
            <a:br>
              <a:rPr lang="en-US" sz="3200" b="1" dirty="0" smtClean="0">
                <a:latin typeface="+mn-lt"/>
              </a:rPr>
            </a:br>
            <a:r>
              <a:rPr lang="en-US" sz="3200" b="1" dirty="0" smtClean="0">
                <a:latin typeface="+mn-lt"/>
              </a:rPr>
              <a:t>function of inboard shielding thickness</a:t>
            </a:r>
            <a:endParaRPr lang="en-US" sz="3200" b="1" dirty="0">
              <a:solidFill>
                <a:srgbClr val="CC0000"/>
              </a:solidFill>
              <a:latin typeface="+mn-lt"/>
            </a:endParaRPr>
          </a:p>
        </p:txBody>
      </p:sp>
      <p:sp>
        <p:nvSpPr>
          <p:cNvPr id="54" name="Title 1"/>
          <p:cNvSpPr txBox="1">
            <a:spLocks/>
          </p:cNvSpPr>
          <p:nvPr/>
        </p:nvSpPr>
        <p:spPr bwMode="auto">
          <a:xfrm>
            <a:off x="728116" y="4095750"/>
            <a:ext cx="7691984"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i="0" dirty="0" smtClean="0">
                <a:solidFill>
                  <a:srgbClr val="CC0000"/>
                </a:solidFill>
                <a:latin typeface="+mn-lt"/>
              </a:rPr>
              <a:t>Inboard shield + blanket equivalent to 60cm WC </a:t>
            </a:r>
            <a:r>
              <a:rPr lang="en-US" sz="2400" b="1" i="0" dirty="0" smtClean="0">
                <a:solidFill>
                  <a:srgbClr val="CC0000"/>
                </a:solidFill>
                <a:latin typeface="+mn-lt"/>
                <a:sym typeface="Wingdings" panose="05000000000000000000" pitchFamily="2" charset="2"/>
              </a:rPr>
              <a:t> </a:t>
            </a:r>
          </a:p>
          <a:p>
            <a:r>
              <a:rPr lang="en-US" sz="2400" b="1" i="0" dirty="0" smtClean="0">
                <a:solidFill>
                  <a:srgbClr val="CC0000"/>
                </a:solidFill>
                <a:latin typeface="+mn-lt"/>
              </a:rPr>
              <a:t>3FPY </a:t>
            </a:r>
            <a:r>
              <a:rPr lang="en-US" sz="2400" b="1" i="0" dirty="0" smtClean="0">
                <a:solidFill>
                  <a:srgbClr val="CC0000"/>
                </a:solidFill>
                <a:latin typeface="+mn-lt"/>
                <a:sym typeface="Wingdings" panose="05000000000000000000" pitchFamily="2" charset="2"/>
              </a:rPr>
              <a:t> 6-7MWy/m</a:t>
            </a:r>
            <a:r>
              <a:rPr lang="en-US" sz="2400" b="1" i="0" baseline="30000" dirty="0" smtClean="0">
                <a:solidFill>
                  <a:srgbClr val="CC0000"/>
                </a:solidFill>
                <a:latin typeface="+mn-lt"/>
                <a:sym typeface="Wingdings" panose="05000000000000000000" pitchFamily="2" charset="2"/>
              </a:rPr>
              <a:t>2</a:t>
            </a:r>
            <a:r>
              <a:rPr lang="en-US" sz="2400" b="1" i="0" dirty="0" smtClean="0">
                <a:solidFill>
                  <a:srgbClr val="CC0000"/>
                </a:solidFill>
                <a:latin typeface="+mn-lt"/>
                <a:sym typeface="Wingdings" panose="05000000000000000000" pitchFamily="2" charset="2"/>
              </a:rPr>
              <a:t>  fulfill FNSF requirement</a:t>
            </a:r>
            <a:endParaRPr lang="en-US" sz="2400" b="1" i="0" dirty="0" smtClean="0">
              <a:solidFill>
                <a:srgbClr val="CC0000"/>
              </a:solidFill>
              <a:latin typeface="+mn-lt"/>
            </a:endParaRPr>
          </a:p>
        </p:txBody>
      </p:sp>
      <p:grpSp>
        <p:nvGrpSpPr>
          <p:cNvPr id="5" name="Group 4"/>
          <p:cNvGrpSpPr/>
          <p:nvPr/>
        </p:nvGrpSpPr>
        <p:grpSpPr>
          <a:xfrm>
            <a:off x="484528" y="1085850"/>
            <a:ext cx="3887447" cy="3028951"/>
            <a:chOff x="65428" y="1206501"/>
            <a:chExt cx="4430373" cy="3238499"/>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8" y="1206501"/>
              <a:ext cx="4430373" cy="323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2924175" y="1587500"/>
              <a:ext cx="904875" cy="2116722"/>
            </a:xfrm>
            <a:prstGeom prst="rect">
              <a:avLst/>
            </a:prstGeom>
            <a:solidFill>
              <a:srgbClr val="FF0000">
                <a:alpha val="30196"/>
              </a:srgbClr>
            </a:solidFill>
            <a:ln w="31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grpSp>
        <p:nvGrpSpPr>
          <p:cNvPr id="4" name="Group 3"/>
          <p:cNvGrpSpPr/>
          <p:nvPr/>
        </p:nvGrpSpPr>
        <p:grpSpPr>
          <a:xfrm>
            <a:off x="4887574" y="1085850"/>
            <a:ext cx="3896498" cy="3028950"/>
            <a:chOff x="4430374" y="1206500"/>
            <a:chExt cx="4694576" cy="323850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374" y="1206500"/>
              <a:ext cx="4694576"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bwMode="auto">
            <a:xfrm>
              <a:off x="7419976" y="1587500"/>
              <a:ext cx="962025" cy="2116722"/>
            </a:xfrm>
            <a:prstGeom prst="rect">
              <a:avLst/>
            </a:prstGeom>
            <a:solidFill>
              <a:srgbClr val="FF0000">
                <a:alpha val="30196"/>
              </a:srgbClr>
            </a:solidFill>
            <a:ln w="31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grpSp>
    </p:spTree>
    <p:extLst>
      <p:ext uri="{BB962C8B-B14F-4D97-AF65-F5344CB8AC3E}">
        <p14:creationId xmlns:p14="http://schemas.microsoft.com/office/powerpoint/2010/main" val="32013686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3" y="0"/>
            <a:ext cx="9144000" cy="895350"/>
          </a:xfrm>
        </p:spPr>
        <p:txBody>
          <a:bodyPr>
            <a:noAutofit/>
          </a:bodyPr>
          <a:lstStyle/>
          <a:p>
            <a:pPr>
              <a:lnSpc>
                <a:spcPct val="90000"/>
              </a:lnSpc>
            </a:pPr>
            <a:r>
              <a:rPr lang="en-US" sz="2800" b="1" dirty="0" smtClean="0">
                <a:ea typeface="MS PGothic" pitchFamily="34" charset="-128"/>
              </a:rPr>
              <a:t>Electricity gain </a:t>
            </a:r>
            <a:r>
              <a:rPr lang="en-US" sz="2800" b="1" dirty="0" err="1" smtClean="0">
                <a:ea typeface="MS PGothic" pitchFamily="34" charset="-128"/>
              </a:rPr>
              <a:t>Q</a:t>
            </a:r>
            <a:r>
              <a:rPr lang="en-US" sz="2800" b="1" baseline="-25000" dirty="0" err="1" smtClean="0">
                <a:ea typeface="MS PGothic" pitchFamily="34" charset="-128"/>
              </a:rPr>
              <a:t>eng</a:t>
            </a:r>
            <a:r>
              <a:rPr lang="en-US" sz="2800" b="1" dirty="0" smtClean="0">
                <a:ea typeface="MS PGothic" pitchFamily="34" charset="-128"/>
              </a:rPr>
              <a:t> determined primarily by </a:t>
            </a:r>
            <a:br>
              <a:rPr lang="en-US" sz="2800" b="1" dirty="0" smtClean="0">
                <a:ea typeface="MS PGothic" pitchFamily="34" charset="-128"/>
              </a:rPr>
            </a:br>
            <a:r>
              <a:rPr lang="en-US" sz="2800" b="1" dirty="0" smtClean="0">
                <a:ea typeface="MS PGothic" pitchFamily="34" charset="-128"/>
              </a:rPr>
              <a:t>engineering efficiencies and fusion gain</a:t>
            </a:r>
            <a:endParaRPr lang="en-US" sz="2800" b="1" dirty="0"/>
          </a:p>
        </p:txBody>
      </p:sp>
      <p:graphicFrame>
        <p:nvGraphicFramePr>
          <p:cNvPr id="6" name="Object 3"/>
          <p:cNvGraphicFramePr>
            <a:graphicFrameLocks noChangeAspect="1"/>
          </p:cNvGraphicFramePr>
          <p:nvPr>
            <p:extLst>
              <p:ext uri="{D42A27DB-BD31-4B8C-83A1-F6EECF244321}">
                <p14:modId xmlns:p14="http://schemas.microsoft.com/office/powerpoint/2010/main" val="690296290"/>
              </p:ext>
            </p:extLst>
          </p:nvPr>
        </p:nvGraphicFramePr>
        <p:xfrm>
          <a:off x="4724400" y="2397125"/>
          <a:ext cx="4240212" cy="1012825"/>
        </p:xfrm>
        <a:graphic>
          <a:graphicData uri="http://schemas.openxmlformats.org/presentationml/2006/ole">
            <mc:AlternateContent xmlns:mc="http://schemas.openxmlformats.org/markup-compatibility/2006">
              <mc:Choice xmlns:v="urn:schemas-microsoft-com:vml" Requires="v">
                <p:oleObj spid="_x0000_s7396" name="Equation" r:id="rId3" imgW="1879560" imgH="469800" progId="Equation.3">
                  <p:embed/>
                </p:oleObj>
              </mc:Choice>
              <mc:Fallback>
                <p:oleObj name="Equation" r:id="rId3" imgW="1879560" imgH="469800" progId="Equation.3">
                  <p:embed/>
                  <p:pic>
                    <p:nvPicPr>
                      <p:cNvPr id="0" name=""/>
                      <p:cNvPicPr>
                        <a:picLocks noChangeAspect="1" noChangeArrowheads="1"/>
                      </p:cNvPicPr>
                      <p:nvPr/>
                    </p:nvPicPr>
                    <p:blipFill>
                      <a:blip r:embed="rId4"/>
                      <a:srcRect/>
                      <a:stretch>
                        <a:fillRect/>
                      </a:stretch>
                    </p:blipFill>
                    <p:spPr bwMode="auto">
                      <a:xfrm>
                        <a:off x="4724400" y="2397125"/>
                        <a:ext cx="4240212" cy="1012825"/>
                      </a:xfrm>
                      <a:prstGeom prst="rect">
                        <a:avLst/>
                      </a:prstGeom>
                      <a:noFill/>
                      <a:extLst/>
                    </p:spPr>
                  </p:pic>
                </p:oleObj>
              </mc:Fallback>
            </mc:AlternateContent>
          </a:graphicData>
        </a:graphic>
      </p:graphicFrame>
      <p:sp>
        <p:nvSpPr>
          <p:cNvPr id="19" name="Text Box 6"/>
          <p:cNvSpPr txBox="1">
            <a:spLocks noChangeArrowheads="1"/>
          </p:cNvSpPr>
          <p:nvPr/>
        </p:nvSpPr>
        <p:spPr bwMode="auto">
          <a:xfrm>
            <a:off x="5867400" y="3562350"/>
            <a:ext cx="3124200" cy="1113125"/>
          </a:xfrm>
          <a:prstGeom prst="rect">
            <a:avLst/>
          </a:prstGeom>
          <a:solidFill>
            <a:schemeClr val="bg1">
              <a:lumMod val="95000"/>
            </a:schemeClr>
          </a:solidFill>
          <a:ln w="19050">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rIns="0">
            <a:spAutoFit/>
          </a:bodyPr>
          <a:lstStyle/>
          <a:p>
            <a:pPr marL="0" lvl="1" indent="-457200" algn="ctr">
              <a:lnSpc>
                <a:spcPct val="90000"/>
              </a:lnSpc>
              <a:spcBef>
                <a:spcPts val="100"/>
              </a:spcBef>
            </a:pPr>
            <a:r>
              <a:rPr lang="en-US" sz="1400" b="1" u="sng" dirty="0" smtClean="0">
                <a:solidFill>
                  <a:srgbClr val="336699"/>
                </a:solidFill>
              </a:rPr>
              <a:t>Parameter Assumptions</a:t>
            </a:r>
            <a:r>
              <a:rPr lang="en-US" sz="1400" b="1" i="0" u="sng" dirty="0" smtClean="0">
                <a:solidFill>
                  <a:srgbClr val="336699"/>
                </a:solidFill>
              </a:rPr>
              <a:t>:</a:t>
            </a:r>
            <a:endParaRPr lang="en-US" sz="1400" b="1" i="0" dirty="0" smtClean="0">
              <a:solidFill>
                <a:srgbClr val="336699"/>
              </a:solidFill>
              <a:ea typeface="Arial Unicode MS" pitchFamily="34" charset="-128"/>
              <a:cs typeface="Arial Unicode MS" pitchFamily="34" charset="-128"/>
            </a:endParaRPr>
          </a:p>
          <a:p>
            <a:pPr marL="111125" lvl="2" indent="-111125">
              <a:lnSpc>
                <a:spcPct val="90000"/>
              </a:lnSpc>
              <a:spcBef>
                <a:spcPts val="100"/>
              </a:spcBef>
              <a:buFont typeface="Arial" pitchFamily="34" charset="0"/>
              <a:buChar char="•"/>
            </a:pPr>
            <a:r>
              <a:rPr lang="en-US" sz="1400" b="0" i="0" dirty="0" err="1" smtClean="0">
                <a:solidFill>
                  <a:srgbClr val="336699"/>
                </a:solidFill>
                <a:ea typeface="Arial Unicode MS" pitchFamily="34" charset="-128"/>
                <a:cs typeface="Arial Unicode MS" pitchFamily="34" charset="-128"/>
              </a:rPr>
              <a:t>M</a:t>
            </a:r>
            <a:r>
              <a:rPr lang="en-US" sz="1400" b="0" i="0" baseline="-25000" dirty="0" err="1" smtClean="0">
                <a:solidFill>
                  <a:srgbClr val="336699"/>
                </a:solidFill>
                <a:ea typeface="Arial Unicode MS" pitchFamily="34" charset="-128"/>
                <a:cs typeface="Arial Unicode MS" pitchFamily="34" charset="-128"/>
              </a:rPr>
              <a:t>n</a:t>
            </a:r>
            <a:r>
              <a:rPr lang="en-US" sz="1400" b="0" i="0" dirty="0" smtClean="0">
                <a:solidFill>
                  <a:srgbClr val="336699"/>
                </a:solidFill>
                <a:ea typeface="Arial Unicode MS" pitchFamily="34" charset="-128"/>
                <a:cs typeface="Arial Unicode MS" pitchFamily="34" charset="-128"/>
              </a:rPr>
              <a:t> = 1.1, </a:t>
            </a:r>
            <a:r>
              <a:rPr lang="en-US" sz="1400" b="0" i="0" dirty="0" err="1" smtClean="0">
                <a:solidFill>
                  <a:srgbClr val="336699"/>
                </a:solidFill>
                <a:ea typeface="Arial Unicode MS" pitchFamily="34" charset="-128"/>
                <a:cs typeface="Arial Unicode MS" pitchFamily="34" charset="-128"/>
              </a:rPr>
              <a:t>P</a:t>
            </a:r>
            <a:r>
              <a:rPr lang="en-US" sz="1400" b="0" i="0" baseline="-25000" dirty="0" err="1" smtClean="0">
                <a:solidFill>
                  <a:srgbClr val="336699"/>
                </a:solidFill>
                <a:ea typeface="Arial Unicode MS" pitchFamily="34" charset="-128"/>
                <a:cs typeface="Arial Unicode MS" pitchFamily="34" charset="-128"/>
              </a:rPr>
              <a:t>pump</a:t>
            </a:r>
            <a:r>
              <a:rPr lang="en-US" sz="1400" b="0" i="0" dirty="0" smtClean="0">
                <a:solidFill>
                  <a:srgbClr val="336699"/>
                </a:solidFill>
                <a:ea typeface="Arial Unicode MS" pitchFamily="34" charset="-128"/>
                <a:cs typeface="Arial Unicode MS" pitchFamily="34" charset="-128"/>
              </a:rPr>
              <a:t> = 0.03×P</a:t>
            </a:r>
            <a:r>
              <a:rPr lang="en-US" sz="1400" b="0" i="0" baseline="-25000" dirty="0" smtClean="0">
                <a:solidFill>
                  <a:srgbClr val="336699"/>
                </a:solidFill>
                <a:ea typeface="Arial Unicode MS" pitchFamily="34" charset="-128"/>
                <a:cs typeface="Arial Unicode MS" pitchFamily="34" charset="-128"/>
              </a:rPr>
              <a:t>th</a:t>
            </a:r>
            <a:endParaRPr lang="en-US" sz="1400" b="0" i="0" dirty="0" smtClean="0">
              <a:solidFill>
                <a:srgbClr val="336699"/>
              </a:solidFill>
              <a:ea typeface="Arial Unicode MS" pitchFamily="34" charset="-128"/>
              <a:cs typeface="Arial Unicode MS" pitchFamily="34" charset="-128"/>
            </a:endParaRPr>
          </a:p>
          <a:p>
            <a:pPr marL="111125" lvl="2" indent="-111125">
              <a:lnSpc>
                <a:spcPct val="90000"/>
              </a:lnSpc>
              <a:spcBef>
                <a:spcPts val="100"/>
              </a:spcBef>
              <a:buFont typeface="Arial" pitchFamily="34" charset="0"/>
              <a:buChar char="•"/>
            </a:pPr>
            <a:r>
              <a:rPr lang="en-US" sz="1400" b="0" i="0" dirty="0" err="1" smtClean="0">
                <a:solidFill>
                  <a:srgbClr val="336699"/>
                </a:solidFill>
                <a:ea typeface="Arial Unicode MS" pitchFamily="34" charset="-128"/>
                <a:cs typeface="Arial Unicode MS" pitchFamily="34" charset="-128"/>
              </a:rPr>
              <a:t>P</a:t>
            </a:r>
            <a:r>
              <a:rPr lang="en-US" sz="1400" b="0" i="0" baseline="-25000" dirty="0" err="1" smtClean="0">
                <a:solidFill>
                  <a:srgbClr val="336699"/>
                </a:solidFill>
                <a:ea typeface="Arial Unicode MS" pitchFamily="34" charset="-128"/>
                <a:cs typeface="Arial Unicode MS" pitchFamily="34" charset="-128"/>
              </a:rPr>
              <a:t>sub</a:t>
            </a:r>
            <a:r>
              <a:rPr lang="en-US" sz="1400" b="0" i="0" dirty="0" smtClean="0">
                <a:solidFill>
                  <a:srgbClr val="336699"/>
                </a:solidFill>
                <a:ea typeface="Arial Unicode MS" pitchFamily="34" charset="-128"/>
                <a:cs typeface="Arial Unicode MS" pitchFamily="34" charset="-128"/>
              </a:rPr>
              <a:t> + </a:t>
            </a:r>
            <a:r>
              <a:rPr lang="en-US" sz="1400" b="0" i="0" dirty="0" err="1" smtClean="0">
                <a:solidFill>
                  <a:srgbClr val="336699"/>
                </a:solidFill>
                <a:ea typeface="Arial Unicode MS" pitchFamily="34" charset="-128"/>
                <a:cs typeface="Arial Unicode MS" pitchFamily="34" charset="-128"/>
              </a:rPr>
              <a:t>P</a:t>
            </a:r>
            <a:r>
              <a:rPr lang="en-US" sz="1400" b="0" i="0" baseline="-25000" dirty="0" err="1" smtClean="0">
                <a:solidFill>
                  <a:srgbClr val="336699"/>
                </a:solidFill>
                <a:ea typeface="Arial Unicode MS" pitchFamily="34" charset="-128"/>
                <a:cs typeface="Arial Unicode MS" pitchFamily="34" charset="-128"/>
              </a:rPr>
              <a:t>control</a:t>
            </a:r>
            <a:r>
              <a:rPr lang="en-US" sz="1400" b="0" i="0" dirty="0" smtClean="0">
                <a:solidFill>
                  <a:srgbClr val="336699"/>
                </a:solidFill>
                <a:ea typeface="Arial Unicode MS" pitchFamily="34" charset="-128"/>
                <a:cs typeface="Arial Unicode MS" pitchFamily="34" charset="-128"/>
              </a:rPr>
              <a:t> = 0.04×P</a:t>
            </a:r>
            <a:r>
              <a:rPr lang="en-US" sz="1400" b="0" i="0" baseline="-25000" dirty="0" smtClean="0">
                <a:solidFill>
                  <a:srgbClr val="336699"/>
                </a:solidFill>
                <a:ea typeface="Arial Unicode MS" pitchFamily="34" charset="-128"/>
                <a:cs typeface="Arial Unicode MS" pitchFamily="34" charset="-128"/>
              </a:rPr>
              <a:t>th</a:t>
            </a:r>
            <a:endParaRPr lang="en-US" sz="1400" b="0" i="0" dirty="0" smtClean="0">
              <a:solidFill>
                <a:srgbClr val="336699"/>
              </a:solidFill>
              <a:ea typeface="Arial Unicode MS" pitchFamily="34" charset="-128"/>
              <a:cs typeface="Arial Unicode MS" pitchFamily="34" charset="-128"/>
            </a:endParaRPr>
          </a:p>
          <a:p>
            <a:pPr marL="111125" lvl="2" indent="-111125">
              <a:lnSpc>
                <a:spcPct val="90000"/>
              </a:lnSpc>
              <a:spcBef>
                <a:spcPts val="100"/>
              </a:spcBef>
              <a:buFont typeface="Arial" pitchFamily="34" charset="0"/>
              <a:buChar char="•"/>
            </a:pPr>
            <a:r>
              <a:rPr lang="en-US" sz="1400" b="0" i="0" dirty="0" err="1" smtClean="0">
                <a:solidFill>
                  <a:srgbClr val="336699"/>
                </a:solidFill>
                <a:latin typeface="Symbol" pitchFamily="18" charset="2"/>
              </a:rPr>
              <a:t>h</a:t>
            </a:r>
            <a:r>
              <a:rPr lang="en-US" sz="1400" b="0" i="0" baseline="-25000" dirty="0" err="1" smtClean="0">
                <a:solidFill>
                  <a:srgbClr val="336699"/>
                </a:solidFill>
              </a:rPr>
              <a:t>aux</a:t>
            </a:r>
            <a:r>
              <a:rPr lang="en-US" sz="1400" b="0" i="0" dirty="0" smtClean="0">
                <a:solidFill>
                  <a:srgbClr val="336699"/>
                </a:solidFill>
              </a:rPr>
              <a:t> = 0.3 </a:t>
            </a:r>
          </a:p>
          <a:p>
            <a:pPr marL="111125" lvl="2" indent="-111125">
              <a:lnSpc>
                <a:spcPct val="90000"/>
              </a:lnSpc>
              <a:spcBef>
                <a:spcPts val="100"/>
              </a:spcBef>
              <a:buFont typeface="Arial" pitchFamily="34" charset="0"/>
              <a:buChar char="•"/>
            </a:pPr>
            <a:r>
              <a:rPr lang="en-US" sz="1400" b="0" i="0" dirty="0" err="1" smtClean="0">
                <a:solidFill>
                  <a:srgbClr val="336699"/>
                </a:solidFill>
                <a:latin typeface="Symbol" pitchFamily="18" charset="2"/>
              </a:rPr>
              <a:t>h</a:t>
            </a:r>
            <a:r>
              <a:rPr lang="en-US" sz="1400" b="0" i="0" baseline="-25000" dirty="0" err="1" smtClean="0">
                <a:solidFill>
                  <a:srgbClr val="336699"/>
                </a:solidFill>
              </a:rPr>
              <a:t>CD</a:t>
            </a:r>
            <a:r>
              <a:rPr lang="en-US" sz="1400" b="0" i="0" dirty="0" smtClean="0">
                <a:solidFill>
                  <a:srgbClr val="336699"/>
                </a:solidFill>
              </a:rPr>
              <a:t> = I</a:t>
            </a:r>
            <a:r>
              <a:rPr lang="en-US" sz="1400" b="0" i="0" baseline="-25000" dirty="0" smtClean="0">
                <a:solidFill>
                  <a:srgbClr val="336699"/>
                </a:solidFill>
              </a:rPr>
              <a:t>CD</a:t>
            </a:r>
            <a:r>
              <a:rPr lang="en-US" sz="1400" b="0" i="0" dirty="0" smtClean="0">
                <a:solidFill>
                  <a:srgbClr val="336699"/>
                </a:solidFill>
              </a:rPr>
              <a:t>R</a:t>
            </a:r>
            <a:r>
              <a:rPr lang="en-US" sz="1400" b="0" i="0" baseline="-25000" dirty="0" smtClean="0">
                <a:solidFill>
                  <a:srgbClr val="336699"/>
                </a:solidFill>
              </a:rPr>
              <a:t>0</a:t>
            </a:r>
            <a:r>
              <a:rPr lang="en-US" sz="1400" b="0" i="0" dirty="0" smtClean="0">
                <a:solidFill>
                  <a:srgbClr val="336699"/>
                </a:solidFill>
              </a:rPr>
              <a:t>n</a:t>
            </a:r>
            <a:r>
              <a:rPr lang="en-US" sz="1400" b="0" i="0" baseline="-25000" dirty="0" smtClean="0">
                <a:solidFill>
                  <a:srgbClr val="336699"/>
                </a:solidFill>
              </a:rPr>
              <a:t>e</a:t>
            </a:r>
            <a:r>
              <a:rPr lang="en-US" sz="1400" b="0" i="0" dirty="0" smtClean="0">
                <a:solidFill>
                  <a:srgbClr val="336699"/>
                </a:solidFill>
              </a:rPr>
              <a:t>/P</a:t>
            </a:r>
            <a:r>
              <a:rPr lang="en-US" sz="1400" b="0" i="0" baseline="-25000" dirty="0" smtClean="0">
                <a:solidFill>
                  <a:srgbClr val="336699"/>
                </a:solidFill>
              </a:rPr>
              <a:t>CD</a:t>
            </a:r>
            <a:r>
              <a:rPr lang="en-US" sz="1400" b="0" i="0" dirty="0" smtClean="0">
                <a:solidFill>
                  <a:srgbClr val="336699"/>
                </a:solidFill>
              </a:rPr>
              <a:t> </a:t>
            </a:r>
            <a:r>
              <a:rPr lang="en-US" sz="1400" b="0" i="0" dirty="0" smtClean="0">
                <a:solidFill>
                  <a:srgbClr val="336699"/>
                </a:solidFill>
                <a:sym typeface="Symbol"/>
              </a:rPr>
              <a:t></a:t>
            </a:r>
            <a:r>
              <a:rPr lang="en-US" sz="1400" b="0" i="0" dirty="0" smtClean="0">
                <a:solidFill>
                  <a:srgbClr val="336699"/>
                </a:solidFill>
              </a:rPr>
              <a:t> 0.3×10</a:t>
            </a:r>
            <a:r>
              <a:rPr lang="en-US" sz="1400" b="0" i="0" baseline="30000" dirty="0" smtClean="0">
                <a:solidFill>
                  <a:srgbClr val="336699"/>
                </a:solidFill>
              </a:rPr>
              <a:t>20</a:t>
            </a:r>
            <a:r>
              <a:rPr lang="en-US" sz="1400" b="0" i="0" dirty="0" smtClean="0">
                <a:solidFill>
                  <a:srgbClr val="336699"/>
                </a:solidFill>
              </a:rPr>
              <a:t>A/W/m</a:t>
            </a:r>
            <a:r>
              <a:rPr lang="en-US" sz="1400" b="0" i="0" baseline="30000" dirty="0" smtClean="0">
                <a:solidFill>
                  <a:srgbClr val="336699"/>
                </a:solidFill>
              </a:rPr>
              <a:t>2</a:t>
            </a:r>
            <a:endParaRPr lang="en-US" sz="1400" b="0" i="0" dirty="0" smtClean="0">
              <a:solidFill>
                <a:srgbClr val="336699"/>
              </a:solidFill>
            </a:endParaRPr>
          </a:p>
        </p:txBody>
      </p:sp>
      <p:sp>
        <p:nvSpPr>
          <p:cNvPr id="20" name="TextBox 19"/>
          <p:cNvSpPr txBox="1"/>
          <p:nvPr/>
        </p:nvSpPr>
        <p:spPr>
          <a:xfrm>
            <a:off x="5791200" y="4683425"/>
            <a:ext cx="3312544" cy="230832"/>
          </a:xfrm>
          <a:prstGeom prst="rect">
            <a:avLst/>
          </a:prstGeom>
          <a:noFill/>
        </p:spPr>
        <p:txBody>
          <a:bodyPr wrap="square" rtlCol="0">
            <a:spAutoFit/>
          </a:bodyPr>
          <a:lstStyle/>
          <a:p>
            <a:pPr algn="ctr"/>
            <a:r>
              <a:rPr lang="en-US" sz="900" dirty="0" smtClean="0">
                <a:latin typeface="Arial Narrow" panose="020B0606020202030204" pitchFamily="34" charset="0"/>
              </a:rPr>
              <a:t>For more details s</a:t>
            </a:r>
            <a:r>
              <a:rPr lang="it-IT" sz="900" dirty="0" smtClean="0">
                <a:latin typeface="Arial Narrow" panose="020B0606020202030204" pitchFamily="34" charset="0"/>
              </a:rPr>
              <a:t>ee J. Menard, et al., Nucl. Fusion 51 (2011) 103014</a:t>
            </a:r>
          </a:p>
        </p:txBody>
      </p:sp>
      <p:sp>
        <p:nvSpPr>
          <p:cNvPr id="3" name="Down Arrow 2"/>
          <p:cNvSpPr/>
          <p:nvPr/>
        </p:nvSpPr>
        <p:spPr>
          <a:xfrm rot="10800000">
            <a:off x="3581400" y="3171729"/>
            <a:ext cx="656432" cy="619220"/>
          </a:xfrm>
          <a:prstGeom prst="downArrow">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6"/>
          <p:cNvSpPr txBox="1">
            <a:spLocks noChangeArrowheads="1"/>
          </p:cNvSpPr>
          <p:nvPr/>
        </p:nvSpPr>
        <p:spPr bwMode="auto">
          <a:xfrm>
            <a:off x="133350" y="3581966"/>
            <a:ext cx="5505450" cy="1123384"/>
          </a:xfrm>
          <a:prstGeom prst="rect">
            <a:avLst/>
          </a:prstGeom>
          <a:solidFill>
            <a:schemeClr val="bg1">
              <a:lumMod val="95000"/>
            </a:schemeClr>
          </a:solidFill>
          <a:ln w="19050">
            <a:headEnd/>
            <a:tailEn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Ins="0" anchor="ctr">
            <a:spAutoFit/>
          </a:bodyPr>
          <a:lstStyle/>
          <a:p>
            <a:pPr eaLnBrk="0" hangingPunct="0">
              <a:tabLst>
                <a:tab pos="457200" algn="l"/>
                <a:tab pos="741363" algn="l"/>
              </a:tabLst>
              <a:defRPr/>
            </a:pPr>
            <a:r>
              <a:rPr lang="en-US" sz="2000" b="1" dirty="0">
                <a:solidFill>
                  <a:srgbClr val="C00000"/>
                </a:solidFill>
                <a:latin typeface="Times New Roman" charset="0"/>
                <a:ea typeface="ヒラギノ角ゴ Pro W3" charset="-128"/>
                <a:sym typeface="Symbol" charset="2"/>
              </a:rPr>
              <a:t></a:t>
            </a:r>
            <a:r>
              <a:rPr lang="en-US" sz="2000" b="1" baseline="-25000" dirty="0" err="1">
                <a:solidFill>
                  <a:srgbClr val="C00000"/>
                </a:solidFill>
                <a:latin typeface="Times New Roman" charset="0"/>
                <a:ea typeface="ヒラギノ角ゴ Pro W3" charset="-128"/>
              </a:rPr>
              <a:t>th</a:t>
            </a:r>
            <a:r>
              <a:rPr lang="en-US" sz="2000" b="1" dirty="0">
                <a:solidFill>
                  <a:srgbClr val="C00000"/>
                </a:solidFill>
                <a:latin typeface="Times New Roman" charset="0"/>
                <a:ea typeface="ヒラギノ角ゴ Pro W3" charset="-128"/>
              </a:rPr>
              <a:t> </a:t>
            </a:r>
            <a:r>
              <a:rPr lang="en-US" sz="2000" b="1" dirty="0" smtClean="0">
                <a:solidFill>
                  <a:srgbClr val="C00000"/>
                </a:solidFill>
                <a:latin typeface="Times New Roman" charset="0"/>
                <a:ea typeface="ヒラギノ角ゴ Pro W3" charset="-128"/>
              </a:rPr>
              <a:t>	</a:t>
            </a:r>
            <a:r>
              <a:rPr lang="en-US" b="1" dirty="0" smtClean="0">
                <a:solidFill>
                  <a:srgbClr val="C00000"/>
                </a:solidFill>
                <a:latin typeface="Times New Roman" charset="0"/>
                <a:ea typeface="ヒラギノ角ゴ Pro W3" charset="-128"/>
                <a:sym typeface="Symbol"/>
              </a:rPr>
              <a:t></a:t>
            </a:r>
            <a:r>
              <a:rPr lang="en-US" b="1" dirty="0" smtClean="0">
                <a:solidFill>
                  <a:srgbClr val="C00000"/>
                </a:solidFill>
                <a:ea typeface="ヒラギノ角ゴ Pro W3" charset="-128"/>
              </a:rPr>
              <a:t> thermal power </a:t>
            </a:r>
            <a:r>
              <a:rPr lang="en-US" b="1" dirty="0">
                <a:solidFill>
                  <a:srgbClr val="C00000"/>
                </a:solidFill>
                <a:ea typeface="ヒラギノ角ゴ Pro W3" charset="-128"/>
              </a:rPr>
              <a:t>conversion efficiency</a:t>
            </a:r>
          </a:p>
          <a:p>
            <a:pPr eaLnBrk="0" hangingPunct="0">
              <a:tabLst>
                <a:tab pos="457200" algn="l"/>
                <a:tab pos="741363" algn="l"/>
              </a:tabLst>
              <a:defRPr/>
            </a:pPr>
            <a:r>
              <a:rPr lang="en-US" sz="2000" b="1" dirty="0">
                <a:solidFill>
                  <a:srgbClr val="C00000"/>
                </a:solidFill>
                <a:latin typeface="Times New Roman" charset="0"/>
                <a:ea typeface="ヒラギノ角ゴ Pro W3" charset="-128"/>
                <a:sym typeface="Symbol" charset="2"/>
              </a:rPr>
              <a:t></a:t>
            </a:r>
            <a:r>
              <a:rPr lang="en-US" sz="2000" b="1" baseline="-25000" dirty="0">
                <a:solidFill>
                  <a:srgbClr val="C00000"/>
                </a:solidFill>
                <a:latin typeface="Times New Roman" charset="0"/>
                <a:ea typeface="ヒラギノ角ゴ Pro W3" charset="-128"/>
              </a:rPr>
              <a:t>aux </a:t>
            </a:r>
            <a:r>
              <a:rPr lang="en-US" b="1" dirty="0" smtClean="0">
                <a:solidFill>
                  <a:srgbClr val="C00000"/>
                </a:solidFill>
                <a:latin typeface="Times New Roman" charset="0"/>
                <a:ea typeface="ヒラギノ角ゴ Pro W3" charset="-128"/>
                <a:sym typeface="Symbol"/>
              </a:rPr>
              <a:t></a:t>
            </a:r>
            <a:r>
              <a:rPr lang="en-US" b="1" dirty="0" smtClean="0">
                <a:solidFill>
                  <a:srgbClr val="C00000"/>
                </a:solidFill>
                <a:ea typeface="ヒラギノ角ゴ Pro W3" charset="-128"/>
              </a:rPr>
              <a:t> injected </a:t>
            </a:r>
            <a:r>
              <a:rPr lang="en-US" b="1" dirty="0">
                <a:solidFill>
                  <a:srgbClr val="C00000"/>
                </a:solidFill>
                <a:ea typeface="ヒラギノ角ゴ Pro W3" charset="-128"/>
              </a:rPr>
              <a:t>power wall plug efficiency</a:t>
            </a:r>
          </a:p>
          <a:p>
            <a:pPr eaLnBrk="0" hangingPunct="0">
              <a:tabLst>
                <a:tab pos="457200" algn="l"/>
                <a:tab pos="741363" algn="l"/>
              </a:tabLst>
              <a:defRPr/>
            </a:pPr>
            <a:r>
              <a:rPr lang="en-US" sz="2000" b="1" dirty="0" smtClean="0">
                <a:solidFill>
                  <a:srgbClr val="C00000"/>
                </a:solidFill>
                <a:latin typeface="+mj-lt"/>
                <a:ea typeface="ヒラギノ角ゴ Pro W3" charset="-128"/>
                <a:sym typeface="Symbol" charset="2"/>
              </a:rPr>
              <a:t>Q</a:t>
            </a:r>
            <a:r>
              <a:rPr lang="en-US" b="1" baseline="-25000" dirty="0" smtClean="0">
                <a:solidFill>
                  <a:srgbClr val="C00000"/>
                </a:solidFill>
                <a:latin typeface="Times New Roman" charset="0"/>
                <a:ea typeface="ヒラギノ角ゴ Pro W3" charset="-128"/>
              </a:rPr>
              <a:t>	</a:t>
            </a:r>
            <a:r>
              <a:rPr lang="en-US" b="1" dirty="0" smtClean="0">
                <a:solidFill>
                  <a:srgbClr val="C00000"/>
                </a:solidFill>
                <a:latin typeface="Times New Roman" charset="0"/>
                <a:ea typeface="ヒラギノ角ゴ Pro W3" charset="-128"/>
                <a:sym typeface="Symbol"/>
              </a:rPr>
              <a:t></a:t>
            </a:r>
            <a:r>
              <a:rPr lang="en-US" b="1" dirty="0" smtClean="0">
                <a:solidFill>
                  <a:srgbClr val="C00000"/>
                </a:solidFill>
                <a:ea typeface="ヒラギノ角ゴ Pro W3" charset="-128"/>
              </a:rPr>
              <a:t> </a:t>
            </a:r>
            <a:r>
              <a:rPr lang="en-US" b="1" dirty="0" err="1" smtClean="0">
                <a:solidFill>
                  <a:srgbClr val="C00000"/>
                </a:solidFill>
                <a:ea typeface="ヒラギノ角ゴ Pro W3" charset="-128"/>
              </a:rPr>
              <a:t>P</a:t>
            </a:r>
            <a:r>
              <a:rPr lang="en-US" b="1" baseline="-25000" dirty="0" err="1" smtClean="0">
                <a:solidFill>
                  <a:srgbClr val="C00000"/>
                </a:solidFill>
                <a:ea typeface="ヒラギノ角ゴ Pro W3" charset="-128"/>
              </a:rPr>
              <a:t>fus</a:t>
            </a:r>
            <a:r>
              <a:rPr lang="en-US" b="1" dirty="0" smtClean="0">
                <a:solidFill>
                  <a:srgbClr val="C00000"/>
                </a:solidFill>
                <a:ea typeface="ヒラギノ角ゴ Pro W3" charset="-128"/>
              </a:rPr>
              <a:t> / </a:t>
            </a:r>
            <a:r>
              <a:rPr lang="en-US" b="1" dirty="0" err="1" smtClean="0">
                <a:solidFill>
                  <a:srgbClr val="C00000"/>
                </a:solidFill>
                <a:ea typeface="ヒラギノ角ゴ Pro W3" charset="-128"/>
              </a:rPr>
              <a:t>P</a:t>
            </a:r>
            <a:r>
              <a:rPr lang="en-US" b="1" baseline="-25000" dirty="0" err="1" smtClean="0">
                <a:solidFill>
                  <a:srgbClr val="C00000"/>
                </a:solidFill>
                <a:ea typeface="ヒラギノ角ゴ Pro W3" charset="-128"/>
              </a:rPr>
              <a:t>aux</a:t>
            </a:r>
            <a:r>
              <a:rPr lang="en-US" b="1" dirty="0" smtClean="0">
                <a:solidFill>
                  <a:srgbClr val="C00000"/>
                </a:solidFill>
                <a:ea typeface="ヒラギノ角ゴ Pro W3" charset="-128"/>
              </a:rPr>
              <a:t> = fusion </a:t>
            </a:r>
            <a:r>
              <a:rPr lang="en-US" b="1" dirty="0">
                <a:solidFill>
                  <a:srgbClr val="C00000"/>
                </a:solidFill>
                <a:ea typeface="ヒラギノ角ゴ Pro W3" charset="-128"/>
              </a:rPr>
              <a:t>power / auxiliary power</a:t>
            </a:r>
          </a:p>
          <a:p>
            <a:pPr eaLnBrk="0" hangingPunct="0">
              <a:tabLst>
                <a:tab pos="684213" algn="l"/>
                <a:tab pos="741363" algn="l"/>
              </a:tabLst>
              <a:defRPr/>
            </a:pPr>
            <a:endParaRPr lang="en-US" sz="700" dirty="0">
              <a:solidFill>
                <a:srgbClr val="FF0000"/>
              </a:solidFill>
              <a:latin typeface="Times New Roman" charset="0"/>
              <a:ea typeface="ヒラギノ角ゴ Pro W3" charset="-128"/>
            </a:endParaRPr>
          </a:p>
        </p:txBody>
      </p:sp>
      <p:sp>
        <p:nvSpPr>
          <p:cNvPr id="5" name="TextBox 4"/>
          <p:cNvSpPr txBox="1"/>
          <p:nvPr/>
        </p:nvSpPr>
        <p:spPr>
          <a:xfrm>
            <a:off x="76200" y="1030713"/>
            <a:ext cx="1375698" cy="584775"/>
          </a:xfrm>
          <a:prstGeom prst="rect">
            <a:avLst/>
          </a:prstGeom>
          <a:noFill/>
        </p:spPr>
        <p:txBody>
          <a:bodyPr wrap="none" rtlCol="0">
            <a:spAutoFit/>
          </a:bodyPr>
          <a:lstStyle/>
          <a:p>
            <a:r>
              <a:rPr lang="en-US" sz="3200" i="1" dirty="0" err="1" smtClean="0"/>
              <a:t>Q</a:t>
            </a:r>
            <a:r>
              <a:rPr lang="en-US" sz="3200" i="1" baseline="-25000" dirty="0" err="1" smtClean="0"/>
              <a:t>eng</a:t>
            </a:r>
            <a:r>
              <a:rPr lang="en-US" sz="3200" i="1" baseline="-25000" dirty="0" smtClean="0"/>
              <a:t> </a:t>
            </a:r>
            <a:r>
              <a:rPr lang="en-US" sz="3200" b="1" dirty="0" smtClean="0">
                <a:sym typeface="Symbol"/>
              </a:rPr>
              <a:t></a:t>
            </a:r>
            <a:r>
              <a:rPr lang="en-US" sz="3200" i="1" dirty="0" smtClean="0"/>
              <a:t> </a:t>
            </a:r>
            <a:endParaRPr lang="en-US" sz="3200" i="1" dirty="0"/>
          </a:p>
        </p:txBody>
      </p:sp>
      <p:graphicFrame>
        <p:nvGraphicFramePr>
          <p:cNvPr id="12" name="Object 11"/>
          <p:cNvGraphicFramePr>
            <a:graphicFrameLocks noChangeAspect="1"/>
          </p:cNvGraphicFramePr>
          <p:nvPr>
            <p:extLst>
              <p:ext uri="{D42A27DB-BD31-4B8C-83A1-F6EECF244321}">
                <p14:modId xmlns:p14="http://schemas.microsoft.com/office/powerpoint/2010/main" val="1851161654"/>
              </p:ext>
            </p:extLst>
          </p:nvPr>
        </p:nvGraphicFramePr>
        <p:xfrm>
          <a:off x="4730722" y="893953"/>
          <a:ext cx="4413277" cy="1372997"/>
        </p:xfrm>
        <a:graphic>
          <a:graphicData uri="http://schemas.openxmlformats.org/presentationml/2006/ole">
            <mc:AlternateContent xmlns:mc="http://schemas.openxmlformats.org/markup-compatibility/2006">
              <mc:Choice xmlns:v="urn:schemas-microsoft-com:vml" Requires="v">
                <p:oleObj spid="_x0000_s7397" name="Equation" r:id="rId5" imgW="2006280" imgH="647640" progId="Equation.3">
                  <p:embed/>
                </p:oleObj>
              </mc:Choice>
              <mc:Fallback>
                <p:oleObj name="Equation" r:id="rId5" imgW="2006280" imgH="647640" progId="Equation.3">
                  <p:embed/>
                  <p:pic>
                    <p:nvPicPr>
                      <p:cNvPr id="0" name=""/>
                      <p:cNvPicPr>
                        <a:picLocks noChangeAspect="1" noChangeArrowheads="1"/>
                      </p:cNvPicPr>
                      <p:nvPr/>
                    </p:nvPicPr>
                    <p:blipFill>
                      <a:blip r:embed="rId6"/>
                      <a:srcRect/>
                      <a:stretch>
                        <a:fillRect/>
                      </a:stretch>
                    </p:blipFill>
                    <p:spPr bwMode="auto">
                      <a:xfrm>
                        <a:off x="4730722" y="893953"/>
                        <a:ext cx="4413277" cy="1372997"/>
                      </a:xfrm>
                      <a:prstGeom prst="rect">
                        <a:avLst/>
                      </a:prstGeom>
                      <a:noFill/>
                      <a:ln>
                        <a:noFill/>
                      </a:ln>
                    </p:spPr>
                  </p:pic>
                </p:oleObj>
              </mc:Fallback>
            </mc:AlternateContent>
          </a:graphicData>
        </a:graphic>
      </p:graphicFrame>
      <p:grpSp>
        <p:nvGrpSpPr>
          <p:cNvPr id="15" name="Group 14"/>
          <p:cNvGrpSpPr/>
          <p:nvPr/>
        </p:nvGrpSpPr>
        <p:grpSpPr>
          <a:xfrm>
            <a:off x="1219200" y="853488"/>
            <a:ext cx="3247231" cy="1002582"/>
            <a:chOff x="1781969" y="819150"/>
            <a:chExt cx="3247231" cy="1002582"/>
          </a:xfrm>
          <a:noFill/>
        </p:grpSpPr>
        <p:sp>
          <p:nvSpPr>
            <p:cNvPr id="10" name="TextBox 10"/>
            <p:cNvSpPr txBox="1">
              <a:spLocks noChangeArrowheads="1"/>
            </p:cNvSpPr>
            <p:nvPr/>
          </p:nvSpPr>
          <p:spPr bwMode="auto">
            <a:xfrm>
              <a:off x="1781969" y="819150"/>
              <a:ext cx="3247231" cy="1002582"/>
            </a:xfrm>
            <a:prstGeom prst="rect">
              <a:avLst/>
            </a:prstGeom>
            <a:grpFill/>
            <a:ln w="9525">
              <a:noFill/>
              <a:miter lim="800000"/>
              <a:headEnd/>
              <a:tailEnd/>
            </a:ln>
          </p:spPr>
          <p:txBody>
            <a:bodyPr wrap="square">
              <a:spAutoFit/>
            </a:bodyPr>
            <a:lstStyle/>
            <a:p>
              <a:pPr algn="ctr">
                <a:lnSpc>
                  <a:spcPct val="130000"/>
                </a:lnSpc>
              </a:pPr>
              <a:r>
                <a:rPr lang="en-US" sz="2400" dirty="0">
                  <a:cs typeface="Times New Roman" pitchFamily="18" charset="0"/>
                </a:rPr>
                <a:t>Electricity </a:t>
              </a:r>
              <a:r>
                <a:rPr lang="en-US" sz="2400" dirty="0" smtClean="0">
                  <a:cs typeface="Times New Roman" pitchFamily="18" charset="0"/>
                </a:rPr>
                <a:t>produced</a:t>
              </a:r>
            </a:p>
            <a:p>
              <a:pPr algn="ctr">
                <a:lnSpc>
                  <a:spcPct val="130000"/>
                </a:lnSpc>
              </a:pPr>
              <a:r>
                <a:rPr lang="en-US" sz="2400" dirty="0">
                  <a:cs typeface="Times New Roman" pitchFamily="18" charset="0"/>
                </a:rPr>
                <a:t>Electricity </a:t>
              </a:r>
              <a:r>
                <a:rPr lang="en-US" sz="2400" dirty="0" smtClean="0">
                  <a:cs typeface="Times New Roman" pitchFamily="18" charset="0"/>
                </a:rPr>
                <a:t>consumed    </a:t>
              </a:r>
              <a:endParaRPr lang="en-US" sz="2400" dirty="0">
                <a:cs typeface="Times New Roman" pitchFamily="18" charset="0"/>
              </a:endParaRPr>
            </a:p>
          </p:txBody>
        </p:sp>
        <p:cxnSp>
          <p:nvCxnSpPr>
            <p:cNvPr id="8" name="Straight Connector 7"/>
            <p:cNvCxnSpPr/>
            <p:nvPr/>
          </p:nvCxnSpPr>
          <p:spPr>
            <a:xfrm>
              <a:off x="1981200" y="1352550"/>
              <a:ext cx="2819400" cy="0"/>
            </a:xfrm>
            <a:prstGeom prst="line">
              <a:avLst/>
            </a:prstGeom>
            <a:grpFill/>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327585" y="1125278"/>
            <a:ext cx="394660" cy="523220"/>
          </a:xfrm>
          <a:prstGeom prst="rect">
            <a:avLst/>
          </a:prstGeom>
          <a:noFill/>
        </p:spPr>
        <p:txBody>
          <a:bodyPr wrap="none" rtlCol="0">
            <a:spAutoFit/>
          </a:bodyPr>
          <a:lstStyle/>
          <a:p>
            <a:r>
              <a:rPr lang="en-US" sz="2800" b="1" dirty="0" smtClean="0"/>
              <a:t>=</a:t>
            </a:r>
            <a:endParaRPr lang="en-US" sz="2800" b="1" dirty="0"/>
          </a:p>
        </p:txBody>
      </p:sp>
      <p:sp>
        <p:nvSpPr>
          <p:cNvPr id="22" name="TextBox 21"/>
          <p:cNvSpPr txBox="1"/>
          <p:nvPr/>
        </p:nvSpPr>
        <p:spPr>
          <a:xfrm>
            <a:off x="508296" y="2419350"/>
            <a:ext cx="4368504" cy="707886"/>
          </a:xfrm>
          <a:prstGeom prst="rect">
            <a:avLst/>
          </a:prstGeom>
          <a:noFill/>
        </p:spPr>
        <p:txBody>
          <a:bodyPr wrap="none" rtlCol="0">
            <a:spAutoFit/>
          </a:bodyPr>
          <a:lstStyle/>
          <a:p>
            <a:r>
              <a:rPr lang="en-US" sz="4000" i="1" dirty="0" err="1" smtClean="0"/>
              <a:t>Q</a:t>
            </a:r>
            <a:r>
              <a:rPr lang="en-US" sz="4000" i="1" baseline="-25000" dirty="0" err="1" smtClean="0"/>
              <a:t>eng</a:t>
            </a:r>
            <a:r>
              <a:rPr lang="en-US" sz="4000" i="1" baseline="-25000" dirty="0" smtClean="0"/>
              <a:t> </a:t>
            </a:r>
            <a:r>
              <a:rPr lang="en-US" sz="4000" dirty="0" smtClean="0">
                <a:sym typeface="Symbol"/>
              </a:rPr>
              <a:t>= </a:t>
            </a:r>
            <a:r>
              <a:rPr lang="en-US" sz="4000" i="1" dirty="0" err="1" smtClean="0">
                <a:latin typeface="Symbol" panose="05050102010706020507" pitchFamily="18" charset="2"/>
                <a:sym typeface="Symbol"/>
              </a:rPr>
              <a:t>h</a:t>
            </a:r>
            <a:r>
              <a:rPr lang="en-US" sz="4000" i="1" baseline="-25000" dirty="0" err="1" smtClean="0">
                <a:sym typeface="Symbol"/>
              </a:rPr>
              <a:t>th</a:t>
            </a:r>
            <a:r>
              <a:rPr lang="en-US" sz="4000" i="1" baseline="-25000" dirty="0" smtClean="0">
                <a:sym typeface="Symbol"/>
              </a:rPr>
              <a:t> </a:t>
            </a:r>
            <a:r>
              <a:rPr lang="en-US" sz="4000" i="1" dirty="0" err="1" smtClean="0">
                <a:latin typeface="Symbol" panose="05050102010706020507" pitchFamily="18" charset="2"/>
                <a:sym typeface="Symbol"/>
              </a:rPr>
              <a:t>h</a:t>
            </a:r>
            <a:r>
              <a:rPr lang="en-US" sz="4000" i="1" baseline="-25000" dirty="0" err="1" smtClean="0">
                <a:sym typeface="Symbol"/>
              </a:rPr>
              <a:t>aux</a:t>
            </a:r>
            <a:r>
              <a:rPr lang="en-US" sz="4000" i="1" baseline="-25000" dirty="0" smtClean="0">
                <a:sym typeface="Symbol"/>
              </a:rPr>
              <a:t> </a:t>
            </a:r>
            <a:r>
              <a:rPr lang="en-US" sz="4000" i="1" dirty="0" smtClean="0">
                <a:latin typeface="Times New Roman" panose="02020603050405020304" pitchFamily="18" charset="0"/>
                <a:cs typeface="Times New Roman" panose="02020603050405020304" pitchFamily="18" charset="0"/>
                <a:sym typeface="Symbol"/>
              </a:rPr>
              <a:t>Q</a:t>
            </a:r>
            <a:r>
              <a:rPr lang="en-US" sz="4000" i="1" dirty="0" smtClean="0">
                <a:sym typeface="Symbol"/>
              </a:rPr>
              <a:t> </a:t>
            </a:r>
            <a:r>
              <a:rPr lang="en-US" sz="4000" dirty="0" smtClean="0">
                <a:sym typeface="Symbol"/>
              </a:rPr>
              <a:t>×</a:t>
            </a:r>
            <a:r>
              <a:rPr lang="en-US" sz="4000" i="1" dirty="0" smtClean="0"/>
              <a:t> </a:t>
            </a:r>
            <a:endParaRPr lang="en-US" sz="4000" i="1" dirty="0"/>
          </a:p>
        </p:txBody>
      </p:sp>
      <p:sp>
        <p:nvSpPr>
          <p:cNvPr id="18" name="Rounded Rectangle 17"/>
          <p:cNvSpPr/>
          <p:nvPr/>
        </p:nvSpPr>
        <p:spPr>
          <a:xfrm>
            <a:off x="2039916" y="2495550"/>
            <a:ext cx="2659380" cy="676179"/>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12542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title"/>
          </p:nvPr>
        </p:nvSpPr>
        <p:spPr>
          <a:xfrm>
            <a:off x="0" y="1"/>
            <a:ext cx="9144000" cy="590550"/>
          </a:xfrm>
        </p:spPr>
        <p:txBody>
          <a:bodyPr>
            <a:normAutofit/>
          </a:bodyPr>
          <a:lstStyle/>
          <a:p>
            <a:r>
              <a:rPr lang="en-US" b="1" dirty="0" smtClean="0">
                <a:latin typeface="Arial Narrow" panose="020B0606020202030204" pitchFamily="34" charset="0"/>
              </a:rPr>
              <a:t>Detailed breeding calculations completed for A=2</a:t>
            </a:r>
            <a:endParaRPr lang="en-US" b="1" dirty="0">
              <a:latin typeface="Arial Narrow" panose="020B0606020202030204" pitchFamily="34" charset="0"/>
            </a:endParaRPr>
          </a:p>
        </p:txBody>
      </p:sp>
      <p:sp>
        <p:nvSpPr>
          <p:cNvPr id="9" name="Rectangle 3"/>
          <p:cNvSpPr txBox="1">
            <a:spLocks noChangeArrowheads="1"/>
          </p:cNvSpPr>
          <p:nvPr/>
        </p:nvSpPr>
        <p:spPr>
          <a:xfrm>
            <a:off x="5715000" y="1123950"/>
            <a:ext cx="3429000" cy="3429000"/>
          </a:xfrm>
          <a:prstGeom prst="rect">
            <a:avLst/>
          </a:prstGeom>
          <a:no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CC"/>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rgbClr val="FF0000"/>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4300" indent="-114300">
              <a:tabLst>
                <a:tab pos="4805363" algn="l"/>
              </a:tabLst>
            </a:pPr>
            <a:r>
              <a:rPr lang="en-US" sz="1200" dirty="0" smtClean="0">
                <a:latin typeface="Arial Narrow" panose="020B0606020202030204" pitchFamily="34" charset="0"/>
              </a:rPr>
              <a:t>Step 1- Infinite media of </a:t>
            </a:r>
            <a:r>
              <a:rPr lang="en-US" sz="1200" dirty="0" err="1" smtClean="0">
                <a:latin typeface="Arial Narrow" panose="020B0606020202030204" pitchFamily="34" charset="0"/>
              </a:rPr>
              <a:t>LiPb</a:t>
            </a:r>
            <a:endParaRPr lang="en-US" sz="1200" dirty="0" smtClean="0">
              <a:latin typeface="Arial Narrow" panose="020B0606020202030204" pitchFamily="34" charset="0"/>
            </a:endParaRPr>
          </a:p>
          <a:p>
            <a:pPr marL="114300" indent="-114300">
              <a:tabLst>
                <a:tab pos="4805363" algn="l"/>
              </a:tabLst>
            </a:pPr>
            <a:r>
              <a:rPr lang="en-US" sz="1200" dirty="0" smtClean="0">
                <a:latin typeface="Arial Narrow" panose="020B0606020202030204" pitchFamily="34" charset="0"/>
              </a:rPr>
              <a:t>Step 2- </a:t>
            </a:r>
            <a:r>
              <a:rPr lang="en-US" sz="1200" dirty="0" err="1" smtClean="0">
                <a:latin typeface="Arial Narrow" panose="020B0606020202030204" pitchFamily="34" charset="0"/>
              </a:rPr>
              <a:t>LiPb</a:t>
            </a:r>
            <a:r>
              <a:rPr lang="en-US" sz="1200" dirty="0" smtClean="0">
                <a:latin typeface="Arial Narrow" panose="020B0606020202030204" pitchFamily="34" charset="0"/>
              </a:rPr>
              <a:t> confined to OB FW/blanket</a:t>
            </a:r>
          </a:p>
          <a:p>
            <a:pPr marL="114300" indent="-114300">
              <a:tabLst>
                <a:tab pos="4805363" algn="l"/>
              </a:tabLst>
            </a:pPr>
            <a:r>
              <a:rPr lang="en-US" sz="1200" dirty="0" smtClean="0">
                <a:latin typeface="Arial Narrow" panose="020B0606020202030204" pitchFamily="34" charset="0"/>
              </a:rPr>
              <a:t>Step 3- Assembly gaps added</a:t>
            </a:r>
          </a:p>
          <a:p>
            <a:pPr marL="114300" indent="-114300">
              <a:tabLst>
                <a:tab pos="4805363" algn="l"/>
              </a:tabLst>
            </a:pPr>
            <a:r>
              <a:rPr lang="en-US" sz="1200" dirty="0" smtClean="0">
                <a:latin typeface="Arial Narrow" panose="020B0606020202030204" pitchFamily="34" charset="0"/>
              </a:rPr>
              <a:t>Step 4- Homogeneous mixture of blanket in upper and lower ends of OB blanket</a:t>
            </a:r>
          </a:p>
          <a:p>
            <a:pPr marL="114300" indent="-114300">
              <a:tabLst>
                <a:tab pos="4805363" algn="l"/>
              </a:tabLst>
            </a:pPr>
            <a:r>
              <a:rPr lang="en-US" sz="1200" dirty="0" smtClean="0">
                <a:latin typeface="Arial Narrow" panose="020B0606020202030204" pitchFamily="34" charset="0"/>
              </a:rPr>
              <a:t>Step 5- FW material added</a:t>
            </a:r>
          </a:p>
          <a:p>
            <a:pPr marL="114300" indent="-114300">
              <a:tabLst>
                <a:tab pos="4805363" algn="l"/>
              </a:tabLst>
            </a:pPr>
            <a:r>
              <a:rPr lang="en-US" sz="1200" dirty="0" smtClean="0">
                <a:latin typeface="Arial Narrow" panose="020B0606020202030204" pitchFamily="34" charset="0"/>
              </a:rPr>
              <a:t>Step 6- Side, back, and front walls added</a:t>
            </a:r>
          </a:p>
          <a:p>
            <a:pPr marL="114300" indent="-114300">
              <a:tabLst>
                <a:tab pos="4805363" algn="l"/>
              </a:tabLst>
            </a:pPr>
            <a:r>
              <a:rPr lang="en-US" sz="1200" dirty="0" smtClean="0">
                <a:latin typeface="Arial Narrow" panose="020B0606020202030204" pitchFamily="34" charset="0"/>
              </a:rPr>
              <a:t>Step 7- Cooling channels added</a:t>
            </a:r>
          </a:p>
          <a:p>
            <a:pPr marL="114300" indent="-114300">
              <a:tabLst>
                <a:tab pos="4805363" algn="l"/>
              </a:tabLst>
            </a:pPr>
            <a:r>
              <a:rPr lang="en-US" sz="1200" dirty="0">
                <a:latin typeface="Arial Narrow" panose="020B0606020202030204" pitchFamily="34" charset="0"/>
              </a:rPr>
              <a:t>Step 8- </a:t>
            </a:r>
            <a:r>
              <a:rPr lang="en-US" sz="1200" dirty="0" err="1">
                <a:latin typeface="Arial Narrow" panose="020B0606020202030204" pitchFamily="34" charset="0"/>
              </a:rPr>
              <a:t>SiC</a:t>
            </a:r>
            <a:r>
              <a:rPr lang="en-US" sz="1200" dirty="0">
                <a:latin typeface="Arial Narrow" panose="020B0606020202030204" pitchFamily="34" charset="0"/>
              </a:rPr>
              <a:t> FCI added</a:t>
            </a:r>
          </a:p>
          <a:p>
            <a:pPr marL="114300" indent="-114300">
              <a:tabLst>
                <a:tab pos="4805363" algn="l"/>
              </a:tabLst>
            </a:pPr>
            <a:r>
              <a:rPr lang="en-US" sz="1200" dirty="0">
                <a:latin typeface="Arial Narrow" panose="020B0606020202030204" pitchFamily="34" charset="0"/>
              </a:rPr>
              <a:t>Step 9- Stabilizing shells added</a:t>
            </a:r>
          </a:p>
          <a:p>
            <a:pPr marL="114300" indent="-114300">
              <a:tabLst>
                <a:tab pos="4805363" algn="l"/>
              </a:tabLst>
            </a:pPr>
            <a:r>
              <a:rPr lang="en-US" sz="1200" dirty="0">
                <a:latin typeface="Arial Narrow" panose="020B0606020202030204" pitchFamily="34" charset="0"/>
              </a:rPr>
              <a:t>Step 10- MTM only inserted (TBR relative to Step #9)</a:t>
            </a:r>
          </a:p>
          <a:p>
            <a:pPr marL="114300" indent="-114300">
              <a:tabLst>
                <a:tab pos="4805363" algn="l"/>
              </a:tabLst>
            </a:pPr>
            <a:r>
              <a:rPr lang="en-US" sz="1200" dirty="0">
                <a:latin typeface="Arial Narrow" panose="020B0606020202030204" pitchFamily="34" charset="0"/>
              </a:rPr>
              <a:t>Step 11- 4 TBMs only inserted (TBR relative to Step #9)</a:t>
            </a:r>
          </a:p>
          <a:p>
            <a:pPr marL="114300" indent="-114300">
              <a:tabLst>
                <a:tab pos="4805363" algn="l"/>
              </a:tabLst>
            </a:pPr>
            <a:r>
              <a:rPr lang="en-US" sz="1200" dirty="0">
                <a:latin typeface="Arial Narrow" panose="020B0606020202030204" pitchFamily="34" charset="0"/>
              </a:rPr>
              <a:t>Step 12- 4 NBIs only inserted (TBR relative to Step #9)</a:t>
            </a:r>
          </a:p>
          <a:p>
            <a:pPr marL="114300" indent="-114300">
              <a:tabLst>
                <a:tab pos="4805363" algn="l"/>
              </a:tabLst>
            </a:pPr>
            <a:r>
              <a:rPr lang="en-US" sz="1200" dirty="0">
                <a:latin typeface="Arial Narrow" panose="020B0606020202030204" pitchFamily="34" charset="0"/>
              </a:rPr>
              <a:t>Step 13- all MTM, 4 TBMs, and 4 NBIs inserted</a:t>
            </a:r>
          </a:p>
          <a:p>
            <a:pPr marL="114300" indent="-114300">
              <a:tabLst>
                <a:tab pos="4805363" algn="l"/>
              </a:tabLst>
            </a:pPr>
            <a:r>
              <a:rPr lang="en-US" sz="1200" dirty="0">
                <a:latin typeface="Arial Narrow" panose="020B0606020202030204" pitchFamily="34" charset="0"/>
              </a:rPr>
              <a:t>Step 14 – include inboard breeding blanket</a:t>
            </a:r>
          </a:p>
          <a:p>
            <a:pPr marL="114300" indent="-114300">
              <a:tabLst>
                <a:tab pos="4805363" algn="l"/>
              </a:tabLst>
            </a:pPr>
            <a:endParaRPr lang="en-US" sz="1200" dirty="0" smtClean="0">
              <a:latin typeface="Arial Narrow" panose="020B0606020202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7750"/>
            <a:ext cx="5638800"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encrypted-tbn1.gstatic.com/images?q=tbn:ANd9GcTDaWrhj0_1lAtW8kYvhBlxQaNWHF2DqFg4h8x60c3qpECOP_2OKysfX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4392930"/>
            <a:ext cx="293370" cy="46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845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31225" t="19064" r="18621" b="13611"/>
          <a:stretch/>
        </p:blipFill>
        <p:spPr bwMode="auto">
          <a:xfrm>
            <a:off x="5050037" y="958483"/>
            <a:ext cx="3636763" cy="3518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155" t="20649" r="18791" b="15310"/>
          <a:stretch/>
        </p:blipFill>
        <p:spPr bwMode="auto">
          <a:xfrm>
            <a:off x="457200" y="1010088"/>
            <a:ext cx="3927520" cy="3695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1"/>
            <a:ext cx="9144000" cy="895350"/>
          </a:xfrm>
        </p:spPr>
        <p:txBody>
          <a:bodyPr>
            <a:noAutofit/>
          </a:bodyPr>
          <a:lstStyle/>
          <a:p>
            <a:r>
              <a:rPr lang="en-US" sz="3000" dirty="0" smtClean="0"/>
              <a:t>O</a:t>
            </a:r>
            <a:r>
              <a:rPr lang="en-US" sz="3000" b="1" dirty="0" smtClean="0"/>
              <a:t>utboard / inboard blanket vertical maintenance</a:t>
            </a:r>
            <a:endParaRPr lang="en-US" sz="3000" b="1" dirty="0"/>
          </a:p>
        </p:txBody>
      </p:sp>
      <p:sp>
        <p:nvSpPr>
          <p:cNvPr id="3" name="TextBox 2"/>
          <p:cNvSpPr txBox="1"/>
          <p:nvPr/>
        </p:nvSpPr>
        <p:spPr>
          <a:xfrm>
            <a:off x="533400" y="4552950"/>
            <a:ext cx="3276600" cy="338554"/>
          </a:xfrm>
          <a:prstGeom prst="rect">
            <a:avLst/>
          </a:prstGeom>
          <a:solidFill>
            <a:schemeClr val="bg1"/>
          </a:solidFill>
        </p:spPr>
        <p:txBody>
          <a:bodyPr wrap="square" rtlCol="0">
            <a:spAutoFit/>
          </a:bodyPr>
          <a:lstStyle/>
          <a:p>
            <a:pPr algn="ctr"/>
            <a:r>
              <a:rPr lang="en-US" sz="1600" dirty="0" smtClean="0">
                <a:solidFill>
                  <a:prstClr val="black"/>
                </a:solidFill>
              </a:rPr>
              <a:t>Outboard blanket removed</a:t>
            </a:r>
            <a:endParaRPr lang="en-US" sz="1600" dirty="0">
              <a:solidFill>
                <a:prstClr val="black"/>
              </a:solidFill>
            </a:endParaRPr>
          </a:p>
        </p:txBody>
      </p:sp>
      <p:sp>
        <p:nvSpPr>
          <p:cNvPr id="8" name="TextBox 7"/>
          <p:cNvSpPr txBox="1"/>
          <p:nvPr/>
        </p:nvSpPr>
        <p:spPr>
          <a:xfrm>
            <a:off x="5105400" y="4272975"/>
            <a:ext cx="3581400" cy="584775"/>
          </a:xfrm>
          <a:prstGeom prst="rect">
            <a:avLst/>
          </a:prstGeom>
          <a:solidFill>
            <a:schemeClr val="bg1"/>
          </a:solidFill>
        </p:spPr>
        <p:txBody>
          <a:bodyPr wrap="square" rtlCol="0">
            <a:spAutoFit/>
          </a:bodyPr>
          <a:lstStyle/>
          <a:p>
            <a:pPr algn="ctr"/>
            <a:r>
              <a:rPr lang="en-US" sz="1600" dirty="0" smtClean="0">
                <a:solidFill>
                  <a:prstClr val="black"/>
                </a:solidFill>
              </a:rPr>
              <a:t>Inboard blanket removed after outboard blanket sectors removed</a:t>
            </a:r>
            <a:endParaRPr lang="en-US" sz="1600" dirty="0">
              <a:solidFill>
                <a:prstClr val="black"/>
              </a:solidFill>
            </a:endParaRPr>
          </a:p>
        </p:txBody>
      </p:sp>
    </p:spTree>
    <p:extLst>
      <p:ext uri="{BB962C8B-B14F-4D97-AF65-F5344CB8AC3E}">
        <p14:creationId xmlns:p14="http://schemas.microsoft.com/office/powerpoint/2010/main" val="4029425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102" y="0"/>
            <a:ext cx="9067800" cy="89535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i="0" dirty="0" smtClean="0">
                <a:solidFill>
                  <a:srgbClr val="336699"/>
                </a:solidFill>
                <a:latin typeface="Arial" panose="020B0604020202020204" pitchFamily="34" charset="0"/>
                <a:cs typeface="Arial" panose="020B0604020202020204" pitchFamily="34" charset="0"/>
              </a:rPr>
              <a:t>Long-leg / deep-V slot </a:t>
            </a:r>
            <a:r>
              <a:rPr lang="en-US" sz="3600" b="1" i="0" dirty="0" err="1" smtClean="0">
                <a:solidFill>
                  <a:srgbClr val="336699"/>
                </a:solidFill>
                <a:latin typeface="Arial" panose="020B0604020202020204" pitchFamily="34" charset="0"/>
                <a:cs typeface="Arial" panose="020B0604020202020204" pitchFamily="34" charset="0"/>
              </a:rPr>
              <a:t>divertor</a:t>
            </a:r>
            <a:endParaRPr lang="en-US" sz="3600" b="1" i="0" dirty="0">
              <a:solidFill>
                <a:srgbClr val="336699"/>
              </a:solidFill>
              <a:latin typeface="Arial" panose="020B0604020202020204" pitchFamily="34" charset="0"/>
              <a:cs typeface="Arial" panose="020B0604020202020204" pitchFamily="34" charset="0"/>
            </a:endParaRPr>
          </a:p>
        </p:txBody>
      </p:sp>
      <p:grpSp>
        <p:nvGrpSpPr>
          <p:cNvPr id="4" name="Group 3"/>
          <p:cNvGrpSpPr/>
          <p:nvPr/>
        </p:nvGrpSpPr>
        <p:grpSpPr>
          <a:xfrm>
            <a:off x="76200" y="996791"/>
            <a:ext cx="3661886" cy="3860959"/>
            <a:chOff x="76200" y="996791"/>
            <a:chExt cx="3661886" cy="3860959"/>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996791"/>
              <a:ext cx="3661886" cy="3860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518886" y="2343150"/>
              <a:ext cx="762000" cy="514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bwMode="auto">
          <a:xfrm>
            <a:off x="4648200" y="1295400"/>
            <a:ext cx="457200" cy="571500"/>
          </a:xfrm>
          <a:prstGeom prst="rect">
            <a:avLst/>
          </a:prstGeom>
          <a:solidFill>
            <a:schemeClr val="bg1"/>
          </a:solidFill>
          <a:ln w="15875" cap="flat" cmpd="sng" algn="ctr">
            <a:solidFill>
              <a:schemeClr val="bg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smtClean="0">
              <a:ln>
                <a:noFill/>
              </a:ln>
              <a:solidFill>
                <a:srgbClr val="1822CD"/>
              </a:solidFill>
              <a:effectLst/>
              <a:latin typeface="Helvetica" pitchFamily="-128" charset="0"/>
            </a:endParaRPr>
          </a:p>
        </p:txBody>
      </p:sp>
      <p:sp>
        <p:nvSpPr>
          <p:cNvPr id="9" name="Content Placeholder 5"/>
          <p:cNvSpPr txBox="1">
            <a:spLocks/>
          </p:cNvSpPr>
          <p:nvPr/>
        </p:nvSpPr>
        <p:spPr bwMode="auto">
          <a:xfrm>
            <a:off x="4042886" y="1047750"/>
            <a:ext cx="4796314" cy="3657600"/>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228600" indent="-228600"/>
            <a:r>
              <a:rPr lang="en-US" b="0" i="0" kern="0" dirty="0" smtClean="0"/>
              <a:t>PF coils outside TF</a:t>
            </a:r>
          </a:p>
          <a:p>
            <a:pPr marL="228600" indent="-228600"/>
            <a:r>
              <a:rPr lang="en-US" b="0" i="0" kern="0" dirty="0" smtClean="0"/>
              <a:t>Increase strike-point radius ~2</a:t>
            </a:r>
            <a:r>
              <a:rPr lang="en-US" b="0" i="0" kern="0" dirty="0" smtClean="0">
                <a:latin typeface="Calibri"/>
              </a:rPr>
              <a:t>× </a:t>
            </a:r>
            <a:r>
              <a:rPr lang="en-US" b="0" i="0" kern="0" dirty="0" smtClean="0"/>
              <a:t>to reduce q</a:t>
            </a:r>
            <a:r>
              <a:rPr lang="en-US" b="0" i="0" kern="0" baseline="-25000" dirty="0" smtClean="0"/>
              <a:t>||</a:t>
            </a:r>
            <a:r>
              <a:rPr lang="en-US" b="0" i="0" kern="0" dirty="0" smtClean="0"/>
              <a:t> and peak heat flux</a:t>
            </a:r>
          </a:p>
          <a:p>
            <a:pPr marL="228600" indent="-228600"/>
            <a:r>
              <a:rPr lang="en-US" b="0" i="0" kern="0" dirty="0" err="1" smtClean="0"/>
              <a:t>Divertor</a:t>
            </a:r>
            <a:r>
              <a:rPr lang="en-US" b="0" i="0" kern="0" dirty="0" smtClean="0"/>
              <a:t> PFCs in region of reduced neutron flux</a:t>
            </a:r>
          </a:p>
          <a:p>
            <a:pPr marL="228600" indent="-228600"/>
            <a:r>
              <a:rPr lang="en-US" b="0" i="0" kern="0" dirty="0" smtClean="0"/>
              <a:t>Narrow </a:t>
            </a:r>
            <a:r>
              <a:rPr lang="en-US" b="0" i="0" kern="0" dirty="0" err="1" smtClean="0"/>
              <a:t>divertor</a:t>
            </a:r>
            <a:r>
              <a:rPr lang="en-US" b="0" i="0" kern="0" dirty="0" smtClean="0"/>
              <a:t> aperture for increased TBR</a:t>
            </a:r>
          </a:p>
          <a:p>
            <a:pPr marL="228600" indent="-228600"/>
            <a:r>
              <a:rPr lang="en-US" b="0" i="0" kern="0" dirty="0" smtClean="0"/>
              <a:t>More space for breeding at top and bottom of device</a:t>
            </a:r>
          </a:p>
          <a:p>
            <a:endParaRPr lang="en-US" b="0" i="0" kern="0" dirty="0"/>
          </a:p>
        </p:txBody>
      </p:sp>
    </p:spTree>
    <p:extLst>
      <p:ext uri="{BB962C8B-B14F-4D97-AF65-F5344CB8AC3E}">
        <p14:creationId xmlns:p14="http://schemas.microsoft.com/office/powerpoint/2010/main" val="40182475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rrowheads="1"/>
          </p:cNvPicPr>
          <p:nvPr/>
        </p:nvPicPr>
        <p:blipFill rotWithShape="1">
          <a:blip r:embed="rId2">
            <a:extLst>
              <a:ext uri="{28A0092B-C50C-407E-A947-70E740481C1C}">
                <a14:useLocalDpi xmlns:a14="http://schemas.microsoft.com/office/drawing/2010/main" val="0"/>
              </a:ext>
            </a:extLst>
          </a:blip>
          <a:srcRect l="40291" t="38058" r="16330" b="25590"/>
          <a:stretch/>
        </p:blipFill>
        <p:spPr bwMode="auto">
          <a:xfrm>
            <a:off x="4995718" y="2684859"/>
            <a:ext cx="3538682" cy="213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895350"/>
          </a:xfrm>
        </p:spPr>
        <p:txBody>
          <a:bodyPr>
            <a:noAutofit/>
          </a:bodyPr>
          <a:lstStyle/>
          <a:p>
            <a:r>
              <a:rPr lang="en-US" sz="2800" dirty="0" smtClean="0"/>
              <a:t>Pilot Plant study </a:t>
            </a:r>
            <a:r>
              <a:rPr lang="en-US" sz="2800" dirty="0"/>
              <a:t>e</a:t>
            </a:r>
            <a:r>
              <a:rPr lang="en-US" sz="2800" b="1" dirty="0" smtClean="0"/>
              <a:t>xploring liquid metal </a:t>
            </a:r>
            <a:r>
              <a:rPr lang="en-US" sz="2800" b="1" dirty="0" err="1" smtClean="0"/>
              <a:t>divertor</a:t>
            </a:r>
            <a:r>
              <a:rPr lang="en-US" sz="2800" b="1" dirty="0" smtClean="0"/>
              <a:t> design similar to flowing water curtain systems</a:t>
            </a:r>
            <a:endParaRPr lang="en-US" sz="2800" b="1" dirty="0"/>
          </a:p>
        </p:txBody>
      </p:sp>
      <p:pic>
        <p:nvPicPr>
          <p:cNvPr id="3" name="Picture 6" descr="http://g04.s.alicdn.com/kf/HT1Yin4FMdXXXagOFbXN/220579108/HT1Yin4FMdXXXagOFbXN.jpg"/>
          <p:cNvPicPr>
            <a:picLocks noChangeAspect="1" noChangeArrowheads="1"/>
          </p:cNvPicPr>
          <p:nvPr/>
        </p:nvPicPr>
        <p:blipFill rotWithShape="1">
          <a:blip r:embed="rId3">
            <a:extLst>
              <a:ext uri="{28A0092B-C50C-407E-A947-70E740481C1C}">
                <a14:useLocalDpi xmlns:a14="http://schemas.microsoft.com/office/drawing/2010/main" val="0"/>
              </a:ext>
            </a:extLst>
          </a:blip>
          <a:srcRect r="44350" b="69833"/>
          <a:stretch/>
        </p:blipFill>
        <p:spPr bwMode="auto">
          <a:xfrm>
            <a:off x="638175" y="1014547"/>
            <a:ext cx="3804182" cy="24716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50425" y="4488418"/>
            <a:ext cx="3343275" cy="369332"/>
          </a:xfrm>
          <a:prstGeom prst="rect">
            <a:avLst/>
          </a:prstGeom>
          <a:noFill/>
        </p:spPr>
        <p:txBody>
          <a:bodyPr wrap="square" rtlCol="0">
            <a:spAutoFit/>
          </a:bodyPr>
          <a:lstStyle/>
          <a:p>
            <a:pPr algn="r"/>
            <a:r>
              <a:rPr lang="en-US" b="1" dirty="0" smtClean="0">
                <a:solidFill>
                  <a:prstClr val="black"/>
                </a:solidFill>
              </a:rPr>
              <a:t>Ferritic steel backing plate</a:t>
            </a:r>
            <a:endParaRPr lang="en-US" b="1" dirty="0">
              <a:solidFill>
                <a:prstClr val="black"/>
              </a:solidFill>
            </a:endParaRPr>
          </a:p>
        </p:txBody>
      </p:sp>
      <p:sp>
        <p:nvSpPr>
          <p:cNvPr id="8" name="TextBox 7"/>
          <p:cNvSpPr txBox="1"/>
          <p:nvPr/>
        </p:nvSpPr>
        <p:spPr>
          <a:xfrm>
            <a:off x="4138468" y="4170759"/>
            <a:ext cx="1555230" cy="369332"/>
          </a:xfrm>
          <a:prstGeom prst="rect">
            <a:avLst/>
          </a:prstGeom>
          <a:noFill/>
        </p:spPr>
        <p:txBody>
          <a:bodyPr wrap="square" rtlCol="0">
            <a:spAutoFit/>
          </a:bodyPr>
          <a:lstStyle/>
          <a:p>
            <a:r>
              <a:rPr lang="en-US" b="1" dirty="0" smtClean="0">
                <a:solidFill>
                  <a:prstClr val="black"/>
                </a:solidFill>
              </a:rPr>
              <a:t>Shield block</a:t>
            </a:r>
            <a:endParaRPr lang="en-US" b="1" dirty="0">
              <a:solidFill>
                <a:prstClr val="black"/>
              </a:solidFill>
            </a:endParaRPr>
          </a:p>
        </p:txBody>
      </p:sp>
      <p:sp>
        <p:nvSpPr>
          <p:cNvPr id="9" name="TextBox 8"/>
          <p:cNvSpPr txBox="1"/>
          <p:nvPr/>
        </p:nvSpPr>
        <p:spPr>
          <a:xfrm>
            <a:off x="1645575" y="3665160"/>
            <a:ext cx="3057525" cy="369332"/>
          </a:xfrm>
          <a:prstGeom prst="rect">
            <a:avLst/>
          </a:prstGeom>
          <a:noFill/>
        </p:spPr>
        <p:txBody>
          <a:bodyPr wrap="square" rtlCol="0">
            <a:spAutoFit/>
          </a:bodyPr>
          <a:lstStyle/>
          <a:p>
            <a:pPr algn="r"/>
            <a:r>
              <a:rPr lang="en-US" b="1" dirty="0" smtClean="0">
                <a:solidFill>
                  <a:prstClr val="black"/>
                </a:solidFill>
              </a:rPr>
              <a:t>LM containment structure</a:t>
            </a:r>
            <a:endParaRPr lang="en-US" b="1" dirty="0">
              <a:solidFill>
                <a:prstClr val="black"/>
              </a:solidFill>
            </a:endParaRPr>
          </a:p>
        </p:txBody>
      </p:sp>
      <p:cxnSp>
        <p:nvCxnSpPr>
          <p:cNvPr id="7" name="Straight Arrow Connector 6"/>
          <p:cNvCxnSpPr>
            <a:stCxn id="9" idx="3"/>
          </p:cNvCxnSpPr>
          <p:nvPr/>
        </p:nvCxnSpPr>
        <p:spPr>
          <a:xfrm flipV="1">
            <a:off x="4703100" y="3717132"/>
            <a:ext cx="602393" cy="132694"/>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p:cNvCxnSpPr>
          <p:nvPr/>
        </p:nvCxnSpPr>
        <p:spPr>
          <a:xfrm flipV="1">
            <a:off x="5693698" y="4103754"/>
            <a:ext cx="907194" cy="251671"/>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3"/>
          </p:cNvCxnSpPr>
          <p:nvPr/>
        </p:nvCxnSpPr>
        <p:spPr>
          <a:xfrm flipV="1">
            <a:off x="5693700" y="4303023"/>
            <a:ext cx="1059593" cy="370061"/>
          </a:xfrm>
          <a:prstGeom prst="straightConnector1">
            <a:avLst/>
          </a:prstGeom>
          <a:ln w="15875">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5105400" y="1502884"/>
            <a:ext cx="3560746" cy="1200329"/>
          </a:xfrm>
          <a:prstGeom prst="rect">
            <a:avLst/>
          </a:prstGeom>
          <a:noFill/>
        </p:spPr>
        <p:txBody>
          <a:bodyPr wrap="square" rtlCol="0">
            <a:spAutoFit/>
          </a:bodyPr>
          <a:lstStyle/>
          <a:p>
            <a:pPr algn="ctr"/>
            <a:r>
              <a:rPr lang="en-US" sz="2400" b="1" dirty="0" smtClean="0">
                <a:solidFill>
                  <a:prstClr val="black"/>
                </a:solidFill>
              </a:rPr>
              <a:t>LM injector system can be assembled in a single or double unit </a:t>
            </a:r>
            <a:endParaRPr lang="en-US" sz="2400" b="1" dirty="0">
              <a:solidFill>
                <a:prstClr val="black"/>
              </a:solidFill>
            </a:endParaRPr>
          </a:p>
        </p:txBody>
      </p:sp>
    </p:spTree>
    <p:extLst>
      <p:ext uri="{BB962C8B-B14F-4D97-AF65-F5344CB8AC3E}">
        <p14:creationId xmlns:p14="http://schemas.microsoft.com/office/powerpoint/2010/main" val="2582053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Comparison of long vs. shorter-leg </a:t>
            </a:r>
            <a:r>
              <a:rPr lang="en-US" sz="2800" dirty="0" err="1" smtClean="0"/>
              <a:t>divertor</a:t>
            </a:r>
            <a:r>
              <a:rPr lang="en-US" sz="2800" dirty="0" smtClean="0"/>
              <a:t> Pilots:</a:t>
            </a:r>
            <a:endParaRPr lang="en-US" sz="28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048" t="21626" r="10349" b="10277"/>
          <a:stretch/>
        </p:blipFill>
        <p:spPr bwMode="auto">
          <a:xfrm>
            <a:off x="5257800" y="1885950"/>
            <a:ext cx="2819400" cy="2926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1143" t="29670" r="28254" b="15103"/>
          <a:stretch/>
        </p:blipFill>
        <p:spPr bwMode="auto">
          <a:xfrm>
            <a:off x="685800" y="1325936"/>
            <a:ext cx="2754614" cy="3531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4975" y="4476750"/>
            <a:ext cx="4087924" cy="400110"/>
          </a:xfrm>
          <a:prstGeom prst="rect">
            <a:avLst/>
          </a:prstGeom>
          <a:solidFill>
            <a:schemeClr val="bg1"/>
          </a:solidFill>
        </p:spPr>
        <p:txBody>
          <a:bodyPr wrap="square" rtlCol="0">
            <a:spAutoFit/>
          </a:bodyPr>
          <a:lstStyle/>
          <a:p>
            <a:pPr algn="ctr"/>
            <a:r>
              <a:rPr lang="en-US" sz="2000" b="1" dirty="0" smtClean="0"/>
              <a:t>Long-leg/Super-X divertor</a:t>
            </a:r>
          </a:p>
        </p:txBody>
      </p:sp>
      <p:sp>
        <p:nvSpPr>
          <p:cNvPr id="7" name="TextBox 6"/>
          <p:cNvSpPr txBox="1"/>
          <p:nvPr/>
        </p:nvSpPr>
        <p:spPr>
          <a:xfrm>
            <a:off x="4572000" y="4476750"/>
            <a:ext cx="3979750" cy="400110"/>
          </a:xfrm>
          <a:prstGeom prst="rect">
            <a:avLst/>
          </a:prstGeom>
          <a:solidFill>
            <a:schemeClr val="bg1"/>
          </a:solidFill>
        </p:spPr>
        <p:txBody>
          <a:bodyPr wrap="square" rtlCol="0">
            <a:spAutoFit/>
          </a:bodyPr>
          <a:lstStyle/>
          <a:p>
            <a:pPr algn="ctr"/>
            <a:r>
              <a:rPr lang="en-US" sz="2000" b="1" dirty="0" smtClean="0"/>
              <a:t>Liquid Metal divertor</a:t>
            </a:r>
          </a:p>
        </p:txBody>
      </p:sp>
      <p:sp>
        <p:nvSpPr>
          <p:cNvPr id="9" name="Content Placeholder 2"/>
          <p:cNvSpPr txBox="1">
            <a:spLocks/>
          </p:cNvSpPr>
          <p:nvPr/>
        </p:nvSpPr>
        <p:spPr bwMode="auto">
          <a:xfrm>
            <a:off x="3493475" y="912914"/>
            <a:ext cx="3821725" cy="103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defTabSz="457200" rtl="0" eaLnBrk="0" fontAlgn="base" hangingPunct="0">
              <a:spcBef>
                <a:spcPct val="20000"/>
              </a:spcBef>
              <a:spcAft>
                <a:spcPct val="0"/>
              </a:spcAft>
              <a:buFont typeface="Arial" pitchFamily="34" charset="0"/>
              <a:buChar char="–"/>
              <a:defRPr sz="2800" kern="1200">
                <a:solidFill>
                  <a:srgbClr val="0000CC"/>
                </a:solidFill>
                <a:latin typeface="Arial" panose="020B0604020202020204" pitchFamily="34" charset="0"/>
                <a:ea typeface="ＭＳ Ｐゴシック" charset="-128"/>
                <a:cs typeface="Arial" panose="020B0604020202020204" pitchFamily="34"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rgbClr val="FF0000"/>
                </a:solidFill>
                <a:latin typeface="Arial" panose="020B0604020202020204" pitchFamily="34" charset="0"/>
                <a:ea typeface="ＭＳ Ｐゴシック" charset="-128"/>
                <a:cs typeface="Arial" panose="020B0604020202020204" pitchFamily="34"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7013" indent="-227013">
              <a:lnSpc>
                <a:spcPct val="90000"/>
              </a:lnSpc>
            </a:pPr>
            <a:r>
              <a:rPr lang="en-US" sz="2000" dirty="0" smtClean="0"/>
              <a:t>Simplify vertical maintenance</a:t>
            </a:r>
          </a:p>
          <a:p>
            <a:pPr marL="227013" indent="-227013">
              <a:lnSpc>
                <a:spcPct val="90000"/>
              </a:lnSpc>
            </a:pPr>
            <a:r>
              <a:rPr lang="en-US" sz="2000" dirty="0" smtClean="0"/>
              <a:t>Reduce outboard PF currents  </a:t>
            </a:r>
            <a:r>
              <a:rPr lang="en-US" sz="2000" dirty="0" smtClean="0">
                <a:solidFill>
                  <a:srgbClr val="FF9933"/>
                </a:solidFill>
                <a:sym typeface="Wingdings" panose="05000000000000000000" pitchFamily="2" charset="2"/>
              </a:rPr>
              <a:t> can use LTS PF coils</a:t>
            </a:r>
            <a:endParaRPr lang="en-US" sz="2000" dirty="0">
              <a:solidFill>
                <a:srgbClr val="FF9933"/>
              </a:solidFill>
            </a:endParaRPr>
          </a:p>
        </p:txBody>
      </p:sp>
      <p:sp>
        <p:nvSpPr>
          <p:cNvPr id="10" name="Rounded Rectangle 9"/>
          <p:cNvSpPr/>
          <p:nvPr/>
        </p:nvSpPr>
        <p:spPr>
          <a:xfrm>
            <a:off x="5398611" y="2543708"/>
            <a:ext cx="246888" cy="1475842"/>
          </a:xfrm>
          <a:prstGeom prst="roundRect">
            <a:avLst>
              <a:gd name="adj" fmla="val 43334"/>
            </a:avLst>
          </a:prstGeom>
          <a:noFill/>
          <a:ln w="38100">
            <a:solidFill>
              <a:srgbClr val="FF9933"/>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a:endCxn id="10" idx="0"/>
          </p:cNvCxnSpPr>
          <p:nvPr/>
        </p:nvCxnSpPr>
        <p:spPr>
          <a:xfrm flipH="1">
            <a:off x="5522055" y="1809750"/>
            <a:ext cx="223574" cy="733958"/>
          </a:xfrm>
          <a:prstGeom prst="line">
            <a:avLst/>
          </a:prstGeom>
          <a:ln w="38100">
            <a:solidFill>
              <a:srgbClr val="FF9933"/>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171100" y="1072764"/>
            <a:ext cx="601300"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171100" y="1072765"/>
            <a:ext cx="601300" cy="1041785"/>
          </a:xfrm>
          <a:prstGeom prst="line">
            <a:avLst/>
          </a:prstGeom>
          <a:ln w="38100">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828782" y="1072764"/>
            <a:ext cx="828818" cy="1"/>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590800" y="1072765"/>
            <a:ext cx="237983" cy="413821"/>
          </a:xfrm>
          <a:prstGeom prst="line">
            <a:avLst/>
          </a:prstGeom>
          <a:ln w="38100">
            <a:solidFill>
              <a:schemeClr val="tx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sp>
        <p:nvSpPr>
          <p:cNvPr id="27" name="Rectangle 207"/>
          <p:cNvSpPr>
            <a:spLocks noGrp="1" noChangeArrowheads="1"/>
          </p:cNvSpPr>
          <p:nvPr>
            <p:ph type="sldNum" sz="quarter" idx="4294967295"/>
          </p:nvPr>
        </p:nvSpPr>
        <p:spPr>
          <a:xfrm>
            <a:off x="8382000" y="4972050"/>
            <a:ext cx="762000" cy="114300"/>
          </a:xfrm>
          <a:prstGeom prst="rect">
            <a:avLst/>
          </a:prstGeom>
        </p:spPr>
        <p:txBody>
          <a:bodyPr/>
          <a:lstStyle/>
          <a:p>
            <a:pPr>
              <a:defRPr/>
            </a:pPr>
            <a:fld id="{04F7EDE0-0B50-47F6-9EAD-4C5D564506F9}" type="slidenum">
              <a:rPr lang="en-US" smtClean="0">
                <a:solidFill>
                  <a:srgbClr val="3333CC"/>
                </a:solidFill>
                <a:ea typeface="ＭＳ Ｐゴシック" pitchFamily="1" charset="-128"/>
                <a:cs typeface="Arial" charset="0"/>
              </a:rPr>
              <a:pPr>
                <a:defRPr/>
              </a:pPr>
              <a:t>54</a:t>
            </a:fld>
            <a:endParaRPr lang="en-US" smtClean="0">
              <a:solidFill>
                <a:srgbClr val="3333CC"/>
              </a:solidFill>
              <a:ea typeface="ＭＳ Ｐゴシック" pitchFamily="1" charset="-128"/>
              <a:cs typeface="Arial" charset="0"/>
            </a:endParaRPr>
          </a:p>
        </p:txBody>
      </p:sp>
    </p:spTree>
    <p:extLst>
      <p:ext uri="{BB962C8B-B14F-4D97-AF65-F5344CB8AC3E}">
        <p14:creationId xmlns:p14="http://schemas.microsoft.com/office/powerpoint/2010/main" val="5244043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Lower Li containment system</a:t>
            </a:r>
            <a:endParaRPr lang="en-US"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084" t="19772" r="10971" b="18547"/>
          <a:stretch/>
        </p:blipFill>
        <p:spPr bwMode="auto">
          <a:xfrm>
            <a:off x="581027" y="1166816"/>
            <a:ext cx="3386277" cy="2659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153" t="18110" r="15069" b="17848"/>
          <a:stretch/>
        </p:blipFill>
        <p:spPr bwMode="auto">
          <a:xfrm>
            <a:off x="5003577" y="1305922"/>
            <a:ext cx="3404045" cy="244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943600" y="4114799"/>
            <a:ext cx="2590800" cy="584775"/>
          </a:xfrm>
          <a:prstGeom prst="rect">
            <a:avLst/>
          </a:prstGeom>
          <a:noFill/>
        </p:spPr>
        <p:txBody>
          <a:bodyPr wrap="square" rtlCol="0">
            <a:spAutoFit/>
          </a:bodyPr>
          <a:lstStyle/>
          <a:p>
            <a:pPr algn="ctr"/>
            <a:r>
              <a:rPr lang="en-US" sz="1600" b="1" dirty="0" smtClean="0">
                <a:solidFill>
                  <a:prstClr val="black"/>
                </a:solidFill>
              </a:rPr>
              <a:t>One of ten 100 mm ID Li inboard drain lines</a:t>
            </a:r>
            <a:endParaRPr lang="en-US" sz="1600" b="1" dirty="0">
              <a:solidFill>
                <a:prstClr val="black"/>
              </a:solidFill>
            </a:endParaRPr>
          </a:p>
        </p:txBody>
      </p:sp>
      <p:cxnSp>
        <p:nvCxnSpPr>
          <p:cNvPr id="8" name="Straight Arrow Connector 7"/>
          <p:cNvCxnSpPr/>
          <p:nvPr/>
        </p:nvCxnSpPr>
        <p:spPr>
          <a:xfrm flipV="1">
            <a:off x="6477000" y="2493171"/>
            <a:ext cx="457200" cy="1621630"/>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746531" y="2571750"/>
            <a:ext cx="457200" cy="1621630"/>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0" y="4193380"/>
            <a:ext cx="4648200" cy="584775"/>
          </a:xfrm>
          <a:prstGeom prst="rect">
            <a:avLst/>
          </a:prstGeom>
          <a:noFill/>
        </p:spPr>
        <p:txBody>
          <a:bodyPr wrap="square" rtlCol="0">
            <a:spAutoFit/>
          </a:bodyPr>
          <a:lstStyle/>
          <a:p>
            <a:pPr algn="ctr"/>
            <a:r>
              <a:rPr lang="en-US" sz="1600" b="1" dirty="0" smtClean="0">
                <a:solidFill>
                  <a:prstClr val="black"/>
                </a:solidFill>
              </a:rPr>
              <a:t>Li flows over inboard surface to a continuous trough that feeds ten Li drain lines.</a:t>
            </a:r>
            <a:endParaRPr lang="en-US" sz="1600" b="1" dirty="0">
              <a:solidFill>
                <a:prstClr val="black"/>
              </a:solidFill>
            </a:endParaRPr>
          </a:p>
        </p:txBody>
      </p:sp>
      <p:sp>
        <p:nvSpPr>
          <p:cNvPr id="13" name="TextBox 12"/>
          <p:cNvSpPr txBox="1"/>
          <p:nvPr/>
        </p:nvSpPr>
        <p:spPr>
          <a:xfrm>
            <a:off x="6969940" y="960559"/>
            <a:ext cx="1828800" cy="584775"/>
          </a:xfrm>
          <a:prstGeom prst="rect">
            <a:avLst/>
          </a:prstGeom>
          <a:noFill/>
        </p:spPr>
        <p:txBody>
          <a:bodyPr wrap="square" rtlCol="0">
            <a:spAutoFit/>
          </a:bodyPr>
          <a:lstStyle/>
          <a:p>
            <a:pPr algn="ctr"/>
            <a:r>
              <a:rPr lang="en-US" sz="1600" b="1" dirty="0" smtClean="0">
                <a:solidFill>
                  <a:prstClr val="black"/>
                </a:solidFill>
              </a:rPr>
              <a:t>Base Li return trough</a:t>
            </a:r>
            <a:endParaRPr lang="en-US" sz="1600" b="1" dirty="0">
              <a:solidFill>
                <a:prstClr val="black"/>
              </a:solidFill>
            </a:endParaRPr>
          </a:p>
        </p:txBody>
      </p:sp>
      <p:cxnSp>
        <p:nvCxnSpPr>
          <p:cNvPr id="14" name="Straight Arrow Connector 13"/>
          <p:cNvCxnSpPr/>
          <p:nvPr/>
        </p:nvCxnSpPr>
        <p:spPr>
          <a:xfrm flipH="1">
            <a:off x="7843880" y="1481355"/>
            <a:ext cx="80920" cy="633196"/>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5" name="Slide Number Placeholder 5"/>
          <p:cNvSpPr>
            <a:spLocks noGrp="1"/>
          </p:cNvSpPr>
          <p:nvPr>
            <p:ph type="sldNum" sz="quarter" idx="4294967295"/>
          </p:nvPr>
        </p:nvSpPr>
        <p:spPr>
          <a:xfrm>
            <a:off x="7010400" y="5007769"/>
            <a:ext cx="2133600" cy="111919"/>
          </a:xfrm>
          <a:prstGeom prst="rect">
            <a:avLst/>
          </a:prstGeom>
        </p:spPr>
        <p:txBody>
          <a:bodyPr/>
          <a:lstStyle/>
          <a:p>
            <a:fld id="{2781D9C3-7723-B846-AF5F-A26CD1739738}" type="slidenum">
              <a:rPr lang="en-US"/>
              <a:pPr/>
              <a:t>55</a:t>
            </a:fld>
            <a:endParaRPr lang="en-US" b="0" dirty="0"/>
          </a:p>
        </p:txBody>
      </p:sp>
    </p:spTree>
    <p:extLst>
      <p:ext uri="{BB962C8B-B14F-4D97-AF65-F5344CB8AC3E}">
        <p14:creationId xmlns:p14="http://schemas.microsoft.com/office/powerpoint/2010/main" val="39780733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Local details of Li divertor / inboard FW</a:t>
            </a:r>
            <a:endParaRPr lang="en-US" dirty="0"/>
          </a:p>
        </p:txBody>
      </p:sp>
      <p:grpSp>
        <p:nvGrpSpPr>
          <p:cNvPr id="5" name="Group 4"/>
          <p:cNvGrpSpPr>
            <a:grpSpLocks noChangeAspect="1"/>
          </p:cNvGrpSpPr>
          <p:nvPr/>
        </p:nvGrpSpPr>
        <p:grpSpPr>
          <a:xfrm>
            <a:off x="5511008" y="977265"/>
            <a:ext cx="2566192" cy="3880485"/>
            <a:chOff x="4914900" y="885391"/>
            <a:chExt cx="3527412" cy="4000500"/>
          </a:xfrm>
        </p:grpSpPr>
        <p:pic>
          <p:nvPicPr>
            <p:cNvPr id="819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54034" t="17279" r="17214" b="22393"/>
            <a:stretch/>
          </p:blipFill>
          <p:spPr bwMode="auto">
            <a:xfrm>
              <a:off x="4914900" y="885391"/>
              <a:ext cx="3527412"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TextBox 24"/>
            <p:cNvSpPr txBox="1"/>
            <p:nvPr/>
          </p:nvSpPr>
          <p:spPr>
            <a:xfrm>
              <a:off x="5778499" y="2190750"/>
              <a:ext cx="1727200" cy="954107"/>
            </a:xfrm>
            <a:prstGeom prst="rect">
              <a:avLst/>
            </a:prstGeom>
            <a:noFill/>
          </p:spPr>
          <p:txBody>
            <a:bodyPr wrap="square" rtlCol="0">
              <a:spAutoFit/>
            </a:bodyPr>
            <a:lstStyle/>
            <a:p>
              <a:r>
                <a:rPr lang="en-US" sz="1400" b="1" dirty="0" smtClean="0"/>
                <a:t>Li and inboard component piping</a:t>
              </a:r>
              <a:endParaRPr lang="en-US" sz="1400" b="1" dirty="0"/>
            </a:p>
          </p:txBody>
        </p:sp>
        <p:cxnSp>
          <p:nvCxnSpPr>
            <p:cNvPr id="26" name="Straight Arrow Connector 25"/>
            <p:cNvCxnSpPr/>
            <p:nvPr/>
          </p:nvCxnSpPr>
          <p:spPr>
            <a:xfrm flipH="1">
              <a:off x="6040435" y="3144857"/>
              <a:ext cx="103192" cy="1027987"/>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7982" y="3262878"/>
              <a:ext cx="1276351" cy="523220"/>
            </a:xfrm>
            <a:prstGeom prst="rect">
              <a:avLst/>
            </a:prstGeom>
            <a:noFill/>
          </p:spPr>
          <p:txBody>
            <a:bodyPr wrap="square" rtlCol="0">
              <a:spAutoFit/>
            </a:bodyPr>
            <a:lstStyle/>
            <a:p>
              <a:pPr algn="ctr"/>
              <a:r>
                <a:rPr lang="en-US" sz="1400" b="1" dirty="0" smtClean="0"/>
                <a:t>Li drain plenum</a:t>
              </a:r>
              <a:endParaRPr lang="en-US" sz="1400" b="1" dirty="0"/>
            </a:p>
          </p:txBody>
        </p:sp>
        <p:cxnSp>
          <p:nvCxnSpPr>
            <p:cNvPr id="29" name="Straight Arrow Connector 28"/>
            <p:cNvCxnSpPr/>
            <p:nvPr/>
          </p:nvCxnSpPr>
          <p:spPr>
            <a:xfrm flipH="1">
              <a:off x="6608447" y="3775866"/>
              <a:ext cx="173353" cy="453234"/>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040435" y="1591330"/>
              <a:ext cx="1363662" cy="602861"/>
            </a:xfrm>
            <a:prstGeom prst="rect">
              <a:avLst/>
            </a:prstGeom>
            <a:noFill/>
          </p:spPr>
          <p:txBody>
            <a:bodyPr wrap="square" rtlCol="0">
              <a:spAutoFit/>
            </a:bodyPr>
            <a:lstStyle/>
            <a:p>
              <a:pPr algn="ctr"/>
              <a:r>
                <a:rPr lang="en-US" sz="1600" b="1" dirty="0" smtClean="0"/>
                <a:t>Upper Li feed</a:t>
              </a:r>
              <a:endParaRPr lang="en-US" sz="1600" b="1" dirty="0"/>
            </a:p>
          </p:txBody>
        </p:sp>
        <p:cxnSp>
          <p:nvCxnSpPr>
            <p:cNvPr id="49" name="Straight Arrow Connector 48"/>
            <p:cNvCxnSpPr/>
            <p:nvPr/>
          </p:nvCxnSpPr>
          <p:spPr>
            <a:xfrm flipH="1" flipV="1">
              <a:off x="6489704" y="1055738"/>
              <a:ext cx="486216" cy="593805"/>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grpSp>
      <p:pic>
        <p:nvPicPr>
          <p:cNvPr id="8198"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53014" t="15398" r="16708" b="22665"/>
          <a:stretch/>
        </p:blipFill>
        <p:spPr bwMode="auto">
          <a:xfrm>
            <a:off x="545655" y="1131937"/>
            <a:ext cx="2482472" cy="365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6200" y="4248150"/>
            <a:ext cx="1089661" cy="584775"/>
          </a:xfrm>
          <a:prstGeom prst="rect">
            <a:avLst/>
          </a:prstGeom>
          <a:noFill/>
        </p:spPr>
        <p:txBody>
          <a:bodyPr wrap="square" rtlCol="0">
            <a:spAutoFit/>
          </a:bodyPr>
          <a:lstStyle/>
          <a:p>
            <a:pPr algn="ctr"/>
            <a:r>
              <a:rPr lang="en-US" sz="1600" b="1" dirty="0" smtClean="0"/>
              <a:t>Lower divertor</a:t>
            </a:r>
            <a:endParaRPr lang="en-US" sz="1600" b="1" dirty="0"/>
          </a:p>
        </p:txBody>
      </p:sp>
      <p:cxnSp>
        <p:nvCxnSpPr>
          <p:cNvPr id="7" name="Straight Arrow Connector 6"/>
          <p:cNvCxnSpPr/>
          <p:nvPr/>
        </p:nvCxnSpPr>
        <p:spPr>
          <a:xfrm flipV="1">
            <a:off x="958216" y="4178343"/>
            <a:ext cx="600075" cy="355557"/>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219200" y="3039130"/>
            <a:ext cx="1028700" cy="523220"/>
          </a:xfrm>
          <a:prstGeom prst="rect">
            <a:avLst/>
          </a:prstGeom>
          <a:noFill/>
        </p:spPr>
        <p:txBody>
          <a:bodyPr wrap="square" rtlCol="0">
            <a:spAutoFit/>
          </a:bodyPr>
          <a:lstStyle/>
          <a:p>
            <a:pPr algn="ctr"/>
            <a:r>
              <a:rPr lang="en-US" sz="1400" b="1" dirty="0" smtClean="0"/>
              <a:t>Inboard DCLL blanket</a:t>
            </a:r>
            <a:endParaRPr lang="en-US" sz="1400" b="1" dirty="0"/>
          </a:p>
        </p:txBody>
      </p:sp>
      <p:cxnSp>
        <p:nvCxnSpPr>
          <p:cNvPr id="12" name="Straight Arrow Connector 11"/>
          <p:cNvCxnSpPr/>
          <p:nvPr/>
        </p:nvCxnSpPr>
        <p:spPr>
          <a:xfrm flipH="1" flipV="1">
            <a:off x="1089661" y="2781819"/>
            <a:ext cx="554355" cy="322463"/>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168496" y="971550"/>
            <a:ext cx="1870104" cy="338554"/>
          </a:xfrm>
          <a:prstGeom prst="rect">
            <a:avLst/>
          </a:prstGeom>
          <a:noFill/>
        </p:spPr>
        <p:txBody>
          <a:bodyPr wrap="square" rtlCol="0">
            <a:spAutoFit/>
          </a:bodyPr>
          <a:lstStyle/>
          <a:p>
            <a:pPr algn="ctr"/>
            <a:r>
              <a:rPr lang="en-US" sz="1600" b="1" dirty="0" smtClean="0"/>
              <a:t>Inboard shield</a:t>
            </a:r>
            <a:endParaRPr lang="en-US" sz="1600" b="1" dirty="0"/>
          </a:p>
        </p:txBody>
      </p:sp>
      <p:cxnSp>
        <p:nvCxnSpPr>
          <p:cNvPr id="15" name="Straight Arrow Connector 14"/>
          <p:cNvCxnSpPr/>
          <p:nvPr/>
        </p:nvCxnSpPr>
        <p:spPr>
          <a:xfrm flipH="1">
            <a:off x="1072516" y="1131937"/>
            <a:ext cx="1289684" cy="1173113"/>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1192531" y="2419351"/>
            <a:ext cx="337185" cy="78828"/>
          </a:xfrm>
          <a:prstGeom prst="straightConnector1">
            <a:avLst/>
          </a:prstGeom>
          <a:ln w="15875">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409700" y="2266950"/>
            <a:ext cx="952500" cy="738664"/>
          </a:xfrm>
          <a:prstGeom prst="rect">
            <a:avLst/>
          </a:prstGeom>
          <a:noFill/>
        </p:spPr>
        <p:txBody>
          <a:bodyPr wrap="square" rtlCol="0">
            <a:spAutoFit/>
          </a:bodyPr>
          <a:lstStyle/>
          <a:p>
            <a:pPr algn="ctr"/>
            <a:r>
              <a:rPr lang="en-US" sz="1400" b="1" dirty="0" smtClean="0"/>
              <a:t>Li flow on girdle shell</a:t>
            </a:r>
            <a:endParaRPr lang="en-US" sz="1400" b="1" dirty="0"/>
          </a:p>
        </p:txBody>
      </p:sp>
    </p:spTree>
    <p:extLst>
      <p:ext uri="{BB962C8B-B14F-4D97-AF65-F5344CB8AC3E}">
        <p14:creationId xmlns:p14="http://schemas.microsoft.com/office/powerpoint/2010/main" val="4170962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5350"/>
          </a:xfrm>
        </p:spPr>
        <p:txBody>
          <a:bodyPr>
            <a:noAutofit/>
          </a:bodyPr>
          <a:lstStyle/>
          <a:p>
            <a:pPr>
              <a:lnSpc>
                <a:spcPct val="80000"/>
              </a:lnSpc>
            </a:pPr>
            <a:r>
              <a:rPr lang="en-US" b="1" dirty="0" smtClean="0"/>
              <a:t>Fusion gain Q</a:t>
            </a:r>
            <a:r>
              <a:rPr lang="en-US" b="1" baseline="-25000" dirty="0" smtClean="0"/>
              <a:t>DT</a:t>
            </a:r>
            <a:r>
              <a:rPr lang="en-US" b="1" dirty="0" smtClean="0"/>
              <a:t> </a:t>
            </a:r>
            <a:r>
              <a:rPr lang="en-US" b="1" dirty="0" smtClean="0">
                <a:sym typeface="Symbol"/>
              </a:rPr>
              <a:t> H</a:t>
            </a:r>
            <a:r>
              <a:rPr lang="en-US" b="1" baseline="30000" dirty="0" smtClean="0"/>
              <a:t>2</a:t>
            </a:r>
            <a:r>
              <a:rPr lang="en-US" b="1" baseline="30000" dirty="0" smtClean="0">
                <a:sym typeface="Wingdings" panose="05000000000000000000" pitchFamily="2" charset="2"/>
              </a:rPr>
              <a:t></a:t>
            </a:r>
            <a:r>
              <a:rPr lang="en-US" b="1" baseline="30000" dirty="0" smtClean="0"/>
              <a:t>5</a:t>
            </a:r>
            <a:r>
              <a:rPr lang="en-US" b="1" dirty="0" smtClean="0"/>
              <a:t> from low </a:t>
            </a:r>
            <a:r>
              <a:rPr lang="en-US" b="1" dirty="0" smtClean="0">
                <a:sym typeface="Wingdings" panose="05000000000000000000" pitchFamily="2" charset="2"/>
              </a:rPr>
              <a:t> high gain </a:t>
            </a:r>
            <a:endParaRPr lang="en-US" b="1" dirty="0"/>
          </a:p>
        </p:txBody>
      </p:sp>
      <p:sp>
        <p:nvSpPr>
          <p:cNvPr id="7" name="TextBox 6"/>
          <p:cNvSpPr txBox="1"/>
          <p:nvPr/>
        </p:nvSpPr>
        <p:spPr>
          <a:xfrm>
            <a:off x="76200" y="4012109"/>
            <a:ext cx="8991600" cy="830997"/>
          </a:xfrm>
          <a:prstGeom prst="rect">
            <a:avLst/>
          </a:prstGeom>
          <a:solidFill>
            <a:schemeClr val="bg1">
              <a:lumMod val="95000"/>
            </a:schemeClr>
          </a:solidFill>
          <a:ln>
            <a:solidFill>
              <a:schemeClr val="tx1"/>
            </a:solidFill>
          </a:ln>
        </p:spPr>
        <p:txBody>
          <a:bodyPr wrap="square" lIns="0" rIns="0" rtlCol="0">
            <a:spAutoFit/>
          </a:bodyPr>
          <a:lstStyle/>
          <a:p>
            <a:pPr algn="ctr"/>
            <a:r>
              <a:rPr lang="en-US" sz="2400" b="1" dirty="0" smtClean="0"/>
              <a:t>Fix current, field, density, geometry, auxiliary power, </a:t>
            </a:r>
            <a:r>
              <a:rPr lang="en-US" sz="2400" b="1" dirty="0" err="1" smtClean="0">
                <a:latin typeface="Symbol" panose="05050102010706020507" pitchFamily="18" charset="2"/>
              </a:rPr>
              <a:t>a</a:t>
            </a:r>
            <a:r>
              <a:rPr lang="en-US" sz="2400" b="1" baseline="-25000" dirty="0" err="1" smtClean="0"/>
              <a:t>P</a:t>
            </a:r>
            <a:r>
              <a:rPr lang="en-US" sz="2400" b="1" dirty="0" smtClean="0"/>
              <a:t> = 0.7:</a:t>
            </a:r>
          </a:p>
          <a:p>
            <a:pPr algn="ctr"/>
            <a:r>
              <a:rPr lang="en-US" sz="2400" b="1" dirty="0" smtClean="0">
                <a:solidFill>
                  <a:srgbClr val="336699"/>
                </a:solidFill>
                <a:latin typeface="Century" panose="02040604050505020304" pitchFamily="18" charset="0"/>
              </a:rPr>
              <a:t>Q</a:t>
            </a:r>
            <a:r>
              <a:rPr lang="en-US" sz="2400" b="1" baseline="-25000" dirty="0" smtClean="0">
                <a:solidFill>
                  <a:srgbClr val="336699"/>
                </a:solidFill>
                <a:latin typeface="Century" panose="02040604050505020304" pitchFamily="18" charset="0"/>
              </a:rPr>
              <a:t>DT</a:t>
            </a:r>
            <a:r>
              <a:rPr lang="en-US" sz="2400" b="1" dirty="0" smtClean="0">
                <a:solidFill>
                  <a:srgbClr val="336699"/>
                </a:solidFill>
                <a:latin typeface="Century" panose="02040604050505020304" pitchFamily="18" charset="0"/>
              </a:rPr>
              <a:t>  </a:t>
            </a:r>
            <a:r>
              <a:rPr lang="en-US" sz="2400" b="1" dirty="0" smtClean="0">
                <a:solidFill>
                  <a:srgbClr val="336699"/>
                </a:solidFill>
              </a:rPr>
              <a:t>≤</a:t>
            </a:r>
            <a:r>
              <a:rPr lang="en-US" sz="2400" b="1" dirty="0" smtClean="0">
                <a:solidFill>
                  <a:srgbClr val="336699"/>
                </a:solidFill>
                <a:latin typeface="Century" panose="02040604050505020304" pitchFamily="18" charset="0"/>
              </a:rPr>
              <a:t>1 </a:t>
            </a:r>
            <a:r>
              <a:rPr lang="en-US" sz="2400" b="1" dirty="0" smtClean="0">
                <a:solidFill>
                  <a:srgbClr val="336699"/>
                </a:solidFill>
                <a:latin typeface="Century" panose="02040604050505020304" pitchFamily="18" charset="0"/>
                <a:sym typeface="Wingdings" panose="05000000000000000000" pitchFamily="2" charset="2"/>
              </a:rPr>
              <a:t> Q</a:t>
            </a:r>
            <a:r>
              <a:rPr lang="en-US" sz="2400" b="1" baseline="-25000" dirty="0" smtClean="0">
                <a:solidFill>
                  <a:srgbClr val="336699"/>
                </a:solidFill>
                <a:latin typeface="Century" panose="02040604050505020304" pitchFamily="18" charset="0"/>
                <a:sym typeface="Wingdings" panose="05000000000000000000" pitchFamily="2" charset="2"/>
              </a:rPr>
              <a:t>DT</a:t>
            </a:r>
            <a:r>
              <a:rPr lang="en-US" sz="2400" b="1" dirty="0" smtClean="0">
                <a:solidFill>
                  <a:srgbClr val="336699"/>
                </a:solidFill>
                <a:latin typeface="Century" panose="02040604050505020304" pitchFamily="18" charset="0"/>
                <a:sym typeface="Wingdings" panose="05000000000000000000" pitchFamily="2" charset="2"/>
              </a:rPr>
              <a:t> </a:t>
            </a:r>
            <a:r>
              <a:rPr lang="en-US" sz="2400" b="1" dirty="0" smtClean="0">
                <a:solidFill>
                  <a:srgbClr val="336699"/>
                </a:solidFill>
                <a:latin typeface="Century" panose="02040604050505020304" pitchFamily="18" charset="0"/>
                <a:sym typeface="Symbol"/>
              </a:rPr>
              <a:t> Q*</a:t>
            </a:r>
            <a:r>
              <a:rPr lang="en-US" sz="2400" b="1" baseline="-25000" dirty="0" smtClean="0">
                <a:solidFill>
                  <a:srgbClr val="336699"/>
                </a:solidFill>
                <a:latin typeface="Century" panose="02040604050505020304" pitchFamily="18" charset="0"/>
                <a:sym typeface="Symbol"/>
              </a:rPr>
              <a:t>DT</a:t>
            </a:r>
            <a:r>
              <a:rPr lang="en-US" sz="2400" b="1" dirty="0" smtClean="0">
                <a:solidFill>
                  <a:srgbClr val="336699"/>
                </a:solidFill>
                <a:latin typeface="Century" panose="02040604050505020304" pitchFamily="18" charset="0"/>
                <a:sym typeface="Symbol"/>
              </a:rPr>
              <a:t>  H</a:t>
            </a:r>
            <a:r>
              <a:rPr lang="en-US" sz="2400" b="1" baseline="30000" dirty="0" smtClean="0">
                <a:solidFill>
                  <a:srgbClr val="336699"/>
                </a:solidFill>
                <a:latin typeface="Century" panose="02040604050505020304" pitchFamily="18" charset="0"/>
                <a:sym typeface="Symbol"/>
              </a:rPr>
              <a:t>2 </a:t>
            </a:r>
            <a:r>
              <a:rPr lang="en-US" sz="2400" b="1" dirty="0" smtClean="0">
                <a:solidFill>
                  <a:srgbClr val="336699"/>
                </a:solidFill>
                <a:latin typeface="Century" panose="02040604050505020304" pitchFamily="18" charset="0"/>
                <a:sym typeface="Symbol"/>
              </a:rPr>
              <a:t>     </a:t>
            </a:r>
            <a:r>
              <a:rPr lang="en-US" sz="2400" b="1" dirty="0" smtClean="0">
                <a:solidFill>
                  <a:srgbClr val="C00000"/>
                </a:solidFill>
                <a:latin typeface="Century" panose="02040604050505020304" pitchFamily="18" charset="0"/>
              </a:rPr>
              <a:t>Q</a:t>
            </a:r>
            <a:r>
              <a:rPr lang="en-US" sz="2400" b="1" baseline="-25000" dirty="0" smtClean="0">
                <a:solidFill>
                  <a:srgbClr val="C00000"/>
                </a:solidFill>
                <a:latin typeface="Century" panose="02040604050505020304" pitchFamily="18" charset="0"/>
              </a:rPr>
              <a:t>DT</a:t>
            </a:r>
            <a:r>
              <a:rPr lang="en-US" sz="2400" b="1" dirty="0" smtClean="0">
                <a:solidFill>
                  <a:srgbClr val="C00000"/>
                </a:solidFill>
                <a:latin typeface="Century" panose="02040604050505020304" pitchFamily="18" charset="0"/>
              </a:rPr>
              <a:t> </a:t>
            </a:r>
            <a:r>
              <a:rPr lang="en-US" sz="2400" b="1" dirty="0" smtClean="0">
                <a:solidFill>
                  <a:srgbClr val="C00000"/>
                </a:solidFill>
              </a:rPr>
              <a:t>&gt;&gt;</a:t>
            </a:r>
            <a:r>
              <a:rPr lang="en-US" sz="2400" b="1" dirty="0" smtClean="0">
                <a:solidFill>
                  <a:srgbClr val="C00000"/>
                </a:solidFill>
                <a:latin typeface="Century" panose="02040604050505020304" pitchFamily="18" charset="0"/>
              </a:rPr>
              <a:t>1 </a:t>
            </a:r>
            <a:r>
              <a:rPr lang="en-US" sz="2400" b="1" dirty="0" smtClean="0">
                <a:solidFill>
                  <a:srgbClr val="C00000"/>
                </a:solidFill>
                <a:latin typeface="Century" panose="02040604050505020304" pitchFamily="18" charset="0"/>
                <a:sym typeface="Wingdings" panose="05000000000000000000" pitchFamily="2" charset="2"/>
              </a:rPr>
              <a:t> Q</a:t>
            </a:r>
            <a:r>
              <a:rPr lang="en-US" sz="2400" b="1" baseline="-25000" dirty="0" smtClean="0">
                <a:solidFill>
                  <a:srgbClr val="C00000"/>
                </a:solidFill>
                <a:latin typeface="Century" panose="02040604050505020304" pitchFamily="18" charset="0"/>
                <a:sym typeface="Wingdings" panose="05000000000000000000" pitchFamily="2" charset="2"/>
              </a:rPr>
              <a:t>DT</a:t>
            </a:r>
            <a:r>
              <a:rPr lang="en-US" sz="2400" b="1" dirty="0" smtClean="0">
                <a:solidFill>
                  <a:srgbClr val="C00000"/>
                </a:solidFill>
                <a:latin typeface="Century" panose="02040604050505020304" pitchFamily="18" charset="0"/>
                <a:sym typeface="Wingdings" panose="05000000000000000000" pitchFamily="2" charset="2"/>
              </a:rPr>
              <a:t> </a:t>
            </a:r>
            <a:r>
              <a:rPr lang="en-US" sz="2400" b="1" dirty="0" smtClean="0">
                <a:solidFill>
                  <a:srgbClr val="C00000"/>
                </a:solidFill>
                <a:latin typeface="Century" panose="02040604050505020304" pitchFamily="18" charset="0"/>
                <a:sym typeface="Symbol"/>
              </a:rPr>
              <a:t> Q*</a:t>
            </a:r>
            <a:r>
              <a:rPr lang="en-US" sz="2400" b="1" baseline="-25000" dirty="0" smtClean="0">
                <a:solidFill>
                  <a:srgbClr val="C00000"/>
                </a:solidFill>
                <a:latin typeface="Century" panose="02040604050505020304" pitchFamily="18" charset="0"/>
                <a:sym typeface="Symbol"/>
              </a:rPr>
              <a:t>DT</a:t>
            </a:r>
            <a:r>
              <a:rPr lang="en-US" sz="2400" b="1" baseline="30000" dirty="0" smtClean="0">
                <a:solidFill>
                  <a:srgbClr val="C00000"/>
                </a:solidFill>
                <a:latin typeface="Century" panose="02040604050505020304" pitchFamily="18" charset="0"/>
                <a:sym typeface="Symbol"/>
              </a:rPr>
              <a:t>2.5</a:t>
            </a:r>
            <a:r>
              <a:rPr lang="en-US" sz="2400" b="1" dirty="0" smtClean="0">
                <a:solidFill>
                  <a:srgbClr val="C00000"/>
                </a:solidFill>
                <a:latin typeface="Century" panose="02040604050505020304" pitchFamily="18" charset="0"/>
                <a:sym typeface="Symbol"/>
              </a:rPr>
              <a:t>  H</a:t>
            </a:r>
            <a:r>
              <a:rPr lang="en-US" sz="2400" b="1" baseline="30000" dirty="0" smtClean="0">
                <a:solidFill>
                  <a:srgbClr val="C00000"/>
                </a:solidFill>
                <a:latin typeface="Century" panose="02040604050505020304" pitchFamily="18" charset="0"/>
                <a:sym typeface="Symbol"/>
              </a:rPr>
              <a:t>5</a:t>
            </a:r>
            <a:endParaRPr lang="en-US" sz="2400" b="1" baseline="30000" dirty="0">
              <a:solidFill>
                <a:srgbClr val="C00000"/>
              </a:solidFill>
              <a:latin typeface="Century" panose="02040604050505020304" pitchFamily="18" charset="0"/>
            </a:endParaRPr>
          </a:p>
        </p:txBody>
      </p:sp>
      <p:pic>
        <p:nvPicPr>
          <p:cNvPr id="615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71550"/>
            <a:ext cx="8686800" cy="292807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0885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71550"/>
            <a:ext cx="9067800" cy="3886200"/>
          </a:xfrm>
        </p:spPr>
        <p:txBody>
          <a:bodyPr rIns="0">
            <a:noAutofit/>
          </a:bodyPr>
          <a:lstStyle/>
          <a:p>
            <a:r>
              <a:rPr lang="en-US" b="1" i="1" dirty="0" smtClean="0"/>
              <a:t>n</a:t>
            </a:r>
            <a:r>
              <a:rPr lang="en-US" b="1" dirty="0" smtClean="0"/>
              <a:t> = 0 stability limit: </a:t>
            </a:r>
            <a:r>
              <a:rPr lang="en-US" dirty="0"/>
              <a:t>e</a:t>
            </a:r>
            <a:r>
              <a:rPr lang="en-US" dirty="0" smtClean="0"/>
              <a:t>longation </a:t>
            </a:r>
            <a:r>
              <a:rPr lang="en-US" dirty="0" smtClean="0">
                <a:latin typeface="Symbol" panose="05050102010706020507" pitchFamily="18" charset="2"/>
              </a:rPr>
              <a:t>k</a:t>
            </a:r>
            <a:r>
              <a:rPr lang="en-US" dirty="0" smtClean="0"/>
              <a:t> ≤ </a:t>
            </a:r>
            <a:r>
              <a:rPr lang="en-US" dirty="0" err="1" smtClean="0">
                <a:latin typeface="Symbol" panose="05050102010706020507" pitchFamily="18" charset="2"/>
              </a:rPr>
              <a:t>k</a:t>
            </a:r>
            <a:r>
              <a:rPr lang="en-US" baseline="-25000" dirty="0" err="1" smtClean="0"/>
              <a:t>max</a:t>
            </a:r>
            <a:r>
              <a:rPr lang="en-US" dirty="0" smtClean="0"/>
              <a:t>(l</a:t>
            </a:r>
            <a:r>
              <a:rPr lang="en-US" baseline="-25000" dirty="0" smtClean="0"/>
              <a:t>i</a:t>
            </a:r>
            <a:r>
              <a:rPr lang="en-US" dirty="0" smtClean="0"/>
              <a:t>, </a:t>
            </a:r>
            <a:r>
              <a:rPr lang="en-US" dirty="0" smtClean="0">
                <a:latin typeface="Symbol" panose="05050102010706020507" pitchFamily="18" charset="2"/>
              </a:rPr>
              <a:t>e</a:t>
            </a:r>
            <a:r>
              <a:rPr lang="en-US" dirty="0" smtClean="0"/>
              <a:t>, </a:t>
            </a:r>
            <a:r>
              <a:rPr lang="en-US" dirty="0" err="1" smtClean="0">
                <a:latin typeface="Symbol" panose="05050102010706020507" pitchFamily="18" charset="2"/>
              </a:rPr>
              <a:t>b</a:t>
            </a:r>
            <a:r>
              <a:rPr lang="en-US" baseline="-25000" dirty="0" err="1" smtClean="0"/>
              <a:t>P</a:t>
            </a:r>
            <a:r>
              <a:rPr lang="en-US" dirty="0" smtClean="0"/>
              <a:t>, wall)</a:t>
            </a:r>
          </a:p>
          <a:p>
            <a:r>
              <a:rPr lang="en-US" b="1" i="1" dirty="0" smtClean="0"/>
              <a:t>n</a:t>
            </a:r>
            <a:r>
              <a:rPr lang="en-US" b="1" dirty="0" smtClean="0"/>
              <a:t> &gt; 0 stability limits:</a:t>
            </a:r>
          </a:p>
          <a:p>
            <a:pPr lvl="1"/>
            <a:r>
              <a:rPr lang="en-US" b="1" dirty="0" smtClean="0"/>
              <a:t>Pressure: </a:t>
            </a:r>
            <a:r>
              <a:rPr lang="en-US" dirty="0" err="1" smtClean="0">
                <a:latin typeface="Symbol" panose="05050102010706020507" pitchFamily="18" charset="2"/>
                <a:sym typeface="Wingdings" panose="05000000000000000000" pitchFamily="2" charset="2"/>
              </a:rPr>
              <a:t>b</a:t>
            </a:r>
            <a:r>
              <a:rPr lang="en-US" baseline="-25000" dirty="0" err="1" smtClean="0">
                <a:sym typeface="Wingdings" panose="05000000000000000000" pitchFamily="2" charset="2"/>
              </a:rPr>
              <a:t>N</a:t>
            </a:r>
            <a:r>
              <a:rPr lang="en-US" dirty="0" smtClean="0">
                <a:sym typeface="Wingdings" panose="05000000000000000000" pitchFamily="2" charset="2"/>
              </a:rPr>
              <a:t> </a:t>
            </a:r>
            <a:r>
              <a:rPr lang="en-US" dirty="0">
                <a:sym typeface="Symbol"/>
              </a:rPr>
              <a:t></a:t>
            </a:r>
            <a:r>
              <a:rPr lang="en-US" dirty="0" smtClean="0">
                <a:sym typeface="Wingdings" panose="05000000000000000000" pitchFamily="2" charset="2"/>
              </a:rPr>
              <a:t> </a:t>
            </a:r>
            <a:r>
              <a:rPr lang="en-US" dirty="0" err="1" smtClean="0">
                <a:latin typeface="Symbol" panose="05050102010706020507" pitchFamily="18" charset="2"/>
                <a:sym typeface="Wingdings" panose="05000000000000000000" pitchFamily="2" charset="2"/>
              </a:rPr>
              <a:t>b</a:t>
            </a:r>
            <a:r>
              <a:rPr lang="en-US" baseline="-25000" dirty="0" err="1" smtClean="0">
                <a:sym typeface="Wingdings" panose="05000000000000000000" pitchFamily="2" charset="2"/>
              </a:rPr>
              <a:t>T</a:t>
            </a:r>
            <a:r>
              <a:rPr lang="en-US" dirty="0" smtClean="0">
                <a:sym typeface="Wingdings" panose="05000000000000000000" pitchFamily="2" charset="2"/>
              </a:rPr>
              <a:t> aB</a:t>
            </a:r>
            <a:r>
              <a:rPr lang="en-US" baseline="-25000" dirty="0" smtClean="0">
                <a:sym typeface="Wingdings" panose="05000000000000000000" pitchFamily="2" charset="2"/>
              </a:rPr>
              <a:t>T0 </a:t>
            </a:r>
            <a:r>
              <a:rPr lang="en-US" dirty="0" smtClean="0">
                <a:sym typeface="Wingdings" panose="05000000000000000000" pitchFamily="2" charset="2"/>
              </a:rPr>
              <a:t>/ I</a:t>
            </a:r>
            <a:r>
              <a:rPr lang="en-US" baseline="-25000" dirty="0" smtClean="0">
                <a:sym typeface="Wingdings" panose="05000000000000000000" pitchFamily="2" charset="2"/>
              </a:rPr>
              <a:t>P</a:t>
            </a:r>
            <a:r>
              <a:rPr lang="en-US" dirty="0" smtClean="0">
                <a:sym typeface="Wingdings" panose="05000000000000000000" pitchFamily="2" charset="2"/>
              </a:rPr>
              <a:t> [%</a:t>
            </a:r>
            <a:r>
              <a:rPr lang="en-US" dirty="0" err="1" smtClean="0">
                <a:sym typeface="Wingdings" panose="05000000000000000000" pitchFamily="2" charset="2"/>
              </a:rPr>
              <a:t>mT</a:t>
            </a:r>
            <a:r>
              <a:rPr lang="en-US" dirty="0" smtClean="0">
                <a:sym typeface="Wingdings" panose="05000000000000000000" pitchFamily="2" charset="2"/>
              </a:rPr>
              <a:t>/MA] &lt; </a:t>
            </a:r>
            <a:r>
              <a:rPr lang="en-US" dirty="0" err="1" smtClean="0">
                <a:latin typeface="Symbol" panose="05050102010706020507" pitchFamily="18" charset="2"/>
                <a:sym typeface="Wingdings" panose="05000000000000000000" pitchFamily="2" charset="2"/>
              </a:rPr>
              <a:t>b</a:t>
            </a:r>
            <a:r>
              <a:rPr lang="en-US" baseline="-25000" dirty="0" err="1" smtClean="0">
                <a:latin typeface="+mn-lt"/>
                <a:sym typeface="Wingdings" panose="05000000000000000000" pitchFamily="2" charset="2"/>
              </a:rPr>
              <a:t>N</a:t>
            </a:r>
            <a:r>
              <a:rPr lang="en-US" baseline="-25000" dirty="0" smtClean="0">
                <a:latin typeface="+mn-lt"/>
                <a:sym typeface="Wingdings" panose="05000000000000000000" pitchFamily="2" charset="2"/>
              </a:rPr>
              <a:t>-max</a:t>
            </a:r>
            <a:r>
              <a:rPr lang="en-US" dirty="0" smtClean="0">
                <a:latin typeface="+mn-lt"/>
                <a:sym typeface="Wingdings" panose="05000000000000000000" pitchFamily="2" charset="2"/>
              </a:rPr>
              <a:t>(</a:t>
            </a:r>
            <a:r>
              <a:rPr lang="en-US" dirty="0" smtClean="0">
                <a:latin typeface="Symbol" panose="05050102010706020507" pitchFamily="18" charset="2"/>
                <a:sym typeface="Wingdings" panose="05000000000000000000" pitchFamily="2" charset="2"/>
              </a:rPr>
              <a:t>e</a:t>
            </a:r>
            <a:r>
              <a:rPr lang="en-US" dirty="0" smtClean="0">
                <a:latin typeface="+mn-lt"/>
                <a:sym typeface="Wingdings" panose="05000000000000000000" pitchFamily="2" charset="2"/>
              </a:rPr>
              <a:t>, </a:t>
            </a:r>
            <a:r>
              <a:rPr lang="en-US" dirty="0" smtClean="0">
                <a:latin typeface="Symbol" panose="05050102010706020507" pitchFamily="18" charset="2"/>
                <a:sym typeface="Wingdings" panose="05000000000000000000" pitchFamily="2" charset="2"/>
              </a:rPr>
              <a:t>k</a:t>
            </a:r>
            <a:r>
              <a:rPr lang="en-US" dirty="0" smtClean="0">
                <a:latin typeface="+mn-lt"/>
                <a:sym typeface="Wingdings" panose="05000000000000000000" pitchFamily="2" charset="2"/>
              </a:rPr>
              <a:t>, </a:t>
            </a:r>
            <a:r>
              <a:rPr lang="en-US" dirty="0" smtClean="0">
                <a:latin typeface="Symbol" panose="05050102010706020507" pitchFamily="18" charset="2"/>
                <a:sym typeface="Wingdings" panose="05000000000000000000" pitchFamily="2" charset="2"/>
              </a:rPr>
              <a:t>d</a:t>
            </a:r>
            <a:r>
              <a:rPr lang="en-US" dirty="0" smtClean="0">
                <a:latin typeface="+mn-lt"/>
                <a:sym typeface="Wingdings" panose="05000000000000000000" pitchFamily="2" charset="2"/>
              </a:rPr>
              <a:t>, profiles)</a:t>
            </a:r>
          </a:p>
          <a:p>
            <a:pPr lvl="1"/>
            <a:r>
              <a:rPr lang="en-US" b="1" dirty="0" smtClean="0">
                <a:latin typeface="+mn-lt"/>
                <a:sym typeface="Wingdings" panose="05000000000000000000" pitchFamily="2" charset="2"/>
              </a:rPr>
              <a:t>Current: 	</a:t>
            </a:r>
            <a:r>
              <a:rPr lang="en-US" dirty="0" smtClean="0">
                <a:latin typeface="+mn-lt"/>
                <a:sym typeface="Wingdings" panose="05000000000000000000" pitchFamily="2" charset="2"/>
              </a:rPr>
              <a:t>  q* </a:t>
            </a:r>
            <a:r>
              <a:rPr lang="en-US" dirty="0" smtClean="0">
                <a:latin typeface="+mn-lt"/>
                <a:sym typeface="Symbol"/>
              </a:rPr>
              <a:t></a:t>
            </a:r>
            <a:r>
              <a:rPr lang="en-US" dirty="0" smtClean="0">
                <a:latin typeface="+mn-lt"/>
                <a:sym typeface="Wingdings" panose="05000000000000000000" pitchFamily="2" charset="2"/>
              </a:rPr>
              <a:t> </a:t>
            </a:r>
            <a:r>
              <a:rPr lang="en-US" dirty="0" smtClean="0">
                <a:latin typeface="Symbol" panose="05050102010706020507" pitchFamily="18" charset="2"/>
                <a:sym typeface="Wingdings" panose="05000000000000000000" pitchFamily="2" charset="2"/>
              </a:rPr>
              <a:t>p</a:t>
            </a:r>
            <a:r>
              <a:rPr lang="en-US" dirty="0" smtClean="0">
                <a:latin typeface="+mn-lt"/>
                <a:sym typeface="Wingdings" panose="05000000000000000000" pitchFamily="2" charset="2"/>
              </a:rPr>
              <a:t>a</a:t>
            </a:r>
            <a:r>
              <a:rPr lang="en-US" baseline="30000" dirty="0" smtClean="0">
                <a:latin typeface="+mn-lt"/>
                <a:sym typeface="Wingdings" panose="05000000000000000000" pitchFamily="2" charset="2"/>
              </a:rPr>
              <a:t>2</a:t>
            </a:r>
            <a:r>
              <a:rPr lang="en-US" dirty="0" smtClean="0">
                <a:latin typeface="+mn-lt"/>
                <a:sym typeface="Wingdings" panose="05000000000000000000" pitchFamily="2" charset="2"/>
              </a:rPr>
              <a:t>B</a:t>
            </a:r>
            <a:r>
              <a:rPr lang="en-US" baseline="-25000" dirty="0" smtClean="0">
                <a:latin typeface="+mn-lt"/>
                <a:sym typeface="Wingdings" panose="05000000000000000000" pitchFamily="2" charset="2"/>
              </a:rPr>
              <a:t>T0</a:t>
            </a:r>
            <a:r>
              <a:rPr lang="en-US" dirty="0" smtClean="0">
                <a:latin typeface="+mn-lt"/>
                <a:sym typeface="Wingdings" panose="05000000000000000000" pitchFamily="2" charset="2"/>
              </a:rPr>
              <a:t>(1+</a:t>
            </a:r>
            <a:r>
              <a:rPr lang="en-US" dirty="0" smtClean="0">
                <a:latin typeface="Symbol" panose="05050102010706020507" pitchFamily="18" charset="2"/>
                <a:sym typeface="Wingdings" panose="05000000000000000000" pitchFamily="2" charset="2"/>
              </a:rPr>
              <a:t>k</a:t>
            </a:r>
            <a:r>
              <a:rPr lang="en-US" baseline="30000" dirty="0" smtClean="0">
                <a:latin typeface="+mn-lt"/>
                <a:sym typeface="Wingdings" panose="05000000000000000000" pitchFamily="2" charset="2"/>
              </a:rPr>
              <a:t>2</a:t>
            </a:r>
            <a:r>
              <a:rPr lang="en-US" dirty="0" smtClean="0">
                <a:latin typeface="+mn-lt"/>
                <a:sym typeface="Wingdings" panose="05000000000000000000" pitchFamily="2" charset="2"/>
              </a:rPr>
              <a:t>)/</a:t>
            </a:r>
            <a:r>
              <a:rPr lang="en-US" dirty="0" smtClean="0">
                <a:latin typeface="Symbol" panose="05050102010706020507" pitchFamily="18" charset="2"/>
                <a:sym typeface="Wingdings" panose="05000000000000000000" pitchFamily="2" charset="2"/>
              </a:rPr>
              <a:t>m</a:t>
            </a:r>
            <a:r>
              <a:rPr lang="en-US" baseline="-25000" dirty="0" smtClean="0">
                <a:latin typeface="+mn-lt"/>
                <a:sym typeface="Wingdings" panose="05000000000000000000" pitchFamily="2" charset="2"/>
              </a:rPr>
              <a:t>0</a:t>
            </a:r>
            <a:r>
              <a:rPr lang="en-US" dirty="0" smtClean="0">
                <a:latin typeface="+mn-lt"/>
                <a:sym typeface="Wingdings" panose="05000000000000000000" pitchFamily="2" charset="2"/>
              </a:rPr>
              <a:t>R</a:t>
            </a:r>
            <a:r>
              <a:rPr lang="en-US" baseline="-25000" dirty="0" smtClean="0">
                <a:latin typeface="+mn-lt"/>
                <a:sym typeface="Wingdings" panose="05000000000000000000" pitchFamily="2" charset="2"/>
              </a:rPr>
              <a:t>0</a:t>
            </a:r>
            <a:r>
              <a:rPr lang="en-US" dirty="0" smtClean="0">
                <a:latin typeface="+mn-lt"/>
                <a:sym typeface="Wingdings" panose="05000000000000000000" pitchFamily="2" charset="2"/>
              </a:rPr>
              <a:t>I</a:t>
            </a:r>
            <a:r>
              <a:rPr lang="en-US" baseline="-25000" dirty="0" smtClean="0">
                <a:latin typeface="+mn-lt"/>
                <a:sym typeface="Wingdings" panose="05000000000000000000" pitchFamily="2" charset="2"/>
              </a:rPr>
              <a:t>P</a:t>
            </a:r>
            <a:r>
              <a:rPr lang="en-US" dirty="0" smtClean="0">
                <a:latin typeface="+mn-lt"/>
                <a:sym typeface="Wingdings" panose="05000000000000000000" pitchFamily="2" charset="2"/>
              </a:rPr>
              <a:t> &gt; 2</a:t>
            </a:r>
          </a:p>
          <a:p>
            <a:r>
              <a:rPr lang="en-US" b="1" dirty="0" smtClean="0">
                <a:latin typeface="+mn-lt"/>
                <a:sym typeface="Wingdings" panose="05000000000000000000" pitchFamily="2" charset="2"/>
              </a:rPr>
              <a:t>Density limit: </a:t>
            </a:r>
            <a:r>
              <a:rPr lang="en-US" dirty="0" smtClean="0">
                <a:latin typeface="+mn-lt"/>
                <a:sym typeface="Wingdings" panose="05000000000000000000" pitchFamily="2" charset="2"/>
              </a:rPr>
              <a:t>n</a:t>
            </a:r>
            <a:r>
              <a:rPr lang="en-US" baseline="-25000" dirty="0" smtClean="0">
                <a:latin typeface="+mn-lt"/>
                <a:sym typeface="Wingdings" panose="05000000000000000000" pitchFamily="2" charset="2"/>
              </a:rPr>
              <a:t>e</a:t>
            </a:r>
            <a:r>
              <a:rPr lang="en-US" dirty="0" smtClean="0">
                <a:latin typeface="+mn-lt"/>
                <a:sym typeface="Wingdings" panose="05000000000000000000" pitchFamily="2" charset="2"/>
              </a:rPr>
              <a:t> &lt; </a:t>
            </a:r>
            <a:r>
              <a:rPr lang="en-US" dirty="0" err="1" smtClean="0">
                <a:latin typeface="+mn-lt"/>
                <a:sym typeface="Wingdings" panose="05000000000000000000" pitchFamily="2" charset="2"/>
              </a:rPr>
              <a:t>n</a:t>
            </a:r>
            <a:r>
              <a:rPr lang="en-US" baseline="-25000" dirty="0" err="1" smtClean="0">
                <a:latin typeface="+mn-lt"/>
                <a:sym typeface="Wingdings" panose="05000000000000000000" pitchFamily="2" charset="2"/>
              </a:rPr>
              <a:t>Greenwald</a:t>
            </a:r>
            <a:r>
              <a:rPr lang="en-US" dirty="0" smtClean="0">
                <a:latin typeface="+mn-lt"/>
                <a:sym typeface="Wingdings" panose="05000000000000000000" pitchFamily="2" charset="2"/>
              </a:rPr>
              <a:t> </a:t>
            </a:r>
            <a:r>
              <a:rPr lang="en-US" dirty="0" smtClean="0">
                <a:latin typeface="+mn-lt"/>
                <a:sym typeface="Symbol"/>
              </a:rPr>
              <a:t>= </a:t>
            </a:r>
            <a:r>
              <a:rPr lang="en-US" dirty="0">
                <a:sym typeface="Symbol"/>
              </a:rPr>
              <a:t>10</a:t>
            </a:r>
            <a:r>
              <a:rPr lang="en-US" baseline="30000" dirty="0">
                <a:sym typeface="Symbol"/>
              </a:rPr>
              <a:t>20</a:t>
            </a:r>
            <a:r>
              <a:rPr lang="en-US" dirty="0">
                <a:sym typeface="Symbol"/>
              </a:rPr>
              <a:t>m</a:t>
            </a:r>
            <a:r>
              <a:rPr lang="en-US" baseline="30000" dirty="0">
                <a:sym typeface="Symbol"/>
              </a:rPr>
              <a:t>-3 </a:t>
            </a:r>
            <a:r>
              <a:rPr lang="en-US" dirty="0" smtClean="0">
                <a:latin typeface="+mn-lt"/>
                <a:sym typeface="Symbol"/>
              </a:rPr>
              <a:t>I</a:t>
            </a:r>
            <a:r>
              <a:rPr lang="en-US" baseline="-25000" dirty="0" smtClean="0">
                <a:latin typeface="+mn-lt"/>
                <a:sym typeface="Symbol"/>
              </a:rPr>
              <a:t>P </a:t>
            </a:r>
            <a:r>
              <a:rPr lang="en-US" dirty="0" smtClean="0">
                <a:latin typeface="+mn-lt"/>
                <a:sym typeface="Symbol"/>
              </a:rPr>
              <a:t>[MA] / </a:t>
            </a:r>
            <a:r>
              <a:rPr lang="en-US" dirty="0" smtClean="0">
                <a:latin typeface="Symbol" panose="05050102010706020507" pitchFamily="18" charset="2"/>
                <a:sym typeface="Symbol"/>
              </a:rPr>
              <a:t>p</a:t>
            </a:r>
            <a:r>
              <a:rPr lang="en-US" dirty="0" smtClean="0">
                <a:latin typeface="+mn-lt"/>
                <a:sym typeface="Symbol"/>
              </a:rPr>
              <a:t>a[m]</a:t>
            </a:r>
            <a:r>
              <a:rPr lang="en-US" baseline="30000" dirty="0" smtClean="0">
                <a:latin typeface="+mn-lt"/>
                <a:sym typeface="Symbol"/>
              </a:rPr>
              <a:t>2 </a:t>
            </a:r>
          </a:p>
          <a:p>
            <a:r>
              <a:rPr lang="en-US" b="1" dirty="0" smtClean="0">
                <a:latin typeface="+mn-lt"/>
                <a:sym typeface="Wingdings" panose="05000000000000000000" pitchFamily="2" charset="2"/>
              </a:rPr>
              <a:t>Steady-state: </a:t>
            </a:r>
            <a:r>
              <a:rPr lang="en-US" dirty="0" err="1" smtClean="0">
                <a:latin typeface="+mn-lt"/>
                <a:sym typeface="Wingdings" panose="05000000000000000000" pitchFamily="2" charset="2"/>
              </a:rPr>
              <a:t>I</a:t>
            </a:r>
            <a:r>
              <a:rPr lang="en-US" baseline="-25000" dirty="0" err="1" smtClean="0">
                <a:latin typeface="+mn-lt"/>
                <a:sym typeface="Wingdings" panose="05000000000000000000" pitchFamily="2" charset="2"/>
              </a:rPr>
              <a:t>Plasma</a:t>
            </a:r>
            <a:r>
              <a:rPr lang="en-US" dirty="0" smtClean="0">
                <a:latin typeface="+mn-lt"/>
                <a:sym typeface="Wingdings" panose="05000000000000000000" pitchFamily="2" charset="2"/>
              </a:rPr>
              <a:t> = </a:t>
            </a:r>
            <a:r>
              <a:rPr lang="en-US" dirty="0" err="1" smtClean="0">
                <a:latin typeface="+mn-lt"/>
                <a:sym typeface="Wingdings" panose="05000000000000000000" pitchFamily="2" charset="2"/>
              </a:rPr>
              <a:t>I</a:t>
            </a:r>
            <a:r>
              <a:rPr lang="en-US" baseline="-25000" dirty="0" err="1" smtClean="0">
                <a:latin typeface="+mn-lt"/>
                <a:sym typeface="Wingdings" panose="05000000000000000000" pitchFamily="2" charset="2"/>
              </a:rPr>
              <a:t>bootstrap</a:t>
            </a:r>
            <a:r>
              <a:rPr lang="en-US" baseline="-25000" dirty="0" smtClean="0">
                <a:latin typeface="+mn-lt"/>
                <a:sym typeface="Wingdings" panose="05000000000000000000" pitchFamily="2" charset="2"/>
              </a:rPr>
              <a:t> (BS) </a:t>
            </a:r>
            <a:r>
              <a:rPr lang="en-US" dirty="0" smtClean="0">
                <a:latin typeface="+mn-lt"/>
                <a:sym typeface="Wingdings" panose="05000000000000000000" pitchFamily="2" charset="2"/>
              </a:rPr>
              <a:t>+ </a:t>
            </a:r>
            <a:r>
              <a:rPr lang="en-US" dirty="0" err="1" smtClean="0">
                <a:latin typeface="+mn-lt"/>
                <a:sym typeface="Wingdings" panose="05000000000000000000" pitchFamily="2" charset="2"/>
              </a:rPr>
              <a:t>I</a:t>
            </a:r>
            <a:r>
              <a:rPr lang="en-US" baseline="-25000" dirty="0" err="1" smtClean="0">
                <a:latin typeface="+mn-lt"/>
                <a:sym typeface="Wingdings" panose="05000000000000000000" pitchFamily="2" charset="2"/>
              </a:rPr>
              <a:t>external</a:t>
            </a:r>
            <a:r>
              <a:rPr lang="en-US" baseline="-25000" dirty="0" smtClean="0">
                <a:latin typeface="+mn-lt"/>
                <a:sym typeface="Wingdings" panose="05000000000000000000" pitchFamily="2" charset="2"/>
              </a:rPr>
              <a:t> current drive (CD)</a:t>
            </a:r>
            <a:endParaRPr lang="en-US" baseline="-25000" dirty="0">
              <a:sym typeface="Wingdings" panose="05000000000000000000" pitchFamily="2" charset="2"/>
            </a:endParaRPr>
          </a:p>
          <a:p>
            <a:pPr lvl="1">
              <a:lnSpc>
                <a:spcPct val="90000"/>
              </a:lnSpc>
            </a:pPr>
            <a:r>
              <a:rPr lang="en-US" dirty="0" err="1" smtClean="0">
                <a:latin typeface="+mn-lt"/>
              </a:rPr>
              <a:t>f</a:t>
            </a:r>
            <a:r>
              <a:rPr lang="en-US" baseline="-25000" dirty="0" err="1" smtClean="0">
                <a:latin typeface="+mn-lt"/>
              </a:rPr>
              <a:t>BS</a:t>
            </a:r>
            <a:r>
              <a:rPr lang="en-US" dirty="0" smtClean="0">
                <a:latin typeface="+mn-lt"/>
              </a:rPr>
              <a:t> = C</a:t>
            </a:r>
            <a:r>
              <a:rPr lang="en-US" baseline="-25000" dirty="0" smtClean="0">
                <a:latin typeface="+mn-lt"/>
              </a:rPr>
              <a:t>BS</a:t>
            </a:r>
            <a:r>
              <a:rPr lang="en-US" dirty="0" smtClean="0">
                <a:latin typeface="+mn-lt"/>
              </a:rPr>
              <a:t> </a:t>
            </a:r>
            <a:r>
              <a:rPr lang="en-US" dirty="0" smtClean="0">
                <a:latin typeface="Symbol" panose="05050102010706020507" pitchFamily="18" charset="2"/>
              </a:rPr>
              <a:t>e</a:t>
            </a:r>
            <a:r>
              <a:rPr lang="en-US" baseline="30000" dirty="0" smtClean="0">
                <a:latin typeface="+mn-lt"/>
              </a:rPr>
              <a:t>1/2</a:t>
            </a:r>
            <a:r>
              <a:rPr lang="en-US" dirty="0" smtClean="0">
                <a:latin typeface="+mn-lt"/>
              </a:rPr>
              <a:t> </a:t>
            </a:r>
            <a:r>
              <a:rPr lang="en-US" dirty="0" err="1" smtClean="0">
                <a:latin typeface="Symbol" panose="05050102010706020507" pitchFamily="18" charset="2"/>
              </a:rPr>
              <a:t>b</a:t>
            </a:r>
            <a:r>
              <a:rPr lang="en-US" baseline="-25000" dirty="0" err="1" smtClean="0">
                <a:latin typeface="+mn-lt"/>
              </a:rPr>
              <a:t>P</a:t>
            </a:r>
            <a:r>
              <a:rPr lang="en-US" dirty="0">
                <a:latin typeface="+mn-lt"/>
              </a:rPr>
              <a:t> </a:t>
            </a:r>
            <a:r>
              <a:rPr lang="en-US" dirty="0" smtClean="0">
                <a:latin typeface="+mn-lt"/>
              </a:rPr>
              <a:t>    </a:t>
            </a:r>
            <a:r>
              <a:rPr lang="en-US" dirty="0" err="1" smtClean="0">
                <a:latin typeface="Symbol" panose="05050102010706020507" pitchFamily="18" charset="2"/>
                <a:sym typeface="Wingdings" panose="05000000000000000000" pitchFamily="2" charset="2"/>
              </a:rPr>
              <a:t>b</a:t>
            </a:r>
            <a:r>
              <a:rPr lang="en-US" baseline="-25000" dirty="0" err="1" smtClean="0">
                <a:sym typeface="Wingdings" panose="05000000000000000000" pitchFamily="2" charset="2"/>
              </a:rPr>
              <a:t>P</a:t>
            </a:r>
            <a:r>
              <a:rPr lang="en-US" dirty="0" smtClean="0">
                <a:latin typeface="Symbol" panose="05050102010706020507" pitchFamily="18" charset="2"/>
                <a:sym typeface="Wingdings" panose="05000000000000000000" pitchFamily="2" charset="2"/>
              </a:rPr>
              <a:t> </a:t>
            </a:r>
            <a:r>
              <a:rPr lang="en-US" dirty="0" err="1">
                <a:latin typeface="Symbol" panose="05050102010706020507" pitchFamily="18" charset="2"/>
                <a:sym typeface="Wingdings" panose="05000000000000000000" pitchFamily="2" charset="2"/>
              </a:rPr>
              <a:t>b</a:t>
            </a:r>
            <a:r>
              <a:rPr lang="en-US" baseline="-25000" dirty="0" err="1">
                <a:sym typeface="Wingdings" panose="05000000000000000000" pitchFamily="2" charset="2"/>
              </a:rPr>
              <a:t>T</a:t>
            </a:r>
            <a:r>
              <a:rPr lang="en-US" dirty="0" smtClean="0">
                <a:sym typeface="Wingdings" panose="05000000000000000000" pitchFamily="2" charset="2"/>
              </a:rPr>
              <a:t> </a:t>
            </a:r>
            <a:r>
              <a:rPr lang="en-US" dirty="0" smtClean="0">
                <a:sym typeface="Symbol"/>
              </a:rPr>
              <a:t> </a:t>
            </a:r>
            <a:r>
              <a:rPr lang="en-US" dirty="0" smtClean="0">
                <a:latin typeface="Symbol" panose="05050102010706020507" pitchFamily="18" charset="2"/>
                <a:sym typeface="Wingdings" panose="05000000000000000000" pitchFamily="2" charset="2"/>
              </a:rPr>
              <a:t>b</a:t>
            </a:r>
            <a:r>
              <a:rPr lang="en-US" baseline="-25000" dirty="0" smtClean="0">
                <a:sym typeface="Wingdings" panose="05000000000000000000" pitchFamily="2" charset="2"/>
              </a:rPr>
              <a:t>N</a:t>
            </a:r>
            <a:r>
              <a:rPr lang="en-US" baseline="30000" dirty="0" smtClean="0">
                <a:sym typeface="Wingdings" panose="05000000000000000000" pitchFamily="2" charset="2"/>
              </a:rPr>
              <a:t>2</a:t>
            </a:r>
            <a:r>
              <a:rPr lang="en-US" baseline="30000" dirty="0" smtClean="0">
                <a:latin typeface="+mn-lt"/>
                <a:sym typeface="Wingdings" panose="05000000000000000000" pitchFamily="2" charset="2"/>
              </a:rPr>
              <a:t> </a:t>
            </a:r>
            <a:r>
              <a:rPr lang="en-US" dirty="0"/>
              <a:t>G(</a:t>
            </a:r>
            <a:r>
              <a:rPr lang="en-US" dirty="0">
                <a:latin typeface="Symbol" panose="05050102010706020507" pitchFamily="18" charset="2"/>
              </a:rPr>
              <a:t>k</a:t>
            </a:r>
            <a:r>
              <a:rPr lang="en-US" dirty="0"/>
              <a:t>) </a:t>
            </a:r>
            <a:r>
              <a:rPr lang="en-US" dirty="0" smtClean="0"/>
              <a:t>   </a:t>
            </a:r>
            <a:r>
              <a:rPr lang="en-US" dirty="0" smtClean="0">
                <a:latin typeface="+mn-lt"/>
              </a:rPr>
              <a:t>G(</a:t>
            </a:r>
            <a:r>
              <a:rPr lang="en-US" dirty="0" smtClean="0">
                <a:latin typeface="Symbol" panose="05050102010706020507" pitchFamily="18" charset="2"/>
              </a:rPr>
              <a:t>k</a:t>
            </a:r>
            <a:r>
              <a:rPr lang="en-US" dirty="0" smtClean="0">
                <a:latin typeface="+mn-lt"/>
              </a:rPr>
              <a:t>)</a:t>
            </a:r>
            <a:r>
              <a:rPr lang="en-US" sz="2800" dirty="0" smtClean="0">
                <a:latin typeface="+mn-lt"/>
              </a:rPr>
              <a:t> </a:t>
            </a:r>
            <a:r>
              <a:rPr lang="en-US" dirty="0">
                <a:sym typeface="Symbol"/>
              </a:rPr>
              <a:t> </a:t>
            </a:r>
            <a:r>
              <a:rPr lang="en-US" dirty="0" smtClean="0">
                <a:latin typeface="Symbol" panose="05050102010706020507" pitchFamily="18" charset="2"/>
              </a:rPr>
              <a:t>k </a:t>
            </a:r>
            <a:r>
              <a:rPr lang="en-US" dirty="0" smtClean="0">
                <a:latin typeface="+mn-lt"/>
              </a:rPr>
              <a:t>or (1+</a:t>
            </a:r>
            <a:r>
              <a:rPr lang="en-US" dirty="0" smtClean="0">
                <a:latin typeface="Symbol" panose="05050102010706020507" pitchFamily="18" charset="2"/>
              </a:rPr>
              <a:t>k</a:t>
            </a:r>
            <a:r>
              <a:rPr lang="en-US" baseline="30000" dirty="0" smtClean="0">
                <a:latin typeface="+mn-lt"/>
              </a:rPr>
              <a:t>2</a:t>
            </a:r>
            <a:r>
              <a:rPr lang="en-US" dirty="0" smtClean="0">
                <a:latin typeface="+mn-lt"/>
              </a:rPr>
              <a:t>)/2 </a:t>
            </a:r>
            <a:r>
              <a:rPr lang="en-US" dirty="0" smtClean="0">
                <a:sym typeface="Symbol"/>
              </a:rPr>
              <a:t> ~ </a:t>
            </a:r>
            <a:r>
              <a:rPr lang="en-US" dirty="0" smtClean="0">
                <a:latin typeface="Symbol" panose="05050102010706020507" pitchFamily="18" charset="2"/>
              </a:rPr>
              <a:t>k</a:t>
            </a:r>
            <a:r>
              <a:rPr lang="en-US" baseline="30000" dirty="0" smtClean="0"/>
              <a:t>2</a:t>
            </a:r>
          </a:p>
          <a:p>
            <a:pPr lvl="1">
              <a:lnSpc>
                <a:spcPct val="90000"/>
              </a:lnSpc>
            </a:pPr>
            <a:r>
              <a:rPr lang="en-US" dirty="0" smtClean="0">
                <a:sym typeface="Wingdings" panose="05000000000000000000" pitchFamily="2" charset="2"/>
              </a:rPr>
              <a:t>Fraction of external current drive = </a:t>
            </a:r>
            <a:r>
              <a:rPr lang="en-US" dirty="0" err="1" smtClean="0">
                <a:sym typeface="Wingdings" panose="05000000000000000000" pitchFamily="2" charset="2"/>
              </a:rPr>
              <a:t>f</a:t>
            </a:r>
            <a:r>
              <a:rPr lang="en-US" baseline="-25000" dirty="0" err="1" smtClean="0">
                <a:sym typeface="Wingdings" panose="05000000000000000000" pitchFamily="2" charset="2"/>
              </a:rPr>
              <a:t>CD</a:t>
            </a:r>
            <a:r>
              <a:rPr lang="en-US" dirty="0" smtClean="0">
                <a:sym typeface="Wingdings" panose="05000000000000000000" pitchFamily="2" charset="2"/>
              </a:rPr>
              <a:t> = 1 - </a:t>
            </a:r>
            <a:r>
              <a:rPr lang="en-US" dirty="0" err="1" smtClean="0">
                <a:sym typeface="Wingdings" panose="05000000000000000000" pitchFamily="2" charset="2"/>
              </a:rPr>
              <a:t>f</a:t>
            </a:r>
            <a:r>
              <a:rPr lang="en-US" baseline="-25000" dirty="0" err="1" smtClean="0">
                <a:sym typeface="Wingdings" panose="05000000000000000000" pitchFamily="2" charset="2"/>
              </a:rPr>
              <a:t>BS</a:t>
            </a:r>
            <a:endParaRPr lang="en-US" sz="2800" baseline="-25000" dirty="0">
              <a:latin typeface="+mn-lt"/>
            </a:endParaRPr>
          </a:p>
        </p:txBody>
      </p:sp>
      <p:sp>
        <p:nvSpPr>
          <p:cNvPr id="3" name="Title 2"/>
          <p:cNvSpPr>
            <a:spLocks noGrp="1"/>
          </p:cNvSpPr>
          <p:nvPr>
            <p:ph type="title"/>
          </p:nvPr>
        </p:nvSpPr>
        <p:spPr/>
        <p:txBody>
          <a:bodyPr>
            <a:normAutofit/>
          </a:bodyPr>
          <a:lstStyle/>
          <a:p>
            <a:r>
              <a:rPr lang="en-US" dirty="0" smtClean="0"/>
              <a:t>Stability limits and other operating constraints </a:t>
            </a:r>
            <a:endParaRPr lang="en-US" dirty="0"/>
          </a:p>
        </p:txBody>
      </p:sp>
    </p:spTree>
    <p:extLst>
      <p:ext uri="{BB962C8B-B14F-4D97-AF65-F5344CB8AC3E}">
        <p14:creationId xmlns:p14="http://schemas.microsoft.com/office/powerpoint/2010/main" val="40523472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71550"/>
            <a:ext cx="8991600" cy="914400"/>
          </a:xfrm>
        </p:spPr>
        <p:txBody>
          <a:bodyPr>
            <a:normAutofit/>
          </a:bodyPr>
          <a:lstStyle/>
          <a:p>
            <a:r>
              <a:rPr lang="en-US" sz="2400" dirty="0" smtClean="0"/>
              <a:t>For steady-state, current limit is weaker constraint than high </a:t>
            </a:r>
            <a:r>
              <a:rPr lang="en-US" sz="2400" dirty="0" err="1" smtClean="0"/>
              <a:t>f</a:t>
            </a:r>
            <a:r>
              <a:rPr lang="en-US" sz="2400" baseline="-25000" dirty="0" err="1" smtClean="0"/>
              <a:t>BS</a:t>
            </a:r>
            <a:r>
              <a:rPr lang="en-US" sz="2400" dirty="0" smtClean="0"/>
              <a:t> </a:t>
            </a:r>
            <a:r>
              <a:rPr lang="en-US" sz="2400" dirty="0" smtClean="0">
                <a:sym typeface="Wingdings" panose="05000000000000000000" pitchFamily="2" charset="2"/>
              </a:rPr>
              <a:t> no </a:t>
            </a:r>
            <a:r>
              <a:rPr lang="en-US" sz="2400" i="1" dirty="0" smtClean="0">
                <a:sym typeface="Wingdings" panose="05000000000000000000" pitchFamily="2" charset="2"/>
              </a:rPr>
              <a:t>q*</a:t>
            </a:r>
            <a:r>
              <a:rPr lang="en-US" sz="2400" dirty="0" smtClean="0">
                <a:sym typeface="Wingdings" panose="05000000000000000000" pitchFamily="2" charset="2"/>
              </a:rPr>
              <a:t> dependence  relevant variables are </a:t>
            </a:r>
            <a:r>
              <a:rPr lang="en-US" sz="2400" b="1" i="1" dirty="0" err="1" smtClean="0">
                <a:latin typeface="Symbol" panose="05050102010706020507" pitchFamily="18" charset="2"/>
                <a:sym typeface="Wingdings" panose="05000000000000000000" pitchFamily="2" charset="2"/>
              </a:rPr>
              <a:t>b</a:t>
            </a:r>
            <a:r>
              <a:rPr lang="en-US" sz="2400" b="1" i="1" baseline="-25000" dirty="0" err="1" smtClean="0">
                <a:sym typeface="Wingdings" panose="05000000000000000000" pitchFamily="2" charset="2"/>
              </a:rPr>
              <a:t>N</a:t>
            </a:r>
            <a:r>
              <a:rPr lang="en-US" sz="2400" b="1" i="1" dirty="0" smtClean="0">
                <a:sym typeface="Wingdings" panose="05000000000000000000" pitchFamily="2" charset="2"/>
              </a:rPr>
              <a:t> / </a:t>
            </a:r>
            <a:r>
              <a:rPr lang="en-US" sz="2400" b="1" i="1" dirty="0" err="1" smtClean="0">
                <a:sym typeface="Wingdings" panose="05000000000000000000" pitchFamily="2" charset="2"/>
              </a:rPr>
              <a:t>f</a:t>
            </a:r>
            <a:r>
              <a:rPr lang="en-US" sz="2400" b="1" i="1" baseline="-25000" dirty="0" err="1" smtClean="0">
                <a:sym typeface="Wingdings" panose="05000000000000000000" pitchFamily="2" charset="2"/>
              </a:rPr>
              <a:t>BS</a:t>
            </a:r>
            <a:r>
              <a:rPr lang="en-US" sz="2400" i="1" dirty="0">
                <a:sym typeface="Wingdings" panose="05000000000000000000" pitchFamily="2" charset="2"/>
              </a:rPr>
              <a:t> </a:t>
            </a:r>
            <a:r>
              <a:rPr lang="en-US" sz="2400" dirty="0" smtClean="0"/>
              <a:t>and </a:t>
            </a:r>
            <a:r>
              <a:rPr lang="en-US" sz="2400" b="1" i="1" dirty="0" err="1" smtClean="0"/>
              <a:t>f</a:t>
            </a:r>
            <a:r>
              <a:rPr lang="en-US" sz="2400" b="1" i="1" baseline="-25000" dirty="0" err="1" smtClean="0"/>
              <a:t>gw</a:t>
            </a:r>
            <a:r>
              <a:rPr lang="en-US" sz="2400" dirty="0" smtClean="0"/>
              <a:t>:</a:t>
            </a:r>
            <a:endParaRPr lang="en-US" sz="2400" dirty="0"/>
          </a:p>
        </p:txBody>
      </p:sp>
      <p:sp>
        <p:nvSpPr>
          <p:cNvPr id="3" name="Title 2"/>
          <p:cNvSpPr>
            <a:spLocks noGrp="1"/>
          </p:cNvSpPr>
          <p:nvPr>
            <p:ph type="title"/>
          </p:nvPr>
        </p:nvSpPr>
        <p:spPr/>
        <p:txBody>
          <a:bodyPr>
            <a:normAutofit/>
          </a:bodyPr>
          <a:lstStyle/>
          <a:p>
            <a:r>
              <a:rPr lang="en-US" dirty="0" smtClean="0"/>
              <a:t>Gain </a:t>
            </a:r>
            <a:r>
              <a:rPr lang="en-US" dirty="0"/>
              <a:t>v</a:t>
            </a:r>
            <a:r>
              <a:rPr lang="en-US" dirty="0" smtClean="0"/>
              <a:t>s. physics and engineering constraints</a:t>
            </a:r>
            <a:endParaRPr lang="en-US" dirty="0"/>
          </a:p>
        </p:txBody>
      </p:sp>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962150"/>
            <a:ext cx="181356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1"/>
          <p:cNvSpPr txBox="1">
            <a:spLocks/>
          </p:cNvSpPr>
          <p:nvPr/>
        </p:nvSpPr>
        <p:spPr>
          <a:xfrm>
            <a:off x="2072640" y="2495550"/>
            <a:ext cx="6400800" cy="914400"/>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Choose </a:t>
            </a:r>
            <a:r>
              <a:rPr lang="en-US" sz="2400" dirty="0"/>
              <a:t>electrostatic gyro-Bohm Petty-08 </a:t>
            </a:r>
            <a:r>
              <a:rPr lang="en-US" sz="2400" dirty="0" smtClean="0"/>
              <a:t>with no </a:t>
            </a:r>
            <a:r>
              <a:rPr lang="en-US" sz="2400" dirty="0" smtClean="0">
                <a:latin typeface="Symbol" panose="05050102010706020507" pitchFamily="18" charset="2"/>
              </a:rPr>
              <a:t>b</a:t>
            </a:r>
            <a:r>
              <a:rPr lang="en-US" sz="2400" dirty="0" smtClean="0"/>
              <a:t> degradation (JET, DIII-D, NSTX) </a:t>
            </a:r>
            <a:endParaRPr lang="en-US" sz="2400" dirty="0"/>
          </a:p>
        </p:txBody>
      </p:sp>
      <p:pic>
        <p:nvPicPr>
          <p:cNvPr id="615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876425"/>
            <a:ext cx="57721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1203960" y="1943100"/>
            <a:ext cx="685800" cy="2000250"/>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0800000">
            <a:off x="1905001" y="2577795"/>
            <a:ext cx="381000" cy="42638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580" y="4248151"/>
            <a:ext cx="7856220" cy="64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ight Brace 24"/>
          <p:cNvSpPr/>
          <p:nvPr/>
        </p:nvSpPr>
        <p:spPr>
          <a:xfrm rot="16200000">
            <a:off x="7658100" y="2838450"/>
            <a:ext cx="381000" cy="2438400"/>
          </a:xfrm>
          <a:prstGeom prst="rightBrace">
            <a:avLst>
              <a:gd name="adj1" fmla="val 49933"/>
              <a:gd name="adj2" fmla="val 52188"/>
            </a:avLst>
          </a:prstGeom>
          <a:ln w="57150">
            <a:solidFill>
              <a:srgbClr val="33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2057400" y="3457515"/>
            <a:ext cx="6858000" cy="400110"/>
          </a:xfrm>
          <a:prstGeom prst="rect">
            <a:avLst/>
          </a:prstGeom>
          <a:noFill/>
        </p:spPr>
        <p:txBody>
          <a:bodyPr wrap="square" rtlCol="0">
            <a:spAutoFit/>
          </a:bodyPr>
          <a:lstStyle/>
          <a:p>
            <a:r>
              <a:rPr lang="en-US" sz="2000" b="1" dirty="0" smtClean="0">
                <a:solidFill>
                  <a:srgbClr val="336699"/>
                </a:solidFill>
                <a:latin typeface="Arial Narrow" panose="020B0606020202030204" pitchFamily="34" charset="0"/>
              </a:rPr>
              <a:t>Optimize: confinement, current drive vs density          aspect ratio</a:t>
            </a:r>
            <a:endParaRPr lang="en-US" sz="2000" b="1" dirty="0">
              <a:solidFill>
                <a:srgbClr val="336699"/>
              </a:solidFill>
              <a:latin typeface="Arial Narrow" panose="020B0606020202030204" pitchFamily="34" charset="0"/>
            </a:endParaRPr>
          </a:p>
        </p:txBody>
      </p:sp>
      <p:sp>
        <p:nvSpPr>
          <p:cNvPr id="27" name="Right Brace 26"/>
          <p:cNvSpPr/>
          <p:nvPr/>
        </p:nvSpPr>
        <p:spPr>
          <a:xfrm rot="16200000">
            <a:off x="4724400" y="2419349"/>
            <a:ext cx="381000" cy="3276600"/>
          </a:xfrm>
          <a:prstGeom prst="rightBrace">
            <a:avLst>
              <a:gd name="adj1" fmla="val 49933"/>
              <a:gd name="adj2" fmla="val 66341"/>
            </a:avLst>
          </a:prstGeom>
          <a:ln w="57150">
            <a:solidFill>
              <a:srgbClr val="3366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0" y="3943350"/>
            <a:ext cx="2514600" cy="246221"/>
          </a:xfrm>
          <a:prstGeom prst="rect">
            <a:avLst/>
          </a:prstGeom>
        </p:spPr>
        <p:txBody>
          <a:bodyPr wrap="square">
            <a:spAutoFit/>
          </a:bodyPr>
          <a:lstStyle/>
          <a:p>
            <a:pPr algn="ctr"/>
            <a:r>
              <a:rPr lang="en-US" sz="1000" i="1" dirty="0" smtClean="0">
                <a:latin typeface="Arial Narrow" panose="020B0606020202030204" pitchFamily="34" charset="0"/>
              </a:rPr>
              <a:t>C. Petty, et al., Phys</a:t>
            </a:r>
            <a:r>
              <a:rPr lang="en-US" sz="1000" i="1" dirty="0">
                <a:latin typeface="Arial Narrow" panose="020B0606020202030204" pitchFamily="34" charset="0"/>
              </a:rPr>
              <a:t>. Plasmas </a:t>
            </a:r>
            <a:r>
              <a:rPr lang="en-US" sz="1000" b="1" i="1" dirty="0" smtClean="0">
                <a:latin typeface="Arial Narrow" panose="020B0606020202030204" pitchFamily="34" charset="0"/>
              </a:rPr>
              <a:t>15</a:t>
            </a:r>
            <a:r>
              <a:rPr lang="en-US" sz="1000" i="1" dirty="0" smtClean="0">
                <a:latin typeface="Arial Narrow" panose="020B0606020202030204" pitchFamily="34" charset="0"/>
              </a:rPr>
              <a:t> </a:t>
            </a:r>
            <a:r>
              <a:rPr lang="en-US" sz="1000" i="1" dirty="0">
                <a:latin typeface="Arial Narrow" panose="020B0606020202030204" pitchFamily="34" charset="0"/>
              </a:rPr>
              <a:t>(</a:t>
            </a:r>
            <a:r>
              <a:rPr lang="en-US" sz="1000" i="1" dirty="0" smtClean="0">
                <a:latin typeface="Arial Narrow" panose="020B0606020202030204" pitchFamily="34" charset="0"/>
              </a:rPr>
              <a:t>2008) 080501</a:t>
            </a:r>
            <a:endParaRPr lang="en-US" sz="1000" i="1" dirty="0">
              <a:latin typeface="Arial Narrow" panose="020B0606020202030204" pitchFamily="34" charset="0"/>
            </a:endParaRPr>
          </a:p>
        </p:txBody>
      </p:sp>
    </p:spTree>
    <p:extLst>
      <p:ext uri="{BB962C8B-B14F-4D97-AF65-F5344CB8AC3E}">
        <p14:creationId xmlns:p14="http://schemas.microsoft.com/office/powerpoint/2010/main" val="30190474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123950"/>
            <a:ext cx="8991600" cy="3505200"/>
          </a:xfrm>
        </p:spPr>
        <p:txBody>
          <a:bodyPr>
            <a:noAutofit/>
          </a:bodyPr>
          <a:lstStyle/>
          <a:p>
            <a:pPr>
              <a:lnSpc>
                <a:spcPct val="120000"/>
              </a:lnSpc>
            </a:pPr>
            <a:r>
              <a:rPr lang="en-US" dirty="0"/>
              <a:t>Aspect Ratio – </a:t>
            </a:r>
            <a:r>
              <a:rPr lang="en-US" dirty="0" smtClean="0"/>
              <a:t>Reduced </a:t>
            </a:r>
            <a:r>
              <a:rPr lang="en-US" dirty="0"/>
              <a:t>A </a:t>
            </a:r>
            <a:r>
              <a:rPr lang="en-US" dirty="0">
                <a:sym typeface="Wingdings" panose="05000000000000000000" pitchFamily="2" charset="2"/>
              </a:rPr>
              <a:t> h</a:t>
            </a:r>
            <a:r>
              <a:rPr lang="en-US" dirty="0"/>
              <a:t>igher </a:t>
            </a:r>
            <a:r>
              <a:rPr lang="en-US" dirty="0" err="1">
                <a:latin typeface="Symbol" panose="05050102010706020507" pitchFamily="18" charset="2"/>
              </a:rPr>
              <a:t>b</a:t>
            </a:r>
            <a:r>
              <a:rPr lang="en-US" baseline="-25000" dirty="0" err="1"/>
              <a:t>N</a:t>
            </a:r>
            <a:r>
              <a:rPr lang="en-US" dirty="0"/>
              <a:t> and </a:t>
            </a:r>
            <a:r>
              <a:rPr lang="en-US" dirty="0">
                <a:latin typeface="Symbol" panose="05050102010706020507" pitchFamily="18" charset="2"/>
              </a:rPr>
              <a:t>k</a:t>
            </a:r>
          </a:p>
          <a:p>
            <a:pPr>
              <a:lnSpc>
                <a:spcPct val="120000"/>
              </a:lnSpc>
            </a:pPr>
            <a:r>
              <a:rPr lang="en-US" dirty="0" smtClean="0"/>
              <a:t>Magnet Technology – HTS for higher B</a:t>
            </a:r>
            <a:r>
              <a:rPr lang="en-US" baseline="-25000" dirty="0" smtClean="0"/>
              <a:t>T</a:t>
            </a:r>
            <a:r>
              <a:rPr lang="en-US" dirty="0" smtClean="0"/>
              <a:t>, </a:t>
            </a:r>
            <a:r>
              <a:rPr lang="en-US" dirty="0" err="1" smtClean="0"/>
              <a:t>J</a:t>
            </a:r>
            <a:r>
              <a:rPr lang="en-US" baseline="-25000" dirty="0" err="1" smtClean="0"/>
              <a:t>winding</a:t>
            </a:r>
            <a:r>
              <a:rPr lang="en-US" baseline="-25000" dirty="0" smtClean="0"/>
              <a:t>-pack</a:t>
            </a:r>
          </a:p>
          <a:p>
            <a:pPr>
              <a:lnSpc>
                <a:spcPct val="120000"/>
              </a:lnSpc>
            </a:pPr>
            <a:r>
              <a:rPr lang="en-US" dirty="0" smtClean="0"/>
              <a:t>Confinement – Optimize edge transport barrier</a:t>
            </a:r>
          </a:p>
          <a:p>
            <a:pPr>
              <a:lnSpc>
                <a:spcPct val="120000"/>
              </a:lnSpc>
            </a:pPr>
            <a:r>
              <a:rPr lang="en-US" dirty="0" smtClean="0"/>
              <a:t>Current Drive – Negative NBI, new RF techniques</a:t>
            </a:r>
          </a:p>
          <a:p>
            <a:pPr>
              <a:lnSpc>
                <a:spcPct val="120000"/>
              </a:lnSpc>
            </a:pPr>
            <a:r>
              <a:rPr lang="en-US" dirty="0" err="1" smtClean="0"/>
              <a:t>Divertors</a:t>
            </a:r>
            <a:r>
              <a:rPr lang="en-US" dirty="0" smtClean="0"/>
              <a:t> – Long-leg, liquid metals</a:t>
            </a:r>
          </a:p>
          <a:p>
            <a:pPr>
              <a:lnSpc>
                <a:spcPct val="120000"/>
              </a:lnSpc>
            </a:pPr>
            <a:r>
              <a:rPr lang="en-US" dirty="0" smtClean="0"/>
              <a:t>Blankets – Liquid metal, high efficiency</a:t>
            </a:r>
          </a:p>
          <a:p>
            <a:pPr>
              <a:lnSpc>
                <a:spcPct val="120000"/>
              </a:lnSpc>
            </a:pPr>
            <a:endParaRPr lang="en-US" dirty="0"/>
          </a:p>
        </p:txBody>
      </p:sp>
      <p:sp>
        <p:nvSpPr>
          <p:cNvPr id="3" name="Title 2"/>
          <p:cNvSpPr>
            <a:spLocks noGrp="1"/>
          </p:cNvSpPr>
          <p:nvPr>
            <p:ph type="title"/>
          </p:nvPr>
        </p:nvSpPr>
        <p:spPr/>
        <p:txBody>
          <a:bodyPr/>
          <a:lstStyle/>
          <a:p>
            <a:r>
              <a:rPr lang="en-US" dirty="0" smtClean="0"/>
              <a:t>Potential Innovation Areas for Compact Pilot </a:t>
            </a:r>
            <a:endParaRPr lang="en-US" dirty="0"/>
          </a:p>
        </p:txBody>
      </p:sp>
    </p:spTree>
    <p:extLst>
      <p:ext uri="{BB962C8B-B14F-4D97-AF65-F5344CB8AC3E}">
        <p14:creationId xmlns:p14="http://schemas.microsoft.com/office/powerpoint/2010/main" val="144198565"/>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gasus_Theme_Widescreen_Official">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Lucida Sans Unicode"/>
      </a:majorFont>
      <a:minorFont>
        <a:latin typeface="Arial"/>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defRPr kumimoji="0" lang="en-US" sz="2400" b="0" i="0" u="none" strike="noStrike" cap="none" normalizeH="0" baseline="0" smtClean="0">
            <a:ln>
              <a:noFill/>
            </a:ln>
            <a:solidFill>
              <a:schemeClr val="tx1"/>
            </a:solidFill>
            <a:effectLst/>
            <a:latin typeface="Times New Roman" pitchFamily="18" charset="0"/>
            <a:cs typeface="Lucida Sans Unicode"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5000"/>
          </a:lnSpc>
          <a:spcBef>
            <a:spcPct val="0"/>
          </a:spcBef>
          <a:spcAft>
            <a:spcPct val="0"/>
          </a:spcAft>
          <a:buClr>
            <a:srgbClr val="000000"/>
          </a:buClr>
          <a:buSzPct val="100000"/>
          <a:buFont typeface="Times New Roman" pitchFamily="18" charset="0"/>
          <a:buNone/>
          <a:tabLst/>
          <a:defRPr kumimoji="0" lang="en-US" sz="2400" b="0" i="0" u="none" strike="noStrike" cap="none" normalizeH="0" baseline="0" smtClean="0">
            <a:ln>
              <a:noFill/>
            </a:ln>
            <a:solidFill>
              <a:schemeClr val="tx1"/>
            </a:solidFill>
            <a:effectLst/>
            <a:latin typeface="Times New Roman" pitchFamily="18" charset="0"/>
            <a:cs typeface="Lucida Sans Unicode" pitchFamily="34" charset="0"/>
          </a:defRPr>
        </a:defPPr>
      </a:lstStyle>
    </a:lnDef>
    <a:txDef>
      <a:spPr>
        <a:noFill/>
      </a:spPr>
      <a:bodyPr wrap="none" rtlCol="0">
        <a:spAutoFit/>
      </a:bodyPr>
      <a:lstStyle>
        <a:defPPr>
          <a:defRPr sz="1600" dirty="0" smtClean="0">
            <a:latin typeface="+mn-l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egasus_Theme_Widescreen_Official" id="{73DC7DCC-FE0A-0C41-B867-26CCDA1A5D53}" vid="{A698735D-5AEC-B54A-8C87-1436FC2926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14911</TotalTime>
  <Words>3436</Words>
  <Application>Microsoft Office PowerPoint</Application>
  <PresentationFormat>On-screen Show (16:9)</PresentationFormat>
  <Paragraphs>594</Paragraphs>
  <Slides>56</Slides>
  <Notes>4</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56</vt:i4>
      </vt:variant>
    </vt:vector>
  </HeadingPairs>
  <TitlesOfParts>
    <vt:vector size="59" baseType="lpstr">
      <vt:lpstr>NSTX Upgrade</vt:lpstr>
      <vt:lpstr>Pegasus_Theme_Widescreen_Official</vt:lpstr>
      <vt:lpstr>Equation</vt:lpstr>
      <vt:lpstr>Impact of physics and technology innovations on compact tokamak fusion pilot plants</vt:lpstr>
      <vt:lpstr>Possible missions for fusion next-steps</vt:lpstr>
      <vt:lpstr>Possible missions for fusion next-steps</vt:lpstr>
      <vt:lpstr>Outline</vt:lpstr>
      <vt:lpstr>Electricity gain Qeng determined primarily by  engineering efficiencies and fusion gain</vt:lpstr>
      <vt:lpstr>Fusion gain QDT  H25 from low  high gain </vt:lpstr>
      <vt:lpstr>Stability limits and other operating constraints </vt:lpstr>
      <vt:lpstr>Gain vs. physics and engineering constraints</vt:lpstr>
      <vt:lpstr>Potential Innovation Areas for Compact Pilot </vt:lpstr>
      <vt:lpstr>Potential Innovation Areas for Compact Pilot </vt:lpstr>
      <vt:lpstr>Optimization Approach</vt:lpstr>
      <vt:lpstr>Aspect ratio dependence of limits: k(e), bN(e)</vt:lpstr>
      <vt:lpstr>Rotation profile control may provide stable operation near and above n=1 no-wall limit</vt:lpstr>
      <vt:lpstr>HTS cables using REBCO tapes achieving  high winding pack current density at high BT </vt:lpstr>
      <vt:lpstr>At lower A, high TF winding-pack current density enables access to maximum allowed BT at coil</vt:lpstr>
      <vt:lpstr>High current density HTS cable motivates  consideration of lower-A tokamak pilot plants</vt:lpstr>
      <vt:lpstr>R=3m Pilot Plants require elevated H values</vt:lpstr>
      <vt:lpstr>Increased edge rotation shear, wider and higher  pedestal can increase normalized confinement ~1.5×</vt:lpstr>
      <vt:lpstr>Li (solid and liquid) PFCs can increase confinement</vt:lpstr>
      <vt:lpstr>High-efficiency current drive options exist but  need additional R&amp;D and demonstration (1)</vt:lpstr>
      <vt:lpstr>High-efficiency current drive options exist but  need additional R&amp;D and demonstration (2)</vt:lpstr>
      <vt:lpstr>Despite ITER’s beam ions being “too light”,  Ron was impressed by the scale of ITER NBI</vt:lpstr>
      <vt:lpstr>Potential Innovation Areas for Compact Pilot </vt:lpstr>
      <vt:lpstr>Long-leg / Super-X aids heat flux reduction </vt:lpstr>
      <vt:lpstr>Another option: use fast-flowing Liquid Metal  (LM) divertor for high heat-flux mitigation </vt:lpstr>
      <vt:lpstr>Advanced divertors under active development</vt:lpstr>
      <vt:lpstr>Example: A=2, R0 = 3m HTS-TF Pilot Plant</vt:lpstr>
      <vt:lpstr>Low-A HTS design with Li flow  on divertor and inboard surfaces</vt:lpstr>
      <vt:lpstr>Benefits of shorter-leg liquid metal divertor:</vt:lpstr>
      <vt:lpstr>Liquid metal blankets offer potential for  high thermal efficiency, modular design</vt:lpstr>
      <vt:lpstr>Summary:  Compact fusion Pilot Plants possible with improved technology and physics operating regimes</vt:lpstr>
      <vt:lpstr>PowerPoint Presentation</vt:lpstr>
      <vt:lpstr>A = 1.8-2.3 maximizes TF magnet utilization, and TF will be significant fraction of core cost </vt:lpstr>
      <vt:lpstr>A ≥ 3 maximizes blanket volume utilization</vt:lpstr>
      <vt:lpstr>ST-FNSF may need solenoidless current start-up method Coaxial Helicity Injection (CHI) effective for current initiation</vt:lpstr>
      <vt:lpstr>NIMROD simulations of CHI at high Lundquist number  plasmoid-mediated reconnection assists in flux closure</vt:lpstr>
      <vt:lpstr>HFS Injection at low TF Provides Non-Solenoidal Sustainment at High IN</vt:lpstr>
      <vt:lpstr>LHI-Produced Plasmas at low Bt Provide High bt</vt:lpstr>
      <vt:lpstr>Engineering constraints</vt:lpstr>
      <vt:lpstr>Simplified TF magnet design equations</vt:lpstr>
      <vt:lpstr>HTS performance vs. field and fast neutron fluence</vt:lpstr>
      <vt:lpstr>Increased TF winding-pack current density  can increase BT in plasma 2-3× at low A</vt:lpstr>
      <vt:lpstr>High current density HTS toroidal field coils could enable access to high fusion power in R~3m device</vt:lpstr>
      <vt:lpstr>PowerPoint Presentation</vt:lpstr>
      <vt:lpstr>CAD Geometry of OB Blanket with Ports</vt:lpstr>
      <vt:lpstr>Model blanket and shield thickness vs. A</vt:lpstr>
      <vt:lpstr>Neutronics analysis for HTS TF shielding</vt:lpstr>
      <vt:lpstr>Need inboard breeding for TBR &gt; 1 at A=2</vt:lpstr>
      <vt:lpstr>HTS TF lifetime is very strong  function of inboard shielding thickness</vt:lpstr>
      <vt:lpstr>Detailed breeding calculations completed for A=2</vt:lpstr>
      <vt:lpstr>Outboard / inboard blanket vertical maintenance</vt:lpstr>
      <vt:lpstr>PowerPoint Presentation</vt:lpstr>
      <vt:lpstr>Pilot Plant study exploring liquid metal divertor design similar to flowing water curtain systems</vt:lpstr>
      <vt:lpstr>Comparison of long vs. shorter-leg divertor Pilots:</vt:lpstr>
      <vt:lpstr>Lower Li containment system</vt:lpstr>
      <vt:lpstr>Local details of Li divertor / inboard FW</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Jonathan E. Menard</cp:lastModifiedBy>
  <cp:revision>707</cp:revision>
  <dcterms:created xsi:type="dcterms:W3CDTF">2015-07-16T16:59:24Z</dcterms:created>
  <dcterms:modified xsi:type="dcterms:W3CDTF">2016-11-08T18:08:58Z</dcterms:modified>
</cp:coreProperties>
</file>