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5"/>
  </p:notesMasterIdLst>
  <p:sldIdLst>
    <p:sldId id="268" r:id="rId3"/>
    <p:sldId id="283" r:id="rId4"/>
    <p:sldId id="287" r:id="rId5"/>
    <p:sldId id="288" r:id="rId6"/>
    <p:sldId id="284" r:id="rId7"/>
    <p:sldId id="292" r:id="rId8"/>
    <p:sldId id="311" r:id="rId9"/>
    <p:sldId id="316" r:id="rId10"/>
    <p:sldId id="282" r:id="rId11"/>
    <p:sldId id="317" r:id="rId12"/>
    <p:sldId id="285" r:id="rId13"/>
    <p:sldId id="297" r:id="rId14"/>
    <p:sldId id="299" r:id="rId15"/>
    <p:sldId id="300" r:id="rId16"/>
    <p:sldId id="318" r:id="rId17"/>
    <p:sldId id="308" r:id="rId18"/>
    <p:sldId id="295" r:id="rId19"/>
    <p:sldId id="274" r:id="rId20"/>
    <p:sldId id="286" r:id="rId21"/>
    <p:sldId id="303" r:id="rId22"/>
    <p:sldId id="319" r:id="rId23"/>
    <p:sldId id="305" r:id="rId24"/>
    <p:sldId id="275" r:id="rId25"/>
    <p:sldId id="276" r:id="rId26"/>
    <p:sldId id="315" r:id="rId27"/>
    <p:sldId id="289" r:id="rId28"/>
    <p:sldId id="290" r:id="rId29"/>
    <p:sldId id="291" r:id="rId30"/>
    <p:sldId id="309" r:id="rId31"/>
    <p:sldId id="310" r:id="rId32"/>
    <p:sldId id="313" r:id="rId33"/>
    <p:sldId id="314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CC33"/>
    <a:srgbClr val="9933FF"/>
    <a:srgbClr val="0000FF"/>
    <a:srgbClr val="00FFFF"/>
    <a:srgbClr val="920000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napToGrid="0"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3" y="3662357"/>
            <a:ext cx="1355805" cy="14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9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79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8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3633672"/>
            <a:ext cx="4831200" cy="1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62890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14750"/>
            <a:ext cx="166867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365760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1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6325"/>
            <a:ext cx="9144000" cy="227176"/>
            <a:chOff x="0" y="4324350"/>
            <a:chExt cx="9144000" cy="227176"/>
          </a:xfrm>
        </p:grpSpPr>
        <p:pic>
          <p:nvPicPr>
            <p:cNvPr id="9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458224" y="4933950"/>
            <a:ext cx="609576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algn="r"/>
            <a:fld id="{F117DE82-C9A9-43C8-BFFE-CF607F10B2C3}" type="slidenum">
              <a:rPr lang="en-US" sz="9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400" y="4933950"/>
            <a:ext cx="7315200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DPP 2016 – Characterization and Forecasting of RWM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 NSTX – Jack </a:t>
            </a:r>
            <a:r>
              <a:rPr lang="en-US" sz="9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Berkery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Oct. 31 – Nov. 4, 2016</a:t>
            </a:r>
            <a:endParaRPr lang="en-US" sz="9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325"/>
            <a:ext cx="9144000" cy="2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490922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fld id="{7582A597-63CD-47F9-A9E4-CA8C6B735F9D}" type="slidenum">
              <a:rPr/>
              <a:pPr eaLnBrk="0" hangingPunct="0"/>
              <a:t>‹#›</a:t>
            </a:fld>
            <a:endParaRPr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943275" y="4928090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NSTX-U PAC-37 Meeting: Overview of Disruption PAM Working Group and Initial Results </a:t>
            </a:r>
            <a:r>
              <a:rPr lang="en-US" altLang="en-US" sz="1000" b="1" dirty="0" smtClean="0">
                <a:solidFill>
                  <a:srgbClr val="3333CC"/>
                </a:solidFill>
                <a:ea typeface="ＭＳ Ｐゴシック" pitchFamily="34" charset="-128"/>
              </a:rPr>
              <a:t>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866389" y="4928090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3333CC"/>
                </a:solidFill>
                <a:ea typeface="ＭＳ Ｐゴシック" pitchFamily="34" charset="-128"/>
              </a:rPr>
              <a:t>Jan 27</a:t>
            </a:r>
            <a:r>
              <a:rPr lang="en-US" altLang="en-US" sz="1000" b="1" baseline="30000" dirty="0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altLang="en-US" sz="1000" b="1" dirty="0" smtClean="0">
                <a:solidFill>
                  <a:srgbClr val="3333CC"/>
                </a:solidFill>
                <a:ea typeface="ＭＳ Ｐゴシック" pitchFamily="34" charset="-128"/>
              </a:rPr>
              <a:t>, 2016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9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153220"/>
            <a:ext cx="1441938" cy="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8102"/>
            <a:ext cx="2590026" cy="38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0" y="1657350"/>
            <a:ext cx="9144000" cy="1447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Jack </a:t>
            </a:r>
            <a:r>
              <a:rPr lang="en-US" dirty="0" err="1" smtClean="0">
                <a:latin typeface="Calibri" panose="020F0502020204030204" pitchFamily="34" charset="0"/>
              </a:rPr>
              <a:t>Berkery</a:t>
            </a:r>
            <a:r>
              <a:rPr lang="en-US" dirty="0" smtClean="0">
                <a:latin typeface="Calibri" panose="020F0502020204030204" pitchFamily="34" charset="0"/>
              </a:rPr>
              <a:t>, Columbia University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S.A. Sabbagh</a:t>
            </a:r>
            <a:r>
              <a:rPr lang="en-US" sz="1800" baseline="30000" dirty="0" smtClean="0">
                <a:latin typeface="Calibri" panose="020F0502020204030204" pitchFamily="34" charset="0"/>
              </a:rPr>
              <a:t>1</a:t>
            </a:r>
            <a:r>
              <a:rPr lang="en-US" sz="1800" dirty="0" smtClean="0">
                <a:latin typeface="Calibri" panose="020F0502020204030204" pitchFamily="34" charset="0"/>
              </a:rPr>
              <a:t>, Y.S. Park</a:t>
            </a:r>
            <a:r>
              <a:rPr lang="en-US" sz="1800" baseline="30000" dirty="0" smtClean="0">
                <a:latin typeface="Calibri" panose="020F0502020204030204" pitchFamily="34" charset="0"/>
              </a:rPr>
              <a:t>1</a:t>
            </a:r>
            <a:r>
              <a:rPr lang="en-US" sz="1800" dirty="0" smtClean="0">
                <a:latin typeface="Calibri" panose="020F0502020204030204" pitchFamily="34" charset="0"/>
              </a:rPr>
              <a:t>, R.E. Bell</a:t>
            </a:r>
            <a:r>
              <a:rPr lang="en-US" sz="1800" baseline="30000" dirty="0">
                <a:latin typeface="Calibri" panose="020F0502020204030204" pitchFamily="34" charset="0"/>
              </a:rPr>
              <a:t>2</a:t>
            </a:r>
            <a:r>
              <a:rPr lang="en-US" sz="1800" dirty="0" smtClean="0">
                <a:latin typeface="Calibri" panose="020F0502020204030204" pitchFamily="34" charset="0"/>
              </a:rPr>
              <a:t>, S.P. Gerhardt</a:t>
            </a:r>
            <a:r>
              <a:rPr lang="en-US" sz="1800" baseline="30000" dirty="0">
                <a:latin typeface="Calibri" panose="020F0502020204030204" pitchFamily="34" charset="0"/>
              </a:rPr>
              <a:t>2</a:t>
            </a:r>
            <a:r>
              <a:rPr lang="en-US" sz="1800" dirty="0" smtClean="0">
                <a:latin typeface="Calibri" panose="020F0502020204030204" pitchFamily="34" charset="0"/>
              </a:rPr>
              <a:t>, C.E. Meyers</a:t>
            </a:r>
            <a:r>
              <a:rPr lang="en-US" sz="1800" baseline="30000" dirty="0">
                <a:latin typeface="Calibri" panose="020F0502020204030204" pitchFamily="34" charset="0"/>
              </a:rPr>
              <a:t>2</a:t>
            </a:r>
            <a:endParaRPr lang="en-US" sz="1800" baseline="30000" dirty="0" smtClean="0">
              <a:latin typeface="Calibri" panose="020F0502020204030204" pitchFamily="34" charset="0"/>
            </a:endParaRPr>
          </a:p>
          <a:p>
            <a:r>
              <a:rPr lang="en-US" sz="1800" i="1" baseline="30000" dirty="0" smtClean="0">
                <a:latin typeface="Calibri" panose="020F0502020204030204" pitchFamily="34" charset="0"/>
              </a:rPr>
              <a:t>1</a:t>
            </a:r>
            <a:r>
              <a:rPr lang="en-US" sz="1800" i="1" dirty="0" smtClean="0">
                <a:latin typeface="Calibri" panose="020F0502020204030204" pitchFamily="34" charset="0"/>
              </a:rPr>
              <a:t>Columbia University, </a:t>
            </a:r>
            <a:r>
              <a:rPr lang="en-US" sz="1800" i="1" baseline="30000" dirty="0" smtClean="0">
                <a:latin typeface="Calibri" panose="020F0502020204030204" pitchFamily="34" charset="0"/>
              </a:rPr>
              <a:t>2</a:t>
            </a:r>
            <a:r>
              <a:rPr lang="en-US" sz="1800" i="1" dirty="0" smtClean="0">
                <a:latin typeface="Calibri" panose="020F0502020204030204" pitchFamily="34" charset="0"/>
              </a:rPr>
              <a:t>Princeton Plasma Physics Laboratory 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400" y="66675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Characterization </a:t>
            </a:r>
            <a:r>
              <a:rPr lang="en-US" dirty="0">
                <a:latin typeface="Calibri" panose="020F0502020204030204" pitchFamily="34" charset="0"/>
              </a:rPr>
              <a:t>and Forecasting of Unstable Resistive Wall Modes in </a:t>
            </a:r>
            <a:r>
              <a:rPr lang="en-US" dirty="0" smtClean="0">
                <a:latin typeface="Calibri" panose="020F0502020204030204" pitchFamily="34" charset="0"/>
              </a:rPr>
              <a:t>NSTX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</a:rPr>
              <a:t>NSTX-U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2876550"/>
            <a:ext cx="73152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58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r>
              <a:rPr lang="en-US" dirty="0" smtClean="0">
                <a:latin typeface="Calibri" panose="020F0502020204030204" pitchFamily="34" charset="0"/>
              </a:rPr>
              <a:t> Annual Meeting of the APS Division of Plasma Physics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San Jose, CA, October 31 – November 4, 2016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94" y="2460289"/>
            <a:ext cx="3429165" cy="24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" y="2145869"/>
            <a:ext cx="37790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Initial DECAF results detects disruption chain events when applied to dedicated </a:t>
            </a:r>
            <a:r>
              <a:rPr lang="en-US" sz="2800" dirty="0" smtClean="0">
                <a:latin typeface="Calibri" panose="020F0502020204030204" pitchFamily="34" charset="0"/>
              </a:rPr>
              <a:t>44 </a:t>
            </a:r>
            <a:r>
              <a:rPr lang="en-US" sz="2800" dirty="0">
                <a:latin typeface="Calibri" panose="020F0502020204030204" pitchFamily="34" charset="0"/>
              </a:rPr>
              <a:t>shot NSTX RWM disruption database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7510" y="829113"/>
            <a:ext cx="4359641" cy="216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RWM </a:t>
            </a:r>
            <a:r>
              <a:rPr lang="en-US" sz="2000" dirty="0" err="1" smtClean="0">
                <a:latin typeface="Calibri" panose="020F0502020204030204" pitchFamily="34" charset="0"/>
              </a:rPr>
              <a:t>B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P</a:t>
            </a:r>
            <a:r>
              <a:rPr lang="en-US" sz="2000" baseline="30000" dirty="0" err="1" smtClean="0">
                <a:latin typeface="Calibri" panose="020F0502020204030204" pitchFamily="34" charset="0"/>
              </a:rPr>
              <a:t>n</a:t>
            </a:r>
            <a:r>
              <a:rPr lang="en-US" sz="2000" baseline="30000" dirty="0" smtClean="0">
                <a:latin typeface="Calibri" panose="020F0502020204030204" pitchFamily="34" charset="0"/>
              </a:rPr>
              <a:t>=1</a:t>
            </a:r>
            <a:r>
              <a:rPr lang="en-US" sz="2000" dirty="0" smtClean="0">
                <a:latin typeface="Calibri" panose="020F0502020204030204" pitchFamily="34" charset="0"/>
              </a:rPr>
              <a:t> threshold 30G (</a:t>
            </a:r>
            <a:r>
              <a:rPr lang="el-GR" sz="2000" i="1" dirty="0" smtClean="0">
                <a:latin typeface="Calibri" panose="020F0502020204030204" pitchFamily="34" charset="0"/>
              </a:rPr>
              <a:t>δ</a:t>
            </a:r>
            <a:r>
              <a:rPr lang="en-US" sz="2000" i="1" dirty="0" smtClean="0">
                <a:latin typeface="Calibri" panose="020F0502020204030204" pitchFamily="34" charset="0"/>
              </a:rPr>
              <a:t>B/B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 ~ 0.67%)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~60% within 14 </a:t>
            </a:r>
            <a:r>
              <a:rPr lang="el-GR" sz="2000" dirty="0" smtClean="0">
                <a:latin typeface="Calibri" panose="020F0502020204030204" pitchFamily="34" charset="0"/>
              </a:rPr>
              <a:t>τ</a:t>
            </a:r>
            <a:r>
              <a:rPr lang="en-US" sz="2000" baseline="-25000" dirty="0" smtClean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 of disruption time </a:t>
            </a:r>
            <a:r>
              <a:rPr lang="en-US" sz="1800" dirty="0" smtClean="0">
                <a:latin typeface="Calibri" panose="020F0502020204030204" pitchFamily="34" charset="0"/>
              </a:rPr>
              <a:t>(</a:t>
            </a:r>
            <a:r>
              <a:rPr lang="el-GR" sz="1800" dirty="0" smtClean="0">
                <a:latin typeface="Calibri" panose="020F0502020204030204" pitchFamily="34" charset="0"/>
              </a:rPr>
              <a:t>τ</a:t>
            </a:r>
            <a:r>
              <a:rPr lang="en-US" sz="1800" baseline="-25000" dirty="0" smtClean="0">
                <a:latin typeface="Calibri" panose="020F0502020204030204" pitchFamily="34" charset="0"/>
              </a:rPr>
              <a:t>w</a:t>
            </a:r>
            <a:r>
              <a:rPr lang="en-US" sz="1800" dirty="0" smtClean="0">
                <a:latin typeface="Calibri" panose="020F0502020204030204" pitchFamily="34" charset="0"/>
              </a:rPr>
              <a:t> = 5 </a:t>
            </a:r>
            <a:r>
              <a:rPr lang="en-US" sz="1800" dirty="0" err="1" smtClean="0">
                <a:latin typeface="Calibri" panose="020F0502020204030204" pitchFamily="34" charset="0"/>
              </a:rPr>
              <a:t>ms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92040" y="778025"/>
            <a:ext cx="4251960" cy="1827451"/>
            <a:chOff x="4892040" y="778025"/>
            <a:chExt cx="4251960" cy="1827451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16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17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18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5559201" y="1691750"/>
            <a:ext cx="32799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6013" y="3105332"/>
            <a:ext cx="430887" cy="9634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Disruption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664" y="2134221"/>
            <a:ext cx="650983" cy="34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367618" y="2876550"/>
            <a:ext cx="1776382" cy="1981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120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Minor disruptions cause </a:t>
            </a:r>
            <a:r>
              <a:rPr lang="en-US" sz="1400" dirty="0">
                <a:latin typeface="Calibri" panose="020F0502020204030204" pitchFamily="34" charset="0"/>
              </a:rPr>
              <a:t>large decreases in </a:t>
            </a:r>
            <a:r>
              <a:rPr lang="el-GR" sz="1400" dirty="0">
                <a:latin typeface="Calibri" panose="020F0502020204030204" pitchFamily="34" charset="0"/>
              </a:rPr>
              <a:t>β</a:t>
            </a:r>
            <a:r>
              <a:rPr lang="en-US" sz="1400" baseline="-25000" dirty="0">
                <a:latin typeface="Calibri" panose="020F0502020204030204" pitchFamily="34" charset="0"/>
              </a:rPr>
              <a:t>N</a:t>
            </a:r>
            <a:r>
              <a:rPr lang="en-US" sz="1400" dirty="0">
                <a:latin typeface="Calibri" panose="020F0502020204030204" pitchFamily="34" charset="0"/>
              </a:rPr>
              <a:t> and stored energy with subsequent </a:t>
            </a:r>
            <a:r>
              <a:rPr lang="en-US" sz="1400" dirty="0" smtClean="0">
                <a:latin typeface="Calibri" panose="020F0502020204030204" pitchFamily="34" charset="0"/>
              </a:rPr>
              <a:t>recovery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6706" y="4068801"/>
            <a:ext cx="733849" cy="6313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04747" y="2794459"/>
            <a:ext cx="2138454" cy="86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Earlier RWM events </a:t>
            </a:r>
            <a:r>
              <a:rPr lang="en-US" sz="1800" i="1" dirty="0" smtClean="0">
                <a:latin typeface="Calibri" panose="020F0502020204030204" pitchFamily="34" charset="0"/>
              </a:rPr>
              <a:t>not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false </a:t>
            </a:r>
            <a:r>
              <a:rPr lang="en-US" sz="1800" dirty="0" smtClean="0">
                <a:latin typeface="Calibri" panose="020F0502020204030204" pitchFamily="34" charset="0"/>
              </a:rPr>
              <a:t>positives!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Outline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296400" cy="37909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Disruption Event Characterization and 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New DECAF code developed and used to analyze NSTX disruptions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Characterization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Example: Resistive wall modes (RWM)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Analysis of a database of RWM unstable discharges in NSTX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Modification of ideal </a:t>
            </a:r>
            <a:r>
              <a:rPr lang="en-US" sz="2000" b="1" dirty="0">
                <a:latin typeface="Calibri" panose="020F0502020204030204" pitchFamily="34" charset="0"/>
              </a:rPr>
              <a:t>s</a:t>
            </a:r>
            <a:r>
              <a:rPr lang="en-US" sz="2000" b="1" dirty="0" smtClean="0">
                <a:latin typeface="Calibri" panose="020F0502020204030204" pitchFamily="34" charset="0"/>
              </a:rPr>
              <a:t>tability by </a:t>
            </a:r>
            <a:r>
              <a:rPr lang="en-US" sz="2000" b="1" dirty="0"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latin typeface="Calibri" panose="020F0502020204030204" pitchFamily="34" charset="0"/>
              </a:rPr>
              <a:t>e</a:t>
            </a:r>
            <a:r>
              <a:rPr lang="en-US" sz="2000" b="1" dirty="0" smtClean="0">
                <a:latin typeface="Calibri" panose="020F0502020204030204" pitchFamily="34" charset="0"/>
              </a:rPr>
              <a:t>ffects explains experimental instability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Reduced </a:t>
            </a:r>
            <a:r>
              <a:rPr lang="en-US" sz="2000" b="1" dirty="0"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latin typeface="Calibri" panose="020F0502020204030204" pitchFamily="34" charset="0"/>
              </a:rPr>
              <a:t>m</a:t>
            </a:r>
            <a:r>
              <a:rPr lang="en-US" sz="2000" b="1" dirty="0" smtClean="0">
                <a:latin typeface="Calibri" panose="020F0502020204030204" pitchFamily="34" charset="0"/>
              </a:rPr>
              <a:t>odel implemented in DECAF, successfully used on database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Can real-time reduced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model be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used in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NSTX-U to avoid disruptions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7010400" y="819150"/>
            <a:ext cx="2057779" cy="281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z="1600" smtClean="0">
              <a:cs typeface="Arial" pitchFamily="34" charset="0"/>
            </a:endParaRPr>
          </a:p>
        </p:txBody>
      </p:sp>
      <p:pic>
        <p:nvPicPr>
          <p:cNvPr id="42" name="Picture 41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/>
          <a:stretch/>
        </p:blipFill>
        <p:spPr bwMode="auto">
          <a:xfrm>
            <a:off x="190500" y="819150"/>
            <a:ext cx="487918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 full description of RWM stability includes both fluid and “kinetic effects”: taking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into account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complex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particle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motion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4071186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7091" y="4173627"/>
            <a:ext cx="2811018" cy="4809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19600" y="2495550"/>
            <a:ext cx="2251906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Precession Drift</a:t>
            </a:r>
            <a:endParaRPr lang="en-US" sz="24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9812" y="3134154"/>
            <a:ext cx="2396836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~Plasma Rotation</a:t>
            </a:r>
            <a:endParaRPr lang="en-US" sz="24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3893820"/>
            <a:ext cx="73304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492082" y="4071186"/>
            <a:ext cx="2518776" cy="685800"/>
            <a:chOff x="4850474" y="1925442"/>
            <a:chExt cx="2098975" cy="571499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850474" y="1925442"/>
              <a:ext cx="2098975" cy="571499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2" b="24804"/>
            <a:stretch/>
          </p:blipFill>
          <p:spPr bwMode="auto">
            <a:xfrm>
              <a:off x="4892040" y="1962150"/>
              <a:ext cx="2024426" cy="4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Straight Arrow Connector 36"/>
          <p:cNvCxnSpPr>
            <a:stCxn id="16" idx="2"/>
          </p:cNvCxnSpPr>
          <p:nvPr/>
        </p:nvCxnSpPr>
        <p:spPr bwMode="auto">
          <a:xfrm flipH="1">
            <a:off x="5334001" y="3595819"/>
            <a:ext cx="414229" cy="728531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419600" y="2915057"/>
            <a:ext cx="130213" cy="1409293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047750" y="3603058"/>
            <a:ext cx="285837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200" dirty="0" smtClean="0">
                <a:solidFill>
                  <a:srgbClr val="008080"/>
                </a:solidFill>
                <a:latin typeface="Calibri" pitchFamily="34" charset="0"/>
              </a:rPr>
              <a:t>[R. Pitts et al., Physics World, March 2006]</a:t>
            </a:r>
          </a:p>
        </p:txBody>
      </p:sp>
      <p:pic>
        <p:nvPicPr>
          <p:cNvPr id="44" name="Picture 4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0" r="80521" b="28747"/>
          <a:stretch/>
        </p:blipFill>
        <p:spPr bwMode="auto">
          <a:xfrm>
            <a:off x="79183" y="1016485"/>
            <a:ext cx="1180965" cy="2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H="1">
            <a:off x="361950" y="1257085"/>
            <a:ext cx="57150" cy="636491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10400" y="767715"/>
            <a:ext cx="2057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Times New Roman" panose="02020603050405020304" pitchFamily="18" charset="0"/>
                <a:cs typeface="Arial" pitchFamily="34" charset="0"/>
              </a:rPr>
              <a:t>MISK code</a:t>
            </a:r>
            <a:r>
              <a:rPr lang="en-US" sz="2000" b="0" i="0" dirty="0" smtClean="0">
                <a:latin typeface="Calibri" panose="020F0502020204030204" pitchFamily="34" charset="0"/>
                <a:cs typeface="Arial" pitchFamily="34" charset="0"/>
              </a:rPr>
              <a:t>      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Solves for RWM growth rate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i="0" dirty="0" smtClean="0">
                <a:latin typeface="Calibri" panose="020F0502020204030204" pitchFamily="34" charset="0"/>
                <a:cs typeface="Arial" pitchFamily="34" charset="0"/>
              </a:rPr>
              <a:t>       is solved by using     from the drift kinetic equation</a:t>
            </a:r>
            <a:endParaRPr lang="en-US" sz="2000" b="0" i="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08" y="2109642"/>
            <a:ext cx="433552" cy="1828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2343150"/>
            <a:ext cx="140770" cy="274320"/>
          </a:xfrm>
          <a:prstGeom prst="rect">
            <a:avLst/>
          </a:prstGeom>
        </p:spPr>
      </p:pic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110495" y="4065964"/>
            <a:ext cx="166190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Lett.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104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035003 (2010)]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246889" y="797816"/>
            <a:ext cx="4190880" cy="4031224"/>
            <a:chOff x="246889" y="1161288"/>
            <a:chExt cx="4458384" cy="4288536"/>
          </a:xfrm>
        </p:grpSpPr>
        <p:sp>
          <p:nvSpPr>
            <p:cNvPr id="46" name="TextBox 45"/>
            <p:cNvSpPr txBox="1"/>
            <p:nvPr/>
          </p:nvSpPr>
          <p:spPr>
            <a:xfrm>
              <a:off x="1670676" y="1246295"/>
              <a:ext cx="7247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0" i="0" u="sng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NSTX</a:t>
              </a:r>
              <a:endParaRPr lang="en-US" sz="2000" b="0" i="0" u="sng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40"/>
            <a:stretch/>
          </p:blipFill>
          <p:spPr bwMode="auto">
            <a:xfrm>
              <a:off x="246889" y="1161288"/>
              <a:ext cx="4458384" cy="42885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0" b="51410"/>
            <a:stretch/>
          </p:blipFill>
          <p:spPr bwMode="auto">
            <a:xfrm>
              <a:off x="457200" y="3200400"/>
              <a:ext cx="4220923" cy="2083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8" t="48082" r="24216" b="3554"/>
            <a:stretch/>
          </p:blipFill>
          <p:spPr bwMode="auto">
            <a:xfrm>
              <a:off x="2590800" y="1161288"/>
              <a:ext cx="2114472" cy="207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3" t="2681" r="67758" b="92654"/>
            <a:stretch/>
          </p:blipFill>
          <p:spPr bwMode="auto">
            <a:xfrm>
              <a:off x="2828260" y="1719072"/>
              <a:ext cx="233917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MISK calculations validated against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unstable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experimental plasmas; reproduce approach towards marginal stability</a:t>
            </a:r>
            <a:endParaRPr lang="en-US" sz="2800" dirty="0"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3893820"/>
            <a:ext cx="45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265484" y="4062637"/>
            <a:ext cx="2831025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6366392" y="4091285"/>
            <a:ext cx="25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MISK Calculations</a:t>
            </a:r>
            <a:endParaRPr lang="en-US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4568536" y="4057617"/>
            <a:ext cx="1396766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. Fusion 55, 123007 (2015)]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105400" y="748978"/>
            <a:ext cx="3576866" cy="3017520"/>
            <a:chOff x="4876800" y="1161288"/>
            <a:chExt cx="4114800" cy="3471333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161288"/>
              <a:ext cx="4114800" cy="347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577417" y="1608005"/>
              <a:ext cx="990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latin typeface="Calibri" pitchFamily="34" charset="0"/>
                </a:rPr>
                <a:t>unstable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91931" y="1899025"/>
              <a:ext cx="74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latin typeface="Calibri" pitchFamily="34" charset="0"/>
                </a:rPr>
                <a:t>stable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09783" y="1276289"/>
              <a:ext cx="2343313" cy="4602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0" i="0" u="sng" dirty="0" smtClean="0">
                  <a:solidFill>
                    <a:srgbClr val="336699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MISK Calculations</a:t>
              </a:r>
              <a:endParaRPr lang="en-US" sz="2000" b="0" i="0" u="sng" dirty="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3858" r="95620" b="61759"/>
          <a:stretch/>
        </p:blipFill>
        <p:spPr bwMode="auto">
          <a:xfrm>
            <a:off x="457200" y="2813428"/>
            <a:ext cx="128588" cy="147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7347" r="95620" b="61759"/>
          <a:stretch/>
        </p:blipFill>
        <p:spPr bwMode="auto">
          <a:xfrm>
            <a:off x="2450164" y="1058006"/>
            <a:ext cx="116823" cy="132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7238" r="95620" b="61759"/>
          <a:stretch/>
        </p:blipFill>
        <p:spPr bwMode="auto">
          <a:xfrm>
            <a:off x="2450164" y="2958353"/>
            <a:ext cx="116823" cy="132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768646" y="1648791"/>
            <a:ext cx="1293122" cy="40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5800" y="3305563"/>
            <a:ext cx="838200" cy="24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08738" y="3334109"/>
            <a:ext cx="838200" cy="24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9478" y="3370993"/>
            <a:ext cx="1195146" cy="47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74086" y="1598191"/>
            <a:ext cx="1147506" cy="36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83317" y="3479590"/>
            <a:ext cx="1091081" cy="40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0" y="2257739"/>
            <a:ext cx="449994" cy="2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62438" y="2258327"/>
            <a:ext cx="449994" cy="2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70222" y="4187587"/>
            <a:ext cx="449994" cy="2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26753" y="4182002"/>
            <a:ext cx="322783" cy="2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60986" y="4204873"/>
            <a:ext cx="47453" cy="2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9976" y="866075"/>
            <a:ext cx="729407" cy="259572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83084" y="1278047"/>
            <a:ext cx="729407" cy="2595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1126" y="2784308"/>
            <a:ext cx="729407" cy="2595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74086" y="2784308"/>
            <a:ext cx="729407" cy="259572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036348" y="877723"/>
            <a:ext cx="746970" cy="30994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NSTX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082" y="1407833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β</a:t>
            </a:r>
            <a:r>
              <a:rPr lang="en-US" sz="1600" baseline="-25000" dirty="0" smtClean="0">
                <a:latin typeface="Calibri" panose="020F0502020204030204" pitchFamily="34" charset="0"/>
              </a:rPr>
              <a:t>N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1147" y="1705619"/>
            <a:ext cx="36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</a:rPr>
              <a:t>B</a:t>
            </a:r>
            <a:r>
              <a:rPr lang="en-US" sz="1600" baseline="-25000" dirty="0" err="1">
                <a:latin typeface="Calibri" panose="020F0502020204030204" pitchFamily="34" charset="0"/>
              </a:rPr>
              <a:t>p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293132" y="1382308"/>
            <a:ext cx="96030" cy="160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293132" y="1907337"/>
            <a:ext cx="105737" cy="212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5"/>
          <a:stretch/>
        </p:blipFill>
        <p:spPr bwMode="auto">
          <a:xfrm>
            <a:off x="452790" y="2865532"/>
            <a:ext cx="4114800" cy="4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432156" y="756486"/>
            <a:ext cx="3570761" cy="4114800"/>
            <a:chOff x="4378249" y="1008211"/>
            <a:chExt cx="4761017" cy="5486400"/>
          </a:xfrm>
        </p:grpSpPr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008211"/>
              <a:ext cx="3805266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6990576" y="1973251"/>
              <a:ext cx="145757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no-wall limit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15470" y="3921955"/>
              <a:ext cx="145757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no-wall limit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93776" y="2818963"/>
              <a:ext cx="163925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with-wall limit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95845" y="1325902"/>
              <a:ext cx="163925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with-wall limit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38171" y="4643794"/>
              <a:ext cx="247640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fluid RWM growth rate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7701776" y="5017168"/>
              <a:ext cx="0" cy="642396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TextBox 55"/>
            <p:cNvSpPr txBox="1"/>
            <p:nvPr/>
          </p:nvSpPr>
          <p:spPr>
            <a:xfrm>
              <a:off x="6194585" y="5558978"/>
              <a:ext cx="284915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stabilized by kinetic effects</a:t>
              </a:r>
            </a:p>
          </p:txBody>
        </p:sp>
        <p:sp>
          <p:nvSpPr>
            <p:cNvPr id="57" name="Curved Right Arrow 56"/>
            <p:cNvSpPr/>
            <p:nvPr/>
          </p:nvSpPr>
          <p:spPr>
            <a:xfrm>
              <a:off x="5094514" y="2169248"/>
              <a:ext cx="478972" cy="100386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8" name="Curved Right Arrow 57"/>
            <p:cNvSpPr/>
            <p:nvPr/>
          </p:nvSpPr>
          <p:spPr>
            <a:xfrm>
              <a:off x="5072743" y="3969783"/>
              <a:ext cx="478972" cy="100386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19516" y="1562046"/>
              <a:ext cx="1056274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β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limits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94526" y="3216068"/>
              <a:ext cx="667657" cy="651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58576" y="3412858"/>
              <a:ext cx="73828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l-G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δ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78249" y="4999010"/>
              <a:ext cx="1266961" cy="1436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growth</a:t>
              </a:r>
            </a:p>
            <a:p>
              <a:pPr algn="ctr"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rate</a:t>
              </a:r>
            </a:p>
            <a:p>
              <a:pPr algn="ctr"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</a:t>
              </a:r>
              <a:r>
                <a:rPr lang="el-G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/>
                </a:rPr>
                <a:t>γτ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/>
                </a:rPr>
                <a:t>w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/>
                </a:rPr>
                <a:t>)</a:t>
              </a:r>
            </a:p>
            <a:p>
              <a:pPr algn="ctr">
                <a:buNone/>
              </a:pPr>
              <a:endParaRPr lang="en-US" sz="16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Goal is to forecast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mode growth rate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 real-time using parameterized reduced models for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δW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terms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4071186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7091" y="4173627"/>
            <a:ext cx="2811018" cy="48091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0" y="3881857"/>
            <a:ext cx="5441539" cy="119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3" idx="0"/>
          </p:cNvCxnSpPr>
          <p:nvPr/>
        </p:nvCxnSpPr>
        <p:spPr bwMode="auto">
          <a:xfrm>
            <a:off x="761321" y="3758988"/>
            <a:ext cx="991279" cy="414639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9550" y="3313712"/>
            <a:ext cx="1807823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Fluid Terms</a:t>
            </a:r>
            <a:endParaRPr lang="en-US" sz="2400" b="0" i="0" baseline="7400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0217" y="1113443"/>
            <a:ext cx="4114800" cy="17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2291" y="732434"/>
            <a:ext cx="44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Modeled estimates for NSTX no-wall limit</a:t>
            </a:r>
            <a:endParaRPr lang="en-US" sz="2000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14426" y="2483553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NSTX 138556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9817" y="126583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624" y="1189641"/>
            <a:ext cx="124745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Internal inductance</a:t>
            </a:r>
          </a:p>
          <a:p>
            <a:pPr>
              <a:buNone/>
            </a:pPr>
            <a:r>
              <a:rPr lang="en-US" sz="105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Pressure peaking</a:t>
            </a:r>
          </a:p>
          <a:p>
            <a:pPr>
              <a:buNone/>
            </a:pPr>
            <a:r>
              <a:rPr lang="en-US" sz="1050" dirty="0" smtClean="0">
                <a:solidFill>
                  <a:srgbClr val="009900"/>
                </a:solidFill>
                <a:latin typeface="Calibri" panose="020F0502020204030204" pitchFamily="34" charset="0"/>
              </a:rPr>
              <a:t>Aspect ratio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44595" y="1226245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Composite no-wall limit model</a:t>
            </a:r>
            <a:endParaRPr 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494287" y="1452526"/>
            <a:ext cx="821410" cy="77826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"/>
          <p:cNvSpPr txBox="1">
            <a:spLocks/>
          </p:cNvSpPr>
          <p:nvPr/>
        </p:nvSpPr>
        <p:spPr>
          <a:xfrm>
            <a:off x="3429000" y="4004103"/>
            <a:ext cx="1905000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RWM dispersion relation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Physics understanding from previous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RWM research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used to construct a reduced kinetic model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4071186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091" y="4173627"/>
            <a:ext cx="2811018" cy="48091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0" y="3881857"/>
            <a:ext cx="5441539" cy="119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"/>
          <p:cNvSpPr txBox="1">
            <a:spLocks/>
          </p:cNvSpPr>
          <p:nvPr/>
        </p:nvSpPr>
        <p:spPr>
          <a:xfrm>
            <a:off x="3429000" y="4004103"/>
            <a:ext cx="1905000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RWM dispersion relation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 flipV="1">
            <a:off x="3097732" y="4624120"/>
            <a:ext cx="2659145" cy="132866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756877" y="4348325"/>
            <a:ext cx="2012539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Kinetic Effects</a:t>
            </a:r>
            <a:endParaRPr lang="en-US" sz="1400" b="0" i="0" baseline="7400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80211" y="750487"/>
            <a:ext cx="3017520" cy="3021306"/>
            <a:chOff x="232003" y="1444173"/>
            <a:chExt cx="4572000" cy="457773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1444173"/>
              <a:ext cx="4572000" cy="457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2345880" y="2606973"/>
              <a:ext cx="2045811" cy="41785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Bounce resonances</a:t>
              </a:r>
              <a:endParaRPr lang="en-US" sz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1195891" y="1784834"/>
              <a:ext cx="3577956" cy="48909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Precession resonance</a:t>
              </a:r>
              <a:endParaRPr lang="en-US" sz="1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2690417" y="4814584"/>
              <a:ext cx="1867068" cy="4281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&lt;</a:t>
              </a:r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&gt; = 1 kHz</a:t>
              </a:r>
              <a:endParaRPr lang="en-US" sz="12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3276601" y="819150"/>
            <a:ext cx="5867408" cy="23684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Gaussian functions are used for resonances</a:t>
            </a:r>
          </a:p>
          <a:p>
            <a:pPr lvl="1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Positions in &lt;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&gt;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determined by</a:t>
            </a:r>
            <a:r>
              <a:rPr lang="el-GR" sz="1800" dirty="0" smtClean="0">
                <a:latin typeface="Arial"/>
                <a:cs typeface="Arial"/>
              </a:rPr>
              <a:t> 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b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Height (a), width (b), and position (c) dependent on     </a:t>
            </a:r>
            <a:r>
              <a:rPr lang="el-GR" sz="18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l-GR" sz="1800" i="1" dirty="0">
                <a:latin typeface="Calibri" pitchFamily="34" charset="0"/>
                <a:cs typeface="Calibri" pitchFamily="34" charset="0"/>
              </a:rPr>
              <a:t>ν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Arial"/>
              </a:rPr>
              <a:t>b</a:t>
            </a:r>
            <a:endParaRPr lang="en-US" sz="1800" dirty="0" smtClean="0">
              <a:latin typeface="Calibri" pitchFamily="34" charset="0"/>
              <a:cs typeface="Arial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Arial"/>
              </a:rPr>
              <a:t>Coefficients selected to reflect NSTX experience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33001" y="2172190"/>
            <a:ext cx="1525108" cy="275782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real</a:t>
            </a:r>
            <a:endParaRPr lang="en-US" sz="11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677587" y="2435253"/>
            <a:ext cx="1525108" cy="275782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imaginary</a:t>
            </a:r>
            <a:endParaRPr lang="en-US" sz="11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/>
          <a:stretch/>
        </p:blipFill>
        <p:spPr bwMode="auto">
          <a:xfrm>
            <a:off x="4429882" y="1315463"/>
            <a:ext cx="2653990" cy="8491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DECAF contains modeled kinetic quantities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for generation of stability maps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2057" y="887948"/>
            <a:ext cx="3345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  <a:ea typeface="ＭＳ Ｐゴシック" pitchFamily="34" charset="-128"/>
              </a:rPr>
              <a:t>Normalized growth rate vs. time</a:t>
            </a:r>
            <a:endParaRPr lang="en-US" sz="2000" u="sng" baseline="-25000" dirty="0">
              <a:solidFill>
                <a:srgbClr val="3366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55680" y="1264425"/>
            <a:ext cx="3320300" cy="35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031036" y="2359553"/>
            <a:ext cx="2834640" cy="2451706"/>
            <a:chOff x="6019800" y="2419348"/>
            <a:chExt cx="2834640" cy="2451706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419348"/>
              <a:ext cx="2834640" cy="24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696200" y="3881857"/>
              <a:ext cx="813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unstable</a:t>
              </a:r>
            </a:p>
            <a:p>
              <a:r>
                <a:rPr lang="en-US" sz="1400" dirty="0" smtClean="0">
                  <a:latin typeface="Calibri" panose="020F0502020204030204" pitchFamily="34" charset="0"/>
                </a:rPr>
                <a:t>region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477" y="2876550"/>
              <a:ext cx="2369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278008" y="253799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C</a:t>
              </a:r>
              <a:r>
                <a:rPr lang="el-GR" sz="1600" baseline="-25000" dirty="0" smtClean="0">
                  <a:latin typeface="Calibri" panose="020F0502020204030204" pitchFamily="34" charset="0"/>
                </a:rPr>
                <a:t>β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78008" y="2576066"/>
              <a:ext cx="365806" cy="986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129387" y="3205952"/>
              <a:ext cx="8352" cy="515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178794" y="3562350"/>
              <a:ext cx="23126" cy="41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560915" y="3604016"/>
              <a:ext cx="47677" cy="109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58028" y="2020999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Fluid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4710" y="3354111"/>
            <a:ext cx="1347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Fluid + Kinetic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7512" y="2586491"/>
            <a:ext cx="813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unstable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0462" y="2939337"/>
            <a:ext cx="62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stable</a:t>
            </a:r>
            <a:endParaRPr lang="en-US" sz="1400" dirty="0">
              <a:solidFill>
                <a:srgbClr val="0099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906821" y="2545158"/>
            <a:ext cx="0" cy="2987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906821" y="2877132"/>
            <a:ext cx="0" cy="3385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135872" y="1074245"/>
            <a:ext cx="4507942" cy="17606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Stability diagram shows trajectory of a discharge towards unstable regions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4231" y="2816755"/>
            <a:ext cx="219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C</a:t>
            </a:r>
            <a:r>
              <a:rPr lang="el-GR" sz="1600" baseline="-25000" dirty="0" smtClean="0">
                <a:latin typeface="Calibri" panose="020F0502020204030204" pitchFamily="34" charset="0"/>
              </a:rPr>
              <a:t>β</a:t>
            </a:r>
            <a:r>
              <a:rPr lang="en-US" sz="1600" dirty="0" smtClean="0">
                <a:latin typeface="Calibri" panose="020F0502020204030204" pitchFamily="34" charset="0"/>
              </a:rPr>
              <a:t> = (</a:t>
            </a:r>
            <a:r>
              <a:rPr lang="el-GR" sz="1600" dirty="0" smtClean="0">
                <a:latin typeface="Calibri" panose="020F0502020204030204" pitchFamily="34" charset="0"/>
              </a:rPr>
              <a:t>β</a:t>
            </a:r>
            <a:r>
              <a:rPr lang="en-US" sz="1600" baseline="-25000" dirty="0" smtClean="0">
                <a:latin typeface="Calibri" panose="020F0502020204030204" pitchFamily="34" charset="0"/>
              </a:rPr>
              <a:t>N</a:t>
            </a:r>
            <a:r>
              <a:rPr lang="en-US" sz="1600" dirty="0" smtClean="0">
                <a:latin typeface="Calibri" panose="020F0502020204030204" pitchFamily="34" charset="0"/>
              </a:rPr>
              <a:t> – </a:t>
            </a:r>
            <a:r>
              <a:rPr lang="el-GR" sz="1600" dirty="0">
                <a:latin typeface="Calibri" panose="020F0502020204030204" pitchFamily="34" charset="0"/>
              </a:rPr>
              <a:t>β</a:t>
            </a:r>
            <a:r>
              <a:rPr lang="en-US" sz="1600" baseline="-25000" dirty="0" err="1" smtClean="0">
                <a:latin typeface="Calibri" panose="020F0502020204030204" pitchFamily="34" charset="0"/>
              </a:rPr>
              <a:t>N</a:t>
            </a:r>
            <a:r>
              <a:rPr lang="en-US" sz="1600" baseline="30000" dirty="0" err="1" smtClean="0">
                <a:latin typeface="Calibri" panose="020F0502020204030204" pitchFamily="34" charset="0"/>
              </a:rPr>
              <a:t>no</a:t>
            </a:r>
            <a:r>
              <a:rPr lang="en-US" sz="1600" baseline="30000" dirty="0" smtClean="0">
                <a:latin typeface="Calibri" panose="020F0502020204030204" pitchFamily="34" charset="0"/>
              </a:rPr>
              <a:t>-wall</a:t>
            </a:r>
            <a:r>
              <a:rPr lang="en-US" sz="1600" dirty="0" smtClean="0">
                <a:latin typeface="Calibri" panose="020F0502020204030204" pitchFamily="34" charset="0"/>
              </a:rPr>
              <a:t>)/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        (</a:t>
            </a:r>
            <a:r>
              <a:rPr lang="el-GR" sz="1600" dirty="0">
                <a:latin typeface="Calibri" panose="020F0502020204030204" pitchFamily="34" charset="0"/>
              </a:rPr>
              <a:t>β</a:t>
            </a:r>
            <a:r>
              <a:rPr lang="en-US" sz="1600" baseline="-25000" dirty="0" err="1" smtClean="0">
                <a:latin typeface="Calibri" panose="020F0502020204030204" pitchFamily="34" charset="0"/>
              </a:rPr>
              <a:t>N</a:t>
            </a:r>
            <a:r>
              <a:rPr lang="en-US" sz="1600" baseline="30000" dirty="0" err="1" smtClean="0">
                <a:latin typeface="Calibri" panose="020F0502020204030204" pitchFamily="34" charset="0"/>
              </a:rPr>
              <a:t>with</a:t>
            </a:r>
            <a:r>
              <a:rPr lang="en-US" sz="1600" baseline="30000" dirty="0" smtClean="0">
                <a:latin typeface="Calibri" panose="020F0502020204030204" pitchFamily="34" charset="0"/>
              </a:rPr>
              <a:t>-wall</a:t>
            </a:r>
            <a:r>
              <a:rPr lang="en-US" sz="1600" dirty="0" smtClean="0">
                <a:latin typeface="Calibri" panose="020F0502020204030204" pitchFamily="34" charset="0"/>
              </a:rPr>
              <a:t> – </a:t>
            </a:r>
            <a:r>
              <a:rPr lang="el-GR" sz="1600" dirty="0">
                <a:latin typeface="Calibri" panose="020F0502020204030204" pitchFamily="34" charset="0"/>
              </a:rPr>
              <a:t>β</a:t>
            </a:r>
            <a:r>
              <a:rPr lang="en-US" sz="1600" baseline="-25000" dirty="0" err="1" smtClean="0">
                <a:latin typeface="Calibri" panose="020F0502020204030204" pitchFamily="34" charset="0"/>
              </a:rPr>
              <a:t>N</a:t>
            </a:r>
            <a:r>
              <a:rPr lang="en-US" sz="1600" baseline="30000" dirty="0" err="1" smtClean="0">
                <a:latin typeface="Calibri" panose="020F0502020204030204" pitchFamily="34" charset="0"/>
              </a:rPr>
              <a:t>no</a:t>
            </a:r>
            <a:r>
              <a:rPr lang="en-US" sz="1600" baseline="30000" dirty="0" smtClean="0">
                <a:latin typeface="Calibri" panose="020F0502020204030204" pitchFamily="34" charset="0"/>
              </a:rPr>
              <a:t>-wall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DECAF reduced kinetic model results initially tested on a database of NSTX discharges with unstable RWMs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5600" y="1276350"/>
            <a:ext cx="2438400" cy="34394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84% of shots are predicted unstable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4</a:t>
            </a:r>
            <a:r>
              <a:rPr lang="en-US" sz="2000" dirty="0" smtClean="0">
                <a:latin typeface="Calibri" panose="020F0502020204030204" pitchFamily="34" charset="0"/>
              </a:rPr>
              <a:t>4% predicted unstable &lt; 320 </a:t>
            </a:r>
            <a:r>
              <a:rPr lang="en-US" sz="2000" dirty="0" err="1" smtClean="0">
                <a:latin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</a:rPr>
              <a:t> before disruption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33% </a:t>
            </a:r>
            <a:r>
              <a:rPr lang="en-US" sz="2000" dirty="0">
                <a:latin typeface="Calibri" panose="020F0502020204030204" pitchFamily="34" charset="0"/>
              </a:rPr>
              <a:t>predicted unstable </a:t>
            </a:r>
            <a:r>
              <a:rPr lang="en-US" sz="2000" dirty="0" smtClean="0">
                <a:latin typeface="Calibri" panose="020F0502020204030204" pitchFamily="34" charset="0"/>
              </a:rPr>
              <a:t>within 100 </a:t>
            </a:r>
            <a:r>
              <a:rPr lang="en-US" sz="2000" dirty="0" err="1" smtClean="0">
                <a:latin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</a:rPr>
              <a:t> of a minor disruption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5800" y="896112"/>
            <a:ext cx="4118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  <a:ea typeface="ＭＳ Ｐゴシック" pitchFamily="34" charset="-128"/>
              </a:rPr>
              <a:t>Predicted instability statistics (45 shots)</a:t>
            </a:r>
            <a:endParaRPr lang="en-US" sz="2000" u="sng" baseline="-25000" dirty="0">
              <a:solidFill>
                <a:srgbClr val="3366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8" y="895350"/>
            <a:ext cx="3345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  <a:ea typeface="ＭＳ Ｐゴシック" pitchFamily="34" charset="-128"/>
              </a:rPr>
              <a:t>Normalized growth rate vs. time</a:t>
            </a:r>
            <a:endParaRPr lang="en-US" sz="2000" u="sng" baseline="-25000" dirty="0">
              <a:solidFill>
                <a:srgbClr val="3366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328" y="1232641"/>
            <a:ext cx="3939742" cy="3657600"/>
            <a:chOff x="73152" y="1380744"/>
            <a:chExt cx="4826184" cy="448056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3"/>
            <a:stretch/>
          </p:blipFill>
          <p:spPr bwMode="auto">
            <a:xfrm>
              <a:off x="73152" y="1380744"/>
              <a:ext cx="4826184" cy="448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139127" y="3039210"/>
              <a:ext cx="996763" cy="377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unstable</a:t>
              </a:r>
              <a:endPara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67241" y="3471447"/>
              <a:ext cx="765049" cy="377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9900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stable</a:t>
              </a:r>
              <a:endParaRPr lang="en-US" sz="14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1101531" y="2988577"/>
              <a:ext cx="0" cy="3659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101531" y="3395245"/>
              <a:ext cx="0" cy="414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440656" y="1106691"/>
            <a:ext cx="3341144" cy="3446259"/>
            <a:chOff x="5040856" y="1219206"/>
            <a:chExt cx="3341144" cy="344625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856" y="1323531"/>
              <a:ext cx="3341144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078872" y="1219206"/>
              <a:ext cx="3303128" cy="3446259"/>
              <a:chOff x="5081862" y="1215630"/>
              <a:chExt cx="3303128" cy="3446259"/>
            </a:xfrm>
          </p:grpSpPr>
          <p:graphicFrame>
            <p:nvGraphicFramePr>
              <p:cNvPr id="9" name="Chart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2468675"/>
                  </p:ext>
                </p:extLst>
              </p:nvPr>
            </p:nvGraphicFramePr>
            <p:xfrm>
              <a:off x="5081862" y="1215630"/>
              <a:ext cx="3303128" cy="34462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" name="Rectangle 9"/>
              <p:cNvSpPr/>
              <p:nvPr/>
            </p:nvSpPr>
            <p:spPr>
              <a:xfrm>
                <a:off x="5843862" y="1591235"/>
                <a:ext cx="7653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Stable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(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16%)</a:t>
                </a:r>
                <a:endPara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462862" y="2883362"/>
                <a:ext cx="157919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Instability 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within 100 </a:t>
                </a:r>
                <a:r>
                  <a:rPr lang="en-US" dirty="0" err="1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ms</a:t>
                </a: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of minor 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 disruption</a:t>
                </a:r>
                <a:endPara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       (33%)</a:t>
                </a:r>
                <a:endPara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986862" y="2078930"/>
                <a:ext cx="122870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Instability &lt; </a:t>
                </a: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320 </a:t>
                </a:r>
                <a:r>
                  <a:rPr lang="en-US" dirty="0" err="1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ms</a:t>
                </a:r>
                <a:endPara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before disruption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(44%)</a:t>
                </a:r>
                <a:endPara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247831" y="2296180"/>
              <a:ext cx="958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(7</a:t>
              </a:r>
              <a:r>
                <a:rPr lang="en-US" sz="14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%)</a:t>
              </a:r>
              <a:r>
                <a:rPr lang="en-US" sz="14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False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positives</a:t>
              </a:r>
              <a:endPara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41342" y="4400550"/>
            <a:ext cx="45420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Tradeoff: missed vs. early warnings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Reduced kinetic model distinguishes between stable and unstable NSTX discharges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0" y="819151"/>
            <a:ext cx="4386202" cy="2468880"/>
            <a:chOff x="0" y="819150"/>
            <a:chExt cx="4873557" cy="27432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9150"/>
              <a:ext cx="4873557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439333" y="1038636"/>
              <a:ext cx="2116666" cy="34438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Unstable cases</a:t>
              </a:r>
              <a:endPara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0" y="807028"/>
            <a:ext cx="4572000" cy="2470003"/>
            <a:chOff x="4066309" y="819150"/>
            <a:chExt cx="5077691" cy="274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0"/>
            <a:stretch/>
          </p:blipFill>
          <p:spPr bwMode="auto">
            <a:xfrm>
              <a:off x="4066309" y="819150"/>
              <a:ext cx="5077691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7114309" y="2038350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811276" y="1041549"/>
              <a:ext cx="1859734" cy="34438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200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table cases</a:t>
              </a:r>
              <a:endParaRPr lang="en-US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0" y="3333750"/>
            <a:ext cx="9144003" cy="1692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If &lt;</a:t>
            </a:r>
            <a:r>
              <a:rPr lang="el-GR" sz="2400" dirty="0" smtClean="0">
                <a:latin typeface="Arial"/>
                <a:cs typeface="Arial"/>
              </a:rPr>
              <a:t>ω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&gt; ~ 0 warnings are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eliminated,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10/13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or 77%, of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stable cases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stable in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model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Model is successful in first incarnation - development continues to improve forecasting performance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43400" y="1733550"/>
            <a:ext cx="762000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Outline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296400" cy="37909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Disruption Event Characterization and 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New DECAF code developed and used to analyze NSTX disruptions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Characterization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Example: Resistive wall modes (RWM)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Analysis of a database of RWM unstable discharges in NSTX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Modification of ideal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tability by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ffects explains experimental instability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Reduced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odel implemented in DECAF, successfully used on database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Can real-time reduced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model be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used in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NSTX-U to avoid disruptions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Outline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296400" cy="37909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latin typeface="Calibri" panose="020F0502020204030204" pitchFamily="34" charset="0"/>
              </a:rPr>
              <a:t>Disruption Event Characterization and 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>
                <a:latin typeface="Calibri" panose="020F0502020204030204" pitchFamily="34" charset="0"/>
              </a:rPr>
              <a:t>New DECAF code developed and used to analyze NSTX disruptions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Characterization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Example: Resistive wall modes (RWM) 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Analysis of a database of RWM unstable discharges in NSTX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Modification of ideal </a:t>
            </a:r>
            <a:r>
              <a:rPr lang="en-US" sz="2000" b="1" dirty="0">
                <a:latin typeface="Calibri" panose="020F0502020204030204" pitchFamily="34" charset="0"/>
              </a:rPr>
              <a:t>s</a:t>
            </a:r>
            <a:r>
              <a:rPr lang="en-US" sz="2000" b="1" dirty="0" smtClean="0">
                <a:latin typeface="Calibri" panose="020F0502020204030204" pitchFamily="34" charset="0"/>
              </a:rPr>
              <a:t>tability by </a:t>
            </a:r>
            <a:r>
              <a:rPr lang="en-US" sz="2000" b="1" dirty="0"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latin typeface="Calibri" panose="020F0502020204030204" pitchFamily="34" charset="0"/>
              </a:rPr>
              <a:t>e</a:t>
            </a:r>
            <a:r>
              <a:rPr lang="en-US" sz="2000" b="1" dirty="0" smtClean="0">
                <a:latin typeface="Calibri" panose="020F0502020204030204" pitchFamily="34" charset="0"/>
              </a:rPr>
              <a:t>ffects explains experimental instability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Reduced </a:t>
            </a:r>
            <a:r>
              <a:rPr lang="en-US" sz="2000" b="1" dirty="0"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latin typeface="Calibri" panose="020F0502020204030204" pitchFamily="34" charset="0"/>
              </a:rPr>
              <a:t>m</a:t>
            </a:r>
            <a:r>
              <a:rPr lang="en-US" sz="2000" b="1" dirty="0" smtClean="0">
                <a:latin typeface="Calibri" panose="020F0502020204030204" pitchFamily="34" charset="0"/>
              </a:rPr>
              <a:t>odel implemented in DECAF, successfully used on database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Can real-time reduced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model be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used in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NSTX-U to avoid disruptions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Next step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>
                <a:latin typeface="Calibri" panose="020F0502020204030204" pitchFamily="34" charset="0"/>
              </a:rPr>
              <a:t>Can this reduced model be used in real-time to steer clear of RWM instability regions?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/>
          <a:stretch/>
        </p:blipFill>
        <p:spPr bwMode="auto">
          <a:xfrm>
            <a:off x="4191000" y="1654074"/>
            <a:ext cx="4114800" cy="165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4498441" y="3330778"/>
            <a:ext cx="460544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anose="020F0502020204030204" pitchFamily="34" charset="0"/>
                <a:cs typeface="Helvetica" pitchFamily="34" charset="0"/>
              </a:rPr>
              <a:t>[M. Podesta and R.E. Bell, submitted to Rev. Sci. Inst. (2016)]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8080"/>
                </a:solidFill>
                <a:latin typeface="Calibri" panose="020F0502020204030204" pitchFamily="34" charset="0"/>
                <a:cs typeface="Helvetica" pitchFamily="34" charset="0"/>
              </a:rPr>
              <a:t>(and poster, this conference)</a:t>
            </a:r>
            <a:endParaRPr lang="en-US" sz="1400" b="0" i="0" dirty="0" smtClean="0">
              <a:solidFill>
                <a:srgbClr val="008080"/>
              </a:solidFill>
              <a:latin typeface="Calibri" panose="020F0502020204030204" pitchFamily="34" charset="0"/>
              <a:cs typeface="Helvetica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356503" y="769284"/>
            <a:ext cx="4693081" cy="81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velocity data now available on NSTX-U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446943" y="4066590"/>
            <a:ext cx="2697057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[I.R.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Goumiri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. Fusion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56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036023 (2016)]</a:t>
            </a:r>
          </a:p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(and invited talk, this conference)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8151"/>
            <a:ext cx="26904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flipH="1">
            <a:off x="1142998" y="2219752"/>
            <a:ext cx="609602" cy="6162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59" y="1358688"/>
            <a:ext cx="1044957" cy="1477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Steer plasma back into stable region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4028735"/>
            <a:ext cx="6629400" cy="8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space rotation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designed for NSTX-U </a:t>
            </a:r>
            <a:endParaRPr lang="en-US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b="0" i="0" kern="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New 6-source NBI provides broader profile, more flexibility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5179" y="170379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204202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69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Next step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>
                <a:latin typeface="Calibri" panose="020F0502020204030204" pitchFamily="34" charset="0"/>
              </a:rPr>
              <a:t>Can this reduced model be integrated into a larger disruption avoidance and mitigation scheme?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564276" y="742926"/>
            <a:ext cx="4185406" cy="2988827"/>
            <a:chOff x="4958594" y="987648"/>
            <a:chExt cx="4185406" cy="2988827"/>
          </a:xfrm>
        </p:grpSpPr>
        <p:pic>
          <p:nvPicPr>
            <p:cNvPr id="4" name="Picture 3" descr="Shutdown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2" r="23072" b="58497"/>
            <a:stretch/>
          </p:blipFill>
          <p:spPr>
            <a:xfrm>
              <a:off x="4958594" y="987648"/>
              <a:ext cx="4185406" cy="26875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97771" y="10784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I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P</a:t>
              </a:r>
              <a:endParaRPr lang="en-US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55930" y="1459468"/>
              <a:ext cx="172304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I</a:t>
              </a:r>
              <a:r>
                <a:rPr lang="en-US" baseline="-250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P</a:t>
              </a:r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Request</a:t>
              </a:r>
            </a:p>
            <a:p>
              <a:r>
                <a:rPr lang="en-US" sz="105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(including transition to </a:t>
              </a:r>
              <a:r>
                <a:rPr lang="en-US" sz="1050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rampdown</a:t>
              </a:r>
              <a:r>
                <a:rPr lang="en-US" sz="105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)</a:t>
              </a:r>
              <a:endParaRPr lang="en-US" sz="105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4971" y="2920424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P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dZ</a:t>
              </a:r>
              <a:r>
                <a:rPr lang="en-US" sz="1400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P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dt</a:t>
              </a:r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)</a:t>
              </a:r>
              <a:endParaRPr lang="en-US" sz="1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7771" y="2587823"/>
              <a:ext cx="1639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400" dirty="0">
                  <a:solidFill>
                    <a:srgbClr val="0000FF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aseline="-25000" dirty="0">
                  <a:solidFill>
                    <a:srgbClr val="0000FF"/>
                  </a:solidFill>
                  <a:latin typeface="Calibri" panose="020F0502020204030204" pitchFamily="34" charset="0"/>
                </a:rPr>
                <a:t>P</a:t>
              </a:r>
              <a:r>
                <a:rPr lang="en-US" sz="1400" dirty="0">
                  <a:solidFill>
                    <a:srgbClr val="0000FF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dZ</a:t>
              </a:r>
              <a:r>
                <a:rPr lang="en-US" sz="1400" baseline="-25000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P</a:t>
              </a:r>
              <a:r>
                <a:rPr lang="en-US" sz="1400" dirty="0">
                  <a:solidFill>
                    <a:srgbClr val="0000FF"/>
                  </a:solidFill>
                  <a:latin typeface="Calibri" panose="020F0502020204030204" pitchFamily="34" charset="0"/>
                </a:rPr>
                <a:t>/</a:t>
              </a:r>
              <a:r>
                <a:rPr lang="en-US" sz="1400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dt</a:t>
              </a:r>
              <a:r>
                <a:rPr lang="en-US" sz="1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) threshold</a:t>
              </a:r>
              <a:endParaRPr lang="en-US" sz="14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6" name="Picture 15" descr="Shutdown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6" t="77683" r="49817" b="18703"/>
            <a:stretch/>
          </p:blipFill>
          <p:spPr>
            <a:xfrm>
              <a:off x="6858223" y="3722013"/>
              <a:ext cx="660295" cy="254462"/>
            </a:xfrm>
            <a:prstGeom prst="rect">
              <a:avLst/>
            </a:prstGeom>
          </p:spPr>
        </p:pic>
      </p:grpSp>
      <p:pic>
        <p:nvPicPr>
          <p:cNvPr id="17" name="Picture 1" descr="DM-Hi-Lo-Triangularty-shap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r="52473"/>
          <a:stretch/>
        </p:blipFill>
        <p:spPr bwMode="auto">
          <a:xfrm>
            <a:off x="7138374" y="777240"/>
            <a:ext cx="20056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29000" y="810109"/>
            <a:ext cx="3709374" cy="21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Plasma control system detects loss of control</a:t>
            </a:r>
          </a:p>
          <a:p>
            <a:pPr lvl="1"/>
            <a:r>
              <a:rPr lang="en-US" sz="1800" kern="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Ex: vertical oscillations exceeding a threshold</a:t>
            </a: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kern="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Switches to new states that gently end the discharge</a:t>
            </a:r>
          </a:p>
          <a:p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MGI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study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variation of poloidal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injection location </a:t>
            </a:r>
            <a:endParaRPr lang="en-US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kern="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MGI valves 1 and 2 fully functional on NSTX-U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3429000" y="4584263"/>
            <a:ext cx="4495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R. Raman et al., IEEE Trans. on Plasma Sci., (2016)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16475" y="3801643"/>
            <a:ext cx="295621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(D. Boyer talk, and S. Gerhardt poster, this conference)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42519" y="2457450"/>
            <a:ext cx="216387" cy="393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NSTX-U had scientifically productive first year,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is poised to perform disruption avoidance experiments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81" y="786245"/>
            <a:ext cx="2877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832306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1       2       3        4</a:t>
            </a:r>
            <a:endParaRPr lang="en-US" sz="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71550"/>
            <a:ext cx="63246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Achieved H-mode on 8</a:t>
            </a:r>
            <a:r>
              <a:rPr lang="en-US" sz="20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day of 10 weeks of operation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Surpassed magnetic field and pulse-duration of NSTX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NSTX-U scenario achieved with H</a:t>
            </a:r>
            <a:r>
              <a:rPr lang="en-US" sz="2000" baseline="-25000" dirty="0">
                <a:latin typeface="Calibri" pitchFamily="34" charset="0"/>
                <a:cs typeface="Calibri" pitchFamily="34" charset="0"/>
              </a:rPr>
              <a:t>98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≥ 1,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β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≥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no-wall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limit</a:t>
            </a: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Matches best NSTX performance at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= 0.9MA</a:t>
            </a:r>
            <a:endParaRPr lang="en-US" sz="1600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Identified and corrected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dominant error fields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Implemented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techniques for controlled plasma shut down,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commissioned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new tools for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mitigation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" y="3798153"/>
            <a:ext cx="4572000" cy="83099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Aim to resume plasma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operations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end of 2017 / early 2018</a:t>
            </a:r>
          </a:p>
        </p:txBody>
      </p:sp>
    </p:spTree>
    <p:extLst>
      <p:ext uri="{BB962C8B-B14F-4D97-AF65-F5344CB8AC3E}">
        <p14:creationId xmlns:p14="http://schemas.microsoft.com/office/powerpoint/2010/main" val="27668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Summary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4038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DECAF </a:t>
            </a:r>
            <a:r>
              <a:rPr lang="en-US" sz="2400" dirty="0">
                <a:latin typeface="Calibri" panose="020F0502020204030204" pitchFamily="34" charset="0"/>
              </a:rPr>
              <a:t>code developed for disruption characterization and forecasting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Kinetic </a:t>
            </a:r>
            <a:r>
              <a:rPr lang="en-US" sz="2400" dirty="0">
                <a:latin typeface="Calibri" panose="020F0502020204030204" pitchFamily="34" charset="0"/>
              </a:rPr>
              <a:t>theory modifies ideal stability, includes rotation, </a:t>
            </a:r>
            <a:r>
              <a:rPr lang="en-US" sz="2400" dirty="0" err="1" smtClean="0">
                <a:latin typeface="Calibri" panose="020F0502020204030204" pitchFamily="34" charset="0"/>
              </a:rPr>
              <a:t>collisionality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MISK </a:t>
            </a:r>
            <a:r>
              <a:rPr lang="en-US" sz="2000" dirty="0">
                <a:latin typeface="Calibri" panose="020F0502020204030204" pitchFamily="34" charset="0"/>
              </a:rPr>
              <a:t>code calculations can explain experimental </a:t>
            </a:r>
            <a:r>
              <a:rPr lang="en-US" sz="2000" dirty="0" smtClean="0">
                <a:latin typeface="Calibri" panose="020F0502020204030204" pitchFamily="34" charset="0"/>
              </a:rPr>
              <a:t>RWM stability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Full MISK code </a:t>
            </a:r>
            <a:r>
              <a:rPr lang="en-US" sz="2000" dirty="0">
                <a:latin typeface="Calibri" panose="020F0502020204030204" pitchFamily="34" charset="0"/>
              </a:rPr>
              <a:t>calculations </a:t>
            </a:r>
            <a:r>
              <a:rPr lang="en-US" sz="2000" dirty="0" smtClean="0">
                <a:latin typeface="Calibri" panose="020F0502020204030204" pitchFamily="34" charset="0"/>
              </a:rPr>
              <a:t>of </a:t>
            </a:r>
            <a:r>
              <a:rPr lang="el-GR" sz="2000" dirty="0" smtClean="0"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latin typeface="Calibri" panose="020F0502020204030204" pitchFamily="34" charset="0"/>
              </a:rPr>
              <a:t>W</a:t>
            </a:r>
            <a:r>
              <a:rPr lang="en-US" sz="2000" baseline="-25000" dirty="0" smtClean="0">
                <a:latin typeface="Calibri" panose="020F0502020204030204" pitchFamily="34" charset="0"/>
              </a:rPr>
              <a:t>K</a:t>
            </a:r>
            <a:r>
              <a:rPr lang="en-US" sz="2000" dirty="0" smtClean="0">
                <a:latin typeface="Calibri" panose="020F0502020204030204" pitchFamily="34" charset="0"/>
              </a:rPr>
              <a:t> can not be performed in real time, but physics insight used to create a reduced model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latin typeface="Calibri" panose="020F0502020204030204" pitchFamily="34" charset="0"/>
              </a:rPr>
              <a:t>Reduced kinetic model for </a:t>
            </a:r>
            <a:r>
              <a:rPr lang="en-US" sz="2400" dirty="0" smtClean="0">
                <a:latin typeface="Calibri" panose="020F0502020204030204" pitchFamily="34" charset="0"/>
              </a:rPr>
              <a:t>disruption avoidance is </a:t>
            </a:r>
            <a:r>
              <a:rPr lang="en-US" sz="2400" dirty="0" smtClean="0">
                <a:latin typeface="Calibri" panose="020F0502020204030204" pitchFamily="34" charset="0"/>
              </a:rPr>
              <a:t>implemented, ready to be tested in NSTX-U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Success rate </a:t>
            </a:r>
            <a:r>
              <a:rPr lang="en-US" sz="2000" dirty="0" smtClean="0">
                <a:latin typeface="Calibri" panose="020F0502020204030204" pitchFamily="34" charset="0"/>
              </a:rPr>
              <a:t>is </a:t>
            </a:r>
            <a:r>
              <a:rPr lang="en-US" sz="2000" dirty="0">
                <a:latin typeface="Calibri" panose="020F0502020204030204" pitchFamily="34" charset="0"/>
              </a:rPr>
              <a:t>surprisingly high given </a:t>
            </a:r>
            <a:r>
              <a:rPr lang="en-US" sz="2000" dirty="0" smtClean="0">
                <a:latin typeface="Calibri" panose="020F0502020204030204" pitchFamily="34" charset="0"/>
              </a:rPr>
              <a:t>its </a:t>
            </a:r>
            <a:r>
              <a:rPr lang="en-US" sz="2000" dirty="0">
                <a:latin typeface="Calibri" panose="020F0502020204030204" pitchFamily="34" charset="0"/>
              </a:rPr>
              <a:t>initial state and relative </a:t>
            </a:r>
            <a:r>
              <a:rPr lang="en-US" sz="2000" dirty="0" smtClean="0">
                <a:latin typeface="Calibri" panose="020F0502020204030204" pitchFamily="34" charset="0"/>
              </a:rPr>
              <a:t>simplicity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ill enable unstable </a:t>
            </a:r>
            <a:r>
              <a:rPr lang="en-US" sz="2000" dirty="0">
                <a:latin typeface="Calibri" panose="020F0502020204030204" pitchFamily="34" charset="0"/>
              </a:rPr>
              <a:t>growing RWM to be </a:t>
            </a:r>
            <a:r>
              <a:rPr lang="en-US" sz="2000" i="1" dirty="0">
                <a:latin typeface="Calibri" panose="020F0502020204030204" pitchFamily="34" charset="0"/>
              </a:rPr>
              <a:t>anticipated</a:t>
            </a:r>
            <a:r>
              <a:rPr lang="en-US" sz="2000" dirty="0">
                <a:latin typeface="Calibri" panose="020F0502020204030204" pitchFamily="34" charset="0"/>
              </a:rPr>
              <a:t>, rather than </a:t>
            </a:r>
            <a:r>
              <a:rPr lang="en-US" sz="2000">
                <a:latin typeface="Calibri" panose="020F0502020204030204" pitchFamily="34" charset="0"/>
              </a:rPr>
              <a:t>reacted </a:t>
            </a:r>
            <a:r>
              <a:rPr lang="en-US" sz="2000" smtClean="0">
                <a:latin typeface="Calibri" panose="020F0502020204030204" pitchFamily="34" charset="0"/>
              </a:rPr>
              <a:t>to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Backup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472184"/>
            <a:ext cx="174879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Physics understanding from previous research used to construct a reduced kinetic model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4071186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7091" y="4173627"/>
            <a:ext cx="2811018" cy="48091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38938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492082" y="4071186"/>
            <a:ext cx="2518776" cy="685800"/>
            <a:chOff x="4850474" y="1925442"/>
            <a:chExt cx="2098975" cy="571499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850474" y="1925442"/>
              <a:ext cx="2098975" cy="571499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2" b="24804"/>
            <a:stretch/>
          </p:blipFill>
          <p:spPr bwMode="auto">
            <a:xfrm>
              <a:off x="4892040" y="1962150"/>
              <a:ext cx="2024426" cy="4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Straight Arrow Connector 36"/>
          <p:cNvCxnSpPr>
            <a:endCxn id="13" idx="0"/>
          </p:cNvCxnSpPr>
          <p:nvPr/>
        </p:nvCxnSpPr>
        <p:spPr bwMode="auto">
          <a:xfrm>
            <a:off x="761321" y="3758988"/>
            <a:ext cx="991279" cy="414639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265484" y="4062637"/>
            <a:ext cx="2831025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6366392" y="4091285"/>
            <a:ext cx="25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MISK</a:t>
            </a:r>
            <a:r>
              <a:rPr lang="en-US" sz="2400" baseline="300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Calculations</a:t>
            </a:r>
            <a:endParaRPr lang="en-US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6279452" y="4414086"/>
            <a:ext cx="316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Benchmarked</a:t>
            </a:r>
            <a:r>
              <a:rPr lang="en-US" sz="1400" baseline="300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8</a:t>
            </a:r>
            <a:r>
              <a:rPr lang="en-US" sz="14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, Comp. to Expts</a:t>
            </a:r>
            <a:r>
              <a:rPr lang="en-US" sz="1400" baseline="300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3,4,6,7,9</a:t>
            </a:r>
            <a:endParaRPr lang="en-US" sz="14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1541121"/>
            <a:ext cx="1267368" cy="14859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Reduced Kinetic Model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05108" y="1486521"/>
            <a:ext cx="3491401" cy="225918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References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599745" y="1786596"/>
            <a:ext cx="3560757" cy="1954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[1] B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. Hu et al., Phys. Rev. Lett. 93, 105002 (2004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[2] 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B. Hu et 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al., 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Phys. Plasmas 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12, 057301 (2005)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[3] J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.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 et al., Phys. Rev. Lett. 104, 035003 (2010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)</a:t>
            </a:r>
            <a:endParaRPr lang="en-US" sz="1100" dirty="0">
              <a:solidFill>
                <a:srgbClr val="008080"/>
              </a:solidFill>
              <a:latin typeface="Calibri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[4] 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J.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 et al., Phys. Plasmas 17, 082504 (2010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[5] J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.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 et al., Phys. Rev. Lett. 106, 075004 (2011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[6] H. </a:t>
            </a:r>
            <a:r>
              <a:rPr lang="en-US" sz="1100" dirty="0" err="1" smtClean="0">
                <a:solidFill>
                  <a:srgbClr val="008080"/>
                </a:solidFill>
                <a:latin typeface="Calibri" pitchFamily="34" charset="0"/>
              </a:rPr>
              <a:t>Reimerdes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 et al., Phys. Rev. Lett. 106, 215002 (2011)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[7] 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J.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 et al., Phys. Plasmas 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21, 056112 (2014)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[8] J</a:t>
            </a:r>
            <a:r>
              <a:rPr lang="en-US" sz="1100" dirty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en-US" sz="1100" dirty="0" err="1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Berkery</a:t>
            </a:r>
            <a:r>
              <a:rPr lang="en-US" sz="1100" dirty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 et al., Phys. Plasmas 21, 052505 (2014</a:t>
            </a:r>
            <a:r>
              <a:rPr lang="en-US" sz="110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[9] S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Sabbagh</a:t>
            </a:r>
            <a:r>
              <a:rPr lang="en-US" sz="1100" dirty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 APS invited </a:t>
            </a:r>
            <a:r>
              <a:rPr lang="en-US" sz="110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(2014)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[10] J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.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 et al., </a:t>
            </a:r>
            <a:r>
              <a:rPr lang="en-US" sz="1100" dirty="0" err="1">
                <a:solidFill>
                  <a:srgbClr val="008080"/>
                </a:solidFill>
                <a:latin typeface="Calibri" pitchFamily="34" charset="0"/>
              </a:rPr>
              <a:t>Nucl</a:t>
            </a:r>
            <a:r>
              <a:rPr lang="en-US" sz="1100" dirty="0">
                <a:solidFill>
                  <a:srgbClr val="008080"/>
                </a:solidFill>
                <a:latin typeface="Calibri" pitchFamily="34" charset="0"/>
              </a:rPr>
              <a:t>. Fusion 55, 123007 (2015</a:t>
            </a: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 smtClean="0">
                <a:solidFill>
                  <a:srgbClr val="008080"/>
                </a:solidFill>
                <a:latin typeface="Calibri" pitchFamily="34" charset="0"/>
              </a:rPr>
              <a:t>… more</a:t>
            </a:r>
            <a:endParaRPr lang="en-US" sz="110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96" y="7429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 is to forecast γ in real-time using parameterized reduced models for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δW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terms</a:t>
            </a:r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Need 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as a function of the most important, real-time measurable quantities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4181270" y="2763786"/>
            <a:ext cx="1175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Rotation</a:t>
            </a:r>
            <a:r>
              <a:rPr lang="en-US" sz="1400" baseline="300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r>
              <a:rPr lang="en-US" sz="1400" baseline="300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5</a:t>
            </a:r>
            <a:endParaRPr lang="en-US" sz="1400" dirty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14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048000" y="3771793"/>
            <a:ext cx="762001" cy="401834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3962400" y="3766646"/>
            <a:ext cx="138100" cy="406981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419616" y="3310128"/>
            <a:ext cx="2012539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Kinetic Effects</a:t>
            </a:r>
            <a:r>
              <a:rPr lang="en-US" sz="1400" baseline="740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1</a:t>
            </a:r>
            <a:endParaRPr lang="en-US" sz="1400" b="0" i="0" baseline="7400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550" y="3313712"/>
            <a:ext cx="1807823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Fluid Terms</a:t>
            </a:r>
            <a:r>
              <a:rPr lang="en-US" sz="1400" baseline="740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en-US" sz="2400" b="0" i="0" baseline="7400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450836"/>
            <a:ext cx="3132609" cy="18117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flipH="1">
            <a:off x="3359081" y="2891790"/>
            <a:ext cx="365760" cy="365760"/>
          </a:xfrm>
          <a:prstGeom prst="ben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Bent Arrow 64"/>
          <p:cNvSpPr/>
          <p:nvPr/>
        </p:nvSpPr>
        <p:spPr>
          <a:xfrm rot="5400000" flipH="1">
            <a:off x="1905000" y="3272790"/>
            <a:ext cx="365760" cy="365760"/>
          </a:xfrm>
          <a:prstGeom prst="ben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Several threshold tests are currently included in DECAF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830884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26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DECAF code is being used to characterize disruption event chains on NSTX, including RWMs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6259" y="2126617"/>
            <a:ext cx="5528945" cy="1759585"/>
          </a:xfrm>
          <a:prstGeom prst="rect">
            <a:avLst/>
          </a:prstGeom>
          <a:ln>
            <a:noFill/>
          </a:ln>
        </p:spPr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086600" y="815031"/>
            <a:ext cx="1981200" cy="457612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Disruption event chain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Resistive wall mode (RWM)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Vertical stability control (VSC)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Wall proximity control (WPC)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Low density (LON)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Plasma current not meeting request (IPR)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Low q (LOQ)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Excessive pressure peaking (PRP)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Disruption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Also, flags: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Flattop start (FTS)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Flattop end (FTE)</a:t>
            </a:r>
          </a:p>
          <a:p>
            <a:pPr lvl="1"/>
            <a:r>
              <a:rPr lang="en-US" sz="2000" dirty="0" err="1" smtClean="0">
                <a:latin typeface="Calibri" panose="020F0502020204030204" pitchFamily="34" charset="0"/>
              </a:rPr>
              <a:t>Etc</a:t>
            </a:r>
            <a:r>
              <a:rPr lang="en-US" sz="2000" dirty="0" smtClean="0">
                <a:latin typeface="Calibri" panose="020F0502020204030204" pitchFamily="34" charset="0"/>
              </a:rPr>
              <a:t>…</a:t>
            </a:r>
          </a:p>
          <a:p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742950"/>
            <a:ext cx="35607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/>
          <a:stretch/>
        </p:blipFill>
        <p:spPr bwMode="auto">
          <a:xfrm>
            <a:off x="292608" y="4309910"/>
            <a:ext cx="3184398" cy="3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33400" y="260604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95350"/>
            <a:ext cx="35521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7480" y="1200150"/>
            <a:ext cx="141732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73"/>
          <a:stretch/>
        </p:blipFill>
        <p:spPr bwMode="auto">
          <a:xfrm>
            <a:off x="6" y="753192"/>
            <a:ext cx="42560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876800" y="857250"/>
            <a:ext cx="4233016" cy="35433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Warning algorithm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Present </a:t>
            </a:r>
            <a:r>
              <a:rPr lang="en-US" sz="2000" dirty="0">
                <a:latin typeface="Calibri" panose="020F0502020204030204" pitchFamily="34" charset="0"/>
              </a:rPr>
              <a:t>approach follows     </a:t>
            </a:r>
            <a:r>
              <a:rPr lang="en-US" sz="2000" dirty="0" smtClean="0">
                <a:latin typeface="Calibri" panose="020F0502020204030204" pitchFamily="34" charset="0"/>
              </a:rPr>
              <a:t>    </a:t>
            </a:r>
            <a:r>
              <a:rPr lang="en-US" sz="20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S.P. Gerhardt et al., </a:t>
            </a:r>
            <a:r>
              <a:rPr lang="en-US" sz="2000" dirty="0" err="1">
                <a:solidFill>
                  <a:srgbClr val="008080"/>
                </a:solidFill>
                <a:latin typeface="Calibri" panose="020F0502020204030204" pitchFamily="34" charset="0"/>
              </a:rPr>
              <a:t>Nucl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. Fusion 53</a:t>
            </a: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063021 (2013)] </a:t>
            </a:r>
            <a:endParaRPr lang="en-US" sz="2000" dirty="0" smtClean="0">
              <a:solidFill>
                <a:srgbClr val="00808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More flexible: arbitrary number of tests, thresholds, and user-defined levels and warning points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Vertical stability tests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Axis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position	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Axis velocity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n-US" sz="2000" dirty="0" smtClean="0">
                <a:solidFill>
                  <a:srgbClr val="339966"/>
                </a:solidFill>
                <a:latin typeface="Calibri" panose="020F0502020204030204" pitchFamily="34" charset="0"/>
              </a:rPr>
              <a:t>Excessive </a:t>
            </a:r>
            <a:r>
              <a:rPr lang="en-US" sz="2000" dirty="0">
                <a:solidFill>
                  <a:srgbClr val="339966"/>
                </a:solidFill>
                <a:latin typeface="Calibri" panose="020F0502020204030204" pitchFamily="34" charset="0"/>
              </a:rPr>
              <a:t>Z*</a:t>
            </a:r>
            <a:r>
              <a:rPr lang="en-US" sz="2000" dirty="0" err="1">
                <a:solidFill>
                  <a:srgbClr val="339966"/>
                </a:solidFill>
                <a:latin typeface="Calibri" panose="020F0502020204030204" pitchFamily="34" charset="0"/>
              </a:rPr>
              <a:t>dZ</a:t>
            </a:r>
            <a:r>
              <a:rPr lang="en-US" sz="2000" dirty="0">
                <a:solidFill>
                  <a:srgbClr val="339966"/>
                </a:solidFill>
                <a:latin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rgbClr val="339966"/>
                </a:solidFill>
                <a:latin typeface="Calibri" panose="020F0502020204030204" pitchFamily="34" charset="0"/>
              </a:rPr>
              <a:t>dt</a:t>
            </a:r>
            <a:endParaRPr lang="en-US" sz="2000" dirty="0">
              <a:solidFill>
                <a:srgbClr val="339966"/>
              </a:solidFill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More detailed example of DECAF threshold testing: 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Vertical Stability Control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4" y="4163204"/>
            <a:ext cx="132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336699"/>
                </a:solidFill>
                <a:latin typeface="+mn-lt"/>
              </a:rPr>
              <a:t>NSTX 140132</a:t>
            </a:r>
          </a:p>
        </p:txBody>
      </p:sp>
    </p:spTree>
    <p:extLst>
      <p:ext uri="{BB962C8B-B14F-4D97-AF65-F5344CB8AC3E}">
        <p14:creationId xmlns:p14="http://schemas.microsoft.com/office/powerpoint/2010/main" val="7866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unstable region of the stability diagram is determined by the fluid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 terms; Kinetic effects can stabilize the RWM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3"/>
          <a:stretch/>
        </p:blipFill>
        <p:spPr bwMode="auto">
          <a:xfrm>
            <a:off x="5842751" y="1190776"/>
            <a:ext cx="3168000" cy="28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99"/>
          <a:stretch/>
        </p:blipFill>
        <p:spPr bwMode="auto">
          <a:xfrm>
            <a:off x="3" y="1169224"/>
            <a:ext cx="5403273" cy="28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35649" y="3546664"/>
            <a:ext cx="2080631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5411" y="767324"/>
            <a:ext cx="44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Stability diagram in kinetic stability space</a:t>
            </a:r>
            <a:endParaRPr lang="en-US" sz="2000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28" y="3872071"/>
            <a:ext cx="8190524" cy="15033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unstable region, inside the circle, moves when </a:t>
            </a:r>
            <a:r>
              <a:rPr lang="el-GR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changes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ize and position of the circle determined by fluid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18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terms</a:t>
            </a:r>
          </a:p>
          <a:p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Moderate levels of kinetic effects stabilize the RWM at certain beta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values</a:t>
            </a:r>
            <a:endParaRPr lang="en-US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6567" y="1322185"/>
            <a:ext cx="2266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Large kinetic effects – robustly stable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03957" y="1733303"/>
            <a:ext cx="240614" cy="1144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Disruption event chain characterization capability started for NSTX-U as next step in disruption avoidance plan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42950"/>
            <a:ext cx="5171300" cy="388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0" y="765464"/>
            <a:ext cx="3683511" cy="48727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Approach to disruption prevention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Identify disruption event chains and elements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Predict events in disruption chains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Cues disruption avoidance systems to break event chains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Attack events at several places with active control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B</a:t>
            </a:r>
            <a:r>
              <a:rPr lang="en-US" sz="2000" dirty="0" smtClean="0">
                <a:latin typeface="Calibri" panose="020F0502020204030204" pitchFamily="34" charset="0"/>
              </a:rPr>
              <a:t>uilds upon both physics and control successes of NSTX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3704" y="40195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52400" y="4624074"/>
            <a:ext cx="528439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DOE </a:t>
            </a:r>
            <a:r>
              <a:rPr lang="en-US" sz="14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report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on </a:t>
            </a:r>
            <a:r>
              <a:rPr lang="en-US" sz="14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Transient events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(2015)]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Kinetic theory consistent with RWM destabilization at intermediate plasma rotation and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affects the strength of resonances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40768" y="490738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6318852" y="942632"/>
            <a:ext cx="2784380" cy="39647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Destabilization appears between: 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precession resonance at low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err="1">
                <a:latin typeface="Calibri" pitchFamily="34" charset="0"/>
                <a:cs typeface="Calibri" pitchFamily="34" charset="0"/>
              </a:rPr>
              <a:t>φ</a:t>
            </a:r>
            <a:endParaRPr lang="en-US" sz="2000" baseline="-25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bounce resonance at high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err="1">
                <a:latin typeface="Calibri" pitchFamily="34" charset="0"/>
                <a:cs typeface="Calibri" pitchFamily="34" charset="0"/>
              </a:rPr>
              <a:t>φ</a:t>
            </a:r>
            <a:endParaRPr lang="en-US" sz="2000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Stabilizing resonant kinetic effects enhanced at low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ν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1" r="22461" b="8843"/>
          <a:stretch/>
        </p:blipFill>
        <p:spPr bwMode="auto">
          <a:xfrm>
            <a:off x="135445" y="1070243"/>
            <a:ext cx="5672114" cy="35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 rot="-5400000">
            <a:off x="-409068" y="1514123"/>
            <a:ext cx="1295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0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(marginal stability)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37032" y="1142647"/>
            <a:ext cx="3556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 rot="16200000">
            <a:off x="-863356" y="2313638"/>
            <a:ext cx="240123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0700" indent="-228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62063" indent="-2333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00200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sz="28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ν</a:t>
            </a:r>
            <a:r>
              <a:rPr lang="en-US" sz="28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l-G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ν</a:t>
            </a:r>
            <a:r>
              <a:rPr lang="en-US" sz="2800" i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exp</a:t>
            </a:r>
            <a:r>
              <a:rPr lang="en-US" sz="2400" i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(marginal stability)</a:t>
            </a:r>
          </a:p>
          <a:p>
            <a:pPr>
              <a:buFontTx/>
              <a:buNone/>
            </a:pPr>
            <a:endParaRPr lang="en-US" sz="1800" i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473424" y="1665330"/>
            <a:ext cx="1148583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instability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(NSTX 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experiment)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 rot="21600000">
            <a:off x="2858078" y="4450193"/>
            <a:ext cx="243515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0700" indent="-228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62063" indent="-2333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00200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sz="24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el-GR" sz="2400" i="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en-US" sz="24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l-G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el-GR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en-US" sz="2400" i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exp</a:t>
            </a:r>
            <a:r>
              <a:rPr lang="en-US" sz="2000" i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(marginal stability)</a:t>
            </a:r>
          </a:p>
          <a:p>
            <a:pPr>
              <a:buFontTx/>
              <a:buNone/>
            </a:pPr>
            <a:endParaRPr lang="en-US" sz="1600" i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291218" y="792593"/>
            <a:ext cx="429515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i="0" dirty="0">
                <a:latin typeface="Calibri" panose="020F0502020204030204" pitchFamily="34" charset="0"/>
              </a:rPr>
              <a:t>MISK </a:t>
            </a:r>
            <a:r>
              <a:rPr lang="en-US" sz="1800" i="0" dirty="0" smtClean="0">
                <a:latin typeface="Calibri" panose="020F0502020204030204" pitchFamily="34" charset="0"/>
              </a:rPr>
              <a:t>calculations of </a:t>
            </a:r>
            <a:r>
              <a:rPr lang="el-GR" sz="1800" dirty="0" smtClean="0">
                <a:latin typeface="Calibri" panose="020F0502020204030204" pitchFamily="34" charset="0"/>
              </a:rPr>
              <a:t>γτ</a:t>
            </a:r>
            <a:r>
              <a:rPr lang="en-US" sz="1800" baseline="-25000" dirty="0">
                <a:latin typeface="Calibri" panose="020F0502020204030204" pitchFamily="34" charset="0"/>
              </a:rPr>
              <a:t>w</a:t>
            </a:r>
            <a:r>
              <a:rPr lang="en-US" sz="1800" dirty="0">
                <a:latin typeface="Calibri" panose="020F0502020204030204" pitchFamily="34" charset="0"/>
              </a:rPr>
              <a:t> contours vs. </a:t>
            </a:r>
            <a:r>
              <a:rPr lang="el-GR" sz="1800" dirty="0">
                <a:latin typeface="Calibri" pitchFamily="34" charset="0"/>
              </a:rPr>
              <a:t>ν</a:t>
            </a:r>
            <a:r>
              <a:rPr lang="en-US" sz="1800" dirty="0">
                <a:latin typeface="Calibri" panose="020F0502020204030204" pitchFamily="34" charset="0"/>
              </a:rPr>
              <a:t> and </a:t>
            </a:r>
            <a:r>
              <a:rPr lang="el-GR" sz="1800" dirty="0" smtClean="0">
                <a:latin typeface="Calibri" pitchFamily="34" charset="0"/>
              </a:rPr>
              <a:t>ω</a:t>
            </a:r>
            <a:r>
              <a:rPr lang="el-GR" sz="1800" baseline="-25000" dirty="0" smtClean="0">
                <a:latin typeface="Calibri" pitchFamily="34" charset="0"/>
              </a:rPr>
              <a:t>φ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075654" y="2392793"/>
            <a:ext cx="303178" cy="22862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07048" y="4477995"/>
            <a:ext cx="805733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unstable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416335" y="4221585"/>
            <a:ext cx="0" cy="28066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48139" y="2621407"/>
            <a:ext cx="1446749" cy="81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  <a:buFontTx/>
              <a:buNone/>
            </a:pPr>
            <a:r>
              <a:rPr lang="en-US" sz="1400" b="1" i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Precession drift resonance stabilization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2248139" y="2392793"/>
            <a:ext cx="1446749" cy="114299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Initial DECAF analysis already finding common disruption event chains, giving new insight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099" y="3430456"/>
            <a:ext cx="6450064" cy="145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</a:rPr>
              <a:t>Identifying common chains </a:t>
            </a:r>
            <a:r>
              <a:rPr lang="en-US" sz="2400" dirty="0">
                <a:latin typeface="Calibri" panose="020F0502020204030204" pitchFamily="34" charset="0"/>
              </a:rPr>
              <a:t>of events can provide insight </a:t>
            </a:r>
            <a:r>
              <a:rPr lang="en-US" sz="2400" dirty="0" smtClean="0">
                <a:latin typeface="Calibri" panose="020F0502020204030204" pitchFamily="34" charset="0"/>
              </a:rPr>
              <a:t>on </a:t>
            </a:r>
            <a:r>
              <a:rPr lang="en-US" sz="2400" dirty="0">
                <a:latin typeface="Calibri" panose="020F0502020204030204" pitchFamily="34" charset="0"/>
              </a:rPr>
              <a:t>how to cue avoidance systems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6 (out of theoretically 42) two-event combinations following RWM accounted </a:t>
            </a:r>
            <a:r>
              <a:rPr lang="en-US" sz="1800" dirty="0">
                <a:latin typeface="Calibri" panose="020F0502020204030204" pitchFamily="34" charset="0"/>
              </a:rPr>
              <a:t>for </a:t>
            </a:r>
            <a:r>
              <a:rPr lang="en-US" sz="1800" dirty="0" smtClean="0">
                <a:latin typeface="Calibri" panose="020F0502020204030204" pitchFamily="34" charset="0"/>
              </a:rPr>
              <a:t>70% </a:t>
            </a:r>
            <a:r>
              <a:rPr lang="en-US" sz="1800" dirty="0">
                <a:latin typeface="Calibri" panose="020F0502020204030204" pitchFamily="34" charset="0"/>
              </a:rPr>
              <a:t>of the cases in </a:t>
            </a:r>
            <a:r>
              <a:rPr lang="en-US" sz="1800" dirty="0" smtClean="0">
                <a:latin typeface="Calibri" panose="020F0502020204030204" pitchFamily="34" charset="0"/>
              </a:rPr>
              <a:t>the database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408681" y="936415"/>
            <a:ext cx="4438627" cy="2977587"/>
            <a:chOff x="4960620" y="3632906"/>
            <a:chExt cx="3680309" cy="2468880"/>
          </a:xfrm>
        </p:grpSpPr>
        <p:sp>
          <p:nvSpPr>
            <p:cNvPr id="5" name="Chevron 4"/>
            <p:cNvSpPr/>
            <p:nvPr/>
          </p:nvSpPr>
          <p:spPr>
            <a:xfrm>
              <a:off x="6484620" y="363290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6484620" y="399866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6484620" y="436442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IPR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6484620" y="509594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6484620" y="473018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PRP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6484620" y="546170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6484620" y="5827466"/>
              <a:ext cx="777240" cy="274320"/>
            </a:xfrm>
            <a:prstGeom prst="chevr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Other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960620" y="473018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RWM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307580" y="363290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PRP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307580" y="399866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PRP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7307580" y="436442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307580" y="509594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7307580" y="473018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IPR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307580" y="546170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2" idx="3"/>
            </p:cNvCxnSpPr>
            <p:nvPr/>
          </p:nvCxnSpPr>
          <p:spPr>
            <a:xfrm flipV="1">
              <a:off x="5737860" y="3751019"/>
              <a:ext cx="746760" cy="11163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3"/>
            </p:cNvCxnSpPr>
            <p:nvPr/>
          </p:nvCxnSpPr>
          <p:spPr>
            <a:xfrm flipV="1">
              <a:off x="5737860" y="4135826"/>
              <a:ext cx="746760" cy="731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</p:cNvCxnSpPr>
            <p:nvPr/>
          </p:nvCxnSpPr>
          <p:spPr>
            <a:xfrm flipV="1">
              <a:off x="5737860" y="4501586"/>
              <a:ext cx="74676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>
              <a:off x="5737860" y="4867346"/>
              <a:ext cx="746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3"/>
            </p:cNvCxnSpPr>
            <p:nvPr/>
          </p:nvCxnSpPr>
          <p:spPr>
            <a:xfrm>
              <a:off x="5737860" y="4867346"/>
              <a:ext cx="74676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</p:cNvCxnSpPr>
            <p:nvPr/>
          </p:nvCxnSpPr>
          <p:spPr>
            <a:xfrm>
              <a:off x="5737860" y="4867346"/>
              <a:ext cx="746760" cy="731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3"/>
            </p:cNvCxnSpPr>
            <p:nvPr/>
          </p:nvCxnSpPr>
          <p:spPr>
            <a:xfrm>
              <a:off x="5737860" y="4867346"/>
              <a:ext cx="746760" cy="1097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221984" y="3632907"/>
              <a:ext cx="418945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15.9%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21983" y="3998668"/>
              <a:ext cx="418945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13.6%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21984" y="4364428"/>
              <a:ext cx="418945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11.4%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1983" y="4730188"/>
              <a:ext cx="418945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11.4%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21980" y="5095948"/>
              <a:ext cx="412299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  9.1%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21980" y="5461708"/>
              <a:ext cx="412299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 </a:t>
              </a:r>
              <a:r>
                <a:rPr lang="en-US" sz="1000" dirty="0" smtClean="0">
                  <a:latin typeface="Calibri" panose="020F0502020204030204" pitchFamily="34" charset="0"/>
                </a:rPr>
                <a:t> 9.1%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21984" y="5827468"/>
              <a:ext cx="418945" cy="204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29.5%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35184" y="789102"/>
            <a:ext cx="5165829" cy="216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</a:rPr>
              <a:t>Several events detected for all shots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RWM</a:t>
            </a:r>
            <a:r>
              <a:rPr lang="en-US" sz="1600" dirty="0" smtClean="0">
                <a:latin typeface="Calibri" panose="020F0502020204030204" pitchFamily="34" charset="0"/>
              </a:rPr>
              <a:t>: RWM event warning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WPC:</a:t>
            </a:r>
            <a:r>
              <a:rPr lang="en-US" sz="1600" dirty="0" smtClean="0">
                <a:latin typeface="Calibri" panose="020F0502020204030204" pitchFamily="34" charset="0"/>
              </a:rPr>
              <a:t> Wall proximity control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IPR</a:t>
            </a:r>
            <a:r>
              <a:rPr lang="en-US" sz="1600" dirty="0" smtClean="0">
                <a:latin typeface="Calibri" panose="020F0502020204030204" pitchFamily="34" charset="0"/>
              </a:rPr>
              <a:t>: Plasma current request not met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LOQ</a:t>
            </a:r>
            <a:r>
              <a:rPr lang="en-US" sz="1600" dirty="0" smtClean="0">
                <a:latin typeface="Calibri" panose="020F0502020204030204" pitchFamily="34" charset="0"/>
              </a:rPr>
              <a:t>: Low edge q warning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Others:</a:t>
            </a:r>
          </a:p>
          <a:p>
            <a:pPr lvl="2"/>
            <a:r>
              <a:rPr lang="en-US" sz="1400" dirty="0" smtClean="0">
                <a:latin typeface="Calibri" panose="020F0502020204030204" pitchFamily="34" charset="0"/>
              </a:rPr>
              <a:t>PRP: Pressure peaking warning (34/44)</a:t>
            </a:r>
          </a:p>
          <a:p>
            <a:pPr lvl="2"/>
            <a:r>
              <a:rPr lang="en-US" sz="1400" dirty="0" smtClean="0">
                <a:latin typeface="Calibri" panose="020F0502020204030204" pitchFamily="34" charset="0"/>
              </a:rPr>
              <a:t>VSC: Vertical stability control (31/44)</a:t>
            </a:r>
          </a:p>
        </p:txBody>
      </p:sp>
    </p:spTree>
    <p:extLst>
      <p:ext uri="{BB962C8B-B14F-4D97-AF65-F5344CB8AC3E}">
        <p14:creationId xmlns:p14="http://schemas.microsoft.com/office/powerpoint/2010/main" val="40800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892040" y="778025"/>
            <a:ext cx="4251960" cy="1827451"/>
            <a:chOff x="4892040" y="778025"/>
            <a:chExt cx="4251960" cy="1827451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30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31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 scalar critical plasma rotation model can not explain RWM stability; it depends on the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ω</a:t>
            </a:r>
            <a:r>
              <a:rPr lang="el-GR" sz="2800" baseline="-25000" dirty="0">
                <a:latin typeface="Calibri" pitchFamily="34" charset="0"/>
                <a:cs typeface="Calibri" pitchFamily="34" charset="0"/>
              </a:rPr>
              <a:t>φ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profile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90600"/>
            <a:ext cx="5105400" cy="24283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Early theories with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scalar “critical rotation” for stability could not explain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experiments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New theory: consider kinetic effects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972552" y="2685913"/>
            <a:ext cx="4019048" cy="2019437"/>
            <a:chOff x="4800600" y="4460537"/>
            <a:chExt cx="4165937" cy="209324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460537"/>
              <a:ext cx="4114800" cy="209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47"/>
            <p:cNvSpPr>
              <a:spLocks noChangeShapeType="1"/>
            </p:cNvSpPr>
            <p:nvPr/>
          </p:nvSpPr>
          <p:spPr bwMode="auto">
            <a:xfrm flipH="1">
              <a:off x="7736556" y="5164985"/>
              <a:ext cx="152400" cy="1524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sz="1400" b="0" i="0" smtClean="0">
                <a:latin typeface="Calibri" panose="020F0502020204030204" pitchFamily="34" charset="0"/>
              </a:endParaRPr>
            </a:p>
          </p:txBody>
        </p:sp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7089120" y="4532187"/>
              <a:ext cx="1624378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u="sng" dirty="0" smtClean="0">
                  <a:latin typeface="Calibri" panose="020F0502020204030204" pitchFamily="34" charset="0"/>
                  <a:cs typeface="Calibri" pitchFamily="34" charset="0"/>
                </a:rPr>
                <a:t>Plasma rotation</a:t>
              </a:r>
            </a:p>
          </p:txBody>
        </p: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5884323" y="5262825"/>
              <a:ext cx="0" cy="3048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sz="1400" b="0" i="0" smtClean="0">
                <a:latin typeface="Calibri" panose="020F0502020204030204" pitchFamily="34" charset="0"/>
              </a:endParaRPr>
            </a:p>
          </p:txBody>
        </p:sp>
        <p:sp>
          <p:nvSpPr>
            <p:cNvPr id="10" name="Text Box 71"/>
            <p:cNvSpPr txBox="1">
              <a:spLocks noChangeArrowheads="1"/>
            </p:cNvSpPr>
            <p:nvPr/>
          </p:nvSpPr>
          <p:spPr bwMode="auto">
            <a:xfrm>
              <a:off x="7836419" y="4918651"/>
              <a:ext cx="1130118" cy="42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4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unstable</a:t>
              </a:r>
            </a:p>
          </p:txBody>
        </p:sp>
        <p:sp>
          <p:nvSpPr>
            <p:cNvPr id="11" name="Text Box 71"/>
            <p:cNvSpPr txBox="1">
              <a:spLocks noChangeArrowheads="1"/>
            </p:cNvSpPr>
            <p:nvPr/>
          </p:nvSpPr>
          <p:spPr bwMode="auto">
            <a:xfrm>
              <a:off x="5605698" y="5610071"/>
              <a:ext cx="219424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dirty="0">
                  <a:solidFill>
                    <a:srgbClr val="0000FF"/>
                  </a:solidFill>
                  <a:latin typeface="Calibri" panose="020F0502020204030204" pitchFamily="34" charset="0"/>
                </a:rPr>
                <a:t>s</a:t>
              </a: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lowed by n=3 braking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228600" y="4071186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7091" y="4173627"/>
            <a:ext cx="2811018" cy="480917"/>
          </a:xfrm>
          <a:prstGeom prst="rect">
            <a:avLst/>
          </a:prstGeom>
        </p:spPr>
      </p:pic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429000" y="4074325"/>
            <a:ext cx="1543552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[B. Hu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Lett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.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</a:rPr>
              <a:t>93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105002 (2004)]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114" y="3134154"/>
            <a:ext cx="1888815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Ideal Stability</a:t>
            </a:r>
            <a:endParaRPr lang="en-US" sz="24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5164" y="3134154"/>
            <a:ext cx="1939636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Kinetic Effects</a:t>
            </a:r>
            <a:endParaRPr lang="en-US" sz="24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3893820"/>
            <a:ext cx="4892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1676400" y="3606939"/>
            <a:ext cx="228600" cy="373554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2971800" y="3595819"/>
            <a:ext cx="304800" cy="384674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729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4114800" y="742950"/>
            <a:ext cx="4953000" cy="399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</a:rPr>
              <a:t>Physical event modules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Present grouping follows work of </a:t>
            </a:r>
            <a:r>
              <a:rPr lang="en-US" sz="2000" dirty="0" err="1" smtClean="0">
                <a:latin typeface="Calibri" panose="020F0502020204030204" pitchFamily="34" charset="0"/>
              </a:rPr>
              <a:t>deVries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[P.C. de </a:t>
            </a:r>
            <a:r>
              <a:rPr lang="en-US" sz="1600" dirty="0" err="1" smtClean="0">
                <a:solidFill>
                  <a:srgbClr val="008080"/>
                </a:solidFill>
                <a:latin typeface="Calibri" panose="020F0502020204030204" pitchFamily="34" charset="0"/>
              </a:rPr>
              <a:t>Vries</a:t>
            </a:r>
            <a:r>
              <a:rPr lang="en-US" sz="16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 et al., </a:t>
            </a:r>
            <a:r>
              <a:rPr lang="en-US" sz="1600" dirty="0" err="1" smtClean="0">
                <a:solidFill>
                  <a:srgbClr val="008080"/>
                </a:solidFill>
                <a:latin typeface="Calibri" panose="020F0502020204030204" pitchFamily="34" charset="0"/>
              </a:rPr>
              <a:t>Nucl</a:t>
            </a:r>
            <a:r>
              <a:rPr lang="en-US" sz="16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. Fusion 51</a:t>
            </a:r>
            <a:r>
              <a:rPr lang="en-US" sz="1600" b="1" dirty="0" smtClean="0">
                <a:solidFill>
                  <a:srgbClr val="008080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rgbClr val="008080"/>
                </a:solidFill>
                <a:latin typeface="Calibri" pitchFamily="34" charset="0"/>
              </a:rPr>
              <a:t> 053018 (2011)]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– BUT, easily appended or altered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Warning algorithm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 Present approach follows                          </a:t>
            </a:r>
            <a:r>
              <a:rPr lang="en-US" sz="16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[S.P. Gerhardt et al., </a:t>
            </a:r>
            <a:r>
              <a:rPr lang="en-US" sz="1600" dirty="0" err="1" smtClean="0">
                <a:solidFill>
                  <a:srgbClr val="008080"/>
                </a:solidFill>
                <a:latin typeface="Calibri" panose="020F0502020204030204" pitchFamily="34" charset="0"/>
              </a:rPr>
              <a:t>Nucl</a:t>
            </a:r>
            <a:r>
              <a:rPr lang="en-US" sz="16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. Fusion 53</a:t>
            </a:r>
            <a:r>
              <a:rPr lang="en-US" sz="1600" b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063021 (2013)]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More flexible: arbitrary number of tests, thresholds, and user-defined levels and warning points</a:t>
            </a:r>
          </a:p>
          <a:p>
            <a:pPr lvl="1"/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Disruption Event Characterization And Forecasting (DECAF) code</a:t>
            </a:r>
            <a:r>
              <a:rPr lang="en-US" sz="2800" dirty="0" smtClean="0">
                <a:latin typeface="Calibri" panose="020F0502020204030204" pitchFamily="34" charset="0"/>
              </a:rPr>
              <a:t> is structured to ease parallel development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239" y="844878"/>
            <a:ext cx="3714750" cy="3829051"/>
            <a:chOff x="254239" y="844876"/>
            <a:chExt cx="3714750" cy="3829051"/>
          </a:xfrm>
        </p:grpSpPr>
        <p:sp>
          <p:nvSpPr>
            <p:cNvPr id="41" name="TextBox 40"/>
            <p:cNvSpPr txBox="1"/>
            <p:nvPr/>
          </p:nvSpPr>
          <p:spPr>
            <a:xfrm>
              <a:off x="254239" y="2336178"/>
              <a:ext cx="137160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Main data structure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1625839" y="2571750"/>
              <a:ext cx="40005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Arrow Connector 42"/>
            <p:cNvCxnSpPr>
              <a:stCxn id="44" idx="2"/>
              <a:endCxn id="41" idx="0"/>
            </p:cNvCxnSpPr>
            <p:nvPr/>
          </p:nvCxnSpPr>
          <p:spPr bwMode="auto">
            <a:xfrm>
              <a:off x="940039" y="1482396"/>
              <a:ext cx="0" cy="85378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254239" y="959176"/>
              <a:ext cx="137160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Code control workbooks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40214" y="1545008"/>
              <a:ext cx="137160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Density Limits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4489" y="1972048"/>
              <a:ext cx="154305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Confinement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54489" y="2430744"/>
              <a:ext cx="154305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Technical issues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54489" y="2887944"/>
              <a:ext cx="1543050" cy="5847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Tokamak dynamics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54489" y="3531645"/>
              <a:ext cx="1543050" cy="5847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Power/current handling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54489" y="4200162"/>
              <a:ext cx="154305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Mode stability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025889" y="1443924"/>
              <a:ext cx="1943100" cy="323000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0189" y="844876"/>
              <a:ext cx="1771650" cy="646331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Physical event modules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3" name="Straight Arrow Connector 52"/>
            <p:cNvCxnSpPr>
              <a:stCxn id="41" idx="2"/>
              <a:endCxn id="54" idx="0"/>
            </p:cNvCxnSpPr>
            <p:nvPr/>
          </p:nvCxnSpPr>
          <p:spPr bwMode="auto">
            <a:xfrm>
              <a:off x="940039" y="2859398"/>
              <a:ext cx="0" cy="73408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254239" y="3593480"/>
              <a:ext cx="137160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Output processing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2000251" y="4113323"/>
            <a:ext cx="2057400" cy="473765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TextBox 55"/>
          <p:cNvSpPr txBox="1"/>
          <p:nvPr/>
        </p:nvSpPr>
        <p:spPr>
          <a:xfrm>
            <a:off x="4838700" y="4200164"/>
            <a:ext cx="4114800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Kinetic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RWM analysis will be used in DECAF as a reduced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stability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model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114800" y="4324352"/>
            <a:ext cx="723900" cy="19897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Outline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296400" cy="37909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Disruption Event Characterization and 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New DECAF code developed and used to analyze NSTX disruptions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Characterization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Example: Resistive wall modes (RWM)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Analysis of a database of RWM unstable discharges in NSTX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Forecasting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Modification of ideal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tability by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ffects explains experimental instability</a:t>
            </a:r>
          </a:p>
          <a:p>
            <a:pPr lvl="1">
              <a:lnSpc>
                <a:spcPct val="114000"/>
              </a:lnSpc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Reduced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inetic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odel implemented in DECAF, successfully used on database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Can real-time reduced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model be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used in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NSTX-U to avoid disruptions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755186" y="863933"/>
            <a:ext cx="1770743" cy="116015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81257" y="1444018"/>
            <a:ext cx="459301" cy="3338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28" y="3347070"/>
            <a:ext cx="731901" cy="2347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847070" y="3308333"/>
            <a:ext cx="948932" cy="3503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14739" y="1974773"/>
            <a:ext cx="777301" cy="3145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450770" y="1974773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886201" y="1903969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29516" y="21262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</a:t>
            </a:r>
            <a:r>
              <a:rPr lang="en-US" sz="1800" b="0" i="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endParaRPr lang="en-US" sz="1800" b="0" i="0" baseline="-25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7" name="Picture 4" descr="114147-1014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76200" y="1081346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c 17"/>
          <p:cNvSpPr/>
          <p:nvPr/>
        </p:nvSpPr>
        <p:spPr bwMode="auto">
          <a:xfrm rot="1264835">
            <a:off x="2012214" y="1130461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07" y="4395511"/>
            <a:ext cx="251379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[S. Sabbagh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46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635 (2006)]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316953" y="2645503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316953" y="4474303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316953" y="3788503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8133305" y="2846678"/>
            <a:ext cx="643738" cy="1623975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Multiply 25"/>
          <p:cNvSpPr/>
          <p:nvPr/>
        </p:nvSpPr>
        <p:spPr bwMode="auto">
          <a:xfrm>
            <a:off x="8317728" y="3697063"/>
            <a:ext cx="182880" cy="182880"/>
          </a:xfrm>
          <a:prstGeom prst="mathMultiply">
            <a:avLst/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316964" y="2846674"/>
            <a:ext cx="2307771" cy="1444828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6106499" y="4293331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8412901" y="4291503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909885" y="4533833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3194" y="4520793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0032" y="344602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77288" y="3737870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8728" y="35854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3022" y="256451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rgbClr val="92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deal Kink</a:t>
            </a:r>
          </a:p>
          <a:p>
            <a:pPr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Mode</a:t>
            </a:r>
            <a:endParaRPr lang="en-US" sz="18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2659618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0838" y="28774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baseline="-1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~</a:t>
            </a:r>
            <a:r>
              <a:rPr lang="el-GR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-1</a:t>
            </a:r>
            <a:endParaRPr lang="en-US" sz="1800" b="0" i="0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8417" y="2846668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 rot="507780">
            <a:off x="2854585" y="919795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Copper plate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86274" y="3926060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9" y="4006950"/>
            <a:ext cx="1423321" cy="482537"/>
          </a:xfrm>
          <a:prstGeom prst="rect">
            <a:avLst/>
          </a:prstGeom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An unstable RWM is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plasma-induced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exponential growth of magnetic field line kinking that can cause disruptions</a:t>
            </a:r>
            <a:endParaRPr lang="en-US" sz="2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92040" y="778025"/>
            <a:ext cx="4251960" cy="1827451"/>
            <a:chOff x="4892040" y="778025"/>
            <a:chExt cx="4251960" cy="1827451"/>
          </a:xfrm>
        </p:grpSpPr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55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56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57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sp>
        <p:nvSpPr>
          <p:cNvPr id="45" name="Multiply 44"/>
          <p:cNvSpPr/>
          <p:nvPr/>
        </p:nvSpPr>
        <p:spPr bwMode="auto">
          <a:xfrm>
            <a:off x="6015070" y="3693427"/>
            <a:ext cx="182880" cy="182880"/>
          </a:xfrm>
          <a:prstGeom prst="mathMultiply">
            <a:avLst/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755186" y="863933"/>
            <a:ext cx="1770743" cy="116015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81257" y="1444018"/>
            <a:ext cx="459301" cy="3338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28" y="3347070"/>
            <a:ext cx="731901" cy="2347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847070" y="3308333"/>
            <a:ext cx="948932" cy="3503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14739" y="1974773"/>
            <a:ext cx="777301" cy="3145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450770" y="1974773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886201" y="1903969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29516" y="21262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</a:t>
            </a:r>
            <a:r>
              <a:rPr lang="en-US" sz="1800" b="0" i="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endParaRPr lang="en-US" sz="1800" b="0" i="0" baseline="-25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7" name="Picture 4" descr="114147-1014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76200" y="1081346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c 17"/>
          <p:cNvSpPr/>
          <p:nvPr/>
        </p:nvSpPr>
        <p:spPr bwMode="auto">
          <a:xfrm rot="1264835">
            <a:off x="2012214" y="1130461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07" y="4395511"/>
            <a:ext cx="251379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[S. Sabbagh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46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635 (2006)]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316953" y="2645503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316953" y="4474303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316953" y="3788503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Multiply 25"/>
          <p:cNvSpPr/>
          <p:nvPr/>
        </p:nvSpPr>
        <p:spPr bwMode="auto">
          <a:xfrm>
            <a:off x="8317728" y="3697063"/>
            <a:ext cx="182880" cy="182880"/>
          </a:xfrm>
          <a:prstGeom prst="mathMultiply">
            <a:avLst/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16964" y="2846674"/>
            <a:ext cx="2307771" cy="1444828"/>
            <a:chOff x="4606556" y="1610448"/>
            <a:chExt cx="2307771" cy="144482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4606556" y="1610448"/>
              <a:ext cx="2307771" cy="1444828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Multiply 28"/>
            <p:cNvSpPr/>
            <p:nvPr/>
          </p:nvSpPr>
          <p:spPr bwMode="auto">
            <a:xfrm>
              <a:off x="5304662" y="2457201"/>
              <a:ext cx="182880" cy="182880"/>
            </a:xfrm>
            <a:prstGeom prst="mathMultiply">
              <a:avLst/>
            </a:prstGeom>
            <a:solidFill>
              <a:srgbClr val="3366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 flipV="1">
            <a:off x="6106499" y="4293331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8412901" y="4291503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909885" y="4533833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3194" y="4520793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0032" y="344602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77288" y="3737870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8728" y="35854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3022" y="256451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rgbClr val="92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deal Kink</a:t>
            </a:r>
          </a:p>
          <a:p>
            <a:pPr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Mode</a:t>
            </a:r>
            <a:endParaRPr lang="en-US" sz="18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2659618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0838" y="28774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baseline="-1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~</a:t>
            </a:r>
            <a:r>
              <a:rPr lang="el-GR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-1</a:t>
            </a:r>
            <a:endParaRPr lang="en-US" sz="1800" b="0" i="0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8417" y="2846668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 rot="507780">
            <a:off x="2854585" y="919795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Copper plate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86274" y="3926060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9" y="4006950"/>
            <a:ext cx="1423321" cy="482537"/>
          </a:xfrm>
          <a:prstGeom prst="rect">
            <a:avLst/>
          </a:prstGeom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An unstable RWM is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plasma-induced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exponential growth of magnetic field line kinking that can cause disruptions</a:t>
            </a:r>
            <a:endParaRPr lang="en-US" sz="2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92040" y="778025"/>
            <a:ext cx="4251960" cy="1827451"/>
            <a:chOff x="4892040" y="778025"/>
            <a:chExt cx="4251960" cy="1827451"/>
          </a:xfrm>
        </p:grpSpPr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55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56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57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6106510" y="4014869"/>
            <a:ext cx="2302669" cy="261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891997" y="3406112"/>
            <a:ext cx="2452914" cy="950685"/>
          </a:xfrm>
          <a:custGeom>
            <a:avLst/>
            <a:gdLst>
              <a:gd name="connsiteX0" fmla="*/ 0 w 2452914"/>
              <a:gd name="connsiteY0" fmla="*/ 950685 h 950685"/>
              <a:gd name="connsiteX1" fmla="*/ 863600 w 2452914"/>
              <a:gd name="connsiteY1" fmla="*/ 725714 h 950685"/>
              <a:gd name="connsiteX2" fmla="*/ 1669143 w 2452914"/>
              <a:gd name="connsiteY2" fmla="*/ 820057 h 950685"/>
              <a:gd name="connsiteX3" fmla="*/ 2452914 w 2452914"/>
              <a:gd name="connsiteY3" fmla="*/ 0 h 95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4" h="950685">
                <a:moveTo>
                  <a:pt x="0" y="950685"/>
                </a:moveTo>
                <a:cubicBezTo>
                  <a:pt x="292705" y="849085"/>
                  <a:pt x="585410" y="747485"/>
                  <a:pt x="863600" y="725714"/>
                </a:cubicBezTo>
                <a:cubicBezTo>
                  <a:pt x="1141790" y="703943"/>
                  <a:pt x="1404257" y="941009"/>
                  <a:pt x="1669143" y="820057"/>
                </a:cubicBezTo>
                <a:cubicBezTo>
                  <a:pt x="1934029" y="699105"/>
                  <a:pt x="2193471" y="349552"/>
                  <a:pt x="2452914" y="0"/>
                </a:cubicBezTo>
              </a:path>
            </a:pathLst>
          </a:cu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8133305" y="2846678"/>
            <a:ext cx="643738" cy="1623975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74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" y="2145869"/>
            <a:ext cx="37790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Initial DECAF results detects disruption chain events when applied to dedicated </a:t>
            </a:r>
            <a:r>
              <a:rPr lang="en-US" sz="2800" dirty="0" smtClean="0">
                <a:latin typeface="Calibri" panose="020F0502020204030204" pitchFamily="34" charset="0"/>
              </a:rPr>
              <a:t>44 </a:t>
            </a:r>
            <a:r>
              <a:rPr lang="en-US" sz="2800" dirty="0">
                <a:latin typeface="Calibri" panose="020F0502020204030204" pitchFamily="34" charset="0"/>
              </a:rPr>
              <a:t>shot NSTX RWM disruption database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7510" y="829113"/>
            <a:ext cx="4359641" cy="216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RWM </a:t>
            </a:r>
            <a:r>
              <a:rPr lang="en-US" sz="2000" dirty="0" err="1" smtClean="0">
                <a:latin typeface="Calibri" panose="020F0502020204030204" pitchFamily="34" charset="0"/>
              </a:rPr>
              <a:t>B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P</a:t>
            </a:r>
            <a:r>
              <a:rPr lang="en-US" sz="2000" baseline="30000" dirty="0" err="1" smtClean="0">
                <a:latin typeface="Calibri" panose="020F0502020204030204" pitchFamily="34" charset="0"/>
              </a:rPr>
              <a:t>n</a:t>
            </a:r>
            <a:r>
              <a:rPr lang="en-US" sz="2000" baseline="30000" dirty="0" smtClean="0">
                <a:latin typeface="Calibri" panose="020F0502020204030204" pitchFamily="34" charset="0"/>
              </a:rPr>
              <a:t>=1</a:t>
            </a:r>
            <a:r>
              <a:rPr lang="en-US" sz="2000" dirty="0" smtClean="0">
                <a:latin typeface="Calibri" panose="020F0502020204030204" pitchFamily="34" charset="0"/>
              </a:rPr>
              <a:t> threshold 30G (</a:t>
            </a:r>
            <a:r>
              <a:rPr lang="el-GR" sz="2000" i="1" dirty="0" smtClean="0">
                <a:latin typeface="Calibri" panose="020F0502020204030204" pitchFamily="34" charset="0"/>
              </a:rPr>
              <a:t>δ</a:t>
            </a:r>
            <a:r>
              <a:rPr lang="en-US" sz="2000" i="1" dirty="0" smtClean="0">
                <a:latin typeface="Calibri" panose="020F0502020204030204" pitchFamily="34" charset="0"/>
              </a:rPr>
              <a:t>B/B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 ~ 0.67%)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~60% within 14 </a:t>
            </a:r>
            <a:r>
              <a:rPr lang="el-GR" sz="2000" dirty="0" smtClean="0">
                <a:latin typeface="Calibri" panose="020F0502020204030204" pitchFamily="34" charset="0"/>
              </a:rPr>
              <a:t>τ</a:t>
            </a:r>
            <a:r>
              <a:rPr lang="en-US" sz="2000" baseline="-25000" dirty="0" smtClean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 of disruption time </a:t>
            </a:r>
            <a:r>
              <a:rPr lang="en-US" sz="1800" dirty="0" smtClean="0">
                <a:latin typeface="Calibri" panose="020F0502020204030204" pitchFamily="34" charset="0"/>
              </a:rPr>
              <a:t>(</a:t>
            </a:r>
            <a:r>
              <a:rPr lang="el-GR" sz="1800" dirty="0" smtClean="0">
                <a:latin typeface="Calibri" panose="020F0502020204030204" pitchFamily="34" charset="0"/>
              </a:rPr>
              <a:t>τ</a:t>
            </a:r>
            <a:r>
              <a:rPr lang="en-US" sz="1800" baseline="-25000" dirty="0" smtClean="0">
                <a:latin typeface="Calibri" panose="020F0502020204030204" pitchFamily="34" charset="0"/>
              </a:rPr>
              <a:t>w</a:t>
            </a:r>
            <a:r>
              <a:rPr lang="en-US" sz="1800" dirty="0" smtClean="0">
                <a:latin typeface="Calibri" panose="020F0502020204030204" pitchFamily="34" charset="0"/>
              </a:rPr>
              <a:t> = 5 </a:t>
            </a:r>
            <a:r>
              <a:rPr lang="en-US" sz="1800" dirty="0" err="1" smtClean="0">
                <a:latin typeface="Calibri" panose="020F0502020204030204" pitchFamily="34" charset="0"/>
              </a:rPr>
              <a:t>ms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92040" y="778025"/>
            <a:ext cx="4251960" cy="1827451"/>
            <a:chOff x="4892040" y="778025"/>
            <a:chExt cx="4251960" cy="1827451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16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17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18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5559201" y="1691750"/>
            <a:ext cx="32799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699291" y="2605476"/>
            <a:ext cx="1414895" cy="82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RWM </a:t>
            </a:r>
            <a:r>
              <a:rPr lang="en-US" sz="1800" dirty="0">
                <a:latin typeface="Calibri" panose="020F0502020204030204" pitchFamily="34" charset="0"/>
              </a:rPr>
              <a:t>events </a:t>
            </a:r>
            <a:r>
              <a:rPr lang="en-US" sz="1800" dirty="0" smtClean="0">
                <a:latin typeface="Calibri" panose="020F0502020204030204" pitchFamily="34" charset="0"/>
              </a:rPr>
              <a:t>in DECAF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6013" y="3105332"/>
            <a:ext cx="430887" cy="9634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Disruption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664" y="2134221"/>
            <a:ext cx="650983" cy="34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" y="2145869"/>
            <a:ext cx="37790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Initial DECAF results detects disruption chain events when applied to dedicated </a:t>
            </a:r>
            <a:r>
              <a:rPr lang="en-US" sz="2800" dirty="0" smtClean="0">
                <a:latin typeface="Calibri" panose="020F0502020204030204" pitchFamily="34" charset="0"/>
              </a:rPr>
              <a:t>44 </a:t>
            </a:r>
            <a:r>
              <a:rPr lang="en-US" sz="2800" dirty="0">
                <a:latin typeface="Calibri" panose="020F0502020204030204" pitchFamily="34" charset="0"/>
              </a:rPr>
              <a:t>shot NSTX RWM disruption database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09" y="2671017"/>
            <a:ext cx="3150676" cy="21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45741" y="2876550"/>
            <a:ext cx="2098259" cy="1981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RWM</a:t>
            </a:r>
            <a:r>
              <a:rPr lang="en-US" sz="1400" dirty="0" smtClean="0">
                <a:latin typeface="Calibri" panose="020F0502020204030204" pitchFamily="34" charset="0"/>
              </a:rPr>
              <a:t>: RWM event warning</a:t>
            </a:r>
          </a:p>
          <a:p>
            <a:pPr marL="228600" lvl="1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VSC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r>
              <a:rPr lang="en-US" sz="1400" dirty="0" smtClean="0">
                <a:latin typeface="Calibri" panose="020F0502020204030204" pitchFamily="34" charset="0"/>
              </a:rPr>
              <a:t> Vertical stability control</a:t>
            </a:r>
          </a:p>
          <a:p>
            <a:pPr marL="228600" lvl="1" indent="0">
              <a:buNone/>
            </a:pPr>
            <a:r>
              <a:rPr lang="en-US" sz="1400" dirty="0" smtClean="0">
                <a:solidFill>
                  <a:srgbClr val="33CC33"/>
                </a:solidFill>
                <a:latin typeface="Calibri" panose="020F0502020204030204" pitchFamily="34" charset="0"/>
              </a:rPr>
              <a:t>IPR</a:t>
            </a:r>
            <a:r>
              <a:rPr lang="en-US" sz="1400" dirty="0" smtClean="0">
                <a:latin typeface="Calibri" panose="020F0502020204030204" pitchFamily="34" charset="0"/>
              </a:rPr>
              <a:t>: Plasma current request not met</a:t>
            </a:r>
          </a:p>
          <a:p>
            <a:pPr marL="228600" lvl="1" indent="0">
              <a:buNone/>
            </a:pPr>
            <a:r>
              <a:rPr lang="en-US" sz="1400" dirty="0" smtClean="0">
                <a:solidFill>
                  <a:srgbClr val="3399FF"/>
                </a:solidFill>
                <a:latin typeface="Calibri" panose="020F0502020204030204" pitchFamily="34" charset="0"/>
              </a:rPr>
              <a:t>LOQ</a:t>
            </a:r>
            <a:r>
              <a:rPr lang="en-US" sz="1400" dirty="0" smtClean="0">
                <a:latin typeface="Calibri" panose="020F0502020204030204" pitchFamily="34" charset="0"/>
              </a:rPr>
              <a:t>: Low edge q warning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7510" y="829113"/>
            <a:ext cx="4359641" cy="216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RWM </a:t>
            </a:r>
            <a:r>
              <a:rPr lang="en-US" sz="2000" dirty="0" err="1" smtClean="0">
                <a:latin typeface="Calibri" panose="020F0502020204030204" pitchFamily="34" charset="0"/>
              </a:rPr>
              <a:t>B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P</a:t>
            </a:r>
            <a:r>
              <a:rPr lang="en-US" sz="2000" baseline="30000" dirty="0" err="1" smtClean="0">
                <a:latin typeface="Calibri" panose="020F0502020204030204" pitchFamily="34" charset="0"/>
              </a:rPr>
              <a:t>n</a:t>
            </a:r>
            <a:r>
              <a:rPr lang="en-US" sz="2000" baseline="30000" dirty="0" smtClean="0">
                <a:latin typeface="Calibri" panose="020F0502020204030204" pitchFamily="34" charset="0"/>
              </a:rPr>
              <a:t>=1</a:t>
            </a:r>
            <a:r>
              <a:rPr lang="en-US" sz="2000" dirty="0" smtClean="0">
                <a:latin typeface="Calibri" panose="020F0502020204030204" pitchFamily="34" charset="0"/>
              </a:rPr>
              <a:t> threshold 30G (</a:t>
            </a:r>
            <a:r>
              <a:rPr lang="el-GR" sz="2000" i="1" dirty="0" smtClean="0">
                <a:latin typeface="Calibri" panose="020F0502020204030204" pitchFamily="34" charset="0"/>
              </a:rPr>
              <a:t>δ</a:t>
            </a:r>
            <a:r>
              <a:rPr lang="en-US" sz="2000" i="1" dirty="0" smtClean="0">
                <a:latin typeface="Calibri" panose="020F0502020204030204" pitchFamily="34" charset="0"/>
              </a:rPr>
              <a:t>B/B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 ~ 0.67%)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~60% within 14 </a:t>
            </a:r>
            <a:r>
              <a:rPr lang="el-GR" sz="2000" dirty="0" smtClean="0">
                <a:latin typeface="Calibri" panose="020F0502020204030204" pitchFamily="34" charset="0"/>
              </a:rPr>
              <a:t>τ</a:t>
            </a:r>
            <a:r>
              <a:rPr lang="en-US" sz="2000" baseline="-25000" dirty="0" smtClean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 of disruption time </a:t>
            </a:r>
            <a:r>
              <a:rPr lang="en-US" sz="1800" dirty="0" smtClean="0">
                <a:latin typeface="Calibri" panose="020F0502020204030204" pitchFamily="34" charset="0"/>
              </a:rPr>
              <a:t>(</a:t>
            </a:r>
            <a:r>
              <a:rPr lang="el-GR" sz="1800" dirty="0" smtClean="0">
                <a:latin typeface="Calibri" panose="020F0502020204030204" pitchFamily="34" charset="0"/>
              </a:rPr>
              <a:t>τ</a:t>
            </a:r>
            <a:r>
              <a:rPr lang="en-US" sz="1800" baseline="-25000" dirty="0" smtClean="0">
                <a:latin typeface="Calibri" panose="020F0502020204030204" pitchFamily="34" charset="0"/>
              </a:rPr>
              <a:t>w</a:t>
            </a:r>
            <a:r>
              <a:rPr lang="en-US" sz="1800" dirty="0" smtClean="0">
                <a:latin typeface="Calibri" panose="020F0502020204030204" pitchFamily="34" charset="0"/>
              </a:rPr>
              <a:t> = 5 </a:t>
            </a:r>
            <a:r>
              <a:rPr lang="en-US" sz="1800" dirty="0" err="1" smtClean="0">
                <a:latin typeface="Calibri" panose="020F0502020204030204" pitchFamily="34" charset="0"/>
              </a:rPr>
              <a:t>ms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92040" y="778025"/>
            <a:ext cx="4251960" cy="1827451"/>
            <a:chOff x="4892040" y="778025"/>
            <a:chExt cx="4251960" cy="1827451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16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17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18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5559201" y="1691750"/>
            <a:ext cx="32799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42647" y="2486936"/>
            <a:ext cx="232962" cy="184082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42647" y="4647716"/>
            <a:ext cx="232962" cy="210023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699291" y="2605476"/>
            <a:ext cx="1414895" cy="82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RWM </a:t>
            </a:r>
            <a:r>
              <a:rPr lang="en-US" sz="1800" dirty="0">
                <a:latin typeface="Calibri" panose="020F0502020204030204" pitchFamily="34" charset="0"/>
              </a:rPr>
              <a:t>events </a:t>
            </a:r>
            <a:r>
              <a:rPr lang="en-US" sz="1800" dirty="0" smtClean="0">
                <a:latin typeface="Calibri" panose="020F0502020204030204" pitchFamily="34" charset="0"/>
              </a:rPr>
              <a:t>in DECAF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4186" y="2486936"/>
            <a:ext cx="1728461" cy="21607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06013" y="3105332"/>
            <a:ext cx="430887" cy="9634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Disruption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664" y="2134221"/>
            <a:ext cx="650983" cy="34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W_{K}$&#10;&#10;&#10;\end{document}"/>
  <p:tag name="IGUANATEXSIZE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f}$&#10;&#10;&#10;\end{document}"/>
  <p:tag name="IGUANATEXSIZE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2407</Words>
  <Application>Microsoft Office PowerPoint</Application>
  <PresentationFormat>On-screen Show (16:9)</PresentationFormat>
  <Paragraphs>383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NSTX Upgrade</vt:lpstr>
      <vt:lpstr>4_Blank Presentation</vt:lpstr>
      <vt:lpstr>Characterization and Forecasting of Unstable Resistive Wall Modes in NSTX and NSTX-U</vt:lpstr>
      <vt:lpstr>Outline</vt:lpstr>
      <vt:lpstr>Disruption event chain characterization capability started for NSTX-U as next step in disruption avoidance plan </vt:lpstr>
      <vt:lpstr>Disruption Event Characterization And Forecasting (DECAF) code is structured to ease parallel development</vt:lpstr>
      <vt:lpstr>Outline</vt:lpstr>
      <vt:lpstr>An unstable RWM is a plasma-induced exponential growth of magnetic field line kinking that can cause disruptions</vt:lpstr>
      <vt:lpstr>An unstable RWM is a plasma-induced exponential growth of magnetic field line kinking that can cause disruptions</vt:lpstr>
      <vt:lpstr>Initial DECAF results detects disruption chain events when applied to dedicated 44 shot NSTX RWM disruption database</vt:lpstr>
      <vt:lpstr>Initial DECAF results detects disruption chain events when applied to dedicated 44 shot NSTX RWM disruption database</vt:lpstr>
      <vt:lpstr>Initial DECAF results detects disruption chain events when applied to dedicated 44 shot NSTX RWM disruption database</vt:lpstr>
      <vt:lpstr>Outline</vt:lpstr>
      <vt:lpstr>A full description of RWM stability includes both fluid and “kinetic effects”: taking into account complex particle motion</vt:lpstr>
      <vt:lpstr>MISK calculations validated against unstable experimental plasmas; reproduce approach towards marginal stability</vt:lpstr>
      <vt:lpstr>Goal is to forecast mode growth rate in real-time using parameterized reduced models for δW terms</vt:lpstr>
      <vt:lpstr>Physics understanding from previous RWM research used to construct a reduced kinetic model</vt:lpstr>
      <vt:lpstr>DECAF contains modeled kinetic quantities  for generation of stability maps</vt:lpstr>
      <vt:lpstr>DECAF reduced kinetic model results initially tested on a database of NSTX discharges with unstable RWMs</vt:lpstr>
      <vt:lpstr>Reduced kinetic model distinguishes between stable and unstable NSTX discharges</vt:lpstr>
      <vt:lpstr>Outline</vt:lpstr>
      <vt:lpstr>Next step: Can this reduced model be used in real-time to steer clear of RWM instability regions?</vt:lpstr>
      <vt:lpstr>Next step: Can this reduced model be integrated into a larger disruption avoidance and mitigation scheme?</vt:lpstr>
      <vt:lpstr>NSTX-U had scientifically productive first year,  is poised to perform disruption avoidance experiments</vt:lpstr>
      <vt:lpstr>Summary</vt:lpstr>
      <vt:lpstr>Backup</vt:lpstr>
      <vt:lpstr>Physics understanding from previous research used to construct a reduced kinetic model</vt:lpstr>
      <vt:lpstr>Several threshold tests are currently included in DECAF</vt:lpstr>
      <vt:lpstr>The DECAF code is being used to characterize disruption event chains on NSTX, including RWMs</vt:lpstr>
      <vt:lpstr>More detailed example of DECAF threshold testing:  Vertical Stability Control</vt:lpstr>
      <vt:lpstr>The unstable region of the stability diagram is determined by the fluid δW terms; Kinetic effects can stabilize the RWM</vt:lpstr>
      <vt:lpstr>Kinetic theory consistent with RWM destabilization at intermediate plasma rotation and collisionality affects the strength of resonances</vt:lpstr>
      <vt:lpstr>Initial DECAF analysis already finding common disruption event chains, giving new insight</vt:lpstr>
      <vt:lpstr>A scalar critical plasma rotation model can not explain RWM stability; it depends on the ωφ profile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John (Jack) Berkery</cp:lastModifiedBy>
  <cp:revision>250</cp:revision>
  <dcterms:created xsi:type="dcterms:W3CDTF">2015-07-16T16:59:24Z</dcterms:created>
  <dcterms:modified xsi:type="dcterms:W3CDTF">2016-10-29T01:28:06Z</dcterms:modified>
</cp:coreProperties>
</file>