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0" r:id="rId2"/>
    <p:sldId id="271" r:id="rId3"/>
    <p:sldId id="272" r:id="rId4"/>
    <p:sldId id="273" r:id="rId5"/>
    <p:sldId id="274" r:id="rId6"/>
    <p:sldId id="275" r:id="rId7"/>
    <p:sldId id="276" r:id="rId8"/>
    <p:sldId id="277" r:id="rId9"/>
    <p:sldId id="286" r:id="rId10"/>
    <p:sldId id="278" r:id="rId11"/>
    <p:sldId id="279" r:id="rId12"/>
    <p:sldId id="280" r:id="rId13"/>
    <p:sldId id="281" r:id="rId14"/>
    <p:sldId id="282" r:id="rId15"/>
    <p:sldId id="287" r:id="rId16"/>
    <p:sldId id="283" r:id="rId17"/>
    <p:sldId id="284" r:id="rId18"/>
    <p:sldId id="289" r:id="rId19"/>
    <p:sldId id="285" r:id="rId20"/>
    <p:sldId id="290" r:id="rId2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336699"/>
    <a:srgbClr val="008080"/>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0" autoAdjust="0"/>
  </p:normalViewPr>
  <p:slideViewPr>
    <p:cSldViewPr>
      <p:cViewPr varScale="1">
        <p:scale>
          <a:sx n="94" d="100"/>
          <a:sy n="94" d="100"/>
        </p:scale>
        <p:origin x="96" y="300"/>
      </p:cViewPr>
      <p:guideLst>
        <p:guide orient="horz" pos="1620"/>
        <p:guide pos="2880"/>
      </p:guideLst>
    </p:cSldViewPr>
  </p:slideViewPr>
  <p:notesTextViewPr>
    <p:cViewPr>
      <p:scale>
        <a:sx n="1" d="1"/>
        <a:sy n="1" d="1"/>
      </p:scale>
      <p:origin x="0" y="0"/>
    </p:cViewPr>
  </p:notesTextViewPr>
  <p:notesViewPr>
    <p:cSldViewPr>
      <p:cViewPr varScale="1">
        <p:scale>
          <a:sx n="80" d="100"/>
          <a:sy n="80" d="100"/>
        </p:scale>
        <p:origin x="-388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8466812-4762-44E8-9B5A-08C257039F15}" type="datetimeFigureOut">
              <a:rPr lang="en-US"/>
              <a:pPr>
                <a:defRPr/>
              </a:pPr>
              <a:t>10/23/2017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DF739C3-97DA-4A50-9315-15DD742215A0}" type="slidenum">
              <a:rPr lang="en-US" altLang="zh-CN"/>
              <a:pPr/>
              <a:t>‹#›</a:t>
            </a:fld>
            <a:endParaRPr lang="en-US" altLang="zh-CN"/>
          </a:p>
        </p:txBody>
      </p:sp>
    </p:spTree>
    <p:extLst>
      <p:ext uri="{BB962C8B-B14F-4D97-AF65-F5344CB8AC3E}">
        <p14:creationId xmlns:p14="http://schemas.microsoft.com/office/powerpoint/2010/main" val="119926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D92D2CF-4C83-4E91-86B3-B2E9E782A7EF}" type="datetimeFigureOut">
              <a:rPr lang="en-US"/>
              <a:pPr>
                <a:defRPr/>
              </a:pPr>
              <a:t>10/23/2017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6348310-01C6-459A-8D07-F65C74270571}" type="slidenum">
              <a:rPr lang="en-US" altLang="zh-CN"/>
              <a:pPr/>
              <a:t>‹#›</a:t>
            </a:fld>
            <a:endParaRPr lang="en-US" altLang="zh-CN"/>
          </a:p>
        </p:txBody>
      </p:sp>
    </p:spTree>
    <p:extLst>
      <p:ext uri="{BB962C8B-B14F-4D97-AF65-F5344CB8AC3E}">
        <p14:creationId xmlns:p14="http://schemas.microsoft.com/office/powerpoint/2010/main" val="2799814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A37322-5B01-4894-A3A3-56232F48BE61}" type="slidenum">
              <a:rPr lang="en-US" smtClean="0"/>
              <a:t>7</a:t>
            </a:fld>
            <a:endParaRPr lang="en-US"/>
          </a:p>
        </p:txBody>
      </p:sp>
    </p:spTree>
    <p:extLst>
      <p:ext uri="{BB962C8B-B14F-4D97-AF65-F5344CB8AC3E}">
        <p14:creationId xmlns:p14="http://schemas.microsoft.com/office/powerpoint/2010/main" val="2715932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9"/>
          <p:cNvSpPr/>
          <p:nvPr userDrawn="1"/>
        </p:nvSpPr>
        <p:spPr>
          <a:xfrm>
            <a:off x="0" y="4914900"/>
            <a:ext cx="9144000" cy="2286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8450" y="3714750"/>
            <a:ext cx="3467100" cy="135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nstx.pppl.gov/DragNDrop/Presentation_Template/NSTX-U_cutaway_low_re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86600" y="3662363"/>
            <a:ext cx="1355725"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175"/>
            <a:ext cx="91440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771650"/>
            <a:ext cx="8077200" cy="8001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152400" y="857250"/>
            <a:ext cx="8839200" cy="85725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33400" y="2628900"/>
            <a:ext cx="8077200" cy="9144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21" name="Text Placeholder 20"/>
          <p:cNvSpPr>
            <a:spLocks noGrp="1"/>
          </p:cNvSpPr>
          <p:nvPr>
            <p:ph type="body" sz="quarter" idx="12"/>
          </p:nvPr>
        </p:nvSpPr>
        <p:spPr>
          <a:xfrm>
            <a:off x="76200" y="3733800"/>
            <a:ext cx="2514600" cy="285750"/>
          </a:xfrm>
        </p:spPr>
        <p:txBody>
          <a:bodyPr>
            <a:noAutofit/>
          </a:bodyPr>
          <a:lstStyle>
            <a:lvl1pPr marL="0" indent="0" algn="ctr">
              <a:buNone/>
              <a:defRPr sz="1100"/>
            </a:lvl1pPr>
          </a:lstStyle>
          <a:p>
            <a:pPr lvl="0"/>
            <a:r>
              <a:rPr lang="en-US" smtClean="0"/>
              <a:t>Click to edit Master text styles</a:t>
            </a:r>
          </a:p>
        </p:txBody>
      </p:sp>
    </p:spTree>
    <p:extLst>
      <p:ext uri="{BB962C8B-B14F-4D97-AF65-F5344CB8AC3E}">
        <p14:creationId xmlns:p14="http://schemas.microsoft.com/office/powerpoint/2010/main" val="335868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6" name="Rectangle 9"/>
          <p:cNvSpPr/>
          <p:nvPr userDrawn="1"/>
        </p:nvSpPr>
        <p:spPr>
          <a:xfrm>
            <a:off x="0" y="4914900"/>
            <a:ext cx="9144000" cy="2286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2000250"/>
            <a:ext cx="8077200" cy="8001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152400" y="857250"/>
            <a:ext cx="8839200" cy="85725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3028950"/>
            <a:ext cx="7315200" cy="9144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11" name="Text Placeholder 20"/>
          <p:cNvSpPr>
            <a:spLocks noGrp="1"/>
          </p:cNvSpPr>
          <p:nvPr>
            <p:ph type="body" sz="quarter" idx="12"/>
          </p:nvPr>
        </p:nvSpPr>
        <p:spPr>
          <a:xfrm>
            <a:off x="76200" y="4171950"/>
            <a:ext cx="2080200" cy="457200"/>
          </a:xfrm>
        </p:spPr>
        <p:txBody>
          <a:bodyPr>
            <a:noAutofit/>
          </a:bodyPr>
          <a:lstStyle>
            <a:lvl1pPr marL="0" indent="0" algn="ctr">
              <a:buNone/>
              <a:defRPr sz="1400"/>
            </a:lvl1pPr>
          </a:lstStyle>
          <a:p>
            <a:pPr lvl="0"/>
            <a:r>
              <a:rPr lang="en-US" smtClean="0"/>
              <a:t>Click to edit Master text styles</a:t>
            </a:r>
          </a:p>
        </p:txBody>
      </p:sp>
    </p:spTree>
    <p:extLst>
      <p:ext uri="{BB962C8B-B14F-4D97-AF65-F5344CB8AC3E}">
        <p14:creationId xmlns:p14="http://schemas.microsoft.com/office/powerpoint/2010/main" val="61892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800100"/>
            <a:ext cx="8991600" cy="405765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4117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76200" y="800100"/>
            <a:ext cx="4419600" cy="405765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idx="10"/>
          </p:nvPr>
        </p:nvSpPr>
        <p:spPr>
          <a:xfrm>
            <a:off x="4648200" y="800100"/>
            <a:ext cx="4419600" cy="405765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78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802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800100"/>
            <a:ext cx="8991600" cy="405765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423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95AADD8C-8C8F-4820-BC90-0650C7196AA1}" type="datetimeFigureOut">
              <a:rPr lang="zh-CN" altLang="en-US" smtClean="0"/>
              <a:t>2017/10/23</a:t>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15CB797-2A27-4BB8-8B3D-E1E2519ABEDA}" type="slidenum">
              <a:rPr lang="zh-CN" altLang="en-US" smtClean="0"/>
              <a:t>‹#›</a:t>
            </a:fld>
            <a:endParaRPr lang="zh-CN" altLang="en-US"/>
          </a:p>
        </p:txBody>
      </p:sp>
    </p:spTree>
    <p:extLst>
      <p:ext uri="{BB962C8B-B14F-4D97-AF65-F5344CB8AC3E}">
        <p14:creationId xmlns:p14="http://schemas.microsoft.com/office/powerpoint/2010/main" val="411725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76200" y="800100"/>
            <a:ext cx="89916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27" name="Picture 2" descr="C:\Users\jmenard\My Files\PPPL\Projects\NSTX-U\Presentation template\2015 - New template\logo and banner source\Gray_banner_red_line.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0" y="0"/>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1" compatLnSpc="1">
            <a:prstTxWarp prst="textNoShape">
              <a:avLst/>
            </a:prstTxWarp>
          </a:bodyPr>
          <a:lstStyle/>
          <a:p>
            <a:pPr lvl="0"/>
            <a:r>
              <a:rPr lang="en-US" altLang="en-US" smtClean="0"/>
              <a:t>Click to edit Master title style</a:t>
            </a:r>
          </a:p>
        </p:txBody>
      </p:sp>
      <p:grpSp>
        <p:nvGrpSpPr>
          <p:cNvPr id="1029" name="Group 4"/>
          <p:cNvGrpSpPr>
            <a:grpSpLocks/>
          </p:cNvGrpSpPr>
          <p:nvPr userDrawn="1"/>
        </p:nvGrpSpPr>
        <p:grpSpPr bwMode="auto">
          <a:xfrm>
            <a:off x="0" y="4916488"/>
            <a:ext cx="9144000" cy="227012"/>
            <a:chOff x="0" y="4324350"/>
            <a:chExt cx="9144000" cy="227176"/>
          </a:xfrm>
        </p:grpSpPr>
        <p:pic>
          <p:nvPicPr>
            <p:cNvPr id="1032" name="Picture 4" descr="C:\Users\jmenard\My Files\PPPL\Projects\NSTX-U\Presentation template\2015 - New template\logo and banner source\Gray_banner_red_line_bottom_NSTXU_logo.png"/>
            <p:cNvPicPr preferRelativeResize="0">
              <a:picLocks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286000" y="4324350"/>
              <a:ext cx="6858000" cy="2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4" descr="C:\Users\jmenard\My Files\PPPL\Projects\NSTX-U\Presentation template\2015 - New template\logo and banner source\Gray_banner_red_line_bottom_NSTXU_logo.png"/>
            <p:cNvPicPr preferRelativeResize="0">
              <a:picLocks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4324350"/>
              <a:ext cx="6858000" cy="2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TextBox 11"/>
          <p:cNvSpPr txBox="1">
            <a:spLocks noChangeArrowheads="1"/>
          </p:cNvSpPr>
          <p:nvPr userDrawn="1"/>
        </p:nvSpPr>
        <p:spPr bwMode="auto">
          <a:xfrm>
            <a:off x="8458200" y="4933950"/>
            <a:ext cx="609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576" rIns="0" bIns="3657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88D3F22-0482-4601-A66E-D12045CD13BA}" type="slidenum">
              <a:rPr lang="en-US" altLang="en-US" sz="900" b="1">
                <a:solidFill>
                  <a:srgbClr val="336699"/>
                </a:solidFill>
              </a:rPr>
              <a:pPr algn="r" eaLnBrk="1" hangingPunct="1"/>
              <a:t>‹#›</a:t>
            </a:fld>
            <a:endParaRPr lang="en-US" altLang="en-US" sz="900" b="1">
              <a:solidFill>
                <a:srgbClr val="336699"/>
              </a:solidFill>
            </a:endParaRPr>
          </a:p>
        </p:txBody>
      </p:sp>
      <p:sp>
        <p:nvSpPr>
          <p:cNvPr id="1031" name="TextBox 12"/>
          <p:cNvSpPr txBox="1">
            <a:spLocks noChangeArrowheads="1"/>
          </p:cNvSpPr>
          <p:nvPr userDrawn="1"/>
        </p:nvSpPr>
        <p:spPr bwMode="auto">
          <a:xfrm>
            <a:off x="914400" y="4933950"/>
            <a:ext cx="7315200" cy="33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576" rIns="0" bIns="3657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5000"/>
              </a:lnSpc>
            </a:pPr>
            <a:r>
              <a:rPr lang="en-US" altLang="zh-CN" sz="900" b="1" kern="1200" dirty="0" smtClean="0">
                <a:solidFill>
                  <a:srgbClr val="336699"/>
                </a:solidFill>
                <a:latin typeface="Arial" panose="020B0604020202020204" pitchFamily="34" charset="0"/>
                <a:ea typeface="+mn-ea"/>
                <a:cs typeface="Arial" panose="020B0604020202020204" pitchFamily="34" charset="0"/>
              </a:rPr>
              <a:t>59</a:t>
            </a:r>
            <a:r>
              <a:rPr lang="en-US" altLang="zh-CN" sz="900" b="1" kern="1200" baseline="30000" dirty="0" smtClean="0">
                <a:solidFill>
                  <a:srgbClr val="336699"/>
                </a:solidFill>
                <a:latin typeface="Arial" panose="020B0604020202020204" pitchFamily="34" charset="0"/>
                <a:ea typeface="+mn-ea"/>
                <a:cs typeface="Arial" panose="020B0604020202020204" pitchFamily="34" charset="0"/>
              </a:rPr>
              <a:t>th</a:t>
            </a:r>
            <a:r>
              <a:rPr lang="en-US" altLang="zh-CN" sz="900" b="1" kern="1200" dirty="0" smtClean="0">
                <a:solidFill>
                  <a:srgbClr val="336699"/>
                </a:solidFill>
                <a:latin typeface="Arial" panose="020B0604020202020204" pitchFamily="34" charset="0"/>
                <a:ea typeface="+mn-ea"/>
                <a:cs typeface="Arial" panose="020B0604020202020204" pitchFamily="34" charset="0"/>
              </a:rPr>
              <a:t> APS-DPP meeting,</a:t>
            </a:r>
            <a:r>
              <a:rPr lang="en-US" altLang="zh-CN" sz="900" dirty="0" smtClean="0"/>
              <a:t> </a:t>
            </a:r>
            <a:r>
              <a:rPr lang="en-US" altLang="zh-CN" sz="900" b="1" kern="1200" baseline="0" dirty="0" err="1" smtClean="0">
                <a:solidFill>
                  <a:srgbClr val="336699"/>
                </a:solidFill>
                <a:latin typeface="Arial" panose="020B0604020202020204" pitchFamily="34" charset="0"/>
                <a:ea typeface="+mn-ea"/>
                <a:cs typeface="Arial" panose="020B0604020202020204" pitchFamily="34" charset="0"/>
              </a:rPr>
              <a:t>G.Z.Hao</a:t>
            </a:r>
            <a:r>
              <a:rPr lang="en-US" altLang="zh-CN" sz="900" b="1" kern="1200" baseline="0" dirty="0" smtClean="0">
                <a:solidFill>
                  <a:srgbClr val="336699"/>
                </a:solidFill>
                <a:latin typeface="Arial" panose="020B0604020202020204" pitchFamily="34" charset="0"/>
                <a:ea typeface="+mn-ea"/>
                <a:cs typeface="Arial" panose="020B0604020202020204" pitchFamily="34" charset="0"/>
              </a:rPr>
              <a:t> et.al.</a:t>
            </a:r>
            <a:r>
              <a:rPr lang="en-US" altLang="zh-CN" sz="900" b="1" kern="1200" dirty="0" smtClean="0">
                <a:solidFill>
                  <a:srgbClr val="336699"/>
                </a:solidFill>
                <a:latin typeface="Arial" panose="020B0604020202020204" pitchFamily="34" charset="0"/>
                <a:ea typeface="+mn-ea"/>
                <a:cs typeface="Arial" panose="020B0604020202020204" pitchFamily="34" charset="0"/>
              </a:rPr>
              <a:t>,</a:t>
            </a:r>
            <a:r>
              <a:rPr lang="en-US" altLang="zh-CN" sz="900" b="1" kern="1200" baseline="0" dirty="0" smtClean="0">
                <a:solidFill>
                  <a:srgbClr val="336699"/>
                </a:solidFill>
                <a:latin typeface="Arial" panose="020B0604020202020204" pitchFamily="34" charset="0"/>
                <a:ea typeface="+mn-ea"/>
                <a:cs typeface="Arial" panose="020B0604020202020204" pitchFamily="34" charset="0"/>
              </a:rPr>
              <a:t> Oct.23- Oct..27</a:t>
            </a:r>
            <a:r>
              <a:rPr lang="en-US" altLang="zh-CN" sz="900" b="1" kern="1200" dirty="0" smtClean="0">
                <a:solidFill>
                  <a:srgbClr val="336699"/>
                </a:solidFill>
                <a:latin typeface="Arial" panose="020B0604020202020204" pitchFamily="34" charset="0"/>
                <a:ea typeface="+mn-ea"/>
                <a:cs typeface="Arial" panose="020B0604020202020204" pitchFamily="34" charset="0"/>
              </a:rPr>
              <a:t>,  2017</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srgbClr val="336699"/>
                </a:solidFill>
                <a:latin typeface="Arial" panose="020B0604020202020204" pitchFamily="34" charset="0"/>
                <a:cs typeface="Arial" panose="020B0604020202020204" pitchFamily="34" charset="0"/>
              </a:rPr>
              <a:t> </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0" r:id="rId3"/>
    <p:sldLayoutId id="2147483711" r:id="rId4"/>
    <p:sldLayoutId id="2147483712" r:id="rId5"/>
    <p:sldLayoutId id="2147483713" r:id="rId6"/>
    <p:sldLayoutId id="2147483716" r:id="rId7"/>
  </p:sldLayoutIdLst>
  <p:timing>
    <p:tnLst>
      <p:par>
        <p:cTn id="1" dur="indefinite" restart="never" nodeType="tmRoot"/>
      </p:par>
    </p:tnLst>
  </p:timing>
  <p:hf hdr="0" dt="0"/>
  <p:txStyles>
    <p:titleStyle>
      <a:lvl1pPr algn="ctr" rtl="0" eaLnBrk="0" fontAlgn="base" hangingPunct="0">
        <a:lnSpc>
          <a:spcPct val="85000"/>
        </a:lnSpc>
        <a:spcBef>
          <a:spcPct val="0"/>
        </a:spcBef>
        <a:spcAft>
          <a:spcPct val="0"/>
        </a:spcAft>
        <a:defRPr sz="4000" kern="1200">
          <a:solidFill>
            <a:srgbClr val="336699"/>
          </a:solidFill>
          <a:latin typeface="Arial" panose="020B0604020202020204" pitchFamily="34" charset="0"/>
          <a:ea typeface="+mj-ea"/>
          <a:cs typeface="Arial" panose="020B0604020202020204" pitchFamily="34" charset="0"/>
        </a:defRPr>
      </a:lvl1pPr>
      <a:lvl2pPr algn="ctr" rtl="0" eaLnBrk="0" fontAlgn="base" hangingPunct="0">
        <a:lnSpc>
          <a:spcPct val="85000"/>
        </a:lnSpc>
        <a:spcBef>
          <a:spcPct val="0"/>
        </a:spcBef>
        <a:spcAft>
          <a:spcPct val="0"/>
        </a:spcAft>
        <a:defRPr sz="4000">
          <a:solidFill>
            <a:srgbClr val="336699"/>
          </a:solidFill>
          <a:latin typeface="Arial" charset="0"/>
          <a:cs typeface="Arial" charset="0"/>
        </a:defRPr>
      </a:lvl2pPr>
      <a:lvl3pPr algn="ctr" rtl="0" eaLnBrk="0" fontAlgn="base" hangingPunct="0">
        <a:lnSpc>
          <a:spcPct val="85000"/>
        </a:lnSpc>
        <a:spcBef>
          <a:spcPct val="0"/>
        </a:spcBef>
        <a:spcAft>
          <a:spcPct val="0"/>
        </a:spcAft>
        <a:defRPr sz="4000">
          <a:solidFill>
            <a:srgbClr val="336699"/>
          </a:solidFill>
          <a:latin typeface="Arial" charset="0"/>
          <a:cs typeface="Arial" charset="0"/>
        </a:defRPr>
      </a:lvl3pPr>
      <a:lvl4pPr algn="ctr" rtl="0" eaLnBrk="0" fontAlgn="base" hangingPunct="0">
        <a:lnSpc>
          <a:spcPct val="85000"/>
        </a:lnSpc>
        <a:spcBef>
          <a:spcPct val="0"/>
        </a:spcBef>
        <a:spcAft>
          <a:spcPct val="0"/>
        </a:spcAft>
        <a:defRPr sz="4000">
          <a:solidFill>
            <a:srgbClr val="336699"/>
          </a:solidFill>
          <a:latin typeface="Arial" charset="0"/>
          <a:cs typeface="Arial" charset="0"/>
        </a:defRPr>
      </a:lvl4pPr>
      <a:lvl5pPr algn="ctr" rtl="0" eaLnBrk="0" fontAlgn="base" hangingPunct="0">
        <a:lnSpc>
          <a:spcPct val="85000"/>
        </a:lnSpc>
        <a:spcBef>
          <a:spcPct val="0"/>
        </a:spcBef>
        <a:spcAft>
          <a:spcPct val="0"/>
        </a:spcAft>
        <a:defRPr sz="4000">
          <a:solidFill>
            <a:srgbClr val="336699"/>
          </a:solidFill>
          <a:latin typeface="Arial" charset="0"/>
          <a:cs typeface="Arial" charset="0"/>
        </a:defRPr>
      </a:lvl5pPr>
      <a:lvl6pPr marL="457200" algn="ctr" rtl="0" fontAlgn="base">
        <a:lnSpc>
          <a:spcPct val="85000"/>
        </a:lnSpc>
        <a:spcBef>
          <a:spcPct val="0"/>
        </a:spcBef>
        <a:spcAft>
          <a:spcPct val="0"/>
        </a:spcAft>
        <a:defRPr sz="4000">
          <a:solidFill>
            <a:srgbClr val="336699"/>
          </a:solidFill>
          <a:latin typeface="Arial" charset="0"/>
          <a:cs typeface="Arial" charset="0"/>
        </a:defRPr>
      </a:lvl6pPr>
      <a:lvl7pPr marL="914400" algn="ctr" rtl="0" fontAlgn="base">
        <a:lnSpc>
          <a:spcPct val="85000"/>
        </a:lnSpc>
        <a:spcBef>
          <a:spcPct val="0"/>
        </a:spcBef>
        <a:spcAft>
          <a:spcPct val="0"/>
        </a:spcAft>
        <a:defRPr sz="4000">
          <a:solidFill>
            <a:srgbClr val="336699"/>
          </a:solidFill>
          <a:latin typeface="Arial" charset="0"/>
          <a:cs typeface="Arial" charset="0"/>
        </a:defRPr>
      </a:lvl7pPr>
      <a:lvl8pPr marL="1371600" algn="ctr" rtl="0" fontAlgn="base">
        <a:lnSpc>
          <a:spcPct val="85000"/>
        </a:lnSpc>
        <a:spcBef>
          <a:spcPct val="0"/>
        </a:spcBef>
        <a:spcAft>
          <a:spcPct val="0"/>
        </a:spcAft>
        <a:defRPr sz="4000">
          <a:solidFill>
            <a:srgbClr val="336699"/>
          </a:solidFill>
          <a:latin typeface="Arial" charset="0"/>
          <a:cs typeface="Arial" charset="0"/>
        </a:defRPr>
      </a:lvl8pPr>
      <a:lvl9pPr marL="1828800" algn="ctr" rtl="0" fontAlgn="base">
        <a:lnSpc>
          <a:spcPct val="85000"/>
        </a:lnSpc>
        <a:spcBef>
          <a:spcPct val="0"/>
        </a:spcBef>
        <a:spcAft>
          <a:spcPct val="0"/>
        </a:spcAft>
        <a:defRPr sz="4000">
          <a:solidFill>
            <a:srgbClr val="336699"/>
          </a:solidFill>
          <a:latin typeface="Arial" charset="0"/>
          <a:cs typeface="Arial"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panose="020B0604020202020204" pitchFamily="34" charset="0"/>
        <a:buChar char="•"/>
        <a:defRPr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descr="ucirv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97" y="3664830"/>
            <a:ext cx="1754092" cy="823856"/>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p:cNvSpPr>
            <a:spLocks noGrp="1"/>
          </p:cNvSpPr>
          <p:nvPr>
            <p:ph type="subTitle" idx="1"/>
          </p:nvPr>
        </p:nvSpPr>
        <p:spPr>
          <a:xfrm>
            <a:off x="930532" y="1885950"/>
            <a:ext cx="7282935" cy="800100"/>
          </a:xfrm>
        </p:spPr>
        <p:txBody>
          <a:bodyPr>
            <a:normAutofit fontScale="92500"/>
          </a:bodyPr>
          <a:lstStyle/>
          <a:p>
            <a:r>
              <a:rPr lang="en-US" sz="1800" dirty="0"/>
              <a:t>G.Z. </a:t>
            </a:r>
            <a:r>
              <a:rPr lang="en-US" sz="1800" dirty="0" err="1"/>
              <a:t>Hao</a:t>
            </a:r>
            <a:r>
              <a:rPr lang="en-US" sz="1800" dirty="0"/>
              <a:t>, W.W. </a:t>
            </a:r>
            <a:r>
              <a:rPr lang="en-US" sz="1800" dirty="0" err="1"/>
              <a:t>Heidbrink</a:t>
            </a:r>
            <a:r>
              <a:rPr lang="en-US" sz="1800" dirty="0"/>
              <a:t>, D. Liu,(UCI),</a:t>
            </a:r>
            <a:r>
              <a:rPr lang="en-US" sz="1800" i="1" dirty="0"/>
              <a:t> </a:t>
            </a:r>
            <a:r>
              <a:rPr lang="en-US" sz="1800" dirty="0" err="1"/>
              <a:t>Y.Q.Liu</a:t>
            </a:r>
            <a:r>
              <a:rPr lang="en-US" sz="1800" dirty="0"/>
              <a:t> (GA),</a:t>
            </a:r>
            <a:r>
              <a:rPr lang="en-US" altLang="zh-CN" sz="1800" dirty="0"/>
              <a:t> N. Crocker (UCLA), </a:t>
            </a:r>
            <a:r>
              <a:rPr lang="en-US" altLang="zh-CN" sz="1800" dirty="0" err="1"/>
              <a:t>E.D.Fredrickson</a:t>
            </a:r>
            <a:r>
              <a:rPr lang="en-US" altLang="zh-CN" sz="1800" dirty="0"/>
              <a:t>, </a:t>
            </a:r>
            <a:r>
              <a:rPr lang="en-US" sz="1800" dirty="0" err="1"/>
              <a:t>M.Podesta</a:t>
            </a:r>
            <a:r>
              <a:rPr lang="en-US" sz="1800" dirty="0"/>
              <a:t>, </a:t>
            </a:r>
            <a:r>
              <a:rPr lang="en-US" altLang="zh-CN" sz="1800" dirty="0" err="1"/>
              <a:t>Y.Ren</a:t>
            </a:r>
            <a:r>
              <a:rPr lang="en-US" altLang="zh-CN" sz="1800" dirty="0"/>
              <a:t>,</a:t>
            </a:r>
            <a:r>
              <a:rPr lang="en-US" sz="1800" dirty="0"/>
              <a:t> </a:t>
            </a:r>
            <a:r>
              <a:rPr lang="en-US" sz="1800" dirty="0" err="1"/>
              <a:t>R.Bell</a:t>
            </a:r>
            <a:r>
              <a:rPr lang="en-US" sz="1800" dirty="0"/>
              <a:t> (PPPL), </a:t>
            </a:r>
            <a:r>
              <a:rPr lang="en-US" sz="1800" dirty="0" err="1"/>
              <a:t>K.Tritz</a:t>
            </a:r>
            <a:r>
              <a:rPr lang="en-US" sz="1800" dirty="0"/>
              <a:t>(JHU) </a:t>
            </a:r>
          </a:p>
        </p:txBody>
      </p:sp>
      <p:sp>
        <p:nvSpPr>
          <p:cNvPr id="3" name="Title 2"/>
          <p:cNvSpPr>
            <a:spLocks noGrp="1"/>
          </p:cNvSpPr>
          <p:nvPr>
            <p:ph type="title"/>
          </p:nvPr>
        </p:nvSpPr>
        <p:spPr>
          <a:xfrm>
            <a:off x="200025" y="1043504"/>
            <a:ext cx="8743950" cy="857250"/>
          </a:xfrm>
        </p:spPr>
        <p:txBody>
          <a:bodyPr>
            <a:noAutofit/>
          </a:bodyPr>
          <a:lstStyle/>
          <a:p>
            <a:r>
              <a:rPr lang="en-US" altLang="zh-CN" sz="3200" dirty="0">
                <a:solidFill>
                  <a:srgbClr val="3333FF"/>
                </a:solidFill>
              </a:rPr>
              <a:t>I</a:t>
            </a:r>
            <a:r>
              <a:rPr lang="en-US" altLang="zh-CN" sz="3200" dirty="0" smtClean="0">
                <a:solidFill>
                  <a:srgbClr val="3333FF"/>
                </a:solidFill>
              </a:rPr>
              <a:t>nternal </a:t>
            </a:r>
            <a:r>
              <a:rPr lang="en-US" altLang="zh-CN" sz="3200" dirty="0">
                <a:solidFill>
                  <a:srgbClr val="3333FF"/>
                </a:solidFill>
              </a:rPr>
              <a:t>instability driven by </a:t>
            </a:r>
            <a:r>
              <a:rPr lang="en-US" altLang="zh-CN" sz="3200" dirty="0" smtClean="0">
                <a:solidFill>
                  <a:srgbClr val="3333FF"/>
                </a:solidFill>
              </a:rPr>
              <a:t>centrifugal </a:t>
            </a:r>
            <a:r>
              <a:rPr lang="en-US" altLang="zh-CN" sz="3200" dirty="0">
                <a:solidFill>
                  <a:srgbClr val="3333FF"/>
                </a:solidFill>
              </a:rPr>
              <a:t>force on spherical </a:t>
            </a:r>
            <a:r>
              <a:rPr lang="en-US" altLang="zh-CN" sz="3200" dirty="0" err="1">
                <a:solidFill>
                  <a:srgbClr val="3333FF"/>
                </a:solidFill>
              </a:rPr>
              <a:t>tokamak</a:t>
            </a:r>
            <a:r>
              <a:rPr lang="zh-CN" altLang="zh-CN" sz="2400" dirty="0"/>
              <a:t/>
            </a:r>
            <a:br>
              <a:rPr lang="zh-CN" altLang="zh-CN" sz="2400" dirty="0"/>
            </a:br>
            <a:endParaRPr lang="en-US" sz="2400" dirty="0">
              <a:solidFill>
                <a:srgbClr val="0000FF"/>
              </a:solidFill>
            </a:endParaRPr>
          </a:p>
        </p:txBody>
      </p:sp>
      <p:sp>
        <p:nvSpPr>
          <p:cNvPr id="4" name="Text Placeholder 3"/>
          <p:cNvSpPr>
            <a:spLocks noGrp="1"/>
          </p:cNvSpPr>
          <p:nvPr>
            <p:ph type="body" sz="quarter" idx="10"/>
          </p:nvPr>
        </p:nvSpPr>
        <p:spPr>
          <a:xfrm>
            <a:off x="1828800" y="2686050"/>
            <a:ext cx="5486400" cy="914400"/>
          </a:xfrm>
        </p:spPr>
        <p:txBody>
          <a:bodyPr>
            <a:normAutofit/>
          </a:bodyPr>
          <a:lstStyle/>
          <a:p>
            <a:r>
              <a:rPr lang="en-US" sz="1350" dirty="0"/>
              <a:t>59th Annual Meeting of APS Division of Plasma Physics</a:t>
            </a:r>
          </a:p>
          <a:p>
            <a:r>
              <a:rPr lang="en-US" altLang="zh-CN" sz="1350" dirty="0"/>
              <a:t> Milwaukee, Wisconsin</a:t>
            </a:r>
          </a:p>
          <a:p>
            <a:r>
              <a:rPr lang="en-US" sz="1350" dirty="0"/>
              <a:t>Oct. 23-Oct.27, 2017</a:t>
            </a:r>
          </a:p>
        </p:txBody>
      </p:sp>
      <p:pic>
        <p:nvPicPr>
          <p:cNvPr id="6" name="Picture 4" descr="PPP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77" y="4522718"/>
            <a:ext cx="1582757" cy="51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673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6056" y="817292"/>
            <a:ext cx="6115050" cy="3923045"/>
          </a:xfrm>
        </p:spPr>
      </p:pic>
      <p:sp>
        <p:nvSpPr>
          <p:cNvPr id="2" name="矩形 1"/>
          <p:cNvSpPr/>
          <p:nvPr/>
        </p:nvSpPr>
        <p:spPr>
          <a:xfrm>
            <a:off x="-76200" y="873850"/>
            <a:ext cx="4419600" cy="3816429"/>
          </a:xfrm>
          <a:prstGeom prst="rect">
            <a:avLst/>
          </a:prstGeom>
        </p:spPr>
        <p:txBody>
          <a:bodyPr wrap="square">
            <a:spAutoFit/>
          </a:bodyPr>
          <a:lstStyle/>
          <a:p>
            <a:pPr lvl="1"/>
            <a:r>
              <a:rPr lang="en-US" altLang="zh-CN" sz="1400" dirty="0" smtClean="0"/>
              <a:t>Soft x-ray (SXR) data is used to check the consistency with simulated mode structure in the core region.</a:t>
            </a:r>
          </a:p>
          <a:p>
            <a:pPr lvl="1"/>
            <a:endParaRPr lang="en-US" altLang="zh-CN" sz="1400" dirty="0" smtClean="0"/>
          </a:p>
          <a:p>
            <a:pPr lvl="1"/>
            <a:r>
              <a:rPr lang="en-US" altLang="zh-CN" sz="1400" dirty="0" smtClean="0"/>
              <a:t>(</a:t>
            </a:r>
            <a:r>
              <a:rPr lang="en-US" altLang="zh-CN" sz="1400" dirty="0" err="1"/>
              <a:t>i</a:t>
            </a:r>
            <a:r>
              <a:rPr lang="en-US" altLang="zh-CN" sz="1400" dirty="0"/>
              <a:t>) I</a:t>
            </a:r>
            <a:r>
              <a:rPr lang="en-US" altLang="zh-CN" sz="1400" dirty="0" smtClean="0"/>
              <a:t>nverse layer position of S1 in computation agrees with experiment. The  inverse </a:t>
            </a:r>
            <a:r>
              <a:rPr lang="en-US" altLang="zh-CN" sz="1400" dirty="0"/>
              <a:t>layer </a:t>
            </a:r>
            <a:r>
              <a:rPr lang="en-US" altLang="zh-CN" sz="1400" dirty="0" smtClean="0"/>
              <a:t>position has a strong dependence on the mode position. </a:t>
            </a:r>
            <a:endParaRPr lang="en-US" altLang="zh-CN" sz="1400" dirty="0"/>
          </a:p>
          <a:p>
            <a:pPr lvl="1"/>
            <a:r>
              <a:rPr lang="en-US" altLang="zh-CN" sz="1400" dirty="0"/>
              <a:t> </a:t>
            </a:r>
          </a:p>
          <a:p>
            <a:pPr lvl="1"/>
            <a:r>
              <a:rPr lang="en-US" altLang="zh-CN" sz="1400" dirty="0"/>
              <a:t> (ii) </a:t>
            </a:r>
            <a:r>
              <a:rPr lang="en-US" altLang="zh-CN" sz="1400" dirty="0" smtClean="0"/>
              <a:t>In chords 1-4, simulation agrees well with experiment. Simulated S1 at chord 6 has a poor agreement with experiment. </a:t>
            </a:r>
            <a:endParaRPr lang="en-US" altLang="zh-CN" sz="1400" dirty="0"/>
          </a:p>
          <a:p>
            <a:pPr lvl="1"/>
            <a:r>
              <a:rPr lang="en-US" altLang="zh-CN" sz="1400" dirty="0"/>
              <a:t> </a:t>
            </a:r>
          </a:p>
          <a:p>
            <a:pPr lvl="1"/>
            <a:r>
              <a:rPr lang="en-US" altLang="zh-CN" sz="1400" dirty="0" smtClean="0"/>
              <a:t> (iii) </a:t>
            </a:r>
            <a:r>
              <a:rPr lang="en-US" altLang="zh-CN" sz="1400" dirty="0"/>
              <a:t>D</a:t>
            </a:r>
            <a:r>
              <a:rPr lang="en-US" altLang="zh-CN" sz="1400" dirty="0" smtClean="0"/>
              <a:t>iscrepancy between the simulated and measured USXR is probably caused by uncertainty in the USXR weight function in the modelling</a:t>
            </a:r>
            <a:r>
              <a:rPr lang="en-US" altLang="zh-CN" dirty="0" smtClean="0"/>
              <a:t>.</a:t>
            </a:r>
            <a:endParaRPr lang="zh-CN" altLang="en-US" dirty="0"/>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087" y="867269"/>
            <a:ext cx="2795283" cy="3873068"/>
          </a:xfrm>
          <a:prstGeom prst="rect">
            <a:avLst/>
          </a:prstGeom>
        </p:spPr>
      </p:pic>
      <p:sp>
        <p:nvSpPr>
          <p:cNvPr id="9" name="标题 2"/>
          <p:cNvSpPr txBox="1">
            <a:spLocks/>
          </p:cNvSpPr>
          <p:nvPr/>
        </p:nvSpPr>
        <p:spPr bwMode="auto">
          <a:xfrm>
            <a:off x="27062" y="0"/>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1" compatLnSpc="1">
            <a:prstTxWarp prst="textNoShape">
              <a:avLst/>
            </a:prstTxWarp>
          </a:bodyPr>
          <a:lstStyle>
            <a:lvl1pPr algn="ctr" rtl="0" eaLnBrk="0" fontAlgn="base" hangingPunct="0">
              <a:lnSpc>
                <a:spcPct val="85000"/>
              </a:lnSpc>
              <a:spcBef>
                <a:spcPct val="0"/>
              </a:spcBef>
              <a:spcAft>
                <a:spcPct val="0"/>
              </a:spcAft>
              <a:defRPr sz="4000" kern="1200">
                <a:solidFill>
                  <a:srgbClr val="336699"/>
                </a:solidFill>
                <a:latin typeface="Arial" panose="020B0604020202020204" pitchFamily="34" charset="0"/>
                <a:ea typeface="+mj-ea"/>
                <a:cs typeface="Arial" panose="020B0604020202020204" pitchFamily="34" charset="0"/>
              </a:defRPr>
            </a:lvl1pPr>
            <a:lvl2pPr algn="ctr" rtl="0" eaLnBrk="0" fontAlgn="base" hangingPunct="0">
              <a:lnSpc>
                <a:spcPct val="85000"/>
              </a:lnSpc>
              <a:spcBef>
                <a:spcPct val="0"/>
              </a:spcBef>
              <a:spcAft>
                <a:spcPct val="0"/>
              </a:spcAft>
              <a:defRPr sz="4000">
                <a:solidFill>
                  <a:srgbClr val="336699"/>
                </a:solidFill>
                <a:latin typeface="Arial" charset="0"/>
                <a:cs typeface="Arial" charset="0"/>
              </a:defRPr>
            </a:lvl2pPr>
            <a:lvl3pPr algn="ctr" rtl="0" eaLnBrk="0" fontAlgn="base" hangingPunct="0">
              <a:lnSpc>
                <a:spcPct val="85000"/>
              </a:lnSpc>
              <a:spcBef>
                <a:spcPct val="0"/>
              </a:spcBef>
              <a:spcAft>
                <a:spcPct val="0"/>
              </a:spcAft>
              <a:defRPr sz="4000">
                <a:solidFill>
                  <a:srgbClr val="336699"/>
                </a:solidFill>
                <a:latin typeface="Arial" charset="0"/>
                <a:cs typeface="Arial" charset="0"/>
              </a:defRPr>
            </a:lvl3pPr>
            <a:lvl4pPr algn="ctr" rtl="0" eaLnBrk="0" fontAlgn="base" hangingPunct="0">
              <a:lnSpc>
                <a:spcPct val="85000"/>
              </a:lnSpc>
              <a:spcBef>
                <a:spcPct val="0"/>
              </a:spcBef>
              <a:spcAft>
                <a:spcPct val="0"/>
              </a:spcAft>
              <a:defRPr sz="4000">
                <a:solidFill>
                  <a:srgbClr val="336699"/>
                </a:solidFill>
                <a:latin typeface="Arial" charset="0"/>
                <a:cs typeface="Arial" charset="0"/>
              </a:defRPr>
            </a:lvl4pPr>
            <a:lvl5pPr algn="ctr" rtl="0" eaLnBrk="0" fontAlgn="base" hangingPunct="0">
              <a:lnSpc>
                <a:spcPct val="85000"/>
              </a:lnSpc>
              <a:spcBef>
                <a:spcPct val="0"/>
              </a:spcBef>
              <a:spcAft>
                <a:spcPct val="0"/>
              </a:spcAft>
              <a:defRPr sz="4000">
                <a:solidFill>
                  <a:srgbClr val="336699"/>
                </a:solidFill>
                <a:latin typeface="Arial" charset="0"/>
                <a:cs typeface="Arial" charset="0"/>
              </a:defRPr>
            </a:lvl5pPr>
            <a:lvl6pPr marL="457200" algn="ctr" rtl="0" fontAlgn="base">
              <a:lnSpc>
                <a:spcPct val="85000"/>
              </a:lnSpc>
              <a:spcBef>
                <a:spcPct val="0"/>
              </a:spcBef>
              <a:spcAft>
                <a:spcPct val="0"/>
              </a:spcAft>
              <a:defRPr sz="4000">
                <a:solidFill>
                  <a:srgbClr val="336699"/>
                </a:solidFill>
                <a:latin typeface="Arial" charset="0"/>
                <a:cs typeface="Arial" charset="0"/>
              </a:defRPr>
            </a:lvl6pPr>
            <a:lvl7pPr marL="914400" algn="ctr" rtl="0" fontAlgn="base">
              <a:lnSpc>
                <a:spcPct val="85000"/>
              </a:lnSpc>
              <a:spcBef>
                <a:spcPct val="0"/>
              </a:spcBef>
              <a:spcAft>
                <a:spcPct val="0"/>
              </a:spcAft>
              <a:defRPr sz="4000">
                <a:solidFill>
                  <a:srgbClr val="336699"/>
                </a:solidFill>
                <a:latin typeface="Arial" charset="0"/>
                <a:cs typeface="Arial" charset="0"/>
              </a:defRPr>
            </a:lvl7pPr>
            <a:lvl8pPr marL="1371600" algn="ctr" rtl="0" fontAlgn="base">
              <a:lnSpc>
                <a:spcPct val="85000"/>
              </a:lnSpc>
              <a:spcBef>
                <a:spcPct val="0"/>
              </a:spcBef>
              <a:spcAft>
                <a:spcPct val="0"/>
              </a:spcAft>
              <a:defRPr sz="4000">
                <a:solidFill>
                  <a:srgbClr val="336699"/>
                </a:solidFill>
                <a:latin typeface="Arial" charset="0"/>
                <a:cs typeface="Arial" charset="0"/>
              </a:defRPr>
            </a:lvl8pPr>
            <a:lvl9pPr marL="1828800" algn="ctr" rtl="0" fontAlgn="base">
              <a:lnSpc>
                <a:spcPct val="85000"/>
              </a:lnSpc>
              <a:spcBef>
                <a:spcPct val="0"/>
              </a:spcBef>
              <a:spcAft>
                <a:spcPct val="0"/>
              </a:spcAft>
              <a:defRPr sz="4000">
                <a:solidFill>
                  <a:srgbClr val="336699"/>
                </a:solidFill>
                <a:latin typeface="Arial" charset="0"/>
                <a:cs typeface="Arial" charset="0"/>
              </a:defRPr>
            </a:lvl9pPr>
          </a:lstStyle>
          <a:p>
            <a:r>
              <a:rPr lang="en-US" altLang="zh-CN" sz="2800" dirty="0" smtClean="0"/>
              <a:t>Simulated displacement agrees with experiment (cont’d)</a:t>
            </a:r>
            <a:endParaRPr lang="zh-CN" altLang="en-US" sz="2800" dirty="0"/>
          </a:p>
        </p:txBody>
      </p:sp>
      <p:sp>
        <p:nvSpPr>
          <p:cNvPr id="6" name="文本框 5"/>
          <p:cNvSpPr txBox="1"/>
          <p:nvPr/>
        </p:nvSpPr>
        <p:spPr>
          <a:xfrm>
            <a:off x="4762037" y="1046182"/>
            <a:ext cx="2007281" cy="246221"/>
          </a:xfrm>
          <a:prstGeom prst="rect">
            <a:avLst/>
          </a:prstGeom>
          <a:noFill/>
        </p:spPr>
        <p:txBody>
          <a:bodyPr wrap="none" rtlCol="0">
            <a:spAutoFit/>
          </a:bodyPr>
          <a:lstStyle/>
          <a:p>
            <a:r>
              <a:rPr lang="en-US" altLang="zh-CN" sz="1000" b="1" dirty="0" smtClean="0">
                <a:solidFill>
                  <a:srgbClr val="0000FF"/>
                </a:solidFill>
              </a:rPr>
              <a:t>S</a:t>
            </a:r>
            <a:r>
              <a:rPr lang="en-US" altLang="zh-CN" sz="1000" b="1" baseline="-25000" dirty="0" smtClean="0">
                <a:solidFill>
                  <a:srgbClr val="0000FF"/>
                </a:solidFill>
              </a:rPr>
              <a:t>0</a:t>
            </a:r>
            <a:r>
              <a:rPr lang="en-US" altLang="zh-CN" sz="1000" b="1" dirty="0" smtClean="0">
                <a:solidFill>
                  <a:srgbClr val="0000FF"/>
                </a:solidFill>
              </a:rPr>
              <a:t>: equilibrium SXR emission</a:t>
            </a:r>
            <a:endParaRPr lang="zh-CN" altLang="en-US" sz="1000" b="1" dirty="0">
              <a:solidFill>
                <a:srgbClr val="0000FF"/>
              </a:solidFill>
            </a:endParaRPr>
          </a:p>
        </p:txBody>
      </p:sp>
      <p:sp>
        <p:nvSpPr>
          <p:cNvPr id="10" name="文本框 9"/>
          <p:cNvSpPr txBox="1"/>
          <p:nvPr/>
        </p:nvSpPr>
        <p:spPr>
          <a:xfrm>
            <a:off x="8083880" y="1046182"/>
            <a:ext cx="1217226" cy="600164"/>
          </a:xfrm>
          <a:prstGeom prst="rect">
            <a:avLst/>
          </a:prstGeom>
          <a:noFill/>
        </p:spPr>
        <p:txBody>
          <a:bodyPr wrap="square" rtlCol="0">
            <a:spAutoFit/>
          </a:bodyPr>
          <a:lstStyle/>
          <a:p>
            <a:r>
              <a:rPr lang="en-US" altLang="zh-CN" sz="1100" b="1" dirty="0" smtClean="0"/>
              <a:t>Simulated SXR fluctuation in (R,Z) domain</a:t>
            </a:r>
            <a:endParaRPr lang="zh-CN" altLang="en-US" sz="1100" b="1" dirty="0"/>
          </a:p>
        </p:txBody>
      </p:sp>
      <p:sp>
        <p:nvSpPr>
          <p:cNvPr id="12" name="矩形 11"/>
          <p:cNvSpPr/>
          <p:nvPr/>
        </p:nvSpPr>
        <p:spPr>
          <a:xfrm>
            <a:off x="4672270" y="4590014"/>
            <a:ext cx="2186817" cy="261610"/>
          </a:xfrm>
          <a:prstGeom prst="rect">
            <a:avLst/>
          </a:prstGeom>
        </p:spPr>
        <p:txBody>
          <a:bodyPr wrap="none">
            <a:spAutoFit/>
          </a:bodyPr>
          <a:lstStyle/>
          <a:p>
            <a:r>
              <a:rPr lang="en-US" altLang="zh-CN" sz="1100" b="1" dirty="0" smtClean="0">
                <a:solidFill>
                  <a:srgbClr val="0000FF"/>
                </a:solidFill>
              </a:rPr>
              <a:t>S</a:t>
            </a:r>
            <a:r>
              <a:rPr lang="en-US" altLang="zh-CN" sz="1100" b="1" baseline="-25000" dirty="0" smtClean="0">
                <a:solidFill>
                  <a:srgbClr val="0000FF"/>
                </a:solidFill>
              </a:rPr>
              <a:t>1</a:t>
            </a:r>
            <a:r>
              <a:rPr lang="en-US" altLang="zh-CN" sz="1100" b="1" dirty="0" smtClean="0">
                <a:solidFill>
                  <a:srgbClr val="0000FF"/>
                </a:solidFill>
              </a:rPr>
              <a:t>: integrated </a:t>
            </a:r>
            <a:r>
              <a:rPr lang="en-US" altLang="zh-CN" sz="1100" b="1" dirty="0">
                <a:solidFill>
                  <a:srgbClr val="0000FF"/>
                </a:solidFill>
              </a:rPr>
              <a:t>SXR </a:t>
            </a:r>
            <a:r>
              <a:rPr lang="en-US" altLang="zh-CN" sz="1100" b="1" dirty="0" smtClean="0">
                <a:solidFill>
                  <a:srgbClr val="0000FF"/>
                </a:solidFill>
              </a:rPr>
              <a:t>fluctuation</a:t>
            </a:r>
            <a:endParaRPr lang="zh-CN" altLang="en-US" sz="1100" b="1" dirty="0">
              <a:solidFill>
                <a:srgbClr val="0000FF"/>
              </a:solidFill>
            </a:endParaRPr>
          </a:p>
        </p:txBody>
      </p:sp>
      <p:sp>
        <p:nvSpPr>
          <p:cNvPr id="13" name="矩形 12"/>
          <p:cNvSpPr/>
          <p:nvPr/>
        </p:nvSpPr>
        <p:spPr>
          <a:xfrm>
            <a:off x="5402702" y="786774"/>
            <a:ext cx="685800" cy="169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60715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2400" dirty="0" smtClean="0"/>
              <a:t>Resonance between the mode and fast ions is NOT important for the studied case</a:t>
            </a:r>
            <a:endParaRPr lang="zh-CN" altLang="en-US" sz="2400" dirty="0"/>
          </a:p>
        </p:txBody>
      </p:sp>
      <p:sp>
        <p:nvSpPr>
          <p:cNvPr id="2" name="矩形 1"/>
          <p:cNvSpPr/>
          <p:nvPr/>
        </p:nvSpPr>
        <p:spPr>
          <a:xfrm>
            <a:off x="194860" y="950203"/>
            <a:ext cx="4910540" cy="3824124"/>
          </a:xfrm>
          <a:prstGeom prst="rect">
            <a:avLst/>
          </a:prstGeom>
        </p:spPr>
        <p:txBody>
          <a:bodyPr wrap="square">
            <a:spAutoFit/>
          </a:bodyPr>
          <a:lstStyle/>
          <a:p>
            <a:pPr marL="300038" indent="-300038">
              <a:buFont typeface="Wingdings" panose="05000000000000000000" pitchFamily="2" charset="2"/>
              <a:buChar char="u"/>
            </a:pPr>
            <a:r>
              <a:rPr lang="en-US" altLang="zh-CN" sz="1600" dirty="0"/>
              <a:t>Both the toroidal and poloidal frequencies of fast ions are computed</a:t>
            </a:r>
          </a:p>
          <a:p>
            <a:pPr marL="300038" indent="-300038">
              <a:buFont typeface="Wingdings" panose="05000000000000000000" pitchFamily="2" charset="2"/>
              <a:buChar char="u"/>
            </a:pPr>
            <a:endParaRPr lang="en-US" altLang="zh-CN" sz="1600" dirty="0"/>
          </a:p>
          <a:p>
            <a:pPr marL="300038" indent="-300038">
              <a:buFont typeface="Wingdings" panose="05000000000000000000" pitchFamily="2" charset="2"/>
              <a:buChar char="u"/>
            </a:pPr>
            <a:r>
              <a:rPr lang="en-US" altLang="zh-CN" sz="1600" dirty="0"/>
              <a:t>Spatial region for computing orbit is limited in the mode extension region (100-120cm). The corresponding deposition of fast-ion distribution is extracted from TRANSP</a:t>
            </a:r>
          </a:p>
          <a:p>
            <a:pPr marL="300038" indent="-300038">
              <a:buFont typeface="Wingdings" panose="05000000000000000000" pitchFamily="2" charset="2"/>
              <a:buChar char="u"/>
            </a:pPr>
            <a:endParaRPr lang="en-US" altLang="zh-CN" sz="1600" dirty="0"/>
          </a:p>
          <a:p>
            <a:pPr marL="300038" indent="-300038">
              <a:buFont typeface="Wingdings" panose="05000000000000000000" pitchFamily="2" charset="2"/>
              <a:buChar char="u"/>
            </a:pPr>
            <a:r>
              <a:rPr lang="en-US" altLang="zh-CN" sz="1600" dirty="0"/>
              <a:t>For the mode frequency, three cases are considered: 0, -5 and 5 kHz in plasma frame</a:t>
            </a:r>
          </a:p>
          <a:p>
            <a:pPr marL="300038" indent="-300038">
              <a:buFont typeface="Wingdings" panose="05000000000000000000" pitchFamily="2" charset="2"/>
              <a:buChar char="u"/>
            </a:pPr>
            <a:endParaRPr lang="en-US" altLang="zh-CN" sz="1600" dirty="0"/>
          </a:p>
          <a:p>
            <a:pPr marL="300038" indent="-300038">
              <a:buFont typeface="Wingdings" panose="05000000000000000000" pitchFamily="2" charset="2"/>
              <a:buChar char="u"/>
            </a:pPr>
            <a:r>
              <a:rPr lang="en-US" altLang="zh-CN" sz="1600" dirty="0"/>
              <a:t>Direct MARS-K computations also confirm minor role played by fast-ion resonances</a:t>
            </a:r>
          </a:p>
          <a:p>
            <a:pPr marL="300038" indent="-300038">
              <a:buFont typeface="Wingdings" panose="05000000000000000000" pitchFamily="2" charset="2"/>
              <a:buChar char="u"/>
            </a:pPr>
            <a:endParaRPr lang="en-US" altLang="zh-CN" sz="1650" dirty="0"/>
          </a:p>
          <a:p>
            <a:pPr marL="300038" indent="-300038">
              <a:buAutoNum type="romanLcParenBoth"/>
            </a:pPr>
            <a:endParaRPr lang="zh-CN" altLang="en-US" dirty="0"/>
          </a:p>
        </p:txBody>
      </p:sp>
      <p:sp>
        <p:nvSpPr>
          <p:cNvPr id="8" name="文本框 7"/>
          <p:cNvSpPr txBox="1"/>
          <p:nvPr/>
        </p:nvSpPr>
        <p:spPr>
          <a:xfrm>
            <a:off x="5715000" y="708430"/>
            <a:ext cx="2127505" cy="369332"/>
          </a:xfrm>
          <a:prstGeom prst="rect">
            <a:avLst/>
          </a:prstGeom>
          <a:noFill/>
        </p:spPr>
        <p:txBody>
          <a:bodyPr wrap="none" rtlCol="0">
            <a:spAutoFit/>
          </a:bodyPr>
          <a:lstStyle/>
          <a:p>
            <a:r>
              <a:rPr lang="en-US" altLang="zh-CN" dirty="0" err="1" smtClean="0"/>
              <a:t>E_fast_ion</a:t>
            </a:r>
            <a:r>
              <a:rPr lang="en-US" altLang="zh-CN" dirty="0" smtClean="0"/>
              <a:t>=75 </a:t>
            </a:r>
            <a:r>
              <a:rPr lang="en-US" altLang="zh-CN" dirty="0" err="1" smtClean="0"/>
              <a:t>keV</a:t>
            </a:r>
            <a:endParaRPr lang="zh-CN" altLang="en-US" dirty="0"/>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090057"/>
            <a:ext cx="3949937" cy="3657600"/>
          </a:xfrm>
          <a:prstGeom prst="rect">
            <a:avLst/>
          </a:prstGeom>
        </p:spPr>
      </p:pic>
    </p:spTree>
    <p:extLst>
      <p:ext uri="{BB962C8B-B14F-4D97-AF65-F5344CB8AC3E}">
        <p14:creationId xmlns:p14="http://schemas.microsoft.com/office/powerpoint/2010/main" val="2292805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28600" y="971550"/>
            <a:ext cx="8382000" cy="3829050"/>
          </a:xfrm>
        </p:spPr>
        <p:txBody>
          <a:bodyPr>
            <a:normAutofit fontScale="70000" lnSpcReduction="20000"/>
          </a:bodyPr>
          <a:lstStyle/>
          <a:p>
            <a:pPr marL="685800" lvl="1" indent="-342900">
              <a:buFont typeface="Wingdings" panose="05000000000000000000" pitchFamily="2" charset="2"/>
              <a:buChar char="n"/>
            </a:pPr>
            <a:r>
              <a:rPr lang="en-US" altLang="zh-CN" b="1" dirty="0">
                <a:solidFill>
                  <a:srgbClr val="0000FF"/>
                </a:solidFill>
              </a:rPr>
              <a:t>Some low-f modes in NSTX are internal instabilities driven by the centrifugal force</a:t>
            </a:r>
            <a:r>
              <a:rPr lang="en-US" altLang="zh-CN" b="1" dirty="0" smtClean="0">
                <a:solidFill>
                  <a:srgbClr val="0000FF"/>
                </a:solidFill>
              </a:rPr>
              <a:t>.</a:t>
            </a:r>
          </a:p>
          <a:p>
            <a:pPr marL="685800" lvl="1" indent="-342900">
              <a:buFont typeface="Wingdings" panose="05000000000000000000" pitchFamily="2" charset="2"/>
              <a:buChar char="n"/>
            </a:pPr>
            <a:endParaRPr lang="en-US" altLang="zh-CN" dirty="0" smtClean="0">
              <a:solidFill>
                <a:schemeClr val="tx1"/>
              </a:solidFill>
            </a:endParaRPr>
          </a:p>
          <a:p>
            <a:pPr marL="1028700" lvl="2" indent="-457200">
              <a:buFont typeface="Wingdings" panose="05000000000000000000" pitchFamily="2" charset="2"/>
              <a:buChar char="Ø"/>
            </a:pPr>
            <a:r>
              <a:rPr lang="en-US" altLang="zh-CN" b="1" dirty="0">
                <a:solidFill>
                  <a:schemeClr val="tx1"/>
                </a:solidFill>
              </a:rPr>
              <a:t>S</a:t>
            </a:r>
            <a:r>
              <a:rPr lang="en-US" altLang="zh-CN" b="1" dirty="0" smtClean="0">
                <a:solidFill>
                  <a:schemeClr val="tx1"/>
                </a:solidFill>
              </a:rPr>
              <a:t>imulated characteristics of internal instability consistent with experiment. </a:t>
            </a:r>
          </a:p>
          <a:p>
            <a:pPr marL="1200150" lvl="3" indent="-342900"/>
            <a:r>
              <a:rPr lang="en-US" altLang="zh-CN" dirty="0" smtClean="0">
                <a:solidFill>
                  <a:schemeClr val="tx1"/>
                </a:solidFill>
              </a:rPr>
              <a:t>Predicted critical rotation amplitude for driving mode is close to the experimental value.</a:t>
            </a:r>
          </a:p>
          <a:p>
            <a:pPr marL="1200150" lvl="3" indent="-342900"/>
            <a:r>
              <a:rPr lang="en-US" altLang="zh-CN" dirty="0" smtClean="0">
                <a:solidFill>
                  <a:schemeClr val="tx1"/>
                </a:solidFill>
              </a:rPr>
              <a:t>Mode frequency agrees </a:t>
            </a:r>
            <a:r>
              <a:rPr lang="en-US" altLang="zh-CN" dirty="0">
                <a:solidFill>
                  <a:schemeClr val="tx1"/>
                </a:solidFill>
              </a:rPr>
              <a:t>well with the experiment value </a:t>
            </a:r>
            <a:endParaRPr lang="en-US" altLang="zh-CN" dirty="0" smtClean="0">
              <a:solidFill>
                <a:schemeClr val="tx1"/>
              </a:solidFill>
            </a:endParaRPr>
          </a:p>
          <a:p>
            <a:pPr marL="1200150" lvl="3" indent="-342900"/>
            <a:r>
              <a:rPr lang="en-US" altLang="zh-CN" dirty="0">
                <a:solidFill>
                  <a:schemeClr val="tx1"/>
                </a:solidFill>
              </a:rPr>
              <a:t>S</a:t>
            </a:r>
            <a:r>
              <a:rPr lang="en-US" altLang="zh-CN" dirty="0" smtClean="0">
                <a:solidFill>
                  <a:schemeClr val="tx1"/>
                </a:solidFill>
              </a:rPr>
              <a:t>hape </a:t>
            </a:r>
            <a:r>
              <a:rPr lang="en-US" altLang="zh-CN" dirty="0">
                <a:solidFill>
                  <a:schemeClr val="tx1"/>
                </a:solidFill>
              </a:rPr>
              <a:t>of the </a:t>
            </a:r>
            <a:r>
              <a:rPr lang="en-US" altLang="zh-CN" dirty="0" smtClean="0">
                <a:solidFill>
                  <a:schemeClr val="tx1"/>
                </a:solidFill>
              </a:rPr>
              <a:t>normal displacement basically agrees </a:t>
            </a:r>
            <a:r>
              <a:rPr lang="en-US" altLang="zh-CN" dirty="0">
                <a:solidFill>
                  <a:schemeClr val="tx1"/>
                </a:solidFill>
              </a:rPr>
              <a:t>with the </a:t>
            </a:r>
            <a:r>
              <a:rPr lang="en-US" altLang="zh-CN" dirty="0" smtClean="0">
                <a:solidFill>
                  <a:schemeClr val="tx1"/>
                </a:solidFill>
              </a:rPr>
              <a:t>measurements.</a:t>
            </a:r>
            <a:endParaRPr lang="en-US" altLang="zh-CN" dirty="0">
              <a:solidFill>
                <a:schemeClr val="tx1"/>
              </a:solidFill>
            </a:endParaRPr>
          </a:p>
          <a:p>
            <a:pPr marL="1200150" lvl="3" indent="-342900"/>
            <a:r>
              <a:rPr lang="en-US" altLang="zh-CN" dirty="0">
                <a:solidFill>
                  <a:schemeClr val="tx1"/>
                </a:solidFill>
              </a:rPr>
              <a:t>At the onset of the mode, resonance between </a:t>
            </a:r>
            <a:r>
              <a:rPr lang="en-US" altLang="zh-CN" dirty="0" smtClean="0">
                <a:solidFill>
                  <a:schemeClr val="tx1"/>
                </a:solidFill>
              </a:rPr>
              <a:t>the mode </a:t>
            </a:r>
            <a:r>
              <a:rPr lang="en-US" altLang="zh-CN" dirty="0">
                <a:solidFill>
                  <a:schemeClr val="tx1"/>
                </a:solidFill>
              </a:rPr>
              <a:t>and fast ions is NOT important</a:t>
            </a:r>
            <a:r>
              <a:rPr lang="en-US" altLang="zh-CN" dirty="0" smtClean="0">
                <a:solidFill>
                  <a:schemeClr val="tx1"/>
                </a:solidFill>
              </a:rPr>
              <a:t>.</a:t>
            </a:r>
          </a:p>
          <a:p>
            <a:pPr marL="1200150" lvl="3" indent="-342900">
              <a:buFont typeface="Wingdings" panose="05000000000000000000" pitchFamily="2" charset="2"/>
              <a:buChar char="Ø"/>
            </a:pPr>
            <a:endParaRPr lang="en-US" altLang="zh-CN" b="1" u="sng" dirty="0" smtClean="0">
              <a:solidFill>
                <a:schemeClr val="tx1"/>
              </a:solidFill>
            </a:endParaRPr>
          </a:p>
          <a:p>
            <a:pPr marL="1028700" lvl="2" indent="-457200">
              <a:buFont typeface="Wingdings" panose="05000000000000000000" pitchFamily="2" charset="2"/>
              <a:buChar char="Ø"/>
            </a:pPr>
            <a:r>
              <a:rPr lang="en-US" altLang="zh-CN" b="1" dirty="0">
                <a:solidFill>
                  <a:schemeClr val="tx1"/>
                </a:solidFill>
              </a:rPr>
              <a:t>M</a:t>
            </a:r>
            <a:r>
              <a:rPr lang="en-US" altLang="zh-CN" b="1" dirty="0" smtClean="0">
                <a:solidFill>
                  <a:schemeClr val="tx1"/>
                </a:solidFill>
              </a:rPr>
              <a:t>echanism for driving internal mode insensitive to </a:t>
            </a:r>
            <a:r>
              <a:rPr lang="en-US" altLang="zh-CN" b="1" dirty="0" smtClean="0">
                <a:solidFill>
                  <a:schemeClr val="tx1"/>
                </a:solidFill>
              </a:rPr>
              <a:t>the uncertainty of reconstructed q-profiles</a:t>
            </a:r>
            <a:endParaRPr lang="en-US" altLang="zh-CN" b="1" dirty="0" smtClean="0">
              <a:solidFill>
                <a:schemeClr val="tx1"/>
              </a:solidFill>
            </a:endParaRPr>
          </a:p>
          <a:p>
            <a:pPr marL="1028700" lvl="2" indent="-457200">
              <a:buFont typeface="Wingdings" panose="05000000000000000000" pitchFamily="2" charset="2"/>
              <a:buChar char="Ø"/>
            </a:pPr>
            <a:endParaRPr lang="en-US" altLang="zh-CN" b="1" dirty="0" smtClean="0">
              <a:solidFill>
                <a:schemeClr val="tx1"/>
              </a:solidFill>
            </a:endParaRPr>
          </a:p>
          <a:p>
            <a:pPr marL="1028700" lvl="2" indent="-457200">
              <a:buFont typeface="Wingdings" panose="05000000000000000000" pitchFamily="2" charset="2"/>
              <a:buChar char="Ø"/>
            </a:pPr>
            <a:r>
              <a:rPr lang="en-US" altLang="zh-CN" b="1" dirty="0" smtClean="0">
                <a:solidFill>
                  <a:schemeClr val="tx1"/>
                </a:solidFill>
              </a:rPr>
              <a:t>Density gradient plays an dominant role in centrifugal force for the </a:t>
            </a:r>
            <a:r>
              <a:rPr lang="en-US" altLang="zh-CN" b="1" smtClean="0">
                <a:solidFill>
                  <a:schemeClr val="tx1"/>
                </a:solidFill>
              </a:rPr>
              <a:t>studied case</a:t>
            </a:r>
            <a:endParaRPr lang="en-US" altLang="zh-CN" b="1" dirty="0" smtClean="0">
              <a:solidFill>
                <a:schemeClr val="tx1"/>
              </a:solidFill>
            </a:endParaRPr>
          </a:p>
          <a:p>
            <a:pPr marL="685800" lvl="1" indent="-342900">
              <a:buFont typeface="Wingdings" panose="05000000000000000000" pitchFamily="2" charset="2"/>
              <a:buChar char="n"/>
            </a:pPr>
            <a:endParaRPr lang="en-US" altLang="zh-CN" dirty="0">
              <a:solidFill>
                <a:srgbClr val="0000FF"/>
              </a:solidFill>
            </a:endParaRPr>
          </a:p>
          <a:p>
            <a:pPr marL="685800" lvl="1" indent="-342900">
              <a:buFont typeface="Wingdings" panose="05000000000000000000" pitchFamily="2" charset="2"/>
              <a:buChar char="n"/>
            </a:pPr>
            <a:r>
              <a:rPr lang="en-US" altLang="zh-CN" dirty="0" smtClean="0">
                <a:solidFill>
                  <a:srgbClr val="0000FF"/>
                </a:solidFill>
              </a:rPr>
              <a:t>Next step: Combine </a:t>
            </a:r>
            <a:r>
              <a:rPr lang="en-US" altLang="zh-CN" dirty="0">
                <a:solidFill>
                  <a:srgbClr val="0000FF"/>
                </a:solidFill>
              </a:rPr>
              <a:t>MARS-F with tracking particle code, </a:t>
            </a:r>
            <a:r>
              <a:rPr lang="en-US" altLang="zh-CN" dirty="0" smtClean="0">
                <a:solidFill>
                  <a:srgbClr val="0000FF"/>
                </a:solidFill>
              </a:rPr>
              <a:t>such as </a:t>
            </a:r>
            <a:r>
              <a:rPr lang="en-US" altLang="zh-CN" dirty="0">
                <a:solidFill>
                  <a:srgbClr val="0000FF"/>
                </a:solidFill>
              </a:rPr>
              <a:t>SPIRAL and ORBIT, to study the effect of the mode on the fast-ion redistribution.</a:t>
            </a:r>
          </a:p>
          <a:p>
            <a:pPr marL="685800" indent="-342900">
              <a:buFont typeface="Wingdings" panose="05000000000000000000" pitchFamily="2" charset="2"/>
              <a:buChar char="n"/>
            </a:pPr>
            <a:endParaRPr lang="en-US" altLang="zh-CN" dirty="0" smtClean="0">
              <a:solidFill>
                <a:srgbClr val="0000FF"/>
              </a:solidFill>
            </a:endParaRPr>
          </a:p>
        </p:txBody>
      </p:sp>
      <p:sp>
        <p:nvSpPr>
          <p:cNvPr id="3" name="标题 2"/>
          <p:cNvSpPr>
            <a:spLocks noGrp="1"/>
          </p:cNvSpPr>
          <p:nvPr>
            <p:ph type="title"/>
          </p:nvPr>
        </p:nvSpPr>
        <p:spPr/>
        <p:txBody>
          <a:bodyPr/>
          <a:lstStyle/>
          <a:p>
            <a:r>
              <a:rPr lang="en-US" altLang="zh-CN" dirty="0" smtClean="0"/>
              <a:t>Summary </a:t>
            </a:r>
            <a:endParaRPr lang="zh-CN" altLang="en-US" dirty="0"/>
          </a:p>
        </p:txBody>
      </p:sp>
    </p:spTree>
    <p:extLst>
      <p:ext uri="{BB962C8B-B14F-4D97-AF65-F5344CB8AC3E}">
        <p14:creationId xmlns:p14="http://schemas.microsoft.com/office/powerpoint/2010/main" val="1624318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Back-up slides</a:t>
            </a:r>
            <a:endParaRPr lang="zh-CN" altLang="en-US" dirty="0"/>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93902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6455" y="906194"/>
            <a:ext cx="3652657" cy="2686421"/>
          </a:xfrm>
        </p:spPr>
      </p:pic>
      <p:cxnSp>
        <p:nvCxnSpPr>
          <p:cNvPr id="5" name="直接连接符 4"/>
          <p:cNvCxnSpPr/>
          <p:nvPr/>
        </p:nvCxnSpPr>
        <p:spPr>
          <a:xfrm>
            <a:off x="1143001" y="706246"/>
            <a:ext cx="6799634" cy="23330"/>
          </a:xfrm>
          <a:prstGeom prst="line">
            <a:avLst/>
          </a:prstGeom>
          <a:ln w="38100">
            <a:solidFill>
              <a:srgbClr val="5540F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751082" y="91044"/>
            <a:ext cx="2274790" cy="461665"/>
          </a:xfrm>
          <a:prstGeom prst="rect">
            <a:avLst/>
          </a:prstGeom>
          <a:noFill/>
        </p:spPr>
        <p:txBody>
          <a:bodyPr wrap="none" rtlCol="0">
            <a:spAutoFit/>
          </a:bodyPr>
          <a:lstStyle/>
          <a:p>
            <a:r>
              <a:rPr lang="en-US" altLang="zh-CN" sz="2400" b="1" dirty="0">
                <a:solidFill>
                  <a:srgbClr val="5540F0"/>
                </a:solidFill>
              </a:rPr>
              <a:t>What’s NSTX?</a:t>
            </a:r>
            <a:endParaRPr lang="zh-CN" altLang="en-US" sz="2400" b="1" dirty="0">
              <a:solidFill>
                <a:srgbClr val="5540F0"/>
              </a:solidFill>
            </a:endParaRPr>
          </a:p>
        </p:txBody>
      </p:sp>
      <p:sp>
        <p:nvSpPr>
          <p:cNvPr id="3" name="矩形 2"/>
          <p:cNvSpPr/>
          <p:nvPr/>
        </p:nvSpPr>
        <p:spPr>
          <a:xfrm>
            <a:off x="0" y="883113"/>
            <a:ext cx="4724399" cy="3647152"/>
          </a:xfrm>
          <a:prstGeom prst="rect">
            <a:avLst/>
          </a:prstGeom>
        </p:spPr>
        <p:txBody>
          <a:bodyPr wrap="square">
            <a:spAutoFit/>
          </a:bodyPr>
          <a:lstStyle/>
          <a:p>
            <a:pPr marL="214313" indent="-214313">
              <a:buFont typeface="Arial" panose="020B0604020202020204" pitchFamily="34" charset="0"/>
              <a:buChar char="•"/>
            </a:pPr>
            <a:r>
              <a:rPr lang="en-US" altLang="zh-CN" dirty="0">
                <a:latin typeface="Times-Roman"/>
              </a:rPr>
              <a:t>National Spherical Torus Experiment (NSTX) is a magnetically confined fusion device with low aspect ratio (spherical </a:t>
            </a:r>
            <a:r>
              <a:rPr lang="en-US" altLang="zh-CN" dirty="0" err="1">
                <a:latin typeface="Times-Roman"/>
              </a:rPr>
              <a:t>tokamak</a:t>
            </a:r>
            <a:r>
              <a:rPr lang="en-US" altLang="zh-CN" dirty="0">
                <a:latin typeface="Times-Roman"/>
              </a:rPr>
              <a:t>)</a:t>
            </a:r>
          </a:p>
          <a:p>
            <a:pPr marL="214313" indent="-214313">
              <a:buFont typeface="Arial" panose="020B0604020202020204" pitchFamily="34" charset="0"/>
              <a:buChar char="•"/>
            </a:pPr>
            <a:endParaRPr lang="en-US" altLang="zh-CN" dirty="0">
              <a:latin typeface="Times-Roman"/>
            </a:endParaRPr>
          </a:p>
          <a:p>
            <a:pPr marL="214313" indent="-214313">
              <a:buFont typeface="Arial" panose="020B0604020202020204" pitchFamily="34" charset="0"/>
              <a:buChar char="•"/>
            </a:pPr>
            <a:r>
              <a:rPr lang="en-US" altLang="zh-CN" dirty="0">
                <a:solidFill>
                  <a:srgbClr val="5540F0"/>
                </a:solidFill>
                <a:latin typeface="Times-Roman"/>
              </a:rPr>
              <a:t>One benefit: reach higher normalized pressure (</a:t>
            </a:r>
            <a:r>
              <a:rPr lang="en-US" altLang="zh-CN" dirty="0" err="1">
                <a:solidFill>
                  <a:srgbClr val="5540F0"/>
                </a:solidFill>
                <a:latin typeface="Times-Roman"/>
              </a:rPr>
              <a:t>beta_N</a:t>
            </a:r>
            <a:r>
              <a:rPr lang="en-US" altLang="zh-CN" dirty="0">
                <a:solidFill>
                  <a:srgbClr val="5540F0"/>
                </a:solidFill>
                <a:latin typeface="Times-Roman"/>
              </a:rPr>
              <a:t>), compared with the conventional </a:t>
            </a:r>
            <a:r>
              <a:rPr lang="en-US" altLang="zh-CN" dirty="0" err="1">
                <a:solidFill>
                  <a:srgbClr val="5540F0"/>
                </a:solidFill>
                <a:latin typeface="Times-Roman"/>
              </a:rPr>
              <a:t>tokamak</a:t>
            </a:r>
            <a:endParaRPr lang="en-US" altLang="zh-CN" dirty="0">
              <a:solidFill>
                <a:srgbClr val="5540F0"/>
              </a:solidFill>
              <a:latin typeface="Times-Roman"/>
            </a:endParaRPr>
          </a:p>
          <a:p>
            <a:pPr marL="214313" indent="-214313">
              <a:buFont typeface="Arial" panose="020B0604020202020204" pitchFamily="34" charset="0"/>
              <a:buChar char="•"/>
            </a:pPr>
            <a:endParaRPr lang="en-US" altLang="zh-CN" dirty="0">
              <a:latin typeface="Times-Roman"/>
            </a:endParaRPr>
          </a:p>
          <a:p>
            <a:pPr marL="257175" indent="-257175">
              <a:buFont typeface="Arial" panose="020B0604020202020204" pitchFamily="34" charset="0"/>
              <a:buChar char="•"/>
            </a:pPr>
            <a:r>
              <a:rPr lang="en-US" altLang="zh-CN" dirty="0">
                <a:latin typeface="Times-Roman"/>
              </a:rPr>
              <a:t>One mission : Advance the Spherical </a:t>
            </a:r>
            <a:r>
              <a:rPr lang="en-US" altLang="zh-CN" dirty="0" err="1">
                <a:latin typeface="Times-Roman"/>
              </a:rPr>
              <a:t>tokamak</a:t>
            </a:r>
            <a:r>
              <a:rPr lang="en-US" altLang="zh-CN" dirty="0">
                <a:latin typeface="Times-Roman"/>
              </a:rPr>
              <a:t> (ST) as a candidate for a Fusion Nuclear Science Facility</a:t>
            </a:r>
            <a:endParaRPr lang="zh-CN" altLang="en-US" dirty="0">
              <a:latin typeface="Times-Roman"/>
            </a:endParaRPr>
          </a:p>
          <a:p>
            <a:endParaRPr lang="en-US" altLang="zh-CN" sz="1500" dirty="0">
              <a:latin typeface="Times-Roman"/>
            </a:endParaRPr>
          </a:p>
        </p:txBody>
      </p:sp>
    </p:spTree>
    <p:extLst>
      <p:ext uri="{BB962C8B-B14F-4D97-AF65-F5344CB8AC3E}">
        <p14:creationId xmlns:p14="http://schemas.microsoft.com/office/powerpoint/2010/main" val="1241347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Formula for USXR modelling</a:t>
            </a:r>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5CB797-2A27-4BB8-8B3D-E1E2519ABEDA}" type="slidenum">
              <a:rPr lang="zh-CN" altLang="en-US" smtClean="0"/>
              <a:t>15</a:t>
            </a:fld>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525372741"/>
              </p:ext>
            </p:extLst>
          </p:nvPr>
        </p:nvGraphicFramePr>
        <p:xfrm>
          <a:off x="762000" y="1200150"/>
          <a:ext cx="7282269" cy="1828800"/>
        </p:xfrm>
        <a:graphic>
          <a:graphicData uri="http://schemas.openxmlformats.org/presentationml/2006/ole">
            <mc:AlternateContent xmlns:mc="http://schemas.openxmlformats.org/markup-compatibility/2006">
              <mc:Choice xmlns:v="urn:schemas-microsoft-com:vml" Requires="v">
                <p:oleObj spid="_x0000_s14372" name="Equation" r:id="rId3" imgW="2831760" imgH="711000" progId="Equation.DSMT4">
                  <p:embed/>
                </p:oleObj>
              </mc:Choice>
              <mc:Fallback>
                <p:oleObj name="Equation" r:id="rId3" imgW="2831760" imgH="711000" progId="Equation.DSMT4">
                  <p:embed/>
                  <p:pic>
                    <p:nvPicPr>
                      <p:cNvPr id="0" name=""/>
                      <p:cNvPicPr/>
                      <p:nvPr/>
                    </p:nvPicPr>
                    <p:blipFill>
                      <a:blip r:embed="rId4"/>
                      <a:stretch>
                        <a:fillRect/>
                      </a:stretch>
                    </p:blipFill>
                    <p:spPr>
                      <a:xfrm>
                        <a:off x="762000" y="1200150"/>
                        <a:ext cx="7282269" cy="1828800"/>
                      </a:xfrm>
                      <a:prstGeom prst="rect">
                        <a:avLst/>
                      </a:prstGeom>
                    </p:spPr>
                  </p:pic>
                </p:oleObj>
              </mc:Fallback>
            </mc:AlternateContent>
          </a:graphicData>
        </a:graphic>
      </p:graphicFrame>
    </p:spTree>
    <p:extLst>
      <p:ext uri="{BB962C8B-B14F-4D97-AF65-F5344CB8AC3E}">
        <p14:creationId xmlns:p14="http://schemas.microsoft.com/office/powerpoint/2010/main" val="281523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smtClean="0"/>
              <a:t>Resistive interchange index DR&lt;0 in the whole spatial region</a:t>
            </a:r>
            <a:endParaRPr lang="zh-CN" altLang="en-US" sz="2000" dirty="0"/>
          </a:p>
        </p:txBody>
      </p:sp>
      <p:pic>
        <p:nvPicPr>
          <p:cNvPr id="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858245"/>
            <a:ext cx="6496050" cy="3623919"/>
          </a:xfrm>
        </p:spPr>
      </p:pic>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5CB797-2A27-4BB8-8B3D-E1E2519ABEDA}" type="slidenum">
              <a:rPr lang="zh-CN" altLang="en-US" smtClean="0"/>
              <a:t>16</a:t>
            </a:fld>
            <a:endParaRPr lang="zh-CN" altLang="en-US"/>
          </a:p>
        </p:txBody>
      </p:sp>
    </p:spTree>
    <p:extLst>
      <p:ext uri="{BB962C8B-B14F-4D97-AF65-F5344CB8AC3E}">
        <p14:creationId xmlns:p14="http://schemas.microsoft.com/office/powerpoint/2010/main" val="510435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2000" dirty="0" smtClean="0"/>
              <a:t>Simulated S</a:t>
            </a:r>
            <a:r>
              <a:rPr lang="en-US" altLang="zh-CN" sz="2000" baseline="-25000" dirty="0" smtClean="0"/>
              <a:t>1</a:t>
            </a:r>
            <a:r>
              <a:rPr lang="en-US" altLang="zh-CN" sz="2000" dirty="0" smtClean="0"/>
              <a:t> is insensitive to a slight variation of S</a:t>
            </a:r>
            <a:r>
              <a:rPr lang="en-US" altLang="zh-CN" sz="2000" baseline="-25000" dirty="0" smtClean="0"/>
              <a:t>0</a:t>
            </a:r>
            <a:endParaRPr lang="zh-CN" altLang="en-US" sz="2000" baseline="-25000" dirty="0"/>
          </a:p>
        </p:txBody>
      </p:sp>
      <p:pic>
        <p:nvPicPr>
          <p:cNvPr id="10" name="内容占位符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724221"/>
            <a:ext cx="7543800" cy="3966315"/>
          </a:xfrm>
        </p:spPr>
      </p:pic>
      <p:sp>
        <p:nvSpPr>
          <p:cNvPr id="12" name="文本框 11"/>
          <p:cNvSpPr txBox="1"/>
          <p:nvPr/>
        </p:nvSpPr>
        <p:spPr>
          <a:xfrm>
            <a:off x="2823530" y="3266246"/>
            <a:ext cx="433051" cy="369332"/>
          </a:xfrm>
          <a:prstGeom prst="rect">
            <a:avLst/>
          </a:prstGeom>
          <a:noFill/>
        </p:spPr>
        <p:txBody>
          <a:bodyPr wrap="square" rtlCol="0">
            <a:spAutoFit/>
          </a:bodyPr>
          <a:lstStyle/>
          <a:p>
            <a:r>
              <a:rPr lang="en-US" altLang="zh-CN" dirty="0"/>
              <a:t>S</a:t>
            </a:r>
            <a:r>
              <a:rPr lang="en-US" altLang="zh-CN" baseline="-25000" dirty="0"/>
              <a:t>1</a:t>
            </a:r>
            <a:endParaRPr lang="zh-CN" altLang="en-US" baseline="-25000" dirty="0"/>
          </a:p>
        </p:txBody>
      </p:sp>
      <p:sp>
        <p:nvSpPr>
          <p:cNvPr id="13" name="文本框 12"/>
          <p:cNvSpPr txBox="1"/>
          <p:nvPr/>
        </p:nvSpPr>
        <p:spPr>
          <a:xfrm>
            <a:off x="5791200" y="3266246"/>
            <a:ext cx="433051" cy="369332"/>
          </a:xfrm>
          <a:prstGeom prst="rect">
            <a:avLst/>
          </a:prstGeom>
          <a:noFill/>
        </p:spPr>
        <p:txBody>
          <a:bodyPr wrap="square" rtlCol="0">
            <a:spAutoFit/>
          </a:bodyPr>
          <a:lstStyle/>
          <a:p>
            <a:r>
              <a:rPr lang="en-US" altLang="zh-CN" dirty="0"/>
              <a:t>S</a:t>
            </a:r>
            <a:r>
              <a:rPr lang="en-US" altLang="zh-CN" baseline="-25000" dirty="0"/>
              <a:t>1</a:t>
            </a:r>
            <a:endParaRPr lang="zh-CN" altLang="en-US" baseline="-25000" dirty="0"/>
          </a:p>
        </p:txBody>
      </p:sp>
      <p:sp>
        <p:nvSpPr>
          <p:cNvPr id="15" name="文本框 14"/>
          <p:cNvSpPr txBox="1"/>
          <p:nvPr/>
        </p:nvSpPr>
        <p:spPr>
          <a:xfrm>
            <a:off x="2114550" y="2057400"/>
            <a:ext cx="1490270" cy="523220"/>
          </a:xfrm>
          <a:prstGeom prst="rect">
            <a:avLst/>
          </a:prstGeom>
          <a:noFill/>
        </p:spPr>
        <p:txBody>
          <a:bodyPr wrap="square" rtlCol="0">
            <a:spAutoFit/>
          </a:bodyPr>
          <a:lstStyle/>
          <a:p>
            <a:r>
              <a:rPr lang="en-US" altLang="zh-CN" sz="1050" dirty="0"/>
              <a:t>Symbol: exp. S</a:t>
            </a:r>
            <a:r>
              <a:rPr lang="en-US" altLang="zh-CN" sz="1050" baseline="-25000" dirty="0"/>
              <a:t>0</a:t>
            </a:r>
          </a:p>
          <a:p>
            <a:r>
              <a:rPr lang="en-US" altLang="zh-CN" sz="1050" dirty="0"/>
              <a:t>curve: sim. S</a:t>
            </a:r>
            <a:r>
              <a:rPr lang="en-US" altLang="zh-CN" sz="1050" baseline="-25000" dirty="0"/>
              <a:t>0</a:t>
            </a:r>
            <a:endParaRPr lang="zh-CN" altLang="en-US" sz="1050" baseline="-25000" dirty="0"/>
          </a:p>
          <a:p>
            <a:endParaRPr lang="zh-CN" altLang="en-US" sz="1050" baseline="-25000" dirty="0"/>
          </a:p>
        </p:txBody>
      </p:sp>
    </p:spTree>
    <p:extLst>
      <p:ext uri="{BB962C8B-B14F-4D97-AF65-F5344CB8AC3E}">
        <p14:creationId xmlns:p14="http://schemas.microsoft.com/office/powerpoint/2010/main" val="1098191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Different q-profiles are generated by LRDFIT09, but with slightly different P-prime setting, such as :</a:t>
            </a:r>
            <a:br>
              <a:rPr lang="en-US" altLang="zh-CN" dirty="0"/>
            </a:br>
            <a:r>
              <a:rPr lang="en-US" altLang="zh-CN" dirty="0"/>
              <a:t> </a:t>
            </a:r>
            <a:r>
              <a:rPr lang="en-US" altLang="zh-CN" dirty="0" smtClean="0"/>
              <a:t> </a:t>
            </a:r>
            <a:r>
              <a:rPr lang="en-US" altLang="zh-CN" dirty="0"/>
              <a:t> </a:t>
            </a:r>
            <a:endParaRPr lang="zh-CN" altLang="en-US" dirty="0"/>
          </a:p>
        </p:txBody>
      </p:sp>
      <p:sp>
        <p:nvSpPr>
          <p:cNvPr id="3" name="标题 2"/>
          <p:cNvSpPr>
            <a:spLocks noGrp="1"/>
          </p:cNvSpPr>
          <p:nvPr>
            <p:ph type="title"/>
          </p:nvPr>
        </p:nvSpPr>
        <p:spPr/>
        <p:txBody>
          <a:bodyPr/>
          <a:lstStyle/>
          <a:p>
            <a:r>
              <a:rPr lang="en-US" altLang="zh-CN" dirty="0" smtClean="0"/>
              <a:t>More information for different q-profiles</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094373438"/>
              </p:ext>
            </p:extLst>
          </p:nvPr>
        </p:nvGraphicFramePr>
        <p:xfrm>
          <a:off x="609600" y="1885950"/>
          <a:ext cx="7620000" cy="2418080"/>
        </p:xfrm>
        <a:graphic>
          <a:graphicData uri="http://schemas.openxmlformats.org/drawingml/2006/table">
            <a:tbl>
              <a:tblPr firstRow="1" bandRow="1">
                <a:tableStyleId>{5C22544A-7EE6-4342-B048-85BDC9FD1C3A}</a:tableStyleId>
              </a:tblPr>
              <a:tblGrid>
                <a:gridCol w="1428750"/>
                <a:gridCol w="3651250"/>
                <a:gridCol w="2540000"/>
              </a:tblGrid>
              <a:tr h="370840">
                <a:tc>
                  <a:txBody>
                    <a:bodyPr/>
                    <a:lstStyle/>
                    <a:p>
                      <a:r>
                        <a:rPr lang="en-US" altLang="zh-CN" dirty="0" smtClean="0"/>
                        <a:t>Cases as label in slide 7</a:t>
                      </a:r>
                      <a:endParaRPr lang="zh-CN" altLang="en-US" dirty="0"/>
                    </a:p>
                  </a:txBody>
                  <a:tcPr/>
                </a:tc>
                <a:tc>
                  <a:txBody>
                    <a:bodyPr/>
                    <a:lstStyle/>
                    <a:p>
                      <a:r>
                        <a:rPr lang="en-US" altLang="zh-CN" dirty="0" smtClean="0"/>
                        <a:t>P-prime</a:t>
                      </a:r>
                      <a:endParaRPr lang="zh-CN" altLang="en-US" dirty="0"/>
                    </a:p>
                  </a:txBody>
                  <a:tcPr/>
                </a:tc>
                <a:tc>
                  <a:txBody>
                    <a:bodyPr/>
                    <a:lstStyle/>
                    <a:p>
                      <a:r>
                        <a:rPr lang="en-US" altLang="zh-CN" dirty="0" smtClean="0"/>
                        <a:t>MSE absolute error(degree)</a:t>
                      </a:r>
                      <a:endParaRPr lang="zh-CN" altLang="en-US" dirty="0"/>
                    </a:p>
                  </a:txBody>
                  <a:tcPr/>
                </a:tc>
              </a:tr>
              <a:tr h="391160">
                <a:tc>
                  <a:txBody>
                    <a:bodyPr/>
                    <a:lstStyle/>
                    <a:p>
                      <a:r>
                        <a:rPr lang="en-US" altLang="zh-CN" dirty="0" smtClean="0"/>
                        <a:t>QP1</a:t>
                      </a:r>
                      <a:endParaRPr lang="zh-CN" altLang="en-US" dirty="0"/>
                    </a:p>
                  </a:txBody>
                  <a:tcPr/>
                </a:tc>
                <a:tc>
                  <a:txBody>
                    <a:bodyPr/>
                    <a:lstStyle/>
                    <a:p>
                      <a:r>
                        <a:rPr lang="en-US" altLang="zh-CN" dirty="0" smtClean="0"/>
                        <a:t>0.0, 0.25,       0.75,      0.875</a:t>
                      </a:r>
                      <a:endParaRPr lang="zh-CN" altLang="en-US" dirty="0"/>
                    </a:p>
                  </a:txBody>
                  <a:tcPr/>
                </a:tc>
                <a:tc>
                  <a:txBody>
                    <a:bodyPr/>
                    <a:lstStyle/>
                    <a:p>
                      <a:r>
                        <a:rPr lang="en-US" altLang="zh-CN" dirty="0" smtClean="0"/>
                        <a:t>0.3847</a:t>
                      </a:r>
                      <a:endParaRPr lang="zh-CN" altLang="en-US" dirty="0"/>
                    </a:p>
                  </a:txBody>
                  <a:tcPr/>
                </a:tc>
              </a:tr>
              <a:tr h="370840">
                <a:tc>
                  <a:txBody>
                    <a:bodyPr/>
                    <a:lstStyle/>
                    <a:p>
                      <a:r>
                        <a:rPr lang="en-US" altLang="zh-CN" dirty="0" smtClean="0"/>
                        <a:t>QP2</a:t>
                      </a:r>
                      <a:endParaRPr lang="zh-CN" altLang="en-US" dirty="0"/>
                    </a:p>
                  </a:txBody>
                  <a:tcPr/>
                </a:tc>
                <a:tc>
                  <a:txBody>
                    <a:bodyPr/>
                    <a:lstStyle/>
                    <a:p>
                      <a:r>
                        <a:rPr lang="en-US" altLang="zh-CN" dirty="0" smtClean="0"/>
                        <a:t>0.0, 0.25,        0.7,       0.875</a:t>
                      </a:r>
                      <a:endParaRPr lang="zh-CN" altLang="en-US" dirty="0"/>
                    </a:p>
                  </a:txBody>
                  <a:tcPr/>
                </a:tc>
                <a:tc>
                  <a:txBody>
                    <a:bodyPr/>
                    <a:lstStyle/>
                    <a:p>
                      <a:r>
                        <a:rPr lang="en-US" altLang="zh-CN" dirty="0" smtClean="0"/>
                        <a:t>0.4126</a:t>
                      </a:r>
                      <a:endParaRPr lang="zh-CN" altLang="en-US" dirty="0"/>
                    </a:p>
                  </a:txBody>
                  <a:tcPr/>
                </a:tc>
              </a:tr>
              <a:tr h="370840">
                <a:tc>
                  <a:txBody>
                    <a:bodyPr/>
                    <a:lstStyle/>
                    <a:p>
                      <a:r>
                        <a:rPr lang="en-US" altLang="zh-CN" dirty="0" smtClean="0"/>
                        <a:t>QP3</a:t>
                      </a:r>
                      <a:endParaRPr lang="zh-CN" altLang="en-US" dirty="0"/>
                    </a:p>
                  </a:txBody>
                  <a:tcPr/>
                </a:tc>
                <a:tc>
                  <a:txBody>
                    <a:bodyPr/>
                    <a:lstStyle/>
                    <a:p>
                      <a:r>
                        <a:rPr lang="en-US" altLang="zh-CN" dirty="0" smtClean="0"/>
                        <a:t>0.0, 0.25,        0.705,    0.89</a:t>
                      </a:r>
                      <a:endParaRPr lang="zh-CN" altLang="en-US" dirty="0"/>
                    </a:p>
                  </a:txBody>
                  <a:tcPr/>
                </a:tc>
                <a:tc>
                  <a:txBody>
                    <a:bodyPr/>
                    <a:lstStyle/>
                    <a:p>
                      <a:r>
                        <a:rPr lang="en-US" altLang="zh-CN" dirty="0" smtClean="0"/>
                        <a:t>0.4579</a:t>
                      </a:r>
                      <a:endParaRPr lang="zh-CN" altLang="en-US" dirty="0"/>
                    </a:p>
                  </a:txBody>
                  <a:tcPr/>
                </a:tc>
              </a:tr>
              <a:tr h="370840">
                <a:tc>
                  <a:txBody>
                    <a:bodyPr/>
                    <a:lstStyle/>
                    <a:p>
                      <a:r>
                        <a:rPr lang="en-US" altLang="zh-CN" dirty="0" smtClean="0"/>
                        <a:t>QP4</a:t>
                      </a:r>
                      <a:endParaRPr lang="zh-CN" altLang="en-US" dirty="0"/>
                    </a:p>
                  </a:txBody>
                  <a:tcPr/>
                </a:tc>
                <a:tc>
                  <a:txBody>
                    <a:bodyPr/>
                    <a:lstStyle/>
                    <a:p>
                      <a:r>
                        <a:rPr lang="en-US" altLang="zh-CN" dirty="0" smtClean="0"/>
                        <a:t>0.0, 0.2,  0.4,   0.6,       0.8</a:t>
                      </a:r>
                      <a:endParaRPr lang="zh-CN" altLang="en-US" dirty="0"/>
                    </a:p>
                  </a:txBody>
                  <a:tcPr/>
                </a:tc>
                <a:tc>
                  <a:txBody>
                    <a:bodyPr/>
                    <a:lstStyle/>
                    <a:p>
                      <a:r>
                        <a:rPr lang="en-US" altLang="zh-CN" dirty="0" smtClean="0"/>
                        <a:t>0.316</a:t>
                      </a:r>
                      <a:endParaRPr lang="zh-CN" altLang="en-US" dirty="0"/>
                    </a:p>
                  </a:txBody>
                  <a:tcPr/>
                </a:tc>
              </a:tr>
            </a:tbl>
          </a:graphicData>
        </a:graphic>
      </p:graphicFrame>
    </p:spTree>
    <p:extLst>
      <p:ext uri="{BB962C8B-B14F-4D97-AF65-F5344CB8AC3E}">
        <p14:creationId xmlns:p14="http://schemas.microsoft.com/office/powerpoint/2010/main" val="421752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 y="-163172"/>
            <a:ext cx="7886700" cy="994172"/>
          </a:xfrm>
        </p:spPr>
        <p:txBody>
          <a:bodyPr/>
          <a:lstStyle/>
          <a:p>
            <a:r>
              <a:rPr lang="en-US" altLang="zh-CN" sz="3200" dirty="0" smtClean="0"/>
              <a:t>Discussion about the equilibrium rotation </a:t>
            </a:r>
            <a:endParaRPr lang="zh-CN" altLang="en-US" sz="3200" dirty="0"/>
          </a:p>
        </p:txBody>
      </p:sp>
      <p:sp>
        <p:nvSpPr>
          <p:cNvPr id="3" name="内容占位符 2"/>
          <p:cNvSpPr>
            <a:spLocks noGrp="1"/>
          </p:cNvSpPr>
          <p:nvPr>
            <p:ph idx="1"/>
          </p:nvPr>
        </p:nvSpPr>
        <p:spPr>
          <a:xfrm>
            <a:off x="76200" y="831000"/>
            <a:ext cx="8991600" cy="4057650"/>
          </a:xfrm>
        </p:spPr>
        <p:txBody>
          <a:bodyPr>
            <a:normAutofit/>
          </a:bodyPr>
          <a:lstStyle/>
          <a:p>
            <a:pPr>
              <a:buFont typeface="Wingdings" panose="05000000000000000000" pitchFamily="2" charset="2"/>
              <a:buChar char="l"/>
            </a:pPr>
            <a:r>
              <a:rPr lang="en-US" altLang="zh-CN" sz="1800" dirty="0"/>
              <a:t> g-file generated by LRDFIT </a:t>
            </a:r>
            <a:r>
              <a:rPr lang="en-US" altLang="zh-CN" sz="1800" dirty="0">
                <a:sym typeface="Wingdings" panose="05000000000000000000" pitchFamily="2" charset="2"/>
              </a:rPr>
              <a:t> CHEASE  MARS-F</a:t>
            </a:r>
            <a:endParaRPr lang="zh-CN" altLang="en-US" sz="1800" dirty="0"/>
          </a:p>
          <a:p>
            <a:pPr>
              <a:buFont typeface="Wingdings" panose="05000000000000000000" pitchFamily="2" charset="2"/>
              <a:buChar char="l"/>
            </a:pPr>
            <a:r>
              <a:rPr lang="en-US" altLang="zh-CN" sz="1800" dirty="0"/>
              <a:t>LRDFIT reconstruction of the equilibrium includes the measured q-profile for the rotating plasma. Safety factor is the key equilibrium quantity affecting MHD stability. </a:t>
            </a:r>
          </a:p>
          <a:p>
            <a:pPr>
              <a:buFont typeface="Wingdings" panose="05000000000000000000" pitchFamily="2" charset="2"/>
              <a:buChar char="l"/>
            </a:pPr>
            <a:r>
              <a:rPr lang="en-US" altLang="zh-CN" sz="1800" dirty="0"/>
              <a:t>CHEASE is a static equilibrium code, which supplies the numerical equilibrium for MARS-F .</a:t>
            </a:r>
          </a:p>
          <a:p>
            <a:endParaRPr lang="en-US" altLang="zh-CN" sz="1800" dirty="0"/>
          </a:p>
          <a:p>
            <a:pPr>
              <a:buFont typeface="Wingdings" panose="05000000000000000000" pitchFamily="2" charset="2"/>
              <a:buChar char="n"/>
            </a:pPr>
            <a:r>
              <a:rPr lang="en-US" altLang="zh-CN" sz="1800" dirty="0"/>
              <a:t>We neglect the effect of rotation on equilibrium, which leads to the below concerns. </a:t>
            </a:r>
          </a:p>
          <a:p>
            <a:pPr lvl="1">
              <a:buFont typeface="Wingdings" panose="05000000000000000000" pitchFamily="2" charset="2"/>
              <a:buChar char="Ø"/>
            </a:pPr>
            <a:r>
              <a:rPr lang="en-US" altLang="zh-CN" sz="1350" dirty="0"/>
              <a:t>Magnetic axis positon from CHEASE is about 4cm smaller than that from LRDFIT. During the comparison between simulated and measured USXR, the above axis shift is compensated by horizontally shifting the whole plasma.</a:t>
            </a:r>
          </a:p>
          <a:p>
            <a:pPr lvl="1">
              <a:buFont typeface="Wingdings" panose="05000000000000000000" pitchFamily="2" charset="2"/>
              <a:buChar char="Ø"/>
            </a:pPr>
            <a:r>
              <a:rPr lang="en-US" altLang="zh-CN" sz="1350" dirty="0"/>
              <a:t>The density gradient in poloidal direction is neglected, which slightly affect the mode growth rate in theory though the second GAM. However, this kind of GAM is not reported in both conventional and spherical tokamaks as we know.</a:t>
            </a:r>
          </a:p>
          <a:p>
            <a:pPr lvl="1">
              <a:buFont typeface="Wingdings" panose="05000000000000000000" pitchFamily="2" charset="2"/>
              <a:buChar char="Ø"/>
            </a:pPr>
            <a:r>
              <a:rPr lang="en-US" altLang="zh-CN" sz="1350" dirty="0"/>
              <a:t>Given the good agreement between MARS-F simulation and experiments, it  is reasonable to believe that the effect of rotation on equilibrium will NOT qualitatively change our key conclusions.</a:t>
            </a:r>
          </a:p>
          <a:p>
            <a:pPr>
              <a:buFont typeface="Wingdings" panose="05000000000000000000" pitchFamily="2" charset="2"/>
              <a:buChar char="Ø"/>
            </a:pPr>
            <a:endParaRPr lang="zh-CN" altLang="en-US" dirty="0"/>
          </a:p>
        </p:txBody>
      </p:sp>
      <p:sp>
        <p:nvSpPr>
          <p:cNvPr id="5" name="灯片编号占位符 4"/>
          <p:cNvSpPr>
            <a:spLocks noGrp="1"/>
          </p:cNvSpPr>
          <p:nvPr>
            <p:ph type="sldNum" sz="quarter" idx="12"/>
          </p:nvPr>
        </p:nvSpPr>
        <p:spPr/>
        <p:txBody>
          <a:bodyPr/>
          <a:lstStyle/>
          <a:p>
            <a:fld id="{315CB797-2A27-4BB8-8B3D-E1E2519ABEDA}" type="slidenum">
              <a:rPr lang="zh-CN" altLang="en-US" smtClean="0"/>
              <a:t>19</a:t>
            </a:fld>
            <a:endParaRPr lang="zh-CN" altLang="en-US" dirty="0"/>
          </a:p>
        </p:txBody>
      </p:sp>
    </p:spTree>
    <p:extLst>
      <p:ext uri="{BB962C8B-B14F-4D97-AF65-F5344CB8AC3E}">
        <p14:creationId xmlns:p14="http://schemas.microsoft.com/office/powerpoint/2010/main" val="3764945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720090"/>
          </a:xfrm>
        </p:spPr>
        <p:txBody>
          <a:bodyPr vert="horz" wrap="square" lIns="0" tIns="0" rIns="0" bIns="0" numCol="1" rtlCol="0" anchor="ctr" anchorCtr="1" compatLnSpc="1">
            <a:prstTxWarp prst="textNoShape">
              <a:avLst/>
            </a:prstTxWarp>
            <a:noAutofit/>
          </a:bodyPr>
          <a:lstStyle/>
          <a:p>
            <a:r>
              <a:rPr lang="en-US" sz="2800" dirty="0" smtClean="0"/>
              <a:t>Low-frequency (&lt;50kHz) modes commonly induce fast-ion redistribution/loss on spherical </a:t>
            </a:r>
            <a:r>
              <a:rPr lang="en-US" sz="2800" dirty="0" err="1" smtClean="0"/>
              <a:t>tokamak</a:t>
            </a:r>
            <a:endParaRPr lang="en-US" sz="2800" dirty="0"/>
          </a:p>
        </p:txBody>
      </p:sp>
      <p:sp>
        <p:nvSpPr>
          <p:cNvPr id="5" name="文本框 4"/>
          <p:cNvSpPr txBox="1"/>
          <p:nvPr/>
        </p:nvSpPr>
        <p:spPr>
          <a:xfrm>
            <a:off x="114300" y="720090"/>
            <a:ext cx="5738072" cy="5309146"/>
          </a:xfrm>
          <a:prstGeom prst="rect">
            <a:avLst/>
          </a:prstGeom>
          <a:noFill/>
        </p:spPr>
        <p:txBody>
          <a:bodyPr wrap="square" rtlCol="0">
            <a:spAutoFit/>
          </a:bodyPr>
          <a:lstStyle/>
          <a:p>
            <a:pPr marL="214313" indent="-214313">
              <a:buFont typeface="Wingdings" panose="05000000000000000000" pitchFamily="2" charset="2"/>
              <a:buChar char="l"/>
            </a:pPr>
            <a:r>
              <a:rPr lang="en-US" altLang="zh-CN" sz="1500" dirty="0"/>
              <a:t>Low-frequency </a:t>
            </a:r>
            <a:r>
              <a:rPr lang="en-US" altLang="zh-CN" sz="1500" dirty="0" smtClean="0"/>
              <a:t>modes commonly occur </a:t>
            </a:r>
            <a:r>
              <a:rPr lang="en-US" altLang="zh-CN" sz="1500" dirty="0"/>
              <a:t>at the early-phase of NSTX </a:t>
            </a:r>
            <a:r>
              <a:rPr lang="en-US" altLang="zh-CN" sz="1500" dirty="0" smtClean="0"/>
              <a:t>discharge. Some cases are associated with certain internal MHD instability.</a:t>
            </a:r>
          </a:p>
          <a:p>
            <a:pPr marL="214313" indent="-214313">
              <a:buFont typeface="Wingdings" panose="05000000000000000000" pitchFamily="2" charset="2"/>
              <a:buChar char="l"/>
            </a:pPr>
            <a:endParaRPr lang="en-US" altLang="zh-CN" sz="1500" dirty="0"/>
          </a:p>
          <a:p>
            <a:pPr marL="557213" lvl="1" indent="-214313">
              <a:buFont typeface="Wingdings" panose="05000000000000000000" pitchFamily="2" charset="2"/>
              <a:buChar char="Ø"/>
            </a:pPr>
            <a:r>
              <a:rPr lang="en-US" altLang="zh-CN" sz="1500" dirty="0"/>
              <a:t>At the onset, the mode frequency generally matches the plasma rotation </a:t>
            </a:r>
          </a:p>
          <a:p>
            <a:pPr marL="600075" lvl="1" indent="-257175">
              <a:buFont typeface="Wingdings" panose="05000000000000000000" pitchFamily="2" charset="2"/>
              <a:buChar char="Ø"/>
            </a:pPr>
            <a:r>
              <a:rPr lang="en-US" altLang="zh-CN" sz="1500" dirty="0"/>
              <a:t>Low-f mode can cause beta saturation, rotation </a:t>
            </a:r>
            <a:r>
              <a:rPr lang="en-US" altLang="zh-CN" sz="1500" dirty="0" smtClean="0"/>
              <a:t>damping, and fast-ion redistribution/loss. </a:t>
            </a:r>
            <a:endParaRPr lang="en-US" altLang="zh-CN" sz="1500" dirty="0"/>
          </a:p>
          <a:p>
            <a:pPr marL="257175" indent="-257175">
              <a:buFont typeface="Wingdings" panose="05000000000000000000" pitchFamily="2" charset="2"/>
              <a:buChar char="l"/>
            </a:pPr>
            <a:endParaRPr lang="en-US" altLang="zh-CN" sz="1500" dirty="0"/>
          </a:p>
          <a:p>
            <a:pPr marL="257175" indent="-257175">
              <a:buFont typeface="Wingdings" panose="05000000000000000000" pitchFamily="2" charset="2"/>
              <a:buChar char="l"/>
            </a:pPr>
            <a:r>
              <a:rPr lang="en-US" altLang="zh-CN" sz="1500" dirty="0"/>
              <a:t>This work </a:t>
            </a:r>
            <a:r>
              <a:rPr lang="en-US" altLang="zh-CN" sz="1500" dirty="0" smtClean="0"/>
              <a:t>investigates </a:t>
            </a:r>
            <a:r>
              <a:rPr lang="en-US" altLang="zh-CN" sz="1500" dirty="0"/>
              <a:t>the mechanism for the onset of the internal low-f </a:t>
            </a:r>
            <a:r>
              <a:rPr lang="en-US" altLang="zh-CN" sz="1500" dirty="0" smtClean="0"/>
              <a:t>mode</a:t>
            </a:r>
          </a:p>
          <a:p>
            <a:pPr marL="257175" indent="-257175">
              <a:buFont typeface="Wingdings" panose="05000000000000000000" pitchFamily="2" charset="2"/>
              <a:buChar char="l"/>
            </a:pPr>
            <a:endParaRPr lang="en-US" altLang="zh-CN" sz="1500" dirty="0" smtClean="0"/>
          </a:p>
          <a:p>
            <a:pPr marL="257175" indent="-257175">
              <a:buFont typeface="Wingdings" panose="05000000000000000000" pitchFamily="2" charset="2"/>
              <a:buChar char="l"/>
            </a:pPr>
            <a:r>
              <a:rPr lang="en-US" altLang="zh-CN" sz="1500" dirty="0"/>
              <a:t>K</a:t>
            </a:r>
            <a:r>
              <a:rPr lang="en-US" altLang="zh-CN" sz="1500" dirty="0" smtClean="0"/>
              <a:t>ey message of this work: internal mode driven by centrifugal force</a:t>
            </a:r>
          </a:p>
          <a:p>
            <a:pPr marL="257175" indent="-257175">
              <a:buFont typeface="Wingdings" panose="05000000000000000000" pitchFamily="2" charset="2"/>
              <a:buChar char="l"/>
            </a:pPr>
            <a:endParaRPr lang="en-US" altLang="zh-CN" sz="1500" dirty="0"/>
          </a:p>
          <a:p>
            <a:pPr marL="257175" indent="-257175">
              <a:buFont typeface="Wingdings" panose="05000000000000000000" pitchFamily="2" charset="2"/>
              <a:buChar char="l"/>
            </a:pPr>
            <a:r>
              <a:rPr lang="en-US" altLang="zh-CN" sz="1500" dirty="0"/>
              <a:t>C</a:t>
            </a:r>
            <a:r>
              <a:rPr lang="en-US" altLang="zh-CN" sz="1500" dirty="0" smtClean="0"/>
              <a:t>entrifugal force is expected to be important for MHD instabilities in fast rotating plasmas in both present spherical </a:t>
            </a:r>
            <a:r>
              <a:rPr lang="en-US" altLang="zh-CN" sz="1500" dirty="0" err="1" smtClean="0"/>
              <a:t>tokamak</a:t>
            </a:r>
            <a:r>
              <a:rPr lang="en-US" altLang="zh-CN" sz="1500" dirty="0" smtClean="0"/>
              <a:t> (ST) and future facilities based on ST </a:t>
            </a:r>
          </a:p>
          <a:p>
            <a:pPr marL="257175" indent="-257175">
              <a:buFont typeface="Wingdings" panose="05000000000000000000" pitchFamily="2" charset="2"/>
              <a:buChar char="l"/>
            </a:pPr>
            <a:endParaRPr lang="en-US" altLang="zh-CN" sz="1500" dirty="0"/>
          </a:p>
          <a:p>
            <a:endParaRPr lang="en-US" altLang="zh-CN" dirty="0"/>
          </a:p>
          <a:p>
            <a:endParaRPr lang="en-US" altLang="zh-CN" dirty="0"/>
          </a:p>
          <a:p>
            <a:endParaRPr lang="zh-CN" altLang="en-US" dirty="0"/>
          </a:p>
        </p:txBody>
      </p:sp>
      <p:grpSp>
        <p:nvGrpSpPr>
          <p:cNvPr id="8" name="组合 7"/>
          <p:cNvGrpSpPr/>
          <p:nvPr/>
        </p:nvGrpSpPr>
        <p:grpSpPr>
          <a:xfrm>
            <a:off x="5892066" y="720090"/>
            <a:ext cx="3270553" cy="4161793"/>
            <a:chOff x="5086351" y="720090"/>
            <a:chExt cx="3482677" cy="4161793"/>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51" y="720090"/>
              <a:ext cx="3440408" cy="4161793"/>
            </a:xfrm>
            <a:prstGeom prst="rect">
              <a:avLst/>
            </a:prstGeom>
          </p:spPr>
        </p:pic>
        <p:sp>
          <p:nvSpPr>
            <p:cNvPr id="3" name="菱形 2"/>
            <p:cNvSpPr/>
            <p:nvPr/>
          </p:nvSpPr>
          <p:spPr>
            <a:xfrm>
              <a:off x="5562600" y="3867150"/>
              <a:ext cx="133351"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329343" y="1755241"/>
              <a:ext cx="1239685" cy="184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smtClean="0">
                  <a:solidFill>
                    <a:srgbClr val="0000FF"/>
                  </a:solidFill>
                </a:rPr>
                <a:t>TRANSP classical</a:t>
              </a:r>
              <a:endParaRPr lang="zh-CN" altLang="en-US" sz="900" b="1" dirty="0">
                <a:solidFill>
                  <a:srgbClr val="0000FF"/>
                </a:solidFill>
              </a:endParaRPr>
            </a:p>
          </p:txBody>
        </p:sp>
        <p:sp>
          <p:nvSpPr>
            <p:cNvPr id="6" name="矩形 5"/>
            <p:cNvSpPr/>
            <p:nvPr/>
          </p:nvSpPr>
          <p:spPr>
            <a:xfrm>
              <a:off x="6860499" y="1620672"/>
              <a:ext cx="533400" cy="10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19291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33489"/>
            <a:ext cx="4964624" cy="3543300"/>
          </a:xfrm>
          <a:prstGeom prst="rect">
            <a:avLst/>
          </a:prstGeom>
        </p:spPr>
      </p:pic>
      <p:sp>
        <p:nvSpPr>
          <p:cNvPr id="2" name="标题 1"/>
          <p:cNvSpPr>
            <a:spLocks noGrp="1"/>
          </p:cNvSpPr>
          <p:nvPr>
            <p:ph type="title"/>
          </p:nvPr>
        </p:nvSpPr>
        <p:spPr/>
        <p:txBody>
          <a:bodyPr/>
          <a:lstStyle/>
          <a:p>
            <a:r>
              <a:rPr lang="en-US" altLang="zh-CN" sz="3200" dirty="0" smtClean="0"/>
              <a:t>More information about density scale length</a:t>
            </a:r>
            <a:endParaRPr lang="zh-CN" altLang="en-US" sz="3200" dirty="0"/>
          </a:p>
        </p:txBody>
      </p:sp>
      <p:sp>
        <p:nvSpPr>
          <p:cNvPr id="5" name="灯片编号占位符 4"/>
          <p:cNvSpPr>
            <a:spLocks noGrp="1"/>
          </p:cNvSpPr>
          <p:nvPr>
            <p:ph type="sldNum" sz="quarter" idx="12"/>
          </p:nvPr>
        </p:nvSpPr>
        <p:spPr/>
        <p:txBody>
          <a:bodyPr/>
          <a:lstStyle/>
          <a:p>
            <a:fld id="{315CB797-2A27-4BB8-8B3D-E1E2519ABEDA}" type="slidenum">
              <a:rPr lang="zh-CN" altLang="en-US" smtClean="0"/>
              <a:t>20</a:t>
            </a:fld>
            <a:endParaRPr lang="zh-CN" altLang="en-US"/>
          </a:p>
        </p:txBody>
      </p:sp>
      <p:sp>
        <p:nvSpPr>
          <p:cNvPr id="9" name="矩形 8"/>
          <p:cNvSpPr/>
          <p:nvPr/>
        </p:nvSpPr>
        <p:spPr>
          <a:xfrm>
            <a:off x="2314575" y="1352550"/>
            <a:ext cx="685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15000" y="1428750"/>
            <a:ext cx="2800350" cy="1754326"/>
          </a:xfrm>
          <a:prstGeom prst="rect">
            <a:avLst/>
          </a:prstGeom>
        </p:spPr>
        <p:txBody>
          <a:bodyPr wrap="square">
            <a:spAutoFit/>
          </a:bodyPr>
          <a:lstStyle/>
          <a:p>
            <a:r>
              <a:rPr lang="en-US" altLang="zh-CN" dirty="0" smtClean="0"/>
              <a:t>We vary  density values in  uncertain region at  three channels, to estimate the density scale length ( Ln ) at 115 cm.  </a:t>
            </a:r>
            <a:endParaRPr lang="en-US" altLang="zh-CN" dirty="0"/>
          </a:p>
        </p:txBody>
      </p:sp>
      <p:cxnSp>
        <p:nvCxnSpPr>
          <p:cNvPr id="13" name="直接连接符 12"/>
          <p:cNvCxnSpPr/>
          <p:nvPr/>
        </p:nvCxnSpPr>
        <p:spPr>
          <a:xfrm flipV="1">
            <a:off x="2743200" y="1233489"/>
            <a:ext cx="14158" cy="3090861"/>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570353" y="3955018"/>
            <a:ext cx="860044" cy="369332"/>
          </a:xfrm>
          <a:prstGeom prst="rect">
            <a:avLst/>
          </a:prstGeom>
          <a:noFill/>
        </p:spPr>
        <p:txBody>
          <a:bodyPr wrap="none" rtlCol="0">
            <a:spAutoFit/>
          </a:bodyPr>
          <a:lstStyle/>
          <a:p>
            <a:r>
              <a:rPr lang="en-US" altLang="zh-CN" dirty="0" smtClean="0"/>
              <a:t>115cm</a:t>
            </a:r>
            <a:endParaRPr lang="zh-CN" altLang="en-US" dirty="0"/>
          </a:p>
        </p:txBody>
      </p:sp>
      <p:cxnSp>
        <p:nvCxnSpPr>
          <p:cNvPr id="17" name="直接箭头连接符 16"/>
          <p:cNvCxnSpPr/>
          <p:nvPr/>
        </p:nvCxnSpPr>
        <p:spPr>
          <a:xfrm flipH="1" flipV="1">
            <a:off x="3000377" y="1504950"/>
            <a:ext cx="2714623" cy="463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85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Introduction to centrifugal force (CF)</a:t>
            </a:r>
            <a:endParaRPr lang="zh-CN" altLang="en-US" dirty="0"/>
          </a:p>
        </p:txBody>
      </p:sp>
      <p:pic>
        <p:nvPicPr>
          <p:cNvPr id="4" name="图片 3"/>
          <p:cNvPicPr>
            <a:picLocks noChangeAspect="1"/>
          </p:cNvPicPr>
          <p:nvPr/>
        </p:nvPicPr>
        <p:blipFill>
          <a:blip r:embed="rId2"/>
          <a:stretch>
            <a:fillRect/>
          </a:stretch>
        </p:blipFill>
        <p:spPr>
          <a:xfrm>
            <a:off x="482532" y="1561357"/>
            <a:ext cx="5061018" cy="800100"/>
          </a:xfrm>
          <a:prstGeom prst="rect">
            <a:avLst/>
          </a:prstGeom>
        </p:spPr>
      </p:pic>
      <p:sp>
        <p:nvSpPr>
          <p:cNvPr id="5" name="文本框 4"/>
          <p:cNvSpPr txBox="1"/>
          <p:nvPr/>
        </p:nvSpPr>
        <p:spPr>
          <a:xfrm>
            <a:off x="3106696" y="2800350"/>
            <a:ext cx="3108543" cy="646331"/>
          </a:xfrm>
          <a:prstGeom prst="rect">
            <a:avLst/>
          </a:prstGeom>
          <a:noFill/>
        </p:spPr>
        <p:txBody>
          <a:bodyPr wrap="none" rtlCol="0">
            <a:spAutoFit/>
          </a:bodyPr>
          <a:lstStyle/>
          <a:p>
            <a:r>
              <a:rPr lang="en-US" altLang="zh-CN" b="1" dirty="0" smtClean="0">
                <a:solidFill>
                  <a:srgbClr val="0000FF"/>
                </a:solidFill>
              </a:rPr>
              <a:t>Centrifugal force (CF).</a:t>
            </a:r>
          </a:p>
          <a:p>
            <a:r>
              <a:rPr lang="en-US" altLang="zh-CN" b="1" dirty="0" smtClean="0">
                <a:solidFill>
                  <a:srgbClr val="0000FF"/>
                </a:solidFill>
              </a:rPr>
              <a:t>Always along major radius</a:t>
            </a:r>
            <a:endParaRPr lang="zh-CN" altLang="en-US" b="1" dirty="0">
              <a:solidFill>
                <a:srgbClr val="0000FF"/>
              </a:solidFill>
            </a:endParaRPr>
          </a:p>
        </p:txBody>
      </p:sp>
      <p:sp>
        <p:nvSpPr>
          <p:cNvPr id="6" name="文本框 5"/>
          <p:cNvSpPr txBox="1"/>
          <p:nvPr/>
        </p:nvSpPr>
        <p:spPr>
          <a:xfrm>
            <a:off x="1069513" y="2909798"/>
            <a:ext cx="1531188" cy="369332"/>
          </a:xfrm>
          <a:prstGeom prst="rect">
            <a:avLst/>
          </a:prstGeom>
          <a:noFill/>
        </p:spPr>
        <p:txBody>
          <a:bodyPr wrap="none" rtlCol="0">
            <a:spAutoFit/>
          </a:bodyPr>
          <a:lstStyle/>
          <a:p>
            <a:r>
              <a:rPr lang="en-US" altLang="zh-CN" dirty="0" smtClean="0"/>
              <a:t>Coriolis force</a:t>
            </a:r>
            <a:endParaRPr lang="zh-CN" altLang="en-US" dirty="0"/>
          </a:p>
        </p:txBody>
      </p:sp>
      <p:cxnSp>
        <p:nvCxnSpPr>
          <p:cNvPr id="8" name="直接箭头连接符 7"/>
          <p:cNvCxnSpPr/>
          <p:nvPr/>
        </p:nvCxnSpPr>
        <p:spPr>
          <a:xfrm flipV="1">
            <a:off x="2400300" y="2302852"/>
            <a:ext cx="342900" cy="606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flipV="1">
            <a:off x="4572000" y="2232872"/>
            <a:ext cx="1" cy="567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317" y="750094"/>
            <a:ext cx="2680179" cy="4100513"/>
          </a:xfrm>
          <a:prstGeom prst="rect">
            <a:avLst/>
          </a:prstGeom>
        </p:spPr>
      </p:pic>
      <p:sp>
        <p:nvSpPr>
          <p:cNvPr id="13" name="文本框 12"/>
          <p:cNvSpPr txBox="1"/>
          <p:nvPr/>
        </p:nvSpPr>
        <p:spPr>
          <a:xfrm>
            <a:off x="6650422" y="833263"/>
            <a:ext cx="2234907" cy="307777"/>
          </a:xfrm>
          <a:prstGeom prst="rect">
            <a:avLst/>
          </a:prstGeom>
          <a:noFill/>
        </p:spPr>
        <p:txBody>
          <a:bodyPr wrap="none" rtlCol="0">
            <a:spAutoFit/>
          </a:bodyPr>
          <a:lstStyle/>
          <a:p>
            <a:r>
              <a:rPr lang="en-US" altLang="zh-CN" sz="1400" dirty="0" smtClean="0"/>
              <a:t>NSTX#137617,LRDFIT09</a:t>
            </a:r>
            <a:endParaRPr lang="zh-CN" altLang="en-US" sz="1400" dirty="0"/>
          </a:p>
        </p:txBody>
      </p:sp>
      <p:sp>
        <p:nvSpPr>
          <p:cNvPr id="16" name="矩形 15"/>
          <p:cNvSpPr/>
          <p:nvPr/>
        </p:nvSpPr>
        <p:spPr>
          <a:xfrm>
            <a:off x="6774667" y="2123544"/>
            <a:ext cx="1866217" cy="253916"/>
          </a:xfrm>
          <a:prstGeom prst="rect">
            <a:avLst/>
          </a:prstGeom>
        </p:spPr>
        <p:txBody>
          <a:bodyPr wrap="none">
            <a:spAutoFit/>
          </a:bodyPr>
          <a:lstStyle/>
          <a:p>
            <a:r>
              <a:rPr lang="en-US" altLang="zh-CN" sz="1050" b="1" dirty="0">
                <a:solidFill>
                  <a:srgbClr val="0000FF"/>
                </a:solidFill>
              </a:rPr>
              <a:t>Centrifugal force direction</a:t>
            </a:r>
            <a:endParaRPr lang="zh-CN" altLang="en-US" sz="1050" dirty="0"/>
          </a:p>
        </p:txBody>
      </p:sp>
      <p:sp>
        <p:nvSpPr>
          <p:cNvPr id="17" name="右箭头 16"/>
          <p:cNvSpPr/>
          <p:nvPr/>
        </p:nvSpPr>
        <p:spPr>
          <a:xfrm>
            <a:off x="6909460" y="2334990"/>
            <a:ext cx="1716833" cy="230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80790" y="1022569"/>
            <a:ext cx="3964547" cy="415498"/>
          </a:xfrm>
          <a:prstGeom prst="rect">
            <a:avLst/>
          </a:prstGeom>
          <a:noFill/>
        </p:spPr>
        <p:txBody>
          <a:bodyPr wrap="none" rtlCol="0">
            <a:spAutoFit/>
          </a:bodyPr>
          <a:lstStyle/>
          <a:p>
            <a:r>
              <a:rPr lang="en-US" altLang="zh-CN" sz="2100" dirty="0"/>
              <a:t>Perturbed momentum equation:</a:t>
            </a:r>
            <a:endParaRPr lang="zh-CN" altLang="en-US" sz="2100" dirty="0"/>
          </a:p>
        </p:txBody>
      </p:sp>
      <p:sp>
        <p:nvSpPr>
          <p:cNvPr id="20" name="矩形 19"/>
          <p:cNvSpPr/>
          <p:nvPr/>
        </p:nvSpPr>
        <p:spPr>
          <a:xfrm>
            <a:off x="4200145" y="1964789"/>
            <a:ext cx="1289119" cy="31751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275664" y="1985342"/>
            <a:ext cx="1731143" cy="31751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140767" y="3754769"/>
            <a:ext cx="1274708" cy="261610"/>
          </a:xfrm>
          <a:prstGeom prst="rect">
            <a:avLst/>
          </a:prstGeom>
          <a:noFill/>
        </p:spPr>
        <p:txBody>
          <a:bodyPr wrap="none" rtlCol="0">
            <a:spAutoFit/>
          </a:bodyPr>
          <a:lstStyle/>
          <a:p>
            <a:r>
              <a:rPr lang="en-US" altLang="zh-CN" sz="1100" dirty="0" smtClean="0">
                <a:solidFill>
                  <a:srgbClr val="0000FF"/>
                </a:solidFill>
              </a:rPr>
              <a:t>[Zheng1999POP]</a:t>
            </a:r>
            <a:endParaRPr lang="zh-CN" altLang="en-US" sz="1100" dirty="0">
              <a:solidFill>
                <a:srgbClr val="0000FF"/>
              </a:solidFill>
            </a:endParaRPr>
          </a:p>
        </p:txBody>
      </p:sp>
    </p:spTree>
    <p:extLst>
      <p:ext uri="{BB962C8B-B14F-4D97-AF65-F5344CB8AC3E}">
        <p14:creationId xmlns:p14="http://schemas.microsoft.com/office/powerpoint/2010/main" val="1236424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7705" y="606853"/>
            <a:ext cx="4836588" cy="4191000"/>
          </a:xfrm>
          <a:prstGeom prst="rect">
            <a:avLst/>
          </a:prstGeom>
        </p:spPr>
      </p:pic>
      <p:sp>
        <p:nvSpPr>
          <p:cNvPr id="3" name="标题 2"/>
          <p:cNvSpPr>
            <a:spLocks noGrp="1"/>
          </p:cNvSpPr>
          <p:nvPr>
            <p:ph type="title"/>
          </p:nvPr>
        </p:nvSpPr>
        <p:spPr>
          <a:xfrm>
            <a:off x="-304800" y="0"/>
            <a:ext cx="9677400" cy="720725"/>
          </a:xfrm>
        </p:spPr>
        <p:txBody>
          <a:bodyPr>
            <a:normAutofit/>
          </a:bodyPr>
          <a:lstStyle/>
          <a:p>
            <a:r>
              <a:rPr lang="en-US" altLang="zh-CN" sz="2400" dirty="0" smtClean="0"/>
              <a:t>Low-frequency mode is generally localized in the core region</a:t>
            </a:r>
            <a:endParaRPr lang="zh-CN" altLang="en-US" sz="2400" dirty="0"/>
          </a:p>
        </p:txBody>
      </p:sp>
      <p:sp>
        <p:nvSpPr>
          <p:cNvPr id="2" name="文本框 1"/>
          <p:cNvSpPr txBox="1"/>
          <p:nvPr/>
        </p:nvSpPr>
        <p:spPr>
          <a:xfrm>
            <a:off x="191183" y="782240"/>
            <a:ext cx="3657600" cy="3693319"/>
          </a:xfrm>
          <a:prstGeom prst="rect">
            <a:avLst/>
          </a:prstGeom>
          <a:noFill/>
        </p:spPr>
        <p:txBody>
          <a:bodyPr wrap="square" rtlCol="0">
            <a:spAutoFit/>
          </a:bodyPr>
          <a:lstStyle/>
          <a:p>
            <a:pPr marL="214313" indent="-214313">
              <a:buFont typeface="Wingdings" panose="05000000000000000000" pitchFamily="2" charset="2"/>
              <a:buChar char="u"/>
            </a:pPr>
            <a:endParaRPr lang="en-US" altLang="zh-CN" dirty="0"/>
          </a:p>
          <a:p>
            <a:pPr marL="214313" indent="-214313">
              <a:buFont typeface="Wingdings" panose="05000000000000000000" pitchFamily="2" charset="2"/>
              <a:buChar char="u"/>
            </a:pPr>
            <a:r>
              <a:rPr lang="en-US" altLang="zh-CN" dirty="0"/>
              <a:t>Identified mode position, based on the mode frequency, is generally localized in the inside region (</a:t>
            </a:r>
            <a:r>
              <a:rPr lang="en-US" altLang="zh-CN" dirty="0" smtClean="0"/>
              <a:t>113-119 </a:t>
            </a:r>
            <a:r>
              <a:rPr lang="en-US" altLang="zh-CN" dirty="0"/>
              <a:t>cm for the chosen shots</a:t>
            </a:r>
            <a:r>
              <a:rPr lang="en-US" altLang="zh-CN" dirty="0" smtClean="0"/>
              <a:t>)</a:t>
            </a:r>
          </a:p>
          <a:p>
            <a:pPr marL="214313" indent="-214313">
              <a:buFont typeface="Wingdings" panose="05000000000000000000" pitchFamily="2" charset="2"/>
              <a:buChar char="u"/>
            </a:pPr>
            <a:endParaRPr lang="en-US" altLang="zh-CN" dirty="0"/>
          </a:p>
          <a:p>
            <a:pPr marL="214313" indent="-214313">
              <a:buFont typeface="Wingdings" panose="05000000000000000000" pitchFamily="2" charset="2"/>
              <a:buChar char="u"/>
            </a:pPr>
            <a:r>
              <a:rPr lang="en-US" altLang="zh-CN" dirty="0" smtClean="0"/>
              <a:t>Low-f mode strongly damps the plasma rotation in the core region</a:t>
            </a:r>
          </a:p>
          <a:p>
            <a:pPr marL="214313" indent="-214313">
              <a:buFont typeface="Wingdings" panose="05000000000000000000" pitchFamily="2" charset="2"/>
              <a:buChar char="u"/>
            </a:pPr>
            <a:endParaRPr lang="en-US" altLang="zh-CN" dirty="0"/>
          </a:p>
          <a:p>
            <a:pPr marL="214313" indent="-214313">
              <a:buFont typeface="Wingdings" panose="05000000000000000000" pitchFamily="2" charset="2"/>
              <a:buChar char="u"/>
            </a:pPr>
            <a:r>
              <a:rPr lang="en-US" altLang="zh-CN" dirty="0"/>
              <a:t>Mode is localized in the region with relatively large ‘CF’</a:t>
            </a:r>
            <a:endParaRPr lang="zh-CN" altLang="en-US" dirty="0"/>
          </a:p>
        </p:txBody>
      </p:sp>
      <p:sp>
        <p:nvSpPr>
          <p:cNvPr id="6" name="矩形 5"/>
          <p:cNvSpPr/>
          <p:nvPr/>
        </p:nvSpPr>
        <p:spPr>
          <a:xfrm>
            <a:off x="3897705" y="2857500"/>
            <a:ext cx="274246"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696200" y="2513067"/>
            <a:ext cx="1676400" cy="246221"/>
          </a:xfrm>
          <a:prstGeom prst="rect">
            <a:avLst/>
          </a:prstGeom>
          <a:noFill/>
        </p:spPr>
        <p:txBody>
          <a:bodyPr wrap="square" rtlCol="0">
            <a:spAutoFit/>
          </a:bodyPr>
          <a:lstStyle/>
          <a:p>
            <a:r>
              <a:rPr lang="en-US" altLang="zh-CN" sz="1000" dirty="0" smtClean="0"/>
              <a:t>Mode position</a:t>
            </a:r>
            <a:endParaRPr lang="zh-CN" altLang="en-US" sz="1000" dirty="0"/>
          </a:p>
        </p:txBody>
      </p:sp>
      <p:cxnSp>
        <p:nvCxnSpPr>
          <p:cNvPr id="9" name="直接箭头连接符 8"/>
          <p:cNvCxnSpPr/>
          <p:nvPr/>
        </p:nvCxnSpPr>
        <p:spPr>
          <a:xfrm flipH="1">
            <a:off x="7753116" y="2702353"/>
            <a:ext cx="434659" cy="400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781800" y="782240"/>
            <a:ext cx="1676400" cy="246221"/>
          </a:xfrm>
          <a:prstGeom prst="rect">
            <a:avLst/>
          </a:prstGeom>
          <a:noFill/>
        </p:spPr>
        <p:txBody>
          <a:bodyPr wrap="square" rtlCol="0">
            <a:spAutoFit/>
          </a:bodyPr>
          <a:lstStyle/>
          <a:p>
            <a:r>
              <a:rPr lang="en-US" altLang="zh-CN" sz="1000" dirty="0" smtClean="0"/>
              <a:t>Mode position</a:t>
            </a:r>
            <a:endParaRPr lang="zh-CN" altLang="en-US" sz="1000" dirty="0"/>
          </a:p>
        </p:txBody>
      </p:sp>
      <p:sp>
        <p:nvSpPr>
          <p:cNvPr id="12" name="文本框 11"/>
          <p:cNvSpPr txBox="1"/>
          <p:nvPr/>
        </p:nvSpPr>
        <p:spPr>
          <a:xfrm>
            <a:off x="7620000" y="797629"/>
            <a:ext cx="1415772" cy="230832"/>
          </a:xfrm>
          <a:prstGeom prst="rect">
            <a:avLst/>
          </a:prstGeom>
          <a:noFill/>
        </p:spPr>
        <p:txBody>
          <a:bodyPr wrap="none" rtlCol="0">
            <a:spAutoFit/>
          </a:bodyPr>
          <a:lstStyle/>
          <a:p>
            <a:r>
              <a:rPr lang="en-US" altLang="zh-CN" sz="900" dirty="0"/>
              <a:t>f</a:t>
            </a:r>
            <a:r>
              <a:rPr lang="en-US" altLang="zh-CN" sz="900" dirty="0" smtClean="0"/>
              <a:t>or 92 shots in database</a:t>
            </a:r>
            <a:endParaRPr lang="zh-CN" altLang="en-US" sz="900" dirty="0"/>
          </a:p>
        </p:txBody>
      </p:sp>
      <p:sp>
        <p:nvSpPr>
          <p:cNvPr id="4" name="文本框 3"/>
          <p:cNvSpPr txBox="1"/>
          <p:nvPr/>
        </p:nvSpPr>
        <p:spPr>
          <a:xfrm rot="16200000">
            <a:off x="3197883" y="3457742"/>
            <a:ext cx="1758815" cy="276999"/>
          </a:xfrm>
          <a:prstGeom prst="rect">
            <a:avLst/>
          </a:prstGeom>
          <a:noFill/>
        </p:spPr>
        <p:txBody>
          <a:bodyPr wrap="none" rtlCol="0">
            <a:spAutoFit/>
          </a:bodyPr>
          <a:lstStyle/>
          <a:p>
            <a:r>
              <a:rPr lang="en-US" altLang="zh-CN" sz="1200" b="1" dirty="0" smtClean="0"/>
              <a:t>Rotation change kHz)</a:t>
            </a:r>
            <a:endParaRPr lang="zh-CN" altLang="en-US" sz="1200" b="1" dirty="0"/>
          </a:p>
        </p:txBody>
      </p:sp>
    </p:spTree>
    <p:extLst>
      <p:ext uri="{BB962C8B-B14F-4D97-AF65-F5344CB8AC3E}">
        <p14:creationId xmlns:p14="http://schemas.microsoft.com/office/powerpoint/2010/main" val="4155937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6200" y="720725"/>
            <a:ext cx="5369270" cy="3981450"/>
          </a:xfrm>
        </p:spPr>
      </p:pic>
      <p:sp>
        <p:nvSpPr>
          <p:cNvPr id="3" name="标题 2"/>
          <p:cNvSpPr>
            <a:spLocks noGrp="1"/>
          </p:cNvSpPr>
          <p:nvPr>
            <p:ph type="title"/>
          </p:nvPr>
        </p:nvSpPr>
        <p:spPr/>
        <p:txBody>
          <a:bodyPr>
            <a:noAutofit/>
          </a:bodyPr>
          <a:lstStyle/>
          <a:p>
            <a:r>
              <a:rPr lang="en-US" altLang="zh-CN" sz="2000" dirty="0" smtClean="0"/>
              <a:t>MARS-F is applied to study the effect of centrifugal force on MHD instability</a:t>
            </a:r>
            <a:endParaRPr lang="zh-CN" altLang="en-US" sz="2000" dirty="0"/>
          </a:p>
        </p:txBody>
      </p:sp>
      <p:sp>
        <p:nvSpPr>
          <p:cNvPr id="2" name="文本框 1"/>
          <p:cNvSpPr txBox="1"/>
          <p:nvPr/>
        </p:nvSpPr>
        <p:spPr>
          <a:xfrm>
            <a:off x="101929" y="1287057"/>
            <a:ext cx="4123898" cy="2031325"/>
          </a:xfrm>
          <a:prstGeom prst="rect">
            <a:avLst/>
          </a:prstGeom>
          <a:noFill/>
        </p:spPr>
        <p:txBody>
          <a:bodyPr wrap="square" rtlCol="0">
            <a:spAutoFit/>
          </a:bodyPr>
          <a:lstStyle/>
          <a:p>
            <a:pPr marL="257175" indent="-257175">
              <a:buFont typeface="Wingdings" panose="05000000000000000000" pitchFamily="2" charset="2"/>
              <a:buChar char="u"/>
            </a:pPr>
            <a:r>
              <a:rPr lang="en-US" altLang="zh-CN" dirty="0"/>
              <a:t>Equilibria constructed by LRDFIT09. (Magnetics, </a:t>
            </a:r>
            <a:r>
              <a:rPr lang="en-US" altLang="zh-CN" dirty="0" err="1" smtClean="0"/>
              <a:t>Er</a:t>
            </a:r>
            <a:r>
              <a:rPr lang="en-US" altLang="zh-CN" dirty="0" smtClean="0"/>
              <a:t>-correction</a:t>
            </a:r>
            <a:r>
              <a:rPr lang="en-US" altLang="zh-CN" dirty="0"/>
              <a:t>,  </a:t>
            </a:r>
            <a:r>
              <a:rPr lang="en-US" altLang="zh-CN" dirty="0" err="1" smtClean="0"/>
              <a:t>iso</a:t>
            </a:r>
            <a:r>
              <a:rPr lang="en-US" altLang="zh-CN" dirty="0" smtClean="0"/>
              <a:t>-flux-</a:t>
            </a:r>
            <a:r>
              <a:rPr lang="en-US" altLang="zh-CN" dirty="0" err="1" smtClean="0"/>
              <a:t>Te</a:t>
            </a:r>
            <a:r>
              <a:rPr lang="en-US" altLang="zh-CN" dirty="0" smtClean="0"/>
              <a:t>, </a:t>
            </a:r>
            <a:r>
              <a:rPr lang="en-US" altLang="zh-CN" dirty="0"/>
              <a:t>MSE, and rotation)</a:t>
            </a:r>
          </a:p>
          <a:p>
            <a:pPr marL="257175" indent="-257175">
              <a:buFont typeface="Wingdings" panose="05000000000000000000" pitchFamily="2" charset="2"/>
              <a:buChar char="u"/>
            </a:pPr>
            <a:endParaRPr lang="en-US" altLang="zh-CN" dirty="0"/>
          </a:p>
          <a:p>
            <a:pPr marL="257175" indent="-257175">
              <a:buFont typeface="Wingdings" panose="05000000000000000000" pitchFamily="2" charset="2"/>
              <a:buChar char="u"/>
            </a:pPr>
            <a:r>
              <a:rPr lang="en-US" altLang="zh-CN" dirty="0"/>
              <a:t>MARS-F is a full toroidal eigenvalue </a:t>
            </a:r>
            <a:r>
              <a:rPr lang="en-US" altLang="zh-CN" dirty="0" smtClean="0"/>
              <a:t>code, including toroidal rotation and plasma resistivity. </a:t>
            </a:r>
            <a:endParaRPr lang="zh-CN" altLang="en-US" dirty="0"/>
          </a:p>
        </p:txBody>
      </p:sp>
      <p:sp>
        <p:nvSpPr>
          <p:cNvPr id="5" name="文本框 4"/>
          <p:cNvSpPr txBox="1"/>
          <p:nvPr/>
        </p:nvSpPr>
        <p:spPr>
          <a:xfrm>
            <a:off x="4743450" y="1314450"/>
            <a:ext cx="1479892" cy="369332"/>
          </a:xfrm>
          <a:prstGeom prst="rect">
            <a:avLst/>
          </a:prstGeom>
          <a:noFill/>
        </p:spPr>
        <p:txBody>
          <a:bodyPr wrap="none" rtlCol="0">
            <a:spAutoFit/>
          </a:bodyPr>
          <a:lstStyle/>
          <a:p>
            <a:r>
              <a:rPr lang="en-US" altLang="zh-CN" dirty="0"/>
              <a:t>Safety factor</a:t>
            </a:r>
            <a:endParaRPr lang="zh-CN" altLang="en-US" dirty="0"/>
          </a:p>
        </p:txBody>
      </p:sp>
      <p:sp>
        <p:nvSpPr>
          <p:cNvPr id="6" name="文本框 5"/>
          <p:cNvSpPr txBox="1"/>
          <p:nvPr/>
        </p:nvSpPr>
        <p:spPr>
          <a:xfrm>
            <a:off x="7624768" y="879766"/>
            <a:ext cx="1082348" cy="369332"/>
          </a:xfrm>
          <a:prstGeom prst="rect">
            <a:avLst/>
          </a:prstGeom>
          <a:noFill/>
        </p:spPr>
        <p:txBody>
          <a:bodyPr wrap="none" rtlCol="0">
            <a:spAutoFit/>
          </a:bodyPr>
          <a:lstStyle/>
          <a:p>
            <a:r>
              <a:rPr lang="en-US" altLang="zh-CN" dirty="0"/>
              <a:t>pressure</a:t>
            </a:r>
            <a:endParaRPr lang="zh-CN" altLang="en-US" dirty="0"/>
          </a:p>
        </p:txBody>
      </p:sp>
      <p:sp>
        <p:nvSpPr>
          <p:cNvPr id="7" name="文本框 6"/>
          <p:cNvSpPr txBox="1"/>
          <p:nvPr/>
        </p:nvSpPr>
        <p:spPr>
          <a:xfrm>
            <a:off x="4969367" y="3045502"/>
            <a:ext cx="954107" cy="369332"/>
          </a:xfrm>
          <a:prstGeom prst="rect">
            <a:avLst/>
          </a:prstGeom>
          <a:noFill/>
        </p:spPr>
        <p:txBody>
          <a:bodyPr wrap="none" rtlCol="0">
            <a:spAutoFit/>
          </a:bodyPr>
          <a:lstStyle/>
          <a:p>
            <a:r>
              <a:rPr lang="en-US" altLang="zh-CN" dirty="0"/>
              <a:t>rotation</a:t>
            </a:r>
            <a:endParaRPr lang="zh-CN" altLang="en-US" dirty="0"/>
          </a:p>
        </p:txBody>
      </p:sp>
      <p:sp>
        <p:nvSpPr>
          <p:cNvPr id="8" name="文本框 7"/>
          <p:cNvSpPr txBox="1"/>
          <p:nvPr/>
        </p:nvSpPr>
        <p:spPr>
          <a:xfrm>
            <a:off x="7155867" y="2906764"/>
            <a:ext cx="915635" cy="369332"/>
          </a:xfrm>
          <a:prstGeom prst="rect">
            <a:avLst/>
          </a:prstGeom>
          <a:noFill/>
        </p:spPr>
        <p:txBody>
          <a:bodyPr wrap="none" rtlCol="0">
            <a:spAutoFit/>
          </a:bodyPr>
          <a:lstStyle/>
          <a:p>
            <a:r>
              <a:rPr lang="en-US" altLang="zh-CN" dirty="0"/>
              <a:t>density</a:t>
            </a:r>
            <a:endParaRPr lang="zh-CN" altLang="en-US" dirty="0"/>
          </a:p>
        </p:txBody>
      </p:sp>
    </p:spTree>
    <p:extLst>
      <p:ext uri="{BB962C8B-B14F-4D97-AF65-F5344CB8AC3E}">
        <p14:creationId xmlns:p14="http://schemas.microsoft.com/office/powerpoint/2010/main" val="3387047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2700" dirty="0"/>
              <a:t>Centrifugal force drives an internal instability</a:t>
            </a:r>
            <a:endParaRPr lang="zh-CN" altLang="en-US" sz="2700" dirty="0"/>
          </a:p>
        </p:txBody>
      </p:sp>
      <p:sp>
        <p:nvSpPr>
          <p:cNvPr id="4" name="矩形 3"/>
          <p:cNvSpPr/>
          <p:nvPr/>
        </p:nvSpPr>
        <p:spPr>
          <a:xfrm>
            <a:off x="-2136" y="3865137"/>
            <a:ext cx="8447398" cy="867930"/>
          </a:xfrm>
          <a:prstGeom prst="rect">
            <a:avLst/>
          </a:prstGeom>
        </p:spPr>
        <p:txBody>
          <a:bodyPr wrap="square">
            <a:spAutoFit/>
          </a:bodyPr>
          <a:lstStyle/>
          <a:p>
            <a:pPr marL="557213" lvl="1" indent="-214313">
              <a:lnSpc>
                <a:spcPct val="120000"/>
              </a:lnSpc>
              <a:buFont typeface="Wingdings" panose="05000000000000000000" pitchFamily="2" charset="2"/>
              <a:buChar char="u"/>
            </a:pPr>
            <a:r>
              <a:rPr lang="en-US" altLang="zh-CN" sz="1400" dirty="0">
                <a:solidFill>
                  <a:srgbClr val="0000FF"/>
                </a:solidFill>
              </a:rPr>
              <a:t>Centrifugal force </a:t>
            </a:r>
            <a:r>
              <a:rPr lang="en-US" altLang="zh-CN" sz="1400" dirty="0" smtClean="0">
                <a:solidFill>
                  <a:srgbClr val="0000FF"/>
                </a:solidFill>
              </a:rPr>
              <a:t>drives </a:t>
            </a:r>
            <a:r>
              <a:rPr lang="en-US" altLang="zh-CN" sz="1400" dirty="0">
                <a:solidFill>
                  <a:srgbClr val="0000FF"/>
                </a:solidFill>
              </a:rPr>
              <a:t>an internal </a:t>
            </a:r>
            <a:r>
              <a:rPr lang="en-US" altLang="zh-CN" sz="1400" dirty="0" smtClean="0">
                <a:solidFill>
                  <a:srgbClr val="0000FF"/>
                </a:solidFill>
              </a:rPr>
              <a:t>instability. </a:t>
            </a:r>
            <a:r>
              <a:rPr lang="en-US" altLang="zh-CN" sz="1400" dirty="0" smtClean="0"/>
              <a:t>Here, resistive interchange mode is stable (D</a:t>
            </a:r>
            <a:r>
              <a:rPr lang="en-US" altLang="zh-CN" sz="1400" baseline="-25000" dirty="0" smtClean="0"/>
              <a:t>R</a:t>
            </a:r>
            <a:r>
              <a:rPr lang="en-US" altLang="zh-CN" sz="1400" dirty="0" smtClean="0"/>
              <a:t>&lt;0).</a:t>
            </a:r>
          </a:p>
          <a:p>
            <a:pPr marL="557213" lvl="1" indent="-214313">
              <a:lnSpc>
                <a:spcPct val="120000"/>
              </a:lnSpc>
              <a:buFont typeface="Wingdings" panose="05000000000000000000" pitchFamily="2" charset="2"/>
              <a:buChar char="u"/>
            </a:pPr>
            <a:r>
              <a:rPr lang="en-US" altLang="zh-CN" sz="1400" dirty="0" smtClean="0"/>
              <a:t>Turning off both Coriolis and Centrifugal forces, no instability is found in computation.</a:t>
            </a:r>
          </a:p>
          <a:p>
            <a:pPr marL="557213" lvl="1" indent="-214313">
              <a:lnSpc>
                <a:spcPct val="120000"/>
              </a:lnSpc>
              <a:buFont typeface="Wingdings" panose="05000000000000000000" pitchFamily="2" charset="2"/>
              <a:buChar char="u"/>
            </a:pPr>
            <a:r>
              <a:rPr lang="en-US" altLang="zh-CN" sz="1400" dirty="0" smtClean="0"/>
              <a:t>At </a:t>
            </a:r>
            <a:r>
              <a:rPr lang="en-US" altLang="zh-CN" sz="1400" dirty="0"/>
              <a:t>the marginal point, plasma resistivity slightly enhances the instability  </a:t>
            </a:r>
            <a:endParaRPr lang="zh-CN" altLang="en-US" sz="1400"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8620" y="954287"/>
            <a:ext cx="3730700" cy="2708733"/>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78387"/>
            <a:ext cx="5715000" cy="2716307"/>
          </a:xfrm>
          <a:prstGeom prst="rect">
            <a:avLst/>
          </a:prstGeom>
        </p:spPr>
      </p:pic>
      <p:sp>
        <p:nvSpPr>
          <p:cNvPr id="8" name="文本框 7"/>
          <p:cNvSpPr txBox="1"/>
          <p:nvPr/>
        </p:nvSpPr>
        <p:spPr>
          <a:xfrm>
            <a:off x="913424" y="1529834"/>
            <a:ext cx="1390124" cy="369332"/>
          </a:xfrm>
          <a:prstGeom prst="rect">
            <a:avLst/>
          </a:prstGeom>
          <a:noFill/>
        </p:spPr>
        <p:txBody>
          <a:bodyPr wrap="none" rtlCol="0">
            <a:spAutoFit/>
          </a:bodyPr>
          <a:lstStyle/>
          <a:p>
            <a:r>
              <a:rPr lang="en-US" altLang="zh-CN" dirty="0" smtClean="0"/>
              <a:t>Growth rate</a:t>
            </a:r>
            <a:endParaRPr lang="zh-CN" altLang="en-US" dirty="0"/>
          </a:p>
        </p:txBody>
      </p:sp>
      <p:sp>
        <p:nvSpPr>
          <p:cNvPr id="9" name="文本框 8"/>
          <p:cNvSpPr txBox="1"/>
          <p:nvPr/>
        </p:nvSpPr>
        <p:spPr>
          <a:xfrm>
            <a:off x="3429000" y="1160502"/>
            <a:ext cx="1838965" cy="369332"/>
          </a:xfrm>
          <a:prstGeom prst="rect">
            <a:avLst/>
          </a:prstGeom>
          <a:noFill/>
        </p:spPr>
        <p:txBody>
          <a:bodyPr wrap="none" rtlCol="0">
            <a:spAutoFit/>
          </a:bodyPr>
          <a:lstStyle/>
          <a:p>
            <a:r>
              <a:rPr lang="en-US" altLang="zh-CN" dirty="0" smtClean="0"/>
              <a:t>Mode frequency</a:t>
            </a:r>
            <a:endParaRPr lang="zh-CN" altLang="en-US" dirty="0"/>
          </a:p>
        </p:txBody>
      </p:sp>
      <p:sp>
        <p:nvSpPr>
          <p:cNvPr id="10" name="文本框 9"/>
          <p:cNvSpPr txBox="1"/>
          <p:nvPr/>
        </p:nvSpPr>
        <p:spPr>
          <a:xfrm>
            <a:off x="6981074" y="1168514"/>
            <a:ext cx="1390124" cy="369332"/>
          </a:xfrm>
          <a:prstGeom prst="rect">
            <a:avLst/>
          </a:prstGeom>
          <a:noFill/>
        </p:spPr>
        <p:txBody>
          <a:bodyPr wrap="none" rtlCol="0">
            <a:spAutoFit/>
          </a:bodyPr>
          <a:lstStyle/>
          <a:p>
            <a:r>
              <a:rPr lang="en-US" altLang="zh-CN" dirty="0" smtClean="0"/>
              <a:t>Growth rate</a:t>
            </a:r>
            <a:endParaRPr lang="zh-CN" altLang="en-US" dirty="0"/>
          </a:p>
        </p:txBody>
      </p:sp>
    </p:spTree>
    <p:extLst>
      <p:ext uri="{BB962C8B-B14F-4D97-AF65-F5344CB8AC3E}">
        <p14:creationId xmlns:p14="http://schemas.microsoft.com/office/powerpoint/2010/main" val="2715941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532" y="3028950"/>
            <a:ext cx="3620467" cy="1946251"/>
          </a:xfrm>
          <a:prstGeom prst="rect">
            <a:avLst/>
          </a:prstGeom>
        </p:spPr>
      </p:pic>
      <p:sp>
        <p:nvSpPr>
          <p:cNvPr id="3" name="标题 2"/>
          <p:cNvSpPr>
            <a:spLocks noGrp="1"/>
          </p:cNvSpPr>
          <p:nvPr>
            <p:ph type="title"/>
          </p:nvPr>
        </p:nvSpPr>
        <p:spPr>
          <a:xfrm>
            <a:off x="0" y="107924"/>
            <a:ext cx="9144000" cy="720725"/>
          </a:xfrm>
        </p:spPr>
        <p:txBody>
          <a:bodyPr>
            <a:normAutofit/>
          </a:bodyPr>
          <a:lstStyle/>
          <a:p>
            <a:r>
              <a:rPr lang="en-US" altLang="zh-CN" sz="2800" dirty="0"/>
              <a:t>Centrifugal </a:t>
            </a:r>
            <a:r>
              <a:rPr lang="en-US" altLang="zh-CN" sz="2800" dirty="0" smtClean="0"/>
              <a:t>force drives an internal </a:t>
            </a:r>
            <a:r>
              <a:rPr lang="en-US" altLang="zh-CN" sz="2800" dirty="0"/>
              <a:t>instability (cont’d)</a:t>
            </a:r>
            <a:endParaRPr lang="zh-CN" altLang="en-US" sz="2800" dirty="0"/>
          </a:p>
        </p:txBody>
      </p:sp>
      <p:sp>
        <p:nvSpPr>
          <p:cNvPr id="12" name="文本框 11"/>
          <p:cNvSpPr txBox="1"/>
          <p:nvPr/>
        </p:nvSpPr>
        <p:spPr>
          <a:xfrm>
            <a:off x="-228600" y="778422"/>
            <a:ext cx="5020680" cy="4801314"/>
          </a:xfrm>
          <a:prstGeom prst="rect">
            <a:avLst/>
          </a:prstGeom>
          <a:noFill/>
        </p:spPr>
        <p:txBody>
          <a:bodyPr wrap="square" rtlCol="0">
            <a:spAutoFit/>
          </a:bodyPr>
          <a:lstStyle/>
          <a:p>
            <a:endParaRPr lang="en-US" altLang="zh-CN" dirty="0"/>
          </a:p>
          <a:p>
            <a:pPr marL="557213" lvl="1" indent="-214313">
              <a:buFont typeface="Wingdings" panose="05000000000000000000" pitchFamily="2" charset="2"/>
              <a:buChar char="u"/>
            </a:pPr>
            <a:r>
              <a:rPr lang="en-US" altLang="zh-CN" dirty="0">
                <a:solidFill>
                  <a:srgbClr val="0000FF"/>
                </a:solidFill>
              </a:rPr>
              <a:t>D</a:t>
            </a:r>
            <a:r>
              <a:rPr lang="en-US" altLang="zh-CN" dirty="0" smtClean="0">
                <a:solidFill>
                  <a:srgbClr val="0000FF"/>
                </a:solidFill>
              </a:rPr>
              <a:t>riving </a:t>
            </a:r>
            <a:r>
              <a:rPr lang="en-US" altLang="zh-CN" dirty="0">
                <a:solidFill>
                  <a:srgbClr val="0000FF"/>
                </a:solidFill>
              </a:rPr>
              <a:t>of internal instability is robust, and insensitive to the uncertainty of the reconstructed </a:t>
            </a:r>
            <a:r>
              <a:rPr lang="en-US" altLang="zh-CN" dirty="0" smtClean="0">
                <a:solidFill>
                  <a:srgbClr val="0000FF"/>
                </a:solidFill>
              </a:rPr>
              <a:t>q-profiles</a:t>
            </a:r>
            <a:r>
              <a:rPr lang="en-US" altLang="zh-CN" dirty="0" smtClean="0"/>
              <a:t>. </a:t>
            </a:r>
          </a:p>
          <a:p>
            <a:pPr marL="900113" lvl="2" indent="-214313">
              <a:buFont typeface="Wingdings" panose="05000000000000000000" pitchFamily="2" charset="2"/>
              <a:buChar char="Ø"/>
            </a:pPr>
            <a:endParaRPr lang="en-US" altLang="zh-CN" dirty="0" smtClean="0"/>
          </a:p>
          <a:p>
            <a:pPr marL="900113" lvl="2" indent="-214313">
              <a:buFont typeface="Wingdings" panose="05000000000000000000" pitchFamily="2" charset="2"/>
              <a:buChar char="Ø"/>
            </a:pPr>
            <a:r>
              <a:rPr lang="en-US" altLang="zh-CN" dirty="0" smtClean="0"/>
              <a:t>Predicted </a:t>
            </a:r>
            <a:r>
              <a:rPr lang="en-US" altLang="zh-CN" dirty="0"/>
              <a:t>critical </a:t>
            </a:r>
            <a:r>
              <a:rPr lang="en-US" altLang="zh-CN" dirty="0" smtClean="0"/>
              <a:t>value of rotation is </a:t>
            </a:r>
            <a:r>
              <a:rPr lang="en-US" altLang="zh-CN" dirty="0"/>
              <a:t>close to </a:t>
            </a:r>
            <a:r>
              <a:rPr lang="en-US" altLang="zh-CN" dirty="0" smtClean="0"/>
              <a:t>the experimental value (0.24) with the discrepancy &lt;18%.</a:t>
            </a:r>
          </a:p>
          <a:p>
            <a:pPr marL="900113" lvl="2" indent="-214313">
              <a:buFont typeface="Wingdings" panose="05000000000000000000" pitchFamily="2" charset="2"/>
              <a:buChar char="Ø"/>
            </a:pPr>
            <a:endParaRPr lang="en-US" altLang="zh-CN" dirty="0" smtClean="0"/>
          </a:p>
          <a:p>
            <a:pPr marL="900113" lvl="2" indent="-214313">
              <a:buFont typeface="Wingdings" panose="05000000000000000000" pitchFamily="2" charset="2"/>
              <a:buChar char="Ø"/>
            </a:pPr>
            <a:r>
              <a:rPr lang="en-US" altLang="zh-CN" dirty="0"/>
              <a:t>M</a:t>
            </a:r>
            <a:r>
              <a:rPr lang="en-US" altLang="zh-CN" dirty="0" smtClean="0"/>
              <a:t>ode </a:t>
            </a:r>
            <a:r>
              <a:rPr lang="en-US" altLang="zh-CN" dirty="0"/>
              <a:t>frequency </a:t>
            </a:r>
            <a:r>
              <a:rPr lang="en-US" altLang="zh-CN" dirty="0" smtClean="0"/>
              <a:t>(0.24) </a:t>
            </a:r>
            <a:r>
              <a:rPr lang="en-US" altLang="zh-CN" dirty="0"/>
              <a:t>agrees well with the </a:t>
            </a:r>
            <a:r>
              <a:rPr lang="en-US" altLang="zh-CN" dirty="0" smtClean="0"/>
              <a:t>experiment (0.22) with the discrepancy ~8%.</a:t>
            </a:r>
          </a:p>
          <a:p>
            <a:pPr marL="900113" lvl="2" indent="-214313">
              <a:buFont typeface="Wingdings" panose="05000000000000000000" pitchFamily="2" charset="2"/>
              <a:buChar char="Ø"/>
            </a:pPr>
            <a:endParaRPr lang="en-US" altLang="zh-CN" dirty="0"/>
          </a:p>
          <a:p>
            <a:pPr marL="900113" lvl="2" indent="-214313">
              <a:buFont typeface="Wingdings" panose="05000000000000000000" pitchFamily="2" charset="2"/>
              <a:buChar char="Ø"/>
            </a:pPr>
            <a:endParaRPr lang="en-US" altLang="zh-CN" dirty="0"/>
          </a:p>
          <a:p>
            <a:pPr marL="900113" lvl="2" indent="-214313">
              <a:buFont typeface="Wingdings" panose="05000000000000000000" pitchFamily="2" charset="2"/>
              <a:buChar char="Ø"/>
            </a:pPr>
            <a:endParaRPr lang="en-US" altLang="zh-CN" dirty="0"/>
          </a:p>
          <a:p>
            <a:pPr marL="900113" lvl="2" indent="-214313">
              <a:buFont typeface="Wingdings" panose="05000000000000000000" pitchFamily="2" charset="2"/>
              <a:buChar char="Ø"/>
            </a:pPr>
            <a:endParaRPr lang="en-US" altLang="zh-CN" dirty="0"/>
          </a:p>
          <a:p>
            <a:pPr marL="557213" lvl="1" indent="-214313">
              <a:buFont typeface="Wingdings" panose="05000000000000000000" pitchFamily="2" charset="2"/>
              <a:buChar char="u"/>
            </a:pPr>
            <a:endParaRPr lang="zh-CN" altLang="en-US" dirty="0">
              <a:solidFill>
                <a:srgbClr val="0000FF"/>
              </a:solidFill>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6319" y="775928"/>
            <a:ext cx="3381414" cy="2179135"/>
          </a:xfrm>
          <a:prstGeom prst="rect">
            <a:avLst/>
          </a:prstGeom>
        </p:spPr>
      </p:pic>
      <p:sp>
        <p:nvSpPr>
          <p:cNvPr id="7" name="文本框 6"/>
          <p:cNvSpPr txBox="1"/>
          <p:nvPr/>
        </p:nvSpPr>
        <p:spPr>
          <a:xfrm>
            <a:off x="5791200" y="3800979"/>
            <a:ext cx="492443" cy="276999"/>
          </a:xfrm>
          <a:prstGeom prst="rect">
            <a:avLst/>
          </a:prstGeom>
          <a:noFill/>
        </p:spPr>
        <p:txBody>
          <a:bodyPr wrap="none" rtlCol="0">
            <a:spAutoFit/>
          </a:bodyPr>
          <a:lstStyle/>
          <a:p>
            <a:r>
              <a:rPr lang="en-US" altLang="zh-CN" sz="1200" dirty="0" smtClean="0"/>
              <a:t>Exp.</a:t>
            </a:r>
            <a:endParaRPr lang="zh-CN" altLang="en-US" sz="1200" dirty="0"/>
          </a:p>
        </p:txBody>
      </p:sp>
    </p:spTree>
    <p:extLst>
      <p:ext uri="{BB962C8B-B14F-4D97-AF65-F5344CB8AC3E}">
        <p14:creationId xmlns:p14="http://schemas.microsoft.com/office/powerpoint/2010/main" val="2330551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047750"/>
            <a:ext cx="6019800" cy="3048000"/>
          </a:xfrm>
          <a:prstGeom prst="rect">
            <a:avLst/>
          </a:prstGeom>
        </p:spPr>
      </p:pic>
      <p:sp>
        <p:nvSpPr>
          <p:cNvPr id="3" name="标题 2"/>
          <p:cNvSpPr>
            <a:spLocks noGrp="1"/>
          </p:cNvSpPr>
          <p:nvPr>
            <p:ph type="title"/>
          </p:nvPr>
        </p:nvSpPr>
        <p:spPr/>
        <p:txBody>
          <a:bodyPr>
            <a:noAutofit/>
          </a:bodyPr>
          <a:lstStyle/>
          <a:p>
            <a:r>
              <a:rPr lang="en-US" altLang="zh-CN" sz="2800" dirty="0"/>
              <a:t>D</a:t>
            </a:r>
            <a:r>
              <a:rPr lang="en-US" altLang="zh-CN" sz="2800" dirty="0" smtClean="0"/>
              <a:t>ensity gradient plays an important role in centrifugal force in the studied case</a:t>
            </a:r>
            <a:endParaRPr lang="zh-CN" altLang="en-US" sz="2800" dirty="0"/>
          </a:p>
        </p:txBody>
      </p:sp>
      <p:sp>
        <p:nvSpPr>
          <p:cNvPr id="2" name="文本框 1"/>
          <p:cNvSpPr txBox="1"/>
          <p:nvPr/>
        </p:nvSpPr>
        <p:spPr>
          <a:xfrm>
            <a:off x="838200" y="3768227"/>
            <a:ext cx="7943850" cy="1277273"/>
          </a:xfrm>
          <a:prstGeom prst="rect">
            <a:avLst/>
          </a:prstGeom>
          <a:noFill/>
        </p:spPr>
        <p:txBody>
          <a:bodyPr wrap="square" rtlCol="0">
            <a:spAutoFit/>
          </a:bodyPr>
          <a:lstStyle/>
          <a:p>
            <a:pPr marL="214313" indent="-214313">
              <a:buFont typeface="Wingdings" panose="05000000000000000000" pitchFamily="2" charset="2"/>
              <a:buChar char="Ø"/>
            </a:pPr>
            <a:r>
              <a:rPr lang="en-US" altLang="zh-CN" sz="1500" dirty="0"/>
              <a:t>Radial position of the mode sensitively depends on the density profile</a:t>
            </a:r>
          </a:p>
          <a:p>
            <a:pPr marL="214313" indent="-214313">
              <a:buFont typeface="Wingdings" panose="05000000000000000000" pitchFamily="2" charset="2"/>
              <a:buChar char="Ø"/>
            </a:pPr>
            <a:endParaRPr lang="en-US" altLang="zh-CN" sz="1500" dirty="0"/>
          </a:p>
          <a:p>
            <a:pPr marL="214313" indent="-214313">
              <a:buFont typeface="Wingdings" panose="05000000000000000000" pitchFamily="2" charset="2"/>
              <a:buChar char="Ø"/>
            </a:pPr>
            <a:r>
              <a:rPr lang="en-US" altLang="zh-CN" sz="1500" dirty="0"/>
              <a:t>Critical rotation for driving mode decreases as density gradient </a:t>
            </a:r>
            <a:r>
              <a:rPr lang="en-US" altLang="zh-CN" sz="1500" dirty="0" smtClean="0"/>
              <a:t>increases.</a:t>
            </a:r>
            <a:r>
              <a:rPr lang="en-US" altLang="zh-CN" sz="1600" dirty="0" smtClean="0"/>
              <a:t> Experimental 1/Ln has a big uncertainty and, the possible value of </a:t>
            </a:r>
            <a:r>
              <a:rPr lang="en-US" altLang="zh-CN" sz="1600" dirty="0"/>
              <a:t>1/Ln </a:t>
            </a:r>
            <a:r>
              <a:rPr lang="en-US" altLang="zh-CN" sz="1600" dirty="0" smtClean="0"/>
              <a:t>is in the region  [-3.5, 1.4].</a:t>
            </a:r>
            <a:endParaRPr lang="en-US" altLang="zh-CN" sz="1500" dirty="0"/>
          </a:p>
          <a:p>
            <a:pPr marL="214313" indent="-214313">
              <a:buFont typeface="Wingdings" panose="05000000000000000000" pitchFamily="2" charset="2"/>
              <a:buChar char="Ø"/>
            </a:pPr>
            <a:endParaRPr lang="en-US" altLang="zh-CN" sz="1500" dirty="0"/>
          </a:p>
        </p:txBody>
      </p:sp>
      <p:sp>
        <p:nvSpPr>
          <p:cNvPr id="234" name="文本框 233"/>
          <p:cNvSpPr txBox="1"/>
          <p:nvPr/>
        </p:nvSpPr>
        <p:spPr>
          <a:xfrm>
            <a:off x="6125451" y="2293709"/>
            <a:ext cx="1189749" cy="307777"/>
          </a:xfrm>
          <a:prstGeom prst="rect">
            <a:avLst/>
          </a:prstGeom>
          <a:noFill/>
        </p:spPr>
        <p:txBody>
          <a:bodyPr wrap="none" rtlCol="0">
            <a:spAutoFit/>
          </a:bodyPr>
          <a:lstStyle/>
          <a:p>
            <a:r>
              <a:rPr lang="en-US" altLang="zh-CN" sz="1400" dirty="0" smtClean="0"/>
              <a:t>Exp. rotation</a:t>
            </a:r>
            <a:endParaRPr lang="zh-CN" altLang="en-US" sz="1400" dirty="0"/>
          </a:p>
        </p:txBody>
      </p:sp>
    </p:spTree>
    <p:extLst>
      <p:ext uri="{BB962C8B-B14F-4D97-AF65-F5344CB8AC3E}">
        <p14:creationId xmlns:p14="http://schemas.microsoft.com/office/powerpoint/2010/main" val="3905426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243" y="819150"/>
            <a:ext cx="2286000" cy="3118604"/>
          </a:xfrm>
          <a:prstGeom prst="rect">
            <a:avLst/>
          </a:prstGeom>
        </p:spPr>
      </p:pic>
      <p:sp>
        <p:nvSpPr>
          <p:cNvPr id="3" name="标题 2"/>
          <p:cNvSpPr>
            <a:spLocks noGrp="1"/>
          </p:cNvSpPr>
          <p:nvPr>
            <p:ph type="title"/>
          </p:nvPr>
        </p:nvSpPr>
        <p:spPr/>
        <p:txBody>
          <a:bodyPr/>
          <a:lstStyle/>
          <a:p>
            <a:r>
              <a:rPr lang="en-US" altLang="zh-CN" sz="3200" dirty="0"/>
              <a:t>Simulated </a:t>
            </a:r>
            <a:r>
              <a:rPr lang="en-US" altLang="zh-CN" sz="3200" dirty="0" smtClean="0"/>
              <a:t>displacement agrees with experiment</a:t>
            </a:r>
            <a:endParaRPr lang="zh-CN" altLang="en-US" sz="3200" dirty="0"/>
          </a:p>
        </p:txBody>
      </p:sp>
      <p:sp>
        <p:nvSpPr>
          <p:cNvPr id="4" name="矩形 3"/>
          <p:cNvSpPr/>
          <p:nvPr/>
        </p:nvSpPr>
        <p:spPr>
          <a:xfrm>
            <a:off x="-381000" y="1428750"/>
            <a:ext cx="3962400" cy="1477328"/>
          </a:xfrm>
          <a:prstGeom prst="rect">
            <a:avLst/>
          </a:prstGeom>
        </p:spPr>
        <p:txBody>
          <a:bodyPr wrap="square">
            <a:spAutoFit/>
          </a:bodyPr>
          <a:lstStyle/>
          <a:p>
            <a:pPr marL="900113" lvl="2" indent="-214313">
              <a:buFont typeface="Wingdings" panose="05000000000000000000" pitchFamily="2" charset="2"/>
              <a:buChar char="Ø"/>
            </a:pPr>
            <a:r>
              <a:rPr lang="en-US" altLang="zh-CN" dirty="0"/>
              <a:t>Shape of the displacement in the outer region (</a:t>
            </a:r>
            <a:r>
              <a:rPr lang="en-US" altLang="zh-CN" dirty="0" err="1"/>
              <a:t>sqrt</a:t>
            </a:r>
            <a:r>
              <a:rPr lang="en-US" altLang="zh-CN" dirty="0"/>
              <a:t>(\</a:t>
            </a:r>
            <a:r>
              <a:rPr lang="en-US" altLang="zh-CN" dirty="0" err="1"/>
              <a:t>psi_p</a:t>
            </a:r>
            <a:r>
              <a:rPr lang="en-US" altLang="zh-CN" dirty="0"/>
              <a:t>) &gt;0.5) agrees </a:t>
            </a:r>
            <a:r>
              <a:rPr lang="en-US" altLang="zh-CN" dirty="0" smtClean="0"/>
              <a:t>with </a:t>
            </a:r>
            <a:r>
              <a:rPr lang="en-US" altLang="zh-CN" dirty="0"/>
              <a:t>the reflectometer measurement. </a:t>
            </a:r>
            <a:endParaRPr lang="en-US" altLang="zh-CN" dirty="0" smtClean="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2887" y="1109002"/>
            <a:ext cx="3059248" cy="2676471"/>
          </a:xfrm>
          <a:prstGeom prst="rect">
            <a:avLst/>
          </a:prstGeom>
        </p:spPr>
      </p:pic>
      <p:sp>
        <p:nvSpPr>
          <p:cNvPr id="14" name="文本框 13"/>
          <p:cNvSpPr txBox="1"/>
          <p:nvPr/>
        </p:nvSpPr>
        <p:spPr>
          <a:xfrm rot="16200000">
            <a:off x="5367752" y="1078772"/>
            <a:ext cx="543739" cy="276999"/>
          </a:xfrm>
          <a:prstGeom prst="rect">
            <a:avLst/>
          </a:prstGeom>
          <a:noFill/>
        </p:spPr>
        <p:txBody>
          <a:bodyPr wrap="none" rtlCol="0">
            <a:spAutoFit/>
          </a:bodyPr>
          <a:lstStyle/>
          <a:p>
            <a:r>
              <a:rPr lang="en-US" altLang="zh-CN" sz="1200" dirty="0" smtClean="0"/>
              <a:t>(</a:t>
            </a:r>
            <a:r>
              <a:rPr lang="en-US" altLang="zh-CN" sz="1200" dirty="0" err="1" smtClean="0"/>
              <a:t>a.u</a:t>
            </a:r>
            <a:r>
              <a:rPr lang="en-US" altLang="zh-CN" sz="1200" dirty="0" smtClean="0"/>
              <a:t>.)</a:t>
            </a:r>
            <a:endParaRPr lang="zh-CN" altLang="en-US" sz="1200" dirty="0"/>
          </a:p>
        </p:txBody>
      </p:sp>
    </p:spTree>
    <p:extLst>
      <p:ext uri="{BB962C8B-B14F-4D97-AF65-F5344CB8AC3E}">
        <p14:creationId xmlns:p14="http://schemas.microsoft.com/office/powerpoint/2010/main" val="3956387417"/>
      </p:ext>
    </p:extLst>
  </p:cSld>
  <p:clrMapOvr>
    <a:masterClrMapping/>
  </p:clrMapOvr>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3113</TotalTime>
  <Words>1247</Words>
  <Application>Microsoft Office PowerPoint</Application>
  <PresentationFormat>全屏显示(16:9)</PresentationFormat>
  <Paragraphs>154</Paragraphs>
  <Slides>20</Slides>
  <Notes>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8" baseType="lpstr">
      <vt:lpstr>Times-Roman</vt:lpstr>
      <vt:lpstr>黑体</vt:lpstr>
      <vt:lpstr>宋体</vt:lpstr>
      <vt:lpstr>Arial</vt:lpstr>
      <vt:lpstr>Calibri</vt:lpstr>
      <vt:lpstr>Wingdings</vt:lpstr>
      <vt:lpstr>NSTX Upgrade</vt:lpstr>
      <vt:lpstr>Equation</vt:lpstr>
      <vt:lpstr>Internal instability driven by centrifugal force on spherical tokamak </vt:lpstr>
      <vt:lpstr>Low-frequency (&lt;50kHz) modes commonly induce fast-ion redistribution/loss on spherical tokamak</vt:lpstr>
      <vt:lpstr>Introduction to centrifugal force (CF)</vt:lpstr>
      <vt:lpstr>Low-frequency mode is generally localized in the core region</vt:lpstr>
      <vt:lpstr>MARS-F is applied to study the effect of centrifugal force on MHD instability</vt:lpstr>
      <vt:lpstr>Centrifugal force drives an internal instability</vt:lpstr>
      <vt:lpstr>Centrifugal force drives an internal instability (cont’d)</vt:lpstr>
      <vt:lpstr>Density gradient plays an important role in centrifugal force in the studied case</vt:lpstr>
      <vt:lpstr>Simulated displacement agrees with experiment</vt:lpstr>
      <vt:lpstr>PowerPoint 演示文稿</vt:lpstr>
      <vt:lpstr>Resonance between the mode and fast ions is NOT important for the studied case</vt:lpstr>
      <vt:lpstr>Summary </vt:lpstr>
      <vt:lpstr>PowerPoint 演示文稿</vt:lpstr>
      <vt:lpstr>PowerPoint 演示文稿</vt:lpstr>
      <vt:lpstr>Formula for USXR modelling</vt:lpstr>
      <vt:lpstr>Resistive interchange index DR&lt;0 in the whole spatial region</vt:lpstr>
      <vt:lpstr>Simulated S1 is insensitive to a slight variation of S0</vt:lpstr>
      <vt:lpstr>More information for different q-profiles</vt:lpstr>
      <vt:lpstr>Discussion about the equilibrium rotation </vt:lpstr>
      <vt:lpstr>More information about density scale length</vt:lpstr>
    </vt:vector>
  </TitlesOfParts>
  <Company>PPPL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haogz</cp:lastModifiedBy>
  <cp:revision>172</cp:revision>
  <dcterms:created xsi:type="dcterms:W3CDTF">2015-07-16T16:59:24Z</dcterms:created>
  <dcterms:modified xsi:type="dcterms:W3CDTF">2017-10-24T00:47:37Z</dcterms:modified>
</cp:coreProperties>
</file>