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avi" ContentType="video/x-msvide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68" r:id="rId2"/>
    <p:sldId id="270" r:id="rId3"/>
    <p:sldId id="271" r:id="rId4"/>
    <p:sldId id="272" r:id="rId5"/>
    <p:sldId id="285" r:id="rId6"/>
    <p:sldId id="274" r:id="rId7"/>
    <p:sldId id="283" r:id="rId8"/>
    <p:sldId id="276" r:id="rId9"/>
    <p:sldId id="277" r:id="rId10"/>
    <p:sldId id="286" r:id="rId11"/>
    <p:sldId id="279" r:id="rId12"/>
    <p:sldId id="280" r:id="rId13"/>
    <p:sldId id="281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3" r:id="rId60"/>
    <p:sldId id="334" r:id="rId61"/>
    <p:sldId id="335" r:id="rId62"/>
    <p:sldId id="336" r:id="rId63"/>
    <p:sldId id="261" r:id="rId64"/>
    <p:sldId id="259" r:id="rId65"/>
    <p:sldId id="264" r:id="rId66"/>
    <p:sldId id="269" r:id="rId6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80"/>
    <p:restoredTop sz="91481" autoAdjust="0"/>
  </p:normalViewPr>
  <p:slideViewPr>
    <p:cSldViewPr showGuides="1">
      <p:cViewPr>
        <p:scale>
          <a:sx n="130" d="100"/>
          <a:sy n="130" d="100"/>
        </p:scale>
        <p:origin x="89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7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white box out</a:t>
            </a:r>
          </a:p>
          <a:p>
            <a:r>
              <a:rPr lang="en-US" baseline="0" dirty="0" smtClean="0"/>
              <a:t>Back up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9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S with dn2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t565 show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Qe_k</a:t>
            </a:r>
            <a:r>
              <a:rPr lang="en-US" baseline="0" dirty="0" smtClean="0"/>
              <a:t> 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62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31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Divide into two slides</a:t>
            </a:r>
          </a:p>
          <a:p>
            <a:r>
              <a:rPr lang="en-US" dirty="0" smtClean="0"/>
              <a:t>Rotation</a:t>
            </a:r>
          </a:p>
          <a:p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0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Divide into two slides</a:t>
            </a:r>
          </a:p>
          <a:p>
            <a:r>
              <a:rPr lang="en-US" dirty="0" smtClean="0"/>
              <a:t>Rotation</a:t>
            </a:r>
          </a:p>
          <a:p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9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Divide into two slides</a:t>
            </a:r>
          </a:p>
          <a:p>
            <a:r>
              <a:rPr lang="en-US" dirty="0" smtClean="0"/>
              <a:t>Rotation</a:t>
            </a:r>
          </a:p>
          <a:p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3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Divide into two slides</a:t>
            </a:r>
          </a:p>
          <a:p>
            <a:r>
              <a:rPr lang="en-US" dirty="0" smtClean="0"/>
              <a:t>Rotation</a:t>
            </a:r>
          </a:p>
          <a:p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Goal: </a:t>
            </a:r>
            <a:r>
              <a:rPr lang="en-US" dirty="0" smtClean="0"/>
              <a:t>A quantitative comparison between experiment and simulation of electron scale turbulence (e.g. frequency and k-spectrum below).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3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figure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6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59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55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70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r>
              <a:rPr lang="en-US" baseline="0" dirty="0" smtClean="0"/>
              <a:t> standard e- scale</a:t>
            </a:r>
          </a:p>
          <a:p>
            <a:r>
              <a:rPr lang="en-US" baseline="0" dirty="0" smtClean="0"/>
              <a:t>Include sim details in back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0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 out</a:t>
            </a:r>
            <a:r>
              <a:rPr lang="en-US" baseline="0" dirty="0" smtClean="0"/>
              <a:t>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2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2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Goal: </a:t>
            </a:r>
            <a:r>
              <a:rPr lang="en-US" dirty="0" smtClean="0"/>
              <a:t>A quantitative comparison between experiment and simulation of electron scale turbulence (e.g. frequency and k-spectrum below).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Format 16:9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6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Format 16:9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7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</a:t>
            </a:r>
            <a:r>
              <a:rPr lang="en-US" baseline="0" dirty="0" smtClean="0"/>
              <a:t> sim is much more expensive simulation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to smaller</a:t>
            </a:r>
            <a:r>
              <a:rPr lang="en-US" baseline="0" dirty="0" smtClean="0"/>
              <a:t> sim box</a:t>
            </a:r>
          </a:p>
          <a:p>
            <a:r>
              <a:rPr lang="en-US" baseline="0" dirty="0" smtClean="0"/>
              <a:t>Two boxes for resolution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to smaller</a:t>
            </a:r>
            <a:r>
              <a:rPr lang="en-US" baseline="0" dirty="0" smtClean="0"/>
              <a:t> sim box</a:t>
            </a:r>
          </a:p>
          <a:p>
            <a:r>
              <a:rPr lang="en-US" baseline="0" dirty="0" smtClean="0"/>
              <a:t>Two boxes for resolution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figure of beam going over</a:t>
            </a:r>
          </a:p>
          <a:p>
            <a:r>
              <a:rPr lang="en-US" baseline="0" dirty="0" smtClean="0"/>
              <a:t>Started smaller sim</a:t>
            </a:r>
          </a:p>
          <a:p>
            <a:r>
              <a:rPr lang="en-US" dirty="0" smtClean="0"/>
              <a:t>Cannot do a quantitative</a:t>
            </a:r>
            <a:r>
              <a:rPr lang="en-US" baseline="0" dirty="0" smtClean="0"/>
              <a:t> comparison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Clipping effect, need bigger sim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3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3F0C8E5-03EB-0A4F-A3D8-9CE47A00ED03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485BBE-3C26-974D-BE5B-CA47ECC51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7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 smtClean="0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59</a:t>
            </a:r>
            <a:r>
              <a:rPr lang="en-US" altLang="en-US" sz="900" b="1" baseline="30000" dirty="0" smtClean="0">
                <a:solidFill>
                  <a:srgbClr val="336699"/>
                </a:solidFill>
              </a:rPr>
              <a:t>th</a:t>
            </a:r>
            <a:r>
              <a:rPr lang="en-US" altLang="en-US" sz="900" b="1" baseline="0" dirty="0" smtClean="0">
                <a:solidFill>
                  <a:srgbClr val="336699"/>
                </a:solidFill>
              </a:rPr>
              <a:t> Annual Meeting of the APS Division of Plasma Physics</a:t>
            </a:r>
            <a:endParaRPr lang="en-US" altLang="en-US" sz="900" b="1" dirty="0" smtClean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  <p:sldLayoutId id="214748370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1.emf"/><Relationship Id="rId7" Type="http://schemas.openxmlformats.org/officeDocument/2006/relationships/image" Target="../media/image22.png"/><Relationship Id="rId8" Type="http://schemas.openxmlformats.org/officeDocument/2006/relationships/image" Target="../media/image2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23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80.png"/><Relationship Id="rId7" Type="http://schemas.openxmlformats.org/officeDocument/2006/relationships/image" Target="../media/image380.png"/><Relationship Id="rId8" Type="http://schemas.openxmlformats.org/officeDocument/2006/relationships/image" Target="../media/image35.emf"/><Relationship Id="rId9" Type="http://schemas.openxmlformats.org/officeDocument/2006/relationships/image" Target="../media/image28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0.png"/><Relationship Id="rId8" Type="http://schemas.openxmlformats.org/officeDocument/2006/relationships/image" Target="../media/image250.png"/><Relationship Id="rId9" Type="http://schemas.openxmlformats.org/officeDocument/2006/relationships/image" Target="../media/image37.emf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10.png"/><Relationship Id="rId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e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<Relationship Id="rId7" Type="http://schemas.openxmlformats.org/officeDocument/2006/relationships/image" Target="../media/image380.png"/><Relationship Id="rId8" Type="http://schemas.openxmlformats.org/officeDocument/2006/relationships/image" Target="../media/image322.png"/><Relationship Id="rId9" Type="http://schemas.openxmlformats.org/officeDocument/2006/relationships/image" Target="../media/image69.png"/><Relationship Id="rId10" Type="http://schemas.openxmlformats.org/officeDocument/2006/relationships/image" Target="../media/image37.emf"/><Relationship Id="rId11" Type="http://schemas.openxmlformats.org/officeDocument/2006/relationships/image" Target="../media/image33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0.emf"/><Relationship Id="rId7" Type="http://schemas.openxmlformats.org/officeDocument/2006/relationships/image" Target="../media/image7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8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.em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86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8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8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9" Type="http://schemas.openxmlformats.org/officeDocument/2006/relationships/image" Target="../media/image290.png"/><Relationship Id="rId10" Type="http://schemas.openxmlformats.org/officeDocument/2006/relationships/image" Target="../media/image3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tiff"/><Relationship Id="rId3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9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99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10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87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8" y="4489468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819150"/>
            <a:ext cx="9144000" cy="1371600"/>
          </a:xfrm>
        </p:spPr>
        <p:txBody>
          <a:bodyPr>
            <a:normAutofit/>
          </a:bodyPr>
          <a:lstStyle/>
          <a:p>
            <a:r>
              <a:rPr lang="en-US" sz="2800" dirty="0"/>
              <a:t>Electron Scale Turbulence and Transport in an NSTX H-mode Plasma Using a Synthetic Diagnostic for High-k Scattering Measurements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038350"/>
            <a:ext cx="9067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latin typeface="Arial" charset="0"/>
              </a:rPr>
              <a:t>J. Ruiz Ruiz</a:t>
            </a:r>
            <a:r>
              <a:rPr lang="en-US" sz="2000" baseline="30000" dirty="0">
                <a:latin typeface="Arial" charset="0"/>
              </a:rPr>
              <a:t>1</a:t>
            </a:r>
            <a:endParaRPr lang="en-US" sz="2000" dirty="0">
              <a:latin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1600" dirty="0"/>
              <a:t>W. Guttenfelder</a:t>
            </a:r>
            <a:r>
              <a:rPr lang="en-US" sz="1600" baseline="30000" dirty="0"/>
              <a:t>2</a:t>
            </a:r>
            <a:r>
              <a:rPr lang="en-US" sz="1600" dirty="0"/>
              <a:t>, N. Howard</a:t>
            </a:r>
            <a:r>
              <a:rPr lang="en-US" sz="1600" baseline="30000" dirty="0"/>
              <a:t>1</a:t>
            </a:r>
            <a:r>
              <a:rPr lang="en-US" sz="1600" dirty="0"/>
              <a:t>, N. F. Loureiro</a:t>
            </a:r>
            <a:r>
              <a:rPr lang="en-US" sz="1600" baseline="30000" dirty="0"/>
              <a:t>1</a:t>
            </a:r>
            <a:r>
              <a:rPr lang="en-US" sz="1600" dirty="0"/>
              <a:t>, A. E. White</a:t>
            </a:r>
            <a:r>
              <a:rPr lang="en-US" sz="1600" baseline="30000" dirty="0"/>
              <a:t>1</a:t>
            </a:r>
            <a:r>
              <a:rPr lang="en-US" sz="1600" dirty="0"/>
              <a:t>, Y. Ren</a:t>
            </a:r>
            <a:r>
              <a:rPr lang="en-US" sz="1600" baseline="30000" dirty="0"/>
              <a:t>2</a:t>
            </a:r>
            <a:r>
              <a:rPr lang="en-US" sz="1600" dirty="0"/>
              <a:t>, S.M. Kaye</a:t>
            </a:r>
            <a:r>
              <a:rPr lang="en-US" sz="1600" baseline="30000" dirty="0"/>
              <a:t>2</a:t>
            </a:r>
            <a:r>
              <a:rPr lang="en-US" sz="1600" dirty="0"/>
              <a:t>, J. Candy</a:t>
            </a:r>
            <a:r>
              <a:rPr lang="en-US" sz="1600" baseline="30000" dirty="0"/>
              <a:t>7</a:t>
            </a:r>
            <a:r>
              <a:rPr lang="en-US" sz="1600" dirty="0"/>
              <a:t>, B. P. LeBlanc</a:t>
            </a:r>
            <a:r>
              <a:rPr lang="en-US" sz="1600" baseline="30000" dirty="0"/>
              <a:t>2</a:t>
            </a:r>
            <a:r>
              <a:rPr lang="en-US" sz="1600" dirty="0"/>
              <a:t>, F. Poli</a:t>
            </a:r>
            <a:r>
              <a:rPr lang="en-US" sz="1600" baseline="30000" dirty="0"/>
              <a:t>2</a:t>
            </a:r>
            <a:r>
              <a:rPr lang="en-US" sz="1600" dirty="0"/>
              <a:t>, E. Mazzucato</a:t>
            </a:r>
            <a:r>
              <a:rPr lang="en-US" sz="1600" baseline="30000" dirty="0"/>
              <a:t>2</a:t>
            </a:r>
            <a:r>
              <a:rPr lang="en-US" sz="1600" dirty="0"/>
              <a:t>, K.C. Lee</a:t>
            </a:r>
            <a:r>
              <a:rPr lang="en-US" sz="1600" baseline="30000" dirty="0"/>
              <a:t>3</a:t>
            </a:r>
            <a:r>
              <a:rPr lang="en-US" sz="1600" dirty="0"/>
              <a:t>, C.W. Domier</a:t>
            </a:r>
            <a:r>
              <a:rPr lang="en-US" sz="1600" baseline="30000" dirty="0"/>
              <a:t>4</a:t>
            </a:r>
            <a:r>
              <a:rPr lang="en-US" sz="1600" dirty="0"/>
              <a:t>,</a:t>
            </a:r>
            <a:r>
              <a:rPr lang="en-US" sz="1600" baseline="30000" dirty="0"/>
              <a:t> </a:t>
            </a:r>
            <a:r>
              <a:rPr lang="en-US" sz="1600" dirty="0"/>
              <a:t>D. R. Smith</a:t>
            </a:r>
            <a:r>
              <a:rPr lang="en-US" sz="1600" baseline="30000" dirty="0"/>
              <a:t>5</a:t>
            </a:r>
            <a:r>
              <a:rPr lang="en-US" sz="1600" dirty="0"/>
              <a:t>,</a:t>
            </a:r>
            <a:r>
              <a:rPr lang="en-US" sz="1600" baseline="30000" dirty="0"/>
              <a:t> </a:t>
            </a:r>
            <a:r>
              <a:rPr lang="en-US" sz="1600" dirty="0"/>
              <a:t>H. Yuh</a:t>
            </a:r>
            <a:r>
              <a:rPr lang="en-US" sz="1600" baseline="30000" dirty="0"/>
              <a:t>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200" dirty="0">
                <a:latin typeface="Arial" charset="0"/>
              </a:rPr>
              <a:t>1. MIT 2. PPPL 3. NFRI 4. UC Davis 5. U Wisconsin 6. Nova Photonics, Inc. 7. General Atomics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3111564"/>
            <a:ext cx="8458200" cy="66678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1500" dirty="0"/>
              <a:t>59</a:t>
            </a:r>
            <a:r>
              <a:rPr lang="en-US" sz="1500" baseline="30000" dirty="0"/>
              <a:t>th</a:t>
            </a:r>
            <a:r>
              <a:rPr lang="en-US" sz="1500" dirty="0"/>
              <a:t> Annual Meeting of the APS Division of Plasma Physics</a:t>
            </a:r>
          </a:p>
          <a:p>
            <a:pPr>
              <a:lnSpc>
                <a:spcPct val="85000"/>
              </a:lnSpc>
            </a:pPr>
            <a:r>
              <a:rPr lang="en-US" sz="1500" dirty="0"/>
              <a:t>October 23-27, 2017, Milwaukee, Wisconsin </a:t>
            </a:r>
          </a:p>
        </p:txBody>
      </p:sp>
      <p:pic>
        <p:nvPicPr>
          <p:cNvPr id="13" name="Picture 12" descr="cmodlogo-eps-converted-to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13713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0" y="43038"/>
                <a:ext cx="9144000" cy="596176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6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Numerical Resolution Details of GK Simulations Needed for Synthetic Diagnostic of High-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336699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26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Scattering</a:t>
                </a: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038"/>
                <a:ext cx="9144000" cy="596176"/>
              </a:xfrm>
              <a:prstGeom prst="rect">
                <a:avLst/>
              </a:prstGeom>
              <a:blipFill rotWithShape="0">
                <a:blip r:embed="rId4"/>
                <a:stretch>
                  <a:fillRect t="-33673" r="-8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819150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Experimental profiles used as input </a:t>
            </a:r>
          </a:p>
          <a:p>
            <a:r>
              <a:rPr lang="en-US" dirty="0"/>
              <a:t>Local simulations performed at scattering location (r/a~0.7, R~136 cm).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Only electron scale turbulence included.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3 kinetic species, D, C, e (Z</a:t>
            </a:r>
            <a:r>
              <a:rPr lang="en-US" sz="1500" baseline="-25000" dirty="0">
                <a:solidFill>
                  <a:srgbClr val="1F497D"/>
                </a:solidFill>
              </a:rPr>
              <a:t>eff</a:t>
            </a:r>
            <a:r>
              <a:rPr lang="en-US" sz="1500" dirty="0">
                <a:solidFill>
                  <a:srgbClr val="1F497D"/>
                </a:solidFill>
              </a:rPr>
              <a:t>~1.85-1.95)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Electromagnetic: A</a:t>
            </a:r>
            <a:r>
              <a:rPr lang="en-US" sz="1500" baseline="-25000" dirty="0">
                <a:solidFill>
                  <a:srgbClr val="1F497D"/>
                </a:solidFill>
              </a:rPr>
              <a:t>||</a:t>
            </a:r>
            <a:r>
              <a:rPr lang="en-US" sz="1500" dirty="0">
                <a:solidFill>
                  <a:srgbClr val="1F497D"/>
                </a:solidFill>
              </a:rPr>
              <a:t>+B</a:t>
            </a:r>
            <a:r>
              <a:rPr lang="en-US" sz="1500" baseline="-25000" dirty="0">
                <a:solidFill>
                  <a:srgbClr val="1F497D"/>
                </a:solidFill>
              </a:rPr>
              <a:t>||</a:t>
            </a:r>
            <a:r>
              <a:rPr lang="en-US" sz="1500" dirty="0">
                <a:solidFill>
                  <a:srgbClr val="1F497D"/>
                </a:solidFill>
              </a:rPr>
              <a:t>, β</a:t>
            </a:r>
            <a:r>
              <a:rPr lang="en-US" sz="1500" baseline="-25000" dirty="0">
                <a:solidFill>
                  <a:srgbClr val="1F497D"/>
                </a:solidFill>
              </a:rPr>
              <a:t>e</a:t>
            </a:r>
            <a:r>
              <a:rPr lang="en-US" sz="1500" dirty="0">
                <a:solidFill>
                  <a:srgbClr val="1F497D"/>
                </a:solidFill>
              </a:rPr>
              <a:t>~ 0.3 %.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Collisions (</a:t>
            </a:r>
            <a:r>
              <a:rPr lang="en-US" sz="1500" dirty="0" err="1">
                <a:solidFill>
                  <a:srgbClr val="1F497D"/>
                </a:solidFill>
              </a:rPr>
              <a:t>ν</a:t>
            </a:r>
            <a:r>
              <a:rPr lang="en-US" sz="1500" baseline="-25000" dirty="0" err="1">
                <a:solidFill>
                  <a:srgbClr val="1F497D"/>
                </a:solidFill>
              </a:rPr>
              <a:t>ei</a:t>
            </a:r>
            <a:r>
              <a:rPr lang="en-US" sz="1500" dirty="0">
                <a:solidFill>
                  <a:srgbClr val="1F497D"/>
                </a:solidFill>
              </a:rPr>
              <a:t> ~ 1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 err="1">
                <a:solidFill>
                  <a:srgbClr val="1F497D"/>
                </a:solidFill>
              </a:rPr>
              <a:t>ExB</a:t>
            </a:r>
            <a:r>
              <a:rPr lang="en-US" sz="1500" dirty="0">
                <a:solidFill>
                  <a:srgbClr val="1F497D"/>
                </a:solidFill>
              </a:rPr>
              <a:t> shear (γ</a:t>
            </a:r>
            <a:r>
              <a:rPr lang="en-US" sz="1500" baseline="-25000" dirty="0">
                <a:solidFill>
                  <a:srgbClr val="1F497D"/>
                </a:solidFill>
              </a:rPr>
              <a:t>E</a:t>
            </a:r>
            <a:r>
              <a:rPr lang="en-US" sz="1500" dirty="0">
                <a:solidFill>
                  <a:srgbClr val="1F497D"/>
                </a:solidFill>
              </a:rPr>
              <a:t>~0.13-0.16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 + parallel flow shear (</a:t>
            </a:r>
            <a:r>
              <a:rPr lang="en-US" sz="1500" dirty="0" err="1">
                <a:solidFill>
                  <a:srgbClr val="1F497D"/>
                </a:solidFill>
              </a:rPr>
              <a:t>γ</a:t>
            </a:r>
            <a:r>
              <a:rPr lang="en-US" sz="1500" baseline="-25000" dirty="0" err="1">
                <a:solidFill>
                  <a:srgbClr val="1F497D"/>
                </a:solidFill>
              </a:rPr>
              <a:t>p</a:t>
            </a:r>
            <a:r>
              <a:rPr lang="en-US" sz="1500" dirty="0">
                <a:solidFill>
                  <a:srgbClr val="1F497D"/>
                </a:solidFill>
              </a:rPr>
              <a:t> ~ 1-1.2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Fixed boundary conditions with </a:t>
            </a:r>
            <a:r>
              <a:rPr lang="en-US" sz="1500" dirty="0" err="1">
                <a:solidFill>
                  <a:srgbClr val="1F497D"/>
                </a:solidFill>
              </a:rPr>
              <a:t>Δ</a:t>
            </a:r>
            <a:r>
              <a:rPr lang="en-US" sz="1500" baseline="30000" dirty="0" err="1">
                <a:solidFill>
                  <a:srgbClr val="1F497D"/>
                </a:solidFill>
              </a:rPr>
              <a:t>b</a:t>
            </a:r>
            <a:r>
              <a:rPr lang="en-US" sz="1500" dirty="0">
                <a:solidFill>
                  <a:srgbClr val="1F497D"/>
                </a:solidFill>
              </a:rPr>
              <a:t> ~ 2 </a:t>
            </a:r>
            <a:r>
              <a:rPr lang="en-US" sz="1500" dirty="0" err="1">
                <a:solidFill>
                  <a:srgbClr val="1F497D"/>
                </a:solidFill>
              </a:rPr>
              <a:t>ρ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 buffer widths (e- scale).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44912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Hybrid-scale</a:t>
            </a:r>
            <a:r>
              <a:rPr lang="en-US" dirty="0"/>
              <a:t>, NOT multiscale simulation (ions not fully resolved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0" y="2817421"/>
            <a:ext cx="8887299" cy="1602200"/>
            <a:chOff x="-344206" y="3592494"/>
            <a:chExt cx="9702695" cy="2136266"/>
          </a:xfrm>
        </p:grpSpPr>
        <p:sp>
          <p:nvSpPr>
            <p:cNvPr id="8" name="TextBox 7"/>
            <p:cNvSpPr txBox="1"/>
            <p:nvPr/>
          </p:nvSpPr>
          <p:spPr>
            <a:xfrm>
              <a:off x="-44945" y="5221405"/>
              <a:ext cx="3755187" cy="492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cost ~ 1 M CPU 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7268" y="4004607"/>
              <a:ext cx="4711221" cy="114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Reduced box Hybrid simulation </a:t>
              </a:r>
            </a:p>
            <a:p>
              <a:pPr lvl="1"/>
              <a:r>
                <a:rPr lang="en-US" sz="1600" dirty="0" err="1" smtClean="0">
                  <a:solidFill>
                    <a:srgbClr val="1F497D"/>
                  </a:solidFill>
                </a:rPr>
                <a:t>L</a:t>
              </a:r>
              <a:r>
                <a:rPr lang="en-US" sz="1600" baseline="-25000" dirty="0" err="1" smtClean="0">
                  <a:solidFill>
                    <a:srgbClr val="1F497D"/>
                  </a:solidFill>
                </a:rPr>
                <a:t>r</a:t>
              </a:r>
              <a:r>
                <a:rPr lang="en-US" sz="1600" dirty="0" smtClean="0">
                  <a:solidFill>
                    <a:srgbClr val="1F497D"/>
                  </a:solidFill>
                </a:rPr>
                <a:t> </a:t>
              </a:r>
              <a:r>
                <a:rPr lang="en-US" sz="1600" dirty="0">
                  <a:solidFill>
                    <a:srgbClr val="1F497D"/>
                  </a:solidFill>
                </a:rPr>
                <a:t>x L</a:t>
              </a:r>
              <a:r>
                <a:rPr lang="en-US" sz="1600" baseline="-25000" dirty="0">
                  <a:solidFill>
                    <a:srgbClr val="1F497D"/>
                  </a:solidFill>
                </a:rPr>
                <a:t>y</a:t>
              </a:r>
              <a:r>
                <a:rPr lang="en-US" sz="1600" dirty="0">
                  <a:solidFill>
                    <a:srgbClr val="1F497D"/>
                  </a:solidFill>
                </a:rPr>
                <a:t> = 18 x 21 </a:t>
              </a:r>
              <a:r>
                <a:rPr lang="en-US" sz="1600" dirty="0" err="1">
                  <a:solidFill>
                    <a:srgbClr val="1F497D"/>
                  </a:solidFill>
                </a:rPr>
                <a:t>ρ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600" dirty="0">
                  <a:solidFill>
                    <a:srgbClr val="1F497D"/>
                  </a:solidFill>
                </a:rPr>
                <a:t> (</a:t>
              </a:r>
              <a:r>
                <a:rPr lang="en-US" sz="1600" dirty="0" smtClean="0">
                  <a:solidFill>
                    <a:srgbClr val="1F497D"/>
                  </a:solidFill>
                </a:rPr>
                <a:t>L/a~0.15)</a:t>
              </a:r>
              <a:br>
                <a:rPr lang="en-US" sz="1600" dirty="0" smtClean="0">
                  <a:solidFill>
                    <a:srgbClr val="1F497D"/>
                  </a:solidFill>
                </a:rPr>
              </a:br>
              <a:r>
                <a:rPr lang="en-US" sz="1600" dirty="0" err="1" smtClean="0">
                  <a:solidFill>
                    <a:srgbClr val="1F497D"/>
                  </a:solidFill>
                </a:rPr>
                <a:t>n</a:t>
              </a:r>
              <a:r>
                <a:rPr lang="en-US" sz="1600" baseline="-25000" dirty="0" err="1" smtClean="0">
                  <a:solidFill>
                    <a:srgbClr val="1F497D"/>
                  </a:solidFill>
                </a:rPr>
                <a:t>r</a:t>
              </a:r>
              <a:r>
                <a:rPr lang="en-US" sz="1600" dirty="0" smtClean="0">
                  <a:solidFill>
                    <a:srgbClr val="1F497D"/>
                  </a:solidFill>
                </a:rPr>
                <a:t> </a:t>
              </a:r>
              <a:r>
                <a:rPr lang="en-US" sz="1600" dirty="0">
                  <a:solidFill>
                    <a:srgbClr val="1F497D"/>
                  </a:solidFill>
                </a:rPr>
                <a:t>x n = 512 x 140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76458" y="5236318"/>
              <a:ext cx="3834324" cy="492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cost ~ 0.5 M CPU h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-344206" y="3592494"/>
              <a:ext cx="366596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/>
                <a:t>Resolution parameters </a:t>
              </a:r>
              <a:endParaRPr lang="en-US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177824" y="3990301"/>
              <a:ext cx="3888066" cy="114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Full Box Hybrid Sim Goal</a:t>
              </a:r>
            </a:p>
            <a:p>
              <a:pPr lvl="1"/>
              <a:r>
                <a:rPr lang="en-US" sz="1600" dirty="0" err="1">
                  <a:solidFill>
                    <a:srgbClr val="1F497D"/>
                  </a:solidFill>
                </a:rPr>
                <a:t>L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600" dirty="0">
                  <a:solidFill>
                    <a:srgbClr val="1F497D"/>
                  </a:solidFill>
                </a:rPr>
                <a:t> x L</a:t>
              </a:r>
              <a:r>
                <a:rPr lang="en-US" sz="1600" baseline="-25000" dirty="0">
                  <a:solidFill>
                    <a:srgbClr val="1F497D"/>
                  </a:solidFill>
                </a:rPr>
                <a:t>y</a:t>
              </a:r>
              <a:r>
                <a:rPr lang="en-US" sz="1600" dirty="0">
                  <a:solidFill>
                    <a:srgbClr val="1F497D"/>
                  </a:solidFill>
                </a:rPr>
                <a:t> = 50 x 21 </a:t>
              </a:r>
              <a:r>
                <a:rPr lang="en-US" sz="1600" dirty="0" err="1">
                  <a:solidFill>
                    <a:srgbClr val="1F497D"/>
                  </a:solidFill>
                </a:rPr>
                <a:t>ρ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600" dirty="0">
                  <a:solidFill>
                    <a:srgbClr val="1F497D"/>
                  </a:solidFill>
                </a:rPr>
                <a:t> (L/a~0.2)</a:t>
              </a:r>
            </a:p>
            <a:p>
              <a:pPr lvl="1"/>
              <a:r>
                <a:rPr lang="en-US" sz="1600" dirty="0" err="1">
                  <a:solidFill>
                    <a:srgbClr val="1F497D"/>
                  </a:solidFill>
                </a:rPr>
                <a:t>n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600" dirty="0">
                  <a:solidFill>
                    <a:srgbClr val="1F497D"/>
                  </a:solidFill>
                </a:rPr>
                <a:t> x n = 900/1024 x 140/220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555" r="12811" b="2222"/>
          <a:stretch/>
        </p:blipFill>
        <p:spPr>
          <a:xfrm>
            <a:off x="5461280" y="2275131"/>
            <a:ext cx="2634981" cy="25430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5555" r="8794" b="2222"/>
          <a:stretch/>
        </p:blipFill>
        <p:spPr>
          <a:xfrm>
            <a:off x="628073" y="2199717"/>
            <a:ext cx="2669942" cy="25471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62334" y="2028916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/>
              <a:t>Goal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49055" y="2106220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/>
              <a:t>Reduced Box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Spectral Peak and width are Recovered Applying Synthetic Diagnostic to Reduced Box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34239"/>
            <a:ext cx="9144000" cy="747311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Doppler shift (~ 1 MHz) must be included to match spectral shape + width</a:t>
            </a:r>
          </a:p>
          <a:p>
            <a:pPr algn="just"/>
            <a:r>
              <a:rPr lang="en-US" sz="1600" dirty="0"/>
              <a:t>Quantitative comparison must use a Full Box, Hybrid sim. Correct experimental units determining the amplitude not included in Reduced Box Sim</a:t>
            </a: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86681" y="835207"/>
            <a:ext cx="8561585" cy="3235073"/>
            <a:chOff x="-1141761" y="979562"/>
            <a:chExt cx="11415447" cy="4313431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-1141761" y="979562"/>
              <a:ext cx="11376762" cy="4313431"/>
              <a:chOff x="-1141761" y="1055762"/>
              <a:chExt cx="11376762" cy="4313431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-1141761" y="1055762"/>
                <a:ext cx="11376762" cy="4313431"/>
                <a:chOff x="-1142597" y="1026704"/>
                <a:chExt cx="11376762" cy="4313431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29" t="24406" r="13965" b="23153"/>
                <a:stretch/>
              </p:blipFill>
              <p:spPr>
                <a:xfrm>
                  <a:off x="5140187" y="1069118"/>
                  <a:ext cx="4714175" cy="4271017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8431962" y="1687912"/>
                  <a:ext cx="1802203" cy="49244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Experiment</a:t>
                  </a:r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49" t="26478" r="12527" b="22222"/>
                <a:stretch/>
              </p:blipFill>
              <p:spPr>
                <a:xfrm>
                  <a:off x="-1142597" y="1106893"/>
                  <a:ext cx="5105196" cy="420909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6177970" y="1081415"/>
                      <a:ext cx="3180358" cy="5334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/>
                        <a:t>P [</a:t>
                      </a:r>
                      <a:r>
                        <a:rPr lang="en-US" sz="2000" dirty="0" err="1"/>
                        <a:t>a.u</a:t>
                      </a:r>
                      <a:r>
                        <a:rPr lang="en-US" sz="2000" dirty="0"/>
                        <a:t>.] ∝ |δn</a:t>
                      </a:r>
                      <a:r>
                        <a:rPr lang="en-US" sz="2000" baseline="-25000" dirty="0"/>
                        <a:t>e</a:t>
                      </a:r>
                      <a:r>
                        <a:rPr lang="en-US" sz="2000" dirty="0"/>
                        <a:t>|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dirty="0"/>
                        <a:t>(</a:t>
                      </a:r>
                      <a14:m>
                        <m:oMath xmlns:m="http://schemas.openxmlformats.org/officeDocument/2006/math">
                          <m:r>
                            <a:rPr lang="en-US" sz="2000" i="1">
                              <a:latin typeface="Cambria Math" charset="0"/>
                            </a:rPr>
                            <m:t>𝑓</m:t>
                          </m:r>
                        </m:oMath>
                      </a14:m>
                      <a:r>
                        <a:rPr lang="en-US" sz="2000" dirty="0"/>
                        <a:t>) </a:t>
                      </a:r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77970" y="1081415"/>
                      <a:ext cx="3180358" cy="53348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813" t="-12308" r="-1535" b="-2923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658860" y="1026704"/>
                      <a:ext cx="1577099" cy="5334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/>
                        <a:t>|δn</a:t>
                      </a:r>
                      <a:r>
                        <a:rPr lang="en-US" sz="2000" baseline="-25000" dirty="0"/>
                        <a:t>e</a:t>
                      </a:r>
                      <a:r>
                        <a:rPr lang="en-US" sz="2000" dirty="0"/>
                        <a:t>|</a:t>
                      </a:r>
                      <a:r>
                        <a:rPr lang="en-US" sz="2000" baseline="30000" dirty="0"/>
                        <a:t>2</a:t>
                      </a:r>
                      <a:r>
                        <a:rPr lang="en-US" sz="2000" dirty="0"/>
                        <a:t>(</a:t>
                      </a:r>
                      <a14:m>
                        <m:oMath xmlns:m="http://schemas.openxmlformats.org/officeDocument/2006/math">
                          <m:r>
                            <a:rPr lang="en-US" sz="2000" i="1">
                              <a:latin typeface="Cambria Math" charset="0"/>
                            </a:rPr>
                            <m:t>𝑓</m:t>
                          </m:r>
                        </m:oMath>
                      </a14:m>
                      <a:r>
                        <a:rPr lang="en-US" sz="2000" dirty="0"/>
                        <a:t>) 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8860" y="1026704"/>
                      <a:ext cx="1577099" cy="533480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5670" t="-6061" r="-4124" b="-2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" name="TextBox 8"/>
                <p:cNvSpPr txBox="1"/>
                <p:nvPr/>
              </p:nvSpPr>
              <p:spPr>
                <a:xfrm>
                  <a:off x="2649351" y="1498693"/>
                  <a:ext cx="1768005" cy="86177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Synthetic </a:t>
                  </a:r>
                </a:p>
                <a:p>
                  <a:r>
                    <a:rPr lang="en-US" dirty="0"/>
                    <a:t>Diagnostic </a:t>
                  </a:r>
                </a:p>
              </p:txBody>
            </p:sp>
          </p:grpSp>
          <p:sp>
            <p:nvSpPr>
              <p:cNvPr id="4" name="Donut 3"/>
              <p:cNvSpPr>
                <a:spLocks noChangeAspect="1"/>
              </p:cNvSpPr>
              <p:nvPr/>
            </p:nvSpPr>
            <p:spPr>
              <a:xfrm>
                <a:off x="659696" y="1666942"/>
                <a:ext cx="648447" cy="648447"/>
              </a:xfrm>
              <a:prstGeom prst="donut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nut 20"/>
              <p:cNvSpPr>
                <a:spLocks noChangeAspect="1"/>
              </p:cNvSpPr>
              <p:nvPr/>
            </p:nvSpPr>
            <p:spPr>
              <a:xfrm>
                <a:off x="6723366" y="2421739"/>
                <a:ext cx="589497" cy="589497"/>
              </a:xfrm>
              <a:prstGeom prst="donut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659696" y="3177021"/>
                <a:ext cx="645413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6771385" y="3472753"/>
                <a:ext cx="645413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-416652" y="1653794"/>
                <a:ext cx="1240084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turbulent </a:t>
                </a:r>
              </a:p>
              <a:p>
                <a:r>
                  <a:rPr lang="en-US" sz="1400" dirty="0"/>
                  <a:t>spectral </a:t>
                </a:r>
              </a:p>
              <a:p>
                <a:r>
                  <a:rPr lang="en-US" sz="1400" dirty="0"/>
                  <a:t>peak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692334" y="1853097"/>
              <a:ext cx="124008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turbulent </a:t>
              </a:r>
            </a:p>
            <a:p>
              <a:r>
                <a:rPr lang="en-US" sz="1400" dirty="0"/>
                <a:t>spectral </a:t>
              </a:r>
            </a:p>
            <a:p>
              <a:r>
                <a:rPr lang="en-US" sz="1400" dirty="0"/>
                <a:t>peak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14761" y="2752007"/>
              <a:ext cx="175892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Exp.noise</a:t>
              </a:r>
              <a:endParaRPr lang="en-US" sz="1400" dirty="0"/>
            </a:p>
            <a:p>
              <a:r>
                <a:rPr lang="en-US" sz="1400" dirty="0"/>
                <a:t>at </a:t>
              </a:r>
              <a:r>
                <a:rPr lang="en-US" sz="1400" i="1" dirty="0"/>
                <a:t>f</a:t>
              </a:r>
              <a:r>
                <a:rPr lang="en-US" sz="1400" dirty="0"/>
                <a:t> = 0</a:t>
              </a:r>
            </a:p>
          </p:txBody>
        </p:sp>
        <p:cxnSp>
          <p:nvCxnSpPr>
            <p:cNvPr id="25" name="Straight Arrow Connector 24"/>
            <p:cNvCxnSpPr>
              <a:stCxn id="24" idx="1"/>
            </p:cNvCxnSpPr>
            <p:nvPr/>
          </p:nvCxnSpPr>
          <p:spPr>
            <a:xfrm flipH="1" flipV="1">
              <a:off x="7773959" y="1849001"/>
              <a:ext cx="740801" cy="125182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186880" y="185969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2"/>
            <a:ext cx="6858000" cy="571342"/>
          </a:xfrm>
        </p:spPr>
        <p:txBody>
          <a:bodyPr>
            <a:normAutofit/>
          </a:bodyPr>
          <a:lstStyle/>
          <a:p>
            <a:r>
              <a:rPr lang="en-US" sz="2600" dirty="0"/>
              <a:t>Next Steps and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028702"/>
            <a:ext cx="9144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Conclusions</a:t>
            </a:r>
          </a:p>
          <a:p>
            <a:endParaRPr lang="en-US" sz="600" b="1" dirty="0"/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Two syn. diagnostic methods (</a:t>
            </a:r>
            <a:r>
              <a:rPr lang="en-US" b="1" i="1" dirty="0"/>
              <a:t>k-space + real space</a:t>
            </a:r>
            <a:r>
              <a:rPr lang="en-US" dirty="0"/>
              <a:t>) are proposed for quantitative comparison with experimental density fluctuations from high-k scattering 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Computationally intensive </a:t>
            </a:r>
            <a:r>
              <a:rPr lang="en-US" b="1" i="1" dirty="0"/>
              <a:t>hybrid-scale</a:t>
            </a:r>
            <a:r>
              <a:rPr lang="en-US" dirty="0"/>
              <a:t> GK simulations are needed to capture experimental k + full ETG spectrum for synthetic diagnostic</a:t>
            </a:r>
          </a:p>
          <a:p>
            <a:pPr marL="257175" indent="-257175">
              <a:buFont typeface="Arial" charset="0"/>
              <a:buChar char="•"/>
            </a:pPr>
            <a:endParaRPr lang="en-US" sz="1500" b="1" dirty="0"/>
          </a:p>
        </p:txBody>
      </p:sp>
      <p:sp>
        <p:nvSpPr>
          <p:cNvPr id="6" name="Rectangle 5"/>
          <p:cNvSpPr/>
          <p:nvPr/>
        </p:nvSpPr>
        <p:spPr>
          <a:xfrm>
            <a:off x="114300" y="3028950"/>
            <a:ext cx="9029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Next </a:t>
            </a:r>
            <a:r>
              <a:rPr lang="en-US" sz="2400" b="1" dirty="0" smtClean="0"/>
              <a:t>steps</a:t>
            </a:r>
          </a:p>
          <a:p>
            <a:endParaRPr lang="en-US" sz="600" b="1" dirty="0" smtClean="0"/>
          </a:p>
          <a:p>
            <a:pPr marL="257175" indent="-257175">
              <a:buFont typeface="Arial" charset="0"/>
              <a:buChar char="•"/>
            </a:pPr>
            <a:r>
              <a:rPr lang="en-US" dirty="0" smtClean="0"/>
              <a:t>Run Full Box Hybrid Scale simulation </a:t>
            </a:r>
          </a:p>
          <a:p>
            <a:pPr marL="257175" indent="-257175">
              <a:buFont typeface="Arial" charset="0"/>
              <a:buChar char="•"/>
            </a:pPr>
            <a:r>
              <a:rPr lang="en-US" smtClean="0"/>
              <a:t>Ion-scale </a:t>
            </a:r>
            <a:r>
              <a:rPr lang="en-US" dirty="0" smtClean="0"/>
              <a:t>route to synthetic diagnostic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 smtClean="0"/>
              <a:t>3D synthetic diagnostic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841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00200" y="2038350"/>
            <a:ext cx="5829300" cy="1431131"/>
          </a:xfrm>
        </p:spPr>
        <p:txBody>
          <a:bodyPr>
            <a:noAutofit/>
          </a:bodyPr>
          <a:lstStyle/>
          <a:p>
            <a:r>
              <a:rPr lang="en-US" dirty="0" smtClean="0"/>
              <a:t>Questions 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0"/>
                <a:ext cx="6858000" cy="720090"/>
              </a:xfrm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100" dirty="0"/>
                  <a:t>Experimental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100" dirty="0"/>
                  <a:t> are Close to the Spectral Peak of Fluctuations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960120"/>
              </a:xfrm>
              <a:blipFill rotWithShape="0">
                <a:blip r:embed="rId3"/>
                <a:stretch>
                  <a:fillRect t="-6329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1146617" y="1277243"/>
            <a:ext cx="6854384" cy="3367331"/>
            <a:chOff x="101247" y="1168942"/>
            <a:chExt cx="8917096" cy="4380673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6"/>
            <a:stretch/>
          </p:blipFill>
          <p:spPr>
            <a:xfrm>
              <a:off x="101247" y="1219200"/>
              <a:ext cx="4770703" cy="367934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" t="7227" r="3305" b="4607"/>
            <a:stretch/>
          </p:blipFill>
          <p:spPr>
            <a:xfrm>
              <a:off x="4806394" y="1168942"/>
              <a:ext cx="4211949" cy="3722127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685800" y="2730443"/>
              <a:ext cx="1601693" cy="2516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87" name="Straight Arrow Connector 86"/>
            <p:cNvCxnSpPr>
              <a:stCxn id="86" idx="0"/>
            </p:cNvCxnSpPr>
            <p:nvPr/>
          </p:nvCxnSpPr>
          <p:spPr>
            <a:xfrm flipV="1">
              <a:off x="1486647" y="1380446"/>
              <a:ext cx="5551249" cy="13499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86" idx="2"/>
            </p:cNvCxnSpPr>
            <p:nvPr/>
          </p:nvCxnSpPr>
          <p:spPr>
            <a:xfrm>
              <a:off x="1486646" y="2982139"/>
              <a:ext cx="5453382" cy="144915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935947" y="5549615"/>
              <a:ext cx="155991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6878884" y="1606135"/>
            <a:ext cx="599990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ZOOM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100" y="1502050"/>
            <a:ext cx="5806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GYRO</a:t>
            </a:r>
          </a:p>
          <a:p>
            <a:endParaRPr lang="en-US" sz="105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8138" y="4300296"/>
                <a:ext cx="521194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Measured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500" dirty="0"/>
                  <a:t> is close to the peak of the electron heat flux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𝑄</m:t>
                    </m:r>
                    <m:r>
                      <a:rPr lang="en-US" sz="1500" i="1" baseline="-25000">
                        <a:latin typeface="Cambria Math" charset="0"/>
                      </a:rPr>
                      <m:t>𝑒</m:t>
                    </m:r>
                  </m:oMath>
                </a14:m>
                <a:endParaRPr lang="en-US" sz="1500" baseline="-25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17" y="5733728"/>
                <a:ext cx="7041030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95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58058" y="1235266"/>
                <a:ext cx="131365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|𝛅n</a:t>
                </a:r>
                <a:r>
                  <a:rPr lang="en-US" sz="1200" baseline="-25000" dirty="0"/>
                  <a:t>e</a:t>
                </a:r>
                <a:r>
                  <a:rPr lang="en-US" sz="1200" dirty="0"/>
                  <a:t>/n</a:t>
                </a:r>
                <a:r>
                  <a:rPr lang="en-US" sz="1200" baseline="-25000" dirty="0"/>
                  <a:t>e0</a:t>
                </a:r>
                <a:r>
                  <a:rPr lang="en-US" sz="1200" dirty="0"/>
                  <a:t>|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(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200" baseline="-25000" dirty="0" err="1"/>
                  <a:t>r</a:t>
                </a:r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𝑘</m:t>
                    </m:r>
                    <m:r>
                      <a:rPr lang="en-US" sz="12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l-GR" sz="1200" baseline="-25000" dirty="0"/>
                  <a:t>θ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741" y="1647021"/>
                <a:ext cx="1751543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091" t="-85714" b="-1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746618" y="1216126"/>
                <a:ext cx="131365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|𝛅n</a:t>
                </a:r>
                <a:r>
                  <a:rPr lang="en-US" sz="1200" baseline="-25000" dirty="0"/>
                  <a:t>e</a:t>
                </a:r>
                <a:r>
                  <a:rPr lang="en-US" sz="1200" dirty="0"/>
                  <a:t>/n</a:t>
                </a:r>
                <a:r>
                  <a:rPr lang="en-US" sz="1200" baseline="-25000" dirty="0"/>
                  <a:t>e0</a:t>
                </a:r>
                <a:r>
                  <a:rPr lang="en-US" sz="1200" dirty="0"/>
                  <a:t>|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(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200" baseline="-25000" dirty="0" err="1"/>
                  <a:t>r</a:t>
                </a:r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𝑘</m:t>
                    </m:r>
                    <m:r>
                      <a:rPr lang="en-US" sz="12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l-GR" sz="1200" baseline="-25000" dirty="0"/>
                  <a:t>θ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154" y="1621501"/>
                <a:ext cx="1751543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091" t="-85714" b="-1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1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Experimental Wavenumbers Produce non-negligible transport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3170" y="3891046"/>
            <a:ext cx="7066430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425" dirty="0"/>
              <a:t>t = 398 </a:t>
            </a:r>
            <a:r>
              <a:rPr lang="en-US" sz="1425" dirty="0" err="1"/>
              <a:t>ms</a:t>
            </a:r>
            <a:endParaRPr lang="en-US" sz="1425" dirty="0"/>
          </a:p>
          <a:p>
            <a:pPr marL="557213" lvl="1" indent="-214313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Low density gradient case</a:t>
            </a:r>
          </a:p>
          <a:p>
            <a:pPr marL="557213" lvl="1" indent="-214313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Unstable ETG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487724" y="920336"/>
            <a:ext cx="6168552" cy="3042636"/>
            <a:chOff x="157264" y="1319881"/>
            <a:chExt cx="8910536" cy="43951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r="19166" b="4789"/>
            <a:stretch/>
          </p:blipFill>
          <p:spPr>
            <a:xfrm>
              <a:off x="157264" y="1339475"/>
              <a:ext cx="4338536" cy="39945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4" t="21110" r="6703" b="3334"/>
            <a:stretch/>
          </p:blipFill>
          <p:spPr>
            <a:xfrm>
              <a:off x="4446218" y="1319881"/>
              <a:ext cx="4621582" cy="439511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38400" y="1806630"/>
              <a:ext cx="300605" cy="3092951"/>
            </a:xfrm>
            <a:prstGeom prst="rect">
              <a:avLst/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57330" y="1905000"/>
              <a:ext cx="305469" cy="3048000"/>
            </a:xfrm>
            <a:prstGeom prst="rect">
              <a:avLst/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10391" y="1905000"/>
              <a:ext cx="2999105" cy="5335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sym typeface="Wingdings"/>
                </a:rPr>
                <a:t>Q</a:t>
              </a:r>
              <a:r>
                <a:rPr lang="en-US" baseline="-25000" dirty="0" err="1">
                  <a:solidFill>
                    <a:srgbClr val="000000"/>
                  </a:solidFill>
                  <a:sym typeface="Wingdings"/>
                </a:rPr>
                <a:t>e</a:t>
              </a:r>
              <a:r>
                <a:rPr lang="en-US" baseline="30000" dirty="0" err="1">
                  <a:solidFill>
                    <a:srgbClr val="000000"/>
                  </a:solidFill>
                  <a:sym typeface="Wingdings"/>
                </a:rPr>
                <a:t>tot</a:t>
              </a:r>
              <a:r>
                <a:rPr lang="en-US" dirty="0">
                  <a:solidFill>
                    <a:srgbClr val="000000"/>
                  </a:solidFill>
                  <a:sym typeface="Wingdings"/>
                </a:rPr>
                <a:t> ~ 0.3-0.4 MW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282" y="4474114"/>
              <a:ext cx="2793022" cy="400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Scattering measurements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042019" y="4114800"/>
              <a:ext cx="615688" cy="35931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886200" y="3962972"/>
            <a:ext cx="5067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 err="1"/>
              <a:t>k</a:t>
            </a:r>
            <a:r>
              <a:rPr lang="en-US" baseline="30000" dirty="0" err="1"/>
              <a:t>exp</a:t>
            </a:r>
            <a:r>
              <a:rPr lang="en-US" dirty="0"/>
              <a:t> close to density and </a:t>
            </a:r>
            <a:r>
              <a:rPr lang="en-US" dirty="0" err="1"/>
              <a:t>Q</a:t>
            </a:r>
            <a:r>
              <a:rPr lang="en-US" baseline="-25000" dirty="0" err="1"/>
              <a:t>e</a:t>
            </a:r>
            <a:r>
              <a:rPr lang="en-US" dirty="0"/>
              <a:t> spectral peak.</a:t>
            </a:r>
          </a:p>
          <a:p>
            <a:pPr marL="214313" indent="-214313"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  <a:sym typeface="Wingdings"/>
              </a:rPr>
              <a:t>Q</a:t>
            </a:r>
            <a:r>
              <a:rPr lang="en-US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consistent with previous standard e- scale sim results(Q</a:t>
            </a:r>
            <a:r>
              <a:rPr lang="en-US" baseline="-25000" dirty="0">
                <a:solidFill>
                  <a:srgbClr val="000000"/>
                </a:solidFill>
                <a:sym typeface="Wingdings"/>
              </a:rPr>
              <a:t>e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~0.4 MW)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68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Experimental Wavenumbers Produce non-negligible transport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7800" y="1259542"/>
            <a:ext cx="2628900" cy="111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425" dirty="0"/>
              <a:t>t = 565 </a:t>
            </a:r>
            <a:r>
              <a:rPr lang="en-US" sz="1425" dirty="0" err="1"/>
              <a:t>ms.</a:t>
            </a:r>
            <a:r>
              <a:rPr lang="en-US" sz="1425" dirty="0"/>
              <a:t> </a:t>
            </a:r>
          </a:p>
          <a:p>
            <a:pPr marL="557213" lvl="1" indent="-214313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High density gradient case</a:t>
            </a:r>
          </a:p>
          <a:p>
            <a:pPr marL="557213" lvl="1" indent="-214313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Stabilized ETG</a:t>
            </a:r>
          </a:p>
          <a:p>
            <a:pPr marL="214313" indent="-214313">
              <a:buFont typeface="Arial"/>
              <a:buChar char="•"/>
            </a:pPr>
            <a:r>
              <a:rPr lang="en-US" sz="1425" dirty="0"/>
              <a:t>Low fluctuation levels</a:t>
            </a:r>
          </a:p>
          <a:p>
            <a:pPr marL="214313" indent="-214313">
              <a:buFont typeface="Arial"/>
              <a:buChar char="•"/>
            </a:pPr>
            <a:r>
              <a:rPr lang="en-US" sz="1425" dirty="0" err="1">
                <a:solidFill>
                  <a:srgbClr val="000000"/>
                </a:solidFill>
                <a:sym typeface="Wingdings"/>
              </a:rPr>
              <a:t>Q</a:t>
            </a:r>
            <a:r>
              <a:rPr lang="en-US" sz="1425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425" dirty="0">
                <a:solidFill>
                  <a:srgbClr val="000000"/>
                </a:solidFill>
                <a:sym typeface="Wingdings"/>
              </a:rPr>
              <a:t> expected to be very low</a:t>
            </a:r>
            <a:endParaRPr lang="en-US" sz="1425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314452" y="914400"/>
            <a:ext cx="3793157" cy="3966210"/>
            <a:chOff x="2133600" y="1100746"/>
            <a:chExt cx="4724400" cy="49399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4" t="10000" r="5913" b="1111"/>
            <a:stretch/>
          </p:blipFill>
          <p:spPr>
            <a:xfrm>
              <a:off x="2133600" y="1100746"/>
              <a:ext cx="4724400" cy="49399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572000" y="1530620"/>
              <a:ext cx="300605" cy="3978023"/>
            </a:xfrm>
            <a:prstGeom prst="rect">
              <a:avLst/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4913166"/>
              <a:ext cx="2408240" cy="345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Scattering measurements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099419" y="4540024"/>
              <a:ext cx="615688" cy="35931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4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00150" y="857252"/>
                <a:ext cx="6972300" cy="400049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sz="1800" dirty="0"/>
                  <a:t>A scattering system is </a:t>
                </a:r>
                <a:r>
                  <a:rPr lang="en-US" sz="1800" b="1" i="1" dirty="0"/>
                  <a:t>wavenumber</a:t>
                </a:r>
                <a:r>
                  <a:rPr lang="en-US" sz="1800" dirty="0"/>
                  <a:t> selective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800" baseline="-25000" dirty="0" err="1"/>
                  <a:t>r</a:t>
                </a:r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l-GR" sz="1800" baseline="-25000" dirty="0"/>
                  <a:t>θ</a:t>
                </a:r>
                <a:r>
                  <a:rPr lang="en-US" sz="1800" baseline="-250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800" baseline="-25000" dirty="0"/>
                  <a:t>𝝋</a:t>
                </a:r>
                <a:r>
                  <a:rPr lang="en-US" sz="1800" dirty="0"/>
                  <a:t>)</a:t>
                </a:r>
                <a:r>
                  <a:rPr lang="en-US" sz="1800" baseline="30000" dirty="0" err="1"/>
                  <a:t>exp</a:t>
                </a:r>
                <a:endParaRPr lang="en-US" sz="1800" baseline="30000" dirty="0"/>
              </a:p>
              <a:p>
                <a:pPr algn="just"/>
                <a:endParaRPr lang="en-US" sz="1500" dirty="0"/>
              </a:p>
              <a:p>
                <a:pPr algn="just"/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143000"/>
                <a:ext cx="9296400" cy="533399"/>
              </a:xfrm>
              <a:blipFill rotWithShape="0">
                <a:blip r:embed="rId3"/>
                <a:stretch>
                  <a:fillRect l="-1049" t="-8046" b="-1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57502" y="4114800"/>
                <a:ext cx="3878241" cy="42120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</m:d>
                        <m:r>
                          <a:rPr lang="en-US" i="1" baseline="30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𝑘</m:t>
                            </m:r>
                          </m:e>
                        </m:acc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K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dirty="0">
                    <a:sym typeface="Wingdings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baseline="-25000" dirty="0">
                    <a:sym typeface="Wingdings"/>
                  </a:rPr>
                  <a:t>0</a:t>
                </a:r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sym typeface="Wingdings"/>
                      </a:rPr>
                      <m:t>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𝒌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486400"/>
                <a:ext cx="5167697" cy="561500"/>
              </a:xfrm>
              <a:prstGeom prst="rect">
                <a:avLst/>
              </a:prstGeom>
              <a:blipFill rotWithShape="0">
                <a:blip r:embed="rId4"/>
                <a:stretch>
                  <a:fillRect t="-1020" b="-714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57301" y="4557668"/>
                <a:ext cx="54819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Obtain a time series of turbulent density fluctuations</a:t>
                </a:r>
                <a:r>
                  <a:rPr lang="en-US" sz="1500" b="1" dirty="0"/>
                  <a:t>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  <m:acc>
                      <m:accPr>
                        <m:chr m:val="̂"/>
                        <m:ctrlP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</m:t>
                        </m:r>
                      </m:e>
                    </m:acc>
                    <m:r>
                      <a:rPr lang="en-US" sz="1500" b="1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𝒆</m:t>
                    </m:r>
                    <m:r>
                      <a:rPr lang="en-US" sz="1500" b="1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𝒔𝒚𝒏</m:t>
                    </m:r>
                    <m:d>
                      <m:dPr>
                        <m:ctrlP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1500" dirty="0"/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76890"/>
                <a:ext cx="7292061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6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028700" y="22860"/>
            <a:ext cx="69723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Traditional</a:t>
            </a:r>
            <a:r>
              <a:rPr lang="en-US" sz="2025" dirty="0"/>
              <a:t> Implementation: filtering in k-space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76501" y="1618086"/>
            <a:ext cx="2718483" cy="2455705"/>
            <a:chOff x="1136447" y="2029936"/>
            <a:chExt cx="2510165" cy="226752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5" t="22855" r="13538" b="26034"/>
            <a:stretch/>
          </p:blipFill>
          <p:spPr>
            <a:xfrm>
              <a:off x="1136447" y="2029936"/>
              <a:ext cx="2510165" cy="222544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 flipH="1">
              <a:off x="2302126" y="4063002"/>
              <a:ext cx="614396" cy="2344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/>
                <a:t>k</a:t>
              </a:r>
              <a:r>
                <a:rPr lang="el-GR" sz="1050" baseline="-25000" dirty="0"/>
                <a:t>θ</a:t>
              </a:r>
              <a:r>
                <a:rPr lang="en-US" sz="1050" i="1" dirty="0"/>
                <a:t>𝝆</a:t>
              </a:r>
              <a:r>
                <a:rPr lang="en-US" sz="1050" i="1" baseline="-25000" dirty="0"/>
                <a:t>s</a:t>
              </a:r>
              <a:endParaRPr lang="en-US" sz="1050" baseline="-25000" dirty="0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284557" y="4017395"/>
              <a:ext cx="499491" cy="2344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 err="1"/>
                <a:t>k</a:t>
              </a:r>
              <a:r>
                <a:rPr lang="en-US" sz="1050" baseline="-25000" dirty="0" err="1"/>
                <a:t>r</a:t>
              </a:r>
              <a:r>
                <a:rPr lang="en-US" sz="1050" i="1" dirty="0"/>
                <a:t>𝝆</a:t>
              </a:r>
              <a:r>
                <a:rPr lang="en-US" sz="1050" i="1" baseline="-25000" dirty="0"/>
                <a:t>s</a:t>
              </a:r>
              <a:endParaRPr lang="en-US" sz="1050" baseline="-25000" dirty="0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084983" y="1504950"/>
            <a:ext cx="3084221" cy="2699857"/>
            <a:chOff x="27387" y="1920347"/>
            <a:chExt cx="4112295" cy="3599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6" b="11276"/>
            <a:stretch/>
          </p:blipFill>
          <p:spPr>
            <a:xfrm>
              <a:off x="76199" y="2151381"/>
              <a:ext cx="4063483" cy="3030219"/>
            </a:xfrm>
            <a:prstGeom prst="rect">
              <a:avLst/>
            </a:prstGeom>
          </p:spPr>
        </p:pic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7387" y="1920347"/>
              <a:ext cx="3104770" cy="3599808"/>
              <a:chOff x="178101" y="2509287"/>
              <a:chExt cx="2913653" cy="337821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066800" y="2509287"/>
                <a:ext cx="1883030" cy="3465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|𝛅n</a:t>
                </a:r>
                <a:r>
                  <a:rPr lang="en-US" sz="1200" baseline="-25000" dirty="0"/>
                  <a:t>e</a:t>
                </a:r>
                <a:r>
                  <a:rPr lang="en-US" sz="1200" dirty="0"/>
                  <a:t>/n</a:t>
                </a:r>
                <a:r>
                  <a:rPr lang="en-US" sz="1200" baseline="-25000" dirty="0"/>
                  <a:t>e0</a:t>
                </a:r>
                <a:r>
                  <a:rPr lang="en-US" sz="1200" dirty="0"/>
                  <a:t>|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(</a:t>
                </a:r>
                <a:r>
                  <a:rPr lang="en-US" sz="1200" dirty="0" err="1"/>
                  <a:t>k</a:t>
                </a:r>
                <a:r>
                  <a:rPr lang="en-US" sz="1200" baseline="-25000" dirty="0" err="1"/>
                  <a:t>r</a:t>
                </a:r>
                <a:r>
                  <a:rPr lang="en-US" sz="1200" dirty="0"/>
                  <a:t>, k</a:t>
                </a:r>
                <a:r>
                  <a:rPr lang="el-GR" sz="1200" baseline="-25000" dirty="0"/>
                  <a:t>θ</a:t>
                </a:r>
                <a:r>
                  <a:rPr lang="en-US" sz="1200" dirty="0"/>
                  <a:t>)</a:t>
                </a:r>
              </a:p>
            </p:txBody>
          </p:sp>
          <p:cxnSp>
            <p:nvCxnSpPr>
              <p:cNvPr id="52" name="Straight Arrow Connector 51"/>
              <p:cNvCxnSpPr>
                <a:stCxn id="54" idx="0"/>
              </p:cNvCxnSpPr>
              <p:nvPr/>
            </p:nvCxnSpPr>
            <p:spPr>
              <a:xfrm flipH="1" flipV="1">
                <a:off x="1462920" y="4640174"/>
                <a:ext cx="694929" cy="3248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365263" y="2808763"/>
                <a:ext cx="726491" cy="317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/>
                    </a:solidFill>
                  </a:rPr>
                  <a:t>GYRO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615313" y="4965063"/>
                <a:ext cx="1085071" cy="3465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(</a:t>
                </a:r>
                <a:r>
                  <a:rPr lang="en-US" sz="1200" dirty="0" err="1"/>
                  <a:t>k</a:t>
                </a:r>
                <a:r>
                  <a:rPr lang="en-US" sz="1200" baseline="-25000" dirty="0" err="1"/>
                  <a:t>r</a:t>
                </a:r>
                <a:r>
                  <a:rPr lang="en-US" sz="1200" dirty="0"/>
                  <a:t>, k</a:t>
                </a:r>
                <a:r>
                  <a:rPr lang="el-GR" sz="1200" baseline="-25000" dirty="0"/>
                  <a:t>θ</a:t>
                </a:r>
                <a:r>
                  <a:rPr lang="en-US" sz="1200" dirty="0"/>
                  <a:t>)</a:t>
                </a:r>
                <a:r>
                  <a:rPr lang="en-US" sz="1200" baseline="30000" dirty="0" err="1"/>
                  <a:t>exp</a:t>
                </a:r>
                <a:endParaRPr lang="en-US" sz="1200" baseline="300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 flipH="1">
                <a:off x="1781544" y="5569790"/>
                <a:ext cx="918840" cy="3177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50" dirty="0"/>
                  <a:t>k</a:t>
                </a:r>
                <a:r>
                  <a:rPr lang="el-GR" sz="1050" baseline="-25000" dirty="0"/>
                  <a:t>θ</a:t>
                </a:r>
                <a:r>
                  <a:rPr lang="en-US" sz="1050" i="1" dirty="0"/>
                  <a:t>𝝆</a:t>
                </a:r>
                <a:r>
                  <a:rPr lang="en-US" sz="1050" i="1" baseline="-25000" dirty="0"/>
                  <a:t>s</a:t>
                </a:r>
                <a:endParaRPr lang="en-US" sz="1050" baseline="-25000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16200000" flipH="1">
                <a:off x="28351" y="3815155"/>
                <a:ext cx="617215" cy="3177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50" dirty="0" err="1"/>
                  <a:t>k</a:t>
                </a:r>
                <a:r>
                  <a:rPr lang="en-US" sz="1050" baseline="-25000" dirty="0" err="1"/>
                  <a:t>r</a:t>
                </a:r>
                <a:r>
                  <a:rPr lang="en-US" sz="1050" i="1" dirty="0"/>
                  <a:t>𝝆</a:t>
                </a:r>
                <a:r>
                  <a:rPr lang="en-US" sz="1050" i="1" baseline="-25000" dirty="0"/>
                  <a:t>s</a:t>
                </a:r>
                <a:endParaRPr lang="en-US" sz="1050" baseline="-25000" dirty="0"/>
              </a:p>
            </p:txBody>
          </p:sp>
        </p:grpSp>
      </p:grpSp>
      <p:sp>
        <p:nvSpPr>
          <p:cNvPr id="11" name="Plus 10"/>
          <p:cNvSpPr/>
          <p:nvPr/>
        </p:nvSpPr>
        <p:spPr>
          <a:xfrm>
            <a:off x="4406833" y="2410118"/>
            <a:ext cx="562343" cy="5322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0600" y="1200152"/>
            <a:ext cx="461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Analyze turbulence in k-space	      </a:t>
            </a:r>
            <a:r>
              <a:rPr lang="en-US" b="1" i="1" dirty="0"/>
              <a:t>+</a:t>
            </a:r>
            <a:r>
              <a:rPr lang="en-US" i="1" dirty="0"/>
              <a:t> 	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257802" y="1256172"/>
                <a:ext cx="3666840" cy="687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ym typeface="Wingdings"/>
                  </a:rPr>
                  <a:t>Filter turbulence in k-space</a:t>
                </a:r>
              </a:p>
              <a:p>
                <a:pPr algn="ctr"/>
                <a:r>
                  <a:rPr lang="en-US" i="1" dirty="0">
                    <a:sym typeface="Wingdings"/>
                  </a:rPr>
                  <a:t>𝛙</a:t>
                </a:r>
                <a:r>
                  <a:rPr lang="en-US" i="1" baseline="-25000" dirty="0">
                    <a:sym typeface="Wingdings"/>
                  </a:rPr>
                  <a:t>K</a:t>
                </a:r>
                <a:r>
                  <a:rPr lang="en-US" i="1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  <m:r>
                      <a:rPr lang="en-US" i="1" dirty="0">
                        <a:latin typeface="Cambria Math" charset="0"/>
                        <a:sym typeface="Wingdings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i="1" baseline="-25000" dirty="0">
                    <a:sym typeface="Wingdings"/>
                  </a:rPr>
                  <a:t>0</a:t>
                </a:r>
                <a:r>
                  <a:rPr lang="en-US" i="1" dirty="0">
                    <a:sym typeface="Wingdings"/>
                  </a:rPr>
                  <a:t>) </a:t>
                </a:r>
                <a:endParaRPr lang="en-US" i="1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2" y="1256172"/>
                <a:ext cx="3666840" cy="687304"/>
              </a:xfrm>
              <a:prstGeom prst="rect">
                <a:avLst/>
              </a:prstGeom>
              <a:blipFill rotWithShape="0">
                <a:blip r:embed="rId10"/>
                <a:stretch>
                  <a:fillRect l="-1498" t="-4425" b="-1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/>
          <p:cNvSpPr/>
          <p:nvPr/>
        </p:nvSpPr>
        <p:spPr>
          <a:xfrm>
            <a:off x="2339136" y="4237753"/>
            <a:ext cx="417759" cy="170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2"/>
            <a:ext cx="3691602" cy="24556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00102"/>
            <a:ext cx="6972300" cy="3824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Scattering system is </a:t>
            </a:r>
            <a:r>
              <a:rPr lang="en-US" sz="1800" b="1" i="1" dirty="0"/>
              <a:t>spatially</a:t>
            </a:r>
            <a:r>
              <a:rPr lang="en-US" sz="1800" i="1" dirty="0"/>
              <a:t> </a:t>
            </a:r>
            <a:r>
              <a:rPr lang="en-US" sz="1800" dirty="0"/>
              <a:t>localized (R, Z, 𝝋)</a:t>
            </a:r>
            <a:r>
              <a:rPr lang="en-US" sz="1800" baseline="-25000" dirty="0" err="1"/>
              <a:t>loc</a:t>
            </a:r>
            <a:endParaRPr lang="en-US" sz="1800" baseline="-25000" dirty="0"/>
          </a:p>
          <a:p>
            <a:pPr marL="0" indent="0" algn="just">
              <a:buNone/>
            </a:pPr>
            <a:endParaRPr lang="en-US" sz="1500" dirty="0"/>
          </a:p>
          <a:p>
            <a:pPr algn="just"/>
            <a:endParaRPr 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57301" y="4557668"/>
                <a:ext cx="54819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Obtain a time series of turbulent density fluctuations</a:t>
                </a:r>
                <a:r>
                  <a:rPr lang="en-US" sz="1500" b="1" dirty="0"/>
                  <a:t>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  <m:acc>
                      <m:accPr>
                        <m:chr m:val="̂"/>
                        <m:ctrlP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</m:t>
                        </m:r>
                      </m:e>
                    </m:acc>
                    <m:r>
                      <a:rPr lang="en-US" sz="1500" b="1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𝒆</m:t>
                    </m:r>
                    <m:r>
                      <a:rPr lang="en-US" sz="1500" b="1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𝒔𝒚𝒏</m:t>
                    </m:r>
                    <m:d>
                      <m:dPr>
                        <m:ctrlP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1500" dirty="0"/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76890"/>
                <a:ext cx="7292061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6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143000" y="2286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025" dirty="0"/>
              <a:t>New </a:t>
            </a:r>
            <a:r>
              <a:rPr lang="en-US" sz="2100" dirty="0"/>
              <a:t>Proposed</a:t>
            </a:r>
            <a:r>
              <a:rPr lang="en-US" sz="2025" dirty="0"/>
              <a:t> Implementation: filtering in real space</a:t>
            </a:r>
          </a:p>
        </p:txBody>
      </p:sp>
      <p:sp>
        <p:nvSpPr>
          <p:cNvPr id="11" name="Plus 10"/>
          <p:cNvSpPr/>
          <p:nvPr/>
        </p:nvSpPr>
        <p:spPr>
          <a:xfrm>
            <a:off x="4743450" y="2369148"/>
            <a:ext cx="562343" cy="5322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200152"/>
            <a:ext cx="497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Analyze turbulence in real space	          </a:t>
            </a:r>
            <a:r>
              <a:rPr lang="en-US" b="1" i="1" dirty="0"/>
              <a:t>+</a:t>
            </a:r>
            <a:r>
              <a:rPr lang="en-US" i="1" dirty="0"/>
              <a:t> 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22172" y="1229754"/>
                <a:ext cx="32111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sym typeface="Wingdings"/>
                  </a:rPr>
                  <a:t>Filter turbulence in real space</a:t>
                </a:r>
              </a:p>
              <a:p>
                <a:pPr marL="214313" indent="-214313" algn="ctr">
                  <a:defRPr/>
                </a:pPr>
                <a:r>
                  <a:rPr lang="en-US" b="1" dirty="0">
                    <a:sym typeface="Wingdings"/>
                  </a:rPr>
                  <a:t>𝛙</a:t>
                </a:r>
                <a:r>
                  <a:rPr lang="en-US" b="1" baseline="-25000" dirty="0">
                    <a:sym typeface="Wingdings"/>
                  </a:rPr>
                  <a:t>R</a:t>
                </a:r>
                <a:r>
                  <a:rPr lang="en-US" b="1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b="1" dirty="0">
                    <a:sym typeface="Wingdings"/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893" y="1639669"/>
                <a:ext cx="3211135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708" t="-5660" r="-75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/>
          <p:cNvSpPr/>
          <p:nvPr/>
        </p:nvSpPr>
        <p:spPr>
          <a:xfrm>
            <a:off x="2339136" y="4237753"/>
            <a:ext cx="417759" cy="170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26634" r="12729" b="24444"/>
          <a:stretch/>
        </p:blipFill>
        <p:spPr>
          <a:xfrm>
            <a:off x="5593976" y="2085496"/>
            <a:ext cx="2101221" cy="1686406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86101" y="2514603"/>
            <a:ext cx="1380937" cy="1188953"/>
            <a:chOff x="2349750" y="2898861"/>
            <a:chExt cx="1841250" cy="1585271"/>
          </a:xfrm>
        </p:grpSpPr>
        <p:cxnSp>
          <p:nvCxnSpPr>
            <p:cNvPr id="14" name="Straight Arrow Connector 13"/>
            <p:cNvCxnSpPr>
              <a:stCxn id="15" idx="0"/>
            </p:cNvCxnSpPr>
            <p:nvPr/>
          </p:nvCxnSpPr>
          <p:spPr>
            <a:xfrm flipH="1" flipV="1">
              <a:off x="2349750" y="2898861"/>
              <a:ext cx="1269851" cy="121593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048202" y="4114800"/>
              <a:ext cx="11427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(</a:t>
              </a:r>
              <a:r>
                <a:rPr lang="en-US" sz="1200" dirty="0" err="1"/>
                <a:t>R</a:t>
              </a:r>
              <a:r>
                <a:rPr lang="en-US" sz="1200" baseline="-25000" dirty="0" err="1"/>
                <a:t>loc</a:t>
              </a:r>
              <a:r>
                <a:rPr lang="en-US" sz="1200" dirty="0"/>
                <a:t>, </a:t>
              </a:r>
              <a:r>
                <a:rPr lang="en-US" sz="1200" dirty="0" err="1"/>
                <a:t>Z</a:t>
              </a:r>
              <a:r>
                <a:rPr lang="en-US" sz="1200" baseline="-25000" dirty="0" err="1"/>
                <a:t>loc</a:t>
              </a:r>
              <a:r>
                <a:rPr lang="en-US" sz="1200" dirty="0"/>
                <a:t>)</a:t>
              </a:r>
              <a:endParaRPr lang="en-US" sz="1200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68732" y="4128710"/>
                <a:ext cx="3989268" cy="33451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R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sym typeface="Wingding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i="1" dirty="0">
                            <a:latin typeface="Baskerville Old Face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i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𝑘</m:t>
                            </m:r>
                          </m:e>
                        </m:acc>
                        <m:r>
                          <a:rPr lang="en-US" i="1" baseline="-25000" dirty="0">
                            <a:latin typeface="Cambria Math" charset="0"/>
                            <a:sym typeface="Wingdings"/>
                          </a:rPr>
                          <m:t>0</m:t>
                        </m:r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976" y="5504944"/>
                <a:ext cx="5319024" cy="539373"/>
              </a:xfrm>
              <a:prstGeom prst="rect">
                <a:avLst/>
              </a:prstGeom>
              <a:blipFill rotWithShape="0">
                <a:blip r:embed="rId11"/>
                <a:stretch>
                  <a:fillRect t="-7368" b="-526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67351" y="1754850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GYRO</a:t>
            </a:r>
          </a:p>
        </p:txBody>
      </p:sp>
    </p:spTree>
    <p:extLst>
      <p:ext uri="{BB962C8B-B14F-4D97-AF65-F5344CB8AC3E}">
        <p14:creationId xmlns:p14="http://schemas.microsoft.com/office/powerpoint/2010/main" val="14626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025" dirty="0">
                <a:sym typeface="Wingdings"/>
              </a:rPr>
              <a:t>Discussion of r &amp; k filtering methods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5730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886" y="800102"/>
            <a:ext cx="682811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000000"/>
                </a:solidFill>
                <a:sym typeface="Wingdings"/>
              </a:rPr>
              <a:t>k</a:t>
            </a:r>
            <a:r>
              <a:rPr lang="en-US" sz="1500" b="1" dirty="0">
                <a:solidFill>
                  <a:srgbClr val="000000"/>
                </a:solidFill>
                <a:sym typeface="Wingdings"/>
              </a:rPr>
              <a:t>-space mapping - Selection of k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Traditional way to interpret filtered scattering spectra.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Delicate to compute, take into account correct wavenumber amplitudes.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Code-dependent.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Need to adequately complete k-mapping  painful, </a:t>
            </a:r>
            <a:r>
              <a:rPr lang="en-US" sz="1500">
                <a:solidFill>
                  <a:srgbClr val="000000"/>
                </a:solidFill>
                <a:sym typeface="Wingdings"/>
              </a:rPr>
              <a:t>but useful!</a:t>
            </a: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pPr marL="257175" indent="-257175">
              <a:buFontTx/>
              <a:buChar char="-"/>
            </a:pP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r>
              <a:rPr lang="en-US" sz="1500" b="1" dirty="0">
                <a:solidFill>
                  <a:srgbClr val="000000"/>
                </a:solidFill>
                <a:sym typeface="Wingdings"/>
              </a:rPr>
              <a:t>New: Real space filtering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Common principle to all codes.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Easier to implement and understand (no k-mapping).</a:t>
            </a:r>
          </a:p>
          <a:p>
            <a:pPr marL="257175" indent="-257175">
              <a:buFontTx/>
              <a:buChar char="-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Need to resolve fine-scale structures (e- scale eddies)  much more computationally intensive (x5) but negligible 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wrt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. turbulence simulations.</a:t>
            </a:r>
          </a:p>
          <a:p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r>
              <a:rPr lang="en-US" sz="1500" dirty="0">
                <a:solidFill>
                  <a:srgbClr val="000000"/>
                </a:solidFill>
                <a:sym typeface="Wingdings"/>
              </a:rPr>
              <a:t>Two equivalent ways of interpreting scattering process</a:t>
            </a:r>
          </a:p>
          <a:p>
            <a:r>
              <a:rPr lang="en-US" sz="1500" dirty="0">
                <a:solidFill>
                  <a:srgbClr val="000000"/>
                </a:solidFill>
                <a:sym typeface="Wingdings"/>
              </a:rPr>
              <a:t>Useful to compute both methods to gain confidence in simulated synthetic spectra.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07113" y="2033201"/>
                <a:ext cx="232583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(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 err="1"/>
                  <a:t>R</a:t>
                </a:r>
                <a:r>
                  <a:rPr lang="en-US" sz="1500" dirty="0"/>
                  <a:t>,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/>
                  <a:t>Z</a:t>
                </a:r>
                <a:r>
                  <a:rPr lang="en-US" sz="1500" dirty="0"/>
                  <a:t>,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/>
                  <a:t>𝝋</a:t>
                </a:r>
                <a:r>
                  <a:rPr lang="en-US" sz="1500" dirty="0"/>
                  <a:t>) </a:t>
                </a:r>
                <a:r>
                  <a:rPr lang="en-US" sz="1500" dirty="0">
                    <a:sym typeface="Wingdings"/>
                  </a:rPr>
                  <a:t> (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 err="1">
                    <a:sym typeface="Wingdings"/>
                  </a:rPr>
                  <a:t>r</a:t>
                </a:r>
                <a:r>
                  <a:rPr lang="en-US" sz="1500" dirty="0"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/>
                  <a:t>𝞱</a:t>
                </a:r>
                <a:r>
                  <a:rPr lang="en-US" sz="1500" dirty="0"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500" baseline="-25000" dirty="0"/>
                  <a:t>𝝋</a:t>
                </a:r>
                <a:r>
                  <a:rPr lang="en-US" sz="1500" dirty="0">
                    <a:sym typeface="Wingdings"/>
                  </a:rPr>
                  <a:t>)</a:t>
                </a:r>
                <a:endParaRPr lang="en-US" sz="15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816" y="2710934"/>
                <a:ext cx="3036729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2209" t="-7692" r="-100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8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Electron Scale Turbulence and Anomalous Electron Thermal Transport in 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350"/>
            <a:ext cx="8915400" cy="2971800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NSTX H-mode plasmas that are driven by neutral beams exhibit ion thermal transport close to neoclassical (collisional) levels, due to </a:t>
            </a:r>
            <a:r>
              <a:rPr lang="en-US" sz="1800" b="1" i="1" dirty="0"/>
              <a:t>suppression of ion scale turbulence by </a:t>
            </a:r>
            <a:r>
              <a:rPr lang="en-US" sz="1800" b="1" i="1" dirty="0" err="1"/>
              <a:t>ExB</a:t>
            </a:r>
            <a:r>
              <a:rPr lang="en-US" sz="1800" b="1" i="1" dirty="0"/>
              <a:t> shear and strong plasma shaping </a:t>
            </a:r>
            <a:r>
              <a:rPr lang="en-US" sz="1800" dirty="0"/>
              <a:t>[</a:t>
            </a:r>
            <a:r>
              <a:rPr lang="en-US" sz="1800" i="1" dirty="0"/>
              <a:t>cf. Kaye NF 2007</a:t>
            </a:r>
            <a:r>
              <a:rPr lang="en-US" sz="1800" dirty="0"/>
              <a:t>]. </a:t>
            </a:r>
            <a:endParaRPr lang="en-US" sz="1800" b="1" dirty="0"/>
          </a:p>
          <a:p>
            <a:pPr algn="just"/>
            <a:endParaRPr lang="en-US" sz="1800" b="1" dirty="0"/>
          </a:p>
          <a:p>
            <a:pPr algn="just"/>
            <a:r>
              <a:rPr lang="en-US" sz="1800" b="1" dirty="0"/>
              <a:t>Electron thermal transport is always anomalous ( &gt;&gt; neoclassical).</a:t>
            </a:r>
            <a:endParaRPr lang="en-US" sz="1800" dirty="0"/>
          </a:p>
          <a:p>
            <a:pPr algn="just"/>
            <a:endParaRPr lang="en-US" sz="1800" u="sng" dirty="0">
              <a:sym typeface="Wingdings"/>
            </a:endParaRPr>
          </a:p>
          <a:p>
            <a:pPr algn="just"/>
            <a:r>
              <a:rPr lang="en-US" sz="1800" u="sng" dirty="0">
                <a:sym typeface="Wingdings"/>
              </a:rPr>
              <a:t>Goal</a:t>
            </a:r>
            <a:r>
              <a:rPr lang="en-US" sz="1800" dirty="0">
                <a:sym typeface="Wingdings"/>
              </a:rPr>
              <a:t>: Study electron thermal transport caused by electron-scale turbulence in NSTX and NSTX-U. 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443036" y="3301205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𝝆</a:t>
            </a:r>
            <a:r>
              <a:rPr lang="en-US" sz="1400" baseline="-25000" dirty="0" err="1"/>
              <a:t>i</a:t>
            </a:r>
            <a:r>
              <a:rPr lang="en-US" sz="1400" baseline="-25000" dirty="0"/>
              <a:t> </a:t>
            </a:r>
            <a:r>
              <a:rPr lang="en-US" sz="1400" dirty="0"/>
              <a:t>ion gyro radius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7682" y="4560618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High-k scattering: k</a:t>
            </a:r>
            <a:r>
              <a:rPr lang="en-US" sz="1400" baseline="-25000" dirty="0"/>
              <a:t>⟘</a:t>
            </a:r>
            <a:r>
              <a:rPr lang="en-US" sz="1400" dirty="0"/>
              <a:t>𝝆</a:t>
            </a:r>
            <a:r>
              <a:rPr lang="en-US" sz="1400" baseline="-25000" dirty="0"/>
              <a:t>e </a:t>
            </a:r>
            <a:r>
              <a:rPr lang="en-US" sz="1400" dirty="0"/>
              <a:t>~ </a:t>
            </a:r>
            <a:r>
              <a:rPr lang="en-US" sz="1400" dirty="0" smtClean="0"/>
              <a:t>0.2-0.4</a:t>
            </a:r>
            <a:endParaRPr lang="en-US" sz="1400" baseline="-25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219200" y="3333750"/>
            <a:ext cx="7101357" cy="1501428"/>
            <a:chOff x="1219200" y="4819818"/>
            <a:chExt cx="6615029" cy="1398605"/>
          </a:xfrm>
        </p:grpSpPr>
        <p:sp>
          <p:nvSpPr>
            <p:cNvPr id="11" name="Rectangle 10"/>
            <p:cNvSpPr/>
            <p:nvPr/>
          </p:nvSpPr>
          <p:spPr>
            <a:xfrm>
              <a:off x="1447800" y="5181600"/>
              <a:ext cx="2667000" cy="381000"/>
            </a:xfrm>
            <a:prstGeom prst="rect">
              <a:avLst/>
            </a:prstGeom>
            <a:gradFill flip="none" rotWithShape="1">
              <a:gsLst>
                <a:gs pos="50005">
                  <a:schemeClr val="bg1"/>
                </a:gs>
                <a:gs pos="95970">
                  <a:srgbClr val="0503FE"/>
                </a:gs>
                <a:gs pos="0">
                  <a:schemeClr val="accent1">
                    <a:lumMod val="0"/>
                    <a:lumOff val="100000"/>
                  </a:schemeClr>
                </a:gs>
                <a:gs pos="1000">
                  <a:srgbClr val="0503FE"/>
                </a:gs>
                <a:gs pos="100000">
                  <a:srgbClr val="0503F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5253682"/>
              <a:ext cx="3103027" cy="381000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95970">
                  <a:srgbClr val="FF0000"/>
                </a:gs>
                <a:gs pos="0">
                  <a:schemeClr val="accent1">
                    <a:lumMod val="0"/>
                    <a:lumOff val="100000"/>
                  </a:schemeClr>
                </a:gs>
                <a:gs pos="1000">
                  <a:srgbClr val="FF0000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7200" y="5253682"/>
              <a:ext cx="1828800" cy="34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Electron </a:t>
              </a:r>
              <a:r>
                <a:rPr lang="en-US" b="1" i="1" dirty="0" smtClean="0"/>
                <a:t>Scale</a:t>
              </a:r>
              <a:endParaRPr lang="en-US" b="1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5187435"/>
              <a:ext cx="1458238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Ion scale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19200" y="5715000"/>
              <a:ext cx="629887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600200" y="5638800"/>
              <a:ext cx="0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62400" y="5638800"/>
              <a:ext cx="0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00800" y="5638800"/>
              <a:ext cx="0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095936" y="5269469"/>
              <a:ext cx="738293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  <a:r>
                <a:rPr lang="en-US" baseline="-25000" dirty="0"/>
                <a:t>⟘</a:t>
              </a:r>
              <a:r>
                <a:rPr lang="en-US" dirty="0"/>
                <a:t>𝝆</a:t>
              </a:r>
              <a:r>
                <a:rPr lang="en-US" baseline="-25000" dirty="0" err="1"/>
                <a:t>i</a:t>
              </a:r>
              <a:endParaRPr lang="en-US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9247" y="5734909"/>
              <a:ext cx="628606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</a:t>
              </a:r>
              <a:endParaRPr lang="en-US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01894" y="5758934"/>
              <a:ext cx="389289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  <a:endParaRPr lang="en-US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2200" y="5758934"/>
              <a:ext cx="548833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endParaRPr lang="en-US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84884" y="4848309"/>
              <a:ext cx="1198977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  <a:r>
                <a:rPr lang="en-US" baseline="-25000" dirty="0"/>
                <a:t>⟘</a:t>
              </a:r>
              <a:r>
                <a:rPr lang="en-US" dirty="0"/>
                <a:t>𝝆</a:t>
              </a:r>
              <a:r>
                <a:rPr lang="en-US" baseline="-25000" dirty="0"/>
                <a:t>i </a:t>
              </a:r>
              <a:r>
                <a:rPr lang="en-US" dirty="0"/>
                <a:t>&gt; 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5671" y="4819818"/>
              <a:ext cx="1198977" cy="4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  <a:r>
                <a:rPr lang="en-US" baseline="-25000" dirty="0"/>
                <a:t>⟘</a:t>
              </a:r>
              <a:r>
                <a:rPr lang="en-US" dirty="0"/>
                <a:t>𝝆</a:t>
              </a:r>
              <a:r>
                <a:rPr lang="en-US" baseline="-25000" dirty="0" err="1"/>
                <a:t>i</a:t>
              </a:r>
              <a:r>
                <a:rPr lang="en-US" baseline="-25000" dirty="0"/>
                <a:t> </a:t>
              </a:r>
              <a:r>
                <a:rPr lang="en-US" dirty="0"/>
                <a:t>&lt;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3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0"/>
                <a:ext cx="6858000" cy="720090"/>
              </a:xfrm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100" dirty="0"/>
                  <a:t>Shape of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100" dirty="0"/>
                  <a:t>-filter along Flux Surface</a:t>
                </a:r>
                <a:endParaRPr lang="en-US" sz="2100" dirty="0">
                  <a:sym typeface="Wingdings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960120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32" r="20833" b="1078"/>
          <a:stretch/>
        </p:blipFill>
        <p:spPr>
          <a:xfrm>
            <a:off x="1163574" y="1028702"/>
            <a:ext cx="4514850" cy="3724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5555" r="22803" b="3334"/>
          <a:stretch/>
        </p:blipFill>
        <p:spPr>
          <a:xfrm>
            <a:off x="5829302" y="1314450"/>
            <a:ext cx="2014747" cy="24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100" dirty="0"/>
              <a:t>Synthetic Diagnostic is an a posteriori analysis tool</a:t>
            </a:r>
            <a:endParaRPr lang="en-US" sz="2100" dirty="0">
              <a:sym typeface="Wingding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20320" y="3985385"/>
            <a:ext cx="6723530" cy="55399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/>
              <a:t>Goal: </a:t>
            </a:r>
            <a:r>
              <a:rPr lang="en-US" sz="1500" dirty="0"/>
              <a:t>A quantitative comparison between experiment and simulation of electron scale turbulence (e.g. frequency and k-spectrum).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0320" y="1943100"/>
            <a:ext cx="67235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0000"/>
                </a:solidFill>
                <a:sym typeface="Wingdings"/>
              </a:rPr>
              <a:t>Implementation </a:t>
            </a:r>
            <a:r>
              <a:rPr lang="en-US" sz="2100" dirty="0">
                <a:solidFill>
                  <a:srgbClr val="000000"/>
                </a:solidFill>
                <a:sym typeface="Wingdings"/>
              </a:rPr>
              <a:t>of the synthetic diagnostic</a:t>
            </a:r>
          </a:p>
        </p:txBody>
      </p:sp>
    </p:spTree>
    <p:extLst>
      <p:ext uri="{BB962C8B-B14F-4D97-AF65-F5344CB8AC3E}">
        <p14:creationId xmlns:p14="http://schemas.microsoft.com/office/powerpoint/2010/main" val="13688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296233" y="3393268"/>
            <a:ext cx="61099" cy="1114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9554" y="3207811"/>
            <a:ext cx="372218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bg1"/>
                </a:solidFill>
              </a:rPr>
              <a:t>a</a:t>
            </a:r>
            <a:r>
              <a:rPr lang="en-US" sz="1575" b="1" baseline="-25000" dirty="0">
                <a:solidFill>
                  <a:schemeClr val="bg1"/>
                </a:solidFill>
              </a:rPr>
              <a:t>0</a:t>
            </a:r>
            <a:endParaRPr lang="en-US" sz="1013" b="1" dirty="0">
              <a:solidFill>
                <a:schemeClr val="bg1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327899" y="1350097"/>
            <a:ext cx="3529853" cy="2593253"/>
          </a:xfrm>
        </p:spPr>
        <p:txBody>
          <a:bodyPr>
            <a:normAutofit/>
          </a:bodyPr>
          <a:lstStyle/>
          <a:p>
            <a:pPr algn="l"/>
            <a:r>
              <a:rPr lang="en-US" sz="1500" b="1" dirty="0">
                <a:solidFill>
                  <a:schemeClr val="tx1"/>
                </a:solidFill>
              </a:rPr>
              <a:t>Cyclone base case physical parameters: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2 kinetic species (DK e-)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ES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Periodic BC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Flat profiles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S-alpha, non-shifted geometry circular geometry</a:t>
            </a:r>
          </a:p>
          <a:p>
            <a:pPr marL="257175" indent="-257175" algn="l">
              <a:buFontTx/>
              <a:buChar char="-"/>
            </a:pPr>
            <a:r>
              <a:rPr lang="en-US" sz="1500" dirty="0">
                <a:solidFill>
                  <a:schemeClr val="tx1"/>
                </a:solidFill>
              </a:rPr>
              <a:t>Doppler shift M = 0.1</a:t>
            </a:r>
          </a:p>
          <a:p>
            <a:pPr marL="257175" indent="-257175" algn="l">
              <a:buFontTx/>
              <a:buChar char="-"/>
            </a:pP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686300" y="1211580"/>
          <a:ext cx="2971800" cy="3131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/>
                <a:gridCol w="1428750"/>
              </a:tblGrid>
              <a:tr h="5257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Numerical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</a:rPr>
                        <a:t> resolution parameters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∆</a:t>
                      </a:r>
                      <a:r>
                        <a:rPr lang="en-US" sz="1500" dirty="0" err="1" smtClean="0"/>
                        <a:t>k</a:t>
                      </a:r>
                      <a:r>
                        <a:rPr lang="en-US" sz="1500" baseline="-25000" dirty="0" err="1" smtClean="0"/>
                        <a:t>x</a:t>
                      </a:r>
                      <a:r>
                        <a:rPr lang="en-US" sz="1500" dirty="0" smtClean="0"/>
                        <a:t>𝝆</a:t>
                      </a:r>
                      <a:r>
                        <a:rPr lang="en-US" sz="1500" baseline="-25000" dirty="0" smtClean="0"/>
                        <a:t>s</a:t>
                      </a:r>
                      <a:r>
                        <a:rPr lang="en-US" sz="1500" baseline="0" dirty="0" smtClean="0"/>
                        <a:t> = 0.049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∆</a:t>
                      </a:r>
                      <a:r>
                        <a:rPr lang="en-US" sz="1500" dirty="0" err="1" smtClean="0"/>
                        <a:t>k</a:t>
                      </a:r>
                      <a:r>
                        <a:rPr lang="en-US" sz="1500" baseline="-25000" dirty="0" err="1" smtClean="0"/>
                        <a:t>y</a:t>
                      </a:r>
                      <a:r>
                        <a:rPr lang="en-US" sz="1500" dirty="0" smtClean="0"/>
                        <a:t>𝝆</a:t>
                      </a:r>
                      <a:r>
                        <a:rPr lang="en-US" sz="1500" baseline="-25000" dirty="0" smtClean="0"/>
                        <a:t>s</a:t>
                      </a:r>
                      <a:r>
                        <a:rPr lang="en-US" sz="1500" baseline="0" dirty="0" smtClean="0"/>
                        <a:t> = 0.049</a:t>
                      </a:r>
                      <a:endParaRPr lang="en-US" sz="1500" baseline="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baseline="0" dirty="0" err="1" smtClean="0"/>
                        <a:t>k</a:t>
                      </a:r>
                      <a:r>
                        <a:rPr lang="en-US" sz="1500" baseline="-25000" dirty="0" err="1" smtClean="0"/>
                        <a:t>x</a:t>
                      </a:r>
                      <a:r>
                        <a:rPr lang="en-US" sz="1500" dirty="0" smtClean="0"/>
                        <a:t>𝝆</a:t>
                      </a:r>
                      <a:r>
                        <a:rPr lang="en-US" sz="1500" baseline="-25000" dirty="0" err="1" smtClean="0"/>
                        <a:t>s</a:t>
                      </a:r>
                      <a:r>
                        <a:rPr lang="en-US" sz="1500" baseline="30000" dirty="0" err="1" smtClean="0"/>
                        <a:t>max</a:t>
                      </a:r>
                      <a:r>
                        <a:rPr lang="en-US" sz="1500" baseline="0" dirty="0" smtClean="0"/>
                        <a:t> = 3.14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 smtClean="0"/>
                        <a:t>k</a:t>
                      </a:r>
                      <a:r>
                        <a:rPr lang="en-US" sz="1500" baseline="-25000" dirty="0" err="1" smtClean="0"/>
                        <a:t>y</a:t>
                      </a:r>
                      <a:r>
                        <a:rPr lang="en-US" sz="1500" dirty="0" smtClean="0"/>
                        <a:t>𝝆</a:t>
                      </a:r>
                      <a:r>
                        <a:rPr lang="en-US" sz="1500" baseline="-25000" dirty="0" err="1" smtClean="0"/>
                        <a:t>s</a:t>
                      </a:r>
                      <a:r>
                        <a:rPr lang="en-US" sz="1500" baseline="30000" dirty="0" err="1" smtClean="0"/>
                        <a:t>max</a:t>
                      </a:r>
                      <a:r>
                        <a:rPr lang="en-US" sz="1500" baseline="0" dirty="0" smtClean="0"/>
                        <a:t> = 3.093</a:t>
                      </a:r>
                      <a:endParaRPr lang="en-US" sz="1500" baseline="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/>
                        <a:t>L</a:t>
                      </a:r>
                      <a:r>
                        <a:rPr lang="en-US" sz="1500" b="0" baseline="-25000" dirty="0" smtClean="0"/>
                        <a:t>x</a:t>
                      </a:r>
                      <a:r>
                        <a:rPr lang="en-US" sz="1500" dirty="0" smtClean="0"/>
                        <a:t>/𝝆</a:t>
                      </a:r>
                      <a:r>
                        <a:rPr lang="en-US" sz="1500" baseline="-25000" dirty="0" smtClean="0"/>
                        <a:t>s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b="0" baseline="0" dirty="0" smtClean="0"/>
                        <a:t>= 128</a:t>
                      </a:r>
                      <a:endParaRPr lang="en-US" sz="1500" b="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L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/𝝆</a:t>
                      </a:r>
                      <a:r>
                        <a:rPr lang="en-US" sz="1500" baseline="-25000" dirty="0" smtClean="0"/>
                        <a:t>s</a:t>
                      </a:r>
                      <a:r>
                        <a:rPr lang="en-US" sz="1500" baseline="0" dirty="0" smtClean="0"/>
                        <a:t> =</a:t>
                      </a:r>
                      <a:r>
                        <a:rPr lang="en-US" sz="1500" dirty="0" smtClean="0"/>
                        <a:t> 128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 smtClean="0"/>
                        <a:t>dn</a:t>
                      </a:r>
                      <a:r>
                        <a:rPr lang="en-US" sz="1500" dirty="0" smtClean="0"/>
                        <a:t> = 8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 smtClean="0"/>
                        <a:t>Bm</a:t>
                      </a:r>
                      <a:r>
                        <a:rPr lang="en-US" sz="1500" dirty="0" smtClean="0"/>
                        <a:t> = 4.94</a:t>
                      </a:r>
                      <a:endParaRPr lang="en-US" sz="1500" b="1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∆</a:t>
                      </a:r>
                      <a:r>
                        <a:rPr lang="en-US" sz="1500" baseline="0" dirty="0" smtClean="0"/>
                        <a:t>x/</a:t>
                      </a:r>
                      <a:r>
                        <a:rPr lang="en-US" sz="1500" dirty="0" smtClean="0"/>
                        <a:t>𝝆</a:t>
                      </a:r>
                      <a:r>
                        <a:rPr lang="en-US" sz="1500" baseline="-25000" dirty="0" smtClean="0"/>
                        <a:t>s</a:t>
                      </a:r>
                      <a:r>
                        <a:rPr lang="en-US" sz="1500" baseline="0" dirty="0" smtClean="0"/>
                        <a:t> = 0.5</a:t>
                      </a:r>
                      <a:endParaRPr lang="en-US" sz="1500" dirty="0" smtClean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Lx/a</a:t>
                      </a:r>
                      <a:r>
                        <a:rPr lang="en-US" sz="1500" baseline="0" dirty="0" smtClean="0"/>
                        <a:t> = 0.28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err="1" smtClean="0"/>
                        <a:t>n</a:t>
                      </a:r>
                      <a:r>
                        <a:rPr lang="en-US" sz="1500" baseline="-25000" dirty="0" err="1" smtClean="0"/>
                        <a:t>x</a:t>
                      </a:r>
                      <a:r>
                        <a:rPr lang="en-US" sz="1500" dirty="0" smtClean="0"/>
                        <a:t> = 256</a:t>
                      </a:r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n</a:t>
                      </a:r>
                      <a:r>
                        <a:rPr lang="en-US" sz="1500" baseline="-25000" dirty="0" err="1" smtClean="0"/>
                        <a:t>n</a:t>
                      </a:r>
                      <a:r>
                        <a:rPr lang="en-US" sz="1500" baseline="-25000" dirty="0" smtClean="0"/>
                        <a:t> </a:t>
                      </a:r>
                      <a:r>
                        <a:rPr lang="en-US" sz="1500" baseline="0" dirty="0" smtClean="0"/>
                        <a:t>= 64</a:t>
                      </a:r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  <a:tr h="5257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/>
                        <a:t>Experimental</a:t>
                      </a:r>
                      <a:r>
                        <a:rPr lang="en-US" sz="1500" b="1" baseline="0" dirty="0" smtClean="0"/>
                        <a:t> beam width</a:t>
                      </a:r>
                      <a:r>
                        <a:rPr lang="en-US" sz="1500" b="0" baseline="0" dirty="0" smtClean="0"/>
                        <a:t>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∆x</a:t>
                      </a:r>
                      <a:r>
                        <a:rPr lang="en-US" sz="1500" baseline="0" dirty="0" smtClean="0"/>
                        <a:t> = 5, 10, 20 cm </a:t>
                      </a:r>
                      <a:endParaRPr lang="en-US" sz="1500" dirty="0" smtClean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/>
                        <a:t>∆</a:t>
                      </a:r>
                      <a:r>
                        <a:rPr lang="en-US" sz="1500" b="0" dirty="0" err="1" smtClean="0"/>
                        <a:t>k</a:t>
                      </a:r>
                      <a:r>
                        <a:rPr lang="en-US" sz="1500" b="0" baseline="-25000" dirty="0" err="1" smtClean="0"/>
                        <a:t>x</a:t>
                      </a:r>
                      <a:r>
                        <a:rPr lang="en-US" sz="1500" b="0" dirty="0" smtClean="0"/>
                        <a:t>𝝆</a:t>
                      </a:r>
                      <a:r>
                        <a:rPr lang="en-US" sz="1500" b="0" baseline="-25000" dirty="0" err="1" smtClean="0"/>
                        <a:t>s</a:t>
                      </a:r>
                      <a:r>
                        <a:rPr lang="en-US" sz="1500" b="0" baseline="30000" dirty="0" err="1" smtClean="0"/>
                        <a:t>beam</a:t>
                      </a:r>
                      <a:r>
                        <a:rPr lang="en-US" sz="1500" b="0" baseline="0" dirty="0" smtClean="0"/>
                        <a:t> = </a:t>
                      </a:r>
                      <a:endParaRPr lang="en-US" sz="1500" b="0" baseline="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 smtClean="0"/>
                        <a:t>∆</a:t>
                      </a:r>
                      <a:r>
                        <a:rPr lang="en-US" sz="1500" b="0" dirty="0" err="1" smtClean="0"/>
                        <a:t>k</a:t>
                      </a:r>
                      <a:r>
                        <a:rPr lang="en-US" sz="1500" b="0" baseline="-25000" dirty="0" err="1" smtClean="0"/>
                        <a:t>y</a:t>
                      </a:r>
                      <a:r>
                        <a:rPr lang="en-US" sz="1500" b="0" dirty="0" smtClean="0"/>
                        <a:t>𝝆</a:t>
                      </a:r>
                      <a:r>
                        <a:rPr lang="en-US" sz="1500" b="0" baseline="-25000" dirty="0" err="1" smtClean="0"/>
                        <a:t>s</a:t>
                      </a:r>
                      <a:r>
                        <a:rPr lang="en-US" sz="1500" b="0" baseline="30000" dirty="0" err="1" smtClean="0"/>
                        <a:t>beam</a:t>
                      </a:r>
                      <a:r>
                        <a:rPr lang="en-US" sz="1500" b="0" baseline="0" dirty="0" smtClean="0"/>
                        <a:t> = </a:t>
                      </a:r>
                      <a:endParaRPr lang="en-US" sz="1500" b="0" dirty="0"/>
                    </a:p>
                  </a:txBody>
                  <a:tcPr marL="68580" marR="68580" marT="34290" marB="34290">
                    <a:solidFill>
                      <a:schemeClr val="tx1">
                        <a:alpha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25" dirty="0"/>
              <a:t>Synthetic Diagnostic applied to Cyclone Base Case </a:t>
            </a:r>
            <a:br>
              <a:rPr lang="en-US" sz="2025" dirty="0"/>
            </a:br>
            <a:r>
              <a:rPr lang="en-US" sz="2025" dirty="0"/>
              <a:t>(not experiment! yet </a:t>
            </a:r>
            <a:r>
              <a:rPr lang="is-IS" sz="2025" dirty="0"/>
              <a:t>…</a:t>
            </a:r>
            <a:r>
              <a:rPr lang="en-US" sz="2025" dirty="0"/>
              <a:t>)</a:t>
            </a:r>
            <a:endParaRPr lang="en-US" sz="2025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150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83576" y="2201115"/>
            <a:ext cx="6799328" cy="2034710"/>
            <a:chOff x="583118" y="2605118"/>
            <a:chExt cx="11129270" cy="3330450"/>
          </a:xfrm>
        </p:grpSpPr>
        <p:sp>
          <p:nvSpPr>
            <p:cNvPr id="5" name="TextBox 4"/>
            <p:cNvSpPr txBox="1"/>
            <p:nvPr/>
          </p:nvSpPr>
          <p:spPr>
            <a:xfrm>
              <a:off x="1775012" y="2605118"/>
              <a:ext cx="1900175" cy="604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5 cm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5" t="30000" r="19548" b="30196"/>
            <a:stretch/>
          </p:blipFill>
          <p:spPr>
            <a:xfrm>
              <a:off x="583118" y="3178921"/>
              <a:ext cx="3469341" cy="27297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5" t="29804" r="20055" b="30392"/>
            <a:stretch/>
          </p:blipFill>
          <p:spPr>
            <a:xfrm>
              <a:off x="4410262" y="3178921"/>
              <a:ext cx="3442447" cy="27297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7" t="29608" r="19040" b="30196"/>
            <a:stretch/>
          </p:blipFill>
          <p:spPr>
            <a:xfrm>
              <a:off x="8256493" y="3178921"/>
              <a:ext cx="3455895" cy="27566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23647" y="2605118"/>
              <a:ext cx="2110081" cy="604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10 cm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83153" y="2605118"/>
              <a:ext cx="2110081" cy="604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20 cm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21160" y="4235824"/>
            <a:ext cx="135806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a</a:t>
            </a:r>
            <a:r>
              <a:rPr lang="en-US" sz="1013" baseline="-25000" dirty="0"/>
              <a:t>0</a:t>
            </a:r>
            <a:r>
              <a:rPr lang="en-US" sz="1013" dirty="0"/>
              <a:t> is the beam width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96233" y="3393268"/>
            <a:ext cx="61099" cy="1114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9554" y="3207811"/>
            <a:ext cx="372218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bg1"/>
                </a:solidFill>
              </a:rPr>
              <a:t>a</a:t>
            </a:r>
            <a:r>
              <a:rPr lang="en-US" sz="1575" b="1" baseline="-25000" dirty="0">
                <a:solidFill>
                  <a:schemeClr val="bg1"/>
                </a:solidFill>
              </a:rPr>
              <a:t>0</a:t>
            </a:r>
            <a:endParaRPr lang="en-US" sz="1013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Real Space Filters – 2D</a:t>
            </a:r>
            <a:endParaRPr lang="en-US" sz="2100" dirty="0">
              <a:sym typeface="Wingdings"/>
            </a:endParaRPr>
          </a:p>
        </p:txBody>
      </p:sp>
      <p:sp>
        <p:nvSpPr>
          <p:cNvPr id="18" name="Subtitle 3"/>
          <p:cNvSpPr>
            <a:spLocks noGrp="1"/>
          </p:cNvSpPr>
          <p:nvPr>
            <p:ph type="subTitle" idx="1"/>
          </p:nvPr>
        </p:nvSpPr>
        <p:spPr>
          <a:xfrm>
            <a:off x="1290640" y="1087018"/>
            <a:ext cx="6562724" cy="757727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Goal</a:t>
            </a:r>
            <a:r>
              <a:rPr lang="en-US" dirty="0" smtClean="0">
                <a:solidFill>
                  <a:schemeClr val="tx1"/>
                </a:solidFill>
              </a:rPr>
              <a:t>: establish sensitivity of synthetic signal to beam width </a:t>
            </a:r>
          </a:p>
          <a:p>
            <a:r>
              <a:rPr lang="en-US" b="1" i="1" dirty="0" smtClean="0">
                <a:solidFill>
                  <a:schemeClr val="tx1"/>
                </a:solidFill>
              </a:rPr>
              <a:t>To what extent do we need a simulation domain that covers the full microwave beam?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73900" y="1117303"/>
            <a:ext cx="6596203" cy="532397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Measurement Wavenumbers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k</a:t>
            </a:r>
            <a:r>
              <a:rPr lang="en-US" b="1" baseline="-25000" dirty="0" err="1" smtClean="0">
                <a:solidFill>
                  <a:schemeClr val="tx1"/>
                </a:solidFill>
              </a:rPr>
              <a:t>r</a:t>
            </a:r>
            <a:r>
              <a:rPr lang="en-US" b="1" dirty="0" smtClean="0">
                <a:solidFill>
                  <a:schemeClr val="tx1"/>
                </a:solidFill>
              </a:rPr>
              <a:t>𝝆</a:t>
            </a:r>
            <a:r>
              <a:rPr lang="en-US" b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b="1" baseline="30000" dirty="0" err="1" smtClean="0">
                <a:solidFill>
                  <a:schemeClr val="tx1"/>
                </a:solidFill>
              </a:rPr>
              <a:t>exp</a:t>
            </a:r>
            <a:r>
              <a:rPr lang="en-US" b="1" dirty="0" smtClean="0">
                <a:solidFill>
                  <a:schemeClr val="tx1"/>
                </a:solidFill>
              </a:rPr>
              <a:t>= 0.27	</a:t>
            </a:r>
            <a:r>
              <a:rPr lang="en-US" b="1" dirty="0">
                <a:solidFill>
                  <a:schemeClr val="tx1"/>
                </a:solidFill>
              </a:rPr>
              <a:t>k</a:t>
            </a:r>
            <a:r>
              <a:rPr lang="en-US" b="1" baseline="-25000" dirty="0" smtClean="0">
                <a:solidFill>
                  <a:schemeClr val="tx1"/>
                </a:solidFill>
              </a:rPr>
              <a:t>𝞱</a:t>
            </a:r>
            <a:r>
              <a:rPr lang="en-US" b="1" dirty="0" smtClean="0">
                <a:solidFill>
                  <a:schemeClr val="tx1"/>
                </a:solidFill>
              </a:rPr>
              <a:t>𝝆</a:t>
            </a:r>
            <a:r>
              <a:rPr lang="en-US" b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b="1" baseline="30000" dirty="0" err="1" smtClean="0">
                <a:solidFill>
                  <a:schemeClr val="tx1"/>
                </a:solidFill>
              </a:rPr>
              <a:t>exp</a:t>
            </a:r>
            <a:r>
              <a:rPr lang="en-US" b="1" dirty="0" smtClean="0">
                <a:solidFill>
                  <a:schemeClr val="tx1"/>
                </a:solidFill>
              </a:rPr>
              <a:t>= 0.42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165274" y="1959071"/>
            <a:ext cx="6828164" cy="2264039"/>
            <a:chOff x="241299" y="2366683"/>
            <a:chExt cx="11565219" cy="3834722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802262" y="2366683"/>
              <a:ext cx="9857476" cy="625557"/>
              <a:chOff x="2176065" y="2605118"/>
              <a:chExt cx="9075885" cy="57595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176065" y="2605118"/>
                <a:ext cx="1810365" cy="575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0</a:t>
                </a:r>
                <a:r>
                  <a:rPr lang="en-US" dirty="0"/>
                  <a:t> = 5 cm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71357" y="2605118"/>
                <a:ext cx="2010350" cy="575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0</a:t>
                </a:r>
                <a:r>
                  <a:rPr lang="en-US" dirty="0"/>
                  <a:t> = 10 cm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241600" y="2605118"/>
                <a:ext cx="2010350" cy="575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0</a:t>
                </a:r>
                <a:r>
                  <a:rPr lang="en-US" dirty="0"/>
                  <a:t> = 20 cm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5" t="30196" r="21070" b="29608"/>
            <a:stretch/>
          </p:blipFill>
          <p:spPr>
            <a:xfrm>
              <a:off x="241299" y="3039035"/>
              <a:ext cx="3866625" cy="314547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9" t="30196" r="21070" b="29412"/>
            <a:stretch/>
          </p:blipFill>
          <p:spPr>
            <a:xfrm>
              <a:off x="4101352" y="3039036"/>
              <a:ext cx="3853177" cy="31623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8" t="29804" r="20309" b="29216"/>
            <a:stretch/>
          </p:blipFill>
          <p:spPr>
            <a:xfrm>
              <a:off x="7938644" y="3039036"/>
              <a:ext cx="3867874" cy="3145470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Cyclone Base Case: Wavenumber Space Filters – 2D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666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905340" y="1047750"/>
            <a:ext cx="5819903" cy="369332"/>
            <a:chOff x="2176065" y="2605118"/>
            <a:chExt cx="9075885" cy="575957"/>
          </a:xfrm>
        </p:grpSpPr>
        <p:sp>
          <p:nvSpPr>
            <p:cNvPr id="5" name="TextBox 4"/>
            <p:cNvSpPr txBox="1"/>
            <p:nvPr/>
          </p:nvSpPr>
          <p:spPr>
            <a:xfrm>
              <a:off x="2176065" y="2605118"/>
              <a:ext cx="1810365" cy="575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5 cm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71357" y="2605118"/>
              <a:ext cx="2010350" cy="575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10 cm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41600" y="2605118"/>
              <a:ext cx="2010350" cy="575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0</a:t>
              </a:r>
              <a:r>
                <a:rPr lang="en-US" dirty="0"/>
                <a:t> = 20 cm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30105" r="19801" b="29608"/>
          <a:stretch/>
        </p:blipFill>
        <p:spPr>
          <a:xfrm>
            <a:off x="1348360" y="1338379"/>
            <a:ext cx="1894580" cy="1595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30105" r="21578" b="30000"/>
          <a:stretch/>
        </p:blipFill>
        <p:spPr>
          <a:xfrm>
            <a:off x="1348360" y="2935451"/>
            <a:ext cx="1818752" cy="1568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30105" r="21070" b="29804"/>
          <a:stretch/>
        </p:blipFill>
        <p:spPr>
          <a:xfrm>
            <a:off x="3661801" y="1387181"/>
            <a:ext cx="1785098" cy="1546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30105" r="20055" b="29608"/>
          <a:stretch/>
        </p:blipFill>
        <p:spPr>
          <a:xfrm>
            <a:off x="3631545" y="2949337"/>
            <a:ext cx="1845611" cy="15541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30555" r="20089" b="29608"/>
          <a:stretch/>
        </p:blipFill>
        <p:spPr>
          <a:xfrm>
            <a:off x="5896020" y="1416193"/>
            <a:ext cx="1786664" cy="1536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5" t="29608" r="20562" b="30000"/>
          <a:stretch/>
        </p:blipFill>
        <p:spPr>
          <a:xfrm>
            <a:off x="5829300" y="2944592"/>
            <a:ext cx="1830669" cy="155817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Cyclone Base Case: Wavenumber Space Filters – 1D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480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26863" r="18025" b="27059"/>
          <a:stretch/>
        </p:blipFill>
        <p:spPr>
          <a:xfrm>
            <a:off x="1211446" y="978466"/>
            <a:ext cx="4389254" cy="3778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172200" y="902266"/>
            <a:ext cx="2667000" cy="3955484"/>
            <a:chOff x="7377758" y="1187435"/>
            <a:chExt cx="3766421" cy="55360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3" t="29275" r="19774" b="28986"/>
            <a:stretch/>
          </p:blipFill>
          <p:spPr>
            <a:xfrm>
              <a:off x="7391205" y="1187435"/>
              <a:ext cx="3319670" cy="28624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1" t="30196" r="19294" b="30000"/>
            <a:stretch/>
          </p:blipFill>
          <p:spPr>
            <a:xfrm>
              <a:off x="7377758" y="3993775"/>
              <a:ext cx="3388660" cy="27297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220005" y="1452281"/>
              <a:ext cx="1924174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|𝝳n</a:t>
              </a:r>
              <a:r>
                <a:rPr lang="en-US" baseline="-25000" dirty="0"/>
                <a:t>e</a:t>
              </a:r>
              <a:r>
                <a:rPr lang="en-US" dirty="0"/>
                <a:t>|</a:t>
              </a:r>
              <a:r>
                <a:rPr lang="en-US" baseline="30000" dirty="0"/>
                <a:t>2</a:t>
              </a:r>
              <a:r>
                <a:rPr lang="en-US" dirty="0"/>
                <a:t>(</a:t>
              </a:r>
              <a:r>
                <a:rPr lang="en-US" dirty="0" err="1"/>
                <a:t>k</a:t>
              </a:r>
              <a:r>
                <a:rPr lang="en-US" baseline="-25000" dirty="0" err="1"/>
                <a:t>x</a:t>
              </a:r>
              <a:r>
                <a:rPr lang="en-US" dirty="0"/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20005" y="4238078"/>
              <a:ext cx="1924174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|𝝳n</a:t>
              </a:r>
              <a:r>
                <a:rPr lang="en-US" baseline="-25000" dirty="0"/>
                <a:t>e</a:t>
              </a:r>
              <a:r>
                <a:rPr lang="en-US" dirty="0"/>
                <a:t>|</a:t>
              </a:r>
              <a:r>
                <a:rPr lang="en-US" baseline="30000" dirty="0"/>
                <a:t>2</a:t>
              </a:r>
              <a:r>
                <a:rPr lang="en-US" dirty="0"/>
                <a:t>(</a:t>
              </a:r>
              <a:r>
                <a:rPr lang="en-US" dirty="0" err="1"/>
                <a:t>k</a:t>
              </a:r>
              <a:r>
                <a:rPr lang="en-US" baseline="-25000" dirty="0" err="1"/>
                <a:t>y</a:t>
              </a:r>
              <a:r>
                <a:rPr lang="en-US" dirty="0"/>
                <a:t>)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885953" y="1349128"/>
            <a:ext cx="268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Measurement Wavenumbers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k</a:t>
            </a:r>
            <a:r>
              <a:rPr lang="en-US" b="1" baseline="-25000" dirty="0" err="1">
                <a:solidFill>
                  <a:schemeClr val="bg1"/>
                </a:solidFill>
              </a:rPr>
              <a:t>r</a:t>
            </a:r>
            <a:r>
              <a:rPr lang="en-US" b="1" dirty="0">
                <a:solidFill>
                  <a:schemeClr val="bg1"/>
                </a:solidFill>
              </a:rPr>
              <a:t>𝝆</a:t>
            </a:r>
            <a:r>
              <a:rPr lang="en-US" b="1" baseline="-25000" dirty="0" err="1">
                <a:solidFill>
                  <a:schemeClr val="bg1"/>
                </a:solidFill>
              </a:rPr>
              <a:t>s</a:t>
            </a:r>
            <a:r>
              <a:rPr lang="en-US" b="1" baseline="30000" dirty="0" err="1">
                <a:solidFill>
                  <a:schemeClr val="bg1"/>
                </a:solidFill>
              </a:rPr>
              <a:t>exp</a:t>
            </a:r>
            <a:r>
              <a:rPr lang="en-US" b="1" dirty="0">
                <a:solidFill>
                  <a:schemeClr val="bg1"/>
                </a:solidFill>
              </a:rPr>
              <a:t>= 0.27	k</a:t>
            </a:r>
            <a:r>
              <a:rPr lang="en-US" b="1" baseline="-25000" dirty="0">
                <a:solidFill>
                  <a:schemeClr val="bg1"/>
                </a:solidFill>
              </a:rPr>
              <a:t>𝞱</a:t>
            </a:r>
            <a:r>
              <a:rPr lang="en-US" b="1" dirty="0">
                <a:solidFill>
                  <a:schemeClr val="bg1"/>
                </a:solidFill>
              </a:rPr>
              <a:t>𝝆</a:t>
            </a:r>
            <a:r>
              <a:rPr lang="en-US" b="1" baseline="-25000" dirty="0" err="1">
                <a:solidFill>
                  <a:schemeClr val="bg1"/>
                </a:solidFill>
              </a:rPr>
              <a:t>s</a:t>
            </a:r>
            <a:r>
              <a:rPr lang="en-US" b="1" baseline="30000" dirty="0" err="1">
                <a:solidFill>
                  <a:schemeClr val="bg1"/>
                </a:solidFill>
              </a:rPr>
              <a:t>exp</a:t>
            </a:r>
            <a:r>
              <a:rPr lang="en-US" b="1" dirty="0">
                <a:solidFill>
                  <a:schemeClr val="bg1"/>
                </a:solidFill>
              </a:rPr>
              <a:t>= 0.42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Cyclone Base Case: Wavenumber measurement region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553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3149" r="17231" b="3050"/>
          <a:stretch/>
        </p:blipFill>
        <p:spPr>
          <a:xfrm rot="16200000" flipH="1" flipV="1">
            <a:off x="2864859" y="-522518"/>
            <a:ext cx="3486961" cy="6473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2836" y="4525888"/>
            <a:ext cx="3116559" cy="24820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rgbClr val="FF0000"/>
                </a:solidFill>
              </a:rPr>
              <a:t>GOOD AGREEMENT BETWEEN R &amp; K FILTERS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4756" y="2125120"/>
            <a:ext cx="17696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k</a:t>
            </a:r>
            <a:r>
              <a:rPr lang="en-US" b="1" baseline="-25000" dirty="0" err="1"/>
              <a:t>r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0.27</a:t>
            </a:r>
          </a:p>
          <a:p>
            <a:r>
              <a:rPr lang="en-US" b="1" dirty="0"/>
              <a:t>k</a:t>
            </a:r>
            <a:r>
              <a:rPr lang="en-US" b="1" baseline="-25000" dirty="0"/>
              <a:t>𝞱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0.42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Synthetic signal: a</a:t>
            </a:r>
            <a:r>
              <a:rPr lang="en-US" sz="2100" baseline="-25000" dirty="0"/>
              <a:t>0</a:t>
            </a:r>
            <a:r>
              <a:rPr lang="en-US" sz="2100" dirty="0"/>
              <a:t> = 5 cm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617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2214" r="12992" b="1880"/>
          <a:stretch/>
        </p:blipFill>
        <p:spPr>
          <a:xfrm rot="16200000" flipH="1" flipV="1">
            <a:off x="2770249" y="-451115"/>
            <a:ext cx="3643314" cy="612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52" y="4499644"/>
            <a:ext cx="3116559" cy="24820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rgbClr val="FF0000"/>
                </a:solidFill>
              </a:rPr>
              <a:t>GOOD AGREEMENT BETWEEN R &amp; K FILTERS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64756" y="2125120"/>
            <a:ext cx="19220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k</a:t>
            </a:r>
            <a:r>
              <a:rPr lang="en-US" b="1" baseline="-25000" dirty="0" err="1"/>
              <a:t>r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0.27</a:t>
            </a:r>
          </a:p>
          <a:p>
            <a:r>
              <a:rPr lang="en-US" b="1" dirty="0"/>
              <a:t>k</a:t>
            </a:r>
            <a:r>
              <a:rPr lang="en-US" b="1" baseline="-25000" dirty="0"/>
              <a:t>𝞱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0.42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Synthetic signal: a</a:t>
            </a:r>
            <a:r>
              <a:rPr lang="en-US" sz="2100" baseline="-25000" dirty="0"/>
              <a:t>0</a:t>
            </a:r>
            <a:r>
              <a:rPr lang="en-US" sz="2100" dirty="0"/>
              <a:t> = 10 cm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796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108" r="15414" b="945"/>
          <a:stretch/>
        </p:blipFill>
        <p:spPr>
          <a:xfrm rot="5400000">
            <a:off x="2794872" y="-634131"/>
            <a:ext cx="3486149" cy="6583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5498" y="4457700"/>
            <a:ext cx="2850460" cy="24820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13" b="1">
                <a:solidFill>
                  <a:srgbClr val="FF0000"/>
                </a:solidFill>
              </a:rPr>
              <a:t>FACTOR x2-3 AMPLITUDE DISCREPANCY </a:t>
            </a:r>
            <a:endParaRPr lang="en-US" sz="1013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9874" y="2057402"/>
            <a:ext cx="18769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k</a:t>
            </a:r>
            <a:r>
              <a:rPr lang="en-US" b="1" baseline="-25000" dirty="0" err="1"/>
              <a:t>r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0.27</a:t>
            </a:r>
          </a:p>
          <a:p>
            <a:r>
              <a:rPr lang="en-US" b="1" dirty="0"/>
              <a:t>k</a:t>
            </a:r>
            <a:r>
              <a:rPr lang="en-US" b="1" baseline="-25000" dirty="0"/>
              <a:t>𝞱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0.42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0"/>
            <a:ext cx="6858000" cy="72009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Synthetic signal: a</a:t>
            </a:r>
            <a:r>
              <a:rPr lang="en-US" sz="2100" baseline="-25000" dirty="0"/>
              <a:t>0</a:t>
            </a:r>
            <a:r>
              <a:rPr lang="en-US" sz="2100" dirty="0"/>
              <a:t> = 20 cm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45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Use a High-k Scattering Diagnostic to Probe Electron Scale Turbulence in NSTX and NSTX-U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71550"/>
                <a:ext cx="6858000" cy="405765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Scattered power density</a:t>
                </a:r>
              </a:p>
              <a:p>
                <a:endParaRPr lang="en-US" sz="1800" b="1" i="1" dirty="0"/>
              </a:p>
              <a:p>
                <a:r>
                  <a:rPr lang="en-US" sz="1800" b="1" i="1" dirty="0"/>
                  <a:t>Three wave-coupling </a:t>
                </a:r>
                <a:r>
                  <a:rPr lang="en-US" sz="1800" dirty="0"/>
                  <a:t>between incident beam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(</a:t>
                </a:r>
                <a:r>
                  <a:rPr lang="en-US" sz="1800" b="1" dirty="0" err="1">
                    <a:solidFill>
                      <a:srgbClr val="FF0000"/>
                    </a:solidFill>
                  </a:rPr>
                  <a:t>k</a:t>
                </a:r>
                <a:r>
                  <a:rPr lang="en-US" sz="1800" b="1" baseline="-25000" dirty="0" err="1">
                    <a:solidFill>
                      <a:srgbClr val="FF0000"/>
                    </a:solidFill>
                  </a:rPr>
                  <a:t>i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 , </a:t>
                </a:r>
                <a:r>
                  <a:rPr lang="en-US" sz="1800" b="1" dirty="0" err="1">
                    <a:solidFill>
                      <a:srgbClr val="FF0000"/>
                    </a:solidFill>
                  </a:rPr>
                  <a:t>ω</a:t>
                </a:r>
                <a:r>
                  <a:rPr lang="en-US" sz="1800" b="1" baseline="-25000" dirty="0" err="1">
                    <a:solidFill>
                      <a:srgbClr val="FF0000"/>
                    </a:solidFill>
                  </a:rPr>
                  <a:t>i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) </a:t>
                </a:r>
                <a:r>
                  <a:rPr lang="en-US" sz="1800" dirty="0"/>
                  <a:t>and plasma (</a:t>
                </a:r>
                <a:r>
                  <a:rPr lang="en-US" sz="1800" b="1" dirty="0"/>
                  <a:t>k</a:t>
                </a:r>
                <a:r>
                  <a:rPr lang="en-US" sz="1800" b="1" baseline="-25000" dirty="0"/>
                  <a:t> </a:t>
                </a:r>
                <a:r>
                  <a:rPr lang="en-US" sz="1800" b="1" dirty="0"/>
                  <a:t>, </a:t>
                </a:r>
                <a:r>
                  <a:rPr lang="en-US" sz="1800" b="1" dirty="0" err="1"/>
                  <a:t>ω</a:t>
                </a:r>
                <a:r>
                  <a:rPr lang="en-US" sz="1800" dirty="0"/>
                  <a:t>)</a:t>
                </a:r>
              </a:p>
              <a:p>
                <a:endParaRPr lang="en-US" sz="1000" dirty="0"/>
              </a:p>
              <a:p>
                <a:r>
                  <a:rPr lang="en-US" sz="1800" dirty="0"/>
                  <a:t>Gaussian microwave probe beam</a:t>
                </a:r>
              </a:p>
              <a:p>
                <a:pPr lvl="1"/>
                <a:r>
                  <a:rPr lang="en-US" sz="1200" dirty="0"/>
                  <a:t>a = 3 cm (1/e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radius, ~ 800 𝝆</a:t>
                </a:r>
                <a:r>
                  <a:rPr lang="en-US" sz="1200" baseline="-25000" dirty="0"/>
                  <a:t>e</a:t>
                </a:r>
                <a:r>
                  <a:rPr lang="en-US" sz="1200" dirty="0"/>
                  <a:t>)</a:t>
                </a:r>
              </a:p>
              <a:p>
                <a:pPr lvl="1"/>
                <a:r>
                  <a:rPr lang="en-US" sz="1200" dirty="0"/>
                  <a:t>f = 280 GHz ( &gt;&gt;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𝑓</m:t>
                    </m:r>
                    <m:r>
                      <a:rPr lang="en-US" sz="1200" i="1" baseline="-25000">
                        <a:latin typeface="Cambria Math" charset="0"/>
                      </a:rPr>
                      <m:t>𝑝𝑒</m:t>
                    </m:r>
                    <m:r>
                      <a:rPr lang="en-US" sz="1200" i="1">
                        <a:latin typeface="Cambria Math" charset="0"/>
                      </a:rPr>
                      <m:t>, </m:t>
                    </m:r>
                    <m:r>
                      <a:rPr lang="en-US" sz="1200" i="1">
                        <a:latin typeface="Cambria Math" charset="0"/>
                      </a:rPr>
                      <m:t>𝑓𝑐𝑒</m:t>
                    </m:r>
                  </m:oMath>
                </a14:m>
                <a:r>
                  <a:rPr lang="en-US" sz="1200" dirty="0"/>
                  <a:t>) </a:t>
                </a:r>
              </a:p>
              <a:p>
                <a:pPr lvl="1"/>
                <a:endParaRPr lang="en-US" sz="600" dirty="0"/>
              </a:p>
              <a:p>
                <a:r>
                  <a:rPr lang="en-US" sz="1800" dirty="0"/>
                  <a:t>Turbulence k is selected by geometry </a:t>
                </a:r>
              </a:p>
              <a:p>
                <a:pPr lvl="1"/>
                <a:r>
                  <a:rPr lang="en-US" sz="1400" dirty="0"/>
                  <a:t>Past work by F. </a:t>
                </a:r>
                <a:r>
                  <a:rPr lang="en-US" sz="1400" dirty="0" err="1"/>
                  <a:t>Poli</a:t>
                </a:r>
                <a:r>
                  <a:rPr lang="en-US" sz="1400" dirty="0"/>
                  <a:t> on synthetic diagnostic: k-filter, GTS code</a:t>
                </a:r>
              </a:p>
              <a:p>
                <a:endParaRPr lang="en-US" sz="600" dirty="0"/>
              </a:p>
              <a:p>
                <a:r>
                  <a:rPr lang="en-US" sz="1800" dirty="0"/>
                  <a:t>This talk: synthetic diagnostic</a:t>
                </a:r>
              </a:p>
              <a:p>
                <a:pPr lvl="1"/>
                <a:r>
                  <a:rPr lang="en-US" sz="1400" dirty="0"/>
                  <a:t>Two methods: k-filter and real space </a:t>
                </a:r>
                <a:r>
                  <a:rPr lang="en-US" sz="1400" dirty="0" smtClean="0"/>
                  <a:t>filter, GYRO</a:t>
                </a:r>
                <a:endParaRPr lang="en-US" sz="1400" dirty="0"/>
              </a:p>
              <a:p>
                <a:endParaRPr lang="en-US" b="1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500" b="1" dirty="0"/>
              </a:p>
              <a:p>
                <a:pPr marL="0" indent="0">
                  <a:buNone/>
                </a:pPr>
                <a:r>
                  <a:rPr lang="en-US" sz="1500" u="sng" dirty="0"/>
                  <a:t/>
                </a:r>
                <a:br>
                  <a:rPr lang="en-US" sz="1500" u="sng" dirty="0"/>
                </a:br>
                <a:endParaRPr lang="en-US" sz="1500" b="1" dirty="0"/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71550"/>
                <a:ext cx="6858000" cy="4057650"/>
              </a:xfrm>
              <a:blipFill rotWithShape="0">
                <a:blip r:embed="rId3"/>
                <a:stretch>
                  <a:fillRect l="-622" t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67301"/>
              </p:ext>
            </p:extLst>
          </p:nvPr>
        </p:nvGraphicFramePr>
        <p:xfrm>
          <a:off x="3756433" y="759675"/>
          <a:ext cx="1263551" cy="775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673100" imgH="457200" progId="Equation.3">
                  <p:embed/>
                </p:oleObj>
              </mc:Choice>
              <mc:Fallback>
                <p:oleObj name="Equation" r:id="rId4" imgW="673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433" y="759675"/>
                        <a:ext cx="1263551" cy="7755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362199" y="2038351"/>
            <a:ext cx="3942995" cy="382596"/>
            <a:chOff x="5088888" y="5600315"/>
            <a:chExt cx="3815730" cy="709718"/>
          </a:xfrm>
        </p:grpSpPr>
        <p:sp>
          <p:nvSpPr>
            <p:cNvPr id="12" name="TextBox 11"/>
            <p:cNvSpPr txBox="1"/>
            <p:nvPr/>
          </p:nvSpPr>
          <p:spPr>
            <a:xfrm>
              <a:off x="7113343" y="5600315"/>
              <a:ext cx="1791275" cy="685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ω</a:t>
              </a:r>
              <a:r>
                <a:rPr lang="en-US" b="1" baseline="-25000" dirty="0" err="1">
                  <a:solidFill>
                    <a:srgbClr val="0000FF"/>
                  </a:solidFill>
                </a:rPr>
                <a:t>s</a:t>
              </a:r>
              <a:r>
                <a:rPr lang="en-US" baseline="-25000" dirty="0"/>
                <a:t> </a:t>
              </a:r>
              <a:r>
                <a:rPr lang="en-US" dirty="0"/>
                <a:t>= </a:t>
              </a:r>
              <a:r>
                <a:rPr lang="en-US" b="1" dirty="0" err="1"/>
                <a:t>ω</a:t>
              </a:r>
              <a:r>
                <a:rPr lang="en-US" dirty="0"/>
                <a:t> +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ω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i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088888" y="5600315"/>
              <a:ext cx="1533250" cy="709718"/>
              <a:chOff x="5088888" y="5600315"/>
              <a:chExt cx="1533250" cy="709718"/>
            </a:xfrm>
          </p:grpSpPr>
          <p:grpSp>
            <p:nvGrpSpPr>
              <p:cNvPr id="15" name="Group 79"/>
              <p:cNvGrpSpPr/>
              <p:nvPr/>
            </p:nvGrpSpPr>
            <p:grpSpPr>
              <a:xfrm>
                <a:off x="5088888" y="5600315"/>
                <a:ext cx="1533250" cy="709718"/>
                <a:chOff x="4263896" y="2147095"/>
                <a:chExt cx="1533250" cy="709718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5276851" y="2147095"/>
                  <a:ext cx="520295" cy="685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b="1" dirty="0" err="1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</a:rPr>
                    <a:t>k</a:t>
                  </a:r>
                  <a:r>
                    <a:rPr lang="en-US" baseline="-25000" dirty="0" err="1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</a:rPr>
                    <a:t>i</a:t>
                  </a:r>
                  <a:endParaRPr lang="en-US" baseline="-25000" dirty="0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20" name="Group 78"/>
                <p:cNvGrpSpPr/>
                <p:nvPr/>
              </p:nvGrpSpPr>
              <p:grpSpPr>
                <a:xfrm>
                  <a:off x="4263896" y="2152644"/>
                  <a:ext cx="1117729" cy="704169"/>
                  <a:chOff x="4263896" y="2152644"/>
                  <a:chExt cx="1117729" cy="70416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/>
                      <p:cNvSpPr txBox="1"/>
                      <p:nvPr/>
                    </p:nvSpPr>
                    <p:spPr>
                      <a:xfrm>
                        <a:off x="4263896" y="2152644"/>
                        <a:ext cx="506640" cy="6733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buNone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>
                                  <a:ln>
                                    <a:solidFill>
                                      <a:srgbClr val="0000FF"/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𝐤</m:t>
                              </m:r>
                              <m:r>
                                <a:rPr lang="en-US" b="1" baseline="-25000">
                                  <a:ln>
                                    <a:solidFill>
                                      <a:srgbClr val="0000FF"/>
                                    </a:solidFill>
                                  </a:ln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𝐬</m:t>
                              </m:r>
                            </m:oMath>
                          </m:oMathPara>
                        </a14:m>
                        <a:endParaRPr lang="en-US" b="1" baseline="-25000" dirty="0">
                          <a:ln>
                            <a:solidFill>
                              <a:srgbClr val="0000FF"/>
                            </a:solidFill>
                          </a:ln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" name="TextBox 2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63896" y="2152644"/>
                        <a:ext cx="506640" cy="630429"/>
                      </a:xfrm>
                      <a:prstGeom prst="rect">
                        <a:avLst/>
                      </a:prstGeom>
                      <a:blipFill rotWithShape="0"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829174" y="2163351"/>
                    <a:ext cx="447675" cy="685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b="1" dirty="0"/>
                      <a:t>k</a:t>
                    </a:r>
                    <a:endParaRPr lang="en-US" b="1" baseline="-25000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4581525" y="2171700"/>
                    <a:ext cx="295275" cy="6851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dirty="0"/>
                      <a:t>=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5086350" y="2241580"/>
                    <a:ext cx="295275" cy="5138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1200" dirty="0"/>
                      <a:t>+</a:t>
                    </a:r>
                  </a:p>
                </p:txBody>
              </p:sp>
            </p:grpSp>
          </p:grp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5135945" y="5679862"/>
                <a:ext cx="219075" cy="15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5733359" y="5678247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192289" y="5677396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747518" y="1126986"/>
            <a:ext cx="2273235" cy="3644376"/>
            <a:chOff x="6005336" y="1432818"/>
            <a:chExt cx="3232603" cy="518240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5336" y="1432818"/>
              <a:ext cx="3029369" cy="49287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754454" y="6221320"/>
              <a:ext cx="2483485" cy="393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View from top of NSTX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6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"/>
            <a:ext cx="6858000" cy="685642"/>
          </a:xfrm>
        </p:spPr>
        <p:txBody>
          <a:bodyPr>
            <a:normAutofit/>
          </a:bodyPr>
          <a:lstStyle/>
          <a:p>
            <a:r>
              <a:rPr lang="en-US" sz="2100" dirty="0"/>
              <a:t>Conclusions from Cyclone Base Case Tests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7302" y="1028702"/>
            <a:ext cx="6550399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575" dirty="0"/>
              <a:t>We have shown good agreement between two alternate ways to approach a scattering synthetic diagnostic</a:t>
            </a:r>
          </a:p>
          <a:p>
            <a:pPr marL="417910" lvl="1" indent="-160735">
              <a:buFont typeface="Arial" charset="0"/>
              <a:buChar char="•"/>
            </a:pPr>
            <a:r>
              <a:rPr lang="en-US" sz="1575" dirty="0"/>
              <a:t>filtering in real space (r-filter)</a:t>
            </a:r>
          </a:p>
          <a:p>
            <a:pPr marL="417910" lvl="1" indent="-160735">
              <a:buFont typeface="Arial" charset="0"/>
              <a:buChar char="•"/>
            </a:pPr>
            <a:r>
              <a:rPr lang="en-US" sz="1575" dirty="0"/>
              <a:t>filtering in </a:t>
            </a:r>
            <a:r>
              <a:rPr lang="en-US" sz="1575" dirty="0" err="1"/>
              <a:t>wevenumber</a:t>
            </a:r>
            <a:r>
              <a:rPr lang="en-US" sz="1575" dirty="0"/>
              <a:t> space (k-filter)</a:t>
            </a:r>
          </a:p>
          <a:p>
            <a:pPr marL="160735" indent="-160735">
              <a:buFont typeface="Arial" charset="0"/>
              <a:buChar char="•"/>
            </a:pPr>
            <a:endParaRPr lang="en-US" sz="1575" dirty="0"/>
          </a:p>
          <a:p>
            <a:pPr marL="160735" indent="-160735">
              <a:buFont typeface="Arial" charset="0"/>
              <a:buChar char="•"/>
            </a:pPr>
            <a:r>
              <a:rPr lang="en-US" sz="1575" dirty="0"/>
              <a:t>The beam width was included in the full simulation domain at a</a:t>
            </a:r>
            <a:r>
              <a:rPr lang="en-US" sz="1575" baseline="-25000" dirty="0"/>
              <a:t>0</a:t>
            </a:r>
            <a:r>
              <a:rPr lang="en-US" sz="1575" dirty="0"/>
              <a:t> = 5 cm, and completely exceeded sim domain at a</a:t>
            </a:r>
            <a:r>
              <a:rPr lang="en-US" sz="1575" baseline="-25000" dirty="0"/>
              <a:t>0</a:t>
            </a:r>
            <a:r>
              <a:rPr lang="en-US" sz="1575" dirty="0"/>
              <a:t> = 20 cm.</a:t>
            </a:r>
          </a:p>
          <a:p>
            <a:pPr marL="160735" indent="-160735">
              <a:buFont typeface="Arial" charset="0"/>
              <a:buChar char="•"/>
            </a:pPr>
            <a:endParaRPr lang="en-US" sz="1575" dirty="0"/>
          </a:p>
          <a:p>
            <a:pPr marL="160735" indent="-160735">
              <a:buFont typeface="Arial" charset="0"/>
              <a:buChar char="•"/>
            </a:pPr>
            <a:r>
              <a:rPr lang="en-US" sz="1575" dirty="0"/>
              <a:t>Agreement between r &amp; k filters was best at a</a:t>
            </a:r>
            <a:r>
              <a:rPr lang="en-US" sz="1575" baseline="-25000" dirty="0"/>
              <a:t>0</a:t>
            </a:r>
            <a:r>
              <a:rPr lang="en-US" sz="1575" dirty="0"/>
              <a:t> = 5 &amp; 10 cm. </a:t>
            </a:r>
          </a:p>
          <a:p>
            <a:pPr marL="160735" indent="-160735">
              <a:buFont typeface="Arial" charset="0"/>
              <a:buChar char="•"/>
            </a:pPr>
            <a:endParaRPr lang="en-US" sz="1575" dirty="0"/>
          </a:p>
          <a:p>
            <a:pPr marL="160735" indent="-160735">
              <a:buFont typeface="Arial" charset="0"/>
              <a:buChar char="•"/>
            </a:pPr>
            <a:r>
              <a:rPr lang="en-US" sz="1575" dirty="0"/>
              <a:t>At a</a:t>
            </a:r>
            <a:r>
              <a:rPr lang="en-US" sz="1575" baseline="-25000" dirty="0"/>
              <a:t>0</a:t>
            </a:r>
            <a:r>
              <a:rPr lang="en-US" sz="1575" dirty="0"/>
              <a:t> = 20 cm, the r-filter was a factor 2-3 smaller amplitude than the k-filter method (possibly due to beam exceeding sim domain at a</a:t>
            </a:r>
            <a:r>
              <a:rPr lang="en-US" sz="1575" baseline="-25000" dirty="0"/>
              <a:t>0</a:t>
            </a:r>
            <a:r>
              <a:rPr lang="en-US" sz="1575" dirty="0"/>
              <a:t> = 20 cm)</a:t>
            </a:r>
          </a:p>
        </p:txBody>
      </p:sp>
    </p:spTree>
    <p:extLst>
      <p:ext uri="{BB962C8B-B14F-4D97-AF65-F5344CB8AC3E}">
        <p14:creationId xmlns:p14="http://schemas.microsoft.com/office/powerpoint/2010/main" val="2354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4302"/>
            <a:ext cx="6858000" cy="571342"/>
          </a:xfrm>
        </p:spPr>
        <p:txBody>
          <a:bodyPr>
            <a:normAutofit/>
          </a:bodyPr>
          <a:lstStyle/>
          <a:p>
            <a:r>
              <a:rPr lang="en-US" sz="2100" dirty="0"/>
              <a:t>Immediate Next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971550"/>
            <a:ext cx="685800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575" dirty="0"/>
              <a:t>Apply synthetic diagnostic to realistic NSTX plasma conditions</a:t>
            </a:r>
          </a:p>
          <a:p>
            <a:pPr marL="503635" lvl="1" indent="-160735">
              <a:buFont typeface="Arial" charset="0"/>
              <a:buChar char="•"/>
            </a:pPr>
            <a:r>
              <a:rPr lang="en-US" sz="1275" dirty="0">
                <a:solidFill>
                  <a:schemeClr val="accent1"/>
                </a:solidFill>
              </a:rPr>
              <a:t>Run expensive GYRO simulations that overlap with scattering beam (~ 2 M CPU h) – </a:t>
            </a:r>
            <a:r>
              <a:rPr lang="en-US" sz="1275" b="1" dirty="0">
                <a:solidFill>
                  <a:schemeClr val="accent1"/>
                </a:solidFill>
              </a:rPr>
              <a:t>coming in next week</a:t>
            </a:r>
            <a:endParaRPr lang="en-US" sz="1275" b="1" dirty="0">
              <a:solidFill>
                <a:schemeClr val="accent1"/>
              </a:solidFill>
              <a:sym typeface="Wingdings"/>
            </a:endParaRPr>
          </a:p>
          <a:p>
            <a:pPr marL="503635" lvl="1" indent="-160735">
              <a:buFont typeface="Arial" charset="0"/>
              <a:buChar char="•"/>
            </a:pPr>
            <a:r>
              <a:rPr lang="en-US" sz="1275" dirty="0">
                <a:solidFill>
                  <a:schemeClr val="accent1"/>
                </a:solidFill>
                <a:sym typeface="Wingdings"/>
              </a:rPr>
              <a:t>Compare frequency and k-spectrum with experiment</a:t>
            </a:r>
            <a:endParaRPr lang="en-US" sz="1275" dirty="0">
              <a:solidFill>
                <a:schemeClr val="accent1"/>
              </a:solidFill>
            </a:endParaRPr>
          </a:p>
          <a:p>
            <a:pPr marL="160735" indent="-160735">
              <a:buFont typeface="Arial" charset="0"/>
              <a:buChar char="•"/>
            </a:pPr>
            <a:endParaRPr lang="en-US" sz="1575" dirty="0">
              <a:solidFill>
                <a:schemeClr val="accent1"/>
              </a:solidFill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575" dirty="0"/>
              <a:t>Implement a 3D synthetic diagnostic for higher fidelity modeling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6667"/>
          <a:stretch/>
        </p:blipFill>
        <p:spPr>
          <a:xfrm>
            <a:off x="3143250" y="2628900"/>
            <a:ext cx="2388400" cy="19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5105400" y="1333296"/>
            <a:ext cx="3736920" cy="1695654"/>
            <a:chOff x="7839628" y="2550976"/>
            <a:chExt cx="7202229" cy="3014496"/>
          </a:xfrm>
        </p:grpSpPr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8051368" y="3072632"/>
              <a:ext cx="5326008" cy="2492840"/>
              <a:chOff x="8750615" y="1558354"/>
              <a:chExt cx="5326008" cy="249284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8750617" y="1558354"/>
                <a:ext cx="407142" cy="430306"/>
              </a:xfrm>
              <a:prstGeom prst="rect">
                <a:avLst/>
              </a:prstGeom>
              <a:solidFill>
                <a:srgbClr val="C0000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151350" y="1558356"/>
                <a:ext cx="4925273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Standard ion scale simulation k∈[0.03,1]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750617" y="2077050"/>
                <a:ext cx="407142" cy="431563"/>
              </a:xfrm>
              <a:prstGeom prst="rect">
                <a:avLst/>
              </a:prstGeom>
              <a:solidFill>
                <a:schemeClr val="accent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157761" y="2141061"/>
                <a:ext cx="4675024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Standard e- scale simulation k∈[1, 40]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750616" y="2597003"/>
                <a:ext cx="396723" cy="3957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147340" y="2623374"/>
                <a:ext cx="3361989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High-k scattering: </a:t>
                </a:r>
                <a:r>
                  <a:rPr lang="en-US" sz="1050" dirty="0"/>
                  <a:t>(</a:t>
                </a:r>
                <a:r>
                  <a:rPr lang="en-US" sz="1050" dirty="0" err="1"/>
                  <a:t>k</a:t>
                </a:r>
                <a:r>
                  <a:rPr lang="en-US" sz="1050" baseline="-25000" dirty="0" err="1"/>
                  <a:t>r</a:t>
                </a:r>
                <a:r>
                  <a:rPr lang="en-US" sz="1050" baseline="-25000" dirty="0"/>
                  <a:t>, </a:t>
                </a:r>
                <a:r>
                  <a:rPr lang="en-US" sz="1050" dirty="0"/>
                  <a:t>k</a:t>
                </a:r>
                <a:r>
                  <a:rPr lang="en-US" sz="1050" baseline="-25000" dirty="0"/>
                  <a:t>𝞱</a:t>
                </a:r>
                <a:r>
                  <a:rPr lang="en-US" sz="1050" dirty="0"/>
                  <a:t>)</a:t>
                </a:r>
                <a:r>
                  <a:rPr lang="en-US" sz="1050" baseline="30000" dirty="0" err="1"/>
                  <a:t>exp</a:t>
                </a:r>
                <a:endParaRPr lang="en-US" sz="1050" baseline="30000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750616" y="3097522"/>
                <a:ext cx="334939" cy="384993"/>
              </a:xfrm>
              <a:prstGeom prst="rect">
                <a:avLst/>
              </a:prstGeom>
              <a:noFill/>
              <a:ln w="5080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165817" y="3097523"/>
                <a:ext cx="4718277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Big-box e- scale simulation k∈[0.3, 40]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750615" y="3623188"/>
                <a:ext cx="334939" cy="384993"/>
              </a:xfrm>
              <a:prstGeom prst="rect">
                <a:avLst/>
              </a:prstGeom>
              <a:noFill/>
              <a:ln w="508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157761" y="3609934"/>
                <a:ext cx="4705919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High-k ion scale simulation k∈[0.03, 6]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839628" y="2550976"/>
              <a:ext cx="7202229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Simulation resolution in k-space</a:t>
              </a:r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>
          <a:xfrm>
            <a:off x="1143000" y="2"/>
            <a:ext cx="6858000" cy="685642"/>
          </a:xfrm>
          <a:prstGeom prst="rect">
            <a:avLst/>
          </a:prstGeom>
        </p:spPr>
        <p:txBody>
          <a:bodyPr vert="horz" lIns="34290" tIns="34290" rIns="34290" bIns="3429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Ion–scale route to a synthetic diagnostic comparison</a:t>
            </a: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319169" y="745013"/>
            <a:ext cx="5167231" cy="3272955"/>
            <a:chOff x="-554924" y="1414480"/>
            <a:chExt cx="6952308" cy="4403636"/>
          </a:xfrm>
        </p:grpSpPr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-554924" y="1414480"/>
              <a:ext cx="6952308" cy="4403636"/>
              <a:chOff x="213024" y="1375508"/>
              <a:chExt cx="8565307" cy="5425318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213024" y="1375508"/>
                <a:ext cx="8565307" cy="5425318"/>
                <a:chOff x="1047542" y="1384412"/>
                <a:chExt cx="6694258" cy="550300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2095471" y="2166620"/>
                  <a:ext cx="4475671" cy="3698467"/>
                </a:xfrm>
                <a:prstGeom prst="rect">
                  <a:avLst/>
                </a:prstGeom>
                <a:solidFill>
                  <a:schemeClr val="accent1">
                    <a:alpha val="3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cxnSp>
              <p:nvCxnSpPr>
                <p:cNvPr id="5" name="Straight Arrow Connector 4"/>
                <p:cNvCxnSpPr/>
                <p:nvPr/>
              </p:nvCxnSpPr>
              <p:spPr>
                <a:xfrm>
                  <a:off x="2070847" y="2124635"/>
                  <a:ext cx="4778188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2070847" y="2124635"/>
                  <a:ext cx="0" cy="4077382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1722849" y="6123446"/>
                  <a:ext cx="829382" cy="763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 err="1"/>
                    <a:t>k</a:t>
                  </a:r>
                  <a:r>
                    <a:rPr lang="en-US" sz="2100" baseline="-25000" dirty="0" err="1"/>
                    <a:t>r</a:t>
                  </a:r>
                  <a:r>
                    <a:rPr lang="en-US" sz="2100" dirty="0"/>
                    <a:t>𝝆</a:t>
                  </a:r>
                  <a:r>
                    <a:rPr lang="en-US" sz="2100" baseline="-25000" dirty="0"/>
                    <a:t>i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839743" y="1641931"/>
                  <a:ext cx="902057" cy="763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/>
                    <a:t>k</a:t>
                  </a:r>
                  <a:r>
                    <a:rPr lang="en-US" sz="2100" baseline="-25000" dirty="0"/>
                    <a:t>𝞱</a:t>
                  </a:r>
                  <a:r>
                    <a:rPr lang="en-US" sz="2100" dirty="0"/>
                    <a:t>𝝆</a:t>
                  </a:r>
                  <a:r>
                    <a:rPr lang="en-US" sz="2100" baseline="-25000" dirty="0" err="1"/>
                    <a:t>i</a:t>
                  </a:r>
                  <a:endParaRPr lang="en-US" sz="2100" baseline="-25000" dirty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070847" y="2124635"/>
                  <a:ext cx="407142" cy="430306"/>
                </a:xfrm>
                <a:prstGeom prst="rect">
                  <a:avLst/>
                </a:prstGeom>
                <a:solidFill>
                  <a:srgbClr val="C00000">
                    <a:alpha val="4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478306" y="1936515"/>
                  <a:ext cx="0" cy="3763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1918445" y="3030071"/>
                  <a:ext cx="29583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1634239" y="2845407"/>
                  <a:ext cx="443306" cy="679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  <a:endParaRPr lang="en-US" sz="1013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116750" y="1424561"/>
                  <a:ext cx="734000" cy="679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3-5</a:t>
                  </a:r>
                  <a:endParaRPr lang="en-US" sz="1013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244152" y="1384412"/>
                  <a:ext cx="443305" cy="679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1</a:t>
                  </a:r>
                  <a:endParaRPr lang="en-US" sz="1013" dirty="0"/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472633" y="1918585"/>
                  <a:ext cx="0" cy="3763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909484" y="2572873"/>
                  <a:ext cx="29583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621239" y="2327839"/>
                  <a:ext cx="443306" cy="679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1</a:t>
                  </a:r>
                  <a:endParaRPr lang="en-US" sz="1013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993718" y="1936445"/>
                  <a:ext cx="0" cy="3763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5445035" y="1447490"/>
                  <a:ext cx="1097366" cy="679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40-50</a:t>
                  </a:r>
                  <a:endParaRPr lang="en-US" sz="1013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047542" y="5105247"/>
                  <a:ext cx="1097366" cy="679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40-50</a:t>
                  </a:r>
                  <a:endParaRPr lang="en-US" sz="1013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1913959" y="5408660"/>
                  <a:ext cx="29583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3199368" y="2762634"/>
                  <a:ext cx="478800" cy="3218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1607677" y="2176547"/>
                <a:ext cx="5672795" cy="3631410"/>
              </a:xfrm>
              <a:prstGeom prst="rect">
                <a:avLst/>
              </a:prstGeom>
              <a:noFill/>
              <a:ln w="50800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522344" y="2077051"/>
                <a:ext cx="2437235" cy="1347467"/>
              </a:xfrm>
              <a:prstGeom prst="rect">
                <a:avLst/>
              </a:prstGeom>
              <a:noFill/>
              <a:ln w="508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>
            <a:xfrm>
              <a:off x="4581918" y="3351156"/>
              <a:ext cx="0" cy="1665848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4038600" y="3351156"/>
              <a:ext cx="0" cy="1665848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505200" y="3352800"/>
              <a:ext cx="0" cy="1703976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24200" y="3846775"/>
              <a:ext cx="1971128" cy="0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3124200" y="4212874"/>
              <a:ext cx="1976907" cy="0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3124200" y="4614939"/>
              <a:ext cx="1955076" cy="0"/>
            </a:xfrm>
            <a:prstGeom prst="straightConnector1">
              <a:avLst/>
            </a:prstGeom>
            <a:ln w="12700"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624911" y="3166312"/>
              <a:ext cx="3026533" cy="950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Standard e- scale </a:t>
              </a:r>
            </a:p>
            <a:p>
              <a:pPr algn="ctr"/>
              <a:r>
                <a:rPr lang="en-US" dirty="0"/>
                <a:t>sim grid</a:t>
              </a:r>
            </a:p>
          </p:txBody>
        </p:sp>
      </p:grpSp>
      <p:pic>
        <p:nvPicPr>
          <p:cNvPr id="66" name="Picture 65" descr="Screen Shot 2016-02-03 at 2.2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29" y="3314700"/>
            <a:ext cx="2773723" cy="63525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738310" y="3943352"/>
            <a:ext cx="11993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𝝆</a:t>
            </a:r>
            <a:r>
              <a:rPr lang="en-US" sz="1050" baseline="-25000" dirty="0" err="1"/>
              <a:t>i</a:t>
            </a:r>
            <a:r>
              <a:rPr lang="en-US" sz="1050" baseline="-25000" dirty="0"/>
              <a:t> </a:t>
            </a:r>
            <a:r>
              <a:rPr lang="en-US" sz="1050" dirty="0"/>
              <a:t>ion gyro radius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42820" y="3865222"/>
            <a:ext cx="57458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/>
              <a:t> e- scale sim. covers </a:t>
            </a:r>
            <a:r>
              <a:rPr lang="en-US" sz="1600" dirty="0" err="1"/>
              <a:t>k</a:t>
            </a:r>
            <a:r>
              <a:rPr lang="en-US" sz="1600" baseline="30000" dirty="0" err="1"/>
              <a:t>exp</a:t>
            </a:r>
            <a:r>
              <a:rPr lang="en-US" sz="1600" dirty="0"/>
              <a:t>, but grid is too coarse</a:t>
            </a:r>
            <a:br>
              <a:rPr lang="en-US" sz="1600" dirty="0"/>
            </a:br>
            <a:r>
              <a:rPr lang="en-US" sz="1600" dirty="0">
                <a:sym typeface="Wingdings"/>
              </a:rPr>
              <a:t> need big box e- scale sim, finer k-grid (expensive!)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ym typeface="Wingdings"/>
              </a:rPr>
              <a:t>Ion scale sim. has good grid space, but does not cover </a:t>
            </a:r>
            <a:r>
              <a:rPr lang="en-US" sz="1600" dirty="0" err="1">
                <a:sym typeface="Wingdings"/>
              </a:rPr>
              <a:t>k</a:t>
            </a:r>
            <a:r>
              <a:rPr lang="en-US" sz="1600" baseline="30000" dirty="0" err="1">
                <a:sym typeface="Wingdings"/>
              </a:rPr>
              <a:t>exp</a:t>
            </a:r>
            <a:r>
              <a:rPr lang="en-US" sz="1600" dirty="0">
                <a:sym typeface="Wingdings"/>
              </a:rPr>
              <a:t/>
            </a:r>
            <a:br>
              <a:rPr lang="en-US" sz="1600" dirty="0">
                <a:sym typeface="Wingdings"/>
              </a:rPr>
            </a:br>
            <a:r>
              <a:rPr lang="en-US" sz="1600" dirty="0">
                <a:sym typeface="Wingdings"/>
              </a:rPr>
              <a:t> need to extend sim from k = 1 to </a:t>
            </a:r>
            <a:r>
              <a:rPr lang="en-US" sz="1600" dirty="0" err="1">
                <a:sym typeface="Wingdings"/>
              </a:rPr>
              <a:t>k</a:t>
            </a:r>
            <a:r>
              <a:rPr lang="en-US" sz="1600" baseline="30000" dirty="0" err="1">
                <a:sym typeface="Wingdings"/>
              </a:rPr>
              <a:t>exp</a:t>
            </a:r>
            <a:r>
              <a:rPr lang="en-US" sz="1600" dirty="0">
                <a:sym typeface="Wingdings"/>
              </a:rPr>
              <a:t> (expensive!)</a:t>
            </a:r>
            <a:endParaRPr lang="en-US" sz="1600" baseline="30000" dirty="0"/>
          </a:p>
        </p:txBody>
      </p:sp>
      <p:sp>
        <p:nvSpPr>
          <p:cNvPr id="70" name="TextBox 69"/>
          <p:cNvSpPr txBox="1"/>
          <p:nvPr/>
        </p:nvSpPr>
        <p:spPr>
          <a:xfrm>
            <a:off x="2303419" y="1516220"/>
            <a:ext cx="89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(</a:t>
            </a:r>
            <a:r>
              <a:rPr lang="en-US" sz="1500" dirty="0" err="1"/>
              <a:t>k</a:t>
            </a:r>
            <a:r>
              <a:rPr lang="en-US" sz="1500" baseline="-25000" dirty="0" err="1"/>
              <a:t>r</a:t>
            </a:r>
            <a:r>
              <a:rPr lang="en-US" sz="1500" baseline="-25000" dirty="0"/>
              <a:t>, </a:t>
            </a:r>
            <a:r>
              <a:rPr lang="en-US" sz="1500" dirty="0"/>
              <a:t>k</a:t>
            </a:r>
            <a:r>
              <a:rPr lang="en-US" sz="1500" baseline="-25000" dirty="0"/>
              <a:t>𝞱</a:t>
            </a:r>
            <a:r>
              <a:rPr lang="en-US" sz="1500" dirty="0"/>
              <a:t>)</a:t>
            </a:r>
            <a:r>
              <a:rPr lang="en-US" sz="1500" baseline="30000" dirty="0" err="1"/>
              <a:t>exp</a:t>
            </a:r>
            <a:endParaRPr lang="en-US" sz="1500" baseline="30000" dirty="0"/>
          </a:p>
        </p:txBody>
      </p:sp>
    </p:spTree>
    <p:extLst>
      <p:ext uri="{BB962C8B-B14F-4D97-AF65-F5344CB8AC3E}">
        <p14:creationId xmlns:p14="http://schemas.microsoft.com/office/powerpoint/2010/main" val="14545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sym typeface="Wingdings"/>
              </a:rPr>
              <a:t>Synthetic Diagnostic for the High-k Scattering System</a:t>
            </a:r>
            <a:endParaRPr lang="en-US" sz="21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886" y="1001912"/>
            <a:ext cx="6828116" cy="325473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sym typeface="Wingdings"/>
              </a:rPr>
              <a:t>Preliminary Steps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: </a:t>
            </a:r>
          </a:p>
          <a:p>
            <a:pPr marL="342900" indent="-342900">
              <a:buFont typeface="Arial"/>
              <a:buChar char="•"/>
            </a:pPr>
            <a:endParaRPr lang="en-US" sz="75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High-k scattering diagnostic  experimental density fluctuation spectra |δn</a:t>
            </a:r>
            <a:r>
              <a:rPr lang="en-US" sz="1500" baseline="-25000" dirty="0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|</a:t>
            </a:r>
            <a:r>
              <a:rPr lang="en-US" sz="1500" baseline="300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1500" baseline="-25000" dirty="0">
                <a:solidFill>
                  <a:srgbClr val="000000"/>
                </a:solidFill>
                <a:sym typeface="Wingdings"/>
              </a:rPr>
              <a:t>kR,kZ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(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ω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Ray tracing code: 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pPr marL="685800" lvl="1" indent="-342900">
              <a:buFont typeface="Arial" charset="0"/>
              <a:buChar char="•"/>
            </a:pPr>
            <a:r>
              <a:rPr lang="en-US" sz="1500" dirty="0">
                <a:solidFill>
                  <a:srgbClr val="336699"/>
                </a:solidFill>
                <a:sym typeface="Wingdings"/>
              </a:rPr>
              <a:t>Scattering location + resolution 		(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ΔR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ΔZ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)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sz="1500" dirty="0">
                <a:solidFill>
                  <a:srgbClr val="336699"/>
                </a:solidFill>
                <a:sym typeface="Wingdings"/>
              </a:rPr>
              <a:t>Turbulence wavenumber + resolution 	(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sz="1500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sz="1500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sz="1500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sz="1500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sz="1500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sz="1500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sz="1500" dirty="0">
                <a:solidFill>
                  <a:srgbClr val="336699"/>
                </a:solidFill>
                <a:sym typeface="Wingdings"/>
              </a:rPr>
              <a:t>)</a:t>
            </a: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sym typeface="Wingdings"/>
              </a:rPr>
              <a:t>Run a nonlinear 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gyrokinetic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 simulation (used GYRO here) capturing scattering location + resolving the experimentally measured wavenumber.</a:t>
            </a:r>
            <a:endParaRPr lang="en-US" sz="750" dirty="0">
              <a:solidFill>
                <a:srgbClr val="00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274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100" dirty="0">
                <a:sym typeface="Wingdings"/>
              </a:rPr>
              <a:t>2. Ray Tracing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598" y="894768"/>
            <a:ext cx="679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 Ray tracing equations, Appleton-</a:t>
            </a:r>
            <a:r>
              <a:rPr lang="en-US" dirty="0" err="1"/>
              <a:t>Hartree</a:t>
            </a:r>
            <a:r>
              <a:rPr lang="en-US" dirty="0"/>
              <a:t> approximation (propagation of high freq. EM waves in plasma)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653" y="3685451"/>
            <a:ext cx="8244693" cy="9233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Obtain</a:t>
            </a:r>
            <a:r>
              <a:rPr lang="en-US" dirty="0"/>
              <a:t>: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Scattering location + resolution 		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ΔR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ΔZ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Turbulence wavenumber + resolution 	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</a:t>
            </a:r>
            <a:endParaRPr lang="en-US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93" y="1847858"/>
            <a:ext cx="2109826" cy="712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747" y="1553389"/>
            <a:ext cx="889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plasma dispersion tensor </a:t>
            </a:r>
            <a:r>
              <a:rPr lang="en-US" b="1" dirty="0"/>
              <a:t>+</a:t>
            </a:r>
            <a:r>
              <a:rPr lang="en-US" dirty="0"/>
              <a:t> Appleton-</a:t>
            </a:r>
            <a:r>
              <a:rPr lang="en-US" dirty="0" err="1"/>
              <a:t>Hartree</a:t>
            </a:r>
            <a:r>
              <a:rPr lang="en-US" dirty="0"/>
              <a:t> dispersion relation (</a:t>
            </a:r>
            <a:r>
              <a:rPr lang="en-US" i="1" dirty="0"/>
              <a:t>D</a:t>
            </a:r>
            <a:r>
              <a:rPr lang="en-US" dirty="0"/>
              <a:t> = </a:t>
            </a:r>
            <a:r>
              <a:rPr lang="en-US" dirty="0" err="1"/>
              <a:t>det</a:t>
            </a:r>
            <a:r>
              <a:rPr lang="en-US" dirty="0"/>
              <a:t>(𝚲) = 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12" y="1901713"/>
            <a:ext cx="4286250" cy="604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192" y="2543503"/>
            <a:ext cx="1546412" cy="98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598" y="2543503"/>
            <a:ext cx="522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Solve the ray-tracing equations, (</a:t>
            </a:r>
            <a:r>
              <a:rPr lang="en-US" i="1" dirty="0"/>
              <a:t>D</a:t>
            </a:r>
            <a:r>
              <a:rPr lang="en-US" dirty="0"/>
              <a:t> = </a:t>
            </a:r>
            <a:r>
              <a:rPr lang="en-US" dirty="0" err="1"/>
              <a:t>det</a:t>
            </a:r>
            <a:r>
              <a:rPr lang="en-US" dirty="0"/>
              <a:t>(𝚲) = 0)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056" y="1200152"/>
            <a:ext cx="1085850" cy="3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100" dirty="0">
                <a:sym typeface="Wingdings"/>
              </a:rPr>
              <a:t>2. Ray Tracing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4061"/>
            <a:ext cx="900682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Solve Ray tracing equations, Appleton-</a:t>
            </a:r>
            <a:r>
              <a:rPr lang="en-US" sz="1700" dirty="0" err="1"/>
              <a:t>Hartree</a:t>
            </a:r>
            <a:r>
              <a:rPr lang="en-US" sz="1700" dirty="0"/>
              <a:t> approximation (propagation of high freq. EM</a:t>
            </a:r>
          </a:p>
          <a:p>
            <a:r>
              <a:rPr lang="en-US" sz="1700" dirty="0"/>
              <a:t>waves in plasma)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333319" y="1276350"/>
            <a:ext cx="3117986" cy="2651088"/>
            <a:chOff x="2057400" y="1865531"/>
            <a:chExt cx="5334000" cy="45352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5" r="22295" b="2528"/>
            <a:stretch/>
          </p:blipFill>
          <p:spPr>
            <a:xfrm>
              <a:off x="2057400" y="1865531"/>
              <a:ext cx="5334000" cy="45352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41" t="6551" r="7393" b="78710"/>
            <a:stretch/>
          </p:blipFill>
          <p:spPr>
            <a:xfrm>
              <a:off x="6096000" y="2484968"/>
              <a:ext cx="1066801" cy="685800"/>
            </a:xfrm>
            <a:prstGeom prst="rect">
              <a:avLst/>
            </a:prstGeom>
          </p:spPr>
        </p:pic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752600" y="1276350"/>
            <a:ext cx="2177552" cy="2660634"/>
            <a:chOff x="-1471" y="1140454"/>
            <a:chExt cx="4676566" cy="5714045"/>
          </a:xfrm>
        </p:grpSpPr>
        <p:sp>
          <p:nvSpPr>
            <p:cNvPr id="17" name="Rectangle 16"/>
            <p:cNvSpPr/>
            <p:nvPr/>
          </p:nvSpPr>
          <p:spPr>
            <a:xfrm>
              <a:off x="-1471" y="6408332"/>
              <a:ext cx="4661649" cy="446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50" dirty="0"/>
                <a:t>(D.R. Smith PhD thesis 2009)</a:t>
              </a: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3447" y="1140454"/>
              <a:ext cx="4661648" cy="5383394"/>
              <a:chOff x="6005336" y="1432818"/>
              <a:chExt cx="4661648" cy="538339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5336" y="1432818"/>
                <a:ext cx="3029369" cy="492873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005336" y="6221322"/>
                <a:ext cx="4661648" cy="59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View from top of NSTX</a:t>
                </a: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449653" y="3928874"/>
            <a:ext cx="8244693" cy="9233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Obtain</a:t>
            </a:r>
            <a:r>
              <a:rPr lang="en-US" dirty="0"/>
              <a:t>: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Scattering location + resolution 		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ΔR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ΔZ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loc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</a:t>
            </a:r>
          </a:p>
          <a:p>
            <a:pPr marL="685800" lvl="1" indent="-342900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Turbulence wavenumber + resolution 	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 + (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R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, </a:t>
            </a:r>
            <a:r>
              <a:rPr lang="en-US" dirty="0" err="1">
                <a:solidFill>
                  <a:srgbClr val="336699"/>
                </a:solidFill>
                <a:sym typeface="Wingdings"/>
              </a:rPr>
              <a:t>Δk</a:t>
            </a:r>
            <a:r>
              <a:rPr lang="en-US" baseline="-25000" dirty="0" err="1">
                <a:solidFill>
                  <a:srgbClr val="336699"/>
                </a:solidFill>
                <a:sym typeface="Wingdings"/>
              </a:rPr>
              <a:t>Z</a:t>
            </a:r>
            <a:r>
              <a:rPr lang="en-US" baseline="30000" dirty="0" err="1">
                <a:solidFill>
                  <a:srgbClr val="336699"/>
                </a:solidFill>
                <a:sym typeface="Wingdings"/>
              </a:rPr>
              <a:t>exp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)</a:t>
            </a:r>
            <a:endParaRPr lang="en-US" dirty="0">
              <a:solidFill>
                <a:srgbClr val="00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649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3. The GYRO code Numerically solves the </a:t>
            </a:r>
            <a:r>
              <a:rPr lang="en-US" sz="2100" dirty="0" err="1"/>
              <a:t>Gyrokinetic</a:t>
            </a:r>
            <a:r>
              <a:rPr lang="en-US" sz="2100" dirty="0"/>
              <a:t>-Maxwell System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" y="1027048"/>
            <a:ext cx="876299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500" dirty="0"/>
              <a:t>The </a:t>
            </a:r>
            <a:r>
              <a:rPr lang="en-US" sz="1500" dirty="0" err="1"/>
              <a:t>gyrokinetic-Maxwwell</a:t>
            </a:r>
            <a:r>
              <a:rPr lang="en-US" sz="1500" dirty="0"/>
              <a:t> system cannot be </a:t>
            </a:r>
            <a:br>
              <a:rPr lang="en-US" sz="1500" dirty="0"/>
            </a:br>
            <a:r>
              <a:rPr lang="en-US" sz="1500" dirty="0"/>
              <a:t>solved analytically</a:t>
            </a:r>
            <a:r>
              <a:rPr lang="en-US" sz="1500" dirty="0">
                <a:sym typeface="Wingdings"/>
              </a:rPr>
              <a:t> except in simple limits </a:t>
            </a:r>
            <a:br>
              <a:rPr lang="en-US" sz="1500" dirty="0">
                <a:sym typeface="Wingdings"/>
              </a:rPr>
            </a:br>
            <a:r>
              <a:rPr lang="en-US" sz="1500" dirty="0">
                <a:sym typeface="Wingdings"/>
              </a:rPr>
              <a:t> needs to be solved numerically (GYRO)</a:t>
            </a:r>
          </a:p>
          <a:p>
            <a:pPr marL="214313" indent="-214313">
              <a:buFont typeface="Arial" charset="0"/>
              <a:buChar char="•"/>
            </a:pPr>
            <a:endParaRPr lang="en-US" sz="1500" dirty="0"/>
          </a:p>
          <a:p>
            <a:pPr marL="214313" indent="-214313">
              <a:buFont typeface="Arial" charset="0"/>
              <a:buChar char="•"/>
            </a:pPr>
            <a:r>
              <a:rPr lang="en-US" sz="1500" b="1" dirty="0"/>
              <a:t>Inputs: </a:t>
            </a:r>
            <a:r>
              <a:rPr lang="en-US" sz="1500" dirty="0"/>
              <a:t>experimental plasma parameters </a:t>
            </a:r>
          </a:p>
          <a:p>
            <a:pPr lvl="1"/>
            <a:r>
              <a:rPr lang="en-US" dirty="0">
                <a:solidFill>
                  <a:srgbClr val="336699"/>
                </a:solidFill>
              </a:rPr>
              <a:t>plasma shape, equilibrium geometry, profiles, </a:t>
            </a:r>
            <a:r>
              <a:rPr lang="is-IS" dirty="0">
                <a:solidFill>
                  <a:srgbClr val="336699"/>
                </a:solidFill>
              </a:rPr>
              <a:t>…</a:t>
            </a:r>
            <a:endParaRPr lang="en-US" dirty="0">
              <a:solidFill>
                <a:srgbClr val="336699"/>
              </a:solidFill>
            </a:endParaRPr>
          </a:p>
          <a:p>
            <a:pPr marL="214313" indent="-214313">
              <a:buFont typeface="Arial" charset="0"/>
              <a:buChar char="•"/>
            </a:pPr>
            <a:endParaRPr lang="en-US" sz="1500" dirty="0"/>
          </a:p>
          <a:p>
            <a:pPr marL="214313" indent="-214313">
              <a:buFont typeface="Arial" charset="0"/>
              <a:buChar char="•"/>
            </a:pPr>
            <a:endParaRPr lang="en-US" sz="1500" dirty="0"/>
          </a:p>
          <a:p>
            <a:pPr marL="214313" indent="-214313">
              <a:buFont typeface="Arial" charset="0"/>
              <a:buChar char="•"/>
            </a:pPr>
            <a:r>
              <a:rPr lang="en-US" sz="1500" b="1" dirty="0"/>
              <a:t>Outputs: </a:t>
            </a:r>
            <a:r>
              <a:rPr lang="en-US" sz="1500" dirty="0"/>
              <a:t>moments and fields</a:t>
            </a:r>
          </a:p>
          <a:p>
            <a:r>
              <a:rPr lang="en-US" sz="1500" dirty="0">
                <a:solidFill>
                  <a:srgbClr val="336699"/>
                </a:solidFill>
                <a:sym typeface="Wingdings"/>
              </a:rPr>
              <a:t>	</a:t>
            </a:r>
            <a:endParaRPr lang="en-US" dirty="0">
              <a:solidFill>
                <a:srgbClr val="336699"/>
              </a:solidFill>
              <a:sym typeface="Wingdings"/>
            </a:endParaRPr>
          </a:p>
          <a:p>
            <a:pPr marL="600075" lvl="1" indent="-257175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Moments of the distribution function </a:t>
            </a:r>
            <a:r>
              <a:rPr lang="en-US" b="1" i="1" dirty="0" err="1">
                <a:solidFill>
                  <a:srgbClr val="336699"/>
                </a:solidFill>
                <a:sym typeface="Wingdings"/>
              </a:rPr>
              <a:t>h</a:t>
            </a:r>
            <a:r>
              <a:rPr lang="en-US" b="1" i="1" baseline="-25000" dirty="0" err="1">
                <a:solidFill>
                  <a:srgbClr val="336699"/>
                </a:solidFill>
                <a:sym typeface="Wingdings"/>
              </a:rPr>
              <a:t>s</a:t>
            </a:r>
            <a:r>
              <a:rPr lang="en-US" dirty="0">
                <a:solidFill>
                  <a:srgbClr val="336699"/>
                </a:solidFill>
                <a:sym typeface="Wingdings"/>
              </a:rPr>
              <a:t>		</a:t>
            </a:r>
            <a:r>
              <a:rPr lang="en-US" dirty="0" smtClean="0">
                <a:solidFill>
                  <a:srgbClr val="336699"/>
                </a:solidFill>
                <a:sym typeface="Wingdings"/>
              </a:rPr>
              <a:t>	</a:t>
            </a:r>
            <a:r>
              <a:rPr lang="en-US" i="1" dirty="0" smtClean="0">
                <a:sym typeface="Wingdings"/>
              </a:rPr>
              <a:t>𝛅</a:t>
            </a:r>
            <a:r>
              <a:rPr lang="en-US" i="1" dirty="0">
                <a:sym typeface="Wingdings"/>
              </a:rPr>
              <a:t>n</a:t>
            </a:r>
            <a:r>
              <a:rPr lang="en-US" i="1" baseline="-25000" dirty="0">
                <a:sym typeface="Wingdings"/>
              </a:rPr>
              <a:t>s</a:t>
            </a:r>
            <a:r>
              <a:rPr lang="en-US" i="1" dirty="0">
                <a:sym typeface="Wingdings"/>
              </a:rPr>
              <a:t>, 𝛅v</a:t>
            </a:r>
            <a:r>
              <a:rPr lang="en-US" i="1" baseline="-25000" dirty="0">
                <a:sym typeface="Wingdings"/>
              </a:rPr>
              <a:t>s</a:t>
            </a:r>
            <a:r>
              <a:rPr lang="en-US" i="1" dirty="0">
                <a:sym typeface="Wingdings"/>
              </a:rPr>
              <a:t>, 𝛅</a:t>
            </a:r>
            <a:r>
              <a:rPr lang="en-US" i="1" dirty="0" err="1">
                <a:sym typeface="Wingdings"/>
              </a:rPr>
              <a:t>E</a:t>
            </a:r>
            <a:r>
              <a:rPr lang="en-US" i="1" baseline="-25000" dirty="0" err="1">
                <a:sym typeface="Wingdings"/>
              </a:rPr>
              <a:t>s</a:t>
            </a:r>
            <a:endParaRPr lang="en-US" b="1" i="1" baseline="-25000" dirty="0">
              <a:solidFill>
                <a:srgbClr val="336699"/>
              </a:solidFill>
              <a:sym typeface="Wingdings"/>
            </a:endParaRPr>
          </a:p>
          <a:p>
            <a:pPr marL="600075" lvl="1" indent="-257175">
              <a:buFont typeface="Arial" charset="0"/>
              <a:buChar char="•"/>
            </a:pPr>
            <a:r>
              <a:rPr lang="en-US" dirty="0">
                <a:solidFill>
                  <a:srgbClr val="336699"/>
                </a:solidFill>
                <a:sym typeface="Wingdings"/>
              </a:rPr>
              <a:t>Perturbed electromagnetic field components 		</a:t>
            </a:r>
            <a:r>
              <a:rPr lang="en-US" i="1" dirty="0">
                <a:sym typeface="Wingdings"/>
              </a:rPr>
              <a:t>𝛅𝛟, 𝛅A</a:t>
            </a:r>
            <a:r>
              <a:rPr lang="en-US" i="1" baseline="-25000" dirty="0">
                <a:sym typeface="Wingdings"/>
              </a:rPr>
              <a:t>||</a:t>
            </a:r>
            <a:r>
              <a:rPr lang="en-US" i="1" dirty="0">
                <a:sym typeface="Wingdings"/>
              </a:rPr>
              <a:t>, 𝛅B</a:t>
            </a:r>
            <a:r>
              <a:rPr lang="en-US" i="1" baseline="-25000" dirty="0" smtClean="0">
                <a:sym typeface="Wingdings"/>
              </a:rPr>
              <a:t>||</a:t>
            </a:r>
            <a:endParaRPr lang="en-US" sz="1500" dirty="0">
              <a:sym typeface="Wingdings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dirty="0">
                <a:sym typeface="Wingdings"/>
              </a:rPr>
              <a:t>Turbulent fluxes (particle 𝚪</a:t>
            </a:r>
            <a:r>
              <a:rPr lang="en-US" sz="1500" baseline="-25000" dirty="0">
                <a:sym typeface="Wingdings"/>
              </a:rPr>
              <a:t>s</a:t>
            </a:r>
            <a:r>
              <a:rPr lang="en-US" sz="1500" dirty="0">
                <a:sym typeface="Wingdings"/>
              </a:rPr>
              <a:t>, heat Q</a:t>
            </a:r>
            <a:r>
              <a:rPr lang="en-US" sz="1500" baseline="-25000" dirty="0">
                <a:sym typeface="Wingdings"/>
              </a:rPr>
              <a:t>s</a:t>
            </a:r>
            <a:r>
              <a:rPr lang="en-US" sz="1500" dirty="0">
                <a:sym typeface="Wingdings"/>
              </a:rPr>
              <a:t>, </a:t>
            </a:r>
            <a:r>
              <a:rPr lang="is-IS" sz="1500" dirty="0">
                <a:sym typeface="Wingdings"/>
              </a:rPr>
              <a:t>… ) can be reconstructed from outputs, and compared with experimental values. </a:t>
            </a:r>
            <a:endParaRPr lang="en-US" sz="1500" dirty="0">
              <a:sym typeface="Wingding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248400" y="1032579"/>
            <a:ext cx="2405606" cy="1875586"/>
            <a:chOff x="5837672" y="1295400"/>
            <a:chExt cx="3207474" cy="25007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672" y="1295400"/>
              <a:ext cx="3077728" cy="205181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3347219"/>
              <a:ext cx="2491946" cy="44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4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43000" y="43038"/>
            <a:ext cx="6858000" cy="5961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Resolution Details of Ion and Electron Scale Simulations Presented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6200" y="857250"/>
            <a:ext cx="8839200" cy="3695700"/>
            <a:chOff x="0" y="1322486"/>
            <a:chExt cx="8534402" cy="4927599"/>
          </a:xfrm>
        </p:grpSpPr>
        <p:sp>
          <p:nvSpPr>
            <p:cNvPr id="10" name="Rectangle 9"/>
            <p:cNvSpPr/>
            <p:nvPr/>
          </p:nvSpPr>
          <p:spPr>
            <a:xfrm>
              <a:off x="32455" y="1322486"/>
              <a:ext cx="8501947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/>
                <a:t>Experimental profiles used as input </a:t>
              </a:r>
            </a:p>
            <a:p>
              <a:r>
                <a:rPr lang="en-US" dirty="0"/>
                <a:t>Local, flux tube simulations performed at scattering location (r/a~0.7, R~136 cm).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Only electron scale turbulence included.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Experimental </a:t>
              </a:r>
              <a:r>
                <a:rPr lang="en-US" sz="1400" dirty="0" err="1">
                  <a:solidFill>
                    <a:srgbClr val="1F497D"/>
                  </a:solidFill>
                </a:rPr>
                <a:t>T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e</a:t>
              </a:r>
              <a:r>
                <a:rPr lang="en-US" sz="1400" dirty="0">
                  <a:solidFill>
                    <a:srgbClr val="1F497D"/>
                  </a:solidFill>
                </a:rPr>
                <a:t>, n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e</a:t>
              </a:r>
              <a:r>
                <a:rPr lang="en-US" sz="1400" dirty="0">
                  <a:solidFill>
                    <a:srgbClr val="1F497D"/>
                  </a:solidFill>
                </a:rPr>
                <a:t>, T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i</a:t>
              </a:r>
              <a:r>
                <a:rPr lang="en-US" sz="1400" dirty="0">
                  <a:solidFill>
                    <a:srgbClr val="1F497D"/>
                  </a:solidFill>
                </a:rPr>
                <a:t>, rotation, etc.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3 kinetic species, D, C, e (Z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eff</a:t>
              </a:r>
              <a:r>
                <a:rPr lang="en-US" sz="1400" dirty="0">
                  <a:solidFill>
                    <a:srgbClr val="1F497D"/>
                  </a:solidFill>
                </a:rPr>
                <a:t>~1.85-1.95)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Electromagnetic: A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||</a:t>
              </a:r>
              <a:r>
                <a:rPr lang="en-US" sz="1400" dirty="0">
                  <a:solidFill>
                    <a:srgbClr val="1F497D"/>
                  </a:solidFill>
                </a:rPr>
                <a:t>+B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||</a:t>
              </a:r>
              <a:r>
                <a:rPr lang="en-US" sz="1400" dirty="0">
                  <a:solidFill>
                    <a:srgbClr val="1F497D"/>
                  </a:solidFill>
                </a:rPr>
                <a:t>, β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e</a:t>
              </a:r>
              <a:r>
                <a:rPr lang="en-US" sz="1400" dirty="0">
                  <a:solidFill>
                    <a:srgbClr val="1F497D"/>
                  </a:solidFill>
                </a:rPr>
                <a:t>~ 0.3 %.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Collisions (</a:t>
              </a:r>
              <a:r>
                <a:rPr lang="en-US" sz="1400" dirty="0" err="1">
                  <a:solidFill>
                    <a:srgbClr val="1F497D"/>
                  </a:solidFill>
                </a:rPr>
                <a:t>ν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ei</a:t>
              </a:r>
              <a:r>
                <a:rPr lang="en-US" sz="1400" dirty="0">
                  <a:solidFill>
                    <a:srgbClr val="1F497D"/>
                  </a:solidFill>
                </a:rPr>
                <a:t> ~ 1 </a:t>
              </a:r>
              <a:r>
                <a:rPr lang="en-US" sz="1400" dirty="0" err="1">
                  <a:solidFill>
                    <a:srgbClr val="1F497D"/>
                  </a:solidFill>
                </a:rPr>
                <a:t>c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/a).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 err="1">
                  <a:solidFill>
                    <a:srgbClr val="1F497D"/>
                  </a:solidFill>
                </a:rPr>
                <a:t>ExB</a:t>
              </a:r>
              <a:r>
                <a:rPr lang="en-US" sz="1400" dirty="0">
                  <a:solidFill>
                    <a:srgbClr val="1F497D"/>
                  </a:solidFill>
                </a:rPr>
                <a:t> shear (γ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E</a:t>
              </a:r>
              <a:r>
                <a:rPr lang="en-US" sz="1400" dirty="0">
                  <a:solidFill>
                    <a:srgbClr val="1F497D"/>
                  </a:solidFill>
                </a:rPr>
                <a:t>~0.13-0.16 </a:t>
              </a:r>
              <a:r>
                <a:rPr lang="en-US" sz="1400" dirty="0" err="1">
                  <a:solidFill>
                    <a:srgbClr val="1F497D"/>
                  </a:solidFill>
                </a:rPr>
                <a:t>c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/a) + parallel flow shear (</a:t>
              </a:r>
              <a:r>
                <a:rPr lang="en-US" sz="1400" dirty="0" err="1">
                  <a:solidFill>
                    <a:srgbClr val="1F497D"/>
                  </a:solidFill>
                </a:rPr>
                <a:t>γ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p</a:t>
              </a:r>
              <a:r>
                <a:rPr lang="en-US" sz="1400" dirty="0">
                  <a:solidFill>
                    <a:srgbClr val="1F497D"/>
                  </a:solidFill>
                </a:rPr>
                <a:t> ~ 1-1.2 </a:t>
              </a:r>
              <a:r>
                <a:rPr lang="en-US" sz="1400" dirty="0" err="1">
                  <a:solidFill>
                    <a:srgbClr val="1F497D"/>
                  </a:solidFill>
                </a:rPr>
                <a:t>c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/a)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Fixed boundary conditions with </a:t>
              </a:r>
              <a:r>
                <a:rPr lang="en-US" sz="1400" dirty="0" err="1">
                  <a:solidFill>
                    <a:srgbClr val="1F497D"/>
                  </a:solidFill>
                </a:rPr>
                <a:t>Δ</a:t>
              </a:r>
              <a:r>
                <a:rPr lang="en-US" sz="1400" baseline="30000" dirty="0" err="1">
                  <a:solidFill>
                    <a:srgbClr val="1F497D"/>
                  </a:solidFill>
                </a:rPr>
                <a:t>b</a:t>
              </a:r>
              <a:r>
                <a:rPr lang="en-US" sz="1400" dirty="0">
                  <a:solidFill>
                    <a:srgbClr val="1F497D"/>
                  </a:solidFill>
                </a:rPr>
                <a:t> ~ 2 </a:t>
              </a:r>
              <a:r>
                <a:rPr lang="en-US" sz="1400" dirty="0" err="1">
                  <a:solidFill>
                    <a:srgbClr val="1F497D"/>
                  </a:solidFill>
                </a:rPr>
                <a:t>ρ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 buffer widths (e- scale).</a:t>
              </a:r>
            </a:p>
            <a:p>
              <a:endParaRPr lang="en-US" sz="1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0" y="4321352"/>
              <a:ext cx="8305799" cy="1928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u="sng" dirty="0"/>
                <a:t>Big-box e- scale</a:t>
              </a:r>
              <a:r>
                <a:rPr lang="en-US" b="1" dirty="0"/>
                <a:t> </a:t>
              </a:r>
              <a:r>
                <a:rPr lang="en-US" dirty="0"/>
                <a:t>resolution parameters (hybrid-scale) ~ 1 M CPU h 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 err="1">
                  <a:solidFill>
                    <a:srgbClr val="1F497D"/>
                  </a:solidFill>
                </a:rPr>
                <a:t>L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400" dirty="0">
                  <a:solidFill>
                    <a:srgbClr val="1F497D"/>
                  </a:solidFill>
                </a:rPr>
                <a:t> x L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y</a:t>
              </a:r>
              <a:r>
                <a:rPr lang="en-US" sz="1400" dirty="0">
                  <a:solidFill>
                    <a:srgbClr val="1F497D"/>
                  </a:solidFill>
                </a:rPr>
                <a:t> = 50 x 21 </a:t>
              </a:r>
              <a:r>
                <a:rPr lang="en-US" sz="1400" dirty="0" err="1">
                  <a:solidFill>
                    <a:srgbClr val="1F497D"/>
                  </a:solidFill>
                </a:rPr>
                <a:t>ρ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 (L/a~0.2).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n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r</a:t>
              </a:r>
              <a:r>
                <a:rPr lang="en-US" sz="1400" dirty="0">
                  <a:solidFill>
                    <a:srgbClr val="1F497D"/>
                  </a:solidFill>
                </a:rPr>
                <a:t> x n = 900/1024 x 140.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 err="1">
                  <a:solidFill>
                    <a:srgbClr val="1F497D"/>
                  </a:solidFill>
                </a:rPr>
                <a:t>k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θ</a:t>
              </a:r>
              <a:r>
                <a:rPr lang="en-US" sz="1400" dirty="0" err="1">
                  <a:solidFill>
                    <a:srgbClr val="1F497D"/>
                  </a:solidFill>
                </a:rPr>
                <a:t>ρ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baseline="30000" dirty="0" err="1">
                  <a:solidFill>
                    <a:srgbClr val="1F497D"/>
                  </a:solidFill>
                </a:rPr>
                <a:t>FS</a:t>
              </a:r>
              <a:r>
                <a:rPr lang="en-US" sz="1400" dirty="0">
                  <a:solidFill>
                    <a:srgbClr val="1F497D"/>
                  </a:solidFill>
                </a:rPr>
                <a:t> [min, max] = [0.3, 42]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 err="1">
                  <a:solidFill>
                    <a:srgbClr val="1F497D"/>
                  </a:solidFill>
                </a:rPr>
                <a:t>k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400" dirty="0" err="1">
                  <a:solidFill>
                    <a:srgbClr val="1F497D"/>
                  </a:solidFill>
                </a:rPr>
                <a:t>ρ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400" dirty="0">
                  <a:solidFill>
                    <a:srgbClr val="1F497D"/>
                  </a:solidFill>
                </a:rPr>
                <a:t> [min, max] = [0.3, 28]</a:t>
              </a:r>
            </a:p>
            <a:p>
              <a:pPr marL="557213" lvl="1" indent="-214313">
                <a:buFont typeface="Arial"/>
                <a:buChar char="•"/>
              </a:pPr>
              <a:r>
                <a:rPr lang="en-US" sz="1400" dirty="0">
                  <a:solidFill>
                    <a:srgbClr val="1F497D"/>
                  </a:solidFill>
                </a:rPr>
                <a:t>[n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||</a:t>
              </a:r>
              <a:r>
                <a:rPr lang="en-US" sz="1400" dirty="0">
                  <a:solidFill>
                    <a:srgbClr val="1F497D"/>
                  </a:solidFill>
                </a:rPr>
                <a:t>, </a:t>
              </a:r>
              <a:r>
                <a:rPr lang="en-US" sz="1400" dirty="0" err="1">
                  <a:solidFill>
                    <a:srgbClr val="1F497D"/>
                  </a:solidFill>
                </a:rPr>
                <a:t>n</a:t>
              </a:r>
              <a:r>
                <a:rPr lang="en-US" sz="1400" baseline="-25000" dirty="0" err="1">
                  <a:solidFill>
                    <a:srgbClr val="1F497D"/>
                  </a:solidFill>
                </a:rPr>
                <a:t>λ</a:t>
              </a:r>
              <a:r>
                <a:rPr lang="en-US" sz="1400" dirty="0">
                  <a:solidFill>
                    <a:srgbClr val="1F497D"/>
                  </a:solidFill>
                </a:rPr>
                <a:t>, n</a:t>
              </a:r>
              <a:r>
                <a:rPr lang="en-US" sz="1400" baseline="-25000" dirty="0">
                  <a:solidFill>
                    <a:srgbClr val="1F497D"/>
                  </a:solidFill>
                </a:rPr>
                <a:t>e</a:t>
              </a:r>
              <a:r>
                <a:rPr lang="en-US" sz="1400" dirty="0">
                  <a:solidFill>
                    <a:srgbClr val="1F497D"/>
                  </a:solidFill>
                </a:rPr>
                <a:t>] = [14, 12, 12]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12980" y="3486150"/>
            <a:ext cx="3926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en-US" dirty="0"/>
              <a:t>Large domain electron scale runs are </a:t>
            </a:r>
            <a:r>
              <a:rPr lang="en-US" b="1" i="1" dirty="0"/>
              <a:t>hybrid-scale</a:t>
            </a:r>
            <a:r>
              <a:rPr lang="en-US" dirty="0"/>
              <a:t>, NOT multiscale:</a:t>
            </a:r>
          </a:p>
          <a:p>
            <a:pPr lvl="1" indent="-342900">
              <a:buFont typeface="Arial"/>
              <a:buChar char="•"/>
            </a:pPr>
            <a:r>
              <a:rPr lang="en-US" sz="1200" dirty="0"/>
              <a:t>Ions are barely correctly resolved Δk</a:t>
            </a:r>
            <a:r>
              <a:rPr lang="en-US" sz="1200" baseline="-25000" dirty="0"/>
              <a:t>θ</a:t>
            </a:r>
            <a:r>
              <a:rPr lang="en-US" sz="1200" dirty="0"/>
              <a:t>ρ</a:t>
            </a:r>
            <a:r>
              <a:rPr lang="en-US" sz="1200" baseline="-25000" dirty="0"/>
              <a:t>s</a:t>
            </a:r>
            <a:r>
              <a:rPr lang="en-US" sz="1200" dirty="0"/>
              <a:t>~0.3, </a:t>
            </a:r>
            <a:r>
              <a:rPr lang="en-US" sz="1200" dirty="0" err="1"/>
              <a:t>L</a:t>
            </a:r>
            <a:r>
              <a:rPr lang="en-US" sz="1200" baseline="-25000" dirty="0" err="1"/>
              <a:t>r</a:t>
            </a:r>
            <a:r>
              <a:rPr lang="en-US" sz="1200" dirty="0"/>
              <a:t> x L</a:t>
            </a:r>
            <a:r>
              <a:rPr lang="en-US" sz="1200" baseline="-25000" dirty="0"/>
              <a:t>y</a:t>
            </a:r>
            <a:r>
              <a:rPr lang="en-US" sz="1200" dirty="0"/>
              <a:t> = 50 x 21 </a:t>
            </a:r>
            <a:r>
              <a:rPr lang="en-US" sz="1200" dirty="0" err="1"/>
              <a:t>ρ</a:t>
            </a:r>
            <a:r>
              <a:rPr lang="en-US" sz="1200" baseline="-25000" dirty="0" err="1"/>
              <a:t>s</a:t>
            </a:r>
            <a:r>
              <a:rPr lang="en-US" sz="1200" dirty="0"/>
              <a:t>.</a:t>
            </a:r>
          </a:p>
          <a:p>
            <a:pPr lvl="1" indent="-342900">
              <a:buFont typeface="Arial"/>
              <a:buChar char="•"/>
            </a:pPr>
            <a:r>
              <a:rPr lang="en-US" sz="1200" dirty="0"/>
              <a:t>Simulation ran only for electron time scales (~20a/</a:t>
            </a:r>
            <a:r>
              <a:rPr lang="en-US" sz="1200" dirty="0" err="1"/>
              <a:t>c</a:t>
            </a:r>
            <a:r>
              <a:rPr lang="en-US" sz="1200" baseline="-25000" dirty="0" err="1"/>
              <a:t>s</a:t>
            </a:r>
            <a:r>
              <a:rPr lang="en-US" sz="1200" dirty="0"/>
              <a:t>), ions are not fully developed. </a:t>
            </a:r>
            <a:endParaRPr lang="en-US" sz="15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015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43000" y="43038"/>
            <a:ext cx="6858000" cy="5961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Resolution Details of the Scale Simulations Presented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859631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Experimental profiles used as input </a:t>
            </a:r>
          </a:p>
          <a:p>
            <a:r>
              <a:rPr lang="en-US" dirty="0"/>
              <a:t>Local, flux-tube simulations performed at scattering location (r/a~0.7, R~136 cm).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Only electron scale turbulence included.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3 kinetic species, D, C, e (Z</a:t>
            </a:r>
            <a:r>
              <a:rPr lang="en-US" sz="1400" baseline="-25000" dirty="0">
                <a:solidFill>
                  <a:srgbClr val="1F497D"/>
                </a:solidFill>
              </a:rPr>
              <a:t>eff</a:t>
            </a:r>
            <a:r>
              <a:rPr lang="en-US" sz="1400" dirty="0">
                <a:solidFill>
                  <a:srgbClr val="1F497D"/>
                </a:solidFill>
              </a:rPr>
              <a:t>~1.85-1.95)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Electromagnetic: A</a:t>
            </a:r>
            <a:r>
              <a:rPr lang="en-US" sz="1400" baseline="-25000" dirty="0">
                <a:solidFill>
                  <a:srgbClr val="1F497D"/>
                </a:solidFill>
              </a:rPr>
              <a:t>||</a:t>
            </a:r>
            <a:r>
              <a:rPr lang="en-US" sz="1400" dirty="0">
                <a:solidFill>
                  <a:srgbClr val="1F497D"/>
                </a:solidFill>
              </a:rPr>
              <a:t>+B</a:t>
            </a:r>
            <a:r>
              <a:rPr lang="en-US" sz="1400" baseline="-25000" dirty="0">
                <a:solidFill>
                  <a:srgbClr val="1F497D"/>
                </a:solidFill>
              </a:rPr>
              <a:t>||</a:t>
            </a:r>
            <a:r>
              <a:rPr lang="en-US" sz="1400" dirty="0">
                <a:solidFill>
                  <a:srgbClr val="1F497D"/>
                </a:solidFill>
              </a:rPr>
              <a:t>, β</a:t>
            </a:r>
            <a:r>
              <a:rPr lang="en-US" sz="1400" baseline="-25000" dirty="0">
                <a:solidFill>
                  <a:srgbClr val="1F497D"/>
                </a:solidFill>
              </a:rPr>
              <a:t>e</a:t>
            </a:r>
            <a:r>
              <a:rPr lang="en-US" sz="1400" dirty="0">
                <a:solidFill>
                  <a:srgbClr val="1F497D"/>
                </a:solidFill>
              </a:rPr>
              <a:t>~ 0.3 %.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Collisions (</a:t>
            </a:r>
            <a:r>
              <a:rPr lang="en-US" sz="1400" dirty="0" err="1">
                <a:solidFill>
                  <a:srgbClr val="1F497D"/>
                </a:solidFill>
              </a:rPr>
              <a:t>ν</a:t>
            </a:r>
            <a:r>
              <a:rPr lang="en-US" sz="1400" baseline="-25000" dirty="0" err="1">
                <a:solidFill>
                  <a:srgbClr val="1F497D"/>
                </a:solidFill>
              </a:rPr>
              <a:t>ei</a:t>
            </a:r>
            <a:r>
              <a:rPr lang="en-US" sz="1400" dirty="0">
                <a:solidFill>
                  <a:srgbClr val="1F497D"/>
                </a:solidFill>
              </a:rPr>
              <a:t> ~ 1 </a:t>
            </a:r>
            <a:r>
              <a:rPr lang="en-US" sz="1400" dirty="0" err="1">
                <a:solidFill>
                  <a:srgbClr val="1F497D"/>
                </a:solidFill>
              </a:rPr>
              <a:t>c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/a).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ExB</a:t>
            </a:r>
            <a:r>
              <a:rPr lang="en-US" sz="1400" dirty="0">
                <a:solidFill>
                  <a:srgbClr val="1F497D"/>
                </a:solidFill>
              </a:rPr>
              <a:t> shear (γ</a:t>
            </a:r>
            <a:r>
              <a:rPr lang="en-US" sz="1400" baseline="-25000" dirty="0">
                <a:solidFill>
                  <a:srgbClr val="1F497D"/>
                </a:solidFill>
              </a:rPr>
              <a:t>E</a:t>
            </a:r>
            <a:r>
              <a:rPr lang="en-US" sz="1400" dirty="0">
                <a:solidFill>
                  <a:srgbClr val="1F497D"/>
                </a:solidFill>
              </a:rPr>
              <a:t>~0.13 </a:t>
            </a:r>
            <a:r>
              <a:rPr lang="en-US" sz="1400" dirty="0" err="1">
                <a:solidFill>
                  <a:srgbClr val="1F497D"/>
                </a:solidFill>
              </a:rPr>
              <a:t>c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/a) + parallel flow shear (</a:t>
            </a:r>
            <a:r>
              <a:rPr lang="en-US" sz="1400" dirty="0" err="1">
                <a:solidFill>
                  <a:srgbClr val="1F497D"/>
                </a:solidFill>
              </a:rPr>
              <a:t>γ</a:t>
            </a:r>
            <a:r>
              <a:rPr lang="en-US" sz="1400" baseline="-25000" dirty="0" err="1">
                <a:solidFill>
                  <a:srgbClr val="1F497D"/>
                </a:solidFill>
              </a:rPr>
              <a:t>p</a:t>
            </a:r>
            <a:r>
              <a:rPr lang="en-US" sz="1400" dirty="0">
                <a:solidFill>
                  <a:srgbClr val="1F497D"/>
                </a:solidFill>
              </a:rPr>
              <a:t> ~ 1 </a:t>
            </a:r>
            <a:r>
              <a:rPr lang="en-US" sz="1400" dirty="0" err="1">
                <a:solidFill>
                  <a:srgbClr val="1F497D"/>
                </a:solidFill>
              </a:rPr>
              <a:t>c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/a)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Fixed boundary conditions with </a:t>
            </a:r>
            <a:r>
              <a:rPr lang="en-US" sz="1400" dirty="0" err="1">
                <a:solidFill>
                  <a:srgbClr val="1F497D"/>
                </a:solidFill>
              </a:rPr>
              <a:t>Δ</a:t>
            </a:r>
            <a:r>
              <a:rPr lang="en-US" sz="1400" baseline="30000" dirty="0" err="1">
                <a:solidFill>
                  <a:srgbClr val="1F497D"/>
                </a:solidFill>
              </a:rPr>
              <a:t>b</a:t>
            </a:r>
            <a:r>
              <a:rPr lang="en-US" sz="1400" dirty="0">
                <a:solidFill>
                  <a:srgbClr val="1F497D"/>
                </a:solidFill>
              </a:rPr>
              <a:t> ~ 1.5 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 buffer widths.</a:t>
            </a:r>
          </a:p>
          <a:p>
            <a:endParaRPr lang="en-US" sz="800" dirty="0"/>
          </a:p>
          <a:p>
            <a:endParaRPr lang="en-US" b="1" u="sng" dirty="0" smtClean="0"/>
          </a:p>
          <a:p>
            <a:r>
              <a:rPr lang="en-US" b="1" u="sng" dirty="0" smtClean="0"/>
              <a:t>Standard </a:t>
            </a:r>
            <a:r>
              <a:rPr lang="en-US" b="1" u="sng" dirty="0"/>
              <a:t>e- scale</a:t>
            </a:r>
            <a:r>
              <a:rPr lang="en-US" b="1" dirty="0"/>
              <a:t> </a:t>
            </a:r>
            <a:r>
              <a:rPr lang="en-US" dirty="0"/>
              <a:t>resolution parameters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L</a:t>
            </a:r>
            <a:r>
              <a:rPr lang="en-US" sz="1400" baseline="-25000" dirty="0" err="1">
                <a:solidFill>
                  <a:srgbClr val="1F497D"/>
                </a:solidFill>
              </a:rPr>
              <a:t>r</a:t>
            </a:r>
            <a:r>
              <a:rPr lang="en-US" sz="1400" dirty="0">
                <a:solidFill>
                  <a:srgbClr val="1F497D"/>
                </a:solidFill>
              </a:rPr>
              <a:t> x L</a:t>
            </a:r>
            <a:r>
              <a:rPr lang="en-US" sz="1400" baseline="-25000" dirty="0">
                <a:solidFill>
                  <a:srgbClr val="1F497D"/>
                </a:solidFill>
              </a:rPr>
              <a:t>y</a:t>
            </a:r>
            <a:r>
              <a:rPr lang="en-US" sz="1400" dirty="0">
                <a:solidFill>
                  <a:srgbClr val="1F497D"/>
                </a:solidFill>
              </a:rPr>
              <a:t> = 6 x 4 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n</a:t>
            </a:r>
            <a:r>
              <a:rPr lang="en-US" sz="1400" baseline="-25000" dirty="0">
                <a:solidFill>
                  <a:srgbClr val="1F497D"/>
                </a:solidFill>
              </a:rPr>
              <a:t>r</a:t>
            </a:r>
            <a:r>
              <a:rPr lang="en-US" sz="1400" dirty="0">
                <a:solidFill>
                  <a:srgbClr val="1F497D"/>
                </a:solidFill>
              </a:rPr>
              <a:t> x n = 192 x 48. 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k</a:t>
            </a:r>
            <a:r>
              <a:rPr lang="en-US" sz="1400" baseline="-25000" dirty="0" err="1">
                <a:solidFill>
                  <a:srgbClr val="1F497D"/>
                </a:solidFill>
              </a:rPr>
              <a:t>θ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 [min, max] = [1.5, 74]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k</a:t>
            </a:r>
            <a:r>
              <a:rPr lang="en-US" sz="1400" baseline="-25000" dirty="0" err="1">
                <a:solidFill>
                  <a:srgbClr val="1F497D"/>
                </a:solidFill>
              </a:rPr>
              <a:t>r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 [min, max] = [1, 50]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[n</a:t>
            </a:r>
            <a:r>
              <a:rPr lang="en-US" sz="1400" baseline="-25000" dirty="0">
                <a:solidFill>
                  <a:srgbClr val="1F497D"/>
                </a:solidFill>
              </a:rPr>
              <a:t>||</a:t>
            </a:r>
            <a:r>
              <a:rPr lang="en-US" sz="1400" dirty="0">
                <a:solidFill>
                  <a:srgbClr val="1F497D"/>
                </a:solidFill>
              </a:rPr>
              <a:t>, </a:t>
            </a:r>
            <a:r>
              <a:rPr lang="en-US" sz="1400" dirty="0" err="1">
                <a:solidFill>
                  <a:srgbClr val="1F497D"/>
                </a:solidFill>
              </a:rPr>
              <a:t>n</a:t>
            </a:r>
            <a:r>
              <a:rPr lang="en-US" sz="1400" baseline="-25000" dirty="0" err="1">
                <a:solidFill>
                  <a:srgbClr val="1F497D"/>
                </a:solidFill>
              </a:rPr>
              <a:t>λ</a:t>
            </a:r>
            <a:r>
              <a:rPr lang="en-US" sz="1400" dirty="0">
                <a:solidFill>
                  <a:srgbClr val="1F497D"/>
                </a:solidFill>
              </a:rPr>
              <a:t>, n</a:t>
            </a:r>
            <a:r>
              <a:rPr lang="en-US" sz="1400" baseline="-25000" dirty="0">
                <a:solidFill>
                  <a:srgbClr val="1F497D"/>
                </a:solidFill>
              </a:rPr>
              <a:t>e</a:t>
            </a:r>
            <a:r>
              <a:rPr lang="en-US" sz="1400" dirty="0">
                <a:solidFill>
                  <a:srgbClr val="1F497D"/>
                </a:solidFill>
              </a:rPr>
              <a:t>] = [14, 12, 12]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3049818"/>
            <a:ext cx="33147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Big-box e- scale</a:t>
            </a:r>
            <a:r>
              <a:rPr lang="en-US" b="1" dirty="0"/>
              <a:t> </a:t>
            </a:r>
            <a:r>
              <a:rPr lang="en-US" dirty="0"/>
              <a:t>resolution parameters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L</a:t>
            </a:r>
            <a:r>
              <a:rPr lang="en-US" sz="1400" baseline="-25000" dirty="0" err="1">
                <a:solidFill>
                  <a:srgbClr val="1F497D"/>
                </a:solidFill>
              </a:rPr>
              <a:t>r</a:t>
            </a:r>
            <a:r>
              <a:rPr lang="en-US" sz="1400" dirty="0">
                <a:solidFill>
                  <a:srgbClr val="1F497D"/>
                </a:solidFill>
              </a:rPr>
              <a:t> x L</a:t>
            </a:r>
            <a:r>
              <a:rPr lang="en-US" sz="1400" baseline="-25000" dirty="0">
                <a:solidFill>
                  <a:srgbClr val="1F497D"/>
                </a:solidFill>
              </a:rPr>
              <a:t>y</a:t>
            </a:r>
            <a:r>
              <a:rPr lang="en-US" sz="1400" dirty="0">
                <a:solidFill>
                  <a:srgbClr val="1F497D"/>
                </a:solidFill>
              </a:rPr>
              <a:t> = 50 x 21 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.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n</a:t>
            </a:r>
            <a:r>
              <a:rPr lang="en-US" sz="1400" baseline="-25000" dirty="0">
                <a:solidFill>
                  <a:srgbClr val="1F497D"/>
                </a:solidFill>
              </a:rPr>
              <a:t>r</a:t>
            </a:r>
            <a:r>
              <a:rPr lang="en-US" sz="1400" dirty="0">
                <a:solidFill>
                  <a:srgbClr val="1F497D"/>
                </a:solidFill>
              </a:rPr>
              <a:t> x n = 900/1024 x 142. 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k</a:t>
            </a:r>
            <a:r>
              <a:rPr lang="en-US" sz="1400" baseline="-25000" dirty="0" err="1">
                <a:solidFill>
                  <a:srgbClr val="1F497D"/>
                </a:solidFill>
              </a:rPr>
              <a:t>θ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[min, max] = [0.3, 42]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 err="1">
                <a:solidFill>
                  <a:srgbClr val="1F497D"/>
                </a:solidFill>
              </a:rPr>
              <a:t>k</a:t>
            </a:r>
            <a:r>
              <a:rPr lang="en-US" sz="1400" baseline="-25000" dirty="0" err="1">
                <a:solidFill>
                  <a:srgbClr val="1F497D"/>
                </a:solidFill>
              </a:rPr>
              <a:t>r</a:t>
            </a:r>
            <a:r>
              <a:rPr lang="en-US" sz="1400" dirty="0" err="1">
                <a:solidFill>
                  <a:srgbClr val="1F497D"/>
                </a:solidFill>
              </a:rPr>
              <a:t>ρ</a:t>
            </a:r>
            <a:r>
              <a:rPr lang="en-US" sz="1400" baseline="-25000" dirty="0" err="1">
                <a:solidFill>
                  <a:srgbClr val="1F497D"/>
                </a:solidFill>
              </a:rPr>
              <a:t>s</a:t>
            </a:r>
            <a:r>
              <a:rPr lang="en-US" sz="1400" dirty="0">
                <a:solidFill>
                  <a:srgbClr val="1F497D"/>
                </a:solidFill>
              </a:rPr>
              <a:t> [min, max] = [0.3, 28]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>
                <a:solidFill>
                  <a:srgbClr val="1F497D"/>
                </a:solidFill>
              </a:rPr>
              <a:t>[n</a:t>
            </a:r>
            <a:r>
              <a:rPr lang="en-US" sz="1400" baseline="-25000" dirty="0">
                <a:solidFill>
                  <a:srgbClr val="1F497D"/>
                </a:solidFill>
              </a:rPr>
              <a:t>||</a:t>
            </a:r>
            <a:r>
              <a:rPr lang="en-US" sz="1400" dirty="0">
                <a:solidFill>
                  <a:srgbClr val="1F497D"/>
                </a:solidFill>
              </a:rPr>
              <a:t>, </a:t>
            </a:r>
            <a:r>
              <a:rPr lang="en-US" sz="1400" dirty="0" err="1">
                <a:solidFill>
                  <a:srgbClr val="1F497D"/>
                </a:solidFill>
              </a:rPr>
              <a:t>n</a:t>
            </a:r>
            <a:r>
              <a:rPr lang="en-US" sz="1400" baseline="-25000" dirty="0" err="1">
                <a:solidFill>
                  <a:srgbClr val="1F497D"/>
                </a:solidFill>
              </a:rPr>
              <a:t>λ</a:t>
            </a:r>
            <a:r>
              <a:rPr lang="en-US" sz="1400" dirty="0">
                <a:solidFill>
                  <a:srgbClr val="1F497D"/>
                </a:solidFill>
              </a:rPr>
              <a:t>, n</a:t>
            </a:r>
            <a:r>
              <a:rPr lang="en-US" sz="1400" baseline="-25000" dirty="0">
                <a:solidFill>
                  <a:srgbClr val="1F497D"/>
                </a:solidFill>
              </a:rPr>
              <a:t>e</a:t>
            </a:r>
            <a:r>
              <a:rPr lang="en-US" sz="1400" dirty="0">
                <a:solidFill>
                  <a:srgbClr val="1F497D"/>
                </a:solidFill>
              </a:rPr>
              <a:t>] = [10, 8, 8]</a:t>
            </a:r>
          </a:p>
        </p:txBody>
      </p:sp>
    </p:spTree>
    <p:extLst>
      <p:ext uri="{BB962C8B-B14F-4D97-AF65-F5344CB8AC3E}">
        <p14:creationId xmlns:p14="http://schemas.microsoft.com/office/powerpoint/2010/main" val="2224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Operating Space of New High-k Scattering Diagnostic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914401"/>
            <a:ext cx="92202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500" dirty="0"/>
              <a:t>A new high-k scattering system is being designed to detect streamers based on previous predictions: </a:t>
            </a:r>
          </a:p>
          <a:p>
            <a:pPr lvl="1" algn="just"/>
            <a:r>
              <a:rPr lang="en-US" sz="1500" dirty="0">
                <a:solidFill>
                  <a:schemeClr val="accent1"/>
                </a:solidFill>
              </a:rPr>
              <a:t>Old high-k system: high-</a:t>
            </a:r>
            <a:r>
              <a:rPr lang="en-US" sz="1500" dirty="0" err="1">
                <a:solidFill>
                  <a:schemeClr val="accent1"/>
                </a:solidFill>
              </a:rPr>
              <a:t>k</a:t>
            </a:r>
            <a:r>
              <a:rPr lang="en-US" sz="1500" baseline="-25000" dirty="0" err="1">
                <a:solidFill>
                  <a:schemeClr val="accent1"/>
                </a:solidFill>
              </a:rPr>
              <a:t>r</a:t>
            </a:r>
            <a:r>
              <a:rPr lang="en-US" sz="1500" dirty="0">
                <a:solidFill>
                  <a:schemeClr val="accent1"/>
                </a:solidFill>
              </a:rPr>
              <a:t>, intermediate </a:t>
            </a:r>
            <a:r>
              <a:rPr lang="en-US" sz="1500" dirty="0" err="1">
                <a:solidFill>
                  <a:schemeClr val="accent1"/>
                </a:solidFill>
              </a:rPr>
              <a:t>k</a:t>
            </a:r>
            <a:r>
              <a:rPr lang="en-US" sz="1500" baseline="-25000" dirty="0" err="1">
                <a:solidFill>
                  <a:schemeClr val="accent1"/>
                </a:solidFill>
              </a:rPr>
              <a:t>θ</a:t>
            </a:r>
            <a:endParaRPr lang="en-US" sz="1500" dirty="0">
              <a:solidFill>
                <a:schemeClr val="accent1"/>
              </a:solidFill>
            </a:endParaRPr>
          </a:p>
          <a:p>
            <a:pPr lvl="1" algn="just"/>
            <a:r>
              <a:rPr lang="en-US" sz="1500" dirty="0">
                <a:solidFill>
                  <a:schemeClr val="accent1"/>
                </a:solidFill>
              </a:rPr>
              <a:t>New high-k system: high-</a:t>
            </a:r>
            <a:r>
              <a:rPr lang="en-US" sz="1500" dirty="0" err="1">
                <a:solidFill>
                  <a:schemeClr val="accent1"/>
                </a:solidFill>
              </a:rPr>
              <a:t>k</a:t>
            </a:r>
            <a:r>
              <a:rPr lang="en-US" sz="1500" baseline="-25000" dirty="0" err="1">
                <a:solidFill>
                  <a:schemeClr val="accent1"/>
                </a:solidFill>
              </a:rPr>
              <a:t>θ</a:t>
            </a:r>
            <a:r>
              <a:rPr lang="en-US" sz="1500" dirty="0">
                <a:solidFill>
                  <a:schemeClr val="accent1"/>
                </a:solidFill>
              </a:rPr>
              <a:t>, intermediate </a:t>
            </a:r>
            <a:r>
              <a:rPr lang="en-US" sz="1500" dirty="0" err="1">
                <a:solidFill>
                  <a:schemeClr val="accent1"/>
                </a:solidFill>
              </a:rPr>
              <a:t>k</a:t>
            </a:r>
            <a:r>
              <a:rPr lang="en-US" sz="1500" baseline="-25000" dirty="0" err="1">
                <a:solidFill>
                  <a:schemeClr val="accent1"/>
                </a:solidFill>
              </a:rPr>
              <a:t>r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  <a:r>
              <a:rPr lang="en-US" sz="1500" dirty="0">
                <a:solidFill>
                  <a:schemeClr val="accent1"/>
                </a:solidFill>
                <a:sym typeface="Wingdings"/>
              </a:rPr>
              <a:t> streamers</a:t>
            </a:r>
          </a:p>
          <a:p>
            <a:endParaRPr lang="en-US" sz="1500" b="1" dirty="0"/>
          </a:p>
          <a:p>
            <a:pPr marL="214313" indent="-214313">
              <a:buFont typeface="Arial" charset="0"/>
              <a:buChar char="•"/>
            </a:pPr>
            <a:r>
              <a:rPr lang="en-US" sz="1500" b="1" dirty="0"/>
              <a:t>My goal</a:t>
            </a:r>
            <a:r>
              <a:rPr lang="en-US" sz="1500" dirty="0"/>
              <a:t>: project the operating space of the new high-k scattering diagnostic using the mapping I implemented. </a:t>
            </a:r>
          </a:p>
          <a:p>
            <a:pPr marL="214313" indent="-214313">
              <a:buFont typeface="Arial" charset="0"/>
              <a:buChar char="•"/>
            </a:pPr>
            <a:endParaRPr lang="en-US" sz="1500" dirty="0"/>
          </a:p>
          <a:p>
            <a:pPr marL="257175" indent="-257175">
              <a:buFont typeface="Arial" charset="0"/>
              <a:buChar char="•"/>
            </a:pPr>
            <a:r>
              <a:rPr lang="en-US" sz="1500" b="1" dirty="0"/>
              <a:t>Disclaimer</a:t>
            </a:r>
            <a:r>
              <a:rPr lang="en-US" sz="1500" dirty="0"/>
              <a:t>: k-mapping of new high-k scattering system is based on: 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accent1"/>
                </a:solidFill>
              </a:rPr>
              <a:t>1. Experimental turbulence wavenumbers from previous studies (</a:t>
            </a:r>
            <a:r>
              <a:rPr lang="en-US" sz="1200" i="1" dirty="0" err="1">
                <a:solidFill>
                  <a:schemeClr val="accent1"/>
                </a:solidFill>
              </a:rPr>
              <a:t>Barchfeld</a:t>
            </a:r>
            <a:r>
              <a:rPr lang="en-US" sz="1200" i="1" dirty="0">
                <a:solidFill>
                  <a:schemeClr val="accent1"/>
                </a:solidFill>
              </a:rPr>
              <a:t> APS 	2015, UC-Davis/NSTX-U Review of </a:t>
            </a:r>
            <a:r>
              <a:rPr lang="en-US" sz="1200" i="1" dirty="0" err="1">
                <a:solidFill>
                  <a:schemeClr val="accent1"/>
                </a:solidFill>
              </a:rPr>
              <a:t>Fluct</a:t>
            </a:r>
            <a:r>
              <a:rPr lang="en-US" sz="1200" i="1" dirty="0">
                <a:solidFill>
                  <a:schemeClr val="accent1"/>
                </a:solidFill>
              </a:rPr>
              <a:t>. Diagnostics May 2016)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r>
              <a:rPr lang="en-US" sz="1500" dirty="0">
                <a:solidFill>
                  <a:schemeClr val="accent1"/>
                </a:solidFill>
              </a:rPr>
              <a:t>	</a:t>
            </a:r>
            <a:r>
              <a:rPr lang="en-US" b="1" dirty="0" err="1">
                <a:solidFill>
                  <a:schemeClr val="accent1"/>
                </a:solidFill>
              </a:rPr>
              <a:t>k</a:t>
            </a:r>
            <a:r>
              <a:rPr lang="en-US" b="1" baseline="-25000" dirty="0" err="1">
                <a:solidFill>
                  <a:schemeClr val="accent1"/>
                </a:solidFill>
              </a:rPr>
              <a:t>Z</a:t>
            </a:r>
            <a:r>
              <a:rPr lang="en-US" b="1" dirty="0">
                <a:solidFill>
                  <a:schemeClr val="accent1"/>
                </a:solidFill>
              </a:rPr>
              <a:t> = 7-40 cm</a:t>
            </a:r>
            <a:r>
              <a:rPr lang="en-US" b="1" baseline="30000" dirty="0">
                <a:solidFill>
                  <a:schemeClr val="accent1"/>
                </a:solidFill>
              </a:rPr>
              <a:t>-1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  <a:p>
            <a:r>
              <a:rPr lang="en-US" b="1" dirty="0">
                <a:solidFill>
                  <a:schemeClr val="accent1"/>
                </a:solidFill>
              </a:rPr>
              <a:t>	</a:t>
            </a:r>
            <a:r>
              <a:rPr lang="en-US" b="1" dirty="0" err="1">
                <a:solidFill>
                  <a:schemeClr val="accent1"/>
                </a:solidFill>
              </a:rPr>
              <a:t>k</a:t>
            </a:r>
            <a:r>
              <a:rPr lang="en-US" b="1" baseline="-25000" dirty="0" err="1">
                <a:solidFill>
                  <a:schemeClr val="accent1"/>
                </a:solidFill>
              </a:rPr>
              <a:t>R</a:t>
            </a:r>
            <a:r>
              <a:rPr lang="en-US" b="1" dirty="0">
                <a:solidFill>
                  <a:schemeClr val="accent1"/>
                </a:solidFill>
              </a:rPr>
              <a:t> = 0 cm</a:t>
            </a:r>
            <a:r>
              <a:rPr lang="en-US" b="1" baseline="30000" dirty="0">
                <a:solidFill>
                  <a:schemeClr val="accent1"/>
                </a:solidFill>
              </a:rPr>
              <a:t>-1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b="1" baseline="30000" dirty="0">
                <a:solidFill>
                  <a:schemeClr val="accent1"/>
                </a:solidFill>
              </a:rPr>
              <a:t>	</a:t>
            </a:r>
            <a:r>
              <a:rPr lang="en-US" dirty="0">
                <a:solidFill>
                  <a:schemeClr val="accent1"/>
                </a:solidFill>
                <a:sym typeface="Wingdings"/>
              </a:rPr>
              <a:t> High-</a:t>
            </a:r>
            <a:r>
              <a:rPr lang="en-US" dirty="0" err="1">
                <a:solidFill>
                  <a:schemeClr val="accent1"/>
                </a:solidFill>
              </a:rPr>
              <a:t>k</a:t>
            </a:r>
            <a:r>
              <a:rPr lang="en-US" baseline="-25000" dirty="0" err="1">
                <a:solidFill>
                  <a:schemeClr val="accent1"/>
                </a:solidFill>
              </a:rPr>
              <a:t>θ</a:t>
            </a:r>
            <a:r>
              <a:rPr lang="en-US" dirty="0">
                <a:solidFill>
                  <a:schemeClr val="accent1"/>
                </a:solidFill>
              </a:rPr>
              <a:t> scattering diagnostic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accent1"/>
                </a:solidFill>
              </a:rPr>
              <a:t>2. Current plasma conditions (B ~ 0.5 T, </a:t>
            </a:r>
            <a:r>
              <a:rPr lang="en-US" dirty="0" err="1">
                <a:solidFill>
                  <a:schemeClr val="accent1"/>
                </a:solidFill>
              </a:rPr>
              <a:t>T</a:t>
            </a:r>
            <a:r>
              <a:rPr lang="en-US" baseline="-25000" dirty="0" err="1">
                <a:solidFill>
                  <a:schemeClr val="accent1"/>
                </a:solidFill>
              </a:rPr>
              <a:t>e</a:t>
            </a:r>
            <a:r>
              <a:rPr lang="en-US" dirty="0">
                <a:solidFill>
                  <a:schemeClr val="accent1"/>
                </a:solidFill>
              </a:rPr>
              <a:t> ~ 0.4 </a:t>
            </a:r>
            <a:r>
              <a:rPr lang="en-US" dirty="0" err="1">
                <a:solidFill>
                  <a:schemeClr val="accent1"/>
                </a:solidFill>
              </a:rPr>
              <a:t>keV</a:t>
            </a:r>
            <a:r>
              <a:rPr lang="en-US" dirty="0">
                <a:solidFill>
                  <a:schemeClr val="accent1"/>
                </a:solidFill>
              </a:rPr>
              <a:t>). 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aseline="30000" dirty="0">
              <a:solidFill>
                <a:schemeClr val="accent1"/>
              </a:solidFill>
            </a:endParaRP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798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High-k Scattering Diagnostic Provides the Frequency and Wavenumber Spectrum of Electron Scale Turbulence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3400" y="894971"/>
            <a:ext cx="8190794" cy="3505579"/>
            <a:chOff x="572205" y="818771"/>
            <a:chExt cx="8190794" cy="35055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" t="21110" r="5337" b="18889"/>
            <a:stretch/>
          </p:blipFill>
          <p:spPr>
            <a:xfrm>
              <a:off x="659590" y="1171779"/>
              <a:ext cx="3760009" cy="30763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205" y="883760"/>
              <a:ext cx="4177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Frequency Spectrum of density fluctuations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5449802"/>
                </p:ext>
              </p:extLst>
            </p:nvPr>
          </p:nvGraphicFramePr>
          <p:xfrm>
            <a:off x="1135271" y="1281458"/>
            <a:ext cx="1525808" cy="4520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Equation" r:id="rId5" imgW="1066800" imgH="279400" progId="Equation.3">
                    <p:embed/>
                  </p:oleObj>
                </mc:Choice>
                <mc:Fallback>
                  <p:oleObj name="Equation" r:id="rId5" imgW="10668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5271" y="1281458"/>
                          <a:ext cx="1525808" cy="45209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Group 29"/>
            <p:cNvGrpSpPr/>
            <p:nvPr/>
          </p:nvGrpSpPr>
          <p:grpSpPr>
            <a:xfrm>
              <a:off x="5374613" y="818771"/>
              <a:ext cx="3388386" cy="3505579"/>
              <a:chOff x="5974219" y="1569898"/>
              <a:chExt cx="4128050" cy="4270824"/>
            </a:xfrm>
          </p:grpSpPr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5974219" y="1569898"/>
                <a:ext cx="3803991" cy="4270824"/>
                <a:chOff x="5974219" y="1710480"/>
                <a:chExt cx="3803991" cy="4270824"/>
              </a:xfrm>
            </p:grpSpPr>
            <p:pic>
              <p:nvPicPr>
                <p:cNvPr id="21" name="Picture 20" descr="Screen shot 2015-11-02 at 11.28.56 AM.p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6417" b="-1"/>
                <a:stretch/>
              </p:blipFill>
              <p:spPr>
                <a:xfrm>
                  <a:off x="5974219" y="2182658"/>
                  <a:ext cx="3803991" cy="3798646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6610147" y="1710480"/>
                  <a:ext cx="1112948" cy="4967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6458812" y="1663194"/>
                <a:ext cx="3643457" cy="4990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k-spectrum of density fluctuations 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356869" y="2175613"/>
                <a:ext cx="1438432" cy="869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dirty="0"/>
                  <a:t> (</a:t>
                </a:r>
                <a:r>
                  <a:rPr lang="en-US" dirty="0" err="1"/>
                  <a:t>a.u</a:t>
                </a:r>
                <a:r>
                  <a:rPr lang="en-US" dirty="0" smtClean="0"/>
                  <a:t>.)</a:t>
                </a:r>
              </a:p>
              <a:p>
                <a:r>
                  <a:rPr lang="en-US" dirty="0" err="1" smtClean="0"/>
                  <a:t>ch.</a:t>
                </a:r>
                <a:r>
                  <a:rPr lang="en-US" dirty="0" smtClean="0"/>
                  <a:t> 1,2,3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38133" y="1656358"/>
              <a:ext cx="973649" cy="305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Channel 1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949325" y="1614924"/>
              <a:ext cx="14702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NSTX 141767</a:t>
              </a:r>
            </a:p>
          </p:txBody>
        </p:sp>
        <p:sp>
          <p:nvSpPr>
            <p:cNvPr id="18" name="Donut 17"/>
            <p:cNvSpPr>
              <a:spLocks noChangeAspect="1"/>
            </p:cNvSpPr>
            <p:nvPr/>
          </p:nvSpPr>
          <p:spPr>
            <a:xfrm>
              <a:off x="2023742" y="2157180"/>
              <a:ext cx="368332" cy="368332"/>
            </a:xfrm>
            <a:prstGeom prst="donut">
              <a:avLst>
                <a:gd name="adj" fmla="val 0"/>
              </a:avLst>
            </a:prstGeom>
            <a:solidFill>
              <a:schemeClr val="tx1"/>
            </a:solidFill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91675" y="2114550"/>
              <a:ext cx="688905" cy="2539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050"/>
                <a:t>turbulence</a:t>
              </a:r>
              <a:endParaRPr lang="en-US" sz="900" dirty="0"/>
            </a:p>
          </p:txBody>
        </p:sp>
        <p:sp>
          <p:nvSpPr>
            <p:cNvPr id="24" name="Donut 23"/>
            <p:cNvSpPr>
              <a:spLocks noChangeAspect="1"/>
            </p:cNvSpPr>
            <p:nvPr/>
          </p:nvSpPr>
          <p:spPr>
            <a:xfrm>
              <a:off x="1730360" y="2770429"/>
              <a:ext cx="375963" cy="375963"/>
            </a:xfrm>
            <a:prstGeom prst="donut">
              <a:avLst>
                <a:gd name="adj" fmla="val 0"/>
              </a:avLst>
            </a:prstGeom>
            <a:solidFill>
              <a:schemeClr val="tx1"/>
            </a:solidFill>
            <a:ln w="38100">
              <a:solidFill>
                <a:srgbClr val="C0B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20" idx="2"/>
              <a:endCxn id="24" idx="1"/>
            </p:cNvCxnSpPr>
            <p:nvPr/>
          </p:nvCxnSpPr>
          <p:spPr>
            <a:xfrm>
              <a:off x="1536128" y="2368466"/>
              <a:ext cx="249291" cy="457022"/>
            </a:xfrm>
            <a:prstGeom prst="straightConnector1">
              <a:avLst/>
            </a:prstGeom>
            <a:ln w="19050">
              <a:solidFill>
                <a:srgbClr val="C0B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3"/>
              <a:endCxn id="18" idx="2"/>
            </p:cNvCxnSpPr>
            <p:nvPr/>
          </p:nvCxnSpPr>
          <p:spPr>
            <a:xfrm>
              <a:off x="1880580" y="2241508"/>
              <a:ext cx="143162" cy="99838"/>
            </a:xfrm>
            <a:prstGeom prst="straightConnector1">
              <a:avLst/>
            </a:prstGeom>
            <a:ln w="19050">
              <a:solidFill>
                <a:srgbClr val="05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82378" y="2606865"/>
              <a:ext cx="10062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diagnostic artifact</a:t>
              </a:r>
            </a:p>
          </p:txBody>
        </p:sp>
        <p:cxnSp>
          <p:nvCxnSpPr>
            <p:cNvPr id="41" name="Straight Arrow Connector 40"/>
            <p:cNvCxnSpPr>
              <a:stCxn id="40" idx="0"/>
            </p:cNvCxnSpPr>
            <p:nvPr/>
          </p:nvCxnSpPr>
          <p:spPr>
            <a:xfrm flipH="1" flipV="1">
              <a:off x="2809750" y="2097487"/>
              <a:ext cx="775734" cy="5093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6200" y="420155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Frequency analysis of scattered power </a:t>
            </a:r>
            <a:r>
              <a:rPr lang="en-US" dirty="0">
                <a:sym typeface="Wingdings"/>
              </a:rPr>
              <a:t> </a:t>
            </a:r>
            <a:r>
              <a:rPr lang="en-US" b="1" dirty="0">
                <a:sym typeface="Wingdings"/>
              </a:rPr>
              <a:t>frequency spectrum</a:t>
            </a:r>
            <a:r>
              <a:rPr lang="en-US" dirty="0">
                <a:sym typeface="Wingdings"/>
              </a:rPr>
              <a:t>.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sym typeface="Wingdings"/>
              </a:rPr>
              <a:t>Different channels  different k  </a:t>
            </a:r>
            <a:r>
              <a:rPr lang="en-US" b="1" dirty="0">
                <a:sym typeface="Wingdings"/>
              </a:rPr>
              <a:t>wavenumber spectrum </a:t>
            </a:r>
            <a:r>
              <a:rPr lang="en-US" dirty="0">
                <a:sym typeface="Wingdings"/>
              </a:rPr>
              <a:t>of turbulence</a:t>
            </a:r>
          </a:p>
        </p:txBody>
      </p:sp>
    </p:spTree>
    <p:extLst>
      <p:ext uri="{BB962C8B-B14F-4D97-AF65-F5344CB8AC3E}">
        <p14:creationId xmlns:p14="http://schemas.microsoft.com/office/powerpoint/2010/main" val="19030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Mapped Wavenumbers of New High-k to GYRO 2D Fluctuation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63842" y="895350"/>
            <a:ext cx="4857751" cy="3974522"/>
            <a:chOff x="0" y="1177637"/>
            <a:chExt cx="6477001" cy="52993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24444" r="9651" b="21920"/>
            <a:stretch/>
          </p:blipFill>
          <p:spPr>
            <a:xfrm>
              <a:off x="0" y="1177637"/>
              <a:ext cx="6477001" cy="529936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981200" y="1295400"/>
              <a:ext cx="19982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Re(𝛅n</a:t>
              </a:r>
              <a:r>
                <a:rPr lang="en-US" sz="1200" baseline="-25000" dirty="0"/>
                <a:t>e</a:t>
              </a:r>
              <a:r>
                <a:rPr lang="en-US" sz="1200" dirty="0"/>
                <a:t>/n</a:t>
              </a:r>
              <a:r>
                <a:rPr lang="en-US" sz="1200" baseline="-25000" dirty="0"/>
                <a:t>e0</a:t>
              </a:r>
              <a:r>
                <a:rPr lang="en-US" sz="1200" dirty="0"/>
                <a:t>) (</a:t>
              </a:r>
              <a:r>
                <a:rPr lang="en-US" sz="1200" dirty="0" err="1"/>
                <a:t>k</a:t>
              </a:r>
              <a:r>
                <a:rPr lang="en-US" sz="1200" baseline="-25000" dirty="0" err="1"/>
                <a:t>r</a:t>
              </a:r>
              <a:r>
                <a:rPr lang="en-US" sz="1200" dirty="0"/>
                <a:t>, k</a:t>
              </a:r>
              <a:r>
                <a:rPr lang="el-GR" sz="1200" baseline="-25000" dirty="0"/>
                <a:t>θ</a:t>
              </a:r>
              <a:r>
                <a:rPr lang="en-US" sz="1200" dirty="0"/>
                <a:t>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43603" y="1022004"/>
            <a:ext cx="3200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u="sng" dirty="0"/>
              <a:t>Black dots</a:t>
            </a:r>
            <a:r>
              <a:rPr lang="en-US" dirty="0"/>
              <a:t>: old </a:t>
            </a:r>
            <a:r>
              <a:rPr lang="en-US" dirty="0" err="1"/>
              <a:t>hk</a:t>
            </a:r>
            <a:endParaRPr lang="en-US" dirty="0"/>
          </a:p>
          <a:p>
            <a:pPr marL="214313" indent="-214313">
              <a:buFont typeface="Arial" charset="0"/>
              <a:buChar char="•"/>
            </a:pP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u="sng" dirty="0"/>
              <a:t>White dots</a:t>
            </a:r>
            <a:r>
              <a:rPr lang="en-US" dirty="0"/>
              <a:t>: new </a:t>
            </a:r>
            <a:r>
              <a:rPr lang="en-US" dirty="0" err="1"/>
              <a:t>hk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Picked k‘s in predicted measurement range 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k</a:t>
            </a:r>
            <a:r>
              <a:rPr lang="en-US" baseline="-25000" dirty="0" err="1">
                <a:solidFill>
                  <a:schemeClr val="accent1"/>
                </a:solidFill>
              </a:rPr>
              <a:t>Z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= 7, 18, 29, 40 cm</a:t>
            </a:r>
            <a:r>
              <a:rPr lang="en-US" baseline="30000" dirty="0">
                <a:solidFill>
                  <a:schemeClr val="accent1"/>
                </a:solidFill>
              </a:rPr>
              <a:t>-1</a:t>
            </a:r>
            <a:br>
              <a:rPr lang="en-US" baseline="30000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k</a:t>
            </a:r>
            <a:r>
              <a:rPr lang="en-US" baseline="-25000" dirty="0" err="1">
                <a:solidFill>
                  <a:schemeClr val="accent1"/>
                </a:solidFill>
              </a:rPr>
              <a:t>R</a:t>
            </a:r>
            <a:r>
              <a:rPr lang="en-US" dirty="0">
                <a:solidFill>
                  <a:schemeClr val="accent1"/>
                </a:solidFill>
              </a:rPr>
              <a:t> = 0 cm</a:t>
            </a:r>
            <a:r>
              <a:rPr lang="en-US" baseline="30000" dirty="0">
                <a:solidFill>
                  <a:schemeClr val="accent1"/>
                </a:solidFill>
              </a:rPr>
              <a:t>-1</a:t>
            </a:r>
          </a:p>
          <a:p>
            <a:pPr marL="214313" indent="-214313">
              <a:buFont typeface="Arial" charset="0"/>
              <a:buChar char="•"/>
            </a:pP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u="sng" dirty="0"/>
              <a:t>Blue star</a:t>
            </a:r>
            <a:r>
              <a:rPr lang="en-US" dirty="0"/>
              <a:t>: streamers</a:t>
            </a:r>
          </a:p>
          <a:p>
            <a:pPr marL="214313" indent="-214313">
              <a:buFont typeface="Arial" charset="0"/>
              <a:buChar char="•"/>
            </a:pPr>
            <a:endParaRPr lang="en-US" dirty="0"/>
          </a:p>
          <a:p>
            <a:pPr marL="214313" indent="-214313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Mapped Wavenumbers of New High-k to GYRO 2D Fluctuation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04800" y="903335"/>
            <a:ext cx="4857751" cy="3974522"/>
            <a:chOff x="0" y="1177637"/>
            <a:chExt cx="6477001" cy="52993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24444" r="9651" b="21920"/>
            <a:stretch/>
          </p:blipFill>
          <p:spPr>
            <a:xfrm>
              <a:off x="0" y="1177637"/>
              <a:ext cx="6477001" cy="529936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81200" y="1295400"/>
              <a:ext cx="19982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Re(𝛅n</a:t>
              </a:r>
              <a:r>
                <a:rPr lang="en-US" sz="1200" baseline="-25000" dirty="0"/>
                <a:t>e</a:t>
              </a:r>
              <a:r>
                <a:rPr lang="en-US" sz="1200" dirty="0"/>
                <a:t>/n</a:t>
              </a:r>
              <a:r>
                <a:rPr lang="en-US" sz="1200" baseline="-25000" dirty="0"/>
                <a:t>e0</a:t>
              </a:r>
              <a:r>
                <a:rPr lang="en-US" sz="1200" dirty="0"/>
                <a:t>) (</a:t>
              </a:r>
              <a:r>
                <a:rPr lang="en-US" sz="1200" dirty="0" err="1"/>
                <a:t>k</a:t>
              </a:r>
              <a:r>
                <a:rPr lang="en-US" sz="1200" baseline="-25000" dirty="0" err="1"/>
                <a:t>r</a:t>
              </a:r>
              <a:r>
                <a:rPr lang="en-US" sz="1200" dirty="0"/>
                <a:t>, k</a:t>
              </a:r>
              <a:r>
                <a:rPr lang="el-GR" sz="1200" baseline="-25000" dirty="0"/>
                <a:t>θ</a:t>
              </a:r>
              <a:r>
                <a:rPr lang="en-US" sz="1200" dirty="0"/>
                <a:t>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80910" y="1931332"/>
              <a:ext cx="1032951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 err="1"/>
                <a:t>k</a:t>
              </a:r>
              <a:r>
                <a:rPr lang="en-US" sz="900" baseline="-25000" dirty="0" err="1"/>
                <a:t>R</a:t>
              </a:r>
              <a:r>
                <a:rPr lang="en-US" sz="900" dirty="0"/>
                <a:t>=0</a:t>
              </a:r>
            </a:p>
            <a:p>
              <a:r>
                <a:rPr lang="en-US" sz="900" dirty="0" err="1"/>
                <a:t>k</a:t>
              </a:r>
              <a:r>
                <a:rPr lang="en-US" sz="900" baseline="-25000" dirty="0" err="1"/>
                <a:t>Z</a:t>
              </a:r>
              <a:r>
                <a:rPr lang="en-US" sz="900" dirty="0"/>
                <a:t>=29 cm</a:t>
              </a:r>
              <a:r>
                <a:rPr lang="en-US" sz="900" baseline="30000" dirty="0"/>
                <a:t>-1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83925" y="1921934"/>
              <a:ext cx="106680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 err="1"/>
                <a:t>k</a:t>
              </a:r>
              <a:r>
                <a:rPr lang="en-US" sz="900" baseline="-25000" dirty="0" err="1"/>
                <a:t>R</a:t>
              </a:r>
              <a:r>
                <a:rPr lang="en-US" sz="900" dirty="0"/>
                <a:t>=0</a:t>
              </a:r>
            </a:p>
            <a:p>
              <a:r>
                <a:rPr lang="en-US" sz="900" dirty="0" err="1"/>
                <a:t>k</a:t>
              </a:r>
              <a:r>
                <a:rPr lang="en-US" sz="900" baseline="-25000" dirty="0" err="1"/>
                <a:t>Z</a:t>
              </a:r>
              <a:r>
                <a:rPr lang="en-US" sz="900" dirty="0"/>
                <a:t>=18 cm</a:t>
              </a:r>
              <a:r>
                <a:rPr lang="en-US" sz="900" baseline="30000" dirty="0"/>
                <a:t>-1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20908" y="1921934"/>
              <a:ext cx="99059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 err="1"/>
                <a:t>k</a:t>
              </a:r>
              <a:r>
                <a:rPr lang="en-US" sz="900" baseline="-25000" dirty="0" err="1"/>
                <a:t>R</a:t>
              </a:r>
              <a:r>
                <a:rPr lang="en-US" sz="900" dirty="0"/>
                <a:t>=0</a:t>
              </a:r>
            </a:p>
            <a:p>
              <a:r>
                <a:rPr lang="en-US" sz="900" dirty="0" err="1"/>
                <a:t>k</a:t>
              </a:r>
              <a:r>
                <a:rPr lang="en-US" sz="900" baseline="-25000" dirty="0" err="1"/>
                <a:t>Z</a:t>
              </a:r>
              <a:r>
                <a:rPr lang="en-US" sz="900" dirty="0"/>
                <a:t>=7 cm</a:t>
              </a:r>
              <a:r>
                <a:rPr lang="en-US" sz="900" baseline="30000" dirty="0"/>
                <a:t>-1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34035" y="5334000"/>
              <a:ext cx="104711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 err="1"/>
                <a:t>k</a:t>
              </a:r>
              <a:r>
                <a:rPr lang="en-US" sz="900" baseline="-25000" dirty="0" err="1"/>
                <a:t>R</a:t>
              </a:r>
              <a:r>
                <a:rPr lang="en-US" sz="900" dirty="0"/>
                <a:t>=-7 cm</a:t>
              </a:r>
              <a:r>
                <a:rPr lang="en-US" sz="900" baseline="30000" dirty="0"/>
                <a:t>-1</a:t>
              </a:r>
            </a:p>
            <a:p>
              <a:r>
                <a:rPr lang="en-US" sz="900" dirty="0" err="1"/>
                <a:t>k</a:t>
              </a:r>
              <a:r>
                <a:rPr lang="en-US" sz="900" baseline="-25000" dirty="0" err="1"/>
                <a:t>Z</a:t>
              </a:r>
              <a:r>
                <a:rPr lang="en-US" sz="900" dirty="0"/>
                <a:t>=6.5 cm</a:t>
              </a:r>
              <a:r>
                <a:rPr lang="en-US" sz="900" baseline="30000" dirty="0"/>
                <a:t>-1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597387" y="2403177"/>
              <a:ext cx="196856" cy="1102023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17325" y="2393780"/>
              <a:ext cx="21175" cy="111142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731153" y="2383600"/>
              <a:ext cx="185055" cy="109556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1600200" y="4152900"/>
              <a:ext cx="639858" cy="1181100"/>
            </a:xfrm>
            <a:prstGeom prst="straightConnector1">
              <a:avLst/>
            </a:prstGeom>
            <a:ln w="25400">
              <a:solidFill>
                <a:srgbClr val="0503FE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262927" y="1688299"/>
            <a:ext cx="4139085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/>
              <a:t>Picked k’s in predicted measurement range </a:t>
            </a:r>
            <a:br>
              <a:rPr lang="en-US" sz="1600" dirty="0"/>
            </a:br>
            <a:r>
              <a:rPr lang="en-US" sz="1600" dirty="0" err="1">
                <a:solidFill>
                  <a:schemeClr val="accent1"/>
                </a:solidFill>
              </a:rPr>
              <a:t>k</a:t>
            </a:r>
            <a:r>
              <a:rPr lang="en-US" sz="1600" baseline="-25000" dirty="0" err="1">
                <a:solidFill>
                  <a:schemeClr val="accent1"/>
                </a:solidFill>
              </a:rPr>
              <a:t>Z</a:t>
            </a:r>
            <a:r>
              <a:rPr lang="en-US" sz="1600" baseline="-25000" dirty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= 7, 18, 29, 40 cm</a:t>
            </a:r>
            <a:r>
              <a:rPr lang="en-US" sz="1600" baseline="30000" dirty="0">
                <a:solidFill>
                  <a:schemeClr val="accent1"/>
                </a:solidFill>
              </a:rPr>
              <a:t>-1</a:t>
            </a:r>
            <a:br>
              <a:rPr lang="en-US" sz="1600" baseline="30000" dirty="0">
                <a:solidFill>
                  <a:schemeClr val="accent1"/>
                </a:solidFill>
              </a:rPr>
            </a:br>
            <a:r>
              <a:rPr lang="en-US" sz="1600" dirty="0" err="1">
                <a:solidFill>
                  <a:schemeClr val="accent1"/>
                </a:solidFill>
              </a:rPr>
              <a:t>k</a:t>
            </a:r>
            <a:r>
              <a:rPr lang="en-US" sz="1600" baseline="-25000" dirty="0" err="1">
                <a:solidFill>
                  <a:schemeClr val="accent1"/>
                </a:solidFill>
              </a:rPr>
              <a:t>R</a:t>
            </a:r>
            <a:r>
              <a:rPr lang="en-US" sz="1600" dirty="0">
                <a:solidFill>
                  <a:schemeClr val="accent1"/>
                </a:solidFill>
              </a:rPr>
              <a:t> = 0 cm</a:t>
            </a:r>
            <a:r>
              <a:rPr lang="en-US" sz="1600" baseline="30000" dirty="0">
                <a:solidFill>
                  <a:schemeClr val="accent1"/>
                </a:solidFill>
              </a:rPr>
              <a:t>-1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Lowest-k channel  closest to streamers</a:t>
            </a:r>
            <a:br>
              <a:rPr lang="en-US" sz="1600" dirty="0"/>
            </a:br>
            <a:r>
              <a:rPr lang="en-US" sz="1600" dirty="0" err="1"/>
              <a:t>k</a:t>
            </a:r>
            <a:r>
              <a:rPr lang="en-US" sz="1600" baseline="-25000" dirty="0" err="1"/>
              <a:t>Z</a:t>
            </a:r>
            <a:r>
              <a:rPr lang="en-US" sz="1600" dirty="0"/>
              <a:t>=7 cm</a:t>
            </a:r>
            <a:r>
              <a:rPr lang="en-US" sz="1600" baseline="30000" dirty="0"/>
              <a:t>-1</a:t>
            </a:r>
            <a:endParaRPr lang="en-US" sz="1600" dirty="0"/>
          </a:p>
          <a:p>
            <a:pPr marL="214313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Highest-k not captured in simulation </a:t>
            </a:r>
            <a:br>
              <a:rPr lang="en-US" sz="1600" dirty="0"/>
            </a:br>
            <a:r>
              <a:rPr lang="en-US" sz="1600" dirty="0" err="1"/>
              <a:t>k</a:t>
            </a:r>
            <a:r>
              <a:rPr lang="en-US" sz="1600" baseline="-25000" dirty="0" err="1"/>
              <a:t>Z</a:t>
            </a:r>
            <a:r>
              <a:rPr lang="en-US" sz="1600" dirty="0"/>
              <a:t> = 40 cm</a:t>
            </a:r>
            <a:r>
              <a:rPr lang="en-US" sz="1600" baseline="30000" dirty="0"/>
              <a:t>-1</a:t>
            </a:r>
          </a:p>
          <a:p>
            <a:pPr marL="214313" indent="-214313">
              <a:buFont typeface="Arial" charset="0"/>
              <a:buChar char="•"/>
            </a:pPr>
            <a:endParaRPr lang="en-US" sz="1600" baseline="30000" dirty="0"/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Streamers: finite </a:t>
            </a:r>
            <a:r>
              <a:rPr lang="en-US" sz="1600" dirty="0" err="1"/>
              <a:t>k</a:t>
            </a:r>
            <a:r>
              <a:rPr lang="en-US" sz="1600" baseline="-25000" dirty="0" err="1"/>
              <a:t>R</a:t>
            </a:r>
            <a:endParaRPr lang="en-US" sz="1600" baseline="-25000" dirty="0"/>
          </a:p>
          <a:p>
            <a:r>
              <a:rPr lang="en-US" sz="1600" dirty="0"/>
              <a:t>	|</a:t>
            </a:r>
            <a:r>
              <a:rPr lang="en-US" sz="1600" dirty="0" err="1"/>
              <a:t>k</a:t>
            </a:r>
            <a:r>
              <a:rPr lang="en-US" sz="1600" baseline="-25000" dirty="0" err="1"/>
              <a:t>R</a:t>
            </a:r>
            <a:r>
              <a:rPr lang="en-US" sz="1600" dirty="0"/>
              <a:t>| ~ |</a:t>
            </a:r>
            <a:r>
              <a:rPr lang="en-US" sz="1600" dirty="0" err="1"/>
              <a:t>k</a:t>
            </a:r>
            <a:r>
              <a:rPr lang="en-US" sz="1600" baseline="-25000" dirty="0" err="1"/>
              <a:t>Z</a:t>
            </a:r>
            <a:r>
              <a:rPr lang="en-US" sz="1600" dirty="0"/>
              <a:t>|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1044" y="869001"/>
            <a:ext cx="299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u="sng" dirty="0"/>
              <a:t>Black dots</a:t>
            </a:r>
            <a:r>
              <a:rPr lang="en-US" sz="1600" dirty="0"/>
              <a:t>: old </a:t>
            </a:r>
            <a:r>
              <a:rPr lang="en-US" sz="1600" dirty="0" err="1"/>
              <a:t>hk</a:t>
            </a: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u="sng" dirty="0"/>
              <a:t>White dots</a:t>
            </a:r>
            <a:r>
              <a:rPr lang="en-US" sz="1600" dirty="0"/>
              <a:t>: new </a:t>
            </a:r>
            <a:r>
              <a:rPr lang="en-US" sz="1600" dirty="0" err="1"/>
              <a:t>hk</a:t>
            </a:r>
            <a:endParaRPr lang="en-US" sz="1600" u="sng" dirty="0"/>
          </a:p>
          <a:p>
            <a:pPr marL="214313" indent="-214313">
              <a:buFont typeface="Arial" charset="0"/>
              <a:buChar char="•"/>
            </a:pPr>
            <a:r>
              <a:rPr lang="en-US" sz="1600" u="sng" dirty="0"/>
              <a:t>Blue star</a:t>
            </a:r>
            <a:r>
              <a:rPr lang="en-US" sz="1600" dirty="0"/>
              <a:t>: streamers</a:t>
            </a:r>
          </a:p>
        </p:txBody>
      </p:sp>
    </p:spTree>
    <p:extLst>
      <p:ext uri="{BB962C8B-B14F-4D97-AF65-F5344CB8AC3E}">
        <p14:creationId xmlns:p14="http://schemas.microsoft.com/office/powerpoint/2010/main" val="4355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00102"/>
            <a:ext cx="6972300" cy="3824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Scattering system is </a:t>
            </a:r>
            <a:r>
              <a:rPr lang="en-US" sz="1800" b="1" i="1" dirty="0"/>
              <a:t>spatially</a:t>
            </a:r>
            <a:r>
              <a:rPr lang="en-US" sz="1800" i="1" dirty="0"/>
              <a:t> </a:t>
            </a:r>
            <a:r>
              <a:rPr lang="en-US" sz="1800" dirty="0"/>
              <a:t>localized (R, Z, 𝝋)</a:t>
            </a:r>
            <a:r>
              <a:rPr lang="en-US" sz="1800" baseline="-25000" dirty="0" err="1"/>
              <a:t>loc</a:t>
            </a:r>
            <a:endParaRPr lang="en-US" sz="1800" baseline="-25000" dirty="0"/>
          </a:p>
          <a:p>
            <a:pPr marL="0" indent="0" algn="just">
              <a:buNone/>
            </a:pPr>
            <a:endParaRPr lang="en-US" sz="1500" dirty="0"/>
          </a:p>
          <a:p>
            <a:pPr algn="just"/>
            <a:endParaRPr 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257301" y="4557668"/>
                <a:ext cx="54819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Obtain a time series of turbulent density fluctuations</a:t>
                </a:r>
                <a:r>
                  <a:rPr lang="en-US" sz="1500" b="1" dirty="0"/>
                  <a:t>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  <m:acc>
                      <m:accPr>
                        <m:chr m:val="̂"/>
                        <m:ctrlP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5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</m:t>
                        </m:r>
                      </m:e>
                    </m:acc>
                    <m:r>
                      <a:rPr lang="en-US" sz="1500" b="1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𝒆</m:t>
                    </m:r>
                    <m:r>
                      <a:rPr lang="en-US" sz="1500" b="1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𝒔𝒚𝒏</m:t>
                    </m:r>
                    <m:d>
                      <m:dPr>
                        <m:ctrlP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1500" dirty="0"/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76890"/>
                <a:ext cx="7292061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6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143000" y="2286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025" dirty="0"/>
              <a:t>New Proposed Implementation: real space filtering </a:t>
            </a:r>
          </a:p>
        </p:txBody>
      </p:sp>
      <p:sp>
        <p:nvSpPr>
          <p:cNvPr id="11" name="Plus 10"/>
          <p:cNvSpPr/>
          <p:nvPr/>
        </p:nvSpPr>
        <p:spPr>
          <a:xfrm>
            <a:off x="4959827" y="2553823"/>
            <a:ext cx="562343" cy="5322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9998" y="1217653"/>
            <a:ext cx="4160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Analyze turbulence in real space	      	  </a:t>
            </a:r>
            <a:r>
              <a:rPr lang="en-US" b="1" i="1" dirty="0"/>
              <a:t>+</a:t>
            </a:r>
            <a:r>
              <a:rPr lang="en-US" i="1" dirty="0"/>
              <a:t> 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22172" y="1257302"/>
                <a:ext cx="32111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sym typeface="Wingdings"/>
                  </a:rPr>
                  <a:t>Filter turbulence in real space</a:t>
                </a:r>
              </a:p>
              <a:p>
                <a:pPr marL="214313" indent="-214313" algn="ctr">
                  <a:defRPr/>
                </a:pPr>
                <a:r>
                  <a:rPr lang="en-US" b="1" dirty="0">
                    <a:sym typeface="Wingdings"/>
                  </a:rPr>
                  <a:t>𝛙</a:t>
                </a:r>
                <a:r>
                  <a:rPr lang="en-US" b="1" baseline="-25000" dirty="0">
                    <a:sym typeface="Wingdings"/>
                  </a:rPr>
                  <a:t>R</a:t>
                </a:r>
                <a:r>
                  <a:rPr lang="en-US" b="1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b="1" dirty="0">
                    <a:sym typeface="Wingdings"/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893" y="1676400"/>
                <a:ext cx="3211135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708" t="-4717" r="-75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/>
          <p:cNvSpPr/>
          <p:nvPr/>
        </p:nvSpPr>
        <p:spPr>
          <a:xfrm>
            <a:off x="2339136" y="4237753"/>
            <a:ext cx="417759" cy="170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2363" y="1554285"/>
            <a:ext cx="3451132" cy="25605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26634" r="12729" b="24444"/>
          <a:stretch/>
        </p:blipFill>
        <p:spPr>
          <a:xfrm>
            <a:off x="5593976" y="2028346"/>
            <a:ext cx="2101221" cy="1686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68732" y="4185860"/>
                <a:ext cx="3989268" cy="33451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R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sym typeface="Wingding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i="1" dirty="0">
                            <a:latin typeface="Baskerville Old Face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i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𝑘</m:t>
                            </m:r>
                          </m:e>
                        </m:acc>
                        <m:r>
                          <a:rPr lang="en-US" i="1" baseline="-25000" dirty="0">
                            <a:latin typeface="Cambria Math" charset="0"/>
                            <a:sym typeface="Wingdings"/>
                          </a:rPr>
                          <m:t>0</m:t>
                        </m:r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976" y="5581144"/>
                <a:ext cx="5319024" cy="539373"/>
              </a:xfrm>
              <a:prstGeom prst="rect">
                <a:avLst/>
              </a:prstGeom>
              <a:blipFill rotWithShape="0">
                <a:blip r:embed="rId11"/>
                <a:stretch>
                  <a:fillRect t="-8511" b="-531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51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Past Work on NSTX H-mode Plasma</a:t>
            </a:r>
            <a:r>
              <a:rPr lang="is-IS" sz="2100" dirty="0"/>
              <a:t> Showed Stabilization of e- scale Turbulence by Density Gradient</a:t>
            </a:r>
            <a:endParaRPr lang="en-US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0" y="914400"/>
            <a:ext cx="3771900" cy="4057650"/>
          </a:xfrm>
        </p:spPr>
        <p:txBody>
          <a:bodyPr>
            <a:normAutofit/>
          </a:bodyPr>
          <a:lstStyle/>
          <a:p>
            <a:pPr algn="just"/>
            <a:r>
              <a:rPr lang="en-US" sz="1500" dirty="0"/>
              <a:t>NSTX NBI heated H-mode featured a controlled current ramp-down. Shot 141767. 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An increase in the equilibrium density gradient was correlated to a decrease in high-k density fluctuation amplitude (measured by a high-k scattering system). </a:t>
            </a:r>
            <a:r>
              <a:rPr lang="en-US" sz="1500" i="1" dirty="0"/>
              <a:t>cf.</a:t>
            </a:r>
            <a:r>
              <a:rPr lang="en-US" sz="1500" dirty="0"/>
              <a:t> Ruiz Ruiz </a:t>
            </a:r>
            <a:r>
              <a:rPr lang="en-US" sz="1500" dirty="0" err="1"/>
              <a:t>PoP</a:t>
            </a:r>
            <a:r>
              <a:rPr lang="en-US" sz="1500" dirty="0"/>
              <a:t> 2015.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029200" y="2228850"/>
            <a:ext cx="2712560" cy="2514600"/>
            <a:chOff x="4369760" y="1502022"/>
            <a:chExt cx="4657952" cy="4318019"/>
          </a:xfrm>
        </p:grpSpPr>
        <p:pic>
          <p:nvPicPr>
            <p:cNvPr id="21" name="Picture 20" descr="ne_te_profiles_210415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9" r="3561" b="394"/>
            <a:stretch/>
          </p:blipFill>
          <p:spPr>
            <a:xfrm>
              <a:off x="4369760" y="1502022"/>
              <a:ext cx="4657952" cy="431801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847336" y="1625603"/>
              <a:ext cx="425930" cy="3803904"/>
            </a:xfrm>
            <a:prstGeom prst="rect">
              <a:avLst/>
            </a:prstGeom>
            <a:solidFill>
              <a:schemeClr val="bg1">
                <a:lumMod val="85000"/>
                <a:alpha val="2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06411" y="3494812"/>
              <a:ext cx="1286035" cy="990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Scattering</a:t>
              </a:r>
            </a:p>
            <a:p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Region</a:t>
              </a:r>
            </a:p>
            <a:p>
              <a:r>
                <a:rPr lang="en-US" sz="1050" b="1" dirty="0">
                  <a:solidFill>
                    <a:prstClr val="black"/>
                  </a:solidFill>
                  <a:latin typeface="Calibri"/>
                </a:rPr>
                <a:t>r/a~0.7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7324065" y="3813052"/>
              <a:ext cx="465021" cy="37665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304925" y="3200400"/>
            <a:ext cx="3231891" cy="1685925"/>
            <a:chOff x="403565" y="4531124"/>
            <a:chExt cx="4168435" cy="2174476"/>
          </a:xfrm>
        </p:grpSpPr>
        <p:pic>
          <p:nvPicPr>
            <p:cNvPr id="25" name="Picture 24" descr="fspec_times_210415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t="4864" r="7669" b="3033"/>
            <a:stretch/>
          </p:blipFill>
          <p:spPr>
            <a:xfrm>
              <a:off x="403565" y="4531124"/>
              <a:ext cx="4168435" cy="2174476"/>
            </a:xfrm>
            <a:prstGeom prst="rect">
              <a:avLst/>
            </a:prstGeom>
          </p:spPr>
        </p:pic>
        <p:graphicFrame>
          <p:nvGraphicFramePr>
            <p:cNvPr id="27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936965" y="4572000"/>
            <a:ext cx="1447800" cy="428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5" imgW="1066800" imgH="279400" progId="Equation.3">
                    <p:embed/>
                  </p:oleObj>
                </mc:Choice>
                <mc:Fallback>
                  <p:oleObj name="Equation" r:id="rId5" imgW="10668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965" y="4572000"/>
                          <a:ext cx="1447800" cy="42897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5037768" y="800100"/>
            <a:ext cx="2848934" cy="1420242"/>
            <a:chOff x="5193021" y="1066800"/>
            <a:chExt cx="3798579" cy="1893656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5193021" y="1215295"/>
              <a:ext cx="3798579" cy="1745161"/>
              <a:chOff x="5000096" y="1202620"/>
              <a:chExt cx="4143904" cy="1903811"/>
            </a:xfrm>
          </p:grpSpPr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5000096" y="1202620"/>
                <a:ext cx="4143904" cy="1903811"/>
                <a:chOff x="5016500" y="1242494"/>
                <a:chExt cx="4051300" cy="1861266"/>
              </a:xfrm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5016500" y="1242494"/>
                  <a:ext cx="4051300" cy="1861266"/>
                  <a:chOff x="4800600" y="2526268"/>
                  <a:chExt cx="4356100" cy="2001298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4877071" y="2730500"/>
                    <a:ext cx="4266929" cy="1143000"/>
                    <a:chOff x="6519229" y="2777609"/>
                    <a:chExt cx="4266929" cy="1143000"/>
                  </a:xfrm>
                </p:grpSpPr>
                <p:pic>
                  <p:nvPicPr>
                    <p:cNvPr id="5" name="Picture 4" descr="shot_charact_13102014.pdf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348" t="23382" r="9371" b="58965"/>
                    <a:stretch/>
                  </p:blipFill>
                  <p:spPr>
                    <a:xfrm>
                      <a:off x="6519229" y="2777609"/>
                      <a:ext cx="4266929" cy="1143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" name="Oval 5"/>
                    <p:cNvSpPr>
                      <a:spLocks noChangeAspect="1"/>
                    </p:cNvSpPr>
                    <p:nvPr/>
                  </p:nvSpPr>
                  <p:spPr>
                    <a:xfrm>
                      <a:off x="8961885" y="2794131"/>
                      <a:ext cx="689913" cy="500749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800600" y="2526268"/>
                    <a:ext cx="406400" cy="564719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029200" y="3809999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0.1</a:t>
                    </a: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638799" y="3821668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0.2</a:t>
                    </a: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477000" y="3810000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0.3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162800" y="3810000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0.4</a:t>
                    </a: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7924800" y="3810000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0.5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623300" y="3810000"/>
                    <a:ext cx="533400" cy="705898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0.6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756042" y="4016348"/>
                    <a:ext cx="761999" cy="423539"/>
                  </a:xfrm>
                  <a:prstGeom prst="rect">
                    <a:avLst/>
                  </a:prstGeom>
                  <a:noFill/>
                  <a:ln w="317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t [s]</a:t>
                    </a:r>
                  </a:p>
                </p:txBody>
              </p:sp>
            </p:grpSp>
            <p:cxnSp>
              <p:nvCxnSpPr>
                <p:cNvPr id="29" name="Straight Connector 28"/>
                <p:cNvCxnSpPr>
                  <a:endCxn id="15" idx="0"/>
                </p:cNvCxnSpPr>
                <p:nvPr/>
              </p:nvCxnSpPr>
              <p:spPr>
                <a:xfrm flipH="1">
                  <a:off x="7461454" y="1523999"/>
                  <a:ext cx="6149" cy="912403"/>
                </a:xfrm>
                <a:prstGeom prst="line">
                  <a:avLst/>
                </a:prstGeom>
                <a:ln w="76200" cmpd="sng">
                  <a:solidFill>
                    <a:srgbClr val="0503FE"/>
                  </a:solidFill>
                  <a:prstDash val="soli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8343900" y="1841500"/>
                  <a:ext cx="530364" cy="525205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8680654" y="1525999"/>
                  <a:ext cx="6146" cy="912401"/>
                </a:xfrm>
                <a:prstGeom prst="line">
                  <a:avLst/>
                </a:prstGeom>
                <a:ln w="76200" cmpd="sng">
                  <a:solidFill>
                    <a:srgbClr val="23FF09"/>
                  </a:solidFill>
                  <a:prstDash val="solid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/>
              <p:cNvSpPr txBox="1"/>
              <p:nvPr/>
            </p:nvSpPr>
            <p:spPr>
              <a:xfrm>
                <a:off x="6594764" y="1936299"/>
                <a:ext cx="997527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900" dirty="0">
                    <a:solidFill>
                      <a:srgbClr val="0503FE"/>
                    </a:solidFill>
                  </a:rPr>
                  <a:t>Low </a:t>
                </a:r>
                <a:r>
                  <a:rPr lang="en-US" sz="900" dirty="0">
                    <a:solidFill>
                      <a:srgbClr val="0503FE"/>
                    </a:solidFill>
                    <a:sym typeface="Symbol"/>
                  </a:rPr>
                  <a:t>n </a:t>
                </a:r>
              </a:p>
              <a:p>
                <a:pPr marL="0" lvl="1"/>
                <a:r>
                  <a:rPr lang="en-US" sz="900" dirty="0">
                    <a:solidFill>
                      <a:srgbClr val="0503FE"/>
                    </a:solidFill>
                    <a:sym typeface="Wingdings"/>
                  </a:rPr>
                  <a:t>(t=398ms) 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849667" y="1936299"/>
                <a:ext cx="1075353" cy="537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900" dirty="0">
                    <a:solidFill>
                      <a:srgbClr val="23FF09"/>
                    </a:solidFill>
                  </a:rPr>
                  <a:t>High </a:t>
                </a:r>
                <a:r>
                  <a:rPr lang="en-US" sz="900" dirty="0">
                    <a:solidFill>
                      <a:srgbClr val="23FF09"/>
                    </a:solidFill>
                    <a:sym typeface="Symbol"/>
                  </a:rPr>
                  <a:t>n </a:t>
                </a:r>
              </a:p>
              <a:p>
                <a:pPr marL="0" lvl="1"/>
                <a:r>
                  <a:rPr lang="en-US" sz="900" dirty="0">
                    <a:solidFill>
                      <a:srgbClr val="23FF09"/>
                    </a:solidFill>
                    <a:sym typeface="Wingdings"/>
                  </a:rPr>
                  <a:t>(t=565ms) 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6781800" y="1066800"/>
              <a:ext cx="12208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Ip</a:t>
              </a:r>
              <a:r>
                <a:rPr lang="en-US" dirty="0"/>
                <a:t> [MA]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0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700" dirty="0">
                <a:sym typeface="Wingdings"/>
              </a:rPr>
              <a:t>Results of wavenumber mapping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5730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886" y="800100"/>
            <a:ext cx="682811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r>
              <a:rPr lang="en-US" b="1" u="sng" dirty="0">
                <a:solidFill>
                  <a:srgbClr val="000000"/>
                </a:solidFill>
                <a:sym typeface="Wingdings"/>
              </a:rPr>
              <a:t>Experiment</a:t>
            </a:r>
            <a:r>
              <a:rPr lang="en-US" sz="1500" b="1" dirty="0">
                <a:solidFill>
                  <a:srgbClr val="000000"/>
                </a:solidFill>
                <a:sym typeface="Wingdings"/>
              </a:rPr>
              <a:t> 		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		</a:t>
            </a:r>
            <a:r>
              <a:rPr lang="en-US" b="1" u="sng" dirty="0">
                <a:solidFill>
                  <a:srgbClr val="000000"/>
                </a:solidFill>
                <a:sym typeface="Wingdings"/>
              </a:rPr>
              <a:t>GYRO</a:t>
            </a:r>
          </a:p>
          <a:p>
            <a:r>
              <a:rPr lang="en-US" sz="1200" dirty="0">
                <a:solidFill>
                  <a:srgbClr val="000000"/>
                </a:solidFill>
                <a:sym typeface="Wingdings"/>
              </a:rPr>
              <a:t>(shot 141767, ch1)</a:t>
            </a:r>
          </a:p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r>
              <a:rPr lang="en-US" sz="1500" dirty="0">
                <a:solidFill>
                  <a:srgbClr val="000000"/>
                </a:solidFill>
                <a:sym typeface="Wingdings"/>
              </a:rPr>
              <a:t>Cylindrical geometry (R,Z,</a:t>
            </a:r>
            <a:r>
              <a:rPr lang="en-US" sz="1500" dirty="0">
                <a:solidFill>
                  <a:srgbClr val="000000"/>
                </a:solidFill>
              </a:rPr>
              <a:t> 𝝋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) 		Field aligned (r,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θ</a:t>
            </a:r>
            <a:r>
              <a:rPr lang="en-US" sz="1500" dirty="0">
                <a:solidFill>
                  <a:srgbClr val="000000"/>
                </a:solidFill>
              </a:rPr>
              <a:t>,𝝋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r>
              <a:rPr lang="en-US" sz="1500" dirty="0">
                <a:solidFill>
                  <a:srgbClr val="000000"/>
                </a:solidFill>
                <a:sym typeface="Wingdings"/>
              </a:rPr>
              <a:t>Ray Tracing:				New mapping:</a:t>
            </a:r>
          </a:p>
          <a:p>
            <a:r>
              <a:rPr lang="en-US" sz="1500" dirty="0" err="1">
                <a:solidFill>
                  <a:srgbClr val="000000"/>
                </a:solidFill>
                <a:sym typeface="Wingdings"/>
              </a:rPr>
              <a:t>k</a:t>
            </a:r>
            <a:r>
              <a:rPr lang="en-US" sz="1500" baseline="-25000" dirty="0" err="1">
                <a:solidFill>
                  <a:srgbClr val="000000"/>
                </a:solidFill>
                <a:sym typeface="Wingdings"/>
              </a:rPr>
              <a:t>R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 = - 18.57 cm</a:t>
            </a:r>
            <a:r>
              <a:rPr lang="en-US" sz="1500" baseline="30000" dirty="0">
                <a:solidFill>
                  <a:srgbClr val="000000"/>
                </a:solidFill>
                <a:sym typeface="Wingdings"/>
              </a:rPr>
              <a:t>-1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			</a:t>
            </a:r>
            <a:r>
              <a:rPr lang="en-US" sz="1500" dirty="0" smtClean="0">
                <a:solidFill>
                  <a:srgbClr val="000000"/>
                </a:solidFill>
                <a:sym typeface="Wingdings"/>
              </a:rPr>
              <a:t>	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en-US" sz="1500" dirty="0" err="1">
                <a:solidFill>
                  <a:srgbClr val="000000"/>
                </a:solidFill>
              </a:rPr>
              <a:t>k</a:t>
            </a:r>
            <a:r>
              <a:rPr lang="en-US" sz="1500" baseline="-25000" dirty="0" err="1">
                <a:solidFill>
                  <a:srgbClr val="000000"/>
                </a:solidFill>
              </a:rPr>
              <a:t>r</a:t>
            </a:r>
            <a:r>
              <a:rPr lang="en-US" sz="1500" dirty="0" err="1">
                <a:solidFill>
                  <a:srgbClr val="000000"/>
                </a:solidFill>
              </a:rPr>
              <a:t>ρ</a:t>
            </a:r>
            <a:r>
              <a:rPr lang="en-US" sz="1500" baseline="-25000" dirty="0" err="1">
                <a:solidFill>
                  <a:srgbClr val="000000"/>
                </a:solidFill>
              </a:rPr>
              <a:t>s</a:t>
            </a:r>
            <a:r>
              <a:rPr lang="en-US" sz="1500" baseline="-25000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= - 2.68</a:t>
            </a:r>
          </a:p>
          <a:p>
            <a:r>
              <a:rPr lang="en-US" sz="1500" dirty="0" err="1">
                <a:solidFill>
                  <a:srgbClr val="000000"/>
                </a:solidFill>
                <a:sym typeface="Wingdings"/>
              </a:rPr>
              <a:t>k</a:t>
            </a:r>
            <a:r>
              <a:rPr lang="en-US" sz="1500" baseline="-25000" dirty="0" err="1">
                <a:solidFill>
                  <a:srgbClr val="000000"/>
                </a:solidFill>
                <a:sym typeface="Wingdings"/>
              </a:rPr>
              <a:t>Z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 = 4.93 cm</a:t>
            </a:r>
            <a:r>
              <a:rPr lang="en-US" sz="1500" baseline="30000" dirty="0">
                <a:solidFill>
                  <a:srgbClr val="000000"/>
                </a:solidFill>
                <a:sym typeface="Wingdings"/>
              </a:rPr>
              <a:t>-1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					</a:t>
            </a:r>
            <a:r>
              <a:rPr lang="en-US" sz="1500" dirty="0" err="1">
                <a:solidFill>
                  <a:srgbClr val="000000"/>
                </a:solidFill>
              </a:rPr>
              <a:t>k</a:t>
            </a:r>
            <a:r>
              <a:rPr lang="en-US" sz="1500" baseline="-25000" dirty="0" err="1">
                <a:solidFill>
                  <a:srgbClr val="000000"/>
                </a:solidFill>
              </a:rPr>
              <a:t>θ</a:t>
            </a:r>
            <a:r>
              <a:rPr lang="en-US" sz="1500" dirty="0" err="1">
                <a:solidFill>
                  <a:srgbClr val="000000"/>
                </a:solidFill>
              </a:rPr>
              <a:t>ρ</a:t>
            </a:r>
            <a:r>
              <a:rPr lang="en-US" sz="1500" baseline="-25000" dirty="0" err="1">
                <a:solidFill>
                  <a:srgbClr val="000000"/>
                </a:solidFill>
              </a:rPr>
              <a:t>s</a:t>
            </a:r>
            <a:r>
              <a:rPr lang="en-US" sz="1500" dirty="0">
                <a:solidFill>
                  <a:srgbClr val="000000"/>
                </a:solidFill>
              </a:rPr>
              <a:t> = 4.99</a:t>
            </a:r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endParaRPr lang="en-US" sz="1500" dirty="0">
              <a:solidFill>
                <a:srgbClr val="000000"/>
              </a:solidFill>
              <a:sym typeface="Wingdings"/>
            </a:endParaRPr>
          </a:p>
          <a:p>
            <a:r>
              <a:rPr lang="en-US" sz="1500" dirty="0" err="1">
                <a:solidFill>
                  <a:srgbClr val="000000"/>
                </a:solidFill>
              </a:rPr>
              <a:t>ρ</a:t>
            </a:r>
            <a:r>
              <a:rPr lang="en-US" sz="1500" baseline="-25000" dirty="0" err="1">
                <a:solidFill>
                  <a:srgbClr val="000000"/>
                </a:solidFill>
              </a:rPr>
              <a:t>s</a:t>
            </a:r>
            <a:r>
              <a:rPr lang="en-US" sz="1500" baseline="30000" dirty="0" err="1">
                <a:solidFill>
                  <a:srgbClr val="000000"/>
                </a:solidFill>
                <a:sym typeface="Wingdings"/>
              </a:rPr>
              <a:t>exp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 = 0.7 cm</a:t>
            </a:r>
            <a:r>
              <a:rPr lang="en-US" sz="1500" baseline="-25000" dirty="0">
                <a:solidFill>
                  <a:srgbClr val="000000"/>
                </a:solidFill>
              </a:rPr>
              <a:t>				</a:t>
            </a:r>
            <a:r>
              <a:rPr lang="en-US" sz="1500" dirty="0" err="1">
                <a:solidFill>
                  <a:srgbClr val="000000"/>
                </a:solidFill>
              </a:rPr>
              <a:t>ρ</a:t>
            </a:r>
            <a:r>
              <a:rPr lang="en-US" sz="1500" baseline="-25000" dirty="0" err="1">
                <a:solidFill>
                  <a:srgbClr val="000000"/>
                </a:solidFill>
              </a:rPr>
              <a:t>s</a:t>
            </a:r>
            <a:r>
              <a:rPr lang="en-US" sz="1500" baseline="30000" dirty="0" err="1">
                <a:solidFill>
                  <a:srgbClr val="000000"/>
                </a:solidFill>
                <a:sym typeface="Wingdings"/>
              </a:rPr>
              <a:t>GYRO</a:t>
            </a:r>
            <a:r>
              <a:rPr lang="en-US" sz="1500" dirty="0">
                <a:solidFill>
                  <a:srgbClr val="000000"/>
                </a:solidFill>
                <a:sym typeface="Wingdings"/>
              </a:rPr>
              <a:t> = 0.2 cm</a:t>
            </a:r>
          </a:p>
          <a:p>
            <a:endParaRPr lang="is-IS" dirty="0">
              <a:solidFill>
                <a:srgbClr val="000000"/>
              </a:solidFill>
              <a:sym typeface="Wingdings"/>
            </a:endParaRPr>
          </a:p>
          <a:p>
            <a:pPr marL="257175" indent="-257175">
              <a:buFont typeface="Arial" charset="0"/>
              <a:buChar char="•"/>
            </a:pPr>
            <a:r>
              <a:rPr lang="is-IS" sz="1500" dirty="0">
                <a:solidFill>
                  <a:srgbClr val="000000"/>
                </a:solidFill>
                <a:sym typeface="Wingdings"/>
              </a:rPr>
              <a:t>Next step is to run a GYRO simulation that resolves the experimental wavenumbers and the high-k ETG spectrum.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500" dirty="0"/>
              <a:t>Old high-k system is sensitive to k that are closer to the spectral peak of fluctuations than previously thought </a:t>
            </a:r>
            <a:r>
              <a:rPr lang="en-US" sz="1500" dirty="0">
                <a:solidFill>
                  <a:schemeClr val="accent1"/>
                </a:solidFill>
                <a:sym typeface="Wingdings"/>
              </a:rPr>
              <a:t> more transport relevant!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</a:p>
          <a:p>
            <a:endParaRPr lang="is-IS" dirty="0">
              <a:solidFill>
                <a:srgbClr val="00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318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Resolving (</a:t>
            </a:r>
            <a:r>
              <a:rPr lang="en-US" sz="2100" dirty="0" err="1"/>
              <a:t>k</a:t>
            </a:r>
            <a:r>
              <a:rPr lang="en-US" sz="2100" baseline="-25000" dirty="0" err="1"/>
              <a:t>R</a:t>
            </a:r>
            <a:r>
              <a:rPr lang="en-US" sz="2100" dirty="0" err="1"/>
              <a:t>,k</a:t>
            </a:r>
            <a:r>
              <a:rPr lang="en-US" sz="2100" baseline="-25000" dirty="0" err="1"/>
              <a:t>Z</a:t>
            </a:r>
            <a:r>
              <a:rPr lang="en-US" sz="2100" dirty="0"/>
              <a:t>)</a:t>
            </a:r>
            <a:r>
              <a:rPr lang="en-US" sz="2100" baseline="30000" dirty="0" err="1"/>
              <a:t>exp</a:t>
            </a:r>
            <a:r>
              <a:rPr lang="en-US" sz="2100" dirty="0"/>
              <a:t> + Complete electron Scale Spectrum Requires a Big-Simulation-Domain e- Scale Simulation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150" y="4286250"/>
            <a:ext cx="6800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/>
              <a:buChar char="•"/>
            </a:pPr>
            <a:r>
              <a:rPr lang="en-US" sz="1500" dirty="0"/>
              <a:t>Big-box simulation spectra show well resolved (</a:t>
            </a:r>
            <a:r>
              <a:rPr lang="en-US" sz="1500" dirty="0" err="1"/>
              <a:t>k</a:t>
            </a:r>
            <a:r>
              <a:rPr lang="en-US" sz="1500" baseline="-25000" dirty="0" err="1"/>
              <a:t>R</a:t>
            </a:r>
            <a:r>
              <a:rPr lang="en-US" sz="1500" dirty="0" err="1"/>
              <a:t>,k</a:t>
            </a:r>
            <a:r>
              <a:rPr lang="en-US" sz="1500" baseline="-25000" dirty="0" err="1"/>
              <a:t>Z</a:t>
            </a:r>
            <a:r>
              <a:rPr lang="en-US" sz="1500" dirty="0"/>
              <a:t>)</a:t>
            </a:r>
            <a:r>
              <a:rPr lang="en-US" sz="1500" baseline="30000" dirty="0" err="1"/>
              <a:t>exp</a:t>
            </a:r>
            <a:r>
              <a:rPr lang="en-US" sz="1500" dirty="0"/>
              <a:t> and electron scale spectrum.</a:t>
            </a:r>
          </a:p>
        </p:txBody>
      </p: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4600788" y="914400"/>
            <a:ext cx="3400214" cy="3257550"/>
            <a:chOff x="4773706" y="1244561"/>
            <a:chExt cx="4267200" cy="4088159"/>
          </a:xfrm>
        </p:grpSpPr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4773706" y="1244561"/>
              <a:ext cx="4267200" cy="4088159"/>
              <a:chOff x="4773706" y="1278315"/>
              <a:chExt cx="4267200" cy="4088159"/>
            </a:xfrm>
          </p:grpSpPr>
          <p:grpSp>
            <p:nvGrpSpPr>
              <p:cNvPr id="18" name="Group 17"/>
              <p:cNvGrpSpPr>
                <a:grpSpLocks noChangeAspect="1"/>
              </p:cNvGrpSpPr>
              <p:nvPr/>
            </p:nvGrpSpPr>
            <p:grpSpPr>
              <a:xfrm>
                <a:off x="4773706" y="1349184"/>
                <a:ext cx="4267200" cy="4017290"/>
                <a:chOff x="295564" y="1723304"/>
                <a:chExt cx="4867447" cy="4349108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>
                <a:xfrm>
                  <a:off x="295564" y="1723304"/>
                  <a:ext cx="4867447" cy="4349108"/>
                  <a:chOff x="282393" y="1973228"/>
                  <a:chExt cx="4419601" cy="3948954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77" t="29931" r="24031" b="26668"/>
                  <a:stretch/>
                </p:blipFill>
                <p:spPr>
                  <a:xfrm>
                    <a:off x="282393" y="1973228"/>
                    <a:ext cx="4419601" cy="3948954"/>
                  </a:xfrm>
                  <a:prstGeom prst="rect">
                    <a:avLst/>
                  </a:prstGeom>
                </p:spPr>
              </p:pic>
              <p:sp>
                <p:nvSpPr>
                  <p:cNvPr id="52" name="Rectangle 51"/>
                  <p:cNvSpPr/>
                  <p:nvPr/>
                </p:nvSpPr>
                <p:spPr>
                  <a:xfrm>
                    <a:off x="2598969" y="2133600"/>
                    <a:ext cx="304800" cy="3255083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  <a:alpha val="3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4" name="TextBox 53"/>
                <p:cNvSpPr txBox="1"/>
                <p:nvPr/>
              </p:nvSpPr>
              <p:spPr>
                <a:xfrm>
                  <a:off x="1018785" y="3871873"/>
                  <a:ext cx="2767890" cy="376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Scattering measurements</a:t>
                  </a:r>
                </a:p>
              </p:txBody>
            </p:sp>
            <p:cxnSp>
              <p:nvCxnSpPr>
                <p:cNvPr id="55" name="Straight Arrow Connector 54"/>
                <p:cNvCxnSpPr/>
                <p:nvPr/>
              </p:nvCxnSpPr>
              <p:spPr>
                <a:xfrm flipV="1">
                  <a:off x="2280509" y="3783275"/>
                  <a:ext cx="567075" cy="138342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>
                <a:spLocks/>
              </p:cNvSpPr>
              <p:nvPr/>
            </p:nvSpPr>
            <p:spPr>
              <a:xfrm>
                <a:off x="5516001" y="1278315"/>
                <a:ext cx="2354419" cy="4635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5334001" y="1509227"/>
              <a:ext cx="1676400" cy="34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S(k</a:t>
              </a:r>
              <a:r>
                <a:rPr lang="el-GR" sz="1200" baseline="-25000" dirty="0"/>
                <a:t>θ</a:t>
              </a:r>
              <a:r>
                <a:rPr lang="en-US" sz="1200" dirty="0"/>
                <a:t>) = |𝛅n</a:t>
              </a:r>
              <a:r>
                <a:rPr lang="en-US" sz="1200" baseline="-25000" dirty="0"/>
                <a:t>e</a:t>
              </a:r>
              <a:r>
                <a:rPr lang="en-US" sz="1200" dirty="0"/>
                <a:t>/n</a:t>
              </a:r>
              <a:r>
                <a:rPr lang="en-US" sz="1200" baseline="-25000" dirty="0"/>
                <a:t>e0</a:t>
              </a:r>
              <a:r>
                <a:rPr lang="en-US" sz="1200" dirty="0"/>
                <a:t>|</a:t>
              </a:r>
              <a:r>
                <a:rPr lang="en-US" sz="1200" baseline="30000" dirty="0"/>
                <a:t>2</a:t>
              </a: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249263" y="628650"/>
            <a:ext cx="3322737" cy="3486150"/>
            <a:chOff x="141684" y="838200"/>
            <a:chExt cx="4430316" cy="4648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5" t="16587" r="12478" b="20463"/>
            <a:stretch/>
          </p:blipFill>
          <p:spPr>
            <a:xfrm>
              <a:off x="141684" y="838200"/>
              <a:ext cx="4430316" cy="4648200"/>
            </a:xfrm>
            <a:prstGeom prst="rect">
              <a:avLst/>
            </a:prstGeom>
          </p:spPr>
        </p:pic>
        <p:sp>
          <p:nvSpPr>
            <p:cNvPr id="68" name="TextBox 67"/>
            <p:cNvSpPr txBox="1">
              <a:spLocks/>
            </p:cNvSpPr>
            <p:nvPr/>
          </p:nvSpPr>
          <p:spPr>
            <a:xfrm>
              <a:off x="914400" y="1524000"/>
              <a:ext cx="361466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Big-box e-scale </a:t>
              </a:r>
              <a:r>
                <a:rPr lang="en-US" dirty="0" err="1"/>
                <a:t>sim</a:t>
              </a:r>
              <a:r>
                <a:rPr lang="en-US" dirty="0"/>
                <a:t>.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9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1D synthetic turbulence: proof of principle of equivalence between k &amp; r filtering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17778" r="5338" b="17221"/>
          <a:stretch/>
        </p:blipFill>
        <p:spPr>
          <a:xfrm>
            <a:off x="4138313" y="1085852"/>
            <a:ext cx="1858300" cy="1698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17778" r="2462" b="17221"/>
          <a:stretch/>
        </p:blipFill>
        <p:spPr>
          <a:xfrm>
            <a:off x="6074836" y="1085850"/>
            <a:ext cx="1926166" cy="1707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6905" y="781143"/>
            <a:ext cx="19347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defRPr/>
            </a:pPr>
            <a:r>
              <a:rPr lang="en-US" sz="1500" b="1" dirty="0">
                <a:sym typeface="Wingdings"/>
              </a:rPr>
              <a:t>Filter in real space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9911" y="785768"/>
            <a:ext cx="19053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defRPr/>
            </a:pPr>
            <a:r>
              <a:rPr lang="en-US" sz="1500" b="1" dirty="0">
                <a:sym typeface="Wingdings"/>
              </a:rPr>
              <a:t>Filter </a:t>
            </a:r>
            <a:r>
              <a:rPr lang="en-US" sz="1500" b="1">
                <a:sym typeface="Wingdings"/>
              </a:rPr>
              <a:t>in k-space</a:t>
            </a:r>
            <a:endParaRPr lang="en-US" sz="1500" b="1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2" y="3371850"/>
            <a:ext cx="3660839" cy="794312"/>
          </a:xfrm>
        </p:spPr>
        <p:txBody>
          <a:bodyPr>
            <a:normAutofit/>
          </a:bodyPr>
          <a:lstStyle/>
          <a:p>
            <a:pPr algn="just"/>
            <a:r>
              <a:rPr lang="en-US" sz="1350" dirty="0"/>
              <a:t>1D synthetic turbulence toy model shows proof of principle of equivalence between r &amp; k filtering techniques.</a:t>
            </a:r>
          </a:p>
          <a:p>
            <a:pPr algn="just"/>
            <a:endParaRPr lang="en-US" sz="1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457200" y="4156874"/>
                <a:ext cx="4000501" cy="32739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R</a:t>
                </a:r>
                <a:r>
                  <a:rPr lang="en-US" dirty="0">
                    <a:sym typeface="Wingdings"/>
                  </a:rPr>
                  <a:t>(r)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sym typeface="Wingding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i="1" dirty="0">
                            <a:latin typeface="Baskerville Old Face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i</m:t>
                        </m:r>
                        <m:r>
                          <a:rPr lang="en-US" i="1" dirty="0">
                            <a:latin typeface="Cambria Math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𝑘</m:t>
                        </m:r>
                        <m:r>
                          <a:rPr lang="en-US" i="1" baseline="-25000" dirty="0">
                            <a:latin typeface="Cambria Math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0</m:t>
                        </m:r>
                        <m:r>
                          <a:rPr lang="en-US" i="1" dirty="0">
                            <a:latin typeface="Cambria Math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𝑟</m:t>
                        </m:r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𝑑𝑟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56874"/>
                <a:ext cx="4000501" cy="327397"/>
              </a:xfrm>
              <a:prstGeom prst="rect">
                <a:avLst/>
              </a:prstGeom>
              <a:blipFill rotWithShape="0">
                <a:blip r:embed="rId5"/>
                <a:stretch>
                  <a:fillRect l="-2731" t="-163158" b="-242105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457200" y="4484271"/>
                <a:ext cx="3579954" cy="39260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K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</m:oMath>
                </a14:m>
                <a:r>
                  <a:rPr lang="en-US" i="1" dirty="0">
                    <a:sym typeface="Wingdings"/>
                  </a:rPr>
                  <a:t>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</m:oMath>
                </a14:m>
                <a:r>
                  <a:rPr lang="en-US" i="1" baseline="-25000" dirty="0">
                    <a:sym typeface="Wingdings"/>
                  </a:rPr>
                  <a:t>0</a:t>
                </a:r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sym typeface="Wingdings"/>
                      </a:rPr>
                      <m:t>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𝑑𝑘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84271"/>
                <a:ext cx="3579954" cy="392608"/>
              </a:xfrm>
              <a:prstGeom prst="rect">
                <a:avLst/>
              </a:prstGeom>
              <a:blipFill rotWithShape="0">
                <a:blip r:embed="rId6"/>
                <a:stretch>
                  <a:fillRect l="-3051" t="-131343" r="-1525" b="-198507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6379" r="1024" b="16666"/>
          <a:stretch/>
        </p:blipFill>
        <p:spPr>
          <a:xfrm>
            <a:off x="4914900" y="2961667"/>
            <a:ext cx="2171700" cy="19532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143500" y="2400300"/>
            <a:ext cx="394634" cy="5743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452533" y="2400300"/>
            <a:ext cx="381956" cy="591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17778" r="2599" b="16666"/>
          <a:stretch/>
        </p:blipFill>
        <p:spPr>
          <a:xfrm>
            <a:off x="1306075" y="874315"/>
            <a:ext cx="2808727" cy="24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Mapped Wavenumbers of New High-k Diagnostic to GYRO </a:t>
            </a:r>
            <a:r>
              <a:rPr lang="en-US" sz="2100" dirty="0" err="1"/>
              <a:t>k</a:t>
            </a:r>
            <a:r>
              <a:rPr lang="en-US" sz="2100" baseline="-25000" dirty="0" err="1"/>
              <a:t>θ</a:t>
            </a:r>
            <a:r>
              <a:rPr lang="en-US" sz="2100" dirty="0"/>
              <a:t> Fluctuation Spectrum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33400" y="895350"/>
            <a:ext cx="4077253" cy="4028409"/>
            <a:chOff x="-76200" y="1143000"/>
            <a:chExt cx="5131468" cy="50699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7" t="29931" r="24031" b="26668"/>
            <a:stretch/>
          </p:blipFill>
          <p:spPr>
            <a:xfrm>
              <a:off x="-76200" y="1228223"/>
              <a:ext cx="5131468" cy="483093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816436" y="1143000"/>
              <a:ext cx="2831273" cy="464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779304" y="1143000"/>
              <a:ext cx="4043215" cy="5069994"/>
              <a:chOff x="1161176" y="1524000"/>
              <a:chExt cx="3032098" cy="380210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152160" y="4995779"/>
                <a:ext cx="1041114" cy="26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New system</a:t>
                </a:r>
              </a:p>
            </p:txBody>
          </p:sp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1161176" y="1524000"/>
                <a:ext cx="2657692" cy="3714435"/>
                <a:chOff x="1051152" y="1184266"/>
                <a:chExt cx="3769365" cy="5268126"/>
              </a:xfrm>
            </p:grpSpPr>
            <p:sp>
              <p:nvSpPr>
                <p:cNvPr id="40" name="Rectangle 39"/>
                <p:cNvSpPr/>
                <p:nvPr/>
              </p:nvSpPr>
              <p:spPr>
                <a:xfrm flipH="1">
                  <a:off x="3584987" y="1425388"/>
                  <a:ext cx="45719" cy="4301186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 flipH="1">
                  <a:off x="4230445" y="1420906"/>
                  <a:ext cx="45719" cy="4301186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 flipH="1">
                  <a:off x="4558402" y="1427407"/>
                  <a:ext cx="45719" cy="4301186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 flipH="1">
                  <a:off x="4774798" y="1428080"/>
                  <a:ext cx="45719" cy="4301186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" name="Straight Arrow Connector 43"/>
                <p:cNvCxnSpPr>
                  <a:stCxn id="36" idx="0"/>
                </p:cNvCxnSpPr>
                <p:nvPr/>
              </p:nvCxnSpPr>
              <p:spPr>
                <a:xfrm flipH="1" flipV="1">
                  <a:off x="4284360" y="5556229"/>
                  <a:ext cx="328874" cy="55200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/>
                <p:cNvGrpSpPr/>
                <p:nvPr/>
              </p:nvGrpSpPr>
              <p:grpSpPr>
                <a:xfrm>
                  <a:off x="1051152" y="1184266"/>
                  <a:ext cx="3013369" cy="5268126"/>
                  <a:chOff x="1051152" y="1184266"/>
                  <a:chExt cx="3013369" cy="5268126"/>
                </a:xfrm>
              </p:grpSpPr>
              <p:grpSp>
                <p:nvGrpSpPr>
                  <p:cNvPr id="46" name="Group 45"/>
                  <p:cNvGrpSpPr>
                    <a:grpSpLocks noChangeAspect="1"/>
                  </p:cNvGrpSpPr>
                  <p:nvPr/>
                </p:nvGrpSpPr>
                <p:grpSpPr>
                  <a:xfrm>
                    <a:off x="1051152" y="1184266"/>
                    <a:ext cx="3013369" cy="4774476"/>
                    <a:chOff x="5516001" y="1244561"/>
                    <a:chExt cx="2354419" cy="3730414"/>
                  </a:xfrm>
                </p:grpSpPr>
                <p:grpSp>
                  <p:nvGrpSpPr>
                    <p:cNvPr id="48" name="Group 4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16001" y="1244561"/>
                      <a:ext cx="2354419" cy="3730414"/>
                      <a:chOff x="5516001" y="1278315"/>
                      <a:chExt cx="2354419" cy="3730414"/>
                    </a:xfrm>
                  </p:grpSpPr>
                  <p:grpSp>
                    <p:nvGrpSpPr>
                      <p:cNvPr id="50" name="Group 4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32012" y="1468286"/>
                        <a:ext cx="772677" cy="3540443"/>
                        <a:chOff x="2301203" y="1852244"/>
                        <a:chExt cx="881366" cy="3832874"/>
                      </a:xfrm>
                    </p:grpSpPr>
                    <p:sp>
                      <p:nvSpPr>
                        <p:cNvPr id="55" name="Rectangle 54"/>
                        <p:cNvSpPr/>
                        <p:nvPr/>
                      </p:nvSpPr>
                      <p:spPr>
                        <a:xfrm>
                          <a:off x="2846883" y="1852244"/>
                          <a:ext cx="335686" cy="3648261"/>
                        </a:xfrm>
                        <a:prstGeom prst="rect">
                          <a:avLst/>
                        </a:prstGeom>
                        <a:solidFill>
                          <a:srgbClr val="FF0000">
                            <a:alpha val="30000"/>
                          </a:srgb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cxnSp>
                      <p:nvCxnSpPr>
                        <p:cNvPr id="53" name="Straight Arrow Connector 52"/>
                        <p:cNvCxnSpPr>
                          <a:stCxn id="38" idx="0"/>
                        </p:cNvCxnSpPr>
                        <p:nvPr/>
                      </p:nvCxnSpPr>
                      <p:spPr>
                        <a:xfrm flipV="1">
                          <a:off x="2301203" y="4987910"/>
                          <a:ext cx="653373" cy="69720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C00000"/>
                          </a:solidFill>
                          <a:tailEnd type="arrow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" name="TextBox 50"/>
                      <p:cNvSpPr txBox="1">
                        <a:spLocks/>
                      </p:cNvSpPr>
                      <p:nvPr/>
                    </p:nvSpPr>
                    <p:spPr>
                      <a:xfrm>
                        <a:off x="5516001" y="1278315"/>
                        <a:ext cx="2354419" cy="3862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6056073" y="1313540"/>
                      <a:ext cx="1676400" cy="2897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200" dirty="0"/>
                        <a:t>S(k</a:t>
                      </a:r>
                      <a:r>
                        <a:rPr lang="el-GR" sz="1200" baseline="-25000" dirty="0"/>
                        <a:t>θ</a:t>
                      </a:r>
                      <a:r>
                        <a:rPr lang="en-US" sz="1200" dirty="0"/>
                        <a:t>) = |𝛅n</a:t>
                      </a:r>
                      <a:r>
                        <a:rPr lang="en-US" sz="1200" baseline="-25000" dirty="0"/>
                        <a:t>e</a:t>
                      </a:r>
                      <a:r>
                        <a:rPr lang="en-US" sz="1200" dirty="0"/>
                        <a:t>/n</a:t>
                      </a:r>
                      <a:r>
                        <a:rPr lang="en-US" sz="1200" baseline="-25000" dirty="0"/>
                        <a:t>e0</a:t>
                      </a:r>
                      <a:r>
                        <a:rPr lang="en-US" sz="1200" dirty="0"/>
                        <a:t>|</a:t>
                      </a:r>
                      <a:r>
                        <a:rPr lang="en-US" sz="1200" baseline="30000" dirty="0"/>
                        <a:t>2</a:t>
                      </a:r>
                    </a:p>
                  </p:txBody>
                </p:sp>
              </p:grp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2690272" y="6019800"/>
                    <a:ext cx="814930" cy="43259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15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sp>
            <p:nvSpPr>
              <p:cNvPr id="38" name="TextBox 37"/>
              <p:cNvSpPr txBox="1"/>
              <p:nvPr/>
            </p:nvSpPr>
            <p:spPr>
              <a:xfrm>
                <a:off x="1605128" y="4890374"/>
                <a:ext cx="945816" cy="43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Old system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391740" y="4831197"/>
                <a:ext cx="547915" cy="3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500" dirty="0" err="1">
                    <a:solidFill>
                      <a:srgbClr val="000000"/>
                    </a:solidFill>
                  </a:rPr>
                  <a:t>k</a:t>
                </a:r>
                <a:r>
                  <a:rPr lang="en-US" sz="1500" baseline="-25000" dirty="0" err="1">
                    <a:solidFill>
                      <a:srgbClr val="000000"/>
                    </a:solidFill>
                  </a:rPr>
                  <a:t>θ</a:t>
                </a:r>
                <a:r>
                  <a:rPr lang="en-US" sz="1500" dirty="0" err="1">
                    <a:solidFill>
                      <a:srgbClr val="000000"/>
                    </a:solidFill>
                  </a:rPr>
                  <a:t>ρ</a:t>
                </a:r>
                <a:r>
                  <a:rPr lang="en-US" sz="1500" baseline="-25000" dirty="0" err="1">
                    <a:solidFill>
                      <a:srgbClr val="000000"/>
                    </a:solidFill>
                  </a:rPr>
                  <a:t>s</a:t>
                </a:r>
                <a:endParaRPr lang="en-US" sz="1500" dirty="0"/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5143500" y="1064742"/>
            <a:ext cx="4000500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/>
              <a:t>Spectrum is integrated in k</a:t>
            </a:r>
            <a:r>
              <a:rPr lang="en-US" sz="1600" baseline="-25000" dirty="0"/>
              <a:t>r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Lowest-k channel will be closest to peak of fluctuation spectrum (streamers)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k</a:t>
            </a:r>
            <a:r>
              <a:rPr lang="en-US" sz="1600" baseline="-25000" dirty="0" err="1"/>
              <a:t>R</a:t>
            </a:r>
            <a:r>
              <a:rPr lang="en-US" sz="1600" dirty="0"/>
              <a:t>=0, </a:t>
            </a:r>
            <a:r>
              <a:rPr lang="en-US" sz="1600" dirty="0" err="1"/>
              <a:t>k</a:t>
            </a:r>
            <a:r>
              <a:rPr lang="en-US" sz="1600" baseline="-25000" dirty="0" err="1"/>
              <a:t>Z</a:t>
            </a:r>
            <a:r>
              <a:rPr lang="en-US" sz="1600" dirty="0"/>
              <a:t>=7 cm</a:t>
            </a:r>
            <a:r>
              <a:rPr lang="en-US" sz="1600" baseline="30000" dirty="0"/>
              <a:t>-1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Need to resolve very high-k (</a:t>
            </a:r>
            <a:r>
              <a:rPr lang="en-US" sz="1600" dirty="0" err="1">
                <a:solidFill>
                  <a:srgbClr val="000000"/>
                </a:solidFill>
              </a:rPr>
              <a:t>k</a:t>
            </a:r>
            <a:r>
              <a:rPr lang="en-US" sz="1600" baseline="-25000" dirty="0" err="1">
                <a:solidFill>
                  <a:srgbClr val="000000"/>
                </a:solidFill>
              </a:rPr>
              <a:t>θ</a:t>
            </a:r>
            <a:r>
              <a:rPr lang="en-US" sz="1600" dirty="0" err="1">
                <a:solidFill>
                  <a:srgbClr val="000000"/>
                </a:solidFill>
              </a:rPr>
              <a:t>ρ</a:t>
            </a:r>
            <a:r>
              <a:rPr lang="en-US" sz="1600" baseline="-25000" dirty="0" err="1">
                <a:solidFill>
                  <a:srgbClr val="000000"/>
                </a:solidFill>
              </a:rPr>
              <a:t>s</a:t>
            </a:r>
            <a:r>
              <a:rPr lang="en-US" sz="1600" dirty="0"/>
              <a:t> ~ 50) to capture highest-k channel.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Red band</a:t>
            </a:r>
            <a:r>
              <a:rPr lang="en-US" sz="1600" dirty="0"/>
              <a:t>: measurement range of old system. 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/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Gray bands</a:t>
            </a:r>
            <a:r>
              <a:rPr lang="en-US" sz="1600" dirty="0"/>
              <a:t>: measurement range of new system.  </a:t>
            </a:r>
          </a:p>
          <a:p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332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Towards a Quantitative Comparison of Plasma Turbulent Frequency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0" y="914400"/>
            <a:ext cx="6743700" cy="3886200"/>
          </a:xfrm>
        </p:spPr>
        <p:txBody>
          <a:bodyPr>
            <a:normAutofit/>
          </a:bodyPr>
          <a:lstStyle/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Similar spectral shape: spectral peak, spectral width.  </a:t>
            </a:r>
          </a:p>
          <a:p>
            <a:pPr algn="just"/>
            <a:r>
              <a:rPr lang="en-US" sz="1500" b="1" dirty="0"/>
              <a:t>NOTE</a:t>
            </a:r>
            <a:r>
              <a:rPr lang="en-US" sz="1500" dirty="0"/>
              <a:t>: a quantitative comparison is not yet available: correct experimental units are not included in Synthetic diagnostic.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22222" r="10065" b="21110"/>
          <a:stretch/>
        </p:blipFill>
        <p:spPr>
          <a:xfrm>
            <a:off x="1350309" y="961831"/>
            <a:ext cx="2993091" cy="2587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23540" r="11895" b="22015"/>
          <a:stretch/>
        </p:blipFill>
        <p:spPr>
          <a:xfrm>
            <a:off x="4638219" y="1143000"/>
            <a:ext cx="2962469" cy="2546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6052" y="34934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 [kHz]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5218" y="870827"/>
            <a:ext cx="199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[dB] ∝ |δn</a:t>
            </a:r>
            <a:r>
              <a:rPr lang="en-US" baseline="-25000" dirty="0"/>
              <a:t>e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(</a:t>
            </a:r>
            <a:r>
              <a:rPr lang="en-US" i="1" dirty="0"/>
              <a:t>f</a:t>
            </a:r>
            <a:r>
              <a:rPr lang="en-US" dirty="0"/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7423" y="1676675"/>
            <a:ext cx="1223412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Synthetic </a:t>
            </a:r>
          </a:p>
          <a:p>
            <a:r>
              <a:rPr lang="en-US" dirty="0"/>
              <a:t>diagnostic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6132" y="1314450"/>
            <a:ext cx="1351652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3524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Resolving (</a:t>
            </a:r>
            <a:r>
              <a:rPr lang="en-US" sz="2100" dirty="0" err="1"/>
              <a:t>k</a:t>
            </a:r>
            <a:r>
              <a:rPr lang="en-US" sz="2100" baseline="-25000" dirty="0" err="1"/>
              <a:t>R</a:t>
            </a:r>
            <a:r>
              <a:rPr lang="en-US" sz="2100" dirty="0" err="1"/>
              <a:t>,k</a:t>
            </a:r>
            <a:r>
              <a:rPr lang="en-US" sz="2100" baseline="-25000" dirty="0" err="1"/>
              <a:t>Z</a:t>
            </a:r>
            <a:r>
              <a:rPr lang="en-US" sz="2100" dirty="0"/>
              <a:t>)</a:t>
            </a:r>
            <a:r>
              <a:rPr lang="en-US" sz="2100" baseline="30000" dirty="0" err="1"/>
              <a:t>exp</a:t>
            </a:r>
            <a:r>
              <a:rPr lang="en-US" sz="2100" dirty="0"/>
              <a:t> + Complete ETG Spectrum Requires a Big-Simulation-Domain e- Scale Simulation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800102"/>
            <a:ext cx="8915400" cy="423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5" b="1" u="sng" dirty="0"/>
              <a:t>Resolution constrains:</a:t>
            </a:r>
            <a:r>
              <a:rPr lang="en-US" sz="1425" dirty="0"/>
              <a:t> 	</a:t>
            </a:r>
            <a:r>
              <a:rPr lang="en-US" sz="1425" dirty="0">
                <a:solidFill>
                  <a:schemeClr val="accent1"/>
                </a:solidFill>
              </a:rPr>
              <a:t>- </a:t>
            </a:r>
            <a:r>
              <a:rPr lang="en-US" sz="1200" dirty="0" smtClean="0">
                <a:solidFill>
                  <a:srgbClr val="1F497D"/>
                </a:solidFill>
              </a:rPr>
              <a:t>Resolve </a:t>
            </a:r>
            <a:r>
              <a:rPr lang="en-US" sz="1200" dirty="0">
                <a:solidFill>
                  <a:srgbClr val="1F497D"/>
                </a:solidFill>
              </a:rPr>
              <a:t>(</a:t>
            </a:r>
            <a:r>
              <a:rPr lang="en-US" sz="1200" dirty="0" err="1">
                <a:solidFill>
                  <a:srgbClr val="1F497D"/>
                </a:solidFill>
              </a:rPr>
              <a:t>k</a:t>
            </a:r>
            <a:r>
              <a:rPr lang="en-US" sz="1200" baseline="-25000" dirty="0" err="1">
                <a:solidFill>
                  <a:srgbClr val="1F497D"/>
                </a:solidFill>
              </a:rPr>
              <a:t>R</a:t>
            </a:r>
            <a:r>
              <a:rPr lang="en-US" sz="1200" dirty="0" err="1">
                <a:solidFill>
                  <a:srgbClr val="1F497D"/>
                </a:solidFill>
              </a:rPr>
              <a:t>,k</a:t>
            </a:r>
            <a:r>
              <a:rPr lang="en-US" sz="1200" baseline="-25000" dirty="0" err="1">
                <a:solidFill>
                  <a:srgbClr val="1F497D"/>
                </a:solidFill>
              </a:rPr>
              <a:t>Z</a:t>
            </a:r>
            <a:r>
              <a:rPr lang="en-US" sz="1200" dirty="0">
                <a:solidFill>
                  <a:srgbClr val="1F497D"/>
                </a:solidFill>
              </a:rPr>
              <a:t>)</a:t>
            </a:r>
            <a:r>
              <a:rPr lang="en-US" sz="1200" baseline="30000" dirty="0" err="1">
                <a:solidFill>
                  <a:srgbClr val="1F497D"/>
                </a:solidFill>
              </a:rPr>
              <a:t>exp</a:t>
            </a:r>
            <a:r>
              <a:rPr lang="en-US" sz="12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 </a:t>
            </a:r>
            <a:r>
              <a:rPr lang="en-US" sz="1200" dirty="0" err="1">
                <a:solidFill>
                  <a:srgbClr val="1F497D"/>
                </a:solidFill>
              </a:rPr>
              <a:t>Δk</a:t>
            </a:r>
            <a:r>
              <a:rPr lang="en-US" sz="1200" baseline="-25000" dirty="0" err="1">
                <a:solidFill>
                  <a:srgbClr val="1F497D"/>
                </a:solidFill>
              </a:rPr>
              <a:t>θ</a:t>
            </a:r>
            <a:r>
              <a:rPr lang="en-US" sz="1200" dirty="0" err="1">
                <a:solidFill>
                  <a:srgbClr val="1F497D"/>
                </a:solidFill>
              </a:rPr>
              <a:t>ρ</a:t>
            </a:r>
            <a:r>
              <a:rPr lang="en-US" sz="1200" baseline="-25000" dirty="0" err="1">
                <a:solidFill>
                  <a:srgbClr val="1F497D"/>
                </a:solidFill>
              </a:rPr>
              <a:t>s</a:t>
            </a:r>
            <a:r>
              <a:rPr lang="en-US" sz="1200" baseline="30000" dirty="0" err="1">
                <a:solidFill>
                  <a:srgbClr val="1F497D"/>
                </a:solidFill>
              </a:rPr>
              <a:t>FS</a:t>
            </a:r>
            <a:r>
              <a:rPr lang="en-US" sz="1200" dirty="0">
                <a:solidFill>
                  <a:srgbClr val="1F497D"/>
                </a:solidFill>
              </a:rPr>
              <a:t> ~ </a:t>
            </a:r>
            <a:r>
              <a:rPr lang="en-US" sz="1200" dirty="0" smtClean="0">
                <a:solidFill>
                  <a:srgbClr val="1F497D"/>
                </a:solidFill>
              </a:rPr>
              <a:t>0.3.</a:t>
            </a:r>
          </a:p>
          <a:p>
            <a:r>
              <a:rPr lang="en-US" sz="1200" dirty="0" smtClean="0">
                <a:solidFill>
                  <a:srgbClr val="1F497D"/>
                </a:solidFill>
              </a:rPr>
              <a:t>			- Resolve </a:t>
            </a:r>
            <a:r>
              <a:rPr lang="en-US" sz="1200" dirty="0">
                <a:solidFill>
                  <a:srgbClr val="1F497D"/>
                </a:solidFill>
              </a:rPr>
              <a:t>full ETG spectrum 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 (</a:t>
            </a:r>
            <a:r>
              <a:rPr lang="en-US" sz="1200" dirty="0" err="1">
                <a:solidFill>
                  <a:srgbClr val="1F497D"/>
                </a:solidFill>
              </a:rPr>
              <a:t>k</a:t>
            </a:r>
            <a:r>
              <a:rPr lang="en-US" sz="1200" baseline="-25000" dirty="0" err="1">
                <a:solidFill>
                  <a:srgbClr val="1F497D"/>
                </a:solidFill>
              </a:rPr>
              <a:t>θ</a:t>
            </a:r>
            <a:r>
              <a:rPr lang="en-US" sz="1200" dirty="0" err="1">
                <a:solidFill>
                  <a:srgbClr val="1F497D"/>
                </a:solidFill>
              </a:rPr>
              <a:t>ρ</a:t>
            </a:r>
            <a:r>
              <a:rPr lang="en-US" sz="1200" baseline="-25000" dirty="0" err="1">
                <a:solidFill>
                  <a:srgbClr val="1F497D"/>
                </a:solidFill>
              </a:rPr>
              <a:t>s</a:t>
            </a:r>
            <a:r>
              <a:rPr lang="en-US" sz="1200" baseline="30000" dirty="0" err="1">
                <a:solidFill>
                  <a:srgbClr val="1F497D"/>
                </a:solidFill>
              </a:rPr>
              <a:t>FS</a:t>
            </a:r>
            <a:r>
              <a:rPr lang="en-US" sz="1200" dirty="0">
                <a:solidFill>
                  <a:srgbClr val="1F497D"/>
                </a:solidFill>
              </a:rPr>
              <a:t>)</a:t>
            </a:r>
            <a:r>
              <a:rPr lang="en-US" sz="1200" baseline="30000" dirty="0">
                <a:solidFill>
                  <a:srgbClr val="1F497D"/>
                </a:solidFill>
              </a:rPr>
              <a:t>max</a:t>
            </a:r>
            <a:r>
              <a:rPr lang="en-US" sz="1200" dirty="0">
                <a:solidFill>
                  <a:srgbClr val="1F497D"/>
                </a:solidFill>
              </a:rPr>
              <a:t> ~</a:t>
            </a:r>
            <a:r>
              <a:rPr lang="en-US" sz="1200" dirty="0" smtClean="0">
                <a:solidFill>
                  <a:srgbClr val="1F497D"/>
                </a:solidFill>
              </a:rPr>
              <a:t>43.</a:t>
            </a:r>
          </a:p>
          <a:p>
            <a:r>
              <a:rPr lang="en-US" sz="1200" dirty="0" smtClean="0">
                <a:solidFill>
                  <a:srgbClr val="1F497D"/>
                </a:solidFill>
              </a:rPr>
              <a:t>			- Radial </a:t>
            </a:r>
            <a:r>
              <a:rPr lang="en-US" sz="1200" dirty="0">
                <a:solidFill>
                  <a:srgbClr val="1F497D"/>
                </a:solidFill>
              </a:rPr>
              <a:t>overlap with scattering beam width 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 L</a:t>
            </a:r>
            <a:r>
              <a:rPr lang="en-US" sz="1200" baseline="-25000" dirty="0">
                <a:solidFill>
                  <a:srgbClr val="1F497D"/>
                </a:solidFill>
                <a:sym typeface="Wingdings"/>
              </a:rPr>
              <a:t>r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~8 cm (L</a:t>
            </a:r>
            <a:r>
              <a:rPr lang="en-US" sz="1200" baseline="-25000" dirty="0">
                <a:solidFill>
                  <a:srgbClr val="1F497D"/>
                </a:solidFill>
                <a:sym typeface="Wingdings"/>
              </a:rPr>
              <a:t>r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~21 </a:t>
            </a:r>
            <a:r>
              <a:rPr lang="en-US" sz="1200" dirty="0" err="1" smtClean="0">
                <a:solidFill>
                  <a:srgbClr val="1F497D"/>
                </a:solidFill>
              </a:rPr>
              <a:t>ρ</a:t>
            </a:r>
            <a:r>
              <a:rPr lang="en-US" sz="1200" baseline="-25000" dirty="0" err="1" smtClean="0">
                <a:solidFill>
                  <a:srgbClr val="1F497D"/>
                </a:solidFill>
              </a:rPr>
              <a:t>s</a:t>
            </a:r>
            <a:r>
              <a:rPr lang="en-US" sz="1200" dirty="0" smtClean="0">
                <a:solidFill>
                  <a:srgbClr val="1F497D"/>
                </a:solidFill>
                <a:sym typeface="Wingdings"/>
              </a:rPr>
              <a:t>)</a:t>
            </a:r>
            <a:endParaRPr lang="en-US" sz="1200" dirty="0">
              <a:solidFill>
                <a:srgbClr val="1F497D"/>
              </a:solidFill>
              <a:sym typeface="Wingdings"/>
            </a:endParaRPr>
          </a:p>
          <a:p>
            <a:r>
              <a:rPr lang="en-US" sz="1200" dirty="0" smtClean="0">
                <a:solidFill>
                  <a:srgbClr val="1F497D"/>
                </a:solidFill>
                <a:sym typeface="Wingdings"/>
              </a:rPr>
              <a:t>			- </a:t>
            </a:r>
            <a:r>
              <a:rPr lang="en-US" sz="1200" dirty="0" smtClean="0">
                <a:solidFill>
                  <a:srgbClr val="1F497D"/>
                </a:solidFill>
              </a:rPr>
              <a:t>Resolve </a:t>
            </a:r>
            <a:r>
              <a:rPr lang="en-US" sz="1200" dirty="0">
                <a:solidFill>
                  <a:srgbClr val="1F497D"/>
                </a:solidFill>
              </a:rPr>
              <a:t>e- scale turbulence eddies 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 </a:t>
            </a:r>
            <a:r>
              <a:rPr lang="en-US" sz="1200" dirty="0" err="1">
                <a:solidFill>
                  <a:srgbClr val="1F497D"/>
                </a:solidFill>
              </a:rPr>
              <a:t>Δr</a:t>
            </a:r>
            <a:r>
              <a:rPr lang="en-US" sz="1200" dirty="0">
                <a:solidFill>
                  <a:srgbClr val="1F497D"/>
                </a:solidFill>
              </a:rPr>
              <a:t> ~ 2ρ</a:t>
            </a:r>
            <a:r>
              <a:rPr lang="en-US" sz="1200" baseline="-25000" dirty="0">
                <a:solidFill>
                  <a:srgbClr val="1F497D"/>
                </a:solidFill>
              </a:rPr>
              <a:t>e</a:t>
            </a:r>
            <a:r>
              <a:rPr lang="en-US" sz="1200" dirty="0">
                <a:solidFill>
                  <a:srgbClr val="1F497D"/>
                </a:solidFill>
              </a:rPr>
              <a:t>. </a:t>
            </a:r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pPr marL="214313" indent="-214313">
              <a:buFont typeface="Arial"/>
              <a:buChar char="•"/>
            </a:pPr>
            <a:endParaRPr lang="en-US" sz="1425" dirty="0"/>
          </a:p>
          <a:p>
            <a:endParaRPr lang="en-US" sz="1425" dirty="0"/>
          </a:p>
          <a:p>
            <a:pPr marL="214313" indent="-214313">
              <a:buFont typeface="Arial"/>
              <a:buChar char="•"/>
            </a:pPr>
            <a:r>
              <a:rPr lang="en-US" sz="1600" dirty="0"/>
              <a:t>Spectra show well resolved (</a:t>
            </a:r>
            <a:r>
              <a:rPr lang="en-US" sz="1600" dirty="0" err="1"/>
              <a:t>k</a:t>
            </a:r>
            <a:r>
              <a:rPr lang="en-US" sz="1600" baseline="-25000" dirty="0" err="1"/>
              <a:t>R</a:t>
            </a:r>
            <a:r>
              <a:rPr lang="en-US" sz="1600" dirty="0" err="1"/>
              <a:t>,k</a:t>
            </a:r>
            <a:r>
              <a:rPr lang="en-US" sz="1600" baseline="-25000" dirty="0" err="1"/>
              <a:t>Z</a:t>
            </a:r>
            <a:r>
              <a:rPr lang="en-US" sz="1600" dirty="0"/>
              <a:t>)</a:t>
            </a:r>
            <a:r>
              <a:rPr lang="en-US" sz="1600" baseline="30000" dirty="0" err="1"/>
              <a:t>exp</a:t>
            </a:r>
            <a:r>
              <a:rPr lang="en-US" sz="1600" dirty="0"/>
              <a:t> and ETG spectrum (</a:t>
            </a:r>
            <a:r>
              <a:rPr lang="en-US" sz="1600" i="1" dirty="0"/>
              <a:t>cf.</a:t>
            </a:r>
            <a:r>
              <a:rPr lang="en-US" sz="1600" dirty="0"/>
              <a:t> slide 22).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/>
              <a:t>Experimental wavenumbers produce non-negligible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δn</a:t>
            </a:r>
            <a:r>
              <a:rPr lang="en-US" sz="1600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and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Q</a:t>
            </a:r>
            <a:r>
              <a:rPr lang="en-US" sz="1600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consistent with previous e- scale simulation results (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Q</a:t>
            </a:r>
            <a:r>
              <a:rPr lang="en-US" sz="1600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600" dirty="0">
                <a:solidFill>
                  <a:srgbClr val="000000"/>
                </a:solidFill>
                <a:sym typeface="Wingdings"/>
              </a:rPr>
              <a:t> ~ 0.4 MW).</a:t>
            </a:r>
            <a:r>
              <a:rPr lang="en-US" sz="1600" dirty="0"/>
              <a:t> 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514850" y="1885950"/>
          <a:ext cx="3016919" cy="20916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073819"/>
                <a:gridCol w="1028700"/>
                <a:gridCol w="914400"/>
              </a:tblGrid>
              <a:tr h="41148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Standard e- scale</a:t>
                      </a:r>
                      <a:endParaRPr lang="en-US" sz="11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Big-box e- scale</a:t>
                      </a:r>
                      <a:endParaRPr lang="en-US" sz="11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</a:rPr>
                        <a:t>L</a:t>
                      </a:r>
                      <a:r>
                        <a:rPr lang="en-US" sz="1100" baseline="-25000" dirty="0" err="1" smtClean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aseline="-25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[</a:t>
                      </a:r>
                      <a:r>
                        <a:rPr lang="en-US" sz="1100" b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1100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21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L</a:t>
                      </a:r>
                      <a:r>
                        <a:rPr lang="en-US" sz="1100" baseline="-25000" dirty="0" smtClean="0">
                          <a:solidFill>
                            <a:srgbClr val="000000"/>
                          </a:solidFill>
                        </a:rPr>
                        <a:t>y 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[</a:t>
                      </a:r>
                      <a:r>
                        <a:rPr lang="en-US" sz="1100" b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1100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21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 smtClean="0">
                          <a:solidFill>
                            <a:srgbClr val="000000"/>
                          </a:solidFill>
                        </a:rPr>
                        <a:t>Δ</a:t>
                      </a:r>
                      <a:r>
                        <a:rPr lang="en-US" sz="1100" b="0" baseline="0" dirty="0" err="1" smtClean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[</a:t>
                      </a:r>
                      <a:r>
                        <a:rPr lang="en-US" sz="1100" b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1100" b="0" baseline="-250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~ 2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2.5</a:t>
                      </a:r>
                      <a:endParaRPr lang="en-US" sz="11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1100" b="0" baseline="-25000" dirty="0" smtClean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(radial grid)</a:t>
                      </a:r>
                      <a:endParaRPr lang="en-US" sz="11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~ 200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512</a:t>
                      </a:r>
                      <a:endParaRPr lang="en-US" sz="11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err="1" smtClean="0">
                          <a:solidFill>
                            <a:srgbClr val="000000"/>
                          </a:solidFill>
                        </a:rPr>
                        <a:t>Δ</a:t>
                      </a:r>
                      <a:r>
                        <a:rPr lang="en-US" sz="1100" b="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θ</a:t>
                      </a:r>
                      <a:r>
                        <a:rPr lang="en-US" sz="11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1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1-1.5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0.3</a:t>
                      </a:r>
                      <a:endParaRPr lang="en-US" sz="11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θ</a:t>
                      </a:r>
                      <a:r>
                        <a:rPr lang="en-US" sz="11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1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100" b="0" baseline="30000" dirty="0" err="1" smtClean="0">
                          <a:solidFill>
                            <a:srgbClr val="000000"/>
                          </a:solidFill>
                        </a:rPr>
                        <a:t>max</a:t>
                      </a:r>
                      <a:endParaRPr lang="en-US" sz="11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40-50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43</a:t>
                      </a:r>
                      <a:endParaRPr lang="en-US" sz="110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n (tor. modes)</a:t>
                      </a:r>
                      <a:endParaRPr lang="en-US" sz="11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~50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142</a:t>
                      </a:r>
                      <a:endParaRPr lang="en-US" sz="11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194405" y="4000500"/>
            <a:ext cx="1449436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75" dirty="0" err="1">
                <a:solidFill>
                  <a:srgbClr val="000000"/>
                </a:solidFill>
              </a:rPr>
              <a:t>k</a:t>
            </a:r>
            <a:r>
              <a:rPr lang="en-US" sz="975" baseline="-25000" dirty="0" err="1">
                <a:solidFill>
                  <a:srgbClr val="000000"/>
                </a:solidFill>
              </a:rPr>
              <a:t>θ</a:t>
            </a:r>
            <a:r>
              <a:rPr lang="en-US" sz="975" dirty="0" err="1">
                <a:solidFill>
                  <a:srgbClr val="000000"/>
                </a:solidFill>
              </a:rPr>
              <a:t>ρ</a:t>
            </a:r>
            <a:r>
              <a:rPr lang="en-US" sz="975" baseline="-25000" dirty="0" err="1">
                <a:solidFill>
                  <a:srgbClr val="000000"/>
                </a:solidFill>
              </a:rPr>
              <a:t>s</a:t>
            </a:r>
            <a:r>
              <a:rPr lang="en-US" sz="975" baseline="-25000" dirty="0">
                <a:solidFill>
                  <a:srgbClr val="000000"/>
                </a:solidFill>
              </a:rPr>
              <a:t> </a:t>
            </a:r>
            <a:r>
              <a:rPr lang="en-US" sz="975" dirty="0">
                <a:solidFill>
                  <a:srgbClr val="000000"/>
                </a:solidFill>
              </a:rPr>
              <a:t>here means </a:t>
            </a:r>
            <a:r>
              <a:rPr lang="en-US" sz="975" dirty="0" err="1">
                <a:solidFill>
                  <a:srgbClr val="000000"/>
                </a:solidFill>
              </a:rPr>
              <a:t>k</a:t>
            </a:r>
            <a:r>
              <a:rPr lang="en-US" sz="975" baseline="-25000" dirty="0" err="1">
                <a:solidFill>
                  <a:srgbClr val="000000"/>
                </a:solidFill>
              </a:rPr>
              <a:t>θ</a:t>
            </a:r>
            <a:r>
              <a:rPr lang="en-US" sz="975" dirty="0" err="1">
                <a:solidFill>
                  <a:srgbClr val="000000"/>
                </a:solidFill>
              </a:rPr>
              <a:t>ρ</a:t>
            </a:r>
            <a:r>
              <a:rPr lang="en-US" sz="975" baseline="-25000" dirty="0" err="1">
                <a:solidFill>
                  <a:srgbClr val="000000"/>
                </a:solidFill>
              </a:rPr>
              <a:t>s</a:t>
            </a:r>
            <a:r>
              <a:rPr lang="en-US" sz="975" baseline="30000" dirty="0" err="1">
                <a:solidFill>
                  <a:srgbClr val="000000"/>
                </a:solidFill>
              </a:rPr>
              <a:t>FS</a:t>
            </a:r>
            <a:endParaRPr lang="en-US" sz="975" dirty="0"/>
          </a:p>
        </p:txBody>
      </p:sp>
      <p:sp>
        <p:nvSpPr>
          <p:cNvPr id="9" name="TextBox 8"/>
          <p:cNvSpPr txBox="1"/>
          <p:nvPr/>
        </p:nvSpPr>
        <p:spPr>
          <a:xfrm>
            <a:off x="4457700" y="1687429"/>
            <a:ext cx="32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Resolution parameters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26560" y="1588770"/>
            <a:ext cx="3614641" cy="2686050"/>
            <a:chOff x="304800" y="1219200"/>
            <a:chExt cx="5229693" cy="3886200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304800" y="1219200"/>
              <a:ext cx="5229693" cy="3886200"/>
              <a:chOff x="304800" y="1295400"/>
              <a:chExt cx="5229693" cy="3886200"/>
            </a:xfrm>
          </p:grpSpPr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304800" y="1567926"/>
                <a:ext cx="3951938" cy="3613674"/>
                <a:chOff x="4512235" y="1520287"/>
                <a:chExt cx="4381501" cy="4006469"/>
              </a:xfrm>
            </p:grpSpPr>
            <p:pic>
              <p:nvPicPr>
                <p:cNvPr id="26" name="Picture 25" descr="qe_k_spec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14" t="25397" r="18758" b="26111"/>
                <a:stretch/>
              </p:blipFill>
              <p:spPr>
                <a:xfrm>
                  <a:off x="4512235" y="1520287"/>
                  <a:ext cx="4381501" cy="4006469"/>
                </a:xfrm>
                <a:prstGeom prst="rect">
                  <a:avLst/>
                </a:prstGeom>
              </p:spPr>
            </p:pic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131199" y="1704056"/>
                <a:ext cx="1382713" cy="847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4340" name="Equation" r:id="rId4" imgW="723900" imgH="444500" progId="Equation.3">
                        <p:embed/>
                      </p:oleObj>
                    </mc:Choice>
                    <mc:Fallback>
                      <p:oleObj name="Equation" r:id="rId4" imgW="723900" imgH="4445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>
                              <a:alphaModFix/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131199" y="1704056"/>
                              <a:ext cx="1382713" cy="8477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2" name="Rectangle 21"/>
              <p:cNvSpPr/>
              <p:nvPr/>
            </p:nvSpPr>
            <p:spPr>
              <a:xfrm>
                <a:off x="992093" y="1700974"/>
                <a:ext cx="161716" cy="3000313"/>
              </a:xfrm>
              <a:prstGeom prst="rect">
                <a:avLst/>
              </a:prstGeom>
              <a:solidFill>
                <a:srgbClr val="0000FF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63766" y="1295400"/>
                <a:ext cx="4070727" cy="534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Scattering measurements</a:t>
                </a:r>
              </a:p>
            </p:txBody>
          </p:sp>
          <p:cxnSp>
            <p:nvCxnSpPr>
              <p:cNvPr id="24" name="Straight Arrow Connector 23"/>
              <p:cNvCxnSpPr>
                <a:stCxn id="23" idx="1"/>
              </p:cNvCxnSpPr>
              <p:nvPr/>
            </p:nvCxnSpPr>
            <p:spPr>
              <a:xfrm flipH="1">
                <a:off x="1153810" y="1562576"/>
                <a:ext cx="309956" cy="426463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2590801" y="2438399"/>
              <a:ext cx="2180549" cy="5343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sym typeface="Wingdings"/>
                </a:rPr>
                <a:t>Q</a:t>
              </a:r>
              <a:r>
                <a:rPr lang="en-US" baseline="-25000" dirty="0" err="1">
                  <a:solidFill>
                    <a:srgbClr val="000000"/>
                  </a:solidFill>
                  <a:sym typeface="Wingdings"/>
                </a:rPr>
                <a:t>e</a:t>
              </a:r>
              <a:r>
                <a:rPr lang="en-US" dirty="0">
                  <a:solidFill>
                    <a:srgbClr val="000000"/>
                  </a:solidFill>
                  <a:sym typeface="Wingdings"/>
                </a:rPr>
                <a:t> ~ 0.4 MW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1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High-k Scattering Diagnostic Provides the Frequency and Wavenumber Spectrum of Electron Scale Turbulence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3400" y="894971"/>
            <a:ext cx="8190794" cy="3505579"/>
            <a:chOff x="572205" y="818771"/>
            <a:chExt cx="8190794" cy="35055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" t="21110" r="5337" b="18889"/>
            <a:stretch/>
          </p:blipFill>
          <p:spPr>
            <a:xfrm>
              <a:off x="659590" y="1171779"/>
              <a:ext cx="3760009" cy="30763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205" y="883760"/>
              <a:ext cx="4177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Frequency Spectrum of density fluctuations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1135271" y="1281458"/>
            <a:ext cx="1525808" cy="4520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9" name="Equation" r:id="rId5" imgW="1066800" imgH="279400" progId="Equation.3">
                    <p:embed/>
                  </p:oleObj>
                </mc:Choice>
                <mc:Fallback>
                  <p:oleObj name="Equation" r:id="rId5" imgW="10668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5271" y="1281458"/>
                          <a:ext cx="1525808" cy="45209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Group 29"/>
            <p:cNvGrpSpPr/>
            <p:nvPr/>
          </p:nvGrpSpPr>
          <p:grpSpPr>
            <a:xfrm>
              <a:off x="5374613" y="818771"/>
              <a:ext cx="3388386" cy="3505579"/>
              <a:chOff x="5974219" y="1569898"/>
              <a:chExt cx="4128050" cy="4270824"/>
            </a:xfrm>
          </p:grpSpPr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5974219" y="1569898"/>
                <a:ext cx="3803991" cy="4270824"/>
                <a:chOff x="5974219" y="1710480"/>
                <a:chExt cx="3803991" cy="4270824"/>
              </a:xfrm>
            </p:grpSpPr>
            <p:pic>
              <p:nvPicPr>
                <p:cNvPr id="21" name="Picture 20" descr="Screen shot 2015-11-02 at 11.28.56 AM.png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6417" b="-1"/>
                <a:stretch/>
              </p:blipFill>
              <p:spPr>
                <a:xfrm>
                  <a:off x="5974219" y="2182658"/>
                  <a:ext cx="3803991" cy="3798646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6610147" y="1710480"/>
                  <a:ext cx="1112948" cy="4967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6458812" y="1663194"/>
                <a:ext cx="3643457" cy="4990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k-spectrum of density fluctuations 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356869" y="2175613"/>
                <a:ext cx="1438432" cy="869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dirty="0"/>
                  <a:t> (</a:t>
                </a:r>
                <a:r>
                  <a:rPr lang="en-US" dirty="0" err="1"/>
                  <a:t>a.u</a:t>
                </a:r>
                <a:r>
                  <a:rPr lang="en-US" dirty="0" smtClean="0"/>
                  <a:t>.)</a:t>
                </a:r>
              </a:p>
              <a:p>
                <a:r>
                  <a:rPr lang="en-US" dirty="0" err="1" smtClean="0"/>
                  <a:t>ch.</a:t>
                </a:r>
                <a:r>
                  <a:rPr lang="en-US" dirty="0" smtClean="0"/>
                  <a:t> 1,2,3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38133" y="1656358"/>
              <a:ext cx="973649" cy="305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Channel 1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949325" y="1614924"/>
              <a:ext cx="14702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NSTX 141767</a:t>
              </a:r>
            </a:p>
          </p:txBody>
        </p:sp>
        <p:sp>
          <p:nvSpPr>
            <p:cNvPr id="18" name="Donut 17"/>
            <p:cNvSpPr>
              <a:spLocks noChangeAspect="1"/>
            </p:cNvSpPr>
            <p:nvPr/>
          </p:nvSpPr>
          <p:spPr>
            <a:xfrm>
              <a:off x="2023742" y="2157180"/>
              <a:ext cx="368332" cy="368332"/>
            </a:xfrm>
            <a:prstGeom prst="donut">
              <a:avLst>
                <a:gd name="adj" fmla="val 0"/>
              </a:avLst>
            </a:prstGeom>
            <a:solidFill>
              <a:schemeClr val="tx1"/>
            </a:solidFill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91675" y="2114550"/>
              <a:ext cx="688905" cy="2539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050"/>
                <a:t>turbulence</a:t>
              </a:r>
              <a:endParaRPr lang="en-US" sz="900" dirty="0"/>
            </a:p>
          </p:txBody>
        </p:sp>
        <p:sp>
          <p:nvSpPr>
            <p:cNvPr id="24" name="Donut 23"/>
            <p:cNvSpPr>
              <a:spLocks noChangeAspect="1"/>
            </p:cNvSpPr>
            <p:nvPr/>
          </p:nvSpPr>
          <p:spPr>
            <a:xfrm>
              <a:off x="1730360" y="2770429"/>
              <a:ext cx="375963" cy="375963"/>
            </a:xfrm>
            <a:prstGeom prst="donut">
              <a:avLst>
                <a:gd name="adj" fmla="val 0"/>
              </a:avLst>
            </a:prstGeom>
            <a:solidFill>
              <a:schemeClr val="tx1"/>
            </a:solidFill>
            <a:ln w="38100">
              <a:solidFill>
                <a:srgbClr val="C0B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20" idx="2"/>
              <a:endCxn id="24" idx="1"/>
            </p:cNvCxnSpPr>
            <p:nvPr/>
          </p:nvCxnSpPr>
          <p:spPr>
            <a:xfrm>
              <a:off x="1536128" y="2368466"/>
              <a:ext cx="249291" cy="457022"/>
            </a:xfrm>
            <a:prstGeom prst="straightConnector1">
              <a:avLst/>
            </a:prstGeom>
            <a:ln w="19050">
              <a:solidFill>
                <a:srgbClr val="C0B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3"/>
              <a:endCxn id="18" idx="2"/>
            </p:cNvCxnSpPr>
            <p:nvPr/>
          </p:nvCxnSpPr>
          <p:spPr>
            <a:xfrm>
              <a:off x="1880580" y="2241508"/>
              <a:ext cx="143162" cy="99838"/>
            </a:xfrm>
            <a:prstGeom prst="straightConnector1">
              <a:avLst/>
            </a:prstGeom>
            <a:ln w="19050">
              <a:solidFill>
                <a:srgbClr val="05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82378" y="2606865"/>
              <a:ext cx="10062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diagnostic artifact</a:t>
              </a:r>
            </a:p>
          </p:txBody>
        </p:sp>
        <p:cxnSp>
          <p:nvCxnSpPr>
            <p:cNvPr id="41" name="Straight Arrow Connector 40"/>
            <p:cNvCxnSpPr>
              <a:stCxn id="40" idx="0"/>
            </p:cNvCxnSpPr>
            <p:nvPr/>
          </p:nvCxnSpPr>
          <p:spPr>
            <a:xfrm flipH="1" flipV="1">
              <a:off x="2809750" y="2097487"/>
              <a:ext cx="775734" cy="5093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6200" y="420155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Frequency analysis of scattered power </a:t>
            </a:r>
            <a:r>
              <a:rPr lang="en-US" dirty="0">
                <a:sym typeface="Wingdings"/>
              </a:rPr>
              <a:t> </a:t>
            </a:r>
            <a:r>
              <a:rPr lang="en-US" b="1" dirty="0">
                <a:sym typeface="Wingdings"/>
              </a:rPr>
              <a:t>frequency spectrum</a:t>
            </a:r>
            <a:r>
              <a:rPr lang="en-US" dirty="0">
                <a:sym typeface="Wingdings"/>
              </a:rPr>
              <a:t>.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sym typeface="Wingdings"/>
              </a:rPr>
              <a:t>Different channels  different k  </a:t>
            </a:r>
            <a:r>
              <a:rPr lang="en-US" b="1" dirty="0">
                <a:sym typeface="Wingdings"/>
              </a:rPr>
              <a:t>wavenumber spectrum </a:t>
            </a:r>
            <a:r>
              <a:rPr lang="en-US" dirty="0">
                <a:sym typeface="Wingdings"/>
              </a:rPr>
              <a:t>of turbulence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304800" y="1955791"/>
                <a:ext cx="8534400" cy="147732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i="1" dirty="0"/>
                  <a:t>A Synthetic Diagnostic is needed to compare the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3000" i="1" dirty="0"/>
                  <a:t> and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3000" i="1" dirty="0"/>
                  <a:t> spectrum of the </a:t>
                </a:r>
                <a:r>
                  <a:rPr lang="en-US" sz="3000" i="1" dirty="0" smtClean="0"/>
                  <a:t>turbulence </a:t>
                </a:r>
                <a:r>
                  <a:rPr lang="en-US" sz="3000" i="1" dirty="0"/>
                  <a:t>using </a:t>
                </a:r>
                <a:r>
                  <a:rPr lang="en-US" sz="3000" i="1" dirty="0" err="1"/>
                  <a:t>gyrokinetic</a:t>
                </a:r>
                <a:r>
                  <a:rPr lang="en-US" sz="3000" i="1" dirty="0"/>
                  <a:t> (GK) simulation</a:t>
                </a: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55791"/>
                <a:ext cx="8534400" cy="1477328"/>
              </a:xfrm>
              <a:prstGeom prst="rect">
                <a:avLst/>
              </a:prstGeom>
              <a:blipFill rotWithShape="0">
                <a:blip r:embed="rId8"/>
                <a:stretch>
                  <a:fillRect l="-641" t="-4453" r="-1708" b="-10526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43000" y="43038"/>
            <a:ext cx="6858000" cy="5961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Resolution Comparison with Traditional Ion Scale, Electron Scale and </a:t>
            </a:r>
            <a:r>
              <a:rPr lang="en-US" sz="2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03339" y="914400"/>
            <a:ext cx="601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Poloidal</a:t>
            </a:r>
            <a:r>
              <a:rPr lang="en-US" dirty="0"/>
              <a:t> wavenumber resolution (</a:t>
            </a:r>
            <a:r>
              <a:rPr lang="en-US" dirty="0" err="1">
                <a:solidFill>
                  <a:srgbClr val="000000"/>
                </a:solidFill>
              </a:rPr>
              <a:t>k</a:t>
            </a:r>
            <a:r>
              <a:rPr lang="en-US" baseline="-25000" dirty="0" err="1">
                <a:solidFill>
                  <a:srgbClr val="000000"/>
                </a:solidFill>
              </a:rPr>
              <a:t>θ</a:t>
            </a:r>
            <a:r>
              <a:rPr lang="en-US" dirty="0" err="1">
                <a:solidFill>
                  <a:srgbClr val="000000"/>
                </a:solidFill>
              </a:rPr>
              <a:t>ρ</a:t>
            </a:r>
            <a:r>
              <a:rPr lang="en-US" baseline="-25000" dirty="0" err="1">
                <a:solidFill>
                  <a:srgbClr val="000000"/>
                </a:solidFill>
              </a:rPr>
              <a:t>s</a:t>
            </a:r>
            <a:r>
              <a:rPr lang="en-US" baseline="-25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here means </a:t>
            </a:r>
            <a:r>
              <a:rPr lang="en-US" dirty="0" err="1">
                <a:solidFill>
                  <a:srgbClr val="000000"/>
                </a:solidFill>
              </a:rPr>
              <a:t>k</a:t>
            </a:r>
            <a:r>
              <a:rPr lang="en-US" baseline="-25000" dirty="0" err="1">
                <a:solidFill>
                  <a:srgbClr val="000000"/>
                </a:solidFill>
              </a:rPr>
              <a:t>θ</a:t>
            </a:r>
            <a:r>
              <a:rPr lang="en-US" dirty="0" err="1">
                <a:solidFill>
                  <a:srgbClr val="000000"/>
                </a:solidFill>
              </a:rPr>
              <a:t>ρ</a:t>
            </a:r>
            <a:r>
              <a:rPr lang="en-US" baseline="-25000" dirty="0" err="1">
                <a:solidFill>
                  <a:srgbClr val="000000"/>
                </a:solidFill>
              </a:rPr>
              <a:t>s</a:t>
            </a:r>
            <a:r>
              <a:rPr lang="en-US" baseline="30000" dirty="0" err="1">
                <a:solidFill>
                  <a:srgbClr val="000000"/>
                </a:solidFill>
              </a:rPr>
              <a:t>FS</a:t>
            </a:r>
            <a:r>
              <a:rPr lang="en-US" dirty="0"/>
              <a:t>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28800" y="1257300"/>
          <a:ext cx="4171950" cy="12573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85899"/>
                <a:gridCol w="857250"/>
                <a:gridCol w="742950"/>
                <a:gridCol w="1085851"/>
              </a:tblGrid>
              <a:tr h="251460"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Δ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θ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200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θ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200" b="0" baseline="30000" dirty="0" err="1" smtClean="0">
                          <a:solidFill>
                            <a:srgbClr val="000000"/>
                          </a:solidFill>
                        </a:rPr>
                        <a:t>max</a:t>
                      </a:r>
                      <a:endParaRPr lang="en-US" sz="12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n #tor.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modes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Ion 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0.05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~1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~20-30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e- 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~1-1.5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~50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~50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Multi-scale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~0.1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~40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~500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Hybrid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e- scale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0.3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43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142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678383"/>
              </p:ext>
            </p:extLst>
          </p:nvPr>
        </p:nvGraphicFramePr>
        <p:xfrm>
          <a:off x="1828800" y="3275231"/>
          <a:ext cx="4057650" cy="12573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28750"/>
                <a:gridCol w="685800"/>
                <a:gridCol w="914400"/>
                <a:gridCol w="1028700"/>
              </a:tblGrid>
              <a:tr h="251460"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rgbClr val="000000"/>
                          </a:solidFill>
                        </a:rPr>
                        <a:t>Δ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r</a:t>
                      </a:r>
                      <a:endParaRPr lang="en-US" sz="1200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L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r</a:t>
                      </a:r>
                      <a:endParaRPr lang="en-US" sz="12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1200" b="0" baseline="-25000" dirty="0" smtClean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 radial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grid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Ion 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0.5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200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~80-100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2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200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e- 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2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6-8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200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Multi-scale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3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40-60 </a:t>
                      </a:r>
                      <a:r>
                        <a:rPr lang="en-US" sz="1200" b="0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0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00"/>
                          </a:solidFill>
                        </a:rPr>
                        <a:t>~ 1500</a:t>
                      </a:r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Hybrid e- scale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3.5 </a:t>
                      </a:r>
                      <a:r>
                        <a:rPr lang="en-US" sz="1200" b="1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1" baseline="-250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50 </a:t>
                      </a:r>
                      <a:r>
                        <a:rPr lang="en-US" sz="1200" b="1" baseline="0" dirty="0" err="1" smtClean="0">
                          <a:solidFill>
                            <a:srgbClr val="000000"/>
                          </a:solidFill>
                        </a:rPr>
                        <a:t>ρ</a:t>
                      </a:r>
                      <a:r>
                        <a:rPr lang="en-US" sz="1200" b="1" baseline="-2500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03339" y="2934892"/>
            <a:ext cx="550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 resolution </a:t>
            </a:r>
            <a:r>
              <a:rPr lang="en-US" dirty="0" err="1">
                <a:solidFill>
                  <a:srgbClr val="000000"/>
                </a:solidFill>
              </a:rPr>
              <a:t>Δr</a:t>
            </a:r>
            <a:r>
              <a:rPr lang="en-US" dirty="0"/>
              <a:t>– radial box size </a:t>
            </a:r>
            <a:r>
              <a:rPr lang="en-US" dirty="0" err="1">
                <a:solidFill>
                  <a:srgbClr val="000000"/>
                </a:solidFill>
              </a:rPr>
              <a:t>L</a:t>
            </a:r>
            <a:r>
              <a:rPr lang="en-US" baseline="-25000" dirty="0" err="1">
                <a:solidFill>
                  <a:srgbClr val="000000"/>
                </a:solidFill>
              </a:rPr>
              <a:t>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Prerequisites to Coordinate Mapping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00150" y="914402"/>
            <a:ext cx="6858000" cy="9572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u="sng" dirty="0"/>
              <a:t>We want to perform: </a:t>
            </a:r>
          </a:p>
          <a:p>
            <a:r>
              <a:rPr lang="en-US" sz="1500" i="1" dirty="0"/>
              <a:t>coordinate mapping GYRO (</a:t>
            </a:r>
            <a:r>
              <a:rPr lang="en-US" sz="1500" i="1" dirty="0" err="1"/>
              <a:t>r,θ,</a:t>
            </a:r>
            <a:r>
              <a:rPr lang="en-US" sz="1500" i="1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i="1" dirty="0"/>
              <a:t>) 		</a:t>
            </a:r>
            <a:r>
              <a:rPr lang="en-US" sz="1500" i="1" dirty="0">
                <a:sym typeface="Wingdings"/>
              </a:rPr>
              <a:t> physical (R, Z, </a:t>
            </a:r>
            <a:r>
              <a:rPr lang="en-US" sz="1500" i="1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i="1" dirty="0">
                <a:sym typeface="Wingdings"/>
              </a:rPr>
              <a:t>) </a:t>
            </a:r>
          </a:p>
          <a:p>
            <a:r>
              <a:rPr lang="en-US" sz="1500" i="1" dirty="0">
                <a:sym typeface="Wingdings"/>
              </a:rPr>
              <a:t>wavenumber mapping </a:t>
            </a:r>
            <a:r>
              <a:rPr lang="en-US" sz="1500" i="1" dirty="0"/>
              <a:t>(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r</a:t>
            </a:r>
            <a:r>
              <a:rPr lang="en-US" sz="1500" i="1" dirty="0" err="1"/>
              <a:t>ρ</a:t>
            </a:r>
            <a:r>
              <a:rPr lang="en-US" sz="1500" i="1" baseline="-25000" dirty="0" err="1"/>
              <a:t>s</a:t>
            </a:r>
            <a:r>
              <a:rPr lang="en-US" sz="1500" i="1" dirty="0" err="1"/>
              <a:t>,k</a:t>
            </a:r>
            <a:r>
              <a:rPr lang="en-US" sz="1500" i="1" baseline="-25000" dirty="0" err="1"/>
              <a:t>θ</a:t>
            </a:r>
            <a:r>
              <a:rPr lang="en-US" sz="1500" i="1" dirty="0" err="1"/>
              <a:t>ρ</a:t>
            </a:r>
            <a:r>
              <a:rPr lang="en-US" sz="1500" i="1" baseline="-25000" dirty="0" err="1"/>
              <a:t>s</a:t>
            </a:r>
            <a:r>
              <a:rPr lang="en-US" sz="1500" i="1" dirty="0"/>
              <a:t>)</a:t>
            </a:r>
            <a:r>
              <a:rPr lang="en-US" sz="1500" i="1" baseline="-25000" dirty="0"/>
              <a:t>GYRO</a:t>
            </a:r>
            <a:r>
              <a:rPr lang="en-US" sz="1500" i="1" dirty="0"/>
              <a:t> 	</a:t>
            </a:r>
            <a:r>
              <a:rPr lang="en-US" sz="1500" i="1" dirty="0">
                <a:sym typeface="Wingdings"/>
              </a:rPr>
              <a:t> </a:t>
            </a:r>
            <a:r>
              <a:rPr lang="en-US" sz="1500" i="1" dirty="0"/>
              <a:t>(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R</a:t>
            </a:r>
            <a:r>
              <a:rPr lang="en-US" sz="1500" i="1" dirty="0"/>
              <a:t>, 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Z</a:t>
            </a:r>
            <a:r>
              <a:rPr lang="en-US" sz="1500" i="1" dirty="0"/>
              <a:t>)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00152" y="1840305"/>
            <a:ext cx="6654359" cy="30174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ym typeface="Wingdings"/>
              </a:rPr>
              <a:t>Prerequisites </a:t>
            </a:r>
          </a:p>
          <a:p>
            <a:r>
              <a:rPr lang="en-US" sz="1500" dirty="0">
                <a:sym typeface="Wingdings"/>
              </a:rPr>
              <a:t>Units: r[m], R[m], Z[m], 	</a:t>
            </a:r>
            <a:r>
              <a:rPr lang="en-US" sz="1500" dirty="0" err="1"/>
              <a:t>θ</a:t>
            </a:r>
            <a:r>
              <a:rPr lang="en-US" sz="1500" dirty="0"/>
              <a:t>,</a:t>
            </a:r>
            <a:r>
              <a:rPr lang="en-US" sz="1500" i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dirty="0"/>
              <a:t> </a:t>
            </a:r>
            <a:r>
              <a:rPr lang="en-US" sz="1500" dirty="0">
                <a:sym typeface="Symbol"/>
              </a:rPr>
              <a:t></a:t>
            </a:r>
            <a:r>
              <a:rPr lang="en-US" sz="1500" dirty="0"/>
              <a:t>[0,2π]</a:t>
            </a:r>
            <a:endParaRPr lang="en-US" sz="1500" b="1" dirty="0">
              <a:sym typeface="Wingdings"/>
            </a:endParaRPr>
          </a:p>
          <a:p>
            <a:r>
              <a:rPr lang="en-US" sz="1500" b="1" dirty="0">
                <a:sym typeface="Wingdings"/>
              </a:rPr>
              <a:t>GYRO definition of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loc</a:t>
            </a:r>
            <a:r>
              <a:rPr lang="en-US" sz="1500" baseline="30000" dirty="0"/>
              <a:t> </a:t>
            </a:r>
            <a:r>
              <a:rPr lang="en-US" sz="1500" dirty="0"/>
              <a:t>and</a:t>
            </a:r>
            <a:r>
              <a:rPr lang="en-US" sz="1500" baseline="30000" dirty="0"/>
              <a:t>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FS</a:t>
            </a:r>
            <a:endParaRPr lang="en-US" sz="1500" baseline="300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r>
              <a:rPr lang="en-US" sz="1500" dirty="0">
                <a:sym typeface="Wingdings"/>
              </a:rPr>
              <a:t>Wavenumber mapping under simplifying assumptions</a:t>
            </a:r>
          </a:p>
          <a:p>
            <a:endParaRPr lang="en-US" sz="15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endParaRPr lang="en-US" sz="1500" baseline="30000" dirty="0"/>
          </a:p>
          <a:p>
            <a:endParaRPr lang="en-US" sz="1500" dirty="0"/>
          </a:p>
          <a:p>
            <a:endParaRPr lang="en-US" sz="1500" b="1" baseline="30000" dirty="0">
              <a:sym typeface="Wingdings"/>
            </a:endParaRP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2100" b="1" dirty="0">
              <a:sym typeface="Wingdings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1603771" y="2800352"/>
          <a:ext cx="2796779" cy="61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603771" y="2800352"/>
                        <a:ext cx="2796779" cy="61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0" y="2914650"/>
            <a:ext cx="3714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Consistent with GYRO definition of flux-surface averaged </a:t>
            </a:r>
            <a:r>
              <a:rPr lang="en-US" sz="1200" dirty="0" err="1"/>
              <a:t>k</a:t>
            </a:r>
            <a:r>
              <a:rPr lang="en-US" sz="1200" baseline="-25000" dirty="0" err="1"/>
              <a:t>θ</a:t>
            </a:r>
            <a:r>
              <a:rPr lang="en-US" sz="1200" baseline="30000" dirty="0" err="1"/>
              <a:t>FS</a:t>
            </a:r>
            <a:r>
              <a:rPr lang="en-US" sz="1200" dirty="0"/>
              <a:t>=</a:t>
            </a:r>
            <a:r>
              <a:rPr lang="en-US" sz="1200" dirty="0" err="1"/>
              <a:t>nq</a:t>
            </a:r>
            <a:r>
              <a:rPr lang="en-US" sz="1200" dirty="0"/>
              <a:t>/r (</a:t>
            </a:r>
            <a:r>
              <a:rPr lang="en-US" sz="1200" i="1" dirty="0"/>
              <a:t>cf. </a:t>
            </a:r>
            <a:r>
              <a:rPr lang="en-US" sz="1200" dirty="0"/>
              <a:t>backup)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1936288" y="3898393"/>
          <a:ext cx="2365665" cy="330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5" imgW="1727200" imgH="241300" progId="Equation.3">
                  <p:embed/>
                </p:oleObj>
              </mc:Choice>
              <mc:Fallback>
                <p:oleObj name="Equation" r:id="rId5" imgW="1727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936288" y="3898393"/>
                        <a:ext cx="2365665" cy="330707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1901655" y="4327189"/>
          <a:ext cx="2441747" cy="359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7" imgW="1638300" imgH="241300" progId="Equation.3">
                  <p:embed/>
                </p:oleObj>
              </mc:Choice>
              <mc:Fallback>
                <p:oleObj name="Equation" r:id="rId7" imgW="1638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901655" y="4327189"/>
                        <a:ext cx="2441747" cy="359111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4914900" y="3771902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1F497D"/>
                </a:solidFill>
                <a:sym typeface="Wingdings"/>
              </a:rPr>
              <a:t>Miller-like </a:t>
            </a:r>
            <a:r>
              <a:rPr lang="en-US" sz="1200" dirty="0" err="1">
                <a:solidFill>
                  <a:srgbClr val="1F497D"/>
                </a:solidFill>
                <a:sym typeface="Wingdings"/>
              </a:rPr>
              <a:t>parametrization</a:t>
            </a:r>
            <a:endParaRPr lang="en-US" sz="1200" dirty="0">
              <a:solidFill>
                <a:srgbClr val="1F497D"/>
              </a:solidFill>
              <a:sym typeface="Wingdings"/>
            </a:endParaRPr>
          </a:p>
          <a:p>
            <a:pPr marL="214313" indent="-214313">
              <a:buFont typeface="Arial"/>
              <a:buChar char="•"/>
            </a:pPr>
            <a:r>
              <a:rPr lang="en-US" sz="1200" dirty="0" err="1">
                <a:solidFill>
                  <a:srgbClr val="1F497D"/>
                </a:solidFill>
                <a:sym typeface="Wingdings"/>
              </a:rPr>
              <a:t>ζ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=0, </a:t>
            </a:r>
            <a:r>
              <a:rPr lang="en-US" sz="1200" dirty="0" err="1">
                <a:solidFill>
                  <a:srgbClr val="1F497D"/>
                </a:solidFill>
                <a:sym typeface="Wingdings"/>
              </a:rPr>
              <a:t>dζ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/</a:t>
            </a:r>
            <a:r>
              <a:rPr lang="en-US" sz="1200" dirty="0" err="1">
                <a:solidFill>
                  <a:srgbClr val="1F497D"/>
                </a:solidFill>
                <a:sym typeface="Wingdings"/>
              </a:rPr>
              <a:t>dr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=0 (</a:t>
            </a:r>
            <a:r>
              <a:rPr lang="en-US" sz="1200" dirty="0" err="1">
                <a:solidFill>
                  <a:srgbClr val="1F497D"/>
                </a:solidFill>
                <a:sym typeface="Wingdings"/>
              </a:rPr>
              <a:t>squareness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)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1F497D"/>
                </a:solidFill>
                <a:sym typeface="Wingdings"/>
              </a:rPr>
              <a:t>Z</a:t>
            </a:r>
            <a:r>
              <a:rPr lang="en-US" sz="1200" baseline="-25000" dirty="0">
                <a:solidFill>
                  <a:srgbClr val="1F497D"/>
                </a:solidFill>
                <a:sym typeface="Wingdings"/>
              </a:rPr>
              <a:t>0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=0, dZ</a:t>
            </a:r>
            <a:r>
              <a:rPr lang="en-US" sz="1200" baseline="-25000" dirty="0">
                <a:solidFill>
                  <a:srgbClr val="1F497D"/>
                </a:solidFill>
                <a:sym typeface="Wingdings"/>
              </a:rPr>
              <a:t>0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/</a:t>
            </a:r>
            <a:r>
              <a:rPr lang="en-US" sz="1200" dirty="0" err="1">
                <a:solidFill>
                  <a:srgbClr val="1F497D"/>
                </a:solidFill>
                <a:sym typeface="Wingdings"/>
              </a:rPr>
              <a:t>dr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=0 (elevation)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1F497D"/>
                </a:solidFill>
                <a:sym typeface="Wingdings"/>
              </a:rPr>
              <a:t>UD symmetric (up-down symmetry</a:t>
            </a:r>
            <a:r>
              <a:rPr lang="en-US" sz="1200" dirty="0">
                <a:solidFill>
                  <a:schemeClr val="accent1"/>
                </a:solidFill>
                <a:sym typeface="Wingdings"/>
              </a:rPr>
              <a:t>)</a:t>
            </a:r>
          </a:p>
          <a:p>
            <a:r>
              <a:rPr lang="en-US" sz="1200" dirty="0">
                <a:solidFill>
                  <a:schemeClr val="accent1"/>
                </a:solidFill>
                <a:sym typeface="Wingdings"/>
              </a:rPr>
              <a:t>	</a:t>
            </a:r>
            <a:r>
              <a:rPr lang="en-US" sz="1200" dirty="0">
                <a:solidFill>
                  <a:srgbClr val="1F497D"/>
                </a:solidFill>
                <a:sym typeface="Wingdings"/>
              </a:rPr>
              <a:t>(</a:t>
            </a:r>
            <a:r>
              <a:rPr lang="en-US" sz="1200" dirty="0" err="1">
                <a:solidFill>
                  <a:srgbClr val="1F497D"/>
                </a:solidFill>
              </a:rPr>
              <a:t>θ</a:t>
            </a:r>
            <a:r>
              <a:rPr lang="en-US" sz="1200" dirty="0">
                <a:solidFill>
                  <a:srgbClr val="1F497D"/>
                </a:solidFill>
              </a:rPr>
              <a:t>=0)</a:t>
            </a:r>
            <a:endParaRPr lang="en-US" sz="1200" dirty="0">
              <a:solidFill>
                <a:schemeClr val="accent1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4437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Calculated (</a:t>
            </a:r>
            <a:r>
              <a:rPr lang="en-US" sz="2100" dirty="0" err="1"/>
              <a:t>k</a:t>
            </a:r>
            <a:r>
              <a:rPr lang="en-US" sz="2100" baseline="-25000" dirty="0" err="1"/>
              <a:t>r</a:t>
            </a:r>
            <a:r>
              <a:rPr lang="en-US" sz="2100" dirty="0" err="1"/>
              <a:t>,k</a:t>
            </a:r>
            <a:r>
              <a:rPr lang="en-US" sz="2100" baseline="-25000" dirty="0" err="1"/>
              <a:t>θ</a:t>
            </a:r>
            <a:r>
              <a:rPr lang="en-US" sz="2100" dirty="0"/>
              <a:t>)</a:t>
            </a:r>
            <a:r>
              <a:rPr lang="en-US" sz="2100" baseline="30000" dirty="0" err="1"/>
              <a:t>exp</a:t>
            </a:r>
            <a:r>
              <a:rPr lang="en-US" sz="2100" dirty="0"/>
              <a:t> in GYRO Geometry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0" y="857250"/>
            <a:ext cx="6743700" cy="4057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Given from experiment (ray tracing) </a:t>
            </a:r>
          </a:p>
          <a:p>
            <a:pPr marL="171450" lvl="1" indent="0">
              <a:buNone/>
            </a:pPr>
            <a:r>
              <a:rPr lang="en-US" sz="1500" dirty="0" err="1"/>
              <a:t>k</a:t>
            </a:r>
            <a:r>
              <a:rPr lang="en-US" sz="1500" baseline="-25000" dirty="0" err="1"/>
              <a:t>R</a:t>
            </a:r>
            <a:r>
              <a:rPr lang="en-US" sz="1500" dirty="0"/>
              <a:t> = -1857 m</a:t>
            </a:r>
            <a:r>
              <a:rPr lang="en-US" sz="1500" baseline="30000" dirty="0"/>
              <a:t>-1</a:t>
            </a:r>
            <a:r>
              <a:rPr lang="en-US" sz="1500" dirty="0"/>
              <a:t>, </a:t>
            </a:r>
            <a:r>
              <a:rPr lang="en-US" sz="1500" dirty="0" err="1"/>
              <a:t>k</a:t>
            </a:r>
            <a:r>
              <a:rPr lang="en-US" sz="1500" baseline="-25000" dirty="0" err="1"/>
              <a:t>Z</a:t>
            </a:r>
            <a:r>
              <a:rPr lang="en-US" sz="1500" dirty="0"/>
              <a:t>=493 m</a:t>
            </a:r>
            <a:r>
              <a:rPr lang="en-US" sz="1500" baseline="30000" dirty="0"/>
              <a:t>-1 </a:t>
            </a:r>
            <a:r>
              <a:rPr lang="en-US" sz="1500" dirty="0"/>
              <a:t>(channel 1 of high-k diagnostic)</a:t>
            </a:r>
          </a:p>
          <a:p>
            <a:pPr marL="171450" lvl="1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800" dirty="0"/>
              <a:t>Get from GYRO (internally calculated)</a:t>
            </a:r>
          </a:p>
          <a:p>
            <a:pPr marL="171450" lvl="1" indent="0">
              <a:buNone/>
            </a:pPr>
            <a:r>
              <a:rPr lang="en-US" sz="1500" dirty="0"/>
              <a:t>- (</a:t>
            </a:r>
            <a:r>
              <a:rPr lang="en-US" sz="1500" dirty="0" err="1"/>
              <a:t>ρ</a:t>
            </a:r>
            <a:r>
              <a:rPr lang="en-US" sz="1500" baseline="-25000" dirty="0" err="1"/>
              <a:t>s</a:t>
            </a:r>
            <a:r>
              <a:rPr lang="en-US" sz="1500" dirty="0"/>
              <a:t>)</a:t>
            </a:r>
            <a:r>
              <a:rPr lang="en-US" sz="1500" baseline="-25000" dirty="0"/>
              <a:t>GYRO </a:t>
            </a:r>
            <a:r>
              <a:rPr lang="en-US" sz="1500" dirty="0"/>
              <a:t>~ 0.002 m (</a:t>
            </a:r>
            <a:r>
              <a:rPr lang="en-US" sz="1500" dirty="0" err="1"/>
              <a:t>B_unit</a:t>
            </a:r>
            <a:r>
              <a:rPr lang="en-US" sz="1500" dirty="0"/>
              <a:t> ~ 1.44)</a:t>
            </a:r>
          </a:p>
          <a:p>
            <a:pPr lvl="1">
              <a:buFontTx/>
              <a:buChar char="-"/>
            </a:pPr>
            <a:r>
              <a:rPr lang="en-US" sz="1500" dirty="0"/>
              <a:t>|</a:t>
            </a:r>
            <a:r>
              <a:rPr lang="en-US" sz="1500" dirty="0">
                <a:sym typeface="Symbol"/>
              </a:rPr>
              <a:t></a:t>
            </a:r>
            <a:r>
              <a:rPr lang="en-US" sz="1500" dirty="0"/>
              <a:t>r| ~ 1.43, </a:t>
            </a:r>
            <a:r>
              <a:rPr lang="en-US" sz="1500" dirty="0" err="1"/>
              <a:t>κ</a:t>
            </a:r>
            <a:r>
              <a:rPr lang="en-US" sz="1500" dirty="0"/>
              <a:t> ~ 2</a:t>
            </a:r>
          </a:p>
          <a:p>
            <a:pPr lvl="1">
              <a:buFontTx/>
              <a:buChar char="-"/>
            </a:pPr>
            <a:endParaRPr lang="en-US" sz="600" dirty="0"/>
          </a:p>
          <a:p>
            <a:pPr marL="0" indent="0">
              <a:buNone/>
            </a:pPr>
            <a:r>
              <a:rPr lang="en-US" sz="1800" dirty="0"/>
              <a:t>Apply mapping </a:t>
            </a:r>
            <a:r>
              <a:rPr lang="en-US" sz="1500" dirty="0"/>
              <a:t>(simplified approx.) </a:t>
            </a:r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800" dirty="0"/>
              <a:t>Obtain experimental wavenumbers mapped to GYRO</a:t>
            </a:r>
          </a:p>
          <a:p>
            <a:pPr marL="0" indent="0">
              <a:buNone/>
            </a:pPr>
            <a:r>
              <a:rPr lang="en-US" sz="1650" dirty="0"/>
              <a:t>	(</a:t>
            </a:r>
            <a:r>
              <a:rPr lang="en-US" sz="1650" dirty="0" err="1"/>
              <a:t>k</a:t>
            </a:r>
            <a:r>
              <a:rPr lang="en-US" sz="1650" baseline="-25000" dirty="0" err="1"/>
              <a:t>r</a:t>
            </a:r>
            <a:r>
              <a:rPr lang="en-US" sz="1650" dirty="0" err="1"/>
              <a:t>ρ</a:t>
            </a:r>
            <a:r>
              <a:rPr lang="en-US" sz="1650" baseline="-25000" dirty="0" err="1"/>
              <a:t>s</a:t>
            </a:r>
            <a:r>
              <a:rPr lang="en-US" sz="1650" dirty="0"/>
              <a:t>)</a:t>
            </a:r>
            <a:r>
              <a:rPr lang="en-US" sz="1650" baseline="-25000" dirty="0"/>
              <a:t>GYRO</a:t>
            </a:r>
            <a:r>
              <a:rPr lang="en-US" sz="1650" dirty="0"/>
              <a:t>~ -2.6</a:t>
            </a:r>
          </a:p>
          <a:p>
            <a:pPr marL="0" indent="0">
              <a:buNone/>
            </a:pPr>
            <a:r>
              <a:rPr lang="en-US" sz="1650" dirty="0"/>
              <a:t>	(</a:t>
            </a:r>
            <a:r>
              <a:rPr lang="en-US" sz="1650" dirty="0" err="1"/>
              <a:t>k</a:t>
            </a:r>
            <a:r>
              <a:rPr lang="en-US" sz="1650" baseline="-25000" dirty="0" err="1"/>
              <a:t>θ</a:t>
            </a:r>
            <a:r>
              <a:rPr lang="en-US" sz="1650" dirty="0" err="1"/>
              <a:t>ρ</a:t>
            </a:r>
            <a:r>
              <a:rPr lang="en-US" sz="1650" baseline="-25000" dirty="0" err="1"/>
              <a:t>s</a:t>
            </a:r>
            <a:r>
              <a:rPr lang="en-US" sz="1650" dirty="0"/>
              <a:t>)</a:t>
            </a:r>
            <a:r>
              <a:rPr lang="en-US" sz="1650" baseline="-25000" dirty="0"/>
              <a:t>GYRO</a:t>
            </a:r>
            <a:r>
              <a:rPr lang="en-US" sz="1650" dirty="0"/>
              <a:t>~ 2.0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057400" y="3019425"/>
            <a:ext cx="4057652" cy="752475"/>
            <a:chOff x="1524000" y="4114800"/>
            <a:chExt cx="5410202" cy="1003300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1524000" y="4114800"/>
            <a:ext cx="3917950" cy="1003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2" name="Equation" r:id="rId3" imgW="1917700" imgH="520700" progId="Equation.3">
                    <p:embed/>
                  </p:oleObj>
                </mc:Choice>
                <mc:Fallback>
                  <p:oleObj name="Equation" r:id="rId3" imgW="1917700" imgH="520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524000" y="4114800"/>
                          <a:ext cx="3917950" cy="1003300"/>
                        </a:xfrm>
                        <a:prstGeom prst="rect">
                          <a:avLst/>
                        </a:prstGeom>
                        <a:ln w="3175" cmpd="sng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593495" y="4724400"/>
              <a:ext cx="134070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cf. slide 15</a:t>
              </a:r>
              <a:endParaRPr lang="en-US" sz="1050" i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85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2400" dirty="0"/>
              <a:t>Wavenumber Mapping: </a:t>
            </a:r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k</a:t>
            </a:r>
            <a:r>
              <a:rPr lang="en-US" sz="2400" baseline="-25000" dirty="0" err="1">
                <a:sym typeface="Wingdings"/>
              </a:rPr>
              <a:t>R</a:t>
            </a:r>
            <a:r>
              <a:rPr lang="en-US" sz="2400" dirty="0">
                <a:sym typeface="Wingdings"/>
              </a:rPr>
              <a:t>, </a:t>
            </a:r>
            <a:r>
              <a:rPr lang="en-US" sz="2400" dirty="0" err="1">
                <a:sym typeface="Wingdings"/>
              </a:rPr>
              <a:t>k</a:t>
            </a:r>
            <a:r>
              <a:rPr lang="en-US" sz="2400" baseline="-25000" dirty="0" err="1">
                <a:sym typeface="Wingdings"/>
              </a:rPr>
              <a:t>Z</a:t>
            </a:r>
            <a:r>
              <a:rPr lang="en-US" sz="2400" dirty="0">
                <a:sym typeface="Wingdings"/>
              </a:rPr>
              <a:t>)  (</a:t>
            </a:r>
            <a:r>
              <a:rPr lang="en-US" sz="2400" dirty="0" err="1">
                <a:sym typeface="Wingdings"/>
              </a:rPr>
              <a:t>k</a:t>
            </a:r>
            <a:r>
              <a:rPr lang="en-US" sz="2400" baseline="-25000" dirty="0" err="1">
                <a:sym typeface="Wingdings"/>
              </a:rPr>
              <a:t>r</a:t>
            </a:r>
            <a:r>
              <a:rPr lang="en-US" sz="2400" dirty="0">
                <a:sym typeface="Wingdings"/>
              </a:rPr>
              <a:t>, </a:t>
            </a:r>
            <a:r>
              <a:rPr lang="en-US" sz="2400" dirty="0" err="1">
                <a:sym typeface="Wingdings"/>
              </a:rPr>
              <a:t>k</a:t>
            </a:r>
            <a:r>
              <a:rPr lang="en-US" sz="2400" baseline="-25000" dirty="0" err="1"/>
              <a:t>θ</a:t>
            </a:r>
            <a:r>
              <a:rPr lang="en-US" sz="2400" dirty="0">
                <a:sym typeface="Wingdings"/>
              </a:rPr>
              <a:t>)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43000" y="3143250"/>
            <a:ext cx="6743700" cy="628650"/>
          </a:xfrm>
          <a:prstGeom prst="rect">
            <a:avLst/>
          </a:prstGeom>
          <a:ln w="19050" cmpd="sng">
            <a:noFill/>
          </a:ln>
        </p:spPr>
        <p:txBody>
          <a:bodyPr vert="horz" lIns="68580" tIns="34290" rIns="68580" bIns="3429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dirty="0">
                <a:sym typeface="Wingdings"/>
              </a:rPr>
              <a:t>Need to compute 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>
                <a:sym typeface="Wingdings"/>
              </a:rPr>
              <a:t>R/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>
                <a:sym typeface="Wingdings"/>
              </a:rPr>
              <a:t>r, 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>
                <a:sym typeface="Wingdings"/>
              </a:rPr>
              <a:t>R/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 err="1"/>
              <a:t>θ</a:t>
            </a:r>
            <a:r>
              <a:rPr lang="en-US" sz="1650" dirty="0">
                <a:sym typeface="Wingdings"/>
              </a:rPr>
              <a:t>, 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>
                <a:sym typeface="Wingdings"/>
              </a:rPr>
              <a:t>Z/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/>
              <a:t>r, 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>
                <a:sym typeface="Wingdings"/>
              </a:rPr>
              <a:t>Z/</a:t>
            </a:r>
            <a:r>
              <a:rPr lang="en-US" sz="1650" dirty="0">
                <a:sym typeface="Symbol"/>
              </a:rPr>
              <a:t></a:t>
            </a:r>
            <a:r>
              <a:rPr lang="en-US" sz="1650" dirty="0" err="1"/>
              <a:t>θ</a:t>
            </a:r>
            <a:r>
              <a:rPr lang="en-US" sz="1650" dirty="0">
                <a:sym typeface="Wingdings"/>
              </a:rPr>
              <a:t> @ (</a:t>
            </a:r>
            <a:r>
              <a:rPr lang="en-US" sz="1650" dirty="0" err="1">
                <a:sym typeface="Wingdings"/>
              </a:rPr>
              <a:t>r</a:t>
            </a:r>
            <a:r>
              <a:rPr lang="en-US" sz="1650" baseline="-25000" dirty="0" err="1">
                <a:sym typeface="Wingdings"/>
              </a:rPr>
              <a:t>loc</a:t>
            </a:r>
            <a:r>
              <a:rPr lang="en-US" sz="1650" dirty="0">
                <a:sym typeface="Wingdings"/>
              </a:rPr>
              <a:t>, </a:t>
            </a:r>
            <a:r>
              <a:rPr lang="en-US" sz="1650" dirty="0" err="1"/>
              <a:t>θ</a:t>
            </a:r>
            <a:r>
              <a:rPr lang="en-US" sz="1650" baseline="-25000" dirty="0" err="1"/>
              <a:t>loc</a:t>
            </a:r>
            <a:r>
              <a:rPr lang="en-US" sz="1650" dirty="0">
                <a:sym typeface="Wingdings"/>
              </a:rPr>
              <a:t>)</a:t>
            </a:r>
          </a:p>
          <a:p>
            <a:r>
              <a:rPr lang="en-US" sz="1650" dirty="0">
                <a:sym typeface="Wingdings"/>
              </a:rPr>
              <a:t>Given (</a:t>
            </a:r>
            <a:r>
              <a:rPr lang="en-US" sz="1650" dirty="0" err="1">
                <a:sym typeface="Wingdings"/>
              </a:rPr>
              <a:t>k</a:t>
            </a:r>
            <a:r>
              <a:rPr lang="en-US" sz="1650" baseline="-25000" dirty="0" err="1">
                <a:sym typeface="Wingdings"/>
              </a:rPr>
              <a:t>R</a:t>
            </a:r>
            <a:r>
              <a:rPr lang="en-US" sz="1650" dirty="0">
                <a:sym typeface="Wingdings"/>
              </a:rPr>
              <a:t>, </a:t>
            </a:r>
            <a:r>
              <a:rPr lang="en-US" sz="1650" dirty="0" err="1">
                <a:sym typeface="Wingdings"/>
              </a:rPr>
              <a:t>k</a:t>
            </a:r>
            <a:r>
              <a:rPr lang="en-US" sz="1650" baseline="-25000" dirty="0" err="1">
                <a:sym typeface="Wingdings"/>
              </a:rPr>
              <a:t>Z</a:t>
            </a:r>
            <a:r>
              <a:rPr lang="en-US" sz="1650" dirty="0">
                <a:sym typeface="Wingdings"/>
              </a:rPr>
              <a:t>)</a:t>
            </a:r>
            <a:r>
              <a:rPr lang="en-US" sz="1650" baseline="30000" dirty="0" err="1">
                <a:sym typeface="Wingdings"/>
              </a:rPr>
              <a:t>exp</a:t>
            </a:r>
            <a:r>
              <a:rPr lang="en-US" sz="1650" dirty="0">
                <a:sym typeface="Wingdings"/>
              </a:rPr>
              <a:t> (ray-tracing), will obtain (</a:t>
            </a:r>
            <a:r>
              <a:rPr lang="en-US" sz="1650" dirty="0" err="1">
                <a:sym typeface="Wingdings"/>
              </a:rPr>
              <a:t>k</a:t>
            </a:r>
            <a:r>
              <a:rPr lang="en-US" sz="1650" baseline="-25000" dirty="0" err="1">
                <a:sym typeface="Wingdings"/>
              </a:rPr>
              <a:t>r</a:t>
            </a:r>
            <a:r>
              <a:rPr lang="en-US" sz="1650" dirty="0" err="1">
                <a:sym typeface="Wingdings"/>
              </a:rPr>
              <a:t>,k</a:t>
            </a:r>
            <a:r>
              <a:rPr lang="en-US" sz="1650" baseline="-25000" dirty="0" err="1"/>
              <a:t>θ</a:t>
            </a:r>
            <a:r>
              <a:rPr lang="en-US" sz="1650" dirty="0">
                <a:sym typeface="Wingdings"/>
              </a:rPr>
              <a:t>)</a:t>
            </a:r>
            <a:r>
              <a:rPr lang="en-US" sz="1650" baseline="30000" dirty="0" err="1">
                <a:sym typeface="Wingdings"/>
              </a:rPr>
              <a:t>exp</a:t>
            </a:r>
            <a:r>
              <a:rPr lang="en-US" sz="1650" dirty="0">
                <a:sym typeface="Wingdings"/>
              </a:rPr>
              <a:t> in GYRO coordinates! </a:t>
            </a:r>
          </a:p>
          <a:p>
            <a:endParaRPr lang="en-US" sz="1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08721" y="914402"/>
            <a:ext cx="6792279" cy="9841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dirty="0"/>
              <a:t>Mapping (</a:t>
            </a:r>
            <a:r>
              <a:rPr lang="en-US" sz="1650" i="1" dirty="0" err="1"/>
              <a:t>k</a:t>
            </a:r>
            <a:r>
              <a:rPr lang="en-US" sz="1650" i="1" baseline="-25000" dirty="0" err="1"/>
              <a:t>R</a:t>
            </a:r>
            <a:r>
              <a:rPr lang="en-US" sz="1650" i="1" dirty="0"/>
              <a:t>, </a:t>
            </a:r>
            <a:r>
              <a:rPr lang="en-US" sz="1650" i="1" dirty="0" err="1"/>
              <a:t>k</a:t>
            </a:r>
            <a:r>
              <a:rPr lang="en-US" sz="1650" i="1" baseline="-25000" dirty="0" err="1"/>
              <a:t>Z</a:t>
            </a:r>
            <a:r>
              <a:rPr lang="en-US" sz="1650" i="1" dirty="0"/>
              <a:t>) </a:t>
            </a:r>
            <a:r>
              <a:rPr lang="en-US" sz="1650" i="1" dirty="0">
                <a:sym typeface="Wingdings"/>
              </a:rPr>
              <a:t></a:t>
            </a:r>
            <a:r>
              <a:rPr lang="en-US" sz="1650" i="1" dirty="0"/>
              <a:t> (</a:t>
            </a:r>
            <a:r>
              <a:rPr lang="en-US" sz="1650" i="1" dirty="0" err="1"/>
              <a:t>k</a:t>
            </a:r>
            <a:r>
              <a:rPr lang="en-US" sz="1650" i="1" baseline="-25000" dirty="0" err="1"/>
              <a:t>r</a:t>
            </a:r>
            <a:r>
              <a:rPr lang="en-US" sz="1650" i="1" dirty="0"/>
              <a:t>, </a:t>
            </a:r>
            <a:r>
              <a:rPr lang="en-US" sz="1650" i="1" dirty="0" err="1"/>
              <a:t>k</a:t>
            </a:r>
            <a:r>
              <a:rPr lang="en-US" sz="1650" i="1" baseline="-25000" dirty="0" err="1"/>
              <a:t>θ</a:t>
            </a:r>
            <a:r>
              <a:rPr lang="en-US" sz="1650" dirty="0">
                <a:sym typeface="Wingdings"/>
              </a:rPr>
              <a:t>) is done using the GYRO definitions of k </a:t>
            </a:r>
            <a:r>
              <a:rPr lang="en-US" sz="1650" dirty="0"/>
              <a:t>+ transformation of coordinate systems. </a:t>
            </a:r>
            <a:br>
              <a:rPr lang="en-US" sz="1650" dirty="0"/>
            </a:br>
            <a:r>
              <a:rPr lang="en-US" sz="1650" dirty="0"/>
              <a:t>Result is:</a:t>
            </a:r>
            <a:endParaRPr lang="en-US" sz="1650" b="1" dirty="0"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00376" y="1657352"/>
                <a:ext cx="3028951" cy="12823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k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latin typeface="Cambria Math" charset="0"/>
                                </a:rPr>
                                <m:t>r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𝑞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𝜕𝜈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θ</m:t>
                              </m:r>
                              <m:r>
                                <a:rPr lang="en-US" dirty="0">
                                  <a:latin typeface="Cambria Math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e>
                            <m:e>
                              <m:r>
                                <a:rPr lang="en-US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𝑞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𝜕𝜈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θ</m:t>
                              </m:r>
                              <m:r>
                                <a:rPr lang="en-US" dirty="0">
                                  <a:latin typeface="Cambria Math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99" y="2209800"/>
                <a:ext cx="4038601" cy="17096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657350" y="3829050"/>
          <a:ext cx="5625232" cy="8458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002200"/>
                <a:gridCol w="1918076"/>
                <a:gridCol w="1704956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Previous studies</a:t>
                      </a:r>
                      <a:endParaRPr lang="en-US" sz="1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New k-mapping</a:t>
                      </a:r>
                      <a:endParaRPr lang="en-US" sz="1400" b="1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k</a:t>
                      </a:r>
                      <a:r>
                        <a:rPr lang="en-US" sz="1400" b="1" baseline="-25000" dirty="0" err="1" smtClean="0"/>
                        <a:t>r</a:t>
                      </a:r>
                      <a:r>
                        <a:rPr lang="en-US" sz="1400" b="1" dirty="0" smtClean="0"/>
                        <a:t>𝝆</a:t>
                      </a:r>
                      <a:r>
                        <a:rPr lang="en-US" sz="1400" b="1" baseline="-25000" dirty="0" err="1" smtClean="0"/>
                        <a:t>s</a:t>
                      </a:r>
                      <a:r>
                        <a:rPr lang="en-US" sz="1400" b="1" baseline="30000" dirty="0" err="1" smtClean="0"/>
                        <a:t>exp</a:t>
                      </a:r>
                      <a:r>
                        <a:rPr lang="en-US" sz="1400" b="1" dirty="0" smtClean="0"/>
                        <a:t> </a:t>
                      </a:r>
                      <a:endParaRPr lang="en-US" sz="1400" b="1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-4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-15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-1.5/-3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k</a:t>
                      </a:r>
                      <a:r>
                        <a:rPr lang="en-US" sz="1400" b="1" baseline="-25000" dirty="0" smtClean="0"/>
                        <a:t>𝞱</a:t>
                      </a:r>
                      <a:r>
                        <a:rPr lang="en-US" sz="1400" b="1" dirty="0" smtClean="0"/>
                        <a:t>𝝆</a:t>
                      </a:r>
                      <a:r>
                        <a:rPr lang="en-US" sz="1400" b="1" baseline="-25000" dirty="0" err="1" smtClean="0"/>
                        <a:t>s</a:t>
                      </a:r>
                      <a:r>
                        <a:rPr lang="en-US" sz="1400" b="1" baseline="30000" dirty="0" err="1" smtClean="0"/>
                        <a:t>exp</a:t>
                      </a:r>
                      <a:r>
                        <a:rPr lang="en-US" sz="1400" b="1" dirty="0" smtClean="0"/>
                        <a:t> </a:t>
                      </a:r>
                      <a:endParaRPr lang="en-US" sz="1400" b="1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3-6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3-5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72835" y="1210777"/>
                <a:ext cx="684246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mapping in real-space: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	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obtain </a:t>
                </a:r>
                <a14:m>
                  <m:oMath xmlns:m="http://schemas.openxmlformats.org/officeDocument/2006/math">
                    <m:r>
                      <a:rPr lang="en-US" sz="1500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500">
                        <a:solidFill>
                          <a:schemeClr val="accent1"/>
                        </a:solidFill>
                        <a:latin typeface="Cambria Math" charset="0"/>
                      </a:rPr>
                      <m:t>rloc</m:t>
                    </m:r>
                    <m:r>
                      <a:rPr lang="en-US" sz="1500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sz="1500" dirty="0">
                        <a:solidFill>
                          <a:schemeClr val="accent1"/>
                        </a:solidFill>
                      </a:rPr>
                      <m:t>θ</m:t>
                    </m:r>
                    <m:r>
                      <m:rPr>
                        <m:nor/>
                      </m:rPr>
                      <a:rPr lang="en-US" sz="1500" baseline="-25000" dirty="0">
                        <a:solidFill>
                          <a:schemeClr val="accent1"/>
                        </a:solidFill>
                      </a:rPr>
                      <m:t>loc</m:t>
                    </m:r>
                    <m:r>
                      <m:rPr>
                        <m:nor/>
                      </m:rPr>
                      <a:rPr lang="en-US" sz="1500" dirty="0">
                        <a:solidFill>
                          <a:schemeClr val="accent1"/>
                        </a:solidFill>
                      </a:rPr>
                      <m:t>) </m:t>
                    </m:r>
                  </m:oMath>
                </a14:m>
                <a:r>
                  <a:rPr lang="en-US" sz="1500" dirty="0">
                    <a:solidFill>
                      <a:schemeClr val="accent1"/>
                    </a:solidFill>
                  </a:rPr>
                  <a:t>from (</a:t>
                </a:r>
                <a:r>
                  <a:rPr lang="en-US" sz="1500" dirty="0" err="1">
                    <a:solidFill>
                      <a:schemeClr val="accent1"/>
                    </a:solidFill>
                  </a:rPr>
                  <a:t>R</a:t>
                </a:r>
                <a:r>
                  <a:rPr lang="en-US" sz="1500" baseline="-25000" dirty="0" err="1">
                    <a:solidFill>
                      <a:schemeClr val="accent1"/>
                    </a:solidFill>
                  </a:rPr>
                  <a:t>loc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500" dirty="0" err="1">
                    <a:solidFill>
                      <a:schemeClr val="accent1"/>
                    </a:solidFill>
                  </a:rPr>
                  <a:t>Z</a:t>
                </a:r>
                <a:r>
                  <a:rPr lang="en-US" sz="1500" baseline="-25000" dirty="0" err="1">
                    <a:solidFill>
                      <a:schemeClr val="accent1"/>
                    </a:solidFill>
                  </a:rPr>
                  <a:t>loc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257175" indent="-257175">
                  <a:buFont typeface="Arial" charset="0"/>
                  <a:buChar char="•"/>
                </a:pPr>
                <a:endParaRPr lang="en-US" dirty="0"/>
              </a:p>
              <a:p>
                <a:pPr marL="257175" indent="-257175">
                  <a:buFont typeface="Arial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mapping in k-space:</a:t>
                </a:r>
              </a:p>
              <a:p>
                <a:r>
                  <a:rPr lang="en-US" dirty="0"/>
                  <a:t>	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obtain (</a:t>
                </a:r>
                <a:r>
                  <a:rPr lang="en-US" sz="1500" i="1" dirty="0" err="1">
                    <a:solidFill>
                      <a:schemeClr val="accent1"/>
                    </a:solidFill>
                  </a:rPr>
                  <a:t>k</a:t>
                </a:r>
                <a:r>
                  <a:rPr lang="en-US" sz="1500" i="1" baseline="-25000" dirty="0" err="1">
                    <a:solidFill>
                      <a:schemeClr val="accent1"/>
                    </a:solidFill>
                  </a:rPr>
                  <a:t>r</a:t>
                </a:r>
                <a:r>
                  <a:rPr lang="en-US" sz="1500" i="1" dirty="0">
                    <a:solidFill>
                      <a:schemeClr val="accent1"/>
                    </a:solidFill>
                  </a:rPr>
                  <a:t>, k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500" i="1" baseline="-25000" dirty="0">
                        <a:solidFill>
                          <a:schemeClr val="accent1"/>
                        </a:solidFill>
                      </a:rPr>
                      <m:t>θ</m:t>
                    </m:r>
                  </m:oMath>
                </a14:m>
                <a:r>
                  <a:rPr lang="en-US" sz="1500" dirty="0">
                    <a:solidFill>
                      <a:schemeClr val="accent1"/>
                    </a:solidFill>
                  </a:rPr>
                  <a:t>) from (</a:t>
                </a:r>
                <a:r>
                  <a:rPr lang="en-US" sz="1500" dirty="0" err="1">
                    <a:solidFill>
                      <a:schemeClr val="accent1"/>
                    </a:solidFill>
                  </a:rPr>
                  <a:t>k</a:t>
                </a:r>
                <a:r>
                  <a:rPr lang="en-US" sz="1500" baseline="-25000" dirty="0" err="1">
                    <a:solidFill>
                      <a:schemeClr val="accent1"/>
                    </a:solidFill>
                  </a:rPr>
                  <a:t>R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500" dirty="0" err="1">
                    <a:solidFill>
                      <a:schemeClr val="accent1"/>
                    </a:solidFill>
                  </a:rPr>
                  <a:t>k</a:t>
                </a:r>
                <a:r>
                  <a:rPr lang="en-US" sz="1500" baseline="-25000" dirty="0" err="1">
                    <a:solidFill>
                      <a:schemeClr val="accent1"/>
                    </a:solidFill>
                  </a:rPr>
                  <a:t>Z</a:t>
                </a:r>
                <a:r>
                  <a:rPr lang="en-US" sz="1500" dirty="0">
                    <a:solidFill>
                      <a:schemeClr val="accent1"/>
                    </a:solidFill>
                  </a:rPr>
                  <a:t>)</a:t>
                </a:r>
                <a:r>
                  <a:rPr lang="en-US" sz="1500" baseline="30000" dirty="0" err="1">
                    <a:solidFill>
                      <a:schemeClr val="accent1"/>
                    </a:solidFill>
                  </a:rPr>
                  <a:t>exp</a:t>
                </a:r>
                <a:endParaRPr lang="en-US" sz="1500" baseline="30000" dirty="0">
                  <a:solidFill>
                    <a:schemeClr val="accent1"/>
                  </a:solidFill>
                </a:endParaRPr>
              </a:p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11" y="1614368"/>
                <a:ext cx="9123289" cy="3262432"/>
              </a:xfrm>
              <a:prstGeom prst="rect">
                <a:avLst/>
              </a:prstGeom>
              <a:blipFill rotWithShape="0">
                <a:blip r:embed="rId3"/>
                <a:stretch>
                  <a:fillRect l="-1002" t="-1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ym typeface="Wingdings"/>
              </a:rPr>
              <a:t>Summary of Coordinate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72100" y="1257302"/>
                <a:ext cx="2197562" cy="6178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R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r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aseline="-25000">
                                      <a:latin typeface="Cambria Math" charset="0"/>
                                    </a:rPr>
                                    <m:t>loc</m:t>
                                  </m:r>
                                  <m:r>
                                    <a:rPr lang="en-US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aseline="-25000" dirty="0"/>
                                    <m:t>loc</m:t>
                                  </m:r>
                                </m:e>
                              </m:d>
                              <m:r>
                                <a:rPr lang="en-US" dirty="0">
                                  <a:latin typeface="Cambria Math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latin typeface="Cambria Math" charset="0"/>
                                </a:rPr>
                                <m:t>loc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Z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dirty="0" err="1"/>
                                <m:t>r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 err="1"/>
                                <m:t>loc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 err="1"/>
                                <m:t>θ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 err="1"/>
                                <m:t>loc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) = </m:t>
                              </m:r>
                              <m:r>
                                <m:rPr>
                                  <m:nor/>
                                </m:rPr>
                                <a:rPr lang="en-US" dirty="0" err="1"/>
                                <m:t>Z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 err="1"/>
                                <m:t>loc</m:t>
                              </m:r>
                              <m:r>
                                <a:rPr lang="en-US" sz="15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676400"/>
                <a:ext cx="2930082" cy="9144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00602" y="2832528"/>
                <a:ext cx="3028951" cy="12823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k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latin typeface="Cambria Math" charset="0"/>
                                </a:rPr>
                                <m:t>r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𝑞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𝜕𝜈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θ</m:t>
                              </m:r>
                              <m:r>
                                <a:rPr lang="en-US" dirty="0">
                                  <a:latin typeface="Cambria Math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e>
                            <m:e>
                              <m:r>
                                <a:rPr lang="en-US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𝑞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𝜕𝜈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m:rPr>
                                  <m:nor/>
                                </m:rPr>
                                <a:rPr lang="en-US" baseline="-25000" dirty="0"/>
                                <m:t>θ</m:t>
                              </m:r>
                              <m:r>
                                <a:rPr lang="en-US" dirty="0">
                                  <a:latin typeface="Cambria Math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bg-BG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𝜕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θ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776701"/>
                <a:ext cx="4038601" cy="17096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4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New High-k Scattering System was Designed to Detect Streamers based on Previous Predictions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724" y="860170"/>
            <a:ext cx="6667500" cy="127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/>
              <a:buChar char="•"/>
            </a:pPr>
            <a:endParaRPr lang="en-US" sz="675" dirty="0">
              <a:solidFill>
                <a:prstClr val="black"/>
              </a:solidFill>
            </a:endParaRPr>
          </a:p>
          <a:p>
            <a:pPr marL="257175" indent="-257175" algn="just"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Old high-k system: high-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r</a:t>
            </a:r>
            <a:r>
              <a:rPr lang="en-US" sz="1500" dirty="0">
                <a:solidFill>
                  <a:prstClr val="black"/>
                </a:solidFill>
              </a:rPr>
              <a:t>, intermediate 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θ</a:t>
            </a:r>
            <a:endParaRPr lang="en-US" sz="1500" dirty="0">
              <a:solidFill>
                <a:prstClr val="black"/>
              </a:solidFill>
            </a:endParaRPr>
          </a:p>
          <a:p>
            <a:pPr marL="257175" indent="-257175" algn="just"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New high-k system: high-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θ</a:t>
            </a:r>
            <a:r>
              <a:rPr lang="en-US" sz="1500" dirty="0">
                <a:solidFill>
                  <a:prstClr val="black"/>
                </a:solidFill>
              </a:rPr>
              <a:t>, intermediate 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r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  <a:sym typeface="Wingdings"/>
              </a:rPr>
              <a:t> streamers</a:t>
            </a:r>
          </a:p>
          <a:p>
            <a:pPr marL="257175" indent="-257175" algn="just"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sym typeface="Wingdings"/>
              </a:rPr>
              <a:t>y-axis scales are different, x-axis scales are similar</a:t>
            </a:r>
          </a:p>
          <a:p>
            <a:pPr marL="257175" indent="-257175" algn="just">
              <a:buFont typeface="Arial"/>
              <a:buChar char="•"/>
            </a:pPr>
            <a:endParaRPr lang="en-US" sz="1500" dirty="0">
              <a:solidFill>
                <a:prstClr val="black"/>
              </a:solidFill>
              <a:sym typeface="Wingdings"/>
            </a:endParaRPr>
          </a:p>
          <a:p>
            <a:pPr marL="257175" indent="-257175" algn="just">
              <a:buFont typeface="Arial"/>
              <a:buChar char="•"/>
            </a:pPr>
            <a:endParaRPr lang="en-US" sz="1500" baseline="-25000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150" y="19805795"/>
            <a:ext cx="5829300" cy="47115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50" y="19920095"/>
            <a:ext cx="5829300" cy="4711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0" y="20034395"/>
            <a:ext cx="5829300" cy="47115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0" y="20148695"/>
            <a:ext cx="5829300" cy="471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017112"/>
            <a:ext cx="3257550" cy="2634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050" y="4587174"/>
            <a:ext cx="224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Barchfeld</a:t>
            </a:r>
            <a:r>
              <a:rPr lang="en-US" dirty="0"/>
              <a:t> APS 2015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4444" r="9651" b="21920"/>
          <a:stretch/>
        </p:blipFill>
        <p:spPr>
          <a:xfrm>
            <a:off x="4629150" y="2017113"/>
            <a:ext cx="3221264" cy="2635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4955" y="458717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mapping</a:t>
            </a:r>
          </a:p>
        </p:txBody>
      </p:sp>
    </p:spTree>
    <p:extLst>
      <p:ext uri="{BB962C8B-B14F-4D97-AF65-F5344CB8AC3E}">
        <p14:creationId xmlns:p14="http://schemas.microsoft.com/office/powerpoint/2010/main" val="17668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New High-k Scattering System was Designed to Detect Peak in Fluctuation Amplitude: streamers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724" y="860169"/>
            <a:ext cx="666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Old high-k system: high-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r</a:t>
            </a:r>
            <a:r>
              <a:rPr lang="en-US" sz="1500" dirty="0">
                <a:solidFill>
                  <a:prstClr val="black"/>
                </a:solidFill>
              </a:rPr>
              <a:t>, intermediate 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θ</a:t>
            </a:r>
            <a:endParaRPr lang="en-US" sz="1500" baseline="-25000" dirty="0">
              <a:solidFill>
                <a:prstClr val="black"/>
              </a:solidFill>
            </a:endParaRPr>
          </a:p>
          <a:p>
            <a:pPr marL="257175" indent="-257175" algn="just"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New high-k system: high-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θ</a:t>
            </a:r>
            <a:r>
              <a:rPr lang="en-US" sz="1500" dirty="0">
                <a:solidFill>
                  <a:prstClr val="black"/>
                </a:solidFill>
              </a:rPr>
              <a:t>, intermediate </a:t>
            </a:r>
            <a:r>
              <a:rPr lang="en-US" sz="1500" dirty="0" err="1">
                <a:solidFill>
                  <a:prstClr val="black"/>
                </a:solidFill>
              </a:rPr>
              <a:t>k</a:t>
            </a:r>
            <a:r>
              <a:rPr lang="en-US" sz="1500" baseline="-25000" dirty="0" err="1">
                <a:solidFill>
                  <a:prstClr val="black"/>
                </a:solidFill>
              </a:rPr>
              <a:t>r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  <a:sym typeface="Wingdings"/>
              </a:rPr>
              <a:t> streamers</a:t>
            </a:r>
            <a:endParaRPr lang="en-US" sz="1500" baseline="-250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3568" y="4523601"/>
            <a:ext cx="159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from top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0" y="451657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Poloidal</a:t>
            </a:r>
            <a:r>
              <a:rPr lang="en-US" dirty="0"/>
              <a:t> cross section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520186"/>
            <a:ext cx="4291061" cy="3005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150" y="19805795"/>
            <a:ext cx="5829300" cy="47115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50" y="19920095"/>
            <a:ext cx="5829300" cy="4711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0" y="20034395"/>
            <a:ext cx="5829300" cy="47115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0" y="20148695"/>
            <a:ext cx="5829300" cy="47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Standard Electron Scale Simulation Captures Correctly Wavenumbers Detected by New High-k System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28" name="TextBox 27"/>
          <p:cNvSpPr txBox="1"/>
          <p:nvPr/>
        </p:nvSpPr>
        <p:spPr>
          <a:xfrm>
            <a:off x="44000" y="3752820"/>
            <a:ext cx="8991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700" dirty="0"/>
              <a:t>k</a:t>
            </a:r>
            <a:r>
              <a:rPr lang="el-GR" sz="1700" baseline="-25000" dirty="0"/>
              <a:t>θ</a:t>
            </a:r>
            <a:r>
              <a:rPr lang="en-US" sz="1700" dirty="0"/>
              <a:t> values are restricted to [-5,5]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700" dirty="0" err="1"/>
              <a:t>k</a:t>
            </a:r>
            <a:r>
              <a:rPr lang="en-US" sz="1700" baseline="-25000" dirty="0" err="1"/>
              <a:t>r</a:t>
            </a:r>
            <a:r>
              <a:rPr lang="en-US" sz="1700" dirty="0"/>
              <a:t> shown are full simulated spectrum.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700" dirty="0"/>
              <a:t>A big-box e- scale simulation is not needed to resolve spectrum of new high-k system. 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206875" y="795820"/>
            <a:ext cx="6915813" cy="2983134"/>
            <a:chOff x="85164" y="1061093"/>
            <a:chExt cx="9221085" cy="39775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3" t="24444" r="9412" b="21111"/>
            <a:stretch/>
          </p:blipFill>
          <p:spPr>
            <a:xfrm>
              <a:off x="85164" y="1447800"/>
              <a:ext cx="4292082" cy="3505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3" t="23333" r="7804" b="22222"/>
            <a:stretch/>
          </p:blipFill>
          <p:spPr>
            <a:xfrm>
              <a:off x="4572000" y="1371600"/>
              <a:ext cx="4565047" cy="3667005"/>
            </a:xfrm>
            <a:prstGeom prst="rect">
              <a:avLst/>
            </a:prstGeom>
          </p:spPr>
        </p:pic>
        <p:sp>
          <p:nvSpPr>
            <p:cNvPr id="31" name="TextBox 30"/>
            <p:cNvSpPr txBox="1">
              <a:spLocks/>
            </p:cNvSpPr>
            <p:nvPr/>
          </p:nvSpPr>
          <p:spPr>
            <a:xfrm>
              <a:off x="914400" y="1061094"/>
              <a:ext cx="361466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Big-box e-scale </a:t>
              </a:r>
              <a:r>
                <a:rPr lang="en-US" dirty="0" err="1"/>
                <a:t>sim</a:t>
              </a:r>
              <a:r>
                <a:rPr lang="en-US" dirty="0"/>
                <a:t>. grid</a:t>
              </a:r>
            </a:p>
          </p:txBody>
        </p:sp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5486400" y="1061093"/>
              <a:ext cx="381984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e-scale </a:t>
              </a:r>
              <a:r>
                <a:rPr lang="en-US" dirty="0" err="1"/>
                <a:t>sim</a:t>
              </a:r>
              <a:r>
                <a:rPr lang="en-US" dirty="0"/>
                <a:t>.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3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100" dirty="0"/>
              <a:t>A Big-Simulation-Domain Electron Scale Simulation Was Performed to Apply New Synthetic Diagnostic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07513"/>
            <a:ext cx="51054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Arial"/>
              <a:buChar char="•"/>
            </a:pPr>
            <a:r>
              <a:rPr lang="en-US" sz="1700" dirty="0"/>
              <a:t>Outboard mid-plane </a:t>
            </a:r>
            <a:r>
              <a:rPr lang="en-US" sz="1700" dirty="0" err="1">
                <a:solidFill>
                  <a:srgbClr val="000000"/>
                </a:solidFill>
                <a:sym typeface="Wingdings"/>
              </a:rPr>
              <a:t>δn</a:t>
            </a:r>
            <a:r>
              <a:rPr lang="en-US" sz="1700" baseline="-25000" dirty="0" err="1">
                <a:solidFill>
                  <a:srgbClr val="000000"/>
                </a:solidFill>
                <a:sym typeface="Wingdings"/>
              </a:rPr>
              <a:t>e</a:t>
            </a:r>
            <a:r>
              <a:rPr lang="en-US" sz="1700" dirty="0"/>
              <a:t>(R, Z) in high resolution e- scale GYRO simulation of real NSTX plasma discharge. </a:t>
            </a:r>
          </a:p>
          <a:p>
            <a:pPr marL="257175" indent="-257175" algn="just">
              <a:buFont typeface="Arial"/>
              <a:buChar char="•"/>
            </a:pPr>
            <a:endParaRPr lang="en-US" sz="1700" dirty="0"/>
          </a:p>
          <a:p>
            <a:pPr marL="257175" indent="-257175" algn="just">
              <a:buFont typeface="Arial"/>
              <a:buChar char="•"/>
            </a:pPr>
            <a:r>
              <a:rPr lang="en-US" sz="1700" dirty="0"/>
              <a:t>Shot 141767, time t = 398 </a:t>
            </a:r>
            <a:r>
              <a:rPr lang="en-US" sz="1700" dirty="0" err="1"/>
              <a:t>ms</a:t>
            </a:r>
            <a:r>
              <a:rPr lang="en-US" sz="1700" dirty="0"/>
              <a:t> </a:t>
            </a:r>
            <a:br>
              <a:rPr lang="en-US" sz="1700" dirty="0"/>
            </a:br>
            <a:r>
              <a:rPr lang="en-US" sz="1700" dirty="0"/>
              <a:t>(</a:t>
            </a:r>
            <a:r>
              <a:rPr lang="en-US" sz="1700" i="1" dirty="0"/>
              <a:t>cf.</a:t>
            </a:r>
            <a:r>
              <a:rPr lang="en-US" sz="1700" dirty="0"/>
              <a:t> Ruiz Ruiz </a:t>
            </a:r>
            <a:r>
              <a:rPr lang="en-US" sz="1700" dirty="0" err="1"/>
              <a:t>PoP</a:t>
            </a:r>
            <a:r>
              <a:rPr lang="en-US" sz="1700" dirty="0"/>
              <a:t> 2015).</a:t>
            </a:r>
          </a:p>
          <a:p>
            <a:pPr algn="just"/>
            <a:endParaRPr lang="en-US" sz="1700" dirty="0"/>
          </a:p>
          <a:p>
            <a:pPr marL="257175" indent="-257175" algn="just">
              <a:buFont typeface="Arial"/>
              <a:buChar char="•"/>
            </a:pPr>
            <a:r>
              <a:rPr lang="en-US" sz="1700" dirty="0"/>
              <a:t>Scattering location and scattering volume extent are within GYRO simulation domain. </a:t>
            </a:r>
          </a:p>
          <a:p>
            <a:pPr algn="just"/>
            <a:endParaRPr lang="en-US" sz="1700" dirty="0"/>
          </a:p>
          <a:p>
            <a:pPr marL="257175" indent="-257175" algn="just">
              <a:buFont typeface="Arial"/>
              <a:buChar char="•"/>
            </a:pPr>
            <a:r>
              <a:rPr lang="en-US" sz="1700" dirty="0"/>
              <a:t>Dots are scattering location for channels 1, 2, and 3 of high-k diagnostic. </a:t>
            </a:r>
          </a:p>
          <a:p>
            <a:pPr marL="257175" indent="-257175" algn="just">
              <a:buFont typeface="Arial"/>
              <a:buChar char="•"/>
            </a:pPr>
            <a:endParaRPr lang="en-US" sz="1700" dirty="0"/>
          </a:p>
          <a:p>
            <a:pPr marL="257175" indent="-257175" algn="just">
              <a:buFont typeface="Arial"/>
              <a:buChar char="•"/>
            </a:pPr>
            <a:r>
              <a:rPr lang="en-US" sz="1700" dirty="0"/>
              <a:t>Dashed circles are 3cm and √2*3 cm microwave beam radii (for channel 1).  </a:t>
            </a:r>
          </a:p>
        </p:txBody>
      </p:sp>
      <p:pic>
        <p:nvPicPr>
          <p:cNvPr id="13" name="Picture 12" descr="dne_t10_thetascat_ch12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22120" r="29161" b="20620"/>
          <a:stretch/>
        </p:blipFill>
        <p:spPr>
          <a:xfrm>
            <a:off x="5105400" y="971550"/>
            <a:ext cx="3290624" cy="39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143000" y="43038"/>
            <a:ext cx="6858000" cy="5961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Parameters into Nonlinear </a:t>
            </a:r>
            <a:r>
              <a:rPr lang="en-US" sz="2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Gyrokinetic</a:t>
            </a:r>
            <a:r>
              <a:rPr lang="en-US" sz="2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Simulations Presented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33902"/>
              </p:ext>
            </p:extLst>
          </p:nvPr>
        </p:nvGraphicFramePr>
        <p:xfrm>
          <a:off x="609600" y="752229"/>
          <a:ext cx="2749543" cy="418172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092193"/>
                <a:gridCol w="857250"/>
                <a:gridCol w="800100"/>
              </a:tblGrid>
              <a:tr h="21257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503FE"/>
                          </a:solidFill>
                          <a:effectLst/>
                          <a:latin typeface="Calibri"/>
                        </a:rPr>
                        <a:t>t=398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3FF09"/>
                          </a:solidFill>
                          <a:effectLst/>
                          <a:latin typeface="Calibri"/>
                        </a:rPr>
                        <a:t>t = 565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r/a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[m]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[T]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n-US" sz="14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^19 m-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4.27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3.43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RHOSTAR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0.00328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0.003823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1.005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4.06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3.36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4.51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400" b="0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0.0027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1.497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4.08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2.96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3.09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1.13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0.785030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0.80371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/n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0.035828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0.032715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-0.87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4.08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a/L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2.96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3.09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eff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1.95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</a:t>
                      </a: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857750" y="1015741"/>
          <a:ext cx="2914650" cy="327640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257300"/>
                <a:gridCol w="800100"/>
                <a:gridCol w="857250"/>
              </a:tblGrid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3.79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3.07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2.346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=dR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-0.355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KAPPA =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2.11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1.979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rdln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κ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DELTA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=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0.126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25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λ</a:t>
                      </a:r>
                      <a:r>
                        <a:rPr lang="en-US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0.000037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0.0000426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30" marR="6830" marT="68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400" b="0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/a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(10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s-1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gB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3.82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0.0436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Qi (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gB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0.0003</a:t>
                      </a:r>
                    </a:p>
                  </a:txBody>
                  <a:tcPr marL="4941" marR="4941" marT="49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5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Two Equivalent Ways to Perform a Synthetic Diagnostic for Turbulence Scattering Measurements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6200" y="819150"/>
            <a:ext cx="8915400" cy="3683264"/>
            <a:chOff x="76200" y="819150"/>
            <a:chExt cx="8915400" cy="3683264"/>
          </a:xfrm>
        </p:grpSpPr>
        <p:sp>
          <p:nvSpPr>
            <p:cNvPr id="23" name="TextBox 22"/>
            <p:cNvSpPr txBox="1"/>
            <p:nvPr/>
          </p:nvSpPr>
          <p:spPr>
            <a:xfrm>
              <a:off x="5124452" y="830818"/>
              <a:ext cx="3867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defRPr/>
              </a:pPr>
              <a:r>
                <a:rPr lang="en-US" b="1" dirty="0">
                  <a:sym typeface="Wingdings"/>
                </a:rPr>
                <a:t>Filter fluctuations in real space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819150"/>
              <a:ext cx="3389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defRPr/>
              </a:pPr>
              <a:r>
                <a:rPr lang="en-US" b="1" dirty="0" smtClean="0">
                  <a:sym typeface="Wingdings"/>
                </a:rPr>
                <a:t>Filter fluctuations in k-space</a:t>
              </a:r>
              <a:endParaRPr lang="en-US" b="1" dirty="0">
                <a:sym typeface="Wingding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00600" y="1276349"/>
              <a:ext cx="3967295" cy="3022884"/>
              <a:chOff x="4795140" y="1143217"/>
              <a:chExt cx="4132639" cy="324333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5852135" y="4067879"/>
                <a:ext cx="10202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1" t="6407" r="12852"/>
              <a:stretch/>
            </p:blipFill>
            <p:spPr>
              <a:xfrm>
                <a:off x="4795140" y="1143217"/>
                <a:ext cx="4132639" cy="324333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229579" y="1143218"/>
                <a:ext cx="158184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  <a:sym typeface="Wingdings"/>
                  </a:rPr>
                  <a:t>δn</a:t>
                </a:r>
                <a:r>
                  <a:rPr lang="en-US" sz="1600" baseline="-25000" dirty="0" err="1">
                    <a:solidFill>
                      <a:srgbClr val="000000"/>
                    </a:solidFill>
                    <a:sym typeface="Wingdings"/>
                  </a:rPr>
                  <a:t>e</a:t>
                </a: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 </a:t>
                </a:r>
                <a:r>
                  <a:rPr lang="en-US" sz="1600" dirty="0"/>
                  <a:t>(R, Z, </a:t>
                </a:r>
                <a:r>
                  <a:rPr lang="en-US" sz="1600" i="1" dirty="0"/>
                  <a:t>𝛟</a:t>
                </a:r>
                <a:r>
                  <a:rPr lang="en-US" sz="1600" i="1" baseline="-25000" dirty="0" err="1"/>
                  <a:t>loc</a:t>
                </a:r>
                <a:r>
                  <a:rPr lang="en-US" sz="1600" dirty="0"/>
                  <a:t>) 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7973143" y="1176707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GYRO</a:t>
                </a:r>
              </a:p>
            </p:txBody>
          </p:sp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7146650" y="2349839"/>
                <a:ext cx="1540149" cy="1552913"/>
                <a:chOff x="6631793" y="2639055"/>
                <a:chExt cx="1920515" cy="1936430"/>
              </a:xfrm>
            </p:grpSpPr>
            <p:cxnSp>
              <p:nvCxnSpPr>
                <p:cNvPr id="38" name="Straight Arrow Connector 37"/>
                <p:cNvCxnSpPr>
                  <a:stCxn id="39" idx="0"/>
                </p:cNvCxnSpPr>
                <p:nvPr/>
              </p:nvCxnSpPr>
              <p:spPr>
                <a:xfrm flipH="1" flipV="1">
                  <a:off x="6631793" y="2639055"/>
                  <a:ext cx="1077794" cy="152465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6866864" y="4163710"/>
                  <a:ext cx="1685444" cy="411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 smtClean="0"/>
                    <a:t>ch1 (</a:t>
                  </a:r>
                  <a:r>
                    <a:rPr lang="en-US" sz="1400" dirty="0" err="1" smtClean="0"/>
                    <a:t>R</a:t>
                  </a:r>
                  <a:r>
                    <a:rPr lang="en-US" sz="1400" baseline="-25000" dirty="0" err="1" smtClean="0"/>
                    <a:t>loc</a:t>
                  </a:r>
                  <a:r>
                    <a:rPr lang="en-US" sz="1400" dirty="0"/>
                    <a:t>, </a:t>
                  </a:r>
                  <a:r>
                    <a:rPr lang="en-US" sz="1400" dirty="0" err="1"/>
                    <a:t>Z</a:t>
                  </a:r>
                  <a:r>
                    <a:rPr lang="en-US" sz="1400" baseline="-25000" dirty="0" err="1"/>
                    <a:t>loc</a:t>
                  </a:r>
                  <a:r>
                    <a:rPr lang="en-US" sz="1400" dirty="0"/>
                    <a:t>)</a:t>
                  </a:r>
                  <a:endParaRPr lang="en-US" sz="1400" baseline="30000" dirty="0"/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76200" y="1200150"/>
              <a:ext cx="3969271" cy="3302264"/>
              <a:chOff x="77768" y="1200135"/>
              <a:chExt cx="3928411" cy="330227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0"/>
              <a:stretch/>
            </p:blipFill>
            <p:spPr>
              <a:xfrm>
                <a:off x="77768" y="1200135"/>
                <a:ext cx="3928411" cy="33022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/>
                  <p:cNvSpPr/>
                  <p:nvPr/>
                </p:nvSpPr>
                <p:spPr>
                  <a:xfrm>
                    <a:off x="1143000" y="1200135"/>
                    <a:ext cx="1754599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/>
                      <a:t>|𝛅n</a:t>
                    </a:r>
                    <a:r>
                      <a:rPr lang="en-US" sz="1600" baseline="-25000" dirty="0"/>
                      <a:t>e</a:t>
                    </a:r>
                    <a:r>
                      <a:rPr lang="en-US" sz="1600" dirty="0"/>
                      <a:t>/n</a:t>
                    </a:r>
                    <a:r>
                      <a:rPr lang="en-US" sz="1600" baseline="-25000" dirty="0"/>
                      <a:t>e0</a:t>
                    </a:r>
                    <a:r>
                      <a:rPr lang="en-US" sz="1600" dirty="0"/>
                      <a:t>|</a:t>
                    </a:r>
                    <a:r>
                      <a:rPr lang="en-US" sz="1600" baseline="30000" dirty="0"/>
                      <a:t>2</a:t>
                    </a:r>
                    <a:r>
                      <a:rPr lang="en-US" sz="1600" dirty="0"/>
                      <a:t> (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 err="1"/>
                      <a:t>r</a:t>
                    </a:r>
                    <a:r>
                      <a:rPr lang="en-US" sz="1600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charset="0"/>
                          </a:rPr>
                          <m:t>𝑘</m:t>
                        </m:r>
                        <m:r>
                          <a:rPr lang="en-US" sz="1600" i="1">
                            <a:latin typeface="Cambria Math" charset="0"/>
                          </a:rPr>
                          <m:t> </m:t>
                        </m:r>
                      </m:oMath>
                    </a14:m>
                    <a:r>
                      <a:rPr lang="el-GR" sz="1600" baseline="-25000" dirty="0"/>
                      <a:t>θ</a:t>
                    </a:r>
                    <a:r>
                      <a:rPr lang="en-US" sz="16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54" name="Rectangle 5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1200135"/>
                    <a:ext cx="1754599" cy="3385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18" t="-89091" b="-11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TextBox 65"/>
              <p:cNvSpPr txBox="1"/>
              <p:nvPr/>
            </p:nvSpPr>
            <p:spPr>
              <a:xfrm>
                <a:off x="2567871" y="1679406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GYRO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07340" y="2266940"/>
                <a:ext cx="9603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3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78789" y="2495540"/>
                <a:ext cx="10280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2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193089" y="2724140"/>
                <a:ext cx="67459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1 </a:t>
                </a:r>
              </a:p>
            </p:txBody>
          </p:sp>
        </p:grp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228600" y="4248150"/>
            <a:ext cx="8763000" cy="646331"/>
            <a:chOff x="-450273" y="5776322"/>
            <a:chExt cx="11188786" cy="861775"/>
          </a:xfrm>
        </p:grpSpPr>
        <p:sp>
          <p:nvSpPr>
            <p:cNvPr id="34" name="TextBox 33"/>
            <p:cNvSpPr txBox="1"/>
            <p:nvPr/>
          </p:nvSpPr>
          <p:spPr>
            <a:xfrm>
              <a:off x="5315754" y="5776322"/>
              <a:ext cx="542275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Scattering system is </a:t>
              </a:r>
              <a:r>
                <a:rPr lang="en-US" i="1" dirty="0"/>
                <a:t>spatially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localized (R, Z, 𝝋)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-450273" y="5776322"/>
                  <a:ext cx="4873463" cy="861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Scattering system is </a:t>
                  </a:r>
                  <a:r>
                    <a:rPr lang="en-US" i="1" dirty="0"/>
                    <a:t>wavenumber</a:t>
                  </a:r>
                  <a:r>
                    <a:rPr lang="en-US" dirty="0"/>
                    <a:t> selective (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n-US" baseline="-25000" dirty="0" err="1"/>
                    <a:t>r</a:t>
                  </a:r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l-GR" baseline="-25000" dirty="0"/>
                    <a:t>θ</a:t>
                  </a:r>
                  <a:r>
                    <a:rPr lang="en-US" baseline="-25000" dirty="0"/>
                    <a:t>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n-US" baseline="-25000" dirty="0"/>
                    <a:t>𝝋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0273" y="5776322"/>
                  <a:ext cx="4873463" cy="861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-Right Arrow 40"/>
            <p:cNvSpPr/>
            <p:nvPr/>
          </p:nvSpPr>
          <p:spPr>
            <a:xfrm>
              <a:off x="4754175" y="5897182"/>
              <a:ext cx="876415" cy="297788"/>
            </a:xfrm>
            <a:prstGeom prst="leftRightArrow">
              <a:avLst>
                <a:gd name="adj1" fmla="val 33352"/>
                <a:gd name="adj2" fmla="val 7497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Mapping 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 err="1"/>
              <a:t>,k</a:t>
            </a:r>
            <a:r>
              <a:rPr lang="en-US" sz="2400" baseline="-25000" dirty="0" err="1"/>
              <a:t>θ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/>
              <a:t>)</a:t>
            </a:r>
            <a:r>
              <a:rPr lang="en-US" sz="2400" baseline="-25000" dirty="0"/>
              <a:t>GYRO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/>
              <a:t>, </a:t>
            </a:r>
            <a:r>
              <a:rPr lang="en-US" sz="2400" dirty="0" err="1"/>
              <a:t>k</a:t>
            </a:r>
            <a:r>
              <a:rPr lang="en-US" sz="2400" baseline="-25000" dirty="0" err="1"/>
              <a:t>Z</a:t>
            </a:r>
            <a:r>
              <a:rPr lang="en-US" sz="2400" dirty="0"/>
              <a:t>)</a:t>
            </a:r>
            <a:r>
              <a:rPr lang="en-US" sz="2400" baseline="30000" dirty="0" err="1"/>
              <a:t>exp</a:t>
            </a:r>
            <a:r>
              <a:rPr lang="en-US" sz="2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143000" y="757206"/>
            <a:ext cx="6858000" cy="9572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u="sng" dirty="0"/>
              <a:t>We want to perform: </a:t>
            </a:r>
          </a:p>
          <a:p>
            <a:r>
              <a:rPr lang="en-US" sz="1500" i="1" dirty="0"/>
              <a:t>coordinate mapping GYRO (</a:t>
            </a:r>
            <a:r>
              <a:rPr lang="en-US" sz="1500" i="1" dirty="0" err="1"/>
              <a:t>r,θ,</a:t>
            </a:r>
            <a:r>
              <a:rPr lang="en-US" sz="1500" i="1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i="1" dirty="0"/>
              <a:t>) 		</a:t>
            </a:r>
            <a:r>
              <a:rPr lang="en-US" sz="1500" i="1" dirty="0">
                <a:sym typeface="Wingdings"/>
              </a:rPr>
              <a:t> physical (R, Z, </a:t>
            </a:r>
            <a:r>
              <a:rPr lang="en-US" sz="1500" i="1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i="1" dirty="0">
                <a:sym typeface="Wingdings"/>
              </a:rPr>
              <a:t>) </a:t>
            </a:r>
          </a:p>
          <a:p>
            <a:r>
              <a:rPr lang="en-US" sz="1500" i="1" dirty="0">
                <a:sym typeface="Wingdings"/>
              </a:rPr>
              <a:t>wavenumber mapping </a:t>
            </a:r>
            <a:r>
              <a:rPr lang="en-US" sz="1500" i="1" dirty="0"/>
              <a:t>(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r</a:t>
            </a:r>
            <a:r>
              <a:rPr lang="en-US" sz="1500" i="1" dirty="0" err="1"/>
              <a:t>ρ</a:t>
            </a:r>
            <a:r>
              <a:rPr lang="en-US" sz="1500" i="1" baseline="-25000" dirty="0" err="1"/>
              <a:t>s</a:t>
            </a:r>
            <a:r>
              <a:rPr lang="en-US" sz="1500" i="1" dirty="0" err="1"/>
              <a:t>,k</a:t>
            </a:r>
            <a:r>
              <a:rPr lang="en-US" sz="1500" i="1" baseline="-25000" dirty="0" err="1"/>
              <a:t>θ</a:t>
            </a:r>
            <a:r>
              <a:rPr lang="en-US" sz="1500" i="1" dirty="0" err="1"/>
              <a:t>ρ</a:t>
            </a:r>
            <a:r>
              <a:rPr lang="en-US" sz="1500" i="1" baseline="-25000" dirty="0" err="1"/>
              <a:t>s</a:t>
            </a:r>
            <a:r>
              <a:rPr lang="en-US" sz="1500" i="1" dirty="0"/>
              <a:t>)</a:t>
            </a:r>
            <a:r>
              <a:rPr lang="en-US" sz="1500" i="1" baseline="-25000" dirty="0"/>
              <a:t>GYRO</a:t>
            </a:r>
            <a:r>
              <a:rPr lang="en-US" sz="1500" i="1" dirty="0"/>
              <a:t> 	</a:t>
            </a:r>
            <a:r>
              <a:rPr lang="en-US" sz="1500" i="1" dirty="0">
                <a:sym typeface="Wingdings"/>
              </a:rPr>
              <a:t> </a:t>
            </a:r>
            <a:r>
              <a:rPr lang="en-US" sz="1500" i="1" dirty="0"/>
              <a:t>(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R</a:t>
            </a:r>
            <a:r>
              <a:rPr lang="en-US" sz="1500" i="1" dirty="0"/>
              <a:t>, </a:t>
            </a:r>
            <a:r>
              <a:rPr lang="en-US" sz="1500" i="1" dirty="0" err="1"/>
              <a:t>k</a:t>
            </a:r>
            <a:r>
              <a:rPr lang="en-US" sz="1500" i="1" baseline="-25000" dirty="0" err="1"/>
              <a:t>Z</a:t>
            </a:r>
            <a:r>
              <a:rPr lang="en-US" sz="1500" i="1" dirty="0"/>
              <a:t>)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00152" y="1657352"/>
            <a:ext cx="6654359" cy="30174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ym typeface="Wingdings"/>
              </a:rPr>
              <a:t>Preamble 1 </a:t>
            </a:r>
          </a:p>
          <a:p>
            <a:r>
              <a:rPr lang="en-US" sz="1500" dirty="0">
                <a:sym typeface="Wingdings"/>
              </a:rPr>
              <a:t>Units: r[m], R[m], Z[m] 	</a:t>
            </a:r>
            <a:r>
              <a:rPr lang="en-US" sz="1500" dirty="0" err="1"/>
              <a:t>θ</a:t>
            </a:r>
            <a:r>
              <a:rPr lang="en-US" sz="1500" dirty="0"/>
              <a:t>,</a:t>
            </a:r>
            <a:r>
              <a:rPr lang="en-US" sz="1500" i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dirty="0"/>
              <a:t> </a:t>
            </a:r>
            <a:r>
              <a:rPr lang="en-US" sz="1500" dirty="0">
                <a:sym typeface="Symbol"/>
              </a:rPr>
              <a:t></a:t>
            </a:r>
            <a:r>
              <a:rPr lang="en-US" sz="1500" dirty="0"/>
              <a:t>[0,2π]</a:t>
            </a:r>
            <a:endParaRPr lang="en-US" sz="1500" b="1" dirty="0">
              <a:sym typeface="Wingdings"/>
            </a:endParaRPr>
          </a:p>
          <a:p>
            <a:r>
              <a:rPr lang="en-US" sz="1500" b="1" dirty="0">
                <a:sym typeface="Wingdings"/>
              </a:rPr>
              <a:t>GYRO definition of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loc</a:t>
            </a:r>
            <a:r>
              <a:rPr lang="en-US" sz="1500" baseline="30000" dirty="0"/>
              <a:t> </a:t>
            </a:r>
            <a:r>
              <a:rPr lang="en-US" sz="1500" dirty="0"/>
              <a:t>and</a:t>
            </a:r>
            <a:r>
              <a:rPr lang="en-US" sz="1500" baseline="30000" dirty="0"/>
              <a:t>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FS</a:t>
            </a:r>
            <a:endParaRPr lang="en-US" sz="1500" baseline="30000" dirty="0"/>
          </a:p>
          <a:p>
            <a:endParaRPr lang="en-US" sz="1500" b="1" baseline="30000" dirty="0">
              <a:sym typeface="Wingdings"/>
            </a:endParaRP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Consistent with GYRO definition of flux-surface averaged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FS</a:t>
            </a:r>
            <a:r>
              <a:rPr lang="en-US" sz="1500" dirty="0"/>
              <a:t>=</a:t>
            </a:r>
            <a:r>
              <a:rPr lang="en-US" sz="1500" dirty="0" err="1"/>
              <a:t>nq</a:t>
            </a:r>
            <a:r>
              <a:rPr lang="en-US" sz="1500" dirty="0"/>
              <a:t>/r </a:t>
            </a:r>
            <a:br>
              <a:rPr lang="en-US" sz="1500" dirty="0"/>
            </a:br>
            <a:r>
              <a:rPr lang="en-US" sz="1500" dirty="0"/>
              <a:t>(</a:t>
            </a:r>
            <a:r>
              <a:rPr lang="en-US" sz="1500" i="1" dirty="0"/>
              <a:t>cf. </a:t>
            </a:r>
            <a:r>
              <a:rPr lang="en-US" sz="1500" dirty="0" err="1"/>
              <a:t>out.gyro.run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2100" b="1" dirty="0">
              <a:sym typeface="Wingdings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543050" y="4031458"/>
          <a:ext cx="6005513" cy="65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3" imgW="4191000" imgH="457200" progId="Equation.3">
                  <p:embed/>
                </p:oleObj>
              </mc:Choice>
              <mc:Fallback>
                <p:oleObj name="Equation" r:id="rId3" imgW="4191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543050" y="4031458"/>
                        <a:ext cx="6005513" cy="654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2147890" y="2646762"/>
          <a:ext cx="3526631" cy="61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5" imgW="2273300" imgH="393700" progId="Equation.3">
                  <p:embed/>
                </p:oleObj>
              </mc:Choice>
              <mc:Fallback>
                <p:oleObj name="Equation" r:id="rId5" imgW="2273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2147890" y="2646762"/>
                        <a:ext cx="3526631" cy="61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24422" y="2800350"/>
            <a:ext cx="273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(To be shown in slide 17)</a:t>
            </a:r>
          </a:p>
        </p:txBody>
      </p:sp>
    </p:spTree>
    <p:extLst>
      <p:ext uri="{BB962C8B-B14F-4D97-AF65-F5344CB8AC3E}">
        <p14:creationId xmlns:p14="http://schemas.microsoft.com/office/powerpoint/2010/main" val="21451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Mapping 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 err="1"/>
              <a:t>,k</a:t>
            </a:r>
            <a:r>
              <a:rPr lang="en-US" sz="2400" baseline="-25000" dirty="0" err="1"/>
              <a:t>θ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/>
              <a:t>)</a:t>
            </a:r>
            <a:r>
              <a:rPr lang="en-US" sz="2400" baseline="-25000" dirty="0"/>
              <a:t>GYRO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/>
              <a:t>, </a:t>
            </a:r>
            <a:r>
              <a:rPr lang="en-US" sz="2400" dirty="0" err="1"/>
              <a:t>k</a:t>
            </a:r>
            <a:r>
              <a:rPr lang="en-US" sz="2400" baseline="-25000" dirty="0" err="1"/>
              <a:t>Z</a:t>
            </a:r>
            <a:r>
              <a:rPr lang="en-US" sz="2400" dirty="0"/>
              <a:t>)</a:t>
            </a:r>
            <a:r>
              <a:rPr lang="en-US" sz="2400" baseline="30000" dirty="0" err="1"/>
              <a:t>exp</a:t>
            </a:r>
            <a:r>
              <a:rPr lang="en-US" sz="2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43002" y="914400"/>
            <a:ext cx="6654359" cy="4382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sym typeface="Wingdings"/>
              </a:rPr>
              <a:t>Preamble 2</a:t>
            </a:r>
            <a:r>
              <a:rPr lang="en-US" sz="1800" b="1" dirty="0">
                <a:sym typeface="Wingdings"/>
              </a:rPr>
              <a:t> why is						??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257550" y="800100"/>
          <a:ext cx="1694259" cy="61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3" imgW="1092200" imgH="393700" progId="Equation.3">
                  <p:embed/>
                </p:oleObj>
              </mc:Choice>
              <mc:Fallback>
                <p:oleObj name="Equation" r:id="rId3" imgW="1092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257550" y="800100"/>
                        <a:ext cx="1694259" cy="610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135291" y="4189809"/>
          <a:ext cx="1694259" cy="61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Equation" r:id="rId5" imgW="1092200" imgH="393700" progId="Equation.3">
                  <p:embed/>
                </p:oleObj>
              </mc:Choice>
              <mc:Fallback>
                <p:oleObj name="Equation" r:id="rId5" imgW="1092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135291" y="4189809"/>
                        <a:ext cx="1694259" cy="610791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435896" y="1771652"/>
          <a:ext cx="5836444" cy="66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Equation" r:id="rId7" imgW="4241800" imgH="482600" progId="Equation.3">
                  <p:embed/>
                </p:oleObj>
              </mc:Choice>
              <mc:Fallback>
                <p:oleObj name="Equation" r:id="rId7" imgW="4241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435896" y="1771652"/>
                        <a:ext cx="5836444" cy="665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1192990" y="2527632"/>
            <a:ext cx="6857999" cy="6156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Set </a:t>
            </a:r>
            <a:r>
              <a:rPr lang="en-US" sz="1500" dirty="0" err="1">
                <a:solidFill>
                  <a:srgbClr val="000000"/>
                </a:solidFill>
                <a:sym typeface="Wingdings"/>
              </a:rPr>
              <a:t>φ</a:t>
            </a:r>
            <a:r>
              <a:rPr lang="en-US" sz="1500" dirty="0"/>
              <a:t>=0 and ω</a:t>
            </a:r>
            <a:r>
              <a:rPr lang="en-US" sz="1500" baseline="-25000" dirty="0"/>
              <a:t>0</a:t>
            </a:r>
            <a:r>
              <a:rPr lang="en-US" sz="1500" dirty="0"/>
              <a:t> = 0. Focus on transformation of one </a:t>
            </a:r>
            <a:r>
              <a:rPr lang="en-US" sz="1500" dirty="0" err="1"/>
              <a:t>toroidal</a:t>
            </a:r>
            <a:r>
              <a:rPr lang="en-US" sz="1500" dirty="0"/>
              <a:t> mode n. By definition of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loc</a:t>
            </a:r>
            <a:endParaRPr lang="en-US" sz="1500" baseline="300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435894" y="2971802"/>
          <a:ext cx="4495800" cy="1154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Equation" r:id="rId9" imgW="3454400" imgH="889000" progId="Equation.3">
                  <p:embed/>
                </p:oleObj>
              </mc:Choice>
              <mc:Fallback>
                <p:oleObj name="Equation" r:id="rId9" imgW="34544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1435894" y="2971802"/>
                        <a:ext cx="4495800" cy="1154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1291567" y="4229102"/>
            <a:ext cx="4594885" cy="59000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/>
              <a:t>Conclusion</a:t>
            </a:r>
            <a:r>
              <a:rPr lang="en-US" sz="1500" dirty="0"/>
              <a:t>: we assume definition of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loc</a:t>
            </a:r>
            <a:r>
              <a:rPr lang="en-US" sz="1500" dirty="0"/>
              <a:t> is </a:t>
            </a:r>
            <a:r>
              <a:rPr lang="en-US" sz="1500" b="1" dirty="0"/>
              <a:t>correct.</a:t>
            </a:r>
          </a:p>
          <a:p>
            <a:pPr marL="0" indent="0">
              <a:buNone/>
            </a:pPr>
            <a:r>
              <a:rPr lang="en-US" sz="1500" dirty="0"/>
              <a:t>There is a one-to-one relation between n and </a:t>
            </a:r>
            <a:r>
              <a:rPr lang="en-US" sz="1500" dirty="0" err="1"/>
              <a:t>k</a:t>
            </a:r>
            <a:r>
              <a:rPr lang="en-US" sz="1500" baseline="-25000" dirty="0" err="1"/>
              <a:t>θ</a:t>
            </a:r>
            <a:r>
              <a:rPr lang="en-US" sz="1500" baseline="30000" dirty="0" err="1"/>
              <a:t>loc</a:t>
            </a:r>
            <a:r>
              <a:rPr lang="en-US" sz="1500" dirty="0"/>
              <a:t> . </a:t>
            </a:r>
            <a:endParaRPr lang="en-US" sz="1500" dirty="0">
              <a:sym typeface="Wingding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183335" y="1377401"/>
            <a:ext cx="6654359" cy="4382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ym typeface="Wingdings"/>
              </a:rPr>
              <a:t>GYRO decomposition of fields</a:t>
            </a:r>
          </a:p>
        </p:txBody>
      </p:sp>
    </p:spTree>
    <p:extLst>
      <p:ext uri="{BB962C8B-B14F-4D97-AF65-F5344CB8AC3E}">
        <p14:creationId xmlns:p14="http://schemas.microsoft.com/office/powerpoint/2010/main" val="9404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Mapping 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 err="1"/>
              <a:t>,k</a:t>
            </a:r>
            <a:r>
              <a:rPr lang="en-US" sz="2400" baseline="-25000" dirty="0" err="1"/>
              <a:t>θ</a:t>
            </a:r>
            <a:r>
              <a:rPr lang="en-US" sz="2400" dirty="0" err="1"/>
              <a:t>ρ</a:t>
            </a:r>
            <a:r>
              <a:rPr lang="en-US" sz="2400" baseline="-25000" dirty="0" err="1"/>
              <a:t>s</a:t>
            </a:r>
            <a:r>
              <a:rPr lang="en-US" sz="2400" dirty="0"/>
              <a:t>)</a:t>
            </a:r>
            <a:r>
              <a:rPr lang="en-US" sz="2400" baseline="-25000" dirty="0"/>
              <a:t>GYRO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 </a:t>
            </a:r>
            <a:r>
              <a:rPr lang="en-US" sz="2400" dirty="0"/>
              <a:t>(</a:t>
            </a:r>
            <a:r>
              <a:rPr lang="en-US" sz="2400" dirty="0" err="1"/>
              <a:t>k</a:t>
            </a:r>
            <a:r>
              <a:rPr lang="en-US" sz="2400" baseline="-25000" dirty="0" err="1"/>
              <a:t>R</a:t>
            </a:r>
            <a:r>
              <a:rPr lang="en-US" sz="2400" dirty="0"/>
              <a:t>, </a:t>
            </a:r>
            <a:r>
              <a:rPr lang="en-US" sz="2400" dirty="0" err="1"/>
              <a:t>k</a:t>
            </a:r>
            <a:r>
              <a:rPr lang="en-US" sz="2400" baseline="-25000" dirty="0" err="1"/>
              <a:t>Z</a:t>
            </a:r>
            <a:r>
              <a:rPr lang="en-US" sz="2400" dirty="0"/>
              <a:t>)</a:t>
            </a:r>
            <a:r>
              <a:rPr lang="en-US" sz="2400" baseline="30000" dirty="0" err="1"/>
              <a:t>exp</a:t>
            </a:r>
            <a:r>
              <a:rPr lang="en-US" sz="2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85751" y="1314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1200150"/>
            <a:ext cx="6743700" cy="4572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5850" y="914400"/>
            <a:ext cx="6972300" cy="514350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b="1" u="sng" dirty="0">
                <a:sym typeface="Wingdings"/>
              </a:rPr>
              <a:t>Preamble 3</a:t>
            </a:r>
            <a:r>
              <a:rPr lang="en-US" sz="7200" b="1" dirty="0">
                <a:sym typeface="Wingdings"/>
              </a:rPr>
              <a:t> </a:t>
            </a:r>
            <a:r>
              <a:rPr lang="en-US" sz="7200" dirty="0">
                <a:sym typeface="Wingdings"/>
              </a:rPr>
              <a:t>Wavenumber mapping under simplifying assumptions</a:t>
            </a:r>
          </a:p>
          <a:p>
            <a:pPr marL="0" indent="0">
              <a:buNone/>
            </a:pPr>
            <a:endParaRPr lang="en-US" sz="1800" b="1" dirty="0">
              <a:sym typeface="Wingding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7302" y="2514600"/>
            <a:ext cx="6613120" cy="211455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500" dirty="0">
                <a:sym typeface="Wingdings"/>
              </a:rPr>
              <a:t>Assumptions</a:t>
            </a:r>
          </a:p>
          <a:p>
            <a:pPr lvl="1"/>
            <a:r>
              <a:rPr lang="en-US" sz="1500" dirty="0" err="1">
                <a:sym typeface="Wingdings"/>
              </a:rPr>
              <a:t>ζ</a:t>
            </a:r>
            <a:r>
              <a:rPr lang="en-US" sz="1500" dirty="0">
                <a:sym typeface="Wingdings"/>
              </a:rPr>
              <a:t>=0, </a:t>
            </a:r>
            <a:r>
              <a:rPr lang="en-US" sz="1500" dirty="0" err="1">
                <a:sym typeface="Wingdings"/>
              </a:rPr>
              <a:t>dζ</a:t>
            </a:r>
            <a:r>
              <a:rPr lang="en-US" sz="1500" dirty="0">
                <a:sym typeface="Wingdings"/>
              </a:rPr>
              <a:t>/</a:t>
            </a:r>
            <a:r>
              <a:rPr lang="en-US" sz="1500" dirty="0" err="1">
                <a:sym typeface="Wingdings"/>
              </a:rPr>
              <a:t>dr</a:t>
            </a:r>
            <a:r>
              <a:rPr lang="en-US" sz="1500" dirty="0">
                <a:sym typeface="Wingdings"/>
              </a:rPr>
              <a:t>=0 (</a:t>
            </a:r>
            <a:r>
              <a:rPr lang="en-US" sz="1500" dirty="0" err="1">
                <a:sym typeface="Wingdings"/>
              </a:rPr>
              <a:t>squareness</a:t>
            </a:r>
            <a:r>
              <a:rPr lang="en-US" sz="1500" dirty="0">
                <a:sym typeface="Wingdings"/>
              </a:rPr>
              <a:t> + radial derivative)</a:t>
            </a:r>
          </a:p>
          <a:p>
            <a:pPr lvl="1"/>
            <a:r>
              <a:rPr lang="en-US" sz="1500" dirty="0">
                <a:sym typeface="Wingdings"/>
              </a:rPr>
              <a:t>Z</a:t>
            </a:r>
            <a:r>
              <a:rPr lang="en-US" sz="1500" baseline="-25000" dirty="0">
                <a:sym typeface="Wingdings"/>
              </a:rPr>
              <a:t>0</a:t>
            </a:r>
            <a:r>
              <a:rPr lang="en-US" sz="1500" dirty="0">
                <a:sym typeface="Wingdings"/>
              </a:rPr>
              <a:t>=0, dZ</a:t>
            </a:r>
            <a:r>
              <a:rPr lang="en-US" sz="1500" baseline="-25000" dirty="0">
                <a:sym typeface="Wingdings"/>
              </a:rPr>
              <a:t>0</a:t>
            </a:r>
            <a:r>
              <a:rPr lang="en-US" sz="1500" dirty="0">
                <a:sym typeface="Wingdings"/>
              </a:rPr>
              <a:t>/</a:t>
            </a:r>
            <a:r>
              <a:rPr lang="en-US" sz="1500" dirty="0" err="1">
                <a:sym typeface="Wingdings"/>
              </a:rPr>
              <a:t>dr</a:t>
            </a:r>
            <a:r>
              <a:rPr lang="en-US" sz="1500" dirty="0">
                <a:sym typeface="Wingdings"/>
              </a:rPr>
              <a:t>=0 (elevation + radial derivative) </a:t>
            </a:r>
          </a:p>
          <a:p>
            <a:pPr lvl="1"/>
            <a:r>
              <a:rPr lang="en-US" sz="1500" dirty="0">
                <a:sym typeface="Wingdings"/>
              </a:rPr>
              <a:t>UD symmetric (up-down asymmetry of flux surface)</a:t>
            </a:r>
            <a:endParaRPr lang="en-US" dirty="0">
              <a:sym typeface="Wingdings"/>
            </a:endParaRPr>
          </a:p>
          <a:p>
            <a:pPr algn="just"/>
            <a:endParaRPr lang="en-US" sz="1500" dirty="0">
              <a:sym typeface="Wingdings"/>
            </a:endParaRPr>
          </a:p>
          <a:p>
            <a:pPr algn="just"/>
            <a:r>
              <a:rPr lang="en-US" sz="1500" dirty="0">
                <a:sym typeface="Wingdings"/>
              </a:rPr>
              <a:t>In the following slides, develop mapping when assumptions are not satisfied, invert </a:t>
            </a:r>
          </a:p>
          <a:p>
            <a:pPr marL="0" indent="0" algn="just">
              <a:buNone/>
            </a:pPr>
            <a:r>
              <a:rPr lang="en-US" sz="1500" dirty="0">
                <a:sym typeface="Wingdings"/>
              </a:rPr>
              <a:t>	(R(</a:t>
            </a:r>
            <a:r>
              <a:rPr lang="en-US" sz="1500" dirty="0" err="1">
                <a:sym typeface="Wingdings"/>
              </a:rPr>
              <a:t>r,θ</a:t>
            </a:r>
            <a:r>
              <a:rPr lang="en-US" sz="1500" dirty="0">
                <a:sym typeface="Wingdings"/>
              </a:rPr>
              <a:t>),Z(</a:t>
            </a:r>
            <a:r>
              <a:rPr lang="en-US" sz="1500" dirty="0" err="1">
                <a:sym typeface="Wingdings"/>
              </a:rPr>
              <a:t>r,θ</a:t>
            </a:r>
            <a:r>
              <a:rPr lang="en-US" sz="1500" dirty="0">
                <a:sym typeface="Wingdings"/>
              </a:rPr>
              <a:t>))=(</a:t>
            </a:r>
            <a:r>
              <a:rPr lang="en-US" sz="1500" dirty="0" err="1">
                <a:sym typeface="Wingdings"/>
              </a:rPr>
              <a:t>R</a:t>
            </a:r>
            <a:r>
              <a:rPr lang="en-US" sz="1500" baseline="-25000" dirty="0" err="1">
                <a:sym typeface="Wingdings"/>
              </a:rPr>
              <a:t>exp</a:t>
            </a:r>
            <a:r>
              <a:rPr lang="en-US" sz="1500" dirty="0">
                <a:sym typeface="Wingdings"/>
              </a:rPr>
              <a:t>, </a:t>
            </a:r>
            <a:r>
              <a:rPr lang="en-US" sz="1500" dirty="0" err="1">
                <a:sym typeface="Wingdings"/>
              </a:rPr>
              <a:t>Z</a:t>
            </a:r>
            <a:r>
              <a:rPr lang="en-US" sz="1500" baseline="-25000" dirty="0" err="1">
                <a:sym typeface="Wingdings"/>
              </a:rPr>
              <a:t>exp</a:t>
            </a:r>
            <a:r>
              <a:rPr lang="en-US" sz="1500" dirty="0">
                <a:sym typeface="Wingdings"/>
              </a:rPr>
              <a:t>) (</a:t>
            </a:r>
            <a:r>
              <a:rPr lang="en-US" sz="1500" dirty="0" err="1">
                <a:sym typeface="Wingdings"/>
              </a:rPr>
              <a:t>r</a:t>
            </a:r>
            <a:r>
              <a:rPr lang="en-US" sz="1500" baseline="-25000" dirty="0" err="1">
                <a:sym typeface="Wingdings"/>
              </a:rPr>
              <a:t>exp</a:t>
            </a:r>
            <a:r>
              <a:rPr lang="en-US" sz="1500" dirty="0" err="1">
                <a:sym typeface="Wingdings"/>
              </a:rPr>
              <a:t>,θ</a:t>
            </a:r>
            <a:r>
              <a:rPr lang="en-US" sz="1500" baseline="-25000" dirty="0" err="1">
                <a:sym typeface="Wingdings"/>
              </a:rPr>
              <a:t>exp</a:t>
            </a:r>
            <a:r>
              <a:rPr lang="en-US" sz="1500" dirty="0">
                <a:sym typeface="Wingdings"/>
              </a:rPr>
              <a:t>) . </a:t>
            </a:r>
            <a:endParaRPr lang="en-US" sz="15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3055251" y="1371602"/>
          <a:ext cx="2776538" cy="388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3" imgW="1727200" imgH="241300" progId="Equation.3">
                  <p:embed/>
                </p:oleObj>
              </mc:Choice>
              <mc:Fallback>
                <p:oleObj name="Equation" r:id="rId3" imgW="1727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055251" y="1371602"/>
                        <a:ext cx="2776538" cy="388144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3020616" y="1909762"/>
          <a:ext cx="2865834" cy="4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5" imgW="1638300" imgH="241300" progId="Equation.3">
                  <p:embed/>
                </p:oleObj>
              </mc:Choice>
              <mc:Fallback>
                <p:oleObj name="Equation" r:id="rId5" imgW="1638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020616" y="1909762"/>
                        <a:ext cx="2865834" cy="421481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6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839200" cy="40576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Go to View, Slide Master, then select top-most slide</a:t>
            </a:r>
          </a:p>
          <a:p>
            <a:pPr marL="685800"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/>
              <a:t>Edit the text box </a:t>
            </a:r>
            <a:r>
              <a:rPr lang="en-US" sz="2000" dirty="0" smtClean="0"/>
              <a:t>(</a:t>
            </a:r>
            <a:r>
              <a:rPr lang="en-US" sz="2000" dirty="0"/>
              <a:t>meeting, title, </a:t>
            </a:r>
            <a:r>
              <a:rPr lang="en-US" sz="2000" dirty="0" smtClean="0"/>
              <a:t>author, </a:t>
            </a:r>
            <a:r>
              <a:rPr lang="en-US" sz="2000" dirty="0"/>
              <a:t>date) at the bottom of the page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Arial" charset="0"/>
                <a:cs typeface="Arial" charset="0"/>
              </a:rPr>
              <a:t>Instructions for editing bottom text banner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2588"/>
            <a:ext cx="48466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5" name="Straight Arrow Connector 12"/>
          <p:cNvCxnSpPr>
            <a:cxnSpLocks noChangeShapeType="1"/>
          </p:cNvCxnSpPr>
          <p:nvPr/>
        </p:nvCxnSpPr>
        <p:spPr bwMode="auto">
          <a:xfrm>
            <a:off x="227013" y="1008063"/>
            <a:ext cx="382587" cy="1335087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Straight Arrow Connector 12"/>
          <p:cNvCxnSpPr>
            <a:cxnSpLocks noChangeShapeType="1"/>
          </p:cNvCxnSpPr>
          <p:nvPr/>
        </p:nvCxnSpPr>
        <p:spPr bwMode="auto">
          <a:xfrm>
            <a:off x="609600" y="2343150"/>
            <a:ext cx="762000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Rounded Rectangle 22"/>
          <p:cNvSpPr>
            <a:spLocks noChangeArrowheads="1"/>
          </p:cNvSpPr>
          <p:nvPr/>
        </p:nvSpPr>
        <p:spPr bwMode="auto">
          <a:xfrm>
            <a:off x="2971800" y="4629150"/>
            <a:ext cx="2209800" cy="1524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00808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200" b="1" i="1">
              <a:solidFill>
                <a:srgbClr val="1822CD"/>
              </a:solidFill>
              <a:latin typeface="Helvetica" pitchFamily="34" charset="0"/>
            </a:endParaRPr>
          </a:p>
        </p:txBody>
      </p:sp>
      <p:cxnSp>
        <p:nvCxnSpPr>
          <p:cNvPr id="5128" name="Straight Arrow Connector 15"/>
          <p:cNvCxnSpPr>
            <a:cxnSpLocks noChangeShapeType="1"/>
          </p:cNvCxnSpPr>
          <p:nvPr/>
        </p:nvCxnSpPr>
        <p:spPr bwMode="auto">
          <a:xfrm flipH="1">
            <a:off x="5181600" y="4400550"/>
            <a:ext cx="1752600" cy="3048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" name="Straight Arrow Connector 24"/>
          <p:cNvCxnSpPr>
            <a:cxnSpLocks noChangeShapeType="1"/>
          </p:cNvCxnSpPr>
          <p:nvPr/>
        </p:nvCxnSpPr>
        <p:spPr bwMode="auto">
          <a:xfrm>
            <a:off x="1752600" y="1200150"/>
            <a:ext cx="609600" cy="5334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" name="Content Placeholder 1"/>
          <p:cNvSpPr txBox="1">
            <a:spLocks/>
          </p:cNvSpPr>
          <p:nvPr/>
        </p:nvSpPr>
        <p:spPr bwMode="auto">
          <a:xfrm>
            <a:off x="4953000" y="3268663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marL="2286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charset="0"/>
                <a:cs typeface="Arial" charset="0"/>
              </a:defRPr>
            </a:lvl3pPr>
            <a:lvl4pPr marL="857250" indent="-17145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008080"/>
                </a:solidFill>
                <a:latin typeface="Arial" charset="0"/>
                <a:cs typeface="Arial" charset="0"/>
              </a:defRPr>
            </a:lvl4pPr>
            <a:lvl5pPr marL="1028700" indent="-17145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4859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9431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4003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8575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eaLnBrk="1" hangingPunct="1"/>
            <a:r>
              <a:rPr lang="en-US" altLang="en-US"/>
              <a:t>Then Close Master View </a:t>
            </a:r>
          </a:p>
          <a:p>
            <a:pPr eaLnBrk="1" hangingPunct="1"/>
            <a:endParaRPr lang="en-US" altLang="en-US"/>
          </a:p>
        </p:txBody>
      </p:sp>
      <p:cxnSp>
        <p:nvCxnSpPr>
          <p:cNvPr id="5131" name="Straight Arrow Connector 12"/>
          <p:cNvCxnSpPr>
            <a:cxnSpLocks noChangeShapeType="1"/>
          </p:cNvCxnSpPr>
          <p:nvPr/>
        </p:nvCxnSpPr>
        <p:spPr bwMode="auto">
          <a:xfrm>
            <a:off x="6934200" y="1581150"/>
            <a:ext cx="6350" cy="28194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Straight Arrow Connector 24"/>
          <p:cNvCxnSpPr>
            <a:cxnSpLocks noChangeShapeType="1"/>
          </p:cNvCxnSpPr>
          <p:nvPr/>
        </p:nvCxnSpPr>
        <p:spPr bwMode="auto">
          <a:xfrm flipH="1" flipV="1">
            <a:off x="3276600" y="1885950"/>
            <a:ext cx="1828800" cy="15240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Slide title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First level</a:t>
            </a:r>
          </a:p>
          <a:p>
            <a:pPr lvl="1" eaLnBrk="1" hangingPunct="1"/>
            <a:r>
              <a:rPr lang="en-US" altLang="en-US" smtClean="0">
                <a:latin typeface="Arial" charset="0"/>
                <a:cs typeface="Arial" charset="0"/>
              </a:rPr>
              <a:t>Second level</a:t>
            </a:r>
          </a:p>
          <a:p>
            <a:pPr lvl="2" eaLnBrk="1" hangingPunct="1"/>
            <a:r>
              <a:rPr lang="en-US" altLang="en-US" smtClean="0">
                <a:latin typeface="Arial" charset="0"/>
                <a:cs typeface="Arial" charset="0"/>
              </a:rPr>
              <a:t>Third level</a:t>
            </a:r>
          </a:p>
          <a:p>
            <a:pPr lvl="3" eaLnBrk="1" hangingPunct="1"/>
            <a:r>
              <a:rPr lang="en-US" altLang="en-US" smtClean="0">
                <a:latin typeface="Arial" charset="0"/>
                <a:cs typeface="Arial" charset="0"/>
              </a:rPr>
              <a:t>You really shouldn’t use this level – the font is probably too small</a:t>
            </a:r>
          </a:p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Slide title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Column 1</a:t>
            </a:r>
          </a:p>
        </p:txBody>
      </p:sp>
      <p:sp>
        <p:nvSpPr>
          <p:cNvPr id="7172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Column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Here are the official NSTX-U icons / logos</a:t>
            </a:r>
            <a:endParaRPr lang="en-US" dirty="0"/>
          </a:p>
        </p:txBody>
      </p:sp>
      <p:pic>
        <p:nvPicPr>
          <p:cNvPr id="8195" name="Picture 2" descr="C:\Users\jmenard\Desktop\pics\NSTXU_banner_thin_f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684463"/>
            <a:ext cx="2786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:\Users\jmenard\Desktop\pics\NSTXU_banner_thick_f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74938"/>
            <a:ext cx="28622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jmenard\Desktop\pics\NSTXU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914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C:\Users\jmenard\Desktop\pics\NSTXU_banner_full_name_wi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332288"/>
            <a:ext cx="6502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C:\Users\jmenard\Desktop\pics\NSTXU_banner_full_name_2lev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3589338"/>
            <a:ext cx="38909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 descr="C:\Users\jmenard\Desktop\pics\NSTX-U_banner_thick_font_transpar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03288"/>
            <a:ext cx="47767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 descr="C:\Users\jmenard\Desktop\pics\NSTX-U_banner_thin_font_transpare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765300"/>
            <a:ext cx="46291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"/>
            <a:ext cx="9144000" cy="720090"/>
          </a:xfrm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r>
              <a:rPr lang="en-US" sz="2600" dirty="0"/>
              <a:t>Two Equivalent Ways to Perform a Synthetic Diagnostic for Turbulence Scattering Measurements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6200" y="819150"/>
            <a:ext cx="8915400" cy="3683264"/>
            <a:chOff x="76200" y="819150"/>
            <a:chExt cx="8915400" cy="3683264"/>
          </a:xfrm>
        </p:grpSpPr>
        <p:sp>
          <p:nvSpPr>
            <p:cNvPr id="23" name="TextBox 22"/>
            <p:cNvSpPr txBox="1"/>
            <p:nvPr/>
          </p:nvSpPr>
          <p:spPr>
            <a:xfrm>
              <a:off x="5124452" y="830818"/>
              <a:ext cx="3867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defRPr/>
              </a:pPr>
              <a:r>
                <a:rPr lang="en-US" b="1" dirty="0">
                  <a:sym typeface="Wingdings"/>
                </a:rPr>
                <a:t>Filter fluctuations in real space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819150"/>
              <a:ext cx="3389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defRPr/>
              </a:pPr>
              <a:r>
                <a:rPr lang="en-US" b="1" dirty="0" smtClean="0">
                  <a:sym typeface="Wingdings"/>
                </a:rPr>
                <a:t>Filter fluctuations in k-space</a:t>
              </a:r>
              <a:endParaRPr lang="en-US" b="1" dirty="0">
                <a:sym typeface="Wingding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00600" y="1276349"/>
              <a:ext cx="3967295" cy="3022884"/>
              <a:chOff x="4795140" y="1143217"/>
              <a:chExt cx="4132639" cy="324333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5852135" y="4067879"/>
                <a:ext cx="10202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1" t="6407" r="12852"/>
              <a:stretch/>
            </p:blipFill>
            <p:spPr>
              <a:xfrm>
                <a:off x="4795140" y="1143217"/>
                <a:ext cx="4132639" cy="324333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229579" y="1143218"/>
                <a:ext cx="158184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  <a:sym typeface="Wingdings"/>
                  </a:rPr>
                  <a:t>δn</a:t>
                </a:r>
                <a:r>
                  <a:rPr lang="en-US" sz="1600" baseline="-25000" dirty="0" err="1">
                    <a:solidFill>
                      <a:srgbClr val="000000"/>
                    </a:solidFill>
                    <a:sym typeface="Wingdings"/>
                  </a:rPr>
                  <a:t>e</a:t>
                </a:r>
                <a:r>
                  <a:rPr lang="en-US" sz="1600" dirty="0">
                    <a:solidFill>
                      <a:srgbClr val="000000"/>
                    </a:solidFill>
                    <a:sym typeface="Wingdings"/>
                  </a:rPr>
                  <a:t> </a:t>
                </a:r>
                <a:r>
                  <a:rPr lang="en-US" sz="1600" dirty="0"/>
                  <a:t>(R, Z, </a:t>
                </a:r>
                <a:r>
                  <a:rPr lang="en-US" sz="1600" i="1" dirty="0"/>
                  <a:t>𝛟</a:t>
                </a:r>
                <a:r>
                  <a:rPr lang="en-US" sz="1600" i="1" baseline="-25000" dirty="0" err="1"/>
                  <a:t>loc</a:t>
                </a:r>
                <a:r>
                  <a:rPr lang="en-US" sz="1600" dirty="0"/>
                  <a:t>) 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7973143" y="1176707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GYRO</a:t>
                </a:r>
              </a:p>
            </p:txBody>
          </p:sp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7146650" y="2349839"/>
                <a:ext cx="1540149" cy="1552913"/>
                <a:chOff x="6631793" y="2639055"/>
                <a:chExt cx="1920515" cy="1936430"/>
              </a:xfrm>
            </p:grpSpPr>
            <p:cxnSp>
              <p:nvCxnSpPr>
                <p:cNvPr id="38" name="Straight Arrow Connector 37"/>
                <p:cNvCxnSpPr>
                  <a:stCxn id="39" idx="0"/>
                </p:cNvCxnSpPr>
                <p:nvPr/>
              </p:nvCxnSpPr>
              <p:spPr>
                <a:xfrm flipH="1" flipV="1">
                  <a:off x="6631793" y="2639055"/>
                  <a:ext cx="1077794" cy="152465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6866864" y="4163710"/>
                  <a:ext cx="1685444" cy="411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 smtClean="0"/>
                    <a:t>ch1 (</a:t>
                  </a:r>
                  <a:r>
                    <a:rPr lang="en-US" sz="1400" dirty="0" err="1" smtClean="0"/>
                    <a:t>R</a:t>
                  </a:r>
                  <a:r>
                    <a:rPr lang="en-US" sz="1400" baseline="-25000" dirty="0" err="1" smtClean="0"/>
                    <a:t>loc</a:t>
                  </a:r>
                  <a:r>
                    <a:rPr lang="en-US" sz="1400" dirty="0"/>
                    <a:t>, </a:t>
                  </a:r>
                  <a:r>
                    <a:rPr lang="en-US" sz="1400" dirty="0" err="1"/>
                    <a:t>Z</a:t>
                  </a:r>
                  <a:r>
                    <a:rPr lang="en-US" sz="1400" baseline="-25000" dirty="0" err="1"/>
                    <a:t>loc</a:t>
                  </a:r>
                  <a:r>
                    <a:rPr lang="en-US" sz="1400" dirty="0"/>
                    <a:t>)</a:t>
                  </a:r>
                  <a:endParaRPr lang="en-US" sz="1400" baseline="30000" dirty="0"/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76200" y="1200150"/>
              <a:ext cx="3969271" cy="3302264"/>
              <a:chOff x="77768" y="1200135"/>
              <a:chExt cx="3928411" cy="330227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0"/>
              <a:stretch/>
            </p:blipFill>
            <p:spPr>
              <a:xfrm>
                <a:off x="77768" y="1200135"/>
                <a:ext cx="3928411" cy="33022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/>
                  <p:cNvSpPr/>
                  <p:nvPr/>
                </p:nvSpPr>
                <p:spPr>
                  <a:xfrm>
                    <a:off x="1143000" y="1200135"/>
                    <a:ext cx="1754599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/>
                      <a:t>|𝛅n</a:t>
                    </a:r>
                    <a:r>
                      <a:rPr lang="en-US" sz="1600" baseline="-25000" dirty="0"/>
                      <a:t>e</a:t>
                    </a:r>
                    <a:r>
                      <a:rPr lang="en-US" sz="1600" dirty="0"/>
                      <a:t>/n</a:t>
                    </a:r>
                    <a:r>
                      <a:rPr lang="en-US" sz="1600" baseline="-25000" dirty="0"/>
                      <a:t>e0</a:t>
                    </a:r>
                    <a:r>
                      <a:rPr lang="en-US" sz="1600" dirty="0"/>
                      <a:t>|</a:t>
                    </a:r>
                    <a:r>
                      <a:rPr lang="en-US" sz="1600" baseline="30000" dirty="0"/>
                      <a:t>2</a:t>
                    </a:r>
                    <a:r>
                      <a:rPr lang="en-US" sz="1600" dirty="0"/>
                      <a:t> (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 err="1"/>
                      <a:t>r</a:t>
                    </a:r>
                    <a:r>
                      <a:rPr lang="en-US" sz="1600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charset="0"/>
                          </a:rPr>
                          <m:t>𝑘</m:t>
                        </m:r>
                        <m:r>
                          <a:rPr lang="en-US" sz="1600" i="1">
                            <a:latin typeface="Cambria Math" charset="0"/>
                          </a:rPr>
                          <m:t> </m:t>
                        </m:r>
                      </m:oMath>
                    </a14:m>
                    <a:r>
                      <a:rPr lang="el-GR" sz="1600" baseline="-25000" dirty="0"/>
                      <a:t>θ</a:t>
                    </a:r>
                    <a:r>
                      <a:rPr lang="en-US" sz="1600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54" name="Rectangle 5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3000" y="1200135"/>
                    <a:ext cx="1754599" cy="3385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18" t="-89091" b="-11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TextBox 65"/>
              <p:cNvSpPr txBox="1"/>
              <p:nvPr/>
            </p:nvSpPr>
            <p:spPr>
              <a:xfrm>
                <a:off x="2567871" y="1679406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GYRO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07340" y="2266940"/>
                <a:ext cx="9603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3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78789" y="2495540"/>
                <a:ext cx="10280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2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193089" y="2724140"/>
                <a:ext cx="67459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ch</a:t>
                </a:r>
                <a:r>
                  <a:rPr lang="en-US" b="1" dirty="0">
                    <a:solidFill>
                      <a:schemeClr val="bg1"/>
                    </a:solidFill>
                  </a:rPr>
                  <a:t> 1 </a:t>
                </a:r>
              </a:p>
            </p:txBody>
          </p:sp>
        </p:grp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228600" y="4248150"/>
            <a:ext cx="8763000" cy="646331"/>
            <a:chOff x="-450273" y="5776322"/>
            <a:chExt cx="11188786" cy="861775"/>
          </a:xfrm>
        </p:grpSpPr>
        <p:sp>
          <p:nvSpPr>
            <p:cNvPr id="34" name="TextBox 33"/>
            <p:cNvSpPr txBox="1"/>
            <p:nvPr/>
          </p:nvSpPr>
          <p:spPr>
            <a:xfrm>
              <a:off x="5315754" y="5776322"/>
              <a:ext cx="542275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Scattering system is </a:t>
              </a:r>
              <a:r>
                <a:rPr lang="en-US" i="1" dirty="0"/>
                <a:t>spatially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localized (R, Z, 𝝋)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-450273" y="5776322"/>
                  <a:ext cx="4873463" cy="861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Scattering system is </a:t>
                  </a:r>
                  <a:r>
                    <a:rPr lang="en-US" i="1" dirty="0"/>
                    <a:t>wavenumber</a:t>
                  </a:r>
                  <a:r>
                    <a:rPr lang="en-US" dirty="0"/>
                    <a:t> selective (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n-US" baseline="-25000" dirty="0" err="1"/>
                    <a:t>r</a:t>
                  </a:r>
                  <a:r>
                    <a:rPr lang="en-US" dirty="0"/>
                    <a:t>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l-GR" baseline="-25000" dirty="0"/>
                    <a:t>θ</a:t>
                  </a:r>
                  <a:r>
                    <a:rPr lang="en-US" baseline="-25000" dirty="0"/>
                    <a:t>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𝑘</m:t>
                      </m:r>
                    </m:oMath>
                  </a14:m>
                  <a:r>
                    <a:rPr lang="en-US" baseline="-25000" dirty="0"/>
                    <a:t>𝝋</a:t>
                  </a:r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0273" y="5776322"/>
                  <a:ext cx="4873463" cy="861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-Right Arrow 40"/>
            <p:cNvSpPr/>
            <p:nvPr/>
          </p:nvSpPr>
          <p:spPr>
            <a:xfrm>
              <a:off x="4754175" y="5897182"/>
              <a:ext cx="876415" cy="297788"/>
            </a:xfrm>
            <a:prstGeom prst="leftRightArrow">
              <a:avLst>
                <a:gd name="adj1" fmla="val 33352"/>
                <a:gd name="adj2" fmla="val 7497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97335" y="1596940"/>
                <a:ext cx="7775253" cy="184665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/>
                  <a:t>Lessons learned</a:t>
                </a:r>
                <a:endParaRPr lang="en-US" sz="3000" dirty="0"/>
              </a:p>
              <a:p>
                <a:r>
                  <a:rPr lang="en-US" sz="3000" dirty="0"/>
                  <a:t>1. </a:t>
                </a:r>
                <a:r>
                  <a:rPr lang="en-US" sz="2700" dirty="0"/>
                  <a:t>Resolve full high-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charset="0"/>
                      </a:rPr>
                      <m:t>𝑘</m:t>
                    </m:r>
                    <m:r>
                      <a:rPr lang="en-US" sz="270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700" dirty="0"/>
                  <a:t>spectrum in </a:t>
                </a:r>
                <a:r>
                  <a:rPr lang="en-US" sz="2700" dirty="0" smtClean="0"/>
                  <a:t>simulation</a:t>
                </a:r>
                <a:endParaRPr lang="en-US" sz="2700" dirty="0"/>
              </a:p>
              <a:p>
                <a:r>
                  <a:rPr lang="en-US" sz="2700" dirty="0"/>
                  <a:t>2. Fit width beam width to sim. domain</a:t>
                </a:r>
                <a:r>
                  <a:rPr lang="en-US" sz="825" dirty="0"/>
                  <a:t>	</a:t>
                </a:r>
              </a:p>
              <a:p>
                <a:pPr algn="ctr"/>
                <a:r>
                  <a:rPr lang="en-US" sz="2700" dirty="0">
                    <a:sym typeface="Wingdings"/>
                  </a:rPr>
                  <a:t>  hybrid scale simulation</a:t>
                </a:r>
                <a:endParaRPr lang="en-US" sz="27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35" y="1596940"/>
                <a:ext cx="7775253" cy="1846659"/>
              </a:xfrm>
              <a:prstGeom prst="rect">
                <a:avLst/>
              </a:prstGeom>
              <a:blipFill rotWithShape="0">
                <a:blip r:embed="rId7"/>
                <a:stretch>
                  <a:fillRect l="-1639" t="-3571" b="-6494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7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r="6889"/>
          <a:stretch/>
        </p:blipFill>
        <p:spPr>
          <a:xfrm>
            <a:off x="4855515" y="989687"/>
            <a:ext cx="3602685" cy="318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20090"/>
              </a:xfrm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600" dirty="0"/>
                  <a:t>GYRO Simulation Needs To Resolve (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baseline="-25000" dirty="0"/>
                  <a:t>R</a:t>
                </a:r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baseline="-25000" dirty="0"/>
                  <a:t>Z</a:t>
                </a:r>
                <a:r>
                  <a:rPr lang="en-US" sz="2600" dirty="0"/>
                  <a:t>)</a:t>
                </a:r>
                <a:r>
                  <a:rPr lang="en-US" sz="2600" baseline="30000" dirty="0" err="1"/>
                  <a:t>exp</a:t>
                </a:r>
                <a:r>
                  <a:rPr lang="en-US" sz="2600" dirty="0"/>
                  <a:t> For Synthetic Diagnostic: </a:t>
                </a:r>
                <a:r>
                  <a:rPr lang="en-US" sz="2600" dirty="0">
                    <a:sym typeface="Wingdings"/>
                  </a:rPr>
                  <a:t>Hybrid Scale Simulation</a:t>
                </a:r>
                <a:endParaRPr lang="en-US" sz="2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20090"/>
              </a:xfrm>
              <a:blipFill rotWithShape="0">
                <a:blip r:embed="rId4"/>
                <a:stretch>
                  <a:fillRect l="-1133" t="-19492" r="-2133" b="-24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531425" y="904562"/>
            <a:ext cx="2698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Hybrid-scale </a:t>
            </a:r>
            <a:r>
              <a:rPr lang="en-US" dirty="0"/>
              <a:t>e-scale </a:t>
            </a:r>
            <a:r>
              <a:rPr lang="en-US" dirty="0" err="1"/>
              <a:t>sim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907018"/>
            <a:ext cx="3657600" cy="3171831"/>
            <a:chOff x="988919" y="782504"/>
            <a:chExt cx="3657600" cy="31718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" t="5555"/>
            <a:stretch/>
          </p:blipFill>
          <p:spPr>
            <a:xfrm>
              <a:off x="988919" y="847036"/>
              <a:ext cx="3657600" cy="31072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28532" y="782504"/>
              <a:ext cx="23519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 e-scale </a:t>
              </a:r>
              <a:r>
                <a:rPr lang="en-US" dirty="0" err="1"/>
                <a:t>sim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8015" y="2766532"/>
              <a:ext cx="4924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503FE"/>
                  </a:solidFill>
                </a:rPr>
                <a:t>ch</a:t>
              </a:r>
              <a:r>
                <a:rPr lang="en-US" sz="1200" b="1" dirty="0">
                  <a:solidFill>
                    <a:srgbClr val="0503FE"/>
                  </a:solidFill>
                </a:rPr>
                <a:t>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11380" y="2411785"/>
              <a:ext cx="4924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503FE"/>
                  </a:solidFill>
                </a:rPr>
                <a:t>ch</a:t>
              </a:r>
              <a:r>
                <a:rPr lang="en-US" sz="1200" b="1" dirty="0">
                  <a:solidFill>
                    <a:srgbClr val="0503FE"/>
                  </a:solidFill>
                </a:rPr>
                <a:t> 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8229" y="1968306"/>
              <a:ext cx="4924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503FE"/>
                  </a:solidFill>
                </a:rPr>
                <a:t>ch</a:t>
              </a:r>
              <a:r>
                <a:rPr lang="en-US" sz="1200" b="1" dirty="0">
                  <a:solidFill>
                    <a:srgbClr val="0503FE"/>
                  </a:solidFill>
                </a:rPr>
                <a:t>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" y="401955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charset="0"/>
                  <a:buChar char="•"/>
                </a:pPr>
                <a:r>
                  <a:rPr lang="en-US" dirty="0"/>
                  <a:t>Experimental k + 1/e filter amplitude mapped to GYRO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baseline="-25000" dirty="0"/>
                  <a:t>r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baseline="-25000" dirty="0"/>
                  <a:t>𝞱</a:t>
                </a:r>
                <a:r>
                  <a:rPr lang="en-US" dirty="0"/>
                  <a:t>)-grid.</a:t>
                </a:r>
              </a:p>
              <a:p>
                <a:pPr marL="257175" indent="-257175">
                  <a:buFont typeface="Arial" charset="0"/>
                  <a:buChar char="•"/>
                </a:pPr>
                <a:r>
                  <a:rPr lang="en-US" dirty="0"/>
                  <a:t>Standard e- scale sim: </a:t>
                </a:r>
                <a:r>
                  <a:rPr lang="en-US" sz="1500" dirty="0"/>
                  <a:t>	</a:t>
                </a:r>
                <a:r>
                  <a:rPr lang="en-US" sz="1600" dirty="0"/>
                  <a:t>- </a:t>
                </a:r>
                <a:r>
                  <a:rPr lang="en-US" sz="1600" dirty="0">
                    <a:solidFill>
                      <a:schemeClr val="tx2"/>
                    </a:solidFill>
                  </a:rPr>
                  <a:t>is sufficient to capture transport levels</a:t>
                </a:r>
              </a:p>
              <a:p>
                <a:pPr lvl="6"/>
                <a:r>
                  <a:rPr lang="en-US" sz="1600" dirty="0" smtClean="0">
                    <a:solidFill>
                      <a:schemeClr val="tx2"/>
                    </a:solidFill>
                  </a:rPr>
                  <a:t>- </a:t>
                </a:r>
                <a:r>
                  <a:rPr lang="en-US" sz="1600" dirty="0">
                    <a:solidFill>
                      <a:schemeClr val="tx2"/>
                    </a:solidFill>
                  </a:rPr>
                  <a:t>does not accurately resolve experimental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2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019550"/>
                <a:ext cx="9144000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400" t="-3289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3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>
              <a:xfrm>
                <a:off x="0" y="43038"/>
                <a:ext cx="9144000" cy="596176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6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Numerical Resolution Details of GK Simulations Needed for Synthetic Diagnostic of High-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336699"/>
                        </a:solidFill>
                        <a:latin typeface="Cambria Math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2600" dirty="0">
                    <a:solidFill>
                      <a:srgbClr val="3366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Scattering</a:t>
                </a: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038"/>
                <a:ext cx="9144000" cy="596176"/>
              </a:xfrm>
              <a:prstGeom prst="rect">
                <a:avLst/>
              </a:prstGeom>
              <a:blipFill rotWithShape="0">
                <a:blip r:embed="rId4"/>
                <a:stretch>
                  <a:fillRect t="-33673" r="-8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16253" y="2821783"/>
          <a:ext cx="155972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6216253" y="2821783"/>
                        <a:ext cx="155972" cy="226219"/>
                      </a:xfrm>
                      <a:prstGeom prst="rect">
                        <a:avLst/>
                      </a:prstGeom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819150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Experimental profiles used as input </a:t>
            </a:r>
          </a:p>
          <a:p>
            <a:r>
              <a:rPr lang="en-US" dirty="0"/>
              <a:t>Local simulations performed at scattering location (r/a~0.7, R~136 cm).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Only electron scale turbulence included.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3 kinetic species, D, C, e (Z</a:t>
            </a:r>
            <a:r>
              <a:rPr lang="en-US" sz="1500" baseline="-25000" dirty="0">
                <a:solidFill>
                  <a:srgbClr val="1F497D"/>
                </a:solidFill>
              </a:rPr>
              <a:t>eff</a:t>
            </a:r>
            <a:r>
              <a:rPr lang="en-US" sz="1500" dirty="0">
                <a:solidFill>
                  <a:srgbClr val="1F497D"/>
                </a:solidFill>
              </a:rPr>
              <a:t>~1.85-1.95)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Electromagnetic: A</a:t>
            </a:r>
            <a:r>
              <a:rPr lang="en-US" sz="1500" baseline="-25000" dirty="0">
                <a:solidFill>
                  <a:srgbClr val="1F497D"/>
                </a:solidFill>
              </a:rPr>
              <a:t>||</a:t>
            </a:r>
            <a:r>
              <a:rPr lang="en-US" sz="1500" dirty="0">
                <a:solidFill>
                  <a:srgbClr val="1F497D"/>
                </a:solidFill>
              </a:rPr>
              <a:t>+B</a:t>
            </a:r>
            <a:r>
              <a:rPr lang="en-US" sz="1500" baseline="-25000" dirty="0">
                <a:solidFill>
                  <a:srgbClr val="1F497D"/>
                </a:solidFill>
              </a:rPr>
              <a:t>||</a:t>
            </a:r>
            <a:r>
              <a:rPr lang="en-US" sz="1500" dirty="0">
                <a:solidFill>
                  <a:srgbClr val="1F497D"/>
                </a:solidFill>
              </a:rPr>
              <a:t>, β</a:t>
            </a:r>
            <a:r>
              <a:rPr lang="en-US" sz="1500" baseline="-25000" dirty="0">
                <a:solidFill>
                  <a:srgbClr val="1F497D"/>
                </a:solidFill>
              </a:rPr>
              <a:t>e</a:t>
            </a:r>
            <a:r>
              <a:rPr lang="en-US" sz="1500" dirty="0">
                <a:solidFill>
                  <a:srgbClr val="1F497D"/>
                </a:solidFill>
              </a:rPr>
              <a:t>~ 0.3 %.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Collisions (</a:t>
            </a:r>
            <a:r>
              <a:rPr lang="en-US" sz="1500" dirty="0" err="1">
                <a:solidFill>
                  <a:srgbClr val="1F497D"/>
                </a:solidFill>
              </a:rPr>
              <a:t>ν</a:t>
            </a:r>
            <a:r>
              <a:rPr lang="en-US" sz="1500" baseline="-25000" dirty="0" err="1">
                <a:solidFill>
                  <a:srgbClr val="1F497D"/>
                </a:solidFill>
              </a:rPr>
              <a:t>ei</a:t>
            </a:r>
            <a:r>
              <a:rPr lang="en-US" sz="1500" dirty="0">
                <a:solidFill>
                  <a:srgbClr val="1F497D"/>
                </a:solidFill>
              </a:rPr>
              <a:t> ~ 1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/a).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 err="1">
                <a:solidFill>
                  <a:srgbClr val="1F497D"/>
                </a:solidFill>
              </a:rPr>
              <a:t>ExB</a:t>
            </a:r>
            <a:r>
              <a:rPr lang="en-US" sz="1500" dirty="0">
                <a:solidFill>
                  <a:srgbClr val="1F497D"/>
                </a:solidFill>
              </a:rPr>
              <a:t> shear (γ</a:t>
            </a:r>
            <a:r>
              <a:rPr lang="en-US" sz="1500" baseline="-25000" dirty="0">
                <a:solidFill>
                  <a:srgbClr val="1F497D"/>
                </a:solidFill>
              </a:rPr>
              <a:t>E</a:t>
            </a:r>
            <a:r>
              <a:rPr lang="en-US" sz="1500" dirty="0">
                <a:solidFill>
                  <a:srgbClr val="1F497D"/>
                </a:solidFill>
              </a:rPr>
              <a:t>~0.13-0.16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 + parallel flow shear (</a:t>
            </a:r>
            <a:r>
              <a:rPr lang="en-US" sz="1500" dirty="0" err="1">
                <a:solidFill>
                  <a:srgbClr val="1F497D"/>
                </a:solidFill>
              </a:rPr>
              <a:t>γ</a:t>
            </a:r>
            <a:r>
              <a:rPr lang="en-US" sz="1500" baseline="-25000" dirty="0" err="1">
                <a:solidFill>
                  <a:srgbClr val="1F497D"/>
                </a:solidFill>
              </a:rPr>
              <a:t>p</a:t>
            </a:r>
            <a:r>
              <a:rPr lang="en-US" sz="1500" dirty="0">
                <a:solidFill>
                  <a:srgbClr val="1F497D"/>
                </a:solidFill>
              </a:rPr>
              <a:t> ~ 1-1.2 </a:t>
            </a:r>
            <a:r>
              <a:rPr lang="en-US" sz="1500" dirty="0" err="1">
                <a:solidFill>
                  <a:srgbClr val="1F497D"/>
                </a:solidFill>
              </a:rPr>
              <a:t>c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/a)</a:t>
            </a:r>
          </a:p>
          <a:p>
            <a:pPr marL="557213" lvl="1" indent="-214313">
              <a:buFont typeface="Arial"/>
              <a:buChar char="•"/>
            </a:pPr>
            <a:r>
              <a:rPr lang="en-US" sz="1500" dirty="0">
                <a:solidFill>
                  <a:srgbClr val="1F497D"/>
                </a:solidFill>
              </a:rPr>
              <a:t>Fixed boundary conditions with </a:t>
            </a:r>
            <a:r>
              <a:rPr lang="en-US" sz="1500" dirty="0" err="1">
                <a:solidFill>
                  <a:srgbClr val="1F497D"/>
                </a:solidFill>
              </a:rPr>
              <a:t>Δ</a:t>
            </a:r>
            <a:r>
              <a:rPr lang="en-US" sz="1500" baseline="30000" dirty="0" err="1">
                <a:solidFill>
                  <a:srgbClr val="1F497D"/>
                </a:solidFill>
              </a:rPr>
              <a:t>b</a:t>
            </a:r>
            <a:r>
              <a:rPr lang="en-US" sz="1500" dirty="0">
                <a:solidFill>
                  <a:srgbClr val="1F497D"/>
                </a:solidFill>
              </a:rPr>
              <a:t> ~ 2 </a:t>
            </a:r>
            <a:r>
              <a:rPr lang="en-US" sz="1500" dirty="0" err="1">
                <a:solidFill>
                  <a:srgbClr val="1F497D"/>
                </a:solidFill>
              </a:rPr>
              <a:t>ρ</a:t>
            </a:r>
            <a:r>
              <a:rPr lang="en-US" sz="1500" baseline="-25000" dirty="0" err="1">
                <a:solidFill>
                  <a:srgbClr val="1F497D"/>
                </a:solidFill>
              </a:rPr>
              <a:t>s</a:t>
            </a:r>
            <a:r>
              <a:rPr lang="en-US" sz="1500" dirty="0">
                <a:solidFill>
                  <a:srgbClr val="1F497D"/>
                </a:solidFill>
              </a:rPr>
              <a:t> buffer widths (e- scale).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44912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Hybrid-scale</a:t>
            </a:r>
            <a:r>
              <a:rPr lang="en-US" dirty="0"/>
              <a:t>, NOT multiscale simulation (ions not fully resolved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0" y="2817421"/>
            <a:ext cx="8887299" cy="1602200"/>
            <a:chOff x="-344206" y="3592494"/>
            <a:chExt cx="9702695" cy="2136266"/>
          </a:xfrm>
        </p:grpSpPr>
        <p:sp>
          <p:nvSpPr>
            <p:cNvPr id="8" name="TextBox 7"/>
            <p:cNvSpPr txBox="1"/>
            <p:nvPr/>
          </p:nvSpPr>
          <p:spPr>
            <a:xfrm>
              <a:off x="-44945" y="5221405"/>
              <a:ext cx="3755187" cy="492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cost ~ 1 M CPU 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7268" y="4004607"/>
              <a:ext cx="4711221" cy="114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Reduced box Hybrid simulation </a:t>
              </a:r>
            </a:p>
            <a:p>
              <a:pPr lvl="1"/>
              <a:r>
                <a:rPr lang="en-US" sz="1600" dirty="0" err="1" smtClean="0">
                  <a:solidFill>
                    <a:srgbClr val="1F497D"/>
                  </a:solidFill>
                </a:rPr>
                <a:t>L</a:t>
              </a:r>
              <a:r>
                <a:rPr lang="en-US" sz="1600" baseline="-25000" dirty="0" err="1" smtClean="0">
                  <a:solidFill>
                    <a:srgbClr val="1F497D"/>
                  </a:solidFill>
                </a:rPr>
                <a:t>r</a:t>
              </a:r>
              <a:r>
                <a:rPr lang="en-US" sz="1600" dirty="0" smtClean="0">
                  <a:solidFill>
                    <a:srgbClr val="1F497D"/>
                  </a:solidFill>
                </a:rPr>
                <a:t> </a:t>
              </a:r>
              <a:r>
                <a:rPr lang="en-US" sz="1600" dirty="0">
                  <a:solidFill>
                    <a:srgbClr val="1F497D"/>
                  </a:solidFill>
                </a:rPr>
                <a:t>x L</a:t>
              </a:r>
              <a:r>
                <a:rPr lang="en-US" sz="1600" baseline="-25000" dirty="0">
                  <a:solidFill>
                    <a:srgbClr val="1F497D"/>
                  </a:solidFill>
                </a:rPr>
                <a:t>y</a:t>
              </a:r>
              <a:r>
                <a:rPr lang="en-US" sz="1600" dirty="0">
                  <a:solidFill>
                    <a:srgbClr val="1F497D"/>
                  </a:solidFill>
                </a:rPr>
                <a:t> = 18 x 21 </a:t>
              </a:r>
              <a:r>
                <a:rPr lang="en-US" sz="1600" dirty="0" err="1">
                  <a:solidFill>
                    <a:srgbClr val="1F497D"/>
                  </a:solidFill>
                </a:rPr>
                <a:t>ρ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600" dirty="0">
                  <a:solidFill>
                    <a:srgbClr val="1F497D"/>
                  </a:solidFill>
                </a:rPr>
                <a:t> (</a:t>
              </a:r>
              <a:r>
                <a:rPr lang="en-US" sz="1600" dirty="0" smtClean="0">
                  <a:solidFill>
                    <a:srgbClr val="1F497D"/>
                  </a:solidFill>
                </a:rPr>
                <a:t>L/a~0.15)</a:t>
              </a:r>
              <a:br>
                <a:rPr lang="en-US" sz="1600" dirty="0" smtClean="0">
                  <a:solidFill>
                    <a:srgbClr val="1F497D"/>
                  </a:solidFill>
                </a:rPr>
              </a:br>
              <a:r>
                <a:rPr lang="en-US" sz="1600" dirty="0" err="1" smtClean="0">
                  <a:solidFill>
                    <a:srgbClr val="1F497D"/>
                  </a:solidFill>
                </a:rPr>
                <a:t>n</a:t>
              </a:r>
              <a:r>
                <a:rPr lang="en-US" sz="1600" baseline="-25000" dirty="0" err="1" smtClean="0">
                  <a:solidFill>
                    <a:srgbClr val="1F497D"/>
                  </a:solidFill>
                </a:rPr>
                <a:t>r</a:t>
              </a:r>
              <a:r>
                <a:rPr lang="en-US" sz="1600" dirty="0" smtClean="0">
                  <a:solidFill>
                    <a:srgbClr val="1F497D"/>
                  </a:solidFill>
                </a:rPr>
                <a:t> </a:t>
              </a:r>
              <a:r>
                <a:rPr lang="en-US" sz="1600" dirty="0">
                  <a:solidFill>
                    <a:srgbClr val="1F497D"/>
                  </a:solidFill>
                </a:rPr>
                <a:t>x n = 512 x 140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76458" y="5236318"/>
              <a:ext cx="3834324" cy="4924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cost ~ 0.5 M CPU h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-344206" y="3592494"/>
              <a:ext cx="366596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/>
                <a:t>Resolution parameters </a:t>
              </a:r>
              <a:endParaRPr lang="en-US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177824" y="3990301"/>
              <a:ext cx="3888066" cy="114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Full Box Hybrid Sim Goal</a:t>
              </a:r>
            </a:p>
            <a:p>
              <a:pPr lvl="1"/>
              <a:r>
                <a:rPr lang="en-US" sz="1600" dirty="0" err="1">
                  <a:solidFill>
                    <a:srgbClr val="1F497D"/>
                  </a:solidFill>
                </a:rPr>
                <a:t>L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600" dirty="0">
                  <a:solidFill>
                    <a:srgbClr val="1F497D"/>
                  </a:solidFill>
                </a:rPr>
                <a:t> x L</a:t>
              </a:r>
              <a:r>
                <a:rPr lang="en-US" sz="1600" baseline="-25000" dirty="0">
                  <a:solidFill>
                    <a:srgbClr val="1F497D"/>
                  </a:solidFill>
                </a:rPr>
                <a:t>y</a:t>
              </a:r>
              <a:r>
                <a:rPr lang="en-US" sz="1600" dirty="0">
                  <a:solidFill>
                    <a:srgbClr val="1F497D"/>
                  </a:solidFill>
                </a:rPr>
                <a:t> = 50 x 21 </a:t>
              </a:r>
              <a:r>
                <a:rPr lang="en-US" sz="1600" dirty="0" err="1">
                  <a:solidFill>
                    <a:srgbClr val="1F497D"/>
                  </a:solidFill>
                </a:rPr>
                <a:t>ρ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s</a:t>
              </a:r>
              <a:r>
                <a:rPr lang="en-US" sz="1600" dirty="0">
                  <a:solidFill>
                    <a:srgbClr val="1F497D"/>
                  </a:solidFill>
                </a:rPr>
                <a:t> (L/a~0.2)</a:t>
              </a:r>
            </a:p>
            <a:p>
              <a:pPr lvl="1"/>
              <a:r>
                <a:rPr lang="en-US" sz="1600" dirty="0" err="1">
                  <a:solidFill>
                    <a:srgbClr val="1F497D"/>
                  </a:solidFill>
                </a:rPr>
                <a:t>n</a:t>
              </a:r>
              <a:r>
                <a:rPr lang="en-US" sz="1600" baseline="-25000" dirty="0" err="1">
                  <a:solidFill>
                    <a:srgbClr val="1F497D"/>
                  </a:solidFill>
                </a:rPr>
                <a:t>r</a:t>
              </a:r>
              <a:r>
                <a:rPr lang="en-US" sz="1600" dirty="0">
                  <a:solidFill>
                    <a:srgbClr val="1F497D"/>
                  </a:solidFill>
                </a:rPr>
                <a:t> x n = 900/1024 x 140/220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4735</Words>
  <Application>Microsoft Macintosh PowerPoint</Application>
  <PresentationFormat>On-screen Show (16:9)</PresentationFormat>
  <Paragraphs>935</Paragraphs>
  <Slides>66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Baskerville Old Face</vt:lpstr>
      <vt:lpstr>Calibri</vt:lpstr>
      <vt:lpstr>Cambria Math</vt:lpstr>
      <vt:lpstr>Helvetica</vt:lpstr>
      <vt:lpstr>Symbol</vt:lpstr>
      <vt:lpstr>Wingdings</vt:lpstr>
      <vt:lpstr>Arial</vt:lpstr>
      <vt:lpstr>NSTX Upgrade</vt:lpstr>
      <vt:lpstr>Equation</vt:lpstr>
      <vt:lpstr>Electron Scale Turbulence and Transport in an NSTX H-mode Plasma Using a Synthetic Diagnostic for High-k Scattering Measurements </vt:lpstr>
      <vt:lpstr>Electron Scale Turbulence and Anomalous Electron Thermal Transport in STs </vt:lpstr>
      <vt:lpstr>Use a High-k Scattering Diagnostic to Probe Electron Scale Turbulence in NSTX and NSTX-U</vt:lpstr>
      <vt:lpstr>High-k Scattering Diagnostic Provides the Frequency and Wavenumber Spectrum of Electron Scale Turbulence</vt:lpstr>
      <vt:lpstr>High-k Scattering Diagnostic Provides the Frequency and Wavenumber Spectrum of Electron Scale Turbulence</vt:lpstr>
      <vt:lpstr>Two Equivalent Ways to Perform a Synthetic Diagnostic for Turbulence Scattering Measurements</vt:lpstr>
      <vt:lpstr>Two Equivalent Ways to Perform a Synthetic Diagnostic for Turbulence Scattering Measurements</vt:lpstr>
      <vt:lpstr>GYRO Simulation Needs To Resolve (kR, kZ)exp For Synthetic Diagnostic: Hybrid Scale Simulation</vt:lpstr>
      <vt:lpstr>PowerPoint Presentation</vt:lpstr>
      <vt:lpstr>PowerPoint Presentation</vt:lpstr>
      <vt:lpstr>Spectral Peak and width are Recovered Applying Synthetic Diagnostic to Reduced Box Simulation</vt:lpstr>
      <vt:lpstr>Next Steps and Conclusions</vt:lpstr>
      <vt:lpstr>Questions  &amp; Discussion</vt:lpstr>
      <vt:lpstr>Experimental k are Close to the Spectral Peak of Fluctuations</vt:lpstr>
      <vt:lpstr>Experimental Wavenumbers Produce non-negligible transport</vt:lpstr>
      <vt:lpstr>Experimental Wavenumbers Produce non-negligible transport</vt:lpstr>
      <vt:lpstr>Traditional Implementation: filtering in k-space</vt:lpstr>
      <vt:lpstr>New Proposed Implementation: filtering in real space</vt:lpstr>
      <vt:lpstr>Discussion of r &amp; k filtering methods</vt:lpstr>
      <vt:lpstr>Shape of k-filter along Flux Surface</vt:lpstr>
      <vt:lpstr>Synthetic Diagnostic is an a posteriori analysis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from Cyclone Base Case Tests</vt:lpstr>
      <vt:lpstr>Immediate Next Steps</vt:lpstr>
      <vt:lpstr>PowerPoint Presentation</vt:lpstr>
      <vt:lpstr>Synthetic Diagnostic for the High-k Scattering System</vt:lpstr>
      <vt:lpstr>2. Ray Tracing</vt:lpstr>
      <vt:lpstr>2. Ray Tracing</vt:lpstr>
      <vt:lpstr>3. The GYRO code Numerically solves the Gyrokinetic-Maxwell System</vt:lpstr>
      <vt:lpstr>PowerPoint Presentation</vt:lpstr>
      <vt:lpstr>PowerPoint Presentation</vt:lpstr>
      <vt:lpstr>Operating Space of New High-k Scattering Diagnostic</vt:lpstr>
      <vt:lpstr>Mapped Wavenumbers of New High-k to GYRO 2D Fluctuation Spectrum</vt:lpstr>
      <vt:lpstr>Mapped Wavenumbers of New High-k to GYRO 2D Fluctuation Spectrum</vt:lpstr>
      <vt:lpstr>New Proposed Implementation: real space filtering </vt:lpstr>
      <vt:lpstr>Past Work on NSTX H-mode Plasma Showed Stabilization of e- scale Turbulence by Density Gradient</vt:lpstr>
      <vt:lpstr>Results of wavenumber mapping </vt:lpstr>
      <vt:lpstr>Resolving (kR,kZ)exp + Complete electron Scale Spectrum Requires a Big-Simulation-Domain e- Scale Simulation</vt:lpstr>
      <vt:lpstr>1D synthetic turbulence: proof of principle of equivalence between k &amp; r filtering</vt:lpstr>
      <vt:lpstr>Mapped Wavenumbers of New High-k Diagnostic to GYRO kθ Fluctuation Spectrum</vt:lpstr>
      <vt:lpstr>Towards a Quantitative Comparison of Plasma Turbulent Frequency Spectrum</vt:lpstr>
      <vt:lpstr>Resolving (kR,kZ)exp + Complete ETG Spectrum Requires a Big-Simulation-Domain e- Scale Simulation</vt:lpstr>
      <vt:lpstr>PowerPoint Presentation</vt:lpstr>
      <vt:lpstr>Prerequisites to Coordinate Mapping </vt:lpstr>
      <vt:lpstr>Calculated (kr,kθ)exp in GYRO Geometry</vt:lpstr>
      <vt:lpstr>Wavenumber Mapping: (kR, kZ)  (kr, kθ)</vt:lpstr>
      <vt:lpstr>Summary of Coordinate Mapping</vt:lpstr>
      <vt:lpstr>New High-k Scattering System was Designed to Detect Streamers based on Previous Predictions</vt:lpstr>
      <vt:lpstr>New High-k Scattering System was Designed to Detect Peak in Fluctuation Amplitude: streamers</vt:lpstr>
      <vt:lpstr>Standard Electron Scale Simulation Captures Correctly Wavenumbers Detected by New High-k System </vt:lpstr>
      <vt:lpstr>A Big-Simulation-Domain Electron Scale Simulation Was Performed to Apply New Synthetic Diagnostic</vt:lpstr>
      <vt:lpstr>PowerPoint Presentation</vt:lpstr>
      <vt:lpstr>Mapping (krρs,kθρs)GYRO  (kR, kZ)exp </vt:lpstr>
      <vt:lpstr>Mapping (krρs,kθρs)GYRO  (kR, kZ)exp </vt:lpstr>
      <vt:lpstr>Mapping (krρs,kθρs)GYRO  (kR, kZ)exp </vt:lpstr>
      <vt:lpstr>Instructions for editing bottom text banner</vt:lpstr>
      <vt:lpstr>Slide title</vt:lpstr>
      <vt:lpstr>Slide title</vt:lpstr>
      <vt:lpstr>Here are the official NSTX-U icons / logos</vt:lpstr>
    </vt:vector>
  </TitlesOfParts>
  <Company>PPPL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Microsoft Office User</cp:lastModifiedBy>
  <cp:revision>144</cp:revision>
  <cp:lastPrinted>2017-10-23T21:35:03Z</cp:lastPrinted>
  <dcterms:created xsi:type="dcterms:W3CDTF">2015-07-16T16:59:24Z</dcterms:created>
  <dcterms:modified xsi:type="dcterms:W3CDTF">2017-10-23T22:04:19Z</dcterms:modified>
</cp:coreProperties>
</file>