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85" r:id="rId3"/>
    <p:sldId id="274" r:id="rId4"/>
    <p:sldId id="280" r:id="rId5"/>
    <p:sldId id="286" r:id="rId6"/>
    <p:sldId id="276" r:id="rId7"/>
    <p:sldId id="287" r:id="rId8"/>
    <p:sldId id="281" r:id="rId9"/>
    <p:sldId id="282" r:id="rId10"/>
    <p:sldId id="283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nceton Affiliate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FF4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80"/>
    <p:restoredTop sz="94886" autoAdjust="0"/>
  </p:normalViewPr>
  <p:slideViewPr>
    <p:cSldViewPr>
      <p:cViewPr varScale="1">
        <p:scale>
          <a:sx n="85" d="100"/>
          <a:sy n="85" d="100"/>
        </p:scale>
        <p:origin x="5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2362200"/>
            <a:ext cx="107696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03200" y="1143000"/>
            <a:ext cx="117856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505200"/>
            <a:ext cx="97536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NSTX-Results Review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PPPL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21-22 September 2016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1200" y="4876800"/>
            <a:ext cx="27736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50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922818"/>
            <a:ext cx="4492108" cy="17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0" y="4900350"/>
            <a:ext cx="1698487" cy="1783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1200" y="2667000"/>
            <a:ext cx="107696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03200" y="1143000"/>
            <a:ext cx="117856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1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038600"/>
            <a:ext cx="97536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" y="5562600"/>
            <a:ext cx="27736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1600" y="10668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1600" y="1066800"/>
            <a:ext cx="5892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6197600" y="1066800"/>
            <a:ext cx="5892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1600" y="10668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0" y="6560060"/>
            <a:ext cx="12198096" cy="303053"/>
            <a:chOff x="0" y="4324350"/>
            <a:chExt cx="9144000" cy="227176"/>
          </a:xfrm>
        </p:grpSpPr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066800"/>
            <a:ext cx="119888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97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77632" y="6583440"/>
            <a:ext cx="812768" cy="276999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2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6583440"/>
            <a:ext cx="97536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APS-DPP-2017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boronized graphite in NSTX-U</a:t>
            </a:r>
            <a:r>
              <a:rPr lang="is-I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Bedoya </a:t>
            </a:r>
            <a:r>
              <a:rPr lang="en-US" sz="1000" b="1" i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n-US" sz="1000" b="1" baseline="3000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tiff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31796" y="2513454"/>
            <a:ext cx="7848600" cy="1066800"/>
          </a:xfrm>
        </p:spPr>
        <p:txBody>
          <a:bodyPr/>
          <a:lstStyle/>
          <a:p>
            <a:r>
              <a:rPr lang="en-US" dirty="0" smtClean="0"/>
              <a:t>F. Bedoya, </a:t>
            </a:r>
            <a:r>
              <a:rPr lang="en-US" b="1" dirty="0" smtClean="0"/>
              <a:t>J.P. </a:t>
            </a:r>
            <a:r>
              <a:rPr lang="en-US" b="1" dirty="0" err="1" smtClean="0"/>
              <a:t>Allain</a:t>
            </a:r>
            <a:r>
              <a:rPr lang="en-US" dirty="0" smtClean="0"/>
              <a:t>, R. </a:t>
            </a:r>
            <a:r>
              <a:rPr lang="en-US" dirty="0" err="1" smtClean="0"/>
              <a:t>Kaita</a:t>
            </a:r>
            <a:r>
              <a:rPr lang="en-US" dirty="0"/>
              <a:t> </a:t>
            </a:r>
            <a:r>
              <a:rPr lang="en-US" dirty="0" smtClean="0"/>
              <a:t>and C.H. Skinner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43000"/>
            <a:ext cx="11988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Characterization of boronized graphite in NSTX-U and its effect on plasma performance</a:t>
            </a:r>
            <a:endParaRPr lang="en-US" b="1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905548"/>
            <a:ext cx="70599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7569" y="3752959"/>
            <a:ext cx="327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0000"/>
                </a:solidFill>
              </a:rPr>
              <a:t>59</a:t>
            </a:r>
            <a:r>
              <a:rPr lang="en-US" baseline="30000" dirty="0" smtClean="0">
                <a:solidFill>
                  <a:srgbClr val="920000"/>
                </a:solidFill>
              </a:rPr>
              <a:t>th</a:t>
            </a:r>
            <a:r>
              <a:rPr lang="en-US" dirty="0" smtClean="0">
                <a:solidFill>
                  <a:srgbClr val="920000"/>
                </a:solidFill>
              </a:rPr>
              <a:t> Annual APS DPP Meeting</a:t>
            </a:r>
            <a:endParaRPr lang="en-US" dirty="0">
              <a:solidFill>
                <a:srgbClr val="920000"/>
              </a:solidFill>
            </a:endParaRPr>
          </a:p>
          <a:p>
            <a:pPr algn="ctr"/>
            <a:r>
              <a:rPr lang="en-US" dirty="0" smtClean="0">
                <a:solidFill>
                  <a:srgbClr val="920000"/>
                </a:solidFill>
              </a:rPr>
              <a:t>Milwaukee, WI</a:t>
            </a:r>
            <a:endParaRPr lang="en-US" dirty="0">
              <a:solidFill>
                <a:srgbClr val="920000"/>
              </a:solidFill>
            </a:endParaRPr>
          </a:p>
          <a:p>
            <a:pPr algn="ctr"/>
            <a:r>
              <a:rPr lang="en-US" dirty="0" smtClean="0">
                <a:solidFill>
                  <a:srgbClr val="920000"/>
                </a:solidFill>
              </a:rPr>
              <a:t>Oct 23</a:t>
            </a:r>
            <a:r>
              <a:rPr lang="en-US" baseline="30000" dirty="0" smtClean="0">
                <a:solidFill>
                  <a:srgbClr val="920000"/>
                </a:solidFill>
              </a:rPr>
              <a:t>rd</a:t>
            </a:r>
            <a:r>
              <a:rPr lang="en-US" dirty="0" smtClean="0">
                <a:solidFill>
                  <a:srgbClr val="920000"/>
                </a:solidFill>
              </a:rPr>
              <a:t> – Oct 27</a:t>
            </a:r>
            <a:r>
              <a:rPr lang="en-US" baseline="30000" dirty="0" smtClean="0">
                <a:solidFill>
                  <a:srgbClr val="920000"/>
                </a:solidFill>
              </a:rPr>
              <a:t>th</a:t>
            </a:r>
            <a:r>
              <a:rPr lang="en-US" dirty="0" smtClean="0">
                <a:solidFill>
                  <a:srgbClr val="920000"/>
                </a:solidFill>
              </a:rPr>
              <a:t>  2017</a:t>
            </a:r>
            <a:endParaRPr lang="en-US" dirty="0">
              <a:solidFill>
                <a:srgbClr val="92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905548"/>
            <a:ext cx="7304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XPS CS sample - </a:t>
            </a:r>
            <a:r>
              <a:rPr lang="en-US" b="1" dirty="0" smtClean="0"/>
              <a:t>D</a:t>
            </a:r>
            <a:r>
              <a:rPr lang="en-US" b="1" baseline="30000" dirty="0" smtClean="0"/>
              <a:t>+</a:t>
            </a:r>
            <a:r>
              <a:rPr lang="en-US" b="1" dirty="0" smtClean="0"/>
              <a:t> Irradiation drives oxidation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84" y="1735131"/>
            <a:ext cx="284071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0000"/>
                </a:solidFill>
              </a:rPr>
              <a:t>Deuterium irradiation drives oxidation of the B coatings, the oxides can be </a:t>
            </a:r>
            <a:r>
              <a:rPr lang="en-US" sz="2400" b="1" i="1" dirty="0">
                <a:solidFill>
                  <a:srgbClr val="920000"/>
                </a:solidFill>
              </a:rPr>
              <a:t>easily </a:t>
            </a:r>
            <a:r>
              <a:rPr lang="en-US" sz="2400" b="1" dirty="0">
                <a:solidFill>
                  <a:srgbClr val="920000"/>
                </a:solidFill>
              </a:rPr>
              <a:t>removed with additional irradiation. </a:t>
            </a:r>
            <a:endParaRPr lang="en-US" sz="2400" b="1" dirty="0" smtClean="0">
              <a:solidFill>
                <a:srgbClr val="920000"/>
              </a:solidFill>
            </a:endParaRPr>
          </a:p>
          <a:p>
            <a:endParaRPr lang="en-US" sz="2400" b="1" dirty="0">
              <a:solidFill>
                <a:srgbClr val="920000"/>
              </a:solidFill>
            </a:endParaRPr>
          </a:p>
          <a:p>
            <a:r>
              <a:rPr lang="en-US" sz="2400" b="1" dirty="0" smtClean="0">
                <a:solidFill>
                  <a:srgbClr val="920000"/>
                </a:solidFill>
              </a:rPr>
              <a:t>Similar </a:t>
            </a:r>
            <a:r>
              <a:rPr lang="en-US" sz="2400" b="1" dirty="0">
                <a:solidFill>
                  <a:srgbClr val="920000"/>
                </a:solidFill>
              </a:rPr>
              <a:t>to what we observed in </a:t>
            </a:r>
            <a:r>
              <a:rPr lang="en-US" sz="2400" b="1" dirty="0" smtClean="0">
                <a:solidFill>
                  <a:srgbClr val="920000"/>
                </a:solidFill>
              </a:rPr>
              <a:t>NSTX-U with MAPP </a:t>
            </a:r>
            <a:r>
              <a:rPr lang="en-US" sz="2400" b="1" dirty="0">
                <a:solidFill>
                  <a:srgbClr val="920000"/>
                </a:solidFill>
              </a:rPr>
              <a:t>!! 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990600"/>
            <a:ext cx="47005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336699"/>
                </a:solidFill>
              </a:rPr>
              <a:t>Core A18 – D</a:t>
            </a:r>
            <a:r>
              <a:rPr lang="en-US" sz="3000" b="1" baseline="30000" dirty="0" smtClean="0">
                <a:solidFill>
                  <a:srgbClr val="336699"/>
                </a:solidFill>
              </a:rPr>
              <a:t>+</a:t>
            </a:r>
            <a:r>
              <a:rPr lang="en-US" sz="3000" b="1" dirty="0" smtClean="0">
                <a:solidFill>
                  <a:srgbClr val="336699"/>
                </a:solidFill>
              </a:rPr>
              <a:t> Irradiation</a:t>
            </a:r>
            <a:endParaRPr lang="en-US" sz="3000" b="1" dirty="0">
              <a:solidFill>
                <a:srgbClr val="3366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414" y="1053196"/>
            <a:ext cx="7799035" cy="51952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3034339" y="4727699"/>
            <a:ext cx="17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20000"/>
                </a:solidFill>
              </a:rPr>
              <a:t>6x10</a:t>
            </a:r>
            <a:r>
              <a:rPr lang="en-US" sz="1600" b="1" baseline="30000" dirty="0" smtClean="0">
                <a:solidFill>
                  <a:srgbClr val="920000"/>
                </a:solidFill>
              </a:rPr>
              <a:t>16</a:t>
            </a:r>
            <a:r>
              <a:rPr lang="en-US" sz="1600" b="1" dirty="0" smtClean="0">
                <a:solidFill>
                  <a:srgbClr val="920000"/>
                </a:solidFill>
              </a:rPr>
              <a:t> D</a:t>
            </a:r>
            <a:r>
              <a:rPr lang="en-US" sz="1600" b="1" baseline="30000" dirty="0" smtClean="0">
                <a:solidFill>
                  <a:srgbClr val="920000"/>
                </a:solidFill>
              </a:rPr>
              <a:t>+</a:t>
            </a:r>
            <a:r>
              <a:rPr lang="en-US" sz="1600" b="1" dirty="0" smtClean="0">
                <a:solidFill>
                  <a:srgbClr val="92000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920000"/>
                </a:solidFill>
              </a:rPr>
              <a:t>2</a:t>
            </a:r>
            <a:endParaRPr lang="en-US" sz="1600" b="1" baseline="30000" dirty="0">
              <a:solidFill>
                <a:srgbClr val="92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644876" y="5605247"/>
            <a:ext cx="18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3.5x10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17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6423000">
            <a:off x="4046481" y="5045982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6423000">
            <a:off x="4280416" y="4162436"/>
            <a:ext cx="896629" cy="683853"/>
          </a:xfrm>
          <a:prstGeom prst="arc">
            <a:avLst/>
          </a:prstGeom>
          <a:ln w="57150">
            <a:solidFill>
              <a:srgbClr val="92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6423000">
            <a:off x="4119452" y="3226944"/>
            <a:ext cx="874828" cy="969584"/>
          </a:xfrm>
          <a:prstGeom prst="arc">
            <a:avLst>
              <a:gd name="adj1" fmla="val 16200000"/>
              <a:gd name="adj2" fmla="val 1179890"/>
            </a:avLst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2729727" y="3674876"/>
            <a:ext cx="18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2.0x10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17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/>
              <a:t>Samples manufactured from tiles extracted from NSTX-U were characterized </a:t>
            </a:r>
            <a:r>
              <a:rPr lang="en-US" sz="2600" i="1" dirty="0" smtClean="0"/>
              <a:t>post-mortem</a:t>
            </a:r>
            <a:r>
              <a:rPr lang="en-US" sz="2600" dirty="0" smtClean="0"/>
              <a:t> using XPS and ion beam etching</a:t>
            </a:r>
            <a:endParaRPr lang="en-US" sz="2600" dirty="0"/>
          </a:p>
          <a:p>
            <a:pPr algn="just"/>
            <a:endParaRPr lang="en-US" sz="2600" dirty="0"/>
          </a:p>
          <a:p>
            <a:r>
              <a:rPr lang="en-US" sz="2200" dirty="0"/>
              <a:t>The boron concentrations on the three samples were different, implying possible non-uniform deposition during </a:t>
            </a:r>
            <a:r>
              <a:rPr lang="en-US" sz="2200" dirty="0" smtClean="0"/>
              <a:t>boronization. </a:t>
            </a:r>
            <a:endParaRPr lang="en-US" sz="2200" dirty="0"/>
          </a:p>
          <a:p>
            <a:endParaRPr lang="en-US" sz="2600" dirty="0"/>
          </a:p>
          <a:p>
            <a:r>
              <a:rPr lang="en-US" sz="2400" b="1" dirty="0"/>
              <a:t>D</a:t>
            </a:r>
            <a:r>
              <a:rPr lang="en-US" sz="2400" b="1" baseline="30000" dirty="0"/>
              <a:t>+</a:t>
            </a:r>
            <a:r>
              <a:rPr lang="en-US" sz="2400" b="1" dirty="0"/>
              <a:t> irradiation of clean </a:t>
            </a:r>
            <a:r>
              <a:rPr lang="en-US" sz="2400" b="1" i="1" dirty="0"/>
              <a:t>post-mortem </a:t>
            </a:r>
            <a:r>
              <a:rPr lang="en-US" sz="2400" b="1" dirty="0"/>
              <a:t>sample showed similar behavior to that observed in MAPP: </a:t>
            </a:r>
            <a:endParaRPr lang="en-US" sz="2400" b="1" dirty="0" smtClean="0"/>
          </a:p>
          <a:p>
            <a:pPr lvl="1"/>
            <a:r>
              <a:rPr lang="en-US" sz="2200" b="1" dirty="0"/>
              <a:t>D</a:t>
            </a:r>
            <a:r>
              <a:rPr lang="en-US" sz="2200" b="1" dirty="0" smtClean="0"/>
              <a:t>euterium ions </a:t>
            </a:r>
            <a:r>
              <a:rPr lang="en-US" sz="2200" b="1" dirty="0"/>
              <a:t>driven </a:t>
            </a:r>
            <a:r>
              <a:rPr lang="en-US" sz="2200" b="1" dirty="0" smtClean="0"/>
              <a:t>oxidation</a:t>
            </a:r>
          </a:p>
          <a:p>
            <a:pPr lvl="1"/>
            <a:r>
              <a:rPr lang="en-US" sz="2000" dirty="0" smtClean="0"/>
              <a:t>Plasma </a:t>
            </a:r>
            <a:r>
              <a:rPr lang="en-US" sz="2000" dirty="0"/>
              <a:t>(</a:t>
            </a:r>
            <a:r>
              <a:rPr lang="en-US" sz="2000" dirty="0" err="1"/>
              <a:t>Ar</a:t>
            </a:r>
            <a:r>
              <a:rPr lang="en-US" sz="2000" baseline="30000" dirty="0"/>
              <a:t>+</a:t>
            </a:r>
            <a:r>
              <a:rPr lang="en-US" sz="2000" dirty="0"/>
              <a:t>) induced sputtering and oxides removal </a:t>
            </a:r>
          </a:p>
          <a:p>
            <a:pPr algn="just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24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70" y="1051351"/>
            <a:ext cx="4322210" cy="37492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7" y="989057"/>
            <a:ext cx="3722743" cy="54879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 – Oxygen retention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6876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Oxygen concentration reduction in PFCs with </a:t>
            </a:r>
            <a:r>
              <a:rPr lang="en-US" b="1" dirty="0" err="1" smtClean="0"/>
              <a:t>boronization</a:t>
            </a:r>
            <a:r>
              <a:rPr lang="en-US" b="1" dirty="0" smtClean="0"/>
              <a:t> improves performance.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046827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99"/>
                </a:solidFill>
              </a:rPr>
              <a:t>Low oxygen concentration following boronization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40386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</a:rPr>
              <a:t>Improved plasma performance on similar scenarios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49853" y="1155352"/>
            <a:ext cx="1614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MAPP XPS </a:t>
            </a:r>
            <a:r>
              <a:rPr lang="en-US" sz="2000" b="1" smtClean="0"/>
              <a:t>data obtained at NSTX-U</a:t>
            </a:r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22" name="Arc 21"/>
          <p:cNvSpPr/>
          <p:nvPr/>
        </p:nvSpPr>
        <p:spPr>
          <a:xfrm rot="7672388">
            <a:off x="9897868" y="1389733"/>
            <a:ext cx="1371600" cy="1371600"/>
          </a:xfrm>
          <a:prstGeom prst="arc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1" idx="2"/>
          </p:cNvCxnSpPr>
          <p:nvPr/>
        </p:nvCxnSpPr>
        <p:spPr>
          <a:xfrm flipH="1">
            <a:off x="11257111" y="2786568"/>
            <a:ext cx="1" cy="1861632"/>
          </a:xfrm>
          <a:prstGeom prst="straightConnector1">
            <a:avLst/>
          </a:prstGeom>
          <a:ln w="1143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18631" y="536826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920000"/>
                </a:solidFill>
              </a:rPr>
              <a:t>Further studies in the laboratory (</a:t>
            </a:r>
            <a:r>
              <a:rPr lang="en-US" sz="2400" b="1" i="1" dirty="0" smtClean="0">
                <a:solidFill>
                  <a:srgbClr val="920000"/>
                </a:solidFill>
              </a:rPr>
              <a:t>post-mortem and control</a:t>
            </a:r>
            <a:r>
              <a:rPr lang="en-US" sz="2400" b="1" dirty="0" smtClean="0">
                <a:solidFill>
                  <a:srgbClr val="920000"/>
                </a:solidFill>
              </a:rPr>
              <a:t>)</a:t>
            </a:r>
            <a:r>
              <a:rPr lang="en-US" sz="2400" b="1" i="1" dirty="0" smtClean="0">
                <a:solidFill>
                  <a:srgbClr val="920000"/>
                </a:solidFill>
              </a:rPr>
              <a:t> </a:t>
            </a:r>
            <a:r>
              <a:rPr lang="en-US" sz="2400" b="1" dirty="0" smtClean="0">
                <a:solidFill>
                  <a:srgbClr val="920000"/>
                </a:solidFill>
              </a:rPr>
              <a:t>to test this hypothesis</a:t>
            </a:r>
            <a:endParaRPr lang="en-US" sz="2400" b="1" i="1" dirty="0">
              <a:solidFill>
                <a:srgbClr val="920000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 rot="13944082">
            <a:off x="5686187" y="4924187"/>
            <a:ext cx="1371600" cy="1371600"/>
          </a:xfrm>
          <a:prstGeom prst="arc">
            <a:avLst/>
          </a:prstGeom>
          <a:ln w="12700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4426464" y="1544420"/>
            <a:ext cx="2689554" cy="1084034"/>
          </a:xfrm>
          <a:prstGeom prst="arc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3072713" y="2650728"/>
            <a:ext cx="1663499" cy="1909220"/>
          </a:xfrm>
          <a:prstGeom prst="arc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4800599" y="2379546"/>
            <a:ext cx="1" cy="1659054"/>
          </a:xfrm>
          <a:prstGeom prst="straightConnector1">
            <a:avLst/>
          </a:prstGeom>
          <a:ln w="1524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69133" y="1168247"/>
            <a:ext cx="86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</a:t>
            </a:r>
            <a:r>
              <a:rPr lang="en-US" b="1" baseline="-25000" dirty="0" smtClean="0"/>
              <a:t>P</a:t>
            </a:r>
            <a:r>
              <a:rPr lang="en-US" b="1" dirty="0" smtClean="0"/>
              <a:t> (kA)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1304" y="361823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NBI (MW)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4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Samples made from NSTX-U tiles </a:t>
            </a:r>
            <a:r>
              <a:rPr lang="en-US" b="1" i="1" dirty="0" smtClean="0"/>
              <a:t>(post-mortem)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300" y="1066800"/>
            <a:ext cx="15185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683" y="1109086"/>
            <a:ext cx="3101317" cy="320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273" y="1109086"/>
            <a:ext cx="1819727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4968895"/>
            <a:ext cx="5122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Tiles location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A18, Center Stack (CS) Shoulder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B17, Inner Lower Divertor (ILD)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C18, Outer Lower Divertor (OLD)</a:t>
            </a:r>
            <a:endParaRPr lang="en-US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087" y="4221480"/>
            <a:ext cx="1583871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893" y="4076941"/>
            <a:ext cx="1464145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419" y="4076941"/>
            <a:ext cx="1508961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6877" y="931277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336699"/>
                </a:solidFill>
              </a:rPr>
              <a:t>Core samples</a:t>
            </a:r>
            <a:endParaRPr lang="en-US" sz="3200" b="1">
              <a:solidFill>
                <a:srgbClr val="3366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7" y="1503561"/>
            <a:ext cx="4927345" cy="3297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025" y="2221468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CS </a:t>
            </a:r>
            <a:r>
              <a:rPr lang="en-US" sz="1400" b="1" smtClean="0">
                <a:solidFill>
                  <a:srgbClr val="FFFF00"/>
                </a:solidFill>
              </a:rPr>
              <a:t>-Shoulder</a:t>
            </a:r>
            <a:endParaRPr lang="en-US" sz="14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753" y="3166381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Inner LD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1758" y="39594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Outer LD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1997" y="3343293"/>
            <a:ext cx="1239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20000"/>
                </a:solidFill>
                <a:latin typeface="Helvetica" charset="0"/>
                <a:ea typeface="Helvetica" charset="0"/>
                <a:cs typeface="Helvetica" charset="0"/>
              </a:rPr>
              <a:t>Analysis </a:t>
            </a:r>
          </a:p>
          <a:p>
            <a:r>
              <a:rPr lang="en-US" sz="2000" dirty="0" smtClean="0">
                <a:solidFill>
                  <a:srgbClr val="920000"/>
                </a:solidFill>
                <a:latin typeface="Helvetica" charset="0"/>
                <a:ea typeface="Helvetica" charset="0"/>
                <a:cs typeface="Helvetica" charset="0"/>
              </a:rPr>
              <a:t>Chamber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Experimental methods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71" y="1600556"/>
            <a:ext cx="6351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20000"/>
                </a:solidFill>
              </a:rPr>
              <a:t>MAPP Facility</a:t>
            </a:r>
            <a:endParaRPr lang="en-US" sz="2000" b="1" dirty="0">
              <a:solidFill>
                <a:srgbClr val="92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05635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Materials analysis in NSTX-U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752600"/>
            <a:ext cx="3988809" cy="4005892"/>
          </a:xfrm>
          <a:prstGeom prst="rect">
            <a:avLst/>
          </a:prstGeom>
          <a:ln w="76200">
            <a:solidFill>
              <a:srgbClr val="336699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0621"/>
            <a:ext cx="3841656" cy="2332579"/>
          </a:xfrm>
          <a:prstGeom prst="rect">
            <a:avLst/>
          </a:prstGeom>
          <a:ln w="76200">
            <a:noFill/>
          </a:ln>
        </p:spPr>
      </p:pic>
      <p:sp>
        <p:nvSpPr>
          <p:cNvPr id="29" name="Arc 28"/>
          <p:cNvSpPr/>
          <p:nvPr/>
        </p:nvSpPr>
        <p:spPr>
          <a:xfrm rot="6524981">
            <a:off x="2342336" y="3311021"/>
            <a:ext cx="2485136" cy="2818942"/>
          </a:xfrm>
          <a:prstGeom prst="arc">
            <a:avLst/>
          </a:prstGeom>
          <a:noFill/>
          <a:ln w="76200"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81801" y="1039248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Post-mortem </a:t>
            </a:r>
            <a:r>
              <a:rPr lang="en-US" sz="2000" b="1" dirty="0" smtClean="0"/>
              <a:t>and Controlled experiments</a:t>
            </a:r>
            <a:r>
              <a:rPr lang="en-US" sz="2000" b="1" dirty="0"/>
              <a:t> </a:t>
            </a:r>
            <a:r>
              <a:rPr lang="en-US" sz="2000" b="1" dirty="0" smtClean="0"/>
              <a:t>at University of Illinois</a:t>
            </a:r>
          </a:p>
          <a:p>
            <a:r>
              <a:rPr lang="en-US" sz="2000" b="1" dirty="0" smtClean="0">
                <a:solidFill>
                  <a:srgbClr val="920000"/>
                </a:solidFill>
              </a:rPr>
              <a:t>IGNIS Facility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856" y="2133600"/>
            <a:ext cx="5607144" cy="4216572"/>
          </a:xfrm>
          <a:prstGeom prst="rect">
            <a:avLst/>
          </a:prstGeom>
          <a:ln w="7620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58000" y="25146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Helvetica" charset="0"/>
                <a:ea typeface="Helvetica" charset="0"/>
                <a:cs typeface="Helvetica" charset="0"/>
              </a:rPr>
              <a:t>Ar</a:t>
            </a:r>
            <a:r>
              <a:rPr lang="en-US" sz="1400" baseline="30000" dirty="0" smtClean="0"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,D</a:t>
            </a:r>
            <a:r>
              <a:rPr lang="en-US" sz="1400" baseline="30000" dirty="0" smtClean="0">
                <a:latin typeface="Helvetica" charset="0"/>
                <a:ea typeface="Helvetica" charset="0"/>
                <a:cs typeface="Helvetica" charset="0"/>
              </a:rPr>
              <a:t>+</a:t>
            </a:r>
            <a:endParaRPr lang="en-US" sz="1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Ion-Gas-Neutral Interactions with Surfaces (IGNIS) Facility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0200" y="1279654"/>
            <a:ext cx="6316028" cy="47499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1197471"/>
            <a:ext cx="449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b="1" dirty="0" smtClean="0"/>
              <a:t>True </a:t>
            </a:r>
            <a:r>
              <a:rPr lang="en-US" sz="2200" b="1" i="1" dirty="0" smtClean="0"/>
              <a:t>in-situ, in-operando</a:t>
            </a:r>
            <a:r>
              <a:rPr lang="en-US" sz="2200" b="1" dirty="0" smtClean="0"/>
              <a:t> analysis of surfaces.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b="1" dirty="0" smtClean="0">
                <a:solidFill>
                  <a:srgbClr val="920000"/>
                </a:solidFill>
              </a:rPr>
              <a:t>Chemistry analysis (HR-XPS, HR-ISS) at NAP (UHV to 1 </a:t>
            </a:r>
            <a:r>
              <a:rPr lang="en-US" sz="2200" b="1" dirty="0" err="1" smtClean="0">
                <a:solidFill>
                  <a:srgbClr val="920000"/>
                </a:solidFill>
              </a:rPr>
              <a:t>mTorr</a:t>
            </a:r>
            <a:r>
              <a:rPr lang="en-US" sz="2200" b="1" dirty="0" smtClean="0">
                <a:solidFill>
                  <a:srgbClr val="920000"/>
                </a:solidFill>
              </a:rPr>
              <a:t> OP).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Wide experimental parameters space: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Temperature LN to 1000 </a:t>
            </a:r>
            <a:r>
              <a:rPr lang="en-US" sz="2200" baseline="30000" dirty="0" err="1" smtClean="0"/>
              <a:t>o</a:t>
            </a:r>
            <a:r>
              <a:rPr lang="en-US" sz="2200" dirty="0" err="1" smtClean="0"/>
              <a:t>C.</a:t>
            </a:r>
            <a:endParaRPr lang="en-US" sz="2200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Plasma irradiations; </a:t>
            </a:r>
            <a:r>
              <a:rPr lang="en-US" sz="2200" dirty="0"/>
              <a:t>n</a:t>
            </a:r>
            <a:r>
              <a:rPr lang="en-US" sz="2200" dirty="0" smtClean="0"/>
              <a:t>oble and reactive gas (250 eV – 2 </a:t>
            </a:r>
            <a:r>
              <a:rPr lang="en-US" sz="2200" dirty="0" err="1" smtClean="0"/>
              <a:t>keV</a:t>
            </a:r>
            <a:r>
              <a:rPr lang="en-US" sz="2200" dirty="0" smtClean="0"/>
              <a:t>)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552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036" y="1965067"/>
            <a:ext cx="5997422" cy="42206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3" y="3138195"/>
            <a:ext cx="5205417" cy="30798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 identification of components via XPS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111984"/>
            <a:ext cx="6293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000" b="1" dirty="0"/>
              <a:t>Emission of photoelectrons under incident soft X-ray </a:t>
            </a:r>
            <a:r>
              <a:rPr lang="en-US" sz="2000" b="1" dirty="0" smtClean="0"/>
              <a:t>beam</a:t>
            </a:r>
            <a:endParaRPr lang="en-US" sz="2000" b="1" dirty="0"/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/>
              <a:t>Probe top </a:t>
            </a:r>
            <a:r>
              <a:rPr lang="en-US" sz="2000" b="1" dirty="0" smtClean="0"/>
              <a:t>1 </a:t>
            </a:r>
            <a:r>
              <a:rPr lang="en-US" sz="2000" b="1" dirty="0"/>
              <a:t>– </a:t>
            </a:r>
            <a:r>
              <a:rPr lang="en-US" sz="2000" b="1" dirty="0" smtClean="0"/>
              <a:t>10 </a:t>
            </a:r>
            <a:r>
              <a:rPr lang="en-US" sz="2000" b="1" dirty="0"/>
              <a:t>nm of sample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/>
              <a:t>Elemental identification in survey scans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000" b="1" dirty="0"/>
              <a:t>Region scans allow quantitative analysis (</a:t>
            </a:r>
            <a:r>
              <a:rPr lang="en-US" sz="2000" b="1" dirty="0" smtClean="0"/>
              <a:t>at.%)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3871" y="2387272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Oxygen</a:t>
            </a:r>
          </a:p>
          <a:p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72600" y="2387272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Carbon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52875" y="5052156"/>
            <a:ext cx="18485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200" b="1"/>
            </a:lvl1pPr>
          </a:lstStyle>
          <a:p>
            <a:r>
              <a:rPr lang="en-US" dirty="0"/>
              <a:t>Survey scan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0044" y="1353355"/>
            <a:ext cx="202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/>
              <a:t>Region scans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7678484" y="1568799"/>
            <a:ext cx="661560" cy="542743"/>
          </a:xfrm>
          <a:prstGeom prst="straightConnector1">
            <a:avLst/>
          </a:prstGeom>
          <a:ln w="44450" cmpd="sng">
            <a:solidFill>
              <a:srgbClr val="92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10363355" y="1568799"/>
            <a:ext cx="220733" cy="542743"/>
          </a:xfrm>
          <a:prstGeom prst="straightConnector1">
            <a:avLst/>
          </a:prstGeom>
          <a:ln w="44450" cmpd="sng">
            <a:solidFill>
              <a:srgbClr val="92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 rot="15072874">
            <a:off x="7350686" y="4159868"/>
            <a:ext cx="1353807" cy="408801"/>
          </a:xfrm>
          <a:prstGeom prst="rightArrow">
            <a:avLst>
              <a:gd name="adj1" fmla="val 26191"/>
              <a:gd name="adj2" fmla="val 92857"/>
            </a:avLst>
          </a:prstGeom>
          <a:solidFill>
            <a:srgbClr val="920000">
              <a:alpha val="41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087263">
            <a:off x="9693042" y="3504705"/>
            <a:ext cx="916202" cy="408801"/>
          </a:xfrm>
          <a:prstGeom prst="rightArrow">
            <a:avLst>
              <a:gd name="adj1" fmla="val 26191"/>
              <a:gd name="adj2" fmla="val 92857"/>
            </a:avLst>
          </a:prstGeom>
          <a:solidFill>
            <a:srgbClr val="920000">
              <a:alpha val="41000"/>
            </a:srgbClr>
          </a:solidFill>
          <a:ln>
            <a:solidFill>
              <a:schemeClr val="tx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76600"/>
            <a:ext cx="93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" charset="0"/>
                <a:ea typeface="Times" charset="0"/>
                <a:cs typeface="Times" charset="0"/>
              </a:rPr>
              <a:t>h</a:t>
            </a:r>
            <a:r>
              <a:rPr lang="en-US" sz="54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latin typeface="Times" charset="0"/>
                <a:ea typeface="Times" charset="0"/>
                <a:cs typeface="Times" charset="0"/>
                <a:sym typeface="Symbol" charset="2"/>
              </a:rPr>
              <a:t></a:t>
            </a:r>
            <a:endParaRPr lang="en-US" sz="54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4185" y="3138195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5400" b="1" baseline="30000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-</a:t>
            </a:r>
            <a:endParaRPr lang="en-US" sz="5400" b="1" baseline="3000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974" y="1143000"/>
            <a:ext cx="78867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XPS OLD sample – Highest oxygen and boron concentration at OSP region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8143" y="1687354"/>
            <a:ext cx="32185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High presence of oxides throughout the whole experiment </a:t>
            </a: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b="1" dirty="0" smtClean="0">
                <a:solidFill>
                  <a:srgbClr val="920000"/>
                </a:solidFill>
              </a:rPr>
              <a:t>Highest boron concentration of all cores (~20%) in analyzed depth (~100 nm)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Also highest oxygen concentration in depth ( as much as 40%)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990600"/>
            <a:ext cx="4543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336699"/>
                </a:solidFill>
              </a:rPr>
              <a:t>Core C18 – OLD sample</a:t>
            </a:r>
            <a:endParaRPr lang="en-US" sz="3000" b="1" dirty="0">
              <a:solidFill>
                <a:srgbClr val="3366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505200" y="5681246"/>
            <a:ext cx="73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As is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825681" y="4606983"/>
            <a:ext cx="17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1x10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15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733193" y="2344611"/>
            <a:ext cx="18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3.5x10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17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6423000">
            <a:off x="3885120" y="5118527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6423000">
            <a:off x="4046338" y="4082207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0689068">
            <a:off x="4112294" y="2527862"/>
            <a:ext cx="874828" cy="969584"/>
          </a:xfrm>
          <a:prstGeom prst="arc">
            <a:avLst>
              <a:gd name="adj1" fmla="val 16200000"/>
              <a:gd name="adj2" fmla="val 2463899"/>
            </a:avLst>
          </a:prstGeom>
          <a:ln w="57150">
            <a:solidFill>
              <a:srgbClr val="00808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990601"/>
            <a:ext cx="7946518" cy="5105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XPS ILD sample – Evidence of presence of impurities on surfaces in PFR region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8143" y="1687354"/>
            <a:ext cx="3218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/>
              <a:t>High presence of oxides throughout the whole experiment </a:t>
            </a: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Presence </a:t>
            </a:r>
            <a:r>
              <a:rPr lang="en-US" sz="2200" dirty="0"/>
              <a:t>of a new XPS </a:t>
            </a:r>
            <a:r>
              <a:rPr lang="en-US" sz="2200" dirty="0" smtClean="0"/>
              <a:t>peak, attributed to Cl, possible NSTX-U impurity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B-B and B-C (non-oxidized) </a:t>
            </a:r>
            <a:r>
              <a:rPr lang="en-US" sz="2200" dirty="0"/>
              <a:t>states observable following </a:t>
            </a:r>
            <a:r>
              <a:rPr lang="en-US" sz="2200" dirty="0" err="1"/>
              <a:t>Ar</a:t>
            </a:r>
            <a:r>
              <a:rPr lang="en-US" sz="2200" baseline="30000" dirty="0"/>
              <a:t>+</a:t>
            </a:r>
            <a:r>
              <a:rPr lang="en-US" sz="2200" dirty="0"/>
              <a:t> irradiation </a:t>
            </a:r>
          </a:p>
          <a:p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990600"/>
            <a:ext cx="4350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336699"/>
                </a:solidFill>
              </a:rPr>
              <a:t>Core B17 – ILD sample</a:t>
            </a:r>
            <a:endParaRPr lang="en-US" sz="3000" b="1" dirty="0">
              <a:solidFill>
                <a:srgbClr val="3366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666561" y="5608701"/>
            <a:ext cx="73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8080"/>
                </a:solidFill>
              </a:rPr>
              <a:t>As is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737364" y="4027490"/>
            <a:ext cx="17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1x10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15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895600" y="2286000"/>
            <a:ext cx="18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3.5x10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17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6423000">
            <a:off x="4046481" y="5045982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6423000">
            <a:off x="3958021" y="3502714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6423000">
            <a:off x="3933136" y="1798164"/>
            <a:ext cx="874828" cy="969584"/>
          </a:xfrm>
          <a:prstGeom prst="arc">
            <a:avLst>
              <a:gd name="adj1" fmla="val 16200000"/>
              <a:gd name="adj2" fmla="val 1179890"/>
            </a:avLst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55" y="994117"/>
            <a:ext cx="7822445" cy="52107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XPS CS sample – Different chemistry in CS and LD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8143" y="1687354"/>
            <a:ext cx="31677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/>
              <a:t>Initial high presence of oxides (lower concentration than other cores) </a:t>
            </a: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/>
              <a:t>B-B and B-C states </a:t>
            </a:r>
            <a:r>
              <a:rPr lang="en-US" sz="2200" dirty="0"/>
              <a:t>visible after </a:t>
            </a:r>
            <a:r>
              <a:rPr lang="en-US" sz="2200" dirty="0" err="1"/>
              <a:t>Ar</a:t>
            </a:r>
            <a:r>
              <a:rPr lang="en-US" sz="2200" baseline="30000" dirty="0" smtClean="0"/>
              <a:t>+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200" b="1" dirty="0" smtClean="0">
                <a:solidFill>
                  <a:srgbClr val="920000"/>
                </a:solidFill>
              </a:rPr>
              <a:t>Post-cleaning </a:t>
            </a:r>
            <a:r>
              <a:rPr lang="en-US" sz="2200" b="1" dirty="0">
                <a:solidFill>
                  <a:srgbClr val="920000"/>
                </a:solidFill>
              </a:rPr>
              <a:t>state has the </a:t>
            </a:r>
            <a:r>
              <a:rPr lang="en-US" sz="2200" b="1" dirty="0" smtClean="0">
                <a:solidFill>
                  <a:srgbClr val="920000"/>
                </a:solidFill>
              </a:rPr>
              <a:t>closest </a:t>
            </a:r>
            <a:r>
              <a:rPr lang="en-US" sz="2200" b="1" dirty="0">
                <a:solidFill>
                  <a:srgbClr val="920000"/>
                </a:solidFill>
              </a:rPr>
              <a:t>resemblance to </a:t>
            </a:r>
            <a:r>
              <a:rPr lang="en-US" sz="2200" b="1" dirty="0" smtClean="0">
                <a:solidFill>
                  <a:srgbClr val="920000"/>
                </a:solidFill>
              </a:rPr>
              <a:t>post-boronized </a:t>
            </a:r>
            <a:r>
              <a:rPr lang="en-US" sz="2200" b="1" dirty="0">
                <a:solidFill>
                  <a:srgbClr val="920000"/>
                </a:solidFill>
              </a:rPr>
              <a:t>state from MAPP </a:t>
            </a:r>
            <a:endParaRPr lang="en-US" sz="2200" dirty="0">
              <a:solidFill>
                <a:srgbClr val="92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-76200" y="990600"/>
            <a:ext cx="42933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336699"/>
                </a:solidFill>
              </a:rPr>
              <a:t>Core A18 – CS Sample</a:t>
            </a:r>
            <a:endParaRPr lang="en-US" sz="3000" b="1" dirty="0">
              <a:solidFill>
                <a:srgbClr val="33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666561" y="5608701"/>
            <a:ext cx="73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8080"/>
                </a:solidFill>
              </a:rPr>
              <a:t>As is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737364" y="4027490"/>
            <a:ext cx="17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1x10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15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895600" y="2286000"/>
            <a:ext cx="18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80"/>
                </a:solidFill>
              </a:rPr>
              <a:t>3.5x10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17</a:t>
            </a:r>
            <a:r>
              <a:rPr lang="en-US" sz="1600" b="1" dirty="0" smtClean="0">
                <a:solidFill>
                  <a:srgbClr val="008080"/>
                </a:solidFill>
              </a:rPr>
              <a:t> </a:t>
            </a:r>
            <a:r>
              <a:rPr lang="en-US" sz="1600" b="1" dirty="0" err="1" smtClean="0">
                <a:solidFill>
                  <a:srgbClr val="008080"/>
                </a:solidFill>
              </a:rPr>
              <a:t>Ar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+</a:t>
            </a:r>
            <a:r>
              <a:rPr lang="en-US" sz="1600" b="1" dirty="0" smtClean="0">
                <a:solidFill>
                  <a:srgbClr val="008080"/>
                </a:solidFill>
              </a:rPr>
              <a:t>/cm</a:t>
            </a:r>
            <a:r>
              <a:rPr lang="en-US" sz="1600" b="1" baseline="30000" dirty="0" smtClean="0">
                <a:solidFill>
                  <a:srgbClr val="008080"/>
                </a:solidFill>
              </a:rPr>
              <a:t>2</a:t>
            </a:r>
            <a:endParaRPr lang="en-US" sz="1600" b="1" baseline="30000" dirty="0">
              <a:solidFill>
                <a:srgbClr val="008080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6423000">
            <a:off x="4046481" y="5045982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6423000">
            <a:off x="3958021" y="3502714"/>
            <a:ext cx="896629" cy="683853"/>
          </a:xfrm>
          <a:prstGeom prst="arc">
            <a:avLst/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6423000">
            <a:off x="3933136" y="1798164"/>
            <a:ext cx="874828" cy="969584"/>
          </a:xfrm>
          <a:prstGeom prst="arc">
            <a:avLst>
              <a:gd name="adj1" fmla="val 16200000"/>
              <a:gd name="adj2" fmla="val 1343589"/>
            </a:avLst>
          </a:prstGeom>
          <a:ln w="57150">
            <a:solidFill>
              <a:srgbClr val="00808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564</Words>
  <Application>Microsoft Macintosh PowerPoint</Application>
  <PresentationFormat>Widescreen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Helvetica</vt:lpstr>
      <vt:lpstr>Symbol</vt:lpstr>
      <vt:lpstr>Times</vt:lpstr>
      <vt:lpstr>Wingdings</vt:lpstr>
      <vt:lpstr>Arial</vt:lpstr>
      <vt:lpstr>NSTX Upgrade</vt:lpstr>
      <vt:lpstr>Characterization of boronized graphite in NSTX-U and its effect on plasma performance</vt:lpstr>
      <vt:lpstr>Motivation – Oxygen retention </vt:lpstr>
      <vt:lpstr>Samples made from NSTX-U tiles (post-mortem)</vt:lpstr>
      <vt:lpstr>Experimental methods</vt:lpstr>
      <vt:lpstr>Ion-Gas-Neutral Interactions with Surfaces (IGNIS) Facility</vt:lpstr>
      <vt:lpstr>Chemical identification of components via XPS</vt:lpstr>
      <vt:lpstr>XPS OLD sample – Highest oxygen and boron concentration at OSP region</vt:lpstr>
      <vt:lpstr>XPS ILD sample – Evidence of presence of impurities on surfaces in PFR region</vt:lpstr>
      <vt:lpstr>XPS CS sample – Different chemistry in CS and LD </vt:lpstr>
      <vt:lpstr>XPS CS sample - D+ Irradiation drives oxidation</vt:lpstr>
      <vt:lpstr>Conclusions</vt:lpstr>
    </vt:vector>
  </TitlesOfParts>
  <Company>PPPL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287</cp:revision>
  <cp:lastPrinted>2016-10-25T16:01:32Z</cp:lastPrinted>
  <dcterms:created xsi:type="dcterms:W3CDTF">2015-07-16T16:59:24Z</dcterms:created>
  <dcterms:modified xsi:type="dcterms:W3CDTF">2017-10-24T15:49:09Z</dcterms:modified>
</cp:coreProperties>
</file>