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8" r:id="rId2"/>
    <p:sldId id="295" r:id="rId3"/>
    <p:sldId id="282" r:id="rId4"/>
    <p:sldId id="301" r:id="rId5"/>
    <p:sldId id="283" r:id="rId6"/>
    <p:sldId id="289" r:id="rId7"/>
    <p:sldId id="297" r:id="rId8"/>
    <p:sldId id="298" r:id="rId9"/>
    <p:sldId id="299" r:id="rId10"/>
    <p:sldId id="290" r:id="rId11"/>
    <p:sldId id="300" r:id="rId12"/>
    <p:sldId id="293" r:id="rId13"/>
    <p:sldId id="294" r:id="rId14"/>
    <p:sldId id="296" r:id="rId15"/>
    <p:sldId id="302" r:id="rId16"/>
    <p:sldId id="285" r:id="rId17"/>
    <p:sldId id="292" r:id="rId18"/>
    <p:sldId id="291" r:id="rId19"/>
    <p:sldId id="284" r:id="rId20"/>
    <p:sldId id="286" r:id="rId21"/>
  </p:sldIdLst>
  <p:sldSz cx="10058400" cy="56689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67" autoAdjust="0"/>
    <p:restoredTop sz="60272" autoAdjust="0"/>
  </p:normalViewPr>
  <p:slideViewPr>
    <p:cSldViewPr>
      <p:cViewPr>
        <p:scale>
          <a:sx n="75" d="100"/>
          <a:sy n="75" d="100"/>
        </p:scale>
        <p:origin x="-1368" y="-80"/>
      </p:cViewPr>
      <p:guideLst>
        <p:guide orient="horz" pos="1786"/>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10/24/17</a:t>
            </a:fld>
            <a:endParaRPr lang="en-US"/>
          </a:p>
        </p:txBody>
      </p:sp>
      <p:sp>
        <p:nvSpPr>
          <p:cNvPr id="4" name="Slide Image Placeholder 3"/>
          <p:cNvSpPr>
            <a:spLocks noGrp="1" noRot="1" noChangeAspect="1"/>
          </p:cNvSpPr>
          <p:nvPr>
            <p:ph type="sldImg" idx="2"/>
          </p:nvPr>
        </p:nvSpPr>
        <p:spPr>
          <a:xfrm>
            <a:off x="387350" y="685800"/>
            <a:ext cx="60833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a:t>Good afternoon. </a:t>
            </a:r>
          </a:p>
          <a:p>
            <a:r>
              <a:rPr lang="en-US"/>
              <a:t>I would like to talk about elemental and topographical imaging of deposition patterns in NSTX-U and DIII-D samples</a:t>
            </a:r>
          </a:p>
          <a:p>
            <a:r>
              <a:rPr lang="en-US"/>
              <a:t>I would like to thank all the co-authors</a:t>
            </a:r>
            <a:r>
              <a:rPr lang="en-US" baseline="0"/>
              <a:t> without whom this work would not be possible</a:t>
            </a:r>
            <a:r>
              <a:rPr lang="en-US"/>
              <a:t>.</a:t>
            </a:r>
          </a:p>
          <a:p>
            <a:r>
              <a:rPr lang="en-US"/>
              <a:t>Also to note this is a work in progress, and I will be presenting initial results</a:t>
            </a:r>
          </a:p>
        </p:txBody>
      </p:sp>
      <p:sp>
        <p:nvSpPr>
          <p:cNvPr id="4" name="Slide Number Placeholder 3"/>
          <p:cNvSpPr>
            <a:spLocks noGrp="1"/>
          </p:cNvSpPr>
          <p:nvPr>
            <p:ph type="sldNum" sz="quarter" idx="10"/>
          </p:nvPr>
        </p:nvSpPr>
        <p:spPr/>
        <p:txBody>
          <a:bodyPr/>
          <a:lstStyle/>
          <a:p>
            <a:fld id="{ABA37322-5B01-4894-A3A3-56232F48BE61}" type="slidenum">
              <a:rPr lang="en-US" smtClean="0"/>
              <a:t>1</a:t>
            </a:fld>
            <a:endParaRPr lang="en-US"/>
          </a:p>
        </p:txBody>
      </p:sp>
    </p:spTree>
    <p:extLst>
      <p:ext uri="{BB962C8B-B14F-4D97-AF65-F5344CB8AC3E}">
        <p14:creationId xmlns:p14="http://schemas.microsoft.com/office/powerpoint/2010/main" val="402402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DIII-D sample photos / RHe Al5 images / ‘1-0309171130 RHe Al5 leveled for W spot.jpg’</a:t>
            </a:r>
          </a:p>
          <a:p>
            <a:pPr marL="0" marR="0" indent="0" algn="l" defTabSz="914400" rtl="0" eaLnBrk="1" fontAlgn="auto" latinLnBrk="0" hangingPunct="1">
              <a:lnSpc>
                <a:spcPct val="100000"/>
              </a:lnSpc>
              <a:spcBef>
                <a:spcPts val="0"/>
              </a:spcBef>
              <a:spcAft>
                <a:spcPts val="0"/>
              </a:spcAft>
              <a:buClrTx/>
              <a:buSzTx/>
              <a:buFontTx/>
              <a:buNone/>
              <a:tabLst/>
              <a:defRPr/>
            </a:pPr>
            <a:r>
              <a:rPr lang="en-US"/>
              <a:t>DIII-D DiMES</a:t>
            </a:r>
            <a:r>
              <a:rPr lang="en-US" baseline="0"/>
              <a:t> core sampling / Core Samples optical images / Optical microscope images / ‘</a:t>
            </a:r>
            <a:r>
              <a:rPr lang="en-US"/>
              <a:t>RHe W semicircle.jpg’</a:t>
            </a:r>
          </a:p>
          <a:p>
            <a:pPr marL="0" marR="0" indent="0" algn="l" defTabSz="914400" rtl="0" eaLnBrk="1" fontAlgn="auto" latinLnBrk="0" hangingPunct="1">
              <a:lnSpc>
                <a:spcPct val="100000"/>
              </a:lnSpc>
              <a:spcBef>
                <a:spcPts val="0"/>
              </a:spcBef>
              <a:spcAft>
                <a:spcPts val="0"/>
              </a:spcAft>
              <a:buClrTx/>
              <a:buSzTx/>
              <a:buFontTx/>
              <a:buNone/>
              <a:tabLst/>
              <a:defRPr/>
            </a:pPr>
            <a:r>
              <a:rPr lang="en-US"/>
              <a:t>20170619 512 pixel large area Al Auger map RHe Al5 / ‘AES image MAGN 200x (Pk-Bk)_(Pk+Bk) leveled.tif’</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Chrobak:</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For DiMES slides, mention Al was not on these SEM areas before, migrated from strips</a:t>
            </a:r>
            <a:r>
              <a:rPr lang="en-US" sz="1200" kern="1200" baseline="0" smtClean="0">
                <a:solidFill>
                  <a:schemeClr val="tx1"/>
                </a:solidFill>
                <a:latin typeface="+mn-lt"/>
                <a:ea typeface="+mn-ea"/>
                <a:cs typeface="+mn-cs"/>
              </a:rPr>
              <a:t> on left.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So you can see that aluminum has been eroded from the strip out of sight to the left and has migrated across the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The net deposition is in the pores with little on the polished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Al found on sides of pores as before, has been eroded off polished surface.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latin typeface="+mn-lt"/>
                <a:ea typeface="+mn-ea"/>
                <a:cs typeface="+mn-cs"/>
              </a:rPr>
              <a:t>Again focus on the area with the white square and zoom in. </a:t>
            </a: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10</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DIII-D sample photos / RHe Al5 images / ‘1-0309171130 RHe Al5 leveled for W spot.jpg’</a:t>
            </a:r>
          </a:p>
          <a:p>
            <a:pPr marL="0" marR="0" indent="0" algn="l" defTabSz="914400" rtl="0" eaLnBrk="1" fontAlgn="auto" latinLnBrk="0" hangingPunct="1">
              <a:lnSpc>
                <a:spcPct val="100000"/>
              </a:lnSpc>
              <a:spcBef>
                <a:spcPts val="0"/>
              </a:spcBef>
              <a:spcAft>
                <a:spcPts val="0"/>
              </a:spcAft>
              <a:buClrTx/>
              <a:buSzTx/>
              <a:buFontTx/>
              <a:buNone/>
              <a:tabLst/>
              <a:defRPr/>
            </a:pPr>
            <a:r>
              <a:rPr lang="en-US"/>
              <a:t>DIII-D DiMES</a:t>
            </a:r>
            <a:r>
              <a:rPr lang="en-US" baseline="0"/>
              <a:t> core sampling / Core Samples optical images / Optical microscope images / ‘</a:t>
            </a:r>
            <a:r>
              <a:rPr lang="en-US"/>
              <a:t>RHe W semicircle.jpg’</a:t>
            </a:r>
          </a:p>
          <a:p>
            <a:pPr marL="0" marR="0" indent="0" algn="l" defTabSz="914400" rtl="0" eaLnBrk="1" fontAlgn="auto" latinLnBrk="0" hangingPunct="1">
              <a:lnSpc>
                <a:spcPct val="100000"/>
              </a:lnSpc>
              <a:spcBef>
                <a:spcPts val="0"/>
              </a:spcBef>
              <a:spcAft>
                <a:spcPts val="0"/>
              </a:spcAft>
              <a:buClrTx/>
              <a:buSzTx/>
              <a:buFontTx/>
              <a:buNone/>
              <a:tabLst/>
              <a:defRPr/>
            </a:pPr>
            <a:r>
              <a:rPr lang="hr-HR"/>
              <a:t>20170616 512 pixel Al map pore1 RHe Al5 / ‘</a:t>
            </a:r>
            <a:r>
              <a:rPr lang="en-US"/>
              <a:t>Expts 9,10,11 512 pixel SEM&amp;AES view2.pptx’</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ridge that appears to</a:t>
            </a:r>
            <a:r>
              <a:rPr lang="en-US" baseline="0"/>
              <a:t> be shadowed by the neighboring cliff from erosion and accumulates aluminium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In contrast the ‘mountain top’ in the center is eroded by the incident He ions and any Al deposited is eroded. </a:t>
            </a:r>
          </a:p>
          <a:p>
            <a:pPr marL="0" marR="0" indent="0" algn="l" defTabSz="914400" rtl="0" eaLnBrk="1" fontAlgn="auto" latinLnBrk="0" hangingPunct="1">
              <a:lnSpc>
                <a:spcPct val="100000"/>
              </a:lnSpc>
              <a:spcBef>
                <a:spcPts val="0"/>
              </a:spcBef>
              <a:spcAft>
                <a:spcPts val="0"/>
              </a:spcAft>
              <a:buClrTx/>
              <a:buSzTx/>
              <a:buFontTx/>
              <a:buNone/>
              <a:tabLst/>
              <a:defRPr/>
            </a:pPr>
            <a:r>
              <a:rPr lang="en-US"/>
              <a:t>In the lower left is another shadowed area with net Al deposition.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11</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hr-HR" sz="1200"/>
              <a:t>20170616 512 pixel Al map pore1 RHe Al5 </a:t>
            </a:r>
            <a:r>
              <a:rPr lang="en-US" sz="1200"/>
              <a:t>/ Avantage Clips  / ‘Expt9 AES Al KL1 512 pixel.PNG’ </a:t>
            </a:r>
          </a:p>
          <a:p>
            <a:r>
              <a:rPr lang="hr-HR" sz="1200"/>
              <a:t>20170616 512 pixel Al map pore1 RHe Al5</a:t>
            </a:r>
            <a:r>
              <a:rPr lang="en-US" sz="1200"/>
              <a:t> / ‘Expts 9,10,11 512 pixel SEM&amp;AES view2.pptx’</a:t>
            </a:r>
          </a:p>
          <a:p>
            <a:r>
              <a:rPr lang="en-US" sz="1200"/>
              <a:t>Chrobak email June 21 for incident</a:t>
            </a:r>
            <a:r>
              <a:rPr lang="en-US" sz="1200" baseline="0"/>
              <a:t> He and C3+ direction. </a:t>
            </a:r>
          </a:p>
          <a:p>
            <a:endParaRPr lang="en-US" sz="1200" baseline="0"/>
          </a:p>
          <a:p>
            <a:r>
              <a:rPr lang="en-US" sz="1200" baseline="0"/>
              <a:t>This is a direct evidence that the surface topography can shadow some areas from erosion and allow net deposition to build up .</a:t>
            </a:r>
          </a:p>
          <a:p>
            <a:endParaRPr lang="en-US" sz="1200"/>
          </a:p>
          <a:p>
            <a:r>
              <a:rPr lang="en-US" sz="1200" kern="1200">
                <a:solidFill>
                  <a:schemeClr val="tx1"/>
                </a:solidFill>
                <a:effectLst/>
                <a:latin typeface="+mn-lt"/>
                <a:ea typeface="+mn-ea"/>
                <a:cs typeface="+mn-cs"/>
              </a:rPr>
              <a:t>Additionallty the deposition pattern in holes is consistent with the direction of incident helium ions as</a:t>
            </a:r>
            <a:r>
              <a:rPr lang="en-US" sz="1200" kern="1200" baseline="0">
                <a:solidFill>
                  <a:schemeClr val="tx1"/>
                </a:solidFill>
                <a:effectLst/>
                <a:latin typeface="+mn-lt"/>
                <a:ea typeface="+mn-ea"/>
                <a:cs typeface="+mn-cs"/>
              </a:rPr>
              <a:t> calculated from the sheath and </a:t>
            </a:r>
            <a:r>
              <a:rPr lang="en-US" sz="1200" kern="1200">
                <a:solidFill>
                  <a:schemeClr val="tx1"/>
                </a:solidFill>
                <a:effectLst/>
                <a:latin typeface="+mn-lt"/>
                <a:ea typeface="+mn-ea"/>
                <a:cs typeface="+mn-cs"/>
              </a:rPr>
              <a:t>DIII-D field direction.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See ‘Chrobak Re_ initial Auger mapping results.rtfd’ after 20170609 data</a:t>
            </a:r>
          </a:p>
          <a:p>
            <a:r>
              <a:rPr lang="en-US" sz="1200" i="1" kern="1200">
                <a:solidFill>
                  <a:schemeClr val="tx1"/>
                </a:solidFill>
                <a:effectLst/>
                <a:latin typeface="+mn-lt"/>
                <a:ea typeface="+mn-ea"/>
                <a:cs typeface="+mn-cs"/>
              </a:rPr>
              <a:t>“Additionally, due to the ExB drift of the ions as they cross the sheath, their average direction is deflected from parallel to B to more like 30-45-degrees radially inward with respect to the B direction. </a:t>
            </a:r>
          </a:p>
          <a:p>
            <a:r>
              <a:rPr lang="en-US" sz="1200" i="1" kern="1200">
                <a:solidFill>
                  <a:schemeClr val="tx1"/>
                </a:solidFill>
                <a:effectLst/>
                <a:latin typeface="+mn-lt"/>
                <a:ea typeface="+mn-ea"/>
                <a:cs typeface="+mn-cs"/>
              </a:rPr>
              <a:t>This, too seems to come across in the image you sent, since the darker, eroded edges of the pore are those on the radially inboard side of the pore.”</a:t>
            </a:r>
            <a:r>
              <a:rPr lang="en-US">
                <a:effectLst/>
              </a:rPr>
              <a:t> </a:t>
            </a:r>
            <a:endParaRPr lang="en-US" sz="1200"/>
          </a:p>
        </p:txBody>
      </p:sp>
      <p:sp>
        <p:nvSpPr>
          <p:cNvPr id="4" name="Slide Number Placeholder 3"/>
          <p:cNvSpPr>
            <a:spLocks noGrp="1"/>
          </p:cNvSpPr>
          <p:nvPr>
            <p:ph type="sldNum" sz="quarter" idx="10"/>
          </p:nvPr>
        </p:nvSpPr>
        <p:spPr/>
        <p:txBody>
          <a:bodyPr/>
          <a:lstStyle/>
          <a:p>
            <a:fld id="{ABA37322-5B01-4894-A3A3-56232F48BE61}" type="slidenum">
              <a:rPr lang="en-US" smtClean="0"/>
              <a:t>12</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20170628 512 pixel Tungsten mapping pore1 RHe Al5 / Avantage Clips / 20170628 W image (P-B)_B leveled 100,1,200.tif</a:t>
            </a:r>
          </a:p>
          <a:p>
            <a:endParaRPr lang="en-US"/>
          </a:p>
          <a:p>
            <a:r>
              <a:rPr lang="en-US"/>
              <a:t>This is an image</a:t>
            </a:r>
            <a:r>
              <a:rPr lang="en-US" baseline="0"/>
              <a:t> of the same pore generated from tungsten Auger electrons also showing lots of W net deposition. </a:t>
            </a:r>
          </a:p>
          <a:p>
            <a:endParaRPr lang="en-US" baseline="0"/>
          </a:p>
          <a:p>
            <a:r>
              <a:rPr lang="en-US"/>
              <a:t>W eroded by incident C, unlike Al which can be eroded by D. </a:t>
            </a:r>
          </a:p>
          <a:p>
            <a:r>
              <a:rPr lang="en-US"/>
              <a:t>Also W is migrating</a:t>
            </a:r>
            <a:r>
              <a:rPr lang="en-US" baseline="0"/>
              <a:t> upstream from the tungsten spot to the right. </a:t>
            </a:r>
            <a:endParaRPr lang="en-US"/>
          </a:p>
          <a:p>
            <a:endParaRPr lang="en-US"/>
          </a:p>
          <a:p>
            <a:r>
              <a:rPr lang="en-US"/>
              <a:t>W accumulation</a:t>
            </a:r>
            <a:r>
              <a:rPr lang="en-US" baseline="0"/>
              <a:t> on left not conspicuous in SEM or Al image. </a:t>
            </a:r>
          </a:p>
          <a:p>
            <a:endParaRPr lang="en-US"/>
          </a:p>
          <a:p>
            <a:r>
              <a:rPr lang="en-US" sz="1200" i="1">
                <a:solidFill>
                  <a:srgbClr val="FF0000"/>
                </a:solidFill>
                <a:latin typeface="Bradley Hand Bold"/>
                <a:cs typeface="Bradley Hand Bold"/>
              </a:rPr>
              <a:t>bkg subtraction might add BSE from edges ? Use idl.</a:t>
            </a: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13</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a:t>Future work with pre-patterned pores on flat substrate could be done. </a:t>
            </a:r>
          </a:p>
          <a:p>
            <a:endParaRPr lang="en-US"/>
          </a:p>
          <a:p>
            <a:r>
              <a:rPr lang="en-US"/>
              <a:t>Nice interdisciplinary study between</a:t>
            </a:r>
            <a:r>
              <a:rPr lang="en-US" baseline="0"/>
              <a:t> surface science, sheath physics and fusion energy. </a:t>
            </a:r>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Chrobak: </a:t>
            </a:r>
            <a:r>
              <a:rPr lang="en-US" sz="1200" kern="1200" smtClean="0">
                <a:solidFill>
                  <a:schemeClr val="tx1"/>
                </a:solidFill>
                <a:latin typeface="+mn-lt"/>
                <a:ea typeface="+mn-ea"/>
                <a:cs typeface="+mn-cs"/>
              </a:rPr>
              <a:t>As a conclusion, I agree that it would be good to mention how such inhomogeneities would affect conventional XPS measurements or those presented with MAPP.  What I mean by this is that in the typical XPS data, could you differentiate between a truly homogeneous, amorphous 50/50 boron/carbon surface and an inhomogeneous one where 50% of the area is 100% boron and 50% of the area is 100% carbon?</a:t>
            </a:r>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14</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NSTXU tile cores.pptx</a:t>
            </a:r>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15</a:t>
            </a:fld>
            <a:endParaRPr lang="en-US"/>
          </a:p>
        </p:txBody>
      </p:sp>
    </p:spTree>
    <p:extLst>
      <p:ext uri="{BB962C8B-B14F-4D97-AF65-F5344CB8AC3E}">
        <p14:creationId xmlns:p14="http://schemas.microsoft.com/office/powerpoint/2010/main" val="3142077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NSTXU tile cores.pptx</a:t>
            </a:r>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16</a:t>
            </a:fld>
            <a:endParaRPr lang="en-US"/>
          </a:p>
        </p:txBody>
      </p:sp>
    </p:spTree>
    <p:extLst>
      <p:ext uri="{BB962C8B-B14F-4D97-AF65-F5344CB8AC3E}">
        <p14:creationId xmlns:p14="http://schemas.microsoft.com/office/powerpoint/2010/main" val="314207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a:t>Auger process is from  Presentations ‘17  / ‘Lecture on PMI / PFC for Bruce's course 2017’ /  ‘SkinnerLecture2017a slide27.pptx’ </a:t>
            </a:r>
          </a:p>
          <a:p>
            <a:r>
              <a:rPr lang="en-US"/>
              <a:t>Boron Auger line is in </a:t>
            </a:r>
            <a:r>
              <a:rPr lang="it-IT"/>
              <a:t>20170920 NSTX-U Core 15 line scan /</a:t>
            </a:r>
            <a:r>
              <a:rPr lang="en-US"/>
              <a:t>  ‘20170920 NSTX-U Core C15 linescan.doc’ p.6</a:t>
            </a:r>
          </a:p>
          <a:p>
            <a:r>
              <a:rPr lang="en-US"/>
              <a:t>Or   / </a:t>
            </a:r>
            <a:r>
              <a:rPr lang="it-IT"/>
              <a:t>20170920 NSTX-U Core 15 line scan </a:t>
            </a:r>
            <a:r>
              <a:rPr lang="en-US"/>
              <a:t>  / Expt T1 clips Depth Profile &amp; linescan /  ‘Auger Line at peak boron % PV.PNG’</a:t>
            </a:r>
          </a:p>
          <a:p>
            <a:r>
              <a:rPr lang="en-US"/>
              <a:t>Boron detector mapping energies from 20170921 NSTX-U core C15 256pixel boron map / ‘Boron detector mapping.pptx’  slide 4</a:t>
            </a:r>
          </a:p>
          <a:p>
            <a:endParaRPr lang="en-US"/>
          </a:p>
          <a:p>
            <a:r>
              <a:rPr lang="en-US"/>
              <a:t>As you know an SEM rasters an electron beamacross a surface and creates an image by plotting</a:t>
            </a:r>
            <a:r>
              <a:rPr lang="en-US" baseline="0"/>
              <a:t> the secondary electron emission vs. E-beam location. </a:t>
            </a:r>
          </a:p>
          <a:p>
            <a:r>
              <a:rPr lang="en-US" baseline="0"/>
              <a:t>The surface also emits Auger electrons that are created when a core hole is created by the electron beam. </a:t>
            </a:r>
          </a:p>
          <a:p>
            <a:r>
              <a:rPr lang="en-US" baseline="0"/>
              <a:t>A scanning Auger microscope is then an SEM with an electron analyser that can detect the Auger electrons of a specific energy. </a:t>
            </a:r>
          </a:p>
          <a:p>
            <a:r>
              <a:rPr lang="en-US" baseline="0"/>
              <a:t>The Auger energy depends on the atomic structure and by setting the electron energy analyser to the energy of an Auger transition of a specific element, an image of that element can be built up. </a:t>
            </a:r>
          </a:p>
          <a:p>
            <a:r>
              <a:rPr lang="en-US" baseline="0"/>
              <a:t>One issue is that the Auger electron flux is typically 4 orders of magnitude lower flux than the secondary electrons, so long exposure times are needed – we are talking a few days for a high resolution image. </a:t>
            </a:r>
          </a:p>
          <a:p>
            <a:r>
              <a:rPr lang="en-US" baseline="0"/>
              <a:t>Also the Auger signal at a particular energy is a few % of the backscattered electron background so the image is created by a differential measurement of the peak minus the adjacent in energy background. </a:t>
            </a:r>
          </a:p>
          <a:p>
            <a:endParaRPr lang="en-US" baseline="0"/>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18</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Chrobak email 20171016</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Sorry for taking longer than expected.  After re-running the cases for R-He I found an additional parameter that the azimuthal angle distributions was sensitive to.  The expression for the MPS density gradient is usually an exponential with a factor of 2 or 3 times the ion larmor radius as the characteristic length.  The azimuthal angle distribution is sensitive to this scale length factor, resulting in a ~ 30degree inclination for length L~3*rhoi (longer gradient, weaker E-field) and ~60 degree inclination for length L ~ 2*rhoi (shorter gradient, stronger E-field).  The effect of adding a debye sheath (DS) to the mix was small compared to these two.</a:t>
            </a:r>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20</a:t>
            </a:fld>
            <a:endParaRPr lang="en-US"/>
          </a:p>
        </p:txBody>
      </p:sp>
    </p:spTree>
    <p:extLst>
      <p:ext uri="{BB962C8B-B14F-4D97-AF65-F5344CB8AC3E}">
        <p14:creationId xmlns:p14="http://schemas.microsoft.com/office/powerpoint/2010/main" val="192910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a:t>NSTX-U / Coupons</a:t>
            </a:r>
            <a:r>
              <a:rPr lang="en-US" baseline="0"/>
              <a:t> Tile retrieval and analysis / Tile broken, shard / ‘1512 broken tile.JPG’</a:t>
            </a:r>
            <a:endParaRPr lang="en-US"/>
          </a:p>
          <a:p>
            <a:r>
              <a:rPr lang="en-US"/>
              <a:t>Leica DCM3D confocal microscope / 2017 Leica data / ileSpot2_Objx20_Studiable.doc</a:t>
            </a:r>
          </a:p>
          <a:p>
            <a:pPr marL="0" marR="0" indent="0" algn="l" defTabSz="914400" rtl="0" eaLnBrk="0" fontAlgn="auto" latinLnBrk="0" hangingPunct="0">
              <a:lnSpc>
                <a:spcPct val="100000"/>
              </a:lnSpc>
              <a:spcBef>
                <a:spcPts val="1002"/>
              </a:spcBef>
              <a:spcAft>
                <a:spcPts val="0"/>
              </a:spcAft>
              <a:buClrTx/>
              <a:buSzTx/>
              <a:buFont typeface="Arial"/>
              <a:buNone/>
              <a:tabLst/>
              <a:defRPr/>
            </a:pPr>
            <a:endParaRPr lang="en-US"/>
          </a:p>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a:t>As we all know erosion and deposition of wall material are one of the major issues for the realization of fusion energy. They controls the lifetime of plasma facing components (which can be estimated</a:t>
            </a:r>
            <a:r>
              <a:rPr lang="en-US" baseline="0"/>
              <a:t> to be tons/year or m/year for a fusion reactor (Stangby 2011) and are central to tritium retention, dust production and plasma contamination. </a:t>
            </a:r>
            <a:endParaRPr lang="en-US"/>
          </a:p>
          <a:p>
            <a:pPr marL="0" marR="0" indent="0" algn="l" defTabSz="914400" rtl="0" eaLnBrk="0" fontAlgn="auto" latinLnBrk="0" hangingPunct="0">
              <a:lnSpc>
                <a:spcPct val="100000"/>
              </a:lnSpc>
              <a:spcBef>
                <a:spcPts val="1002"/>
              </a:spcBef>
              <a:spcAft>
                <a:spcPts val="0"/>
              </a:spcAft>
              <a:buClrTx/>
              <a:buSzTx/>
              <a:buFont typeface="Arial"/>
              <a:buNone/>
              <a:tabLst/>
              <a:defRPr/>
            </a:pPr>
            <a:endParaRPr lang="en-US"/>
          </a:p>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a:t>Second point is that it has also been known from work on Asdex and Jet and DIII-D and other machines that PFC surface roughness</a:t>
            </a:r>
            <a:r>
              <a:rPr lang="en-US" baseline="0"/>
              <a:t> affects erosion and deposition. </a:t>
            </a:r>
          </a:p>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baseline="0"/>
              <a:t>Rough surfaces experience more net deposition.  </a:t>
            </a:r>
          </a:p>
          <a:p>
            <a:endParaRPr lang="en-US"/>
          </a:p>
          <a:p>
            <a:r>
              <a:rPr lang="en-US"/>
              <a:t>You</a:t>
            </a:r>
            <a:r>
              <a:rPr lang="en-US" baseline="0"/>
              <a:t> see on the left a tile from the NSTX-U upper divertor with interference fringes from deposited layers, and also scratches on the surface from arc tracks. </a:t>
            </a:r>
          </a:p>
          <a:p>
            <a:r>
              <a:rPr lang="en-US" baseline="0"/>
              <a:t>The 3D surface topography is revealed on the right as measured by a confocal microscope. </a:t>
            </a:r>
          </a:p>
          <a:p>
            <a:pPr marL="0" marR="0" indent="0" algn="l" defTabSz="914400" rtl="0" eaLnBrk="0" fontAlgn="auto" latinLnBrk="0" hangingPunct="0">
              <a:lnSpc>
                <a:spcPct val="100000"/>
              </a:lnSpc>
              <a:spcBef>
                <a:spcPts val="1002"/>
              </a:spcBef>
              <a:spcAft>
                <a:spcPts val="0"/>
              </a:spcAft>
              <a:buClrTx/>
              <a:buSzTx/>
              <a:buFont typeface="Arial"/>
              <a:buNone/>
              <a:tabLst/>
              <a:defRPr/>
            </a:pPr>
            <a:endParaRPr lang="en-US" baseline="0"/>
          </a:p>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baseline="0"/>
              <a:t>This talk is about measurements directly connecting these two. </a:t>
            </a:r>
            <a:endParaRPr lang="en-US"/>
          </a:p>
          <a:p>
            <a:endParaRPr lang="en-US"/>
          </a:p>
          <a:p>
            <a:r>
              <a:rPr lang="en-US"/>
              <a:t>(Knowing that tritium is retained in co-deposits hidden in cracks is important</a:t>
            </a:r>
            <a:r>
              <a:rPr lang="en-US" baseline="0"/>
              <a:t> for tritium removal techniques. )</a:t>
            </a:r>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2</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a:t>Imaging Analysis Center / Leica DCM3D confocal microscope / 2017 Leica data / 20170203 TEM grid and NSTXU tile / ‘TileSpot2_Objx20_ExtractProfileAPS.xlsx’ </a:t>
            </a:r>
          </a:p>
          <a:p>
            <a:pPr marL="0" marR="0" indent="0" algn="l" defTabSz="914400" rtl="0" eaLnBrk="0" fontAlgn="auto" latinLnBrk="0" hangingPunct="0">
              <a:lnSpc>
                <a:spcPct val="100000"/>
              </a:lnSpc>
              <a:spcBef>
                <a:spcPts val="1002"/>
              </a:spcBef>
              <a:spcAft>
                <a:spcPts val="0"/>
              </a:spcAft>
              <a:buClrTx/>
              <a:buSzTx/>
              <a:buFont typeface="Arial"/>
              <a:buNone/>
              <a:tabLst/>
              <a:defRPr/>
            </a:pPr>
            <a:r>
              <a:rPr lang="en-US"/>
              <a:t>Mention Stangeby Fluid Model and Chrobak recent work using DiMES. </a:t>
            </a:r>
          </a:p>
          <a:p>
            <a:pPr marL="0" marR="0" indent="0" algn="l" defTabSz="914400" rtl="0" eaLnBrk="0" fontAlgn="auto" latinLnBrk="0" hangingPunct="0">
              <a:lnSpc>
                <a:spcPct val="100000"/>
              </a:lnSpc>
              <a:spcBef>
                <a:spcPts val="1002"/>
              </a:spcBef>
              <a:spcAft>
                <a:spcPts val="0"/>
              </a:spcAft>
              <a:buClrTx/>
              <a:buSzTx/>
              <a:buFont typeface="Arial"/>
              <a:buNone/>
              <a:tabLst/>
              <a:defRPr/>
            </a:pPr>
            <a:endParaRPr lang="en-US"/>
          </a:p>
          <a:p>
            <a:pPr marL="0" indent="0" eaLnBrk="0" hangingPunct="0">
              <a:spcBef>
                <a:spcPts val="1002"/>
              </a:spcBef>
              <a:buFont typeface="Arial"/>
              <a:buNone/>
            </a:pPr>
            <a:r>
              <a:rPr lang="en-US"/>
              <a:t>The plasma</a:t>
            </a:r>
            <a:r>
              <a:rPr lang="en-US" baseline="0"/>
              <a:t> interaction with the wall is controlled by the sheath, and recently it was realized that in a divertor geometry where the magnetic field is incident on the surface at an angle of a few degrees, the Chodura or magnetic pre-sheath can result in ions being incident on the surface at low angles, around 10 degrees from the surface. This is different to the non-magnetized situation where the Debye sheath is required for ambipolar flow and sends ions in at normal incidence. </a:t>
            </a:r>
          </a:p>
          <a:p>
            <a:pPr marL="0" indent="0" eaLnBrk="0" hangingPunct="0">
              <a:spcBef>
                <a:spcPts val="1002"/>
              </a:spcBef>
              <a:buFont typeface="Arial"/>
              <a:buNone/>
            </a:pPr>
            <a:endParaRPr lang="en-US" baseline="0"/>
          </a:p>
          <a:p>
            <a:pPr marL="0" indent="0" eaLnBrk="0" hangingPunct="0">
              <a:spcBef>
                <a:spcPts val="1002"/>
              </a:spcBef>
              <a:buFont typeface="Arial"/>
              <a:buNone/>
            </a:pPr>
            <a:r>
              <a:rPr lang="en-US" baseline="0"/>
              <a:t>For grazing incidence ions the surface roughness becomes important in erosion and deposition patterns. This is illustrated in the plot which shows a lineout from the surface of an NSTX upper divertor tile as measured with a confocal microscope. The ‘valleys’ are due to arc tracks and you can see significant shadowing from ions incident at 10 degrees would be expected in the red areas.</a:t>
            </a:r>
          </a:p>
          <a:p>
            <a:pPr marL="0" indent="0" eaLnBrk="0" hangingPunct="0">
              <a:spcBef>
                <a:spcPts val="1002"/>
              </a:spcBef>
              <a:buFont typeface="Arial"/>
              <a:buNone/>
            </a:pPr>
            <a:endParaRPr lang="en-US" baseline="0"/>
          </a:p>
          <a:p>
            <a:pPr marL="0" indent="0" eaLnBrk="0" hangingPunct="0">
              <a:spcBef>
                <a:spcPts val="1002"/>
              </a:spcBef>
              <a:buFont typeface="Arial"/>
              <a:buNone/>
            </a:pPr>
            <a:r>
              <a:rPr lang="en-US" baseline="0"/>
              <a:t>Stangeby has developed a fluid model of this, and the results were confirmed by a kinetic model by Coulette and Manfredi. Experimental results have been reported from Asdex by Klaus Schmid, from JET by Matej Meyer, and more recently by Chris Chrobak and collaborators at DIII-D. There has been some indirect evidence of inhomogeneous deposition patterns from electron microscopy using secondary and back scattered electrons (BSE are emitted more from high Z atoms) and from Rutherford Backscattering and micro ion beam measurements with 100 micron resolution. </a:t>
            </a:r>
          </a:p>
          <a:p>
            <a:pPr marL="0" indent="0" eaLnBrk="0" hangingPunct="0">
              <a:spcBef>
                <a:spcPts val="1002"/>
              </a:spcBef>
              <a:buFont typeface="Arial"/>
              <a:buNone/>
            </a:pPr>
            <a:r>
              <a:rPr lang="en-US" baseline="0"/>
              <a:t>However to date there has not been elemental imaging of the deposition pattern of impurity elements on a rough surface with a micron resolution i.e. the same scale as the micron scale as the surface roughness. </a:t>
            </a:r>
          </a:p>
          <a:p>
            <a:pPr marL="0" indent="0" eaLnBrk="0" hangingPunct="0">
              <a:spcBef>
                <a:spcPts val="1002"/>
              </a:spcBef>
              <a:buFont typeface="Arial"/>
              <a:buNone/>
            </a:pPr>
            <a:r>
              <a:rPr lang="en-US" baseline="0"/>
              <a:t>This is the topic of the present talk. </a:t>
            </a:r>
          </a:p>
          <a:p>
            <a:pPr marL="382054" indent="-382054" eaLnBrk="0" hangingPunct="0">
              <a:spcBef>
                <a:spcPts val="1002"/>
              </a:spcBef>
              <a:buFont typeface="Arial"/>
              <a:buChar char="•"/>
            </a:pPr>
            <a:endParaRPr lang="en-US"/>
          </a:p>
          <a:p>
            <a:pPr marL="382054" indent="-382054" eaLnBrk="0" hangingPunct="0">
              <a:spcBef>
                <a:spcPts val="1002"/>
              </a:spcBef>
              <a:buFont typeface="Arial"/>
              <a:buChar char="•"/>
            </a:pPr>
            <a:r>
              <a:rPr lang="en-US"/>
              <a:t>Stangeby NF, Chrobak NF ms, JET.  </a:t>
            </a:r>
          </a:p>
          <a:p>
            <a:pPr marL="382054" indent="-382054" eaLnBrk="0" hangingPunct="0">
              <a:spcBef>
                <a:spcPts val="1002"/>
              </a:spcBef>
              <a:buFont typeface="Arial"/>
              <a:buChar char="•"/>
            </a:pPr>
            <a:r>
              <a:rPr lang="en-US"/>
              <a:t>Debye sheath may no longer be required for ambipolar flow. </a:t>
            </a:r>
          </a:p>
          <a:p>
            <a:pPr marL="382054" indent="-382054" eaLnBrk="0" hangingPunct="0">
              <a:spcBef>
                <a:spcPts val="1002"/>
              </a:spcBef>
              <a:buFont typeface="Arial"/>
              <a:buChar char="•"/>
            </a:pPr>
            <a:r>
              <a:rPr lang="en-US"/>
              <a:t>Redeposition fraction 25x higher</a:t>
            </a:r>
            <a:r>
              <a:rPr lang="en-US" baseline="0"/>
              <a:t> for rough compared to smooth substrates in DiMES. </a:t>
            </a: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3</a:t>
            </a:fld>
            <a:endParaRPr lang="en-US"/>
          </a:p>
        </p:txBody>
      </p:sp>
    </p:spTree>
    <p:extLst>
      <p:ext uri="{BB962C8B-B14F-4D97-AF65-F5344CB8AC3E}">
        <p14:creationId xmlns:p14="http://schemas.microsoft.com/office/powerpoint/2010/main" val="365599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a:t>Auger process is from  Presentations ‘17  / ‘Lecture on PMI / PFC for Bruce's course 2017’ /  ‘SkinnerLecture2017a slide27.pptx’ </a:t>
            </a:r>
          </a:p>
          <a:p>
            <a:r>
              <a:rPr lang="en-US"/>
              <a:t>Survey Spectrum is from 20171016 Auger Point3</a:t>
            </a:r>
            <a:r>
              <a:rPr lang="en-US" baseline="0"/>
              <a:t> PV.PNG</a:t>
            </a:r>
            <a:endParaRPr lang="en-US"/>
          </a:p>
          <a:p>
            <a:r>
              <a:rPr lang="en-US"/>
              <a:t>Or   / </a:t>
            </a:r>
            <a:r>
              <a:rPr lang="it-IT"/>
              <a:t>20170920 NSTX-U Core 15 line scan </a:t>
            </a:r>
            <a:r>
              <a:rPr lang="en-US"/>
              <a:t>  / Expt T1 clips Depth Profile &amp; linescan /  ‘Auger Line at peak boron % PV.PNG’</a:t>
            </a:r>
          </a:p>
          <a:p>
            <a:r>
              <a:rPr lang="en-US"/>
              <a:t>Boron detector mapping energies from 20170921 NSTX-U core C15 256pixel boron map / ‘Boron detector mapping.pptx’  slide 4</a:t>
            </a:r>
          </a:p>
          <a:p>
            <a:endParaRPr lang="en-US"/>
          </a:p>
          <a:p>
            <a:r>
              <a:rPr lang="en-US"/>
              <a:t>As you know an SEM rasters an electron beam across a surface and creates an image by plotting</a:t>
            </a:r>
            <a:r>
              <a:rPr lang="en-US" baseline="0"/>
              <a:t> the secondary electron emission vs. E-beam location. </a:t>
            </a:r>
          </a:p>
          <a:p>
            <a:r>
              <a:rPr lang="en-US" baseline="0"/>
              <a:t>The surface also emits Auger electrons that are created when a core hole is created by the electron beam. </a:t>
            </a:r>
          </a:p>
          <a:p>
            <a:r>
              <a:rPr lang="en-US" baseline="0"/>
              <a:t>A scanning Auger microscope is then an SEM with an electron analyser that can detect the Auger electrons of a specific energy. </a:t>
            </a:r>
          </a:p>
          <a:p>
            <a:r>
              <a:rPr lang="en-US" baseline="0"/>
              <a:t>The Auger energy depends on the atomic structure and by setting the electron energy analyser to the energy of an Auger transition of a specific element, an image of that element can be built up. </a:t>
            </a:r>
          </a:p>
          <a:p>
            <a:r>
              <a:rPr lang="en-US" baseline="0"/>
              <a:t>One issue is that the Auger electron flux is typically 4 orders of magnitude lower flux than the secondary electrons, so long exposure times are needed – we are talking a few days for a high resolution image. </a:t>
            </a:r>
          </a:p>
          <a:p>
            <a:r>
              <a:rPr lang="en-US" baseline="0"/>
              <a:t>Also the Auger signal at a particular energy is a few % of the backscattered electron background so the image is created by a differential measurement of the peak minus the adjacent in energy background. </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Chrobak: </a:t>
            </a:r>
            <a:r>
              <a:rPr lang="en-US" sz="1200" kern="1200" smtClean="0">
                <a:solidFill>
                  <a:schemeClr val="tx1"/>
                </a:solidFill>
                <a:latin typeface="+mn-lt"/>
                <a:ea typeface="+mn-ea"/>
                <a:cs typeface="+mn-cs"/>
              </a:rPr>
              <a:t>Mention or note on the slide what the depth sensitivity of AES mapped image is for these elements</a:t>
            </a:r>
          </a:p>
          <a:p>
            <a:endParaRPr lang="en-US" baseline="0"/>
          </a:p>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4</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r>
              <a:rPr lang="en-US" sz="1200"/>
              <a:t>Images: </a:t>
            </a:r>
          </a:p>
          <a:p>
            <a:r>
              <a:rPr lang="en-US" sz="1200"/>
              <a:t>Photos</a:t>
            </a:r>
            <a:r>
              <a:rPr lang="en-US" sz="1200" baseline="0"/>
              <a:t> of NSTX- U vessel / Photo survey after 2015 campaign / ‘184_Removed Tiles.jpg’ </a:t>
            </a:r>
            <a:endParaRPr lang="en-US" sz="1200"/>
          </a:p>
          <a:p>
            <a:r>
              <a:rPr lang="en-US" sz="1200"/>
              <a:t>Coupon Tile retrieval and analysis   / Tile coring  / ‘NSTXU tile cores.pptx’  slide 7 </a:t>
            </a:r>
          </a:p>
          <a:p>
            <a:r>
              <a:rPr lang="en-US" sz="1200"/>
              <a:t>SEM image is in: SAM data 2017 / 20170922 NSTX-U core C15 512pixel boron map / </a:t>
            </a:r>
            <a:r>
              <a:rPr lang="de-DE" sz="1200"/>
              <a:t>20170922 Images / </a:t>
            </a:r>
            <a:r>
              <a:rPr lang="pt-BR" sz="1200"/>
              <a:t>20170922 Images.pptx slide 1 </a:t>
            </a:r>
          </a:p>
          <a:p>
            <a:r>
              <a:rPr lang="pt-BR" sz="1200"/>
              <a:t>Original is in:</a:t>
            </a:r>
            <a:r>
              <a:rPr lang="pt-BR" sz="1200" baseline="0"/>
              <a:t>   ibid / </a:t>
            </a:r>
            <a:r>
              <a:rPr lang="de-DE" sz="1200"/>
              <a:t>20170922 Images </a:t>
            </a:r>
            <a:r>
              <a:rPr lang="pt-BR" sz="1200" baseline="0"/>
              <a:t>  / ‘SEM images.docx’ page 3</a:t>
            </a:r>
            <a:endParaRPr lang="en-US" sz="1200"/>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Core C18 was analyzed in Bedoya Thesis p.93, 102. He gets higher B concentrations.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Note that the 173 eV Auger electron has 1/3 the imfp than the 1253 eV kinetic energy of the XPS photoelectron so AES samples more of the top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XPS of C19 showed B% = 7%. The B% increased x1.5 with ~ 10 s of monatomic Ar etching then decreased to original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See p.12 SULI 2017 / Quinn Pratt Avantage data files and more / Thermo K-alpha – NSTX-U sample C19 / 20170718 / ‘20170718 - NSTX Monatomic and Cluster.docx’ for whole story. </a:t>
            </a:r>
          </a:p>
          <a:p>
            <a:endParaRPr lang="en-US" sz="1200"/>
          </a:p>
          <a:p>
            <a:r>
              <a:rPr lang="en-US" sz="1200"/>
              <a:t>Auger boron maging</a:t>
            </a:r>
            <a:r>
              <a:rPr lang="en-US" sz="1200" baseline="0"/>
              <a:t> at 512 pixel was done on 20170922 (MAGN 500x) above and again on 20170925 (MAGN 1.6k)</a:t>
            </a:r>
          </a:p>
          <a:p>
            <a:endParaRPr lang="en-US" sz="1200"/>
          </a:p>
          <a:p>
            <a:pPr marL="0" marR="0" indent="0" algn="l" defTabSz="914400" rtl="0" eaLnBrk="1" fontAlgn="auto" latinLnBrk="0" hangingPunct="1">
              <a:lnSpc>
                <a:spcPct val="100000"/>
              </a:lnSpc>
              <a:spcBef>
                <a:spcPts val="0"/>
              </a:spcBef>
              <a:spcAft>
                <a:spcPts val="0"/>
              </a:spcAft>
              <a:buClrTx/>
              <a:buSzTx/>
              <a:buFontTx/>
              <a:buNone/>
              <a:tabLst/>
              <a:defRPr/>
            </a:pPr>
            <a:r>
              <a:rPr lang="en-US" sz="1200"/>
              <a:t>Guess</a:t>
            </a:r>
            <a:r>
              <a:rPr lang="en-US" sz="1200" baseline="0"/>
              <a:t> row 3 outboard divertor tile is Bay 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This is work in progress but I show you some of the results so far from analysis of a core sample from NSTX-U and from a DiMES sample from DIII-D.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The upper left image shows the NSTX-U lower divertor with a tile removed from the third row at Bay 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Below is the tile with some interference fringes from deposition and some surface marks likely from arcs. The circles show the location of core samples that were removed.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This was a delicate operation since if we had simply drilled from the top surface the surface would be full of cutting debris. So we drilled from the back side and devised a special ‘catcher’ that kept the plasma facing surface pristine.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On the right you see an SEM image of a small part of the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t>Al sputtered primarily by main ions (rather than by impurity ions)  Chrobak NF draft p.28.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ABA37322-5B01-4894-A3A3-56232F48BE61}" type="slidenum">
              <a:rPr lang="en-US" smtClean="0"/>
              <a:t>5</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20170922 NSTX-U core C15 512pixel boron map / </a:t>
            </a:r>
            <a:r>
              <a:rPr lang="de-DE" sz="1200"/>
              <a:t>20170922 Images </a:t>
            </a:r>
            <a:r>
              <a:rPr lang="en-US" sz="1200"/>
              <a:t>/ ‘</a:t>
            </a:r>
            <a:r>
              <a:rPr lang="pt-BR" sz="1200"/>
              <a:t>20170922 Images.pptx’ slide 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Original is in:</a:t>
            </a:r>
            <a:r>
              <a:rPr lang="en-US" sz="1200" baseline="0"/>
              <a:t> ibid / </a:t>
            </a:r>
            <a:r>
              <a:rPr lang="de-DE" sz="1200"/>
              <a:t>20170922 Images</a:t>
            </a:r>
            <a:r>
              <a:rPr lang="en-US" sz="1200" baseline="0"/>
              <a:t>  / ‘(Peak-Bkg) _ (Peak+Bkg) levels 0,1,125.tif’</a:t>
            </a:r>
          </a:p>
          <a:p>
            <a:pPr marL="0" marR="0" indent="0" algn="l" defTabSz="914400" rtl="0" eaLnBrk="1" fontAlgn="auto" latinLnBrk="0" hangingPunct="1">
              <a:lnSpc>
                <a:spcPct val="100000"/>
              </a:lnSpc>
              <a:spcBef>
                <a:spcPts val="0"/>
              </a:spcBef>
              <a:spcAft>
                <a:spcPts val="0"/>
              </a:spcAft>
              <a:buClrTx/>
              <a:buSzTx/>
              <a:buFontTx/>
              <a:buNone/>
              <a:tabLst/>
              <a:defRPr/>
            </a:pPr>
            <a:r>
              <a:rPr lang="en-US"/>
              <a:t>Grey levels adjusted to try to reflect variation in boron concentration in line scans 5%</a:t>
            </a:r>
            <a:r>
              <a:rPr lang="en-US" baseline="0"/>
              <a:t> - 9% on 20170920, and 4.6% – 7.3% 20170921, 4.5 – 3.5% on 20170922, 4.7 – 3.5% on 20170925</a:t>
            </a:r>
            <a:r>
              <a:rPr lang="en-US"/>
              <a:t>.</a:t>
            </a:r>
            <a:r>
              <a:rPr lang="en-US" baseline="0"/>
              <a:t>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a:t>Chrobak: </a:t>
            </a:r>
            <a:r>
              <a:rPr lang="en-US" sz="1200" kern="1200" smtClean="0">
                <a:solidFill>
                  <a:schemeClr val="tx1"/>
                </a:solidFill>
                <a:latin typeface="+mn-lt"/>
                <a:ea typeface="+mn-ea"/>
                <a:cs typeface="+mn-cs"/>
              </a:rPr>
              <a:t>On slides 5-6, Indicate/mention BT, R direction on DiMES/NSTX sample images, although Esp. on NSTX image, why was all the B on the north face? Was this consistent with BT direction or ExB direction angling of the ions?  If you don't know the direction, or it's campaign-averaged, maybe mention that to lead into the DiMES results where the direction was known and done for one exposure.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10"/>
          </p:nvPr>
        </p:nvSpPr>
        <p:spPr/>
        <p:txBody>
          <a:bodyPr/>
          <a:lstStyle/>
          <a:p>
            <a:fld id="{ABA37322-5B01-4894-A3A3-56232F48BE61}" type="slidenum">
              <a:rPr lang="en-US" smtClean="0"/>
              <a:t>6</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20170925 NSTX-U Core C15 512 pixel MAGN 1.6k boron map / 20170925 images / SEM.tif</a:t>
            </a:r>
          </a:p>
        </p:txBody>
      </p:sp>
      <p:sp>
        <p:nvSpPr>
          <p:cNvPr id="4" name="Slide Number Placeholder 3"/>
          <p:cNvSpPr>
            <a:spLocks noGrp="1"/>
          </p:cNvSpPr>
          <p:nvPr>
            <p:ph type="sldNum" sz="quarter" idx="10"/>
          </p:nvPr>
        </p:nvSpPr>
        <p:spPr/>
        <p:txBody>
          <a:bodyPr/>
          <a:lstStyle/>
          <a:p>
            <a:fld id="{ABA37322-5B01-4894-A3A3-56232F48BE61}" type="slidenum">
              <a:rPr lang="en-US" smtClean="0"/>
              <a:t>7</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20170925 NSTX-U Core C15 512 pixel MAGN 1.6k boron map / 20170925 images / (P-B)_(P+B) levels 0,1.6,125.tif</a:t>
            </a:r>
          </a:p>
          <a:p>
            <a:pPr marL="0" marR="0" indent="0" algn="l" defTabSz="914400" rtl="0" eaLnBrk="1" fontAlgn="auto" latinLnBrk="0" hangingPunct="1">
              <a:lnSpc>
                <a:spcPct val="100000"/>
              </a:lnSpc>
              <a:spcBef>
                <a:spcPts val="0"/>
              </a:spcBef>
              <a:spcAft>
                <a:spcPts val="0"/>
              </a:spcAft>
              <a:buClrTx/>
              <a:buSzTx/>
              <a:buFontTx/>
              <a:buNone/>
              <a:tabLst/>
              <a:defRPr/>
            </a:pPr>
            <a:r>
              <a:rPr lang="en-US"/>
              <a:t>Grey levels adjusted to try to reflect variation in boron concentration in line scans 5%</a:t>
            </a:r>
            <a:r>
              <a:rPr lang="en-US" baseline="0"/>
              <a:t> - 9% on 20170920, and 4.6% – 7.3% 20170921, 4.5 – 3.5% on 20170922, 4.7 – 3.5% on 20170925</a:t>
            </a:r>
            <a:r>
              <a:rPr lang="en-US"/>
              <a:t>.</a:t>
            </a:r>
            <a:r>
              <a:rPr lang="en-US" baseline="0"/>
              <a:t>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What</a:t>
            </a:r>
            <a:r>
              <a:rPr lang="en-US" baseline="0"/>
              <a:t> you are seeing is net deposition of boron on ‘North’ facing slopes in the pore.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Unfortunately the Leica 3D microscope had a problem and is being replaced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Next step is to get a 3D image of the pore and compare the deposition to the topography in detail.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8</a:t>
            </a:fld>
            <a:endParaRPr lang="en-US"/>
          </a:p>
        </p:txBody>
      </p:sp>
    </p:spTree>
    <p:extLst>
      <p:ext uri="{BB962C8B-B14F-4D97-AF65-F5344CB8AC3E}">
        <p14:creationId xmlns:p14="http://schemas.microsoft.com/office/powerpoint/2010/main" val="233971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5800"/>
            <a:ext cx="60833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DIII-D sample photos / RHe Al5 images / ‘1-0309171130 RHe Al5 leveled for W spot.jpg’</a:t>
            </a:r>
          </a:p>
          <a:p>
            <a:pPr marL="0" marR="0" indent="0" algn="l" defTabSz="914400" rtl="0" eaLnBrk="1" fontAlgn="auto" latinLnBrk="0" hangingPunct="1">
              <a:lnSpc>
                <a:spcPct val="100000"/>
              </a:lnSpc>
              <a:spcBef>
                <a:spcPts val="0"/>
              </a:spcBef>
              <a:spcAft>
                <a:spcPts val="0"/>
              </a:spcAft>
              <a:buClrTx/>
              <a:buSzTx/>
              <a:buFontTx/>
              <a:buNone/>
              <a:tabLst/>
              <a:defRPr/>
            </a:pPr>
            <a:r>
              <a:rPr lang="en-US"/>
              <a:t>DIII-D DiMES</a:t>
            </a:r>
            <a:r>
              <a:rPr lang="en-US" baseline="0"/>
              <a:t> core sampling / Core Samples optical images / Optical microscope images / ‘</a:t>
            </a:r>
            <a:r>
              <a:rPr lang="en-US"/>
              <a:t>RHe W semicircle.jpg’</a:t>
            </a:r>
          </a:p>
          <a:p>
            <a:pPr marL="0" marR="0" indent="0" algn="l" defTabSz="914400" rtl="0" eaLnBrk="1" fontAlgn="auto" latinLnBrk="0" hangingPunct="1">
              <a:lnSpc>
                <a:spcPct val="100000"/>
              </a:lnSpc>
              <a:spcBef>
                <a:spcPts val="0"/>
              </a:spcBef>
              <a:spcAft>
                <a:spcPts val="0"/>
              </a:spcAft>
              <a:buClrTx/>
              <a:buSzTx/>
              <a:buFontTx/>
              <a:buNone/>
              <a:tabLst/>
              <a:defRPr/>
            </a:pPr>
            <a:r>
              <a:rPr lang="en-US"/>
              <a:t>20170619 512 pixel large area Al Auger map RHe Al5 / ‘SEM image MAGN 200x leveled.tif’</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Ion direction</a:t>
            </a:r>
            <a:r>
              <a:rPr lang="en-US" baseline="0"/>
              <a:t> from: DIII-D Tile analysis (now not part of National Campaign) / Chrobak comments / ‘Chrobak SI-AES-InitialResult_interpretation_reduced.pdf’</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Pore profilometry</a:t>
            </a:r>
            <a:r>
              <a:rPr lang="en-US" baseline="0"/>
              <a:t> data from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hr-HR" baseline="0"/>
              <a:t>20170616 512 pixel Al map pore1 RHe Al5</a:t>
            </a:r>
            <a:r>
              <a:rPr lang="en-US" baseline="0"/>
              <a:t>   /’ Expts 9,10,11 512 pixel SEM&amp;AES view2.pptx’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Switch now to a sample</a:t>
            </a:r>
            <a:r>
              <a:rPr lang="en-US" baseline="0"/>
              <a:t> from DiMES on DIII-D.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This is a polished graphite surface with special stripes of Al and W that was exposed to helium L-mode plasmas to study erosion and deposition.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The lower left shows a close up optical image of the tungsten disc and the area just to the left is shown in the SEM image in the right.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Also shown is the direction of incident helium ions.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Now</a:t>
            </a:r>
            <a:r>
              <a:rPr lang="en-US" baseline="0"/>
              <a:t> we use aluminum Auger electrons to build up a map of the Al deposition on the surface. </a:t>
            </a:r>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t>9</a:t>
            </a:fld>
            <a:endParaRPr lang="en-US"/>
          </a:p>
        </p:txBody>
      </p:sp>
    </p:spTree>
    <p:extLst>
      <p:ext uri="{BB962C8B-B14F-4D97-AF65-F5344CB8AC3E}">
        <p14:creationId xmlns:p14="http://schemas.microsoft.com/office/powerpoint/2010/main" val="2339714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6740" y="1952643"/>
            <a:ext cx="8884920" cy="881839"/>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67640" y="944827"/>
            <a:ext cx="9723120" cy="944827"/>
          </a:xfrm>
          <a:prstGeom prst="rect">
            <a:avLst/>
          </a:prstGeom>
        </p:spPr>
        <p:txBody>
          <a:bodyPr lIns="0" rIns="0" anchor="ctr" anchorCtr="1"/>
          <a:lstStyle>
            <a:lvl1pPr>
              <a:defRPr/>
            </a:lvl1pPr>
          </a:lstStyle>
          <a:p>
            <a:r>
              <a:rPr lang="en-US" dirty="0" smtClean="0"/>
              <a:t>Click to edit presentation title</a:t>
            </a:r>
            <a:endParaRPr lang="en-US" dirty="0"/>
          </a:p>
        </p:txBody>
      </p:sp>
      <p:sp>
        <p:nvSpPr>
          <p:cNvPr id="2" name="Rectangle 1"/>
          <p:cNvSpPr/>
          <p:nvPr userDrawn="1"/>
        </p:nvSpPr>
        <p:spPr>
          <a:xfrm>
            <a:off x="0" y="5417009"/>
            <a:ext cx="10058400" cy="25195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586740" y="2897470"/>
            <a:ext cx="8884920" cy="1007816"/>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21" name="Text Placeholder 20"/>
          <p:cNvSpPr>
            <a:spLocks noGrp="1"/>
          </p:cNvSpPr>
          <p:nvPr>
            <p:ph type="body" sz="quarter" idx="12" hasCustomPrompt="1"/>
          </p:nvPr>
        </p:nvSpPr>
        <p:spPr>
          <a:xfrm>
            <a:off x="83820" y="4115247"/>
            <a:ext cx="2766060" cy="314942"/>
          </a:xfrm>
        </p:spPr>
        <p:txBody>
          <a:bodyPr>
            <a:noAutofit/>
          </a:bodyPr>
          <a:lstStyle>
            <a:lvl1pPr marL="0" indent="0" algn="ctr">
              <a:buNone/>
              <a:defRPr sz="1100"/>
            </a:lvl1pPr>
          </a:lstStyle>
          <a:p>
            <a:pPr lvl="0"/>
            <a:r>
              <a:rPr lang="en-US" dirty="0" smtClean="0"/>
              <a:t>Place your institutional logo(s) here:</a:t>
            </a:r>
            <a:endParaRPr lang="en-US" dirty="0"/>
          </a:p>
        </p:txBody>
      </p:sp>
      <p:pic>
        <p:nvPicPr>
          <p:cNvPr id="11"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2295" y="4094251"/>
            <a:ext cx="3813810" cy="149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http://nstx.pppl.gov/DragNDrop/Presentation_Template/NSTX-U_cutaway_low_r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00" y="3596481"/>
            <a:ext cx="1928972" cy="2029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enard\My Files\PPPL\Projects\NSTX-U\Presentation template\Template source\logo and banner source\Gray_banner_red_line_with_SC_NSTXU_logos_wide.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10058400" cy="86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6103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6740" y="2204597"/>
            <a:ext cx="8884920" cy="881839"/>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67640" y="944827"/>
            <a:ext cx="9723120" cy="944827"/>
          </a:xfrm>
          <a:prstGeom prst="rect">
            <a:avLst/>
          </a:prstGeom>
        </p:spPr>
        <p:txBody>
          <a:bodyPr lIns="0" rIns="0" anchor="ctr" anchorCtr="1"/>
          <a:lstStyle>
            <a:lvl1pPr>
              <a:defRPr/>
            </a:lvl1pPr>
          </a:lstStyle>
          <a:p>
            <a:r>
              <a:rPr lang="en-US" dirty="0" smtClean="0"/>
              <a:t>Click to edit presentation title</a:t>
            </a:r>
            <a:endParaRPr lang="en-US" dirty="0"/>
          </a:p>
        </p:txBody>
      </p:sp>
      <p:sp>
        <p:nvSpPr>
          <p:cNvPr id="2" name="Rectangle 1"/>
          <p:cNvSpPr/>
          <p:nvPr userDrawn="1"/>
        </p:nvSpPr>
        <p:spPr>
          <a:xfrm>
            <a:off x="0" y="5417009"/>
            <a:ext cx="10058400" cy="25195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1005840" y="3338389"/>
            <a:ext cx="8046720" cy="1007816"/>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11" name="Text Placeholder 20"/>
          <p:cNvSpPr>
            <a:spLocks noGrp="1"/>
          </p:cNvSpPr>
          <p:nvPr>
            <p:ph type="body" sz="quarter" idx="12" hasCustomPrompt="1"/>
          </p:nvPr>
        </p:nvSpPr>
        <p:spPr>
          <a:xfrm>
            <a:off x="83820" y="4598159"/>
            <a:ext cx="2288220" cy="503908"/>
          </a:xfrm>
        </p:spPr>
        <p:txBody>
          <a:bodyPr>
            <a:noAutofit/>
          </a:bodyPr>
          <a:lstStyle>
            <a:lvl1pPr marL="0" indent="0" algn="ctr">
              <a:buNone/>
              <a:defRPr sz="1400"/>
            </a:lvl1pPr>
          </a:lstStyle>
          <a:p>
            <a:pPr lvl="0"/>
            <a:r>
              <a:rPr lang="en-US" dirty="0" smtClean="0"/>
              <a:t>Place your institutional logo(s) here:</a:t>
            </a:r>
            <a:endParaRPr lang="en-US" dirty="0"/>
          </a:p>
        </p:txBody>
      </p:sp>
      <p:pic>
        <p:nvPicPr>
          <p:cNvPr id="9" name="Picture 4" descr="C:\Users\jmenard\My Files\PPPL\Projects\NSTX-U\Presentation template\Template source\logo and banner source\Gray_banner_red_line_with_SC_NSTXU_logos_wid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0058400" cy="86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9493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83820" y="881839"/>
            <a:ext cx="9890760" cy="4472182"/>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83820" y="881839"/>
            <a:ext cx="4861560" cy="4472182"/>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5113020" y="881839"/>
            <a:ext cx="4861560" cy="4472182"/>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83820" y="881839"/>
            <a:ext cx="9890760" cy="4472182"/>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 y="881839"/>
            <a:ext cx="9890760" cy="44721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
            <a:ext cx="10058400" cy="82494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10058400" cy="793655"/>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grpSp>
        <p:nvGrpSpPr>
          <p:cNvPr id="5" name="Group 4"/>
          <p:cNvGrpSpPr/>
          <p:nvPr userDrawn="1"/>
        </p:nvGrpSpPr>
        <p:grpSpPr>
          <a:xfrm>
            <a:off x="0" y="5418579"/>
            <a:ext cx="10058400" cy="250384"/>
            <a:chOff x="0" y="4324350"/>
            <a:chExt cx="9144000" cy="227176"/>
          </a:xfrm>
        </p:grpSpPr>
        <p:pic>
          <p:nvPicPr>
            <p:cNvPr id="9"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286000" y="4324350"/>
              <a:ext cx="6858000" cy="227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4324350"/>
              <a:ext cx="6858000" cy="2271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userDrawn="1"/>
        </p:nvSpPr>
        <p:spPr>
          <a:xfrm>
            <a:off x="9304046" y="5438005"/>
            <a:ext cx="670534" cy="212366"/>
          </a:xfrm>
          <a:prstGeom prst="rect">
            <a:avLst/>
          </a:prstGeom>
          <a:noFill/>
        </p:spPr>
        <p:txBody>
          <a:bodyPr wrap="square" lIns="0" tIns="36576" rIns="0" bIns="36576" rtlCol="0">
            <a:spAutoFit/>
          </a:bodyPr>
          <a:lstStyle/>
          <a:p>
            <a:pPr algn="r"/>
            <a:fld id="{F117DE82-C9A9-43C8-BFFE-CF607F10B2C3}" type="slidenum">
              <a:rPr lang="en-US" sz="900" b="1" smtClean="0">
                <a:solidFill>
                  <a:srgbClr val="336699"/>
                </a:solidFill>
                <a:latin typeface="Arial" panose="020B0604020202020204" pitchFamily="34" charset="0"/>
                <a:cs typeface="Arial" panose="020B0604020202020204" pitchFamily="34" charset="0"/>
              </a:rPr>
              <a:pPr algn="r"/>
              <a:t>‹#›</a:t>
            </a:fld>
            <a:r>
              <a:rPr lang="en-US" sz="900" b="1" smtClean="0">
                <a:solidFill>
                  <a:srgbClr val="336699"/>
                </a:solidFill>
                <a:latin typeface="Arial" panose="020B0604020202020204" pitchFamily="34" charset="0"/>
                <a:cs typeface="Arial" panose="020B0604020202020204" pitchFamily="34" charset="0"/>
              </a:rPr>
              <a:t>/14</a:t>
            </a:r>
            <a:endParaRPr lang="en-US" sz="9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754380" y="5406965"/>
            <a:ext cx="8851392" cy="256765"/>
          </a:xfrm>
          <a:prstGeom prst="rect">
            <a:avLst/>
          </a:prstGeom>
          <a:noFill/>
        </p:spPr>
        <p:txBody>
          <a:bodyPr wrap="square" lIns="0" tIns="50941" rIns="0" bIns="50941" rtlCol="0">
            <a:spAutoFit/>
          </a:bodyPr>
          <a:lstStyle/>
          <a:p>
            <a:pPr algn="ctr"/>
            <a:r>
              <a:rPr lang="en-US" sz="1000" b="1" kern="1200">
                <a:solidFill>
                  <a:srgbClr val="336699"/>
                </a:solidFill>
                <a:latin typeface="Arial" panose="020B0604020202020204" pitchFamily="34" charset="0"/>
                <a:ea typeface="+mn-ea"/>
                <a:cs typeface="Arial" panose="020B0604020202020204" pitchFamily="34" charset="0"/>
              </a:rPr>
              <a:t>59</a:t>
            </a:r>
            <a:r>
              <a:rPr lang="en-US" sz="1000" b="1" kern="1200" baseline="30000">
                <a:solidFill>
                  <a:srgbClr val="336699"/>
                </a:solidFill>
                <a:latin typeface="Arial" panose="020B0604020202020204" pitchFamily="34" charset="0"/>
                <a:ea typeface="+mn-ea"/>
                <a:cs typeface="Arial" panose="020B0604020202020204" pitchFamily="34" charset="0"/>
              </a:rPr>
              <a:t>th</a:t>
            </a:r>
            <a:r>
              <a:rPr lang="en-US" sz="1000" b="1" kern="1200">
                <a:solidFill>
                  <a:srgbClr val="336699"/>
                </a:solidFill>
                <a:latin typeface="Arial" panose="020B0604020202020204" pitchFamily="34" charset="0"/>
                <a:ea typeface="+mn-ea"/>
                <a:cs typeface="Arial" panose="020B0604020202020204" pitchFamily="34" charset="0"/>
              </a:rPr>
              <a:t> Annual Meeting of the APS DPP,</a:t>
            </a:r>
            <a:r>
              <a:rPr lang="en-US" sz="1000" b="1" kern="1200" dirty="0">
                <a:solidFill>
                  <a:srgbClr val="336699"/>
                </a:solidFill>
                <a:latin typeface="Arial" panose="020B0604020202020204" pitchFamily="34" charset="0"/>
                <a:ea typeface="+mn-ea"/>
                <a:cs typeface="Arial" panose="020B0604020202020204" pitchFamily="34" charset="0"/>
              </a:rPr>
              <a:t> Milwaukee, WI, ‘Elemental and topographical imaging</a:t>
            </a:r>
            <a:r>
              <a:rPr lang="is-IS" sz="1000" b="1" kern="1200" dirty="0">
                <a:solidFill>
                  <a:srgbClr val="336699"/>
                </a:solidFill>
                <a:latin typeface="Arial" panose="020B0604020202020204" pitchFamily="34" charset="0"/>
                <a:ea typeface="+mn-ea"/>
                <a:cs typeface="Arial" panose="020B0604020202020204" pitchFamily="34" charset="0"/>
              </a:rPr>
              <a:t>…</a:t>
            </a:r>
            <a:r>
              <a:rPr lang="en-US" sz="1000" b="1" kern="1200" dirty="0">
                <a:solidFill>
                  <a:srgbClr val="336699"/>
                </a:solidFill>
                <a:latin typeface="Arial" panose="020B0604020202020204" pitchFamily="34" charset="0"/>
                <a:ea typeface="+mn-ea"/>
                <a:cs typeface="Arial" panose="020B0604020202020204" pitchFamily="34" charset="0"/>
              </a:rPr>
              <a:t>’, C.H.Skinner et al., Oct 22, 2017</a:t>
            </a:r>
            <a:endParaRPr lang="en-US" sz="1000" b="1" dirty="0" smtClean="0">
              <a:solidFill>
                <a:srgbClr val="33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em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em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emf"/><Relationship Id="rId5"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tif"/></Relationships>
</file>

<file path=ppt/slides/_rels/slide9.xml.rels><?xml version="1.0" encoding="UTF-8" standalone="yes"?>
<Relationships xmlns="http://schemas.openxmlformats.org/package/2006/relationships"><Relationship Id="rId3" Type="http://schemas.openxmlformats.org/officeDocument/2006/relationships/image" Target="../media/image20.tif"/><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em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 y="1051454"/>
            <a:ext cx="9723120" cy="944827"/>
          </a:xfrm>
        </p:spPr>
        <p:txBody>
          <a:bodyPr>
            <a:normAutofit/>
          </a:bodyPr>
          <a:lstStyle/>
          <a:p>
            <a:r>
              <a:rPr lang="en-US" sz="2800" dirty="0"/>
              <a:t>Elemental and topographical imaging of microscopic variations in deposition on NSTX-U and DIII-D samples</a:t>
            </a:r>
          </a:p>
        </p:txBody>
      </p:sp>
      <p:sp>
        <p:nvSpPr>
          <p:cNvPr id="4" name="Text Placeholder 3"/>
          <p:cNvSpPr>
            <a:spLocks noGrp="1"/>
          </p:cNvSpPr>
          <p:nvPr>
            <p:ph type="body" sz="quarter" idx="10"/>
          </p:nvPr>
        </p:nvSpPr>
        <p:spPr>
          <a:xfrm>
            <a:off x="533400" y="3291681"/>
            <a:ext cx="8884920" cy="622811"/>
          </a:xfrm>
        </p:spPr>
        <p:txBody>
          <a:bodyPr>
            <a:normAutofit lnSpcReduction="10000"/>
          </a:bodyPr>
          <a:lstStyle/>
          <a:p>
            <a:r>
              <a:rPr lang="en-US" sz="1800"/>
              <a:t>59th Annual Meeting of the APS Division of Plasma Physics </a:t>
            </a:r>
          </a:p>
          <a:p>
            <a:pPr>
              <a:lnSpc>
                <a:spcPct val="85000"/>
              </a:lnSpc>
            </a:pPr>
            <a:r>
              <a:rPr lang="en-US" sz="1800" dirty="0"/>
              <a:t>Milwaukee, WI, Oct 23 – 27, 2017 </a:t>
            </a:r>
          </a:p>
        </p:txBody>
      </p:sp>
      <p:pic>
        <p:nvPicPr>
          <p:cNvPr id="7" name="Picture 4" descr="PPP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01281"/>
            <a:ext cx="1586132" cy="556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1" descr="cbe_2_line_with_shield_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115574"/>
            <a:ext cx="1913581" cy="53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25400" y="5124227"/>
            <a:ext cx="978566" cy="544735"/>
          </a:xfrm>
          <a:prstGeom prst="rect">
            <a:avLst/>
          </a:prstGeom>
        </p:spPr>
      </p:pic>
      <p:pic>
        <p:nvPicPr>
          <p:cNvPr id="6" name="Picture 5"/>
          <p:cNvPicPr>
            <a:picLocks noChangeAspect="1"/>
          </p:cNvPicPr>
          <p:nvPr/>
        </p:nvPicPr>
        <p:blipFill>
          <a:blip r:embed="rId6"/>
          <a:stretch>
            <a:fillRect/>
          </a:stretch>
        </p:blipFill>
        <p:spPr>
          <a:xfrm>
            <a:off x="152400" y="4510881"/>
            <a:ext cx="1371600" cy="548640"/>
          </a:xfrm>
          <a:prstGeom prst="rect">
            <a:avLst/>
          </a:prstGeom>
        </p:spPr>
      </p:pic>
      <p:sp>
        <p:nvSpPr>
          <p:cNvPr id="10" name="Subtitle 1"/>
          <p:cNvSpPr>
            <a:spLocks noGrp="1"/>
          </p:cNvSpPr>
          <p:nvPr>
            <p:ph type="subTitle" idx="1"/>
          </p:nvPr>
        </p:nvSpPr>
        <p:spPr>
          <a:xfrm>
            <a:off x="685800" y="1843881"/>
            <a:ext cx="8305800" cy="838200"/>
          </a:xfrm>
        </p:spPr>
        <p:txBody>
          <a:bodyPr wrap="none">
            <a:noAutofit/>
          </a:bodyPr>
          <a:lstStyle/>
          <a:p>
            <a:pPr>
              <a:spcBef>
                <a:spcPts val="1295"/>
              </a:spcBef>
            </a:pPr>
            <a:r>
              <a:rPr lang="en-US" sz="1800">
                <a:solidFill>
                  <a:srgbClr val="004080"/>
                </a:solidFill>
              </a:rPr>
              <a:t>C.H. Skinner</a:t>
            </a:r>
            <a:r>
              <a:rPr lang="en-US" sz="1800" baseline="30000">
                <a:solidFill>
                  <a:srgbClr val="004080"/>
                </a:solidFill>
              </a:rPr>
              <a:t>a</a:t>
            </a:r>
            <a:r>
              <a:rPr lang="en-US" sz="1800">
                <a:solidFill>
                  <a:srgbClr val="004080"/>
                </a:solidFill>
              </a:rPr>
              <a:t>, R. Bell</a:t>
            </a:r>
            <a:r>
              <a:rPr lang="en-US" sz="1800" baseline="30000">
                <a:solidFill>
                  <a:srgbClr val="004080"/>
                </a:solidFill>
              </a:rPr>
              <a:t>a</a:t>
            </a:r>
            <a:r>
              <a:rPr lang="en-US" sz="1800">
                <a:solidFill>
                  <a:srgbClr val="004080"/>
                </a:solidFill>
              </a:rPr>
              <a:t>, R. Kaita</a:t>
            </a:r>
            <a:r>
              <a:rPr lang="en-US" sz="1800" baseline="30000">
                <a:solidFill>
                  <a:srgbClr val="004080"/>
                </a:solidFill>
              </a:rPr>
              <a:t>a</a:t>
            </a:r>
            <a:r>
              <a:rPr lang="en-US" sz="1800">
                <a:solidFill>
                  <a:srgbClr val="004080"/>
                </a:solidFill>
              </a:rPr>
              <a:t>, C.P. Chrobak</a:t>
            </a:r>
            <a:r>
              <a:rPr lang="en-US" sz="1800" baseline="30000">
                <a:solidFill>
                  <a:srgbClr val="004080"/>
                </a:solidFill>
              </a:rPr>
              <a:t>b</a:t>
            </a:r>
            <a:r>
              <a:rPr lang="en-US" sz="1800">
                <a:solidFill>
                  <a:srgbClr val="004080"/>
                </a:solidFill>
              </a:rPr>
              <a:t>, </a:t>
            </a:r>
            <a:br>
              <a:rPr lang="en-US" sz="1800">
                <a:solidFill>
                  <a:srgbClr val="004080"/>
                </a:solidFill>
              </a:rPr>
            </a:br>
            <a:r>
              <a:rPr lang="en-US" sz="1800">
                <a:solidFill>
                  <a:srgbClr val="004080"/>
                </a:solidFill>
              </a:rPr>
              <a:t>W.R. Wampler</a:t>
            </a:r>
            <a:r>
              <a:rPr lang="en-US" sz="1800" baseline="30000">
                <a:solidFill>
                  <a:srgbClr val="004080"/>
                </a:solidFill>
              </a:rPr>
              <a:t>c</a:t>
            </a:r>
            <a:r>
              <a:rPr lang="en-US" sz="1800">
                <a:solidFill>
                  <a:srgbClr val="004080"/>
                </a:solidFill>
              </a:rPr>
              <a:t>, B.E. Koel</a:t>
            </a:r>
            <a:r>
              <a:rPr lang="en-US" sz="1800" baseline="30000">
                <a:solidFill>
                  <a:srgbClr val="004080"/>
                </a:solidFill>
              </a:rPr>
              <a:t>d</a:t>
            </a:r>
            <a:endParaRPr lang="en-US" sz="1600">
              <a:solidFill>
                <a:srgbClr val="004080"/>
              </a:solidFill>
            </a:endParaRPr>
          </a:p>
        </p:txBody>
      </p:sp>
      <p:sp>
        <p:nvSpPr>
          <p:cNvPr id="11" name="Subtitle 1"/>
          <p:cNvSpPr txBox="1">
            <a:spLocks/>
          </p:cNvSpPr>
          <p:nvPr/>
        </p:nvSpPr>
        <p:spPr>
          <a:xfrm>
            <a:off x="3124200" y="2605881"/>
            <a:ext cx="3657600" cy="533400"/>
          </a:xfrm>
          <a:prstGeom prst="rect">
            <a:avLst/>
          </a:prstGeom>
        </p:spPr>
        <p:txBody>
          <a:bodyPr vert="horz" wrap="none" lIns="0" tIns="45720" rIns="0" bIns="45720" rtlCol="0" anchor="ctr" anchorCtr="1">
            <a:no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Wingdings" panose="05000000000000000000" pitchFamily="2" charset="2"/>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400" baseline="30000">
                <a:solidFill>
                  <a:srgbClr val="004080"/>
                </a:solidFill>
              </a:rPr>
              <a:t>a</a:t>
            </a:r>
            <a:r>
              <a:rPr lang="en-US" sz="1400">
                <a:solidFill>
                  <a:srgbClr val="004080"/>
                </a:solidFill>
              </a:rPr>
              <a:t>Princeton Plasma Physics Laboratory, </a:t>
            </a:r>
            <a:r>
              <a:rPr lang="en-US" sz="1400" baseline="30000">
                <a:solidFill>
                  <a:srgbClr val="004080"/>
                </a:solidFill>
              </a:rPr>
              <a:t>b</a:t>
            </a:r>
            <a:r>
              <a:rPr lang="en-US" sz="1400">
                <a:solidFill>
                  <a:srgbClr val="004080"/>
                </a:solidFill>
              </a:rPr>
              <a:t>General Atomics, </a:t>
            </a:r>
            <a:r>
              <a:rPr lang="en-US" sz="1400" baseline="30000">
                <a:solidFill>
                  <a:srgbClr val="004080"/>
                </a:solidFill>
              </a:rPr>
              <a:t>c</a:t>
            </a:r>
            <a:r>
              <a:rPr lang="en-US" sz="1400">
                <a:solidFill>
                  <a:srgbClr val="004080"/>
                </a:solidFill>
              </a:rPr>
              <a:t>Sandia National Laboratory, </a:t>
            </a:r>
            <a:r>
              <a:rPr lang="en-US" sz="1400" baseline="30000">
                <a:solidFill>
                  <a:srgbClr val="004080"/>
                </a:solidFill>
              </a:rPr>
              <a:t>d</a:t>
            </a:r>
            <a:r>
              <a:rPr lang="en-US" sz="1400">
                <a:solidFill>
                  <a:srgbClr val="004080"/>
                </a:solidFill>
              </a:rPr>
              <a:t>Princeton University</a:t>
            </a:r>
            <a:endParaRPr lang="en-US" sz="1600">
              <a:solidFill>
                <a:srgbClr val="004080"/>
              </a:solidFill>
            </a:endParaRPr>
          </a:p>
        </p:txBody>
      </p:sp>
    </p:spTree>
    <p:extLst>
      <p:ext uri="{BB962C8B-B14F-4D97-AF65-F5344CB8AC3E}">
        <p14:creationId xmlns:p14="http://schemas.microsoft.com/office/powerpoint/2010/main" val="2744703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normAutofit/>
          </a:bodyPr>
          <a:lstStyle/>
          <a:p>
            <a:r>
              <a:rPr lang="en-US" sz="2800" dirty="0">
                <a:solidFill>
                  <a:srgbClr val="008000"/>
                </a:solidFill>
              </a:rPr>
              <a:t>DiMES sample, 		Auger image of Al deposits</a:t>
            </a:r>
          </a:p>
        </p:txBody>
      </p:sp>
      <p:sp>
        <p:nvSpPr>
          <p:cNvPr id="16" name="Oval 15"/>
          <p:cNvSpPr/>
          <p:nvPr/>
        </p:nvSpPr>
        <p:spPr bwMode="auto">
          <a:xfrm>
            <a:off x="6553200" y="25296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7" name="Oval 16"/>
          <p:cNvSpPr/>
          <p:nvPr/>
        </p:nvSpPr>
        <p:spPr bwMode="auto">
          <a:xfrm>
            <a:off x="5562600" y="2072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8" name="Oval 17"/>
          <p:cNvSpPr/>
          <p:nvPr/>
        </p:nvSpPr>
        <p:spPr bwMode="auto">
          <a:xfrm>
            <a:off x="6934200" y="3596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cxnSp>
        <p:nvCxnSpPr>
          <p:cNvPr id="19" name="Straight Arrow Connector 18"/>
          <p:cNvCxnSpPr/>
          <p:nvPr/>
        </p:nvCxnSpPr>
        <p:spPr bwMode="auto">
          <a:xfrm>
            <a:off x="5105400" y="1386681"/>
            <a:ext cx="1524000" cy="609600"/>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rot="1229439">
            <a:off x="4897887" y="1158776"/>
            <a:ext cx="1376812" cy="369332"/>
          </a:xfrm>
          <a:prstGeom prst="rect">
            <a:avLst/>
          </a:prstGeom>
          <a:noFill/>
        </p:spPr>
        <p:txBody>
          <a:bodyPr wrap="none" rtlCol="0">
            <a:spAutoFit/>
          </a:bodyPr>
          <a:lstStyle/>
          <a:p>
            <a:r>
              <a:rPr lang="en-US" sz="1800">
                <a:solidFill>
                  <a:srgbClr val="FFFF00"/>
                </a:solidFill>
                <a:latin typeface="Calibri"/>
                <a:cs typeface="Calibri"/>
              </a:rPr>
              <a:t>Ion direction</a:t>
            </a:r>
          </a:p>
        </p:txBody>
      </p:sp>
      <p:sp>
        <p:nvSpPr>
          <p:cNvPr id="23" name="Rectangle 22"/>
          <p:cNvSpPr/>
          <p:nvPr/>
        </p:nvSpPr>
        <p:spPr bwMode="auto">
          <a:xfrm>
            <a:off x="9906000" y="853281"/>
            <a:ext cx="228600" cy="47244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pic>
        <p:nvPicPr>
          <p:cNvPr id="3" name="Picture 2" descr="AES image MAGN 200x (Pk-Bk)_(Pk+Bk) leveled.tif"/>
          <p:cNvPicPr>
            <a:picLocks noChangeAspect="1"/>
          </p:cNvPicPr>
          <p:nvPr/>
        </p:nvPicPr>
        <p:blipFill rotWithShape="1">
          <a:blip r:embed="rId3">
            <a:extLst>
              <a:ext uri="{28A0092B-C50C-407E-A947-70E740481C1C}">
                <a14:useLocalDpi xmlns:a14="http://schemas.microsoft.com/office/drawing/2010/main" val="0"/>
              </a:ext>
            </a:extLst>
          </a:blip>
          <a:srcRect l="7359" t="-2" r="45107" b="37095"/>
          <a:stretch/>
        </p:blipFill>
        <p:spPr>
          <a:xfrm>
            <a:off x="4825998" y="1005681"/>
            <a:ext cx="5105400" cy="4424680"/>
          </a:xfrm>
          <a:prstGeom prst="rect">
            <a:avLst/>
          </a:prstGeom>
        </p:spPr>
      </p:pic>
      <p:sp>
        <p:nvSpPr>
          <p:cNvPr id="32" name="Rectangle 31"/>
          <p:cNvSpPr/>
          <p:nvPr/>
        </p:nvSpPr>
        <p:spPr>
          <a:xfrm>
            <a:off x="7315200" y="2893749"/>
            <a:ext cx="381000" cy="457200"/>
          </a:xfrm>
          <a:prstGeom prst="rect">
            <a:avLst/>
          </a:prstGeom>
          <a:noFill/>
          <a:ln w="19050">
            <a:solidFill>
              <a:schemeClr val="bg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rot="2186530">
            <a:off x="5438533" y="1688377"/>
            <a:ext cx="1698715" cy="369332"/>
          </a:xfrm>
          <a:prstGeom prst="rect">
            <a:avLst/>
          </a:prstGeom>
          <a:noFill/>
        </p:spPr>
        <p:txBody>
          <a:bodyPr wrap="none" rtlCol="0">
            <a:spAutoFit/>
          </a:bodyPr>
          <a:lstStyle/>
          <a:p>
            <a:r>
              <a:rPr lang="en-US" sz="1800">
                <a:solidFill>
                  <a:srgbClr val="FFFF00"/>
                </a:solidFill>
                <a:latin typeface="Calibri"/>
                <a:cs typeface="Calibri"/>
              </a:rPr>
              <a:t>Incident He ions</a:t>
            </a:r>
          </a:p>
        </p:txBody>
      </p:sp>
      <p:cxnSp>
        <p:nvCxnSpPr>
          <p:cNvPr id="28" name="Straight Arrow Connector 27"/>
          <p:cNvCxnSpPr/>
          <p:nvPr/>
        </p:nvCxnSpPr>
        <p:spPr bwMode="auto">
          <a:xfrm>
            <a:off x="5655733" y="1693175"/>
            <a:ext cx="965200" cy="717877"/>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TextBox 30"/>
          <p:cNvSpPr txBox="1"/>
          <p:nvPr/>
        </p:nvSpPr>
        <p:spPr>
          <a:xfrm>
            <a:off x="5334000" y="4739481"/>
            <a:ext cx="1066800" cy="369332"/>
          </a:xfrm>
          <a:prstGeom prst="rect">
            <a:avLst/>
          </a:prstGeom>
          <a:noFill/>
        </p:spPr>
        <p:txBody>
          <a:bodyPr wrap="square" rtlCol="0">
            <a:spAutoFit/>
          </a:bodyPr>
          <a:lstStyle/>
          <a:p>
            <a:r>
              <a:rPr lang="en-US" b="1">
                <a:solidFill>
                  <a:srgbClr val="FFFF00"/>
                </a:solidFill>
                <a:latin typeface="Calibri"/>
                <a:cs typeface="Calibri"/>
              </a:rPr>
              <a:t>100 µm</a:t>
            </a:r>
          </a:p>
        </p:txBody>
      </p:sp>
      <p:cxnSp>
        <p:nvCxnSpPr>
          <p:cNvPr id="35" name="Straight Connector 34"/>
          <p:cNvCxnSpPr/>
          <p:nvPr/>
        </p:nvCxnSpPr>
        <p:spPr>
          <a:xfrm>
            <a:off x="5410200" y="4739481"/>
            <a:ext cx="762000"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181600" y="777081"/>
            <a:ext cx="385217" cy="369332"/>
          </a:xfrm>
          <a:prstGeom prst="rect">
            <a:avLst/>
          </a:prstGeom>
          <a:noFill/>
        </p:spPr>
        <p:txBody>
          <a:bodyPr wrap="none" rtlCol="0">
            <a:spAutoFit/>
          </a:bodyPr>
          <a:lstStyle/>
          <a:p>
            <a:r>
              <a:rPr lang="en-US" sz="1800">
                <a:solidFill>
                  <a:srgbClr val="008000"/>
                </a:solidFill>
                <a:latin typeface="Calibri"/>
                <a:cs typeface="Calibri"/>
              </a:rPr>
              <a:t>B</a:t>
            </a:r>
            <a:r>
              <a:rPr lang="en-US" sz="1800" baseline="-25000">
                <a:solidFill>
                  <a:srgbClr val="008000"/>
                </a:solidFill>
                <a:latin typeface="Calibri"/>
                <a:cs typeface="Calibri"/>
              </a:rPr>
              <a:t>T</a:t>
            </a:r>
          </a:p>
        </p:txBody>
      </p:sp>
      <p:cxnSp>
        <p:nvCxnSpPr>
          <p:cNvPr id="39" name="Straight Arrow Connector 38"/>
          <p:cNvCxnSpPr/>
          <p:nvPr/>
        </p:nvCxnSpPr>
        <p:spPr bwMode="auto">
          <a:xfrm>
            <a:off x="5105400" y="1158081"/>
            <a:ext cx="533400" cy="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7620000" y="3291681"/>
            <a:ext cx="762000" cy="523220"/>
          </a:xfrm>
          <a:prstGeom prst="rect">
            <a:avLst/>
          </a:prstGeom>
          <a:noFill/>
        </p:spPr>
        <p:txBody>
          <a:bodyPr wrap="square" rtlCol="0">
            <a:spAutoFit/>
          </a:bodyPr>
          <a:lstStyle/>
          <a:p>
            <a:r>
              <a:rPr lang="en-US" sz="1400">
                <a:solidFill>
                  <a:schemeClr val="bg1"/>
                </a:solidFill>
              </a:rPr>
              <a:t>zoom area</a:t>
            </a:r>
          </a:p>
        </p:txBody>
      </p:sp>
      <p:sp>
        <p:nvSpPr>
          <p:cNvPr id="41" name="Rectangle 40"/>
          <p:cNvSpPr/>
          <p:nvPr/>
        </p:nvSpPr>
        <p:spPr bwMode="auto">
          <a:xfrm>
            <a:off x="9677400" y="853281"/>
            <a:ext cx="228600" cy="44196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pic>
        <p:nvPicPr>
          <p:cNvPr id="34" name="Picture 33" descr="1-0309171130 RHe Al5 leveled for W sp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2" y="1081881"/>
            <a:ext cx="3447393" cy="1828800"/>
          </a:xfrm>
          <a:prstGeom prst="rect">
            <a:avLst/>
          </a:prstGeom>
        </p:spPr>
      </p:pic>
      <p:sp>
        <p:nvSpPr>
          <p:cNvPr id="42" name="TextBox 41"/>
          <p:cNvSpPr txBox="1"/>
          <p:nvPr/>
        </p:nvSpPr>
        <p:spPr>
          <a:xfrm>
            <a:off x="1066800" y="853281"/>
            <a:ext cx="3352800" cy="369332"/>
          </a:xfrm>
          <a:prstGeom prst="rect">
            <a:avLst/>
          </a:prstGeom>
          <a:noFill/>
        </p:spPr>
        <p:txBody>
          <a:bodyPr wrap="square" rtlCol="0">
            <a:spAutoFit/>
          </a:bodyPr>
          <a:lstStyle/>
          <a:p>
            <a:r>
              <a:rPr lang="en-US"/>
              <a:t>Al       Al 	        Al         W</a:t>
            </a:r>
          </a:p>
        </p:txBody>
      </p:sp>
      <p:sp>
        <p:nvSpPr>
          <p:cNvPr id="43" name="TextBox 42"/>
          <p:cNvSpPr txBox="1"/>
          <p:nvPr/>
        </p:nvSpPr>
        <p:spPr>
          <a:xfrm>
            <a:off x="16932" y="1920081"/>
            <a:ext cx="1659468" cy="584776"/>
          </a:xfrm>
          <a:prstGeom prst="rect">
            <a:avLst/>
          </a:prstGeom>
          <a:noFill/>
        </p:spPr>
        <p:txBody>
          <a:bodyPr wrap="square" rtlCol="0">
            <a:spAutoFit/>
          </a:bodyPr>
          <a:lstStyle/>
          <a:p>
            <a:r>
              <a:rPr lang="en-US" sz="1600"/>
              <a:t>Polished graphite 2” dia</a:t>
            </a:r>
          </a:p>
        </p:txBody>
      </p:sp>
      <p:pic>
        <p:nvPicPr>
          <p:cNvPr id="44" name="Picture 43"/>
          <p:cNvPicPr>
            <a:picLocks noChangeAspect="1"/>
          </p:cNvPicPr>
          <p:nvPr/>
        </p:nvPicPr>
        <p:blipFill>
          <a:blip r:embed="rId5"/>
          <a:stretch>
            <a:fillRect/>
          </a:stretch>
        </p:blipFill>
        <p:spPr>
          <a:xfrm>
            <a:off x="532882" y="2986881"/>
            <a:ext cx="3116282" cy="2349500"/>
          </a:xfrm>
          <a:prstGeom prst="rect">
            <a:avLst/>
          </a:prstGeom>
        </p:spPr>
      </p:pic>
      <p:cxnSp>
        <p:nvCxnSpPr>
          <p:cNvPr id="45" name="Straight Arrow Connector 44"/>
          <p:cNvCxnSpPr/>
          <p:nvPr/>
        </p:nvCxnSpPr>
        <p:spPr>
          <a:xfrm flipH="1">
            <a:off x="2742682" y="1234281"/>
            <a:ext cx="533918"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rotWithShape="1">
          <a:blip r:embed="rId6"/>
          <a:srcRect t="56757" b="20187"/>
          <a:stretch/>
        </p:blipFill>
        <p:spPr>
          <a:xfrm>
            <a:off x="532882" y="4891881"/>
            <a:ext cx="3124200" cy="521208"/>
          </a:xfrm>
          <a:prstGeom prst="rect">
            <a:avLst/>
          </a:prstGeom>
        </p:spPr>
      </p:pic>
      <p:sp>
        <p:nvSpPr>
          <p:cNvPr id="47" name="TextBox 46"/>
          <p:cNvSpPr txBox="1"/>
          <p:nvPr/>
        </p:nvSpPr>
        <p:spPr>
          <a:xfrm>
            <a:off x="1675882" y="4968081"/>
            <a:ext cx="762000" cy="369332"/>
          </a:xfrm>
          <a:prstGeom prst="rect">
            <a:avLst/>
          </a:prstGeom>
          <a:noFill/>
        </p:spPr>
        <p:txBody>
          <a:bodyPr wrap="square" rtlCol="0">
            <a:spAutoFit/>
          </a:bodyPr>
          <a:lstStyle/>
          <a:p>
            <a:r>
              <a:rPr lang="en-US">
                <a:solidFill>
                  <a:srgbClr val="FFFFFF"/>
                </a:solidFill>
              </a:rPr>
              <a:t>m.m.</a:t>
            </a:r>
          </a:p>
        </p:txBody>
      </p:sp>
      <p:cxnSp>
        <p:nvCxnSpPr>
          <p:cNvPr id="48" name="Straight Arrow Connector 47"/>
          <p:cNvCxnSpPr/>
          <p:nvPr/>
        </p:nvCxnSpPr>
        <p:spPr bwMode="auto">
          <a:xfrm flipV="1">
            <a:off x="2743200" y="3139281"/>
            <a:ext cx="2057400" cy="30480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Rectangle 48"/>
          <p:cNvSpPr/>
          <p:nvPr/>
        </p:nvSpPr>
        <p:spPr>
          <a:xfrm>
            <a:off x="0" y="2682081"/>
            <a:ext cx="2413000" cy="584776"/>
          </a:xfrm>
          <a:prstGeom prst="rect">
            <a:avLst/>
          </a:prstGeom>
        </p:spPr>
        <p:txBody>
          <a:bodyPr wrap="square">
            <a:spAutoFit/>
          </a:bodyPr>
          <a:lstStyle/>
          <a:p>
            <a:r>
              <a:rPr lang="en-US" sz="1600">
                <a:latin typeface="Calibri"/>
                <a:cs typeface="Calibri"/>
              </a:rPr>
              <a:t>Optical microscope image of DiMES sample</a:t>
            </a:r>
          </a:p>
        </p:txBody>
      </p:sp>
      <p:sp>
        <p:nvSpPr>
          <p:cNvPr id="50" name="Rectangle 49"/>
          <p:cNvSpPr/>
          <p:nvPr/>
        </p:nvSpPr>
        <p:spPr>
          <a:xfrm>
            <a:off x="3199882" y="3715127"/>
            <a:ext cx="533400" cy="338554"/>
          </a:xfrm>
          <a:prstGeom prst="rect">
            <a:avLst/>
          </a:prstGeom>
        </p:spPr>
        <p:txBody>
          <a:bodyPr wrap="square">
            <a:spAutoFit/>
          </a:bodyPr>
          <a:lstStyle/>
          <a:p>
            <a:r>
              <a:rPr lang="en-US" sz="1600">
                <a:solidFill>
                  <a:schemeClr val="bg1"/>
                </a:solidFill>
                <a:latin typeface="Calibri"/>
                <a:cs typeface="Calibri"/>
              </a:rPr>
              <a:t>W </a:t>
            </a:r>
          </a:p>
        </p:txBody>
      </p:sp>
      <p:sp>
        <p:nvSpPr>
          <p:cNvPr id="51" name="Rectangle 50"/>
          <p:cNvSpPr/>
          <p:nvPr/>
        </p:nvSpPr>
        <p:spPr>
          <a:xfrm>
            <a:off x="1752082" y="3715127"/>
            <a:ext cx="533400" cy="338554"/>
          </a:xfrm>
          <a:prstGeom prst="rect">
            <a:avLst/>
          </a:prstGeom>
        </p:spPr>
        <p:txBody>
          <a:bodyPr wrap="square">
            <a:spAutoFit/>
          </a:bodyPr>
          <a:lstStyle/>
          <a:p>
            <a:r>
              <a:rPr lang="en-US" sz="1600">
                <a:solidFill>
                  <a:schemeClr val="bg1"/>
                </a:solidFill>
                <a:latin typeface="Calibri"/>
                <a:cs typeface="Calibri"/>
              </a:rPr>
              <a:t>C </a:t>
            </a:r>
          </a:p>
        </p:txBody>
      </p:sp>
      <p:sp>
        <p:nvSpPr>
          <p:cNvPr id="54" name="TextBox 53"/>
          <p:cNvSpPr txBox="1"/>
          <p:nvPr/>
        </p:nvSpPr>
        <p:spPr>
          <a:xfrm rot="16200000">
            <a:off x="4415009" y="1315072"/>
            <a:ext cx="530915" cy="369332"/>
          </a:xfrm>
          <a:prstGeom prst="rect">
            <a:avLst/>
          </a:prstGeom>
          <a:noFill/>
        </p:spPr>
        <p:txBody>
          <a:bodyPr wrap="none" rtlCol="0">
            <a:spAutoFit/>
          </a:bodyPr>
          <a:lstStyle/>
          <a:p>
            <a:r>
              <a:rPr lang="en-US" sz="1800">
                <a:solidFill>
                  <a:srgbClr val="008000"/>
                </a:solidFill>
                <a:latin typeface="Calibri"/>
                <a:cs typeface="Calibri"/>
              </a:rPr>
              <a:t>ExB</a:t>
            </a:r>
          </a:p>
        </p:txBody>
      </p:sp>
      <p:cxnSp>
        <p:nvCxnSpPr>
          <p:cNvPr id="61" name="Straight Arrow Connector 60"/>
          <p:cNvCxnSpPr/>
          <p:nvPr/>
        </p:nvCxnSpPr>
        <p:spPr bwMode="auto">
          <a:xfrm>
            <a:off x="4953000" y="1310481"/>
            <a:ext cx="0" cy="38100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4" name="Rectangle 63"/>
          <p:cNvSpPr/>
          <p:nvPr/>
        </p:nvSpPr>
        <p:spPr>
          <a:xfrm>
            <a:off x="3657600" y="4815681"/>
            <a:ext cx="1371600" cy="584776"/>
          </a:xfrm>
          <a:prstGeom prst="rect">
            <a:avLst/>
          </a:prstGeom>
        </p:spPr>
        <p:txBody>
          <a:bodyPr wrap="square">
            <a:spAutoFit/>
          </a:bodyPr>
          <a:lstStyle/>
          <a:p>
            <a:r>
              <a:rPr lang="en-US" sz="1600">
                <a:latin typeface="Times"/>
                <a:cs typeface="Times"/>
              </a:rPr>
              <a:t>Chrobak NME (2016)</a:t>
            </a:r>
          </a:p>
        </p:txBody>
      </p:sp>
      <p:sp>
        <p:nvSpPr>
          <p:cNvPr id="65" name="Rectangle 64"/>
          <p:cNvSpPr/>
          <p:nvPr/>
        </p:nvSpPr>
        <p:spPr>
          <a:xfrm>
            <a:off x="3733800" y="2489736"/>
            <a:ext cx="1676400" cy="2554545"/>
          </a:xfrm>
          <a:prstGeom prst="rect">
            <a:avLst/>
          </a:prstGeom>
        </p:spPr>
        <p:txBody>
          <a:bodyPr wrap="square">
            <a:spAutoFit/>
          </a:bodyPr>
          <a:lstStyle/>
          <a:p>
            <a:r>
              <a:rPr lang="en-US" sz="1600">
                <a:latin typeface="Calibri"/>
                <a:cs typeface="Calibri"/>
              </a:rPr>
              <a:t>Polished carbon surface originally</a:t>
            </a:r>
          </a:p>
          <a:p>
            <a:endParaRPr lang="en-US" sz="1600">
              <a:latin typeface="Calibri"/>
              <a:cs typeface="Calibri"/>
            </a:endParaRPr>
          </a:p>
          <a:p>
            <a:r>
              <a:rPr lang="en-US" sz="1600">
                <a:latin typeface="Calibri"/>
                <a:cs typeface="Calibri"/>
              </a:rPr>
              <a:t>exposed to </a:t>
            </a:r>
            <a:br>
              <a:rPr lang="en-US" sz="1600">
                <a:latin typeface="Calibri"/>
                <a:cs typeface="Calibri"/>
              </a:rPr>
            </a:br>
            <a:r>
              <a:rPr lang="en-US" sz="1600">
                <a:latin typeface="Calibri"/>
                <a:cs typeface="Calibri"/>
              </a:rPr>
              <a:t>L-mode He plasmas</a:t>
            </a:r>
          </a:p>
          <a:p>
            <a:endParaRPr lang="en-US" sz="1600">
              <a:latin typeface="Calibri"/>
              <a:cs typeface="Calibri"/>
            </a:endParaRPr>
          </a:p>
          <a:p>
            <a:r>
              <a:rPr lang="en-US" sz="1600">
                <a:latin typeface="Calibri"/>
                <a:cs typeface="Calibri"/>
              </a:rPr>
              <a:t>toroidal field </a:t>
            </a:r>
          </a:p>
          <a:p>
            <a:r>
              <a:rPr lang="en-US" sz="1600">
                <a:latin typeface="Calibri"/>
                <a:cs typeface="Calibri"/>
              </a:rPr>
              <a:t>direction fixed</a:t>
            </a:r>
          </a:p>
          <a:p>
            <a:r>
              <a:rPr lang="en-US" sz="1600">
                <a:effectLst/>
                <a:latin typeface="Calibri"/>
                <a:cs typeface="Calibri"/>
              </a:rPr>
              <a:t> </a:t>
            </a:r>
            <a:endParaRPr lang="en-US" sz="1600">
              <a:latin typeface="Calibri"/>
              <a:cs typeface="Calibri"/>
            </a:endParaRPr>
          </a:p>
        </p:txBody>
      </p:sp>
      <p:sp>
        <p:nvSpPr>
          <p:cNvPr id="66" name="TextBox 65"/>
          <p:cNvSpPr txBox="1"/>
          <p:nvPr/>
        </p:nvSpPr>
        <p:spPr>
          <a:xfrm>
            <a:off x="228600" y="779566"/>
            <a:ext cx="385217" cy="369332"/>
          </a:xfrm>
          <a:prstGeom prst="rect">
            <a:avLst/>
          </a:prstGeom>
          <a:noFill/>
        </p:spPr>
        <p:txBody>
          <a:bodyPr wrap="none" rtlCol="0">
            <a:spAutoFit/>
          </a:bodyPr>
          <a:lstStyle/>
          <a:p>
            <a:r>
              <a:rPr lang="en-US" sz="1800">
                <a:solidFill>
                  <a:srgbClr val="008000"/>
                </a:solidFill>
                <a:latin typeface="Calibri"/>
                <a:cs typeface="Calibri"/>
              </a:rPr>
              <a:t>B</a:t>
            </a:r>
            <a:r>
              <a:rPr lang="en-US" sz="1800" baseline="-25000">
                <a:solidFill>
                  <a:srgbClr val="008000"/>
                </a:solidFill>
                <a:latin typeface="Calibri"/>
                <a:cs typeface="Calibri"/>
              </a:rPr>
              <a:t>T</a:t>
            </a:r>
          </a:p>
        </p:txBody>
      </p:sp>
      <p:sp>
        <p:nvSpPr>
          <p:cNvPr id="67" name="TextBox 66"/>
          <p:cNvSpPr txBox="1"/>
          <p:nvPr/>
        </p:nvSpPr>
        <p:spPr>
          <a:xfrm rot="16200000">
            <a:off x="71609" y="1315072"/>
            <a:ext cx="530915" cy="369332"/>
          </a:xfrm>
          <a:prstGeom prst="rect">
            <a:avLst/>
          </a:prstGeom>
          <a:noFill/>
        </p:spPr>
        <p:txBody>
          <a:bodyPr wrap="none" rtlCol="0">
            <a:spAutoFit/>
          </a:bodyPr>
          <a:lstStyle/>
          <a:p>
            <a:r>
              <a:rPr lang="en-US" sz="1800">
                <a:solidFill>
                  <a:srgbClr val="008000"/>
                </a:solidFill>
                <a:latin typeface="Calibri"/>
                <a:cs typeface="Calibri"/>
              </a:rPr>
              <a:t>ExB</a:t>
            </a:r>
          </a:p>
        </p:txBody>
      </p:sp>
      <p:cxnSp>
        <p:nvCxnSpPr>
          <p:cNvPr id="68" name="Straight Arrow Connector 67"/>
          <p:cNvCxnSpPr/>
          <p:nvPr/>
        </p:nvCxnSpPr>
        <p:spPr bwMode="auto">
          <a:xfrm>
            <a:off x="152400" y="1312966"/>
            <a:ext cx="0" cy="38100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a:off x="152400" y="1160566"/>
            <a:ext cx="533400" cy="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804897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solidFill>
                  <a:srgbClr val="008000"/>
                </a:solidFill>
              </a:rPr>
              <a:t>DiMES sample,      SEM image of pore:</a:t>
            </a:r>
          </a:p>
        </p:txBody>
      </p:sp>
      <p:pic>
        <p:nvPicPr>
          <p:cNvPr id="14" name="Picture 13"/>
          <p:cNvPicPr>
            <a:picLocks noChangeAspect="1"/>
          </p:cNvPicPr>
          <p:nvPr/>
        </p:nvPicPr>
        <p:blipFill>
          <a:blip r:embed="rId3"/>
          <a:stretch>
            <a:fillRect/>
          </a:stretch>
        </p:blipFill>
        <p:spPr>
          <a:xfrm>
            <a:off x="4572000" y="853281"/>
            <a:ext cx="5639318" cy="4666657"/>
          </a:xfrm>
          <a:prstGeom prst="rect">
            <a:avLst/>
          </a:prstGeom>
        </p:spPr>
      </p:pic>
      <p:sp>
        <p:nvSpPr>
          <p:cNvPr id="15" name="Rectangle 14"/>
          <p:cNvSpPr/>
          <p:nvPr/>
        </p:nvSpPr>
        <p:spPr>
          <a:xfrm>
            <a:off x="5446777" y="1386681"/>
            <a:ext cx="3048000" cy="30226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bwMode="auto">
          <a:xfrm>
            <a:off x="6553200" y="25296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7" name="Oval 16"/>
          <p:cNvSpPr/>
          <p:nvPr/>
        </p:nvSpPr>
        <p:spPr bwMode="auto">
          <a:xfrm>
            <a:off x="5562600" y="2072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8" name="Oval 17"/>
          <p:cNvSpPr/>
          <p:nvPr/>
        </p:nvSpPr>
        <p:spPr bwMode="auto">
          <a:xfrm>
            <a:off x="6934200" y="3596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23" name="Rectangle 22"/>
          <p:cNvSpPr/>
          <p:nvPr/>
        </p:nvSpPr>
        <p:spPr bwMode="auto">
          <a:xfrm>
            <a:off x="9982718" y="853281"/>
            <a:ext cx="228600" cy="47244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cxnSp>
        <p:nvCxnSpPr>
          <p:cNvPr id="28" name="Straight Connector 27"/>
          <p:cNvCxnSpPr/>
          <p:nvPr/>
        </p:nvCxnSpPr>
        <p:spPr>
          <a:xfrm>
            <a:off x="4854575" y="5041106"/>
            <a:ext cx="568325" cy="3175"/>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800600" y="5039816"/>
            <a:ext cx="1066800" cy="461665"/>
          </a:xfrm>
          <a:prstGeom prst="rect">
            <a:avLst/>
          </a:prstGeom>
          <a:noFill/>
        </p:spPr>
        <p:txBody>
          <a:bodyPr wrap="square" rtlCol="0">
            <a:spAutoFit/>
          </a:bodyPr>
          <a:lstStyle/>
          <a:p>
            <a:r>
              <a:rPr lang="en-US" b="1">
                <a:solidFill>
                  <a:srgbClr val="FFFF00"/>
                </a:solidFill>
                <a:latin typeface="Calibri"/>
                <a:cs typeface="Calibri"/>
              </a:rPr>
              <a:t>6 µm</a:t>
            </a:r>
          </a:p>
        </p:txBody>
      </p:sp>
      <p:sp>
        <p:nvSpPr>
          <p:cNvPr id="25" name="TextBox 24"/>
          <p:cNvSpPr txBox="1"/>
          <p:nvPr/>
        </p:nvSpPr>
        <p:spPr>
          <a:xfrm rot="2186530">
            <a:off x="4834677" y="1245499"/>
            <a:ext cx="1698715" cy="369332"/>
          </a:xfrm>
          <a:prstGeom prst="rect">
            <a:avLst/>
          </a:prstGeom>
          <a:noFill/>
        </p:spPr>
        <p:txBody>
          <a:bodyPr wrap="none" rtlCol="0">
            <a:spAutoFit/>
          </a:bodyPr>
          <a:lstStyle/>
          <a:p>
            <a:r>
              <a:rPr lang="en-US" sz="1800">
                <a:solidFill>
                  <a:srgbClr val="FFFF00"/>
                </a:solidFill>
                <a:latin typeface="Calibri"/>
                <a:cs typeface="Calibri"/>
              </a:rPr>
              <a:t>Incident He ions</a:t>
            </a:r>
          </a:p>
        </p:txBody>
      </p:sp>
      <p:cxnSp>
        <p:nvCxnSpPr>
          <p:cNvPr id="27" name="Straight Arrow Connector 26"/>
          <p:cNvCxnSpPr/>
          <p:nvPr/>
        </p:nvCxnSpPr>
        <p:spPr bwMode="auto">
          <a:xfrm>
            <a:off x="5051877" y="1250297"/>
            <a:ext cx="965200" cy="717877"/>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1" name="Picture 40" descr="1-0309171130 RHe Al5 leveled for W sp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2" y="1081881"/>
            <a:ext cx="3447393" cy="1828800"/>
          </a:xfrm>
          <a:prstGeom prst="rect">
            <a:avLst/>
          </a:prstGeom>
        </p:spPr>
      </p:pic>
      <p:sp>
        <p:nvSpPr>
          <p:cNvPr id="42" name="TextBox 41"/>
          <p:cNvSpPr txBox="1"/>
          <p:nvPr/>
        </p:nvSpPr>
        <p:spPr>
          <a:xfrm>
            <a:off x="1066800" y="853281"/>
            <a:ext cx="3352800" cy="369332"/>
          </a:xfrm>
          <a:prstGeom prst="rect">
            <a:avLst/>
          </a:prstGeom>
          <a:noFill/>
        </p:spPr>
        <p:txBody>
          <a:bodyPr wrap="square" rtlCol="0">
            <a:spAutoFit/>
          </a:bodyPr>
          <a:lstStyle/>
          <a:p>
            <a:r>
              <a:rPr lang="en-US"/>
              <a:t>Al       Al 	        Al         W</a:t>
            </a:r>
          </a:p>
        </p:txBody>
      </p:sp>
      <p:sp>
        <p:nvSpPr>
          <p:cNvPr id="43" name="TextBox 42"/>
          <p:cNvSpPr txBox="1"/>
          <p:nvPr/>
        </p:nvSpPr>
        <p:spPr>
          <a:xfrm>
            <a:off x="16932" y="1920081"/>
            <a:ext cx="1659468" cy="584776"/>
          </a:xfrm>
          <a:prstGeom prst="rect">
            <a:avLst/>
          </a:prstGeom>
          <a:noFill/>
        </p:spPr>
        <p:txBody>
          <a:bodyPr wrap="square" rtlCol="0">
            <a:spAutoFit/>
          </a:bodyPr>
          <a:lstStyle/>
          <a:p>
            <a:r>
              <a:rPr lang="en-US" sz="1600"/>
              <a:t>Polished graphite 2” dia</a:t>
            </a:r>
          </a:p>
        </p:txBody>
      </p:sp>
      <p:pic>
        <p:nvPicPr>
          <p:cNvPr id="44" name="Picture 43"/>
          <p:cNvPicPr>
            <a:picLocks noChangeAspect="1"/>
          </p:cNvPicPr>
          <p:nvPr/>
        </p:nvPicPr>
        <p:blipFill>
          <a:blip r:embed="rId5"/>
          <a:stretch>
            <a:fillRect/>
          </a:stretch>
        </p:blipFill>
        <p:spPr>
          <a:xfrm>
            <a:off x="532882" y="2986881"/>
            <a:ext cx="3116282" cy="2349500"/>
          </a:xfrm>
          <a:prstGeom prst="rect">
            <a:avLst/>
          </a:prstGeom>
        </p:spPr>
      </p:pic>
      <p:cxnSp>
        <p:nvCxnSpPr>
          <p:cNvPr id="45" name="Straight Arrow Connector 44"/>
          <p:cNvCxnSpPr/>
          <p:nvPr/>
        </p:nvCxnSpPr>
        <p:spPr>
          <a:xfrm flipH="1">
            <a:off x="2742682" y="1234281"/>
            <a:ext cx="533918"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rotWithShape="1">
          <a:blip r:embed="rId6"/>
          <a:srcRect t="56757" b="20187"/>
          <a:stretch/>
        </p:blipFill>
        <p:spPr>
          <a:xfrm>
            <a:off x="532882" y="4891881"/>
            <a:ext cx="3124200" cy="521208"/>
          </a:xfrm>
          <a:prstGeom prst="rect">
            <a:avLst/>
          </a:prstGeom>
        </p:spPr>
      </p:pic>
      <p:sp>
        <p:nvSpPr>
          <p:cNvPr id="47" name="TextBox 46"/>
          <p:cNvSpPr txBox="1"/>
          <p:nvPr/>
        </p:nvSpPr>
        <p:spPr>
          <a:xfrm>
            <a:off x="1675882" y="4968081"/>
            <a:ext cx="762000" cy="369332"/>
          </a:xfrm>
          <a:prstGeom prst="rect">
            <a:avLst/>
          </a:prstGeom>
          <a:noFill/>
        </p:spPr>
        <p:txBody>
          <a:bodyPr wrap="square" rtlCol="0">
            <a:spAutoFit/>
          </a:bodyPr>
          <a:lstStyle/>
          <a:p>
            <a:r>
              <a:rPr lang="en-US">
                <a:solidFill>
                  <a:srgbClr val="FFFFFF"/>
                </a:solidFill>
              </a:rPr>
              <a:t>m.m.</a:t>
            </a:r>
          </a:p>
        </p:txBody>
      </p:sp>
      <p:cxnSp>
        <p:nvCxnSpPr>
          <p:cNvPr id="48" name="Straight Arrow Connector 47"/>
          <p:cNvCxnSpPr/>
          <p:nvPr/>
        </p:nvCxnSpPr>
        <p:spPr bwMode="auto">
          <a:xfrm flipV="1">
            <a:off x="2743200" y="3139281"/>
            <a:ext cx="2057400" cy="30480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 name="Rectangle 48"/>
          <p:cNvSpPr/>
          <p:nvPr/>
        </p:nvSpPr>
        <p:spPr>
          <a:xfrm>
            <a:off x="0" y="2682081"/>
            <a:ext cx="2413000" cy="584776"/>
          </a:xfrm>
          <a:prstGeom prst="rect">
            <a:avLst/>
          </a:prstGeom>
        </p:spPr>
        <p:txBody>
          <a:bodyPr wrap="square">
            <a:spAutoFit/>
          </a:bodyPr>
          <a:lstStyle/>
          <a:p>
            <a:r>
              <a:rPr lang="en-US" sz="1600">
                <a:latin typeface="Calibri"/>
                <a:cs typeface="Calibri"/>
              </a:rPr>
              <a:t>Optical microscope image of DiMES sample</a:t>
            </a:r>
          </a:p>
        </p:txBody>
      </p:sp>
      <p:sp>
        <p:nvSpPr>
          <p:cNvPr id="50" name="Rectangle 49"/>
          <p:cNvSpPr/>
          <p:nvPr/>
        </p:nvSpPr>
        <p:spPr>
          <a:xfrm>
            <a:off x="3199882" y="3715127"/>
            <a:ext cx="533400" cy="338554"/>
          </a:xfrm>
          <a:prstGeom prst="rect">
            <a:avLst/>
          </a:prstGeom>
        </p:spPr>
        <p:txBody>
          <a:bodyPr wrap="square">
            <a:spAutoFit/>
          </a:bodyPr>
          <a:lstStyle/>
          <a:p>
            <a:r>
              <a:rPr lang="en-US" sz="1600">
                <a:solidFill>
                  <a:schemeClr val="bg1"/>
                </a:solidFill>
                <a:latin typeface="Calibri"/>
                <a:cs typeface="Calibri"/>
              </a:rPr>
              <a:t>W </a:t>
            </a:r>
          </a:p>
        </p:txBody>
      </p:sp>
      <p:sp>
        <p:nvSpPr>
          <p:cNvPr id="51" name="Rectangle 50"/>
          <p:cNvSpPr/>
          <p:nvPr/>
        </p:nvSpPr>
        <p:spPr>
          <a:xfrm>
            <a:off x="1752082" y="3715127"/>
            <a:ext cx="533400" cy="338554"/>
          </a:xfrm>
          <a:prstGeom prst="rect">
            <a:avLst/>
          </a:prstGeom>
        </p:spPr>
        <p:txBody>
          <a:bodyPr wrap="square">
            <a:spAutoFit/>
          </a:bodyPr>
          <a:lstStyle/>
          <a:p>
            <a:r>
              <a:rPr lang="en-US" sz="1600">
                <a:solidFill>
                  <a:schemeClr val="bg1"/>
                </a:solidFill>
                <a:latin typeface="Calibri"/>
                <a:cs typeface="Calibri"/>
              </a:rPr>
              <a:t>C </a:t>
            </a:r>
          </a:p>
        </p:txBody>
      </p:sp>
      <p:sp>
        <p:nvSpPr>
          <p:cNvPr id="53" name="TextBox 52"/>
          <p:cNvSpPr txBox="1"/>
          <p:nvPr/>
        </p:nvSpPr>
        <p:spPr>
          <a:xfrm>
            <a:off x="228600" y="779566"/>
            <a:ext cx="385217" cy="369332"/>
          </a:xfrm>
          <a:prstGeom prst="rect">
            <a:avLst/>
          </a:prstGeom>
          <a:noFill/>
        </p:spPr>
        <p:txBody>
          <a:bodyPr wrap="none" rtlCol="0">
            <a:spAutoFit/>
          </a:bodyPr>
          <a:lstStyle/>
          <a:p>
            <a:r>
              <a:rPr lang="en-US" sz="1800">
                <a:solidFill>
                  <a:srgbClr val="008000"/>
                </a:solidFill>
                <a:latin typeface="Calibri"/>
                <a:cs typeface="Calibri"/>
              </a:rPr>
              <a:t>B</a:t>
            </a:r>
            <a:r>
              <a:rPr lang="en-US" sz="1800" baseline="-25000">
                <a:solidFill>
                  <a:srgbClr val="008000"/>
                </a:solidFill>
                <a:latin typeface="Calibri"/>
                <a:cs typeface="Calibri"/>
              </a:rPr>
              <a:t>T</a:t>
            </a:r>
          </a:p>
        </p:txBody>
      </p:sp>
      <p:sp>
        <p:nvSpPr>
          <p:cNvPr id="54" name="TextBox 53"/>
          <p:cNvSpPr txBox="1"/>
          <p:nvPr/>
        </p:nvSpPr>
        <p:spPr>
          <a:xfrm rot="16200000">
            <a:off x="71609" y="1315072"/>
            <a:ext cx="530915" cy="369332"/>
          </a:xfrm>
          <a:prstGeom prst="rect">
            <a:avLst/>
          </a:prstGeom>
          <a:noFill/>
        </p:spPr>
        <p:txBody>
          <a:bodyPr wrap="none" rtlCol="0">
            <a:spAutoFit/>
          </a:bodyPr>
          <a:lstStyle/>
          <a:p>
            <a:r>
              <a:rPr lang="en-US" sz="1800">
                <a:solidFill>
                  <a:srgbClr val="008000"/>
                </a:solidFill>
                <a:latin typeface="Calibri"/>
                <a:cs typeface="Calibri"/>
              </a:rPr>
              <a:t>ExB</a:t>
            </a:r>
          </a:p>
        </p:txBody>
      </p:sp>
      <p:cxnSp>
        <p:nvCxnSpPr>
          <p:cNvPr id="55" name="Straight Arrow Connector 54"/>
          <p:cNvCxnSpPr/>
          <p:nvPr/>
        </p:nvCxnSpPr>
        <p:spPr bwMode="auto">
          <a:xfrm>
            <a:off x="152400" y="1312966"/>
            <a:ext cx="0" cy="38100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a:off x="152400" y="1160566"/>
            <a:ext cx="533400" cy="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283809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53200" cy="624681"/>
          </a:xfrm>
        </p:spPr>
        <p:txBody>
          <a:bodyPr lIns="0" tIns="0" rIns="0" bIns="0" anchor="ctr" anchorCtr="1"/>
          <a:lstStyle/>
          <a:p>
            <a:r>
              <a:rPr lang="en-US" dirty="0">
                <a:solidFill>
                  <a:srgbClr val="008000"/>
                </a:solidFill>
                <a:latin typeface="Calibri"/>
                <a:cs typeface="Calibri"/>
              </a:rPr>
              <a:t>Al Auger image of same pore</a:t>
            </a:r>
            <a:endParaRPr lang="en-US" dirty="0"/>
          </a:p>
        </p:txBody>
      </p:sp>
      <p:sp>
        <p:nvSpPr>
          <p:cNvPr id="4" name="Rectangle 3"/>
          <p:cNvSpPr/>
          <p:nvPr/>
        </p:nvSpPr>
        <p:spPr>
          <a:xfrm>
            <a:off x="152400" y="1615281"/>
            <a:ext cx="2590800" cy="923330"/>
          </a:xfrm>
          <a:prstGeom prst="rect">
            <a:avLst/>
          </a:prstGeom>
        </p:spPr>
        <p:txBody>
          <a:bodyPr wrap="square">
            <a:spAutoFit/>
          </a:bodyPr>
          <a:lstStyle/>
          <a:p>
            <a:pPr>
              <a:spcBef>
                <a:spcPts val="1002"/>
              </a:spcBef>
            </a:pPr>
            <a:r>
              <a:rPr lang="en-US" sz="1800">
                <a:solidFill>
                  <a:srgbClr val="1822CD"/>
                </a:solidFill>
                <a:latin typeface="Helvetica" charset="0"/>
                <a:ea typeface="ＭＳ Ｐゴシック" charset="-128"/>
                <a:cs typeface="ＭＳ Ｐゴシック" charset="-128"/>
              </a:rPr>
              <a:t>Microscopic features of surface affect erosion and redeposition.</a:t>
            </a:r>
          </a:p>
        </p:txBody>
      </p:sp>
      <p:pic>
        <p:nvPicPr>
          <p:cNvPr id="5" name="Picture 4" descr="Expt9 AES Al KL1 512 pixel.PNG"/>
          <p:cNvPicPr>
            <a:picLocks noChangeAspect="1"/>
          </p:cNvPicPr>
          <p:nvPr/>
        </p:nvPicPr>
        <p:blipFill rotWithShape="1">
          <a:blip r:embed="rId3">
            <a:alphaModFix/>
            <a:extLst>
              <a:ext uri="{28A0092B-C50C-407E-A947-70E740481C1C}">
                <a14:useLocalDpi xmlns:a14="http://schemas.microsoft.com/office/drawing/2010/main" val="0"/>
              </a:ext>
            </a:extLst>
          </a:blip>
          <a:srcRect l="1151" r="17642"/>
          <a:stretch/>
        </p:blipFill>
        <p:spPr>
          <a:xfrm>
            <a:off x="4026408" y="548481"/>
            <a:ext cx="6336792" cy="5486400"/>
          </a:xfrm>
          <a:prstGeom prst="rect">
            <a:avLst/>
          </a:prstGeom>
        </p:spPr>
      </p:pic>
      <p:sp>
        <p:nvSpPr>
          <p:cNvPr id="15" name="Rectangle 14"/>
          <p:cNvSpPr/>
          <p:nvPr/>
        </p:nvSpPr>
        <p:spPr>
          <a:xfrm>
            <a:off x="5446777" y="1386681"/>
            <a:ext cx="3048000" cy="30226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077200" y="929481"/>
            <a:ext cx="1905000" cy="646331"/>
          </a:xfrm>
          <a:prstGeom prst="rect">
            <a:avLst/>
          </a:prstGeom>
          <a:noFill/>
        </p:spPr>
        <p:txBody>
          <a:bodyPr wrap="square" rtlCol="0">
            <a:spAutoFit/>
          </a:bodyPr>
          <a:lstStyle/>
          <a:p>
            <a:r>
              <a:rPr lang="en-US" b="1">
                <a:solidFill>
                  <a:srgbClr val="FFFF00"/>
                </a:solidFill>
                <a:latin typeface="Calibri"/>
                <a:cs typeface="Calibri"/>
              </a:rPr>
              <a:t>Al Auger image of same pore</a:t>
            </a:r>
          </a:p>
        </p:txBody>
      </p:sp>
      <p:sp>
        <p:nvSpPr>
          <p:cNvPr id="17" name="Oval 16"/>
          <p:cNvSpPr/>
          <p:nvPr/>
        </p:nvSpPr>
        <p:spPr bwMode="auto">
          <a:xfrm>
            <a:off x="6553200" y="25296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8" name="Oval 17"/>
          <p:cNvSpPr/>
          <p:nvPr/>
        </p:nvSpPr>
        <p:spPr bwMode="auto">
          <a:xfrm>
            <a:off x="5562600" y="2072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9" name="Oval 18"/>
          <p:cNvSpPr/>
          <p:nvPr/>
        </p:nvSpPr>
        <p:spPr bwMode="auto">
          <a:xfrm>
            <a:off x="6934200" y="3596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22" name="Rectangle 21"/>
          <p:cNvSpPr/>
          <p:nvPr/>
        </p:nvSpPr>
        <p:spPr bwMode="auto">
          <a:xfrm>
            <a:off x="9982718" y="853281"/>
            <a:ext cx="228600" cy="47244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3" name="TextBox 12"/>
          <p:cNvSpPr txBox="1"/>
          <p:nvPr/>
        </p:nvSpPr>
        <p:spPr>
          <a:xfrm rot="2186530">
            <a:off x="4834677" y="1245499"/>
            <a:ext cx="1698715" cy="369332"/>
          </a:xfrm>
          <a:prstGeom prst="rect">
            <a:avLst/>
          </a:prstGeom>
          <a:noFill/>
        </p:spPr>
        <p:txBody>
          <a:bodyPr wrap="none" rtlCol="0">
            <a:spAutoFit/>
          </a:bodyPr>
          <a:lstStyle/>
          <a:p>
            <a:r>
              <a:rPr lang="en-US" sz="1800">
                <a:solidFill>
                  <a:srgbClr val="FFFF00"/>
                </a:solidFill>
                <a:latin typeface="Calibri"/>
                <a:cs typeface="Calibri"/>
              </a:rPr>
              <a:t>Incident He ions</a:t>
            </a:r>
          </a:p>
        </p:txBody>
      </p:sp>
      <p:cxnSp>
        <p:nvCxnSpPr>
          <p:cNvPr id="20" name="Straight Arrow Connector 19"/>
          <p:cNvCxnSpPr/>
          <p:nvPr/>
        </p:nvCxnSpPr>
        <p:spPr bwMode="auto">
          <a:xfrm>
            <a:off x="5051877" y="1250297"/>
            <a:ext cx="965200" cy="717877"/>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8153400" y="2453481"/>
            <a:ext cx="1752600" cy="1477328"/>
          </a:xfrm>
          <a:prstGeom prst="rect">
            <a:avLst/>
          </a:prstGeom>
          <a:noFill/>
        </p:spPr>
        <p:txBody>
          <a:bodyPr wrap="square" rtlCol="0">
            <a:spAutoFit/>
          </a:bodyPr>
          <a:lstStyle/>
          <a:p>
            <a:r>
              <a:rPr lang="en-US">
                <a:solidFill>
                  <a:srgbClr val="FFFFFF"/>
                </a:solidFill>
              </a:rPr>
              <a:t>net erosion</a:t>
            </a:r>
          </a:p>
          <a:p>
            <a:endParaRPr lang="en-US">
              <a:solidFill>
                <a:srgbClr val="FFFFFF"/>
              </a:solidFill>
            </a:endParaRPr>
          </a:p>
          <a:p>
            <a:endParaRPr lang="en-US">
              <a:solidFill>
                <a:srgbClr val="FFFFFF"/>
              </a:solidFill>
            </a:endParaRPr>
          </a:p>
          <a:p>
            <a:endParaRPr lang="en-US">
              <a:solidFill>
                <a:srgbClr val="FFFFFF"/>
              </a:solidFill>
            </a:endParaRPr>
          </a:p>
          <a:p>
            <a:r>
              <a:rPr lang="en-US">
                <a:solidFill>
                  <a:srgbClr val="FFFFFF"/>
                </a:solidFill>
              </a:rPr>
              <a:t>net deposition</a:t>
            </a:r>
          </a:p>
        </p:txBody>
      </p:sp>
      <p:cxnSp>
        <p:nvCxnSpPr>
          <p:cNvPr id="21" name="Straight Arrow Connector 20"/>
          <p:cNvCxnSpPr/>
          <p:nvPr/>
        </p:nvCxnSpPr>
        <p:spPr>
          <a:xfrm flipH="1">
            <a:off x="7086600" y="2682081"/>
            <a:ext cx="1066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7467600" y="3748881"/>
            <a:ext cx="6096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1538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 image (P-B)_B leveled 100,1,200.tif"/>
          <p:cNvPicPr>
            <a:picLocks noChangeAspect="1"/>
          </p:cNvPicPr>
          <p:nvPr/>
        </p:nvPicPr>
        <p:blipFill rotWithShape="1">
          <a:blip r:embed="rId3">
            <a:extLst>
              <a:ext uri="{28A0092B-C50C-407E-A947-70E740481C1C}">
                <a14:useLocalDpi xmlns:a14="http://schemas.microsoft.com/office/drawing/2010/main" val="0"/>
              </a:ext>
            </a:extLst>
          </a:blip>
          <a:srcRect l="4315" t="-1" r="40755" b="29027"/>
          <a:stretch/>
        </p:blipFill>
        <p:spPr>
          <a:xfrm>
            <a:off x="3810003" y="325743"/>
            <a:ext cx="6477000" cy="5480538"/>
          </a:xfrm>
          <a:prstGeom prst="rect">
            <a:avLst/>
          </a:prstGeom>
        </p:spPr>
      </p:pic>
      <p:sp>
        <p:nvSpPr>
          <p:cNvPr id="4" name="Rectangle 3"/>
          <p:cNvSpPr/>
          <p:nvPr/>
        </p:nvSpPr>
        <p:spPr>
          <a:xfrm>
            <a:off x="228600" y="1005681"/>
            <a:ext cx="2819400" cy="4207306"/>
          </a:xfrm>
          <a:prstGeom prst="rect">
            <a:avLst/>
          </a:prstGeom>
        </p:spPr>
        <p:txBody>
          <a:bodyPr wrap="square">
            <a:spAutoFit/>
          </a:bodyPr>
          <a:lstStyle/>
          <a:p>
            <a:pPr>
              <a:spcBef>
                <a:spcPts val="1002"/>
              </a:spcBef>
            </a:pPr>
            <a:r>
              <a:rPr lang="en-US">
                <a:solidFill>
                  <a:srgbClr val="1822CD"/>
                </a:solidFill>
                <a:latin typeface="Helvetica" charset="0"/>
                <a:ea typeface="ＭＳ Ｐゴシック" charset="-128"/>
                <a:cs typeface="ＭＳ Ｐゴシック" charset="-128"/>
              </a:rPr>
              <a:t>Most W eroded by incident C (not D) and promptly redeposited.</a:t>
            </a:r>
          </a:p>
          <a:p>
            <a:pPr>
              <a:spcBef>
                <a:spcPts val="1002"/>
              </a:spcBef>
            </a:pPr>
            <a:r>
              <a:rPr lang="en-US">
                <a:solidFill>
                  <a:srgbClr val="1822CD"/>
                </a:solidFill>
                <a:latin typeface="Helvetica" charset="0"/>
                <a:ea typeface="ＭＳ Ｐゴシック" charset="-128"/>
                <a:cs typeface="ＭＳ Ｐゴシック" charset="-128"/>
              </a:rPr>
              <a:t>W is migrating upstream</a:t>
            </a:r>
            <a:r>
              <a:rPr lang="en-US">
                <a:solidFill>
                  <a:srgbClr val="000090"/>
                </a:solidFill>
                <a:latin typeface="Calibri"/>
                <a:cs typeface="Calibri"/>
              </a:rPr>
              <a:t> </a:t>
            </a:r>
          </a:p>
          <a:p>
            <a:pPr>
              <a:spcBef>
                <a:spcPts val="1002"/>
              </a:spcBef>
            </a:pPr>
            <a:r>
              <a:rPr lang="en-US" sz="1800" u="sng">
                <a:solidFill>
                  <a:srgbClr val="1822CD"/>
                </a:solidFill>
                <a:latin typeface="Helvetica" charset="0"/>
                <a:ea typeface="ＭＳ Ｐゴシック" charset="-128"/>
                <a:cs typeface="ＭＳ Ｐゴシック" charset="-128"/>
              </a:rPr>
              <a:t>Conclude:</a:t>
            </a:r>
          </a:p>
          <a:p>
            <a:pPr>
              <a:spcBef>
                <a:spcPts val="1002"/>
              </a:spcBef>
            </a:pPr>
            <a:r>
              <a:rPr lang="en-US" sz="1800">
                <a:solidFill>
                  <a:srgbClr val="1822CD"/>
                </a:solidFill>
                <a:latin typeface="Helvetica" charset="0"/>
                <a:ea typeface="ＭＳ Ｐゴシック" charset="-128"/>
                <a:cs typeface="ＭＳ Ｐゴシック" charset="-128"/>
              </a:rPr>
              <a:t>Auger elemental images show how surface affect erosion and redeposition.</a:t>
            </a:r>
          </a:p>
          <a:p>
            <a:pPr>
              <a:spcBef>
                <a:spcPts val="1002"/>
              </a:spcBef>
            </a:pPr>
            <a:r>
              <a:rPr lang="en-US" sz="1800">
                <a:solidFill>
                  <a:srgbClr val="1822CD"/>
                </a:solidFill>
                <a:latin typeface="Helvetica" charset="0"/>
                <a:ea typeface="ＭＳ Ｐゴシック" charset="-128"/>
                <a:cs typeface="ＭＳ Ｐゴシック" charset="-128"/>
              </a:rPr>
              <a:t>Surface topography needs to be taken into account in modeling erosion and redeposition  on rough surfaces.</a:t>
            </a:r>
            <a:r>
              <a:rPr lang="en-US" sz="1800">
                <a:solidFill>
                  <a:srgbClr val="000090"/>
                </a:solidFill>
                <a:latin typeface="Calibri"/>
                <a:cs typeface="Calibri"/>
              </a:rPr>
              <a:t> </a:t>
            </a:r>
          </a:p>
        </p:txBody>
      </p:sp>
      <p:sp>
        <p:nvSpPr>
          <p:cNvPr id="7" name="Rectangle 6"/>
          <p:cNvSpPr/>
          <p:nvPr/>
        </p:nvSpPr>
        <p:spPr>
          <a:xfrm>
            <a:off x="5446777" y="1386681"/>
            <a:ext cx="3048000" cy="30226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61119"/>
            <a:ext cx="6629400" cy="700881"/>
          </a:xfrm>
        </p:spPr>
        <p:txBody>
          <a:bodyPr lIns="0" tIns="0" rIns="0" bIns="0" anchor="ctr" anchorCtr="1"/>
          <a:lstStyle/>
          <a:p>
            <a:r>
              <a:rPr lang="en-US" dirty="0">
                <a:solidFill>
                  <a:srgbClr val="008000"/>
                </a:solidFill>
                <a:latin typeface="Calibri"/>
                <a:cs typeface="Calibri"/>
              </a:rPr>
              <a:t>W Auger image of same pore</a:t>
            </a:r>
            <a:endParaRPr lang="en-US" dirty="0"/>
          </a:p>
        </p:txBody>
      </p:sp>
      <p:sp>
        <p:nvSpPr>
          <p:cNvPr id="9" name="Oval 8"/>
          <p:cNvSpPr/>
          <p:nvPr/>
        </p:nvSpPr>
        <p:spPr bwMode="auto">
          <a:xfrm>
            <a:off x="6553200" y="25296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0" name="Oval 9"/>
          <p:cNvSpPr/>
          <p:nvPr/>
        </p:nvSpPr>
        <p:spPr bwMode="auto">
          <a:xfrm>
            <a:off x="5562600" y="2072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1" name="Oval 10"/>
          <p:cNvSpPr/>
          <p:nvPr/>
        </p:nvSpPr>
        <p:spPr bwMode="auto">
          <a:xfrm>
            <a:off x="6934200" y="3596481"/>
            <a:ext cx="365760" cy="365760"/>
          </a:xfrm>
          <a:prstGeom prst="ellipse">
            <a:avLst/>
          </a:prstGeom>
          <a:noFill/>
          <a:ln w="952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12" name="TextBox 11"/>
          <p:cNvSpPr txBox="1"/>
          <p:nvPr/>
        </p:nvSpPr>
        <p:spPr>
          <a:xfrm>
            <a:off x="8077200" y="777081"/>
            <a:ext cx="1905000" cy="646331"/>
          </a:xfrm>
          <a:prstGeom prst="rect">
            <a:avLst/>
          </a:prstGeom>
          <a:noFill/>
        </p:spPr>
        <p:txBody>
          <a:bodyPr wrap="square" rtlCol="0">
            <a:spAutoFit/>
          </a:bodyPr>
          <a:lstStyle/>
          <a:p>
            <a:r>
              <a:rPr lang="en-US" b="1">
                <a:solidFill>
                  <a:srgbClr val="FFFF00"/>
                </a:solidFill>
                <a:latin typeface="Calibri"/>
                <a:cs typeface="Calibri"/>
              </a:rPr>
              <a:t>W Auger image of same pore</a:t>
            </a:r>
          </a:p>
        </p:txBody>
      </p:sp>
      <p:sp>
        <p:nvSpPr>
          <p:cNvPr id="13" name="TextBox 12"/>
          <p:cNvSpPr txBox="1"/>
          <p:nvPr/>
        </p:nvSpPr>
        <p:spPr>
          <a:xfrm rot="2186530">
            <a:off x="4834677" y="1245499"/>
            <a:ext cx="1698715" cy="369332"/>
          </a:xfrm>
          <a:prstGeom prst="rect">
            <a:avLst/>
          </a:prstGeom>
          <a:noFill/>
        </p:spPr>
        <p:txBody>
          <a:bodyPr wrap="none" rtlCol="0">
            <a:spAutoFit/>
          </a:bodyPr>
          <a:lstStyle/>
          <a:p>
            <a:r>
              <a:rPr lang="en-US" sz="1800">
                <a:solidFill>
                  <a:srgbClr val="FFFF00"/>
                </a:solidFill>
                <a:latin typeface="Calibri"/>
                <a:cs typeface="Calibri"/>
              </a:rPr>
              <a:t>Incident He ions</a:t>
            </a:r>
          </a:p>
        </p:txBody>
      </p:sp>
      <p:cxnSp>
        <p:nvCxnSpPr>
          <p:cNvPr id="14" name="Straight Arrow Connector 13"/>
          <p:cNvCxnSpPr/>
          <p:nvPr/>
        </p:nvCxnSpPr>
        <p:spPr bwMode="auto">
          <a:xfrm>
            <a:off x="5051877" y="1250297"/>
            <a:ext cx="965200" cy="717877"/>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Rectangle 14"/>
          <p:cNvSpPr/>
          <p:nvPr/>
        </p:nvSpPr>
        <p:spPr bwMode="auto">
          <a:xfrm>
            <a:off x="10058400" y="624681"/>
            <a:ext cx="152918" cy="5044282"/>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2" name="Rectangle 1"/>
          <p:cNvSpPr/>
          <p:nvPr/>
        </p:nvSpPr>
        <p:spPr>
          <a:xfrm>
            <a:off x="4495800" y="4815681"/>
            <a:ext cx="1622071" cy="369332"/>
          </a:xfrm>
          <a:prstGeom prst="rect">
            <a:avLst/>
          </a:prstGeom>
        </p:spPr>
        <p:txBody>
          <a:bodyPr wrap="none">
            <a:spAutoFit/>
          </a:bodyPr>
          <a:lstStyle/>
          <a:p>
            <a:r>
              <a:rPr lang="en-US">
                <a:solidFill>
                  <a:srgbClr val="FFFFFF"/>
                </a:solidFill>
              </a:rPr>
              <a:t>net deposition</a:t>
            </a:r>
          </a:p>
        </p:txBody>
      </p:sp>
      <p:cxnSp>
        <p:nvCxnSpPr>
          <p:cNvPr id="16" name="Straight Arrow Connector 15"/>
          <p:cNvCxnSpPr/>
          <p:nvPr/>
        </p:nvCxnSpPr>
        <p:spPr>
          <a:xfrm flipV="1">
            <a:off x="4724400" y="4358481"/>
            <a:ext cx="0" cy="4572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9073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Conclusions:</a:t>
            </a:r>
          </a:p>
        </p:txBody>
      </p:sp>
      <p:sp>
        <p:nvSpPr>
          <p:cNvPr id="3" name="Rectangle 42"/>
          <p:cNvSpPr>
            <a:spLocks noChangeArrowheads="1"/>
          </p:cNvSpPr>
          <p:nvPr/>
        </p:nvSpPr>
        <p:spPr bwMode="auto">
          <a:xfrm>
            <a:off x="304800" y="949438"/>
            <a:ext cx="9525000" cy="407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1" tIns="50941" rIns="101881" bIns="50941">
            <a:spAutoFit/>
          </a:bodyPr>
          <a:lstStyle/>
          <a:p>
            <a:pPr marL="182880" indent="-182880" eaLnBrk="0" hangingPunct="0">
              <a:spcAft>
                <a:spcPts val="1800"/>
              </a:spcAft>
              <a:buFont typeface="Arial" charset="0"/>
              <a:buChar char="•"/>
            </a:pPr>
            <a:r>
              <a:rPr lang="en-US" sz="2200">
                <a:solidFill>
                  <a:srgbClr val="0000FF"/>
                </a:solidFill>
                <a:latin typeface="Helvetica"/>
                <a:cs typeface="Helvetica"/>
              </a:rPr>
              <a:t>Direct elemental mapping at sub-micron resolution shows net deposition is inhomogeneous in NSTX-U and DiMES samples</a:t>
            </a:r>
          </a:p>
          <a:p>
            <a:pPr marL="182880" indent="-182880" eaLnBrk="0" hangingPunct="0">
              <a:spcAft>
                <a:spcPts val="1800"/>
              </a:spcAft>
              <a:buFont typeface="Arial" charset="0"/>
              <a:buChar char="•"/>
            </a:pPr>
            <a:r>
              <a:rPr lang="en-US" sz="2200">
                <a:solidFill>
                  <a:srgbClr val="0000FF"/>
                </a:solidFill>
                <a:latin typeface="Helvetica"/>
                <a:cs typeface="Helvetica"/>
              </a:rPr>
              <a:t>Surface morphology on micron scale influences net deposition patterns</a:t>
            </a:r>
          </a:p>
          <a:p>
            <a:pPr marL="182880" indent="-182880" eaLnBrk="0" hangingPunct="0">
              <a:spcAft>
                <a:spcPts val="1800"/>
              </a:spcAft>
              <a:buFont typeface="Arial" charset="0"/>
              <a:buChar char="•"/>
            </a:pPr>
            <a:r>
              <a:rPr lang="en-US" sz="2200">
                <a:solidFill>
                  <a:srgbClr val="0000FF"/>
                </a:solidFill>
                <a:latin typeface="Helvetica"/>
                <a:cs typeface="Helvetica"/>
              </a:rPr>
              <a:t>Net deposition pattern is consistent with magnetic pre-sheath causing shallow angle incident ions and less erosion on shadowed areas.</a:t>
            </a:r>
          </a:p>
          <a:p>
            <a:pPr marL="182880" indent="-182880" eaLnBrk="0" hangingPunct="0">
              <a:spcAft>
                <a:spcPts val="1800"/>
              </a:spcAft>
              <a:buFont typeface="Arial" charset="0"/>
              <a:buChar char="•"/>
            </a:pPr>
            <a:r>
              <a:rPr lang="en-US" sz="2200">
                <a:solidFill>
                  <a:srgbClr val="0000FF"/>
                </a:solidFill>
                <a:latin typeface="Helvetica"/>
                <a:cs typeface="Helvetica"/>
              </a:rPr>
              <a:t>3D topographical mapping planned to correlate deposition patterns with detailed topography </a:t>
            </a:r>
          </a:p>
          <a:p>
            <a:pPr marL="182880" indent="-182880" eaLnBrk="0" hangingPunct="0">
              <a:spcAft>
                <a:spcPts val="1800"/>
              </a:spcAft>
              <a:buFont typeface="Arial" charset="0"/>
              <a:buChar char="•"/>
            </a:pPr>
            <a:r>
              <a:rPr lang="en-US" sz="2200">
                <a:solidFill>
                  <a:srgbClr val="0000FF"/>
                </a:solidFill>
                <a:latin typeface="Helvetica"/>
                <a:cs typeface="Helvetica"/>
              </a:rPr>
              <a:t>Illustrates how surface science can illuminate fundamental sheath physics and fusion energy issues. </a:t>
            </a:r>
          </a:p>
        </p:txBody>
      </p:sp>
    </p:spTree>
    <p:extLst>
      <p:ext uri="{BB962C8B-B14F-4D97-AF65-F5344CB8AC3E}">
        <p14:creationId xmlns:p14="http://schemas.microsoft.com/office/powerpoint/2010/main" val="26469011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Backups</a:t>
            </a:r>
          </a:p>
        </p:txBody>
      </p:sp>
    </p:spTree>
    <p:extLst>
      <p:ext uri="{BB962C8B-B14F-4D97-AF65-F5344CB8AC3E}">
        <p14:creationId xmlns:p14="http://schemas.microsoft.com/office/powerpoint/2010/main" val="21391360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9082" t="20863" r="24360" b="31886"/>
          <a:stretch/>
        </p:blipFill>
        <p:spPr>
          <a:xfrm>
            <a:off x="4953000" y="3672681"/>
            <a:ext cx="2971800" cy="1645920"/>
          </a:xfrm>
          <a:prstGeom prst="rect">
            <a:avLst/>
          </a:prstGeom>
        </p:spPr>
      </p:pic>
      <p:pic>
        <p:nvPicPr>
          <p:cNvPr id="6" name="Picture 5"/>
          <p:cNvPicPr>
            <a:picLocks noChangeAspect="1"/>
          </p:cNvPicPr>
          <p:nvPr/>
        </p:nvPicPr>
        <p:blipFill rotWithShape="1">
          <a:blip r:embed="rId4"/>
          <a:srcRect t="14881" r="5122" b="11243"/>
          <a:stretch/>
        </p:blipFill>
        <p:spPr>
          <a:xfrm>
            <a:off x="651933" y="3291681"/>
            <a:ext cx="3328416" cy="1801368"/>
          </a:xfrm>
          <a:prstGeom prst="rect">
            <a:avLst/>
          </a:prstGeom>
        </p:spPr>
      </p:pic>
      <p:sp>
        <p:nvSpPr>
          <p:cNvPr id="2" name="Title 1"/>
          <p:cNvSpPr>
            <a:spLocks noGrp="1"/>
          </p:cNvSpPr>
          <p:nvPr>
            <p:ph type="title"/>
          </p:nvPr>
        </p:nvSpPr>
        <p:spPr>
          <a:xfrm>
            <a:off x="0" y="0"/>
            <a:ext cx="10058400" cy="793655"/>
          </a:xfrm>
        </p:spPr>
        <p:txBody>
          <a:bodyPr lIns="0" tIns="0" rIns="0" bIns="0" anchor="ctr" anchorCtr="1"/>
          <a:lstStyle/>
          <a:p>
            <a:r>
              <a:rPr lang="en-US" dirty="0"/>
              <a:t>Backups</a:t>
            </a:r>
          </a:p>
        </p:txBody>
      </p:sp>
      <p:pic>
        <p:nvPicPr>
          <p:cNvPr id="4" name="Picture 3"/>
          <p:cNvPicPr>
            <a:picLocks noChangeAspect="1"/>
          </p:cNvPicPr>
          <p:nvPr/>
        </p:nvPicPr>
        <p:blipFill>
          <a:blip r:embed="rId5"/>
          <a:stretch>
            <a:fillRect/>
          </a:stretch>
        </p:blipFill>
        <p:spPr>
          <a:xfrm>
            <a:off x="651933" y="871410"/>
            <a:ext cx="3247846" cy="2057400"/>
          </a:xfrm>
          <a:prstGeom prst="rect">
            <a:avLst/>
          </a:prstGeom>
        </p:spPr>
      </p:pic>
      <p:sp>
        <p:nvSpPr>
          <p:cNvPr id="5" name="Title 1"/>
          <p:cNvSpPr txBox="1">
            <a:spLocks/>
          </p:cNvSpPr>
          <p:nvPr/>
        </p:nvSpPr>
        <p:spPr>
          <a:xfrm>
            <a:off x="533400" y="2928810"/>
            <a:ext cx="3365489" cy="3048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400"/>
              <a:t>Precision, custom-made 3/8” i.d.  core drill’</a:t>
            </a:r>
          </a:p>
        </p:txBody>
      </p:sp>
      <p:sp>
        <p:nvSpPr>
          <p:cNvPr id="7" name="Title 1"/>
          <p:cNvSpPr txBox="1">
            <a:spLocks/>
          </p:cNvSpPr>
          <p:nvPr/>
        </p:nvSpPr>
        <p:spPr>
          <a:xfrm>
            <a:off x="575733" y="5062410"/>
            <a:ext cx="3365489" cy="381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400"/>
              <a:t>No dust evident on trial sample after coring</a:t>
            </a:r>
          </a:p>
        </p:txBody>
      </p:sp>
      <p:pic>
        <p:nvPicPr>
          <p:cNvPr id="8" name="Picture 7"/>
          <p:cNvPicPr>
            <a:picLocks noChangeAspect="1"/>
          </p:cNvPicPr>
          <p:nvPr/>
        </p:nvPicPr>
        <p:blipFill>
          <a:blip r:embed="rId6"/>
          <a:stretch>
            <a:fillRect/>
          </a:stretch>
        </p:blipFill>
        <p:spPr>
          <a:xfrm>
            <a:off x="4953000" y="853281"/>
            <a:ext cx="3962400" cy="2630454"/>
          </a:xfrm>
          <a:prstGeom prst="rect">
            <a:avLst/>
          </a:prstGeom>
        </p:spPr>
      </p:pic>
      <p:sp>
        <p:nvSpPr>
          <p:cNvPr id="9" name="Rectangle 8"/>
          <p:cNvSpPr/>
          <p:nvPr/>
        </p:nvSpPr>
        <p:spPr>
          <a:xfrm>
            <a:off x="5029200" y="3063081"/>
            <a:ext cx="3581400" cy="338554"/>
          </a:xfrm>
          <a:prstGeom prst="rect">
            <a:avLst/>
          </a:prstGeom>
        </p:spPr>
        <p:txBody>
          <a:bodyPr wrap="square">
            <a:spAutoFit/>
          </a:bodyPr>
          <a:lstStyle/>
          <a:p>
            <a:r>
              <a:rPr lang="en-US" sz="1600">
                <a:solidFill>
                  <a:srgbClr val="FFFFFF"/>
                </a:solidFill>
              </a:rPr>
              <a:t>Plasma facing surface underneath</a:t>
            </a:r>
          </a:p>
        </p:txBody>
      </p:sp>
      <p:sp>
        <p:nvSpPr>
          <p:cNvPr id="11" name="Rectangle 10"/>
          <p:cNvSpPr/>
          <p:nvPr/>
        </p:nvSpPr>
        <p:spPr>
          <a:xfrm>
            <a:off x="8382000" y="4510881"/>
            <a:ext cx="1143000" cy="646331"/>
          </a:xfrm>
          <a:prstGeom prst="rect">
            <a:avLst/>
          </a:prstGeom>
        </p:spPr>
        <p:txBody>
          <a:bodyPr wrap="square">
            <a:spAutoFit/>
          </a:bodyPr>
          <a:lstStyle/>
          <a:p>
            <a:r>
              <a:rPr lang="en-US"/>
              <a:t>Core in 'catcher’</a:t>
            </a:r>
          </a:p>
        </p:txBody>
      </p:sp>
      <p:cxnSp>
        <p:nvCxnSpPr>
          <p:cNvPr id="17" name="Straight Arrow Connector 16"/>
          <p:cNvCxnSpPr/>
          <p:nvPr/>
        </p:nvCxnSpPr>
        <p:spPr>
          <a:xfrm flipH="1" flipV="1">
            <a:off x="7162800" y="4606815"/>
            <a:ext cx="990600" cy="208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0723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Backups</a:t>
            </a:r>
          </a:p>
        </p:txBody>
      </p:sp>
      <p:pic>
        <p:nvPicPr>
          <p:cNvPr id="3" name="Picture 17" descr="sam2.jpg"/>
          <p:cNvPicPr>
            <a:picLocks noChangeAspect="1"/>
          </p:cNvPicPr>
          <p:nvPr/>
        </p:nvPicPr>
        <p:blipFill>
          <a:blip r:embed="rId2"/>
          <a:srcRect/>
          <a:stretch>
            <a:fillRect/>
          </a:stretch>
        </p:blipFill>
        <p:spPr bwMode="auto">
          <a:xfrm>
            <a:off x="5105400" y="1234281"/>
            <a:ext cx="3656669" cy="3883555"/>
          </a:xfrm>
          <a:prstGeom prst="rect">
            <a:avLst/>
          </a:prstGeom>
          <a:noFill/>
          <a:ln w="9525">
            <a:noFill/>
            <a:miter lim="800000"/>
            <a:headEnd/>
            <a:tailEnd/>
          </a:ln>
        </p:spPr>
      </p:pic>
      <p:sp>
        <p:nvSpPr>
          <p:cNvPr id="4" name="TextBox 22"/>
          <p:cNvSpPr txBox="1">
            <a:spLocks noChangeArrowheads="1"/>
          </p:cNvSpPr>
          <p:nvPr/>
        </p:nvSpPr>
        <p:spPr bwMode="auto">
          <a:xfrm>
            <a:off x="76200" y="1462881"/>
            <a:ext cx="4546600" cy="1800493"/>
          </a:xfrm>
          <a:prstGeom prst="rect">
            <a:avLst/>
          </a:prstGeom>
          <a:solidFill>
            <a:srgbClr val="FCFFA9"/>
          </a:solidFill>
          <a:ln w="9525">
            <a:solidFill>
              <a:srgbClr val="FFFF00"/>
            </a:solidFill>
            <a:miter lim="800000"/>
            <a:headEnd/>
            <a:tailEnd/>
          </a:ln>
        </p:spPr>
        <p:txBody>
          <a:bodyPr wrap="square">
            <a:prstTxWarp prst="textNoShape">
              <a:avLst/>
            </a:prstTxWarp>
            <a:spAutoFit/>
          </a:bodyPr>
          <a:lstStyle/>
          <a:p>
            <a:pPr marL="301625" indent="-301625" eaLnBrk="1" hangingPunct="1">
              <a:spcBef>
                <a:spcPts val="600"/>
              </a:spcBef>
            </a:pPr>
            <a:r>
              <a:rPr lang="en-US" sz="1600" dirty="0">
                <a:solidFill>
                  <a:srgbClr val="1822CD"/>
                </a:solidFill>
                <a:latin typeface="Helvetica" charset="0"/>
                <a:ea typeface="Times New Roman" charset="0"/>
                <a:cs typeface="Times New Roman" charset="0"/>
              </a:rPr>
              <a:t>Scanning Auger Microprobe</a:t>
            </a:r>
            <a:r>
              <a:rPr lang="en-US" sz="1600" dirty="0">
                <a:solidFill>
                  <a:srgbClr val="3333CC"/>
                </a:solidFill>
                <a:latin typeface="Helvetica" charset="0"/>
                <a:ea typeface="Times New Roman" charset="0"/>
                <a:cs typeface="Times New Roman" charset="0"/>
              </a:rPr>
              <a:t> (SAM) </a:t>
            </a:r>
            <a:r>
              <a:rPr lang="en-US" sz="1600" dirty="0">
                <a:solidFill>
                  <a:srgbClr val="1822CD"/>
                </a:solidFill>
                <a:latin typeface="Helvetica" charset="0"/>
                <a:ea typeface="Times New Roman" charset="0"/>
                <a:cs typeface="Times New Roman" charset="0"/>
              </a:rPr>
              <a:t>combines</a:t>
            </a:r>
            <a:r>
              <a:rPr lang="en-US" sz="1600" dirty="0" smtClean="0">
                <a:solidFill>
                  <a:srgbClr val="1822CD"/>
                </a:solidFill>
                <a:latin typeface="Helvetica" charset="0"/>
                <a:ea typeface="Times New Roman" charset="0"/>
                <a:cs typeface="Times New Roman" charset="0"/>
              </a:rPr>
              <a:t>:    </a:t>
            </a:r>
          </a:p>
          <a:p>
            <a:pPr marL="301625" indent="-301625" eaLnBrk="1" hangingPunct="1">
              <a:spcBef>
                <a:spcPts val="600"/>
              </a:spcBef>
              <a:buFontTx/>
              <a:buChar char="•"/>
            </a:pPr>
            <a:r>
              <a:rPr lang="en-US" sz="1600" dirty="0">
                <a:solidFill>
                  <a:srgbClr val="1822CD"/>
                </a:solidFill>
                <a:latin typeface="Helvetica" charset="0"/>
                <a:ea typeface="Times New Roman" charset="0"/>
                <a:cs typeface="Times New Roman" charset="0"/>
              </a:rPr>
              <a:t>Secondary electron microscopy (SEM)</a:t>
            </a:r>
          </a:p>
          <a:p>
            <a:pPr marL="301625" indent="-301625" eaLnBrk="1" hangingPunct="1">
              <a:spcBef>
                <a:spcPts val="600"/>
              </a:spcBef>
              <a:buFontTx/>
              <a:buChar char="•"/>
            </a:pPr>
            <a:r>
              <a:rPr lang="en-US" sz="1600" dirty="0">
                <a:solidFill>
                  <a:srgbClr val="1822CD"/>
                </a:solidFill>
                <a:latin typeface="Helvetica" charset="0"/>
                <a:ea typeface="Times New Roman" charset="0"/>
                <a:cs typeface="Times New Roman" charset="0"/>
              </a:rPr>
              <a:t>Auge</a:t>
            </a:r>
            <a:r>
              <a:rPr lang="en-US" sz="1600" dirty="0">
                <a:solidFill>
                  <a:srgbClr val="3333CC"/>
                </a:solidFill>
                <a:latin typeface="Helvetica" charset="0"/>
                <a:ea typeface="Times New Roman" charset="0"/>
                <a:cs typeface="Times New Roman" charset="0"/>
              </a:rPr>
              <a:t>r electron </a:t>
            </a:r>
            <a:r>
              <a:rPr lang="en-US" sz="1600" dirty="0">
                <a:solidFill>
                  <a:srgbClr val="1822CD"/>
                </a:solidFill>
                <a:latin typeface="Helvetica" charset="0"/>
                <a:ea typeface="Times New Roman" charset="0"/>
                <a:cs typeface="Times New Roman" charset="0"/>
              </a:rPr>
              <a:t>spectroscopy</a:t>
            </a:r>
            <a:r>
              <a:rPr lang="en-US" sz="1600" dirty="0">
                <a:solidFill>
                  <a:srgbClr val="3333CC"/>
                </a:solidFill>
                <a:latin typeface="Helvetica" charset="0"/>
                <a:ea typeface="Times New Roman" charset="0"/>
                <a:cs typeface="Times New Roman" charset="0"/>
              </a:rPr>
              <a:t> (AES)</a:t>
            </a:r>
            <a:r>
              <a:rPr lang="en-US" sz="1600" dirty="0">
                <a:solidFill>
                  <a:srgbClr val="1822CD"/>
                </a:solidFill>
                <a:latin typeface="Helvetica" charset="0"/>
                <a:ea typeface="Times New Roman" charset="0"/>
                <a:cs typeface="Times New Roman" charset="0"/>
              </a:rPr>
              <a:t> for</a:t>
            </a:r>
            <a:r>
              <a:rPr lang="en-US" sz="1600" dirty="0" smtClean="0">
                <a:solidFill>
                  <a:srgbClr val="1822CD"/>
                </a:solidFill>
                <a:latin typeface="Helvetica" charset="0"/>
                <a:ea typeface="Times New Roman" charset="0"/>
                <a:cs typeface="Times New Roman" charset="0"/>
              </a:rPr>
              <a:t> </a:t>
            </a:r>
            <a:br>
              <a:rPr lang="en-US" sz="1600" dirty="0" smtClean="0">
                <a:solidFill>
                  <a:srgbClr val="1822CD"/>
                </a:solidFill>
                <a:latin typeface="Helvetica" charset="0"/>
                <a:ea typeface="Times New Roman" charset="0"/>
                <a:cs typeface="Times New Roman" charset="0"/>
              </a:rPr>
            </a:br>
            <a:r>
              <a:rPr lang="en-US" sz="1600" dirty="0" smtClean="0">
                <a:solidFill>
                  <a:srgbClr val="1822CD"/>
                </a:solidFill>
                <a:latin typeface="Helvetica" charset="0"/>
                <a:ea typeface="Times New Roman" charset="0"/>
                <a:cs typeface="Times New Roman" charset="0"/>
              </a:rPr>
              <a:t>2D </a:t>
            </a:r>
            <a:r>
              <a:rPr lang="en-US" sz="1600" dirty="0">
                <a:solidFill>
                  <a:srgbClr val="1822CD"/>
                </a:solidFill>
                <a:latin typeface="Helvetica" charset="0"/>
                <a:ea typeface="Times New Roman" charset="0"/>
                <a:cs typeface="Times New Roman" charset="0"/>
              </a:rPr>
              <a:t>elemental mapping (SAM)</a:t>
            </a:r>
          </a:p>
          <a:p>
            <a:pPr marL="301625" indent="-301625" eaLnBrk="1" hangingPunct="1">
              <a:spcBef>
                <a:spcPts val="600"/>
              </a:spcBef>
              <a:buFontTx/>
              <a:buChar char="•"/>
            </a:pPr>
            <a:r>
              <a:rPr lang="en-US" sz="1600" dirty="0">
                <a:solidFill>
                  <a:srgbClr val="1822CD"/>
                </a:solidFill>
                <a:latin typeface="Helvetica" charset="0"/>
                <a:ea typeface="Times New Roman" charset="0"/>
                <a:cs typeface="Times New Roman" charset="0"/>
              </a:rPr>
              <a:t>Ion sputtering for surface cleaning</a:t>
            </a:r>
            <a:r>
              <a:rPr lang="en-US" sz="1600" dirty="0" smtClean="0">
                <a:solidFill>
                  <a:srgbClr val="1822CD"/>
                </a:solidFill>
                <a:latin typeface="Helvetica" charset="0"/>
                <a:ea typeface="Times New Roman" charset="0"/>
                <a:cs typeface="Times New Roman" charset="0"/>
              </a:rPr>
              <a:t> </a:t>
            </a:r>
            <a:br>
              <a:rPr lang="en-US" sz="1600" dirty="0" smtClean="0">
                <a:solidFill>
                  <a:srgbClr val="1822CD"/>
                </a:solidFill>
                <a:latin typeface="Helvetica" charset="0"/>
                <a:ea typeface="Times New Roman" charset="0"/>
                <a:cs typeface="Times New Roman" charset="0"/>
              </a:rPr>
            </a:br>
            <a:r>
              <a:rPr lang="en-US" sz="1600" dirty="0" smtClean="0">
                <a:solidFill>
                  <a:srgbClr val="1822CD"/>
                </a:solidFill>
                <a:latin typeface="Helvetica" charset="0"/>
                <a:ea typeface="Times New Roman" charset="0"/>
                <a:cs typeface="Times New Roman" charset="0"/>
              </a:rPr>
              <a:t>and </a:t>
            </a:r>
            <a:r>
              <a:rPr lang="en-US" sz="1600" dirty="0">
                <a:solidFill>
                  <a:srgbClr val="1822CD"/>
                </a:solidFill>
                <a:latin typeface="Helvetica" charset="0"/>
                <a:ea typeface="Times New Roman" charset="0"/>
                <a:cs typeface="Times New Roman" charset="0"/>
              </a:rPr>
              <a:t>depth profiling</a:t>
            </a:r>
          </a:p>
        </p:txBody>
      </p:sp>
    </p:spTree>
    <p:extLst>
      <p:ext uri="{BB962C8B-B14F-4D97-AF65-F5344CB8AC3E}">
        <p14:creationId xmlns:p14="http://schemas.microsoft.com/office/powerpoint/2010/main" val="3954404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Elemental imaging by Auger microprobe</a:t>
            </a:r>
          </a:p>
        </p:txBody>
      </p:sp>
      <p:pic>
        <p:nvPicPr>
          <p:cNvPr id="27" name="Picture 26"/>
          <p:cNvPicPr>
            <a:picLocks noChangeAspect="1"/>
          </p:cNvPicPr>
          <p:nvPr/>
        </p:nvPicPr>
        <p:blipFill>
          <a:blip r:embed="rId3"/>
          <a:stretch>
            <a:fillRect/>
          </a:stretch>
        </p:blipFill>
        <p:spPr>
          <a:xfrm>
            <a:off x="4800600" y="1158081"/>
            <a:ext cx="5001871" cy="3581400"/>
          </a:xfrm>
          <a:prstGeom prst="rect">
            <a:avLst/>
          </a:prstGeom>
        </p:spPr>
      </p:pic>
      <p:cxnSp>
        <p:nvCxnSpPr>
          <p:cNvPr id="29" name="Straight Connector 28"/>
          <p:cNvCxnSpPr/>
          <p:nvPr/>
        </p:nvCxnSpPr>
        <p:spPr>
          <a:xfrm flipV="1">
            <a:off x="8178800" y="3291681"/>
            <a:ext cx="3172" cy="441756"/>
          </a:xfrm>
          <a:prstGeom prst="line">
            <a:avLst/>
          </a:prstGeom>
          <a:ln w="28575">
            <a:solidFill>
              <a:srgbClr val="0000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8462958" y="3294139"/>
            <a:ext cx="3709" cy="447764"/>
          </a:xfrm>
          <a:prstGeom prst="line">
            <a:avLst/>
          </a:prstGeom>
          <a:ln w="28575">
            <a:solidFill>
              <a:srgbClr val="0000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8743944" y="3296598"/>
            <a:ext cx="2123" cy="453771"/>
          </a:xfrm>
          <a:prstGeom prst="line">
            <a:avLst/>
          </a:prstGeom>
          <a:ln w="28575">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899400" y="3296598"/>
            <a:ext cx="1586" cy="428373"/>
          </a:xfrm>
          <a:prstGeom prst="line">
            <a:avLst/>
          </a:prstGeom>
          <a:ln w="28575">
            <a:solidFill>
              <a:srgbClr val="0000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620000" y="3301515"/>
            <a:ext cx="8467" cy="431922"/>
          </a:xfrm>
          <a:prstGeom prst="line">
            <a:avLst/>
          </a:prstGeom>
          <a:ln w="28575">
            <a:solidFill>
              <a:srgbClr val="0000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96000" y="3706545"/>
            <a:ext cx="2870422" cy="276999"/>
          </a:xfrm>
          <a:prstGeom prst="rect">
            <a:avLst/>
          </a:prstGeom>
          <a:noFill/>
        </p:spPr>
        <p:txBody>
          <a:bodyPr wrap="none" rtlCol="0">
            <a:spAutoFit/>
          </a:bodyPr>
          <a:lstStyle/>
          <a:p>
            <a:pPr eaLnBrk="1" hangingPunct="1"/>
            <a:r>
              <a:rPr lang="en-US" sz="1200" dirty="0" smtClean="0">
                <a:solidFill>
                  <a:srgbClr val="1822CD"/>
                </a:solidFill>
                <a:latin typeface="Helvetica" charset="0"/>
                <a:ea typeface="ＭＳ Ｐゴシック" charset="-128"/>
                <a:cs typeface="ＭＳ Ｐゴシック" charset="-128"/>
              </a:rPr>
              <a:t>5-channel detector  Pk, Pk, Pk, Pk,</a:t>
            </a:r>
            <a:r>
              <a:rPr lang="en-US" sz="1200" dirty="0" smtClean="0">
                <a:solidFill>
                  <a:srgbClr val="008000"/>
                </a:solidFill>
                <a:latin typeface="Helvetica" charset="0"/>
                <a:ea typeface="ＭＳ Ｐゴシック" charset="-128"/>
                <a:cs typeface="ＭＳ Ｐゴシック" charset="-128"/>
              </a:rPr>
              <a:t> Bkg </a:t>
            </a:r>
            <a:endParaRPr lang="en-US" sz="1200" dirty="0">
              <a:solidFill>
                <a:srgbClr val="008000"/>
              </a:solidFill>
              <a:latin typeface="Helvetica" charset="0"/>
              <a:ea typeface="ＭＳ Ｐゴシック" charset="-128"/>
              <a:cs typeface="ＭＳ Ｐゴシック" charset="-128"/>
            </a:endParaRPr>
          </a:p>
        </p:txBody>
      </p:sp>
      <p:sp>
        <p:nvSpPr>
          <p:cNvPr id="40" name="TextBox 39"/>
          <p:cNvSpPr txBox="1"/>
          <p:nvPr/>
        </p:nvSpPr>
        <p:spPr>
          <a:xfrm>
            <a:off x="5791200" y="4968081"/>
            <a:ext cx="3781529" cy="307777"/>
          </a:xfrm>
          <a:prstGeom prst="rect">
            <a:avLst/>
          </a:prstGeom>
          <a:noFill/>
        </p:spPr>
        <p:txBody>
          <a:bodyPr wrap="non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Images calculated from (Pk-Bkg) / (Pk + Bkg)</a:t>
            </a:r>
            <a:endParaRPr lang="en-US" sz="1400" dirty="0">
              <a:solidFill>
                <a:srgbClr val="1822CD"/>
              </a:solidFill>
              <a:latin typeface="Helvetica" charset="0"/>
              <a:ea typeface="ＭＳ Ｐゴシック" charset="-128"/>
              <a:cs typeface="ＭＳ Ｐゴシック" charset="-128"/>
            </a:endParaRPr>
          </a:p>
        </p:txBody>
      </p:sp>
      <p:sp>
        <p:nvSpPr>
          <p:cNvPr id="41" name="TextBox 40"/>
          <p:cNvSpPr txBox="1"/>
          <p:nvPr/>
        </p:nvSpPr>
        <p:spPr>
          <a:xfrm>
            <a:off x="5410200" y="853281"/>
            <a:ext cx="1622096" cy="307777"/>
          </a:xfrm>
          <a:prstGeom prst="rect">
            <a:avLst/>
          </a:prstGeom>
          <a:noFill/>
        </p:spPr>
        <p:txBody>
          <a:bodyPr wrap="non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Boron Auger Line:</a:t>
            </a:r>
            <a:endParaRPr lang="en-US" sz="1400" dirty="0">
              <a:solidFill>
                <a:srgbClr val="1822CD"/>
              </a:solidFill>
              <a:latin typeface="Helvetica" charset="0"/>
              <a:ea typeface="ＭＳ Ｐゴシック" charset="-128"/>
              <a:cs typeface="ＭＳ Ｐゴシック" charset="-128"/>
            </a:endParaRPr>
          </a:p>
        </p:txBody>
      </p:sp>
      <p:sp>
        <p:nvSpPr>
          <p:cNvPr id="44" name="TextBox 43"/>
          <p:cNvSpPr txBox="1"/>
          <p:nvPr/>
        </p:nvSpPr>
        <p:spPr>
          <a:xfrm>
            <a:off x="4876800" y="4129881"/>
            <a:ext cx="1295400" cy="646331"/>
          </a:xfrm>
          <a:prstGeom prst="rect">
            <a:avLst/>
          </a:prstGeom>
          <a:noFill/>
        </p:spPr>
        <p:txBody>
          <a:bodyPr wrap="square" rtlCol="0">
            <a:spAutoFit/>
          </a:bodyPr>
          <a:lstStyle/>
          <a:p>
            <a:pPr eaLnBrk="1" hangingPunct="1"/>
            <a:r>
              <a:rPr lang="en-US" sz="1200" dirty="0" smtClean="0">
                <a:solidFill>
                  <a:srgbClr val="1822CD"/>
                </a:solidFill>
                <a:latin typeface="Helvetica" charset="0"/>
                <a:ea typeface="ＭＳ Ｐゴシック" charset="-128"/>
                <a:cs typeface="ＭＳ Ｐゴシック" charset="-128"/>
              </a:rPr>
              <a:t>Secondary + backscattered + Auger electrons</a:t>
            </a:r>
            <a:endParaRPr lang="en-US" sz="1200" dirty="0">
              <a:solidFill>
                <a:srgbClr val="1822CD"/>
              </a:solidFill>
              <a:latin typeface="Helvetica" charset="0"/>
              <a:ea typeface="ＭＳ Ｐゴシック" charset="-128"/>
              <a:cs typeface="ＭＳ Ｐゴシック" charset="-128"/>
            </a:endParaRPr>
          </a:p>
        </p:txBody>
      </p:sp>
      <p:sp>
        <p:nvSpPr>
          <p:cNvPr id="36" name="Rectangle 35"/>
          <p:cNvSpPr/>
          <p:nvPr/>
        </p:nvSpPr>
        <p:spPr bwMode="auto">
          <a:xfrm>
            <a:off x="1676400" y="2605881"/>
            <a:ext cx="1600200" cy="381000"/>
          </a:xfrm>
          <a:prstGeom prst="rect">
            <a:avLst/>
          </a:prstGeom>
          <a:solidFill>
            <a:srgbClr val="CCFFCC"/>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37" name="TextBox 36"/>
          <p:cNvSpPr txBox="1"/>
          <p:nvPr/>
        </p:nvSpPr>
        <p:spPr>
          <a:xfrm>
            <a:off x="3683971" y="1615281"/>
            <a:ext cx="989627" cy="738664"/>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Auger </a:t>
            </a:r>
          </a:p>
          <a:p>
            <a:pPr eaLnBrk="1" hangingPunct="1"/>
            <a:r>
              <a:rPr lang="en-US" sz="1400" dirty="0" smtClean="0">
                <a:solidFill>
                  <a:srgbClr val="1822CD"/>
                </a:solidFill>
                <a:latin typeface="Helvetica" charset="0"/>
                <a:ea typeface="ＭＳ Ｐゴシック" charset="-128"/>
                <a:cs typeface="ＭＳ Ｐゴシック" charset="-128"/>
              </a:rPr>
              <a:t>electron emission</a:t>
            </a:r>
            <a:endParaRPr lang="en-US" sz="1400" dirty="0">
              <a:solidFill>
                <a:srgbClr val="1822CD"/>
              </a:solidFill>
              <a:latin typeface="Helvetica" charset="0"/>
              <a:ea typeface="ＭＳ Ｐゴシック" charset="-128"/>
              <a:cs typeface="ＭＳ Ｐゴシック" charset="-128"/>
            </a:endParaRPr>
          </a:p>
        </p:txBody>
      </p:sp>
      <p:cxnSp>
        <p:nvCxnSpPr>
          <p:cNvPr id="38" name="Straight Arrow Connector 37"/>
          <p:cNvCxnSpPr/>
          <p:nvPr/>
        </p:nvCxnSpPr>
        <p:spPr bwMode="auto">
          <a:xfrm flipV="1">
            <a:off x="2895600" y="2412775"/>
            <a:ext cx="211667" cy="345507"/>
          </a:xfrm>
          <a:prstGeom prst="straightConnector1">
            <a:avLst/>
          </a:prstGeom>
          <a:noFill/>
          <a:ln w="15875" cap="flat" cmpd="sng" algn="ctr">
            <a:solidFill>
              <a:srgbClr val="0000FF"/>
            </a:solidFill>
            <a:prstDash val="solid"/>
            <a:round/>
            <a:headEnd type="none" w="med" len="med"/>
            <a:tailEnd type="arrow"/>
          </a:ln>
          <a:effectLst/>
        </p:spPr>
      </p:cxnSp>
      <p:sp>
        <p:nvSpPr>
          <p:cNvPr id="39" name="Oval 38"/>
          <p:cNvSpPr/>
          <p:nvPr/>
        </p:nvSpPr>
        <p:spPr bwMode="auto">
          <a:xfrm>
            <a:off x="18288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42" name="Oval 41"/>
          <p:cNvSpPr/>
          <p:nvPr/>
        </p:nvSpPr>
        <p:spPr bwMode="auto">
          <a:xfrm>
            <a:off x="3082836" y="2190975"/>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45" name="Oval 44"/>
          <p:cNvSpPr/>
          <p:nvPr/>
        </p:nvSpPr>
        <p:spPr bwMode="auto">
          <a:xfrm>
            <a:off x="24384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cxnSp>
        <p:nvCxnSpPr>
          <p:cNvPr id="46" name="Straight Connector 45"/>
          <p:cNvCxnSpPr/>
          <p:nvPr/>
        </p:nvCxnSpPr>
        <p:spPr bwMode="auto">
          <a:xfrm>
            <a:off x="1752600" y="3672681"/>
            <a:ext cx="1447800" cy="1588"/>
          </a:xfrm>
          <a:prstGeom prst="line">
            <a:avLst/>
          </a:prstGeom>
          <a:noFill/>
          <a:ln w="15875" cap="flat" cmpd="sng" algn="ctr">
            <a:solidFill>
              <a:schemeClr val="tx1"/>
            </a:solidFill>
            <a:prstDash val="solid"/>
            <a:round/>
            <a:headEnd type="none" w="med" len="med"/>
            <a:tailEnd type="none" w="med" len="med"/>
          </a:ln>
          <a:effectLst/>
        </p:spPr>
      </p:cxnSp>
      <p:sp>
        <p:nvSpPr>
          <p:cNvPr id="47" name="TextBox 46"/>
          <p:cNvSpPr txBox="1"/>
          <p:nvPr/>
        </p:nvSpPr>
        <p:spPr>
          <a:xfrm>
            <a:off x="3276600" y="2682081"/>
            <a:ext cx="1219200" cy="523220"/>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Valence band</a:t>
            </a:r>
            <a:endParaRPr lang="en-US" sz="1400" dirty="0">
              <a:solidFill>
                <a:srgbClr val="1822CD"/>
              </a:solidFill>
              <a:latin typeface="Helvetica" charset="0"/>
              <a:ea typeface="ＭＳ Ｐゴシック" charset="-128"/>
              <a:cs typeface="ＭＳ Ｐゴシック" charset="-128"/>
            </a:endParaRPr>
          </a:p>
        </p:txBody>
      </p:sp>
      <p:sp>
        <p:nvSpPr>
          <p:cNvPr id="48" name="TextBox 47"/>
          <p:cNvSpPr txBox="1"/>
          <p:nvPr/>
        </p:nvSpPr>
        <p:spPr>
          <a:xfrm>
            <a:off x="3200400" y="3520281"/>
            <a:ext cx="1219200" cy="492443"/>
          </a:xfrm>
          <a:prstGeom prst="rect">
            <a:avLst/>
          </a:prstGeom>
          <a:noFill/>
        </p:spPr>
        <p:txBody>
          <a:bodyPr wrap="square" rtlCol="0">
            <a:spAutoFit/>
          </a:bodyPr>
          <a:lstStyle/>
          <a:p>
            <a:pPr eaLnBrk="1" hangingPunct="1"/>
            <a:r>
              <a:rPr lang="en-US" sz="1200" dirty="0" smtClean="0">
                <a:solidFill>
                  <a:srgbClr val="1822CD"/>
                </a:solidFill>
                <a:latin typeface="Helvetica" charset="0"/>
                <a:ea typeface="ＭＳ Ｐゴシック" charset="-128"/>
                <a:cs typeface="ＭＳ Ｐゴシック" charset="-128"/>
              </a:rPr>
              <a:t>Core </a:t>
            </a:r>
            <a:r>
              <a:rPr lang="en-US" sz="1400" dirty="0" smtClean="0">
                <a:solidFill>
                  <a:srgbClr val="1822CD"/>
                </a:solidFill>
                <a:latin typeface="Helvetica" charset="0"/>
                <a:ea typeface="ＭＳ Ｐゴシック" charset="-128"/>
                <a:cs typeface="ＭＳ Ｐゴシック" charset="-128"/>
              </a:rPr>
              <a:t>electrons</a:t>
            </a:r>
            <a:endParaRPr lang="en-US" sz="1400" dirty="0">
              <a:solidFill>
                <a:srgbClr val="1822CD"/>
              </a:solidFill>
              <a:latin typeface="Helvetica" charset="0"/>
              <a:ea typeface="ＭＳ Ｐゴシック" charset="-128"/>
              <a:cs typeface="ＭＳ Ｐゴシック" charset="-128"/>
            </a:endParaRPr>
          </a:p>
        </p:txBody>
      </p:sp>
      <p:cxnSp>
        <p:nvCxnSpPr>
          <p:cNvPr id="49" name="Straight Arrow Connector 48"/>
          <p:cNvCxnSpPr/>
          <p:nvPr/>
        </p:nvCxnSpPr>
        <p:spPr bwMode="auto">
          <a:xfrm>
            <a:off x="1066800" y="2224881"/>
            <a:ext cx="1066800" cy="1371600"/>
          </a:xfrm>
          <a:prstGeom prst="straightConnector1">
            <a:avLst/>
          </a:prstGeom>
          <a:noFill/>
          <a:ln w="15875" cap="flat" cmpd="sng" algn="ctr">
            <a:solidFill>
              <a:srgbClr val="0000FF"/>
            </a:solidFill>
            <a:prstDash val="solid"/>
            <a:round/>
            <a:headEnd type="none" w="med" len="med"/>
            <a:tailEnd type="arrow"/>
          </a:ln>
          <a:effectLst/>
        </p:spPr>
      </p:cxnSp>
      <p:sp>
        <p:nvSpPr>
          <p:cNvPr id="50" name="TextBox 49"/>
          <p:cNvSpPr txBox="1"/>
          <p:nvPr/>
        </p:nvSpPr>
        <p:spPr>
          <a:xfrm>
            <a:off x="152400" y="929481"/>
            <a:ext cx="1778000" cy="369332"/>
          </a:xfrm>
          <a:prstGeom prst="rect">
            <a:avLst/>
          </a:prstGeom>
          <a:noFill/>
        </p:spPr>
        <p:txBody>
          <a:bodyPr wrap="square" rtlCol="0">
            <a:spAutoFit/>
          </a:bodyPr>
          <a:lstStyle/>
          <a:p>
            <a:pPr eaLnBrk="1" hangingPunct="1"/>
            <a:r>
              <a:rPr lang="en-US" sz="1800" dirty="0" smtClean="0">
                <a:solidFill>
                  <a:srgbClr val="1822CD"/>
                </a:solidFill>
                <a:latin typeface="Helvetica" charset="0"/>
                <a:ea typeface="ＭＳ Ｐゴシック" charset="-128"/>
                <a:cs typeface="ＭＳ Ｐゴシック" charset="-128"/>
              </a:rPr>
              <a:t>Auger process</a:t>
            </a:r>
            <a:endParaRPr lang="en-US" sz="1800" dirty="0">
              <a:solidFill>
                <a:srgbClr val="1822CD"/>
              </a:solidFill>
              <a:latin typeface="Helvetica" charset="0"/>
              <a:ea typeface="ＭＳ Ｐゴシック" charset="-128"/>
              <a:cs typeface="ＭＳ Ｐゴシック" charset="-128"/>
            </a:endParaRPr>
          </a:p>
        </p:txBody>
      </p:sp>
      <p:sp>
        <p:nvSpPr>
          <p:cNvPr id="51" name="Oval 50"/>
          <p:cNvSpPr/>
          <p:nvPr/>
        </p:nvSpPr>
        <p:spPr bwMode="auto">
          <a:xfrm>
            <a:off x="18745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2" name="Oval 51"/>
          <p:cNvSpPr/>
          <p:nvPr/>
        </p:nvSpPr>
        <p:spPr bwMode="auto">
          <a:xfrm>
            <a:off x="2179320" y="3596481"/>
            <a:ext cx="182880" cy="182880"/>
          </a:xfrm>
          <a:prstGeom prst="ellipse">
            <a:avLst/>
          </a:prstGeom>
          <a:noFill/>
          <a:ln w="15875" cap="flat" cmpd="sng" algn="ctr">
            <a:solidFill>
              <a:srgbClr val="4F40D4"/>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3" name="Oval 52"/>
          <p:cNvSpPr/>
          <p:nvPr/>
        </p:nvSpPr>
        <p:spPr bwMode="auto">
          <a:xfrm>
            <a:off x="24841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4" name="Oval 53"/>
          <p:cNvSpPr/>
          <p:nvPr/>
        </p:nvSpPr>
        <p:spPr bwMode="auto">
          <a:xfrm>
            <a:off x="30480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cxnSp>
        <p:nvCxnSpPr>
          <p:cNvPr id="55" name="Straight Arrow Connector 54"/>
          <p:cNvCxnSpPr/>
          <p:nvPr/>
        </p:nvCxnSpPr>
        <p:spPr bwMode="auto">
          <a:xfrm rot="5400000">
            <a:off x="2107406" y="3367881"/>
            <a:ext cx="305594" cy="794"/>
          </a:xfrm>
          <a:prstGeom prst="straightConnector1">
            <a:avLst/>
          </a:prstGeom>
          <a:noFill/>
          <a:ln w="15875" cap="flat" cmpd="sng" algn="ctr">
            <a:solidFill>
              <a:srgbClr val="0000FF"/>
            </a:solidFill>
            <a:prstDash val="solid"/>
            <a:round/>
            <a:headEnd type="none" w="med" len="med"/>
            <a:tailEnd type="arrow"/>
          </a:ln>
          <a:effectLst/>
        </p:spPr>
      </p:cxnSp>
      <p:sp>
        <p:nvSpPr>
          <p:cNvPr id="56" name="Oval 55"/>
          <p:cNvSpPr/>
          <p:nvPr/>
        </p:nvSpPr>
        <p:spPr bwMode="auto">
          <a:xfrm>
            <a:off x="27889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7" name="Oval 56"/>
          <p:cNvSpPr/>
          <p:nvPr/>
        </p:nvSpPr>
        <p:spPr bwMode="auto">
          <a:xfrm>
            <a:off x="2179320" y="29868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8" name="Oval 57"/>
          <p:cNvSpPr/>
          <p:nvPr/>
        </p:nvSpPr>
        <p:spPr bwMode="auto">
          <a:xfrm>
            <a:off x="838200" y="1996281"/>
            <a:ext cx="182880" cy="182880"/>
          </a:xfrm>
          <a:prstGeom prst="ellipse">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9" name="TextBox 58"/>
          <p:cNvSpPr txBox="1"/>
          <p:nvPr/>
        </p:nvSpPr>
        <p:spPr>
          <a:xfrm>
            <a:off x="381000" y="4434681"/>
            <a:ext cx="4689505" cy="830997"/>
          </a:xfrm>
          <a:prstGeom prst="rect">
            <a:avLst/>
          </a:prstGeom>
          <a:noFill/>
        </p:spPr>
        <p:txBody>
          <a:bodyPr wrap="none" rtlCol="0">
            <a:spAutoFit/>
          </a:bodyPr>
          <a:lstStyle/>
          <a:p>
            <a:pPr eaLnBrk="1" hangingPunct="1"/>
            <a:r>
              <a:rPr lang="en-US" sz="1600" dirty="0" smtClean="0">
                <a:solidFill>
                  <a:srgbClr val="1822CD"/>
                </a:solidFill>
                <a:latin typeface="Helvetica" charset="0"/>
                <a:ea typeface="ＭＳ Ｐゴシック" charset="-128"/>
                <a:cs typeface="ＭＳ Ｐゴシック" charset="-128"/>
              </a:rPr>
              <a:t>10 </a:t>
            </a:r>
            <a:r>
              <a:rPr lang="en-US" sz="1600" dirty="0" err="1" smtClean="0">
                <a:solidFill>
                  <a:srgbClr val="1822CD"/>
                </a:solidFill>
                <a:latin typeface="Helvetica" charset="0"/>
                <a:ea typeface="ＭＳ Ｐゴシック" charset="-128"/>
                <a:cs typeface="ＭＳ Ｐゴシック" charset="-128"/>
              </a:rPr>
              <a:t>keV</a:t>
            </a:r>
            <a:r>
              <a:rPr lang="en-US" sz="1600" dirty="0" smtClean="0">
                <a:solidFill>
                  <a:srgbClr val="1822CD"/>
                </a:solidFill>
                <a:latin typeface="Helvetica" charset="0"/>
                <a:ea typeface="ＭＳ Ｐゴシック" charset="-128"/>
                <a:cs typeface="ＭＳ Ｐゴシック" charset="-128"/>
              </a:rPr>
              <a:t> electron beam excites core electron</a:t>
            </a:r>
          </a:p>
          <a:p>
            <a:pPr eaLnBrk="1" hangingPunct="1"/>
            <a:r>
              <a:rPr lang="en-US" sz="1600" dirty="0" smtClean="0">
                <a:solidFill>
                  <a:srgbClr val="1822CD"/>
                </a:solidFill>
                <a:latin typeface="Helvetica" charset="0"/>
                <a:ea typeface="ＭＳ Ｐゴシック" charset="-128"/>
                <a:cs typeface="ＭＳ Ｐゴシック" charset="-128"/>
              </a:rPr>
              <a:t>- atom relaxes via 2-electron transition</a:t>
            </a:r>
          </a:p>
          <a:p>
            <a:pPr eaLnBrk="1" hangingPunct="1"/>
            <a:r>
              <a:rPr lang="en-US" sz="1600" dirty="0" smtClean="0">
                <a:solidFill>
                  <a:srgbClr val="1822CD"/>
                </a:solidFill>
                <a:latin typeface="Helvetica" charset="0"/>
                <a:ea typeface="ＭＳ Ｐゴシック" charset="-128"/>
                <a:cs typeface="ＭＳ Ｐゴシック" charset="-128"/>
              </a:rPr>
              <a:t>Auger electron energy is characteristic of element</a:t>
            </a:r>
            <a:endParaRPr lang="en-US" sz="1600" dirty="0">
              <a:solidFill>
                <a:srgbClr val="1822CD"/>
              </a:solidFill>
              <a:latin typeface="Helvetica" charset="0"/>
              <a:ea typeface="ＭＳ Ｐゴシック" charset="-128"/>
              <a:cs typeface="ＭＳ Ｐゴシック" charset="-128"/>
            </a:endParaRPr>
          </a:p>
        </p:txBody>
      </p:sp>
      <p:sp>
        <p:nvSpPr>
          <p:cNvPr id="60" name="TextBox 59"/>
          <p:cNvSpPr txBox="1"/>
          <p:nvPr/>
        </p:nvSpPr>
        <p:spPr>
          <a:xfrm>
            <a:off x="0" y="1462881"/>
            <a:ext cx="1524000" cy="523220"/>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10 keV incident electron in SEM</a:t>
            </a:r>
            <a:endParaRPr lang="en-US" sz="1400" dirty="0">
              <a:solidFill>
                <a:srgbClr val="1822CD"/>
              </a:solidFill>
              <a:latin typeface="Helvetica" charset="0"/>
              <a:ea typeface="ＭＳ Ｐゴシック" charset="-128"/>
              <a:cs typeface="ＭＳ Ｐゴシック" charset="-128"/>
            </a:endParaRPr>
          </a:p>
        </p:txBody>
      </p:sp>
      <p:cxnSp>
        <p:nvCxnSpPr>
          <p:cNvPr id="61" name="Straight Arrow Connector 60"/>
          <p:cNvCxnSpPr/>
          <p:nvPr/>
        </p:nvCxnSpPr>
        <p:spPr bwMode="auto">
          <a:xfrm flipV="1">
            <a:off x="3259667" y="1310481"/>
            <a:ext cx="500504" cy="839852"/>
          </a:xfrm>
          <a:prstGeom prst="straightConnector1">
            <a:avLst/>
          </a:prstGeom>
          <a:noFill/>
          <a:ln w="15875" cap="flat" cmpd="sng" algn="ctr">
            <a:solidFill>
              <a:srgbClr val="0000FF"/>
            </a:solidFill>
            <a:prstDash val="solid"/>
            <a:round/>
            <a:headEnd type="none" w="med" len="med"/>
            <a:tailEnd type="arrow"/>
          </a:ln>
          <a:effectLst/>
        </p:spPr>
      </p:cxnSp>
      <p:sp>
        <p:nvSpPr>
          <p:cNvPr id="62" name="TextBox 61"/>
          <p:cNvSpPr txBox="1"/>
          <p:nvPr/>
        </p:nvSpPr>
        <p:spPr>
          <a:xfrm>
            <a:off x="152400" y="3215481"/>
            <a:ext cx="1600200" cy="307777"/>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Atom on surface</a:t>
            </a:r>
            <a:endParaRPr lang="en-US" sz="1400" dirty="0">
              <a:solidFill>
                <a:srgbClr val="1822CD"/>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5634670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Auger linescans of NSTX-U sample</a:t>
            </a:r>
          </a:p>
        </p:txBody>
      </p:sp>
      <p:pic>
        <p:nvPicPr>
          <p:cNvPr id="3" name="Picture 2"/>
          <p:cNvPicPr>
            <a:picLocks noChangeAspect="1"/>
          </p:cNvPicPr>
          <p:nvPr/>
        </p:nvPicPr>
        <p:blipFill>
          <a:blip r:embed="rId2"/>
          <a:stretch>
            <a:fillRect/>
          </a:stretch>
        </p:blipFill>
        <p:spPr>
          <a:xfrm>
            <a:off x="609600" y="853281"/>
            <a:ext cx="2819400" cy="2321859"/>
          </a:xfrm>
          <a:prstGeom prst="rect">
            <a:avLst/>
          </a:prstGeom>
        </p:spPr>
      </p:pic>
      <p:pic>
        <p:nvPicPr>
          <p:cNvPr id="4" name="Picture 3"/>
          <p:cNvPicPr>
            <a:picLocks noChangeAspect="1"/>
          </p:cNvPicPr>
          <p:nvPr/>
        </p:nvPicPr>
        <p:blipFill>
          <a:blip r:embed="rId3"/>
          <a:stretch>
            <a:fillRect/>
          </a:stretch>
        </p:blipFill>
        <p:spPr>
          <a:xfrm>
            <a:off x="4648200" y="853281"/>
            <a:ext cx="5125344" cy="4602412"/>
          </a:xfrm>
          <a:prstGeom prst="rect">
            <a:avLst/>
          </a:prstGeom>
        </p:spPr>
      </p:pic>
      <p:pic>
        <p:nvPicPr>
          <p:cNvPr id="5" name="Picture 4"/>
          <p:cNvPicPr>
            <a:picLocks noChangeAspect="1"/>
          </p:cNvPicPr>
          <p:nvPr/>
        </p:nvPicPr>
        <p:blipFill rotWithShape="1">
          <a:blip r:embed="rId4"/>
          <a:srcRect t="22631" r="5541" b="-3680"/>
          <a:stretch/>
        </p:blipFill>
        <p:spPr>
          <a:xfrm>
            <a:off x="304800" y="3136392"/>
            <a:ext cx="3136392" cy="1965960"/>
          </a:xfrm>
          <a:prstGeom prst="rect">
            <a:avLst/>
          </a:prstGeom>
        </p:spPr>
      </p:pic>
    </p:spTree>
    <p:extLst>
      <p:ext uri="{BB962C8B-B14F-4D97-AF65-F5344CB8AC3E}">
        <p14:creationId xmlns:p14="http://schemas.microsoft.com/office/powerpoint/2010/main" val="5536406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64350"/>
            <a:ext cx="5029200" cy="646331"/>
          </a:xfrm>
          <a:prstGeom prst="rect">
            <a:avLst/>
          </a:prstGeom>
        </p:spPr>
        <p:txBody>
          <a:bodyPr wrap="square">
            <a:spAutoFit/>
          </a:bodyPr>
          <a:lstStyle/>
          <a:p>
            <a:r>
              <a:rPr lang="en-US"/>
              <a:t>NSTX-U upper divertor graphite tile with arc tracks</a:t>
            </a:r>
          </a:p>
        </p:txBody>
      </p:sp>
      <p:pic>
        <p:nvPicPr>
          <p:cNvPr id="6" name="Picture 5" descr="Alpha:Users:cskinner:Documents:NSTX-U:Coupons Tile retrieval and analysis:Tile broken, Shard:1512 broken tile.JPG"/>
          <p:cNvPicPr>
            <a:picLocks noChangeAspect="1"/>
          </p:cNvPicPr>
          <p:nvPr/>
        </p:nvPicPr>
        <p:blipFill rotWithShape="1">
          <a:blip r:embed="rId3">
            <a:extLst>
              <a:ext uri="{28A0092B-C50C-407E-A947-70E740481C1C}">
                <a14:useLocalDpi xmlns:a14="http://schemas.microsoft.com/office/drawing/2010/main" val="0"/>
              </a:ext>
            </a:extLst>
          </a:blip>
          <a:srcRect l="1668" t="10004" r="1736" b="22598"/>
          <a:stretch/>
        </p:blipFill>
        <p:spPr bwMode="auto">
          <a:xfrm>
            <a:off x="521654" y="2917341"/>
            <a:ext cx="4635498" cy="2145663"/>
          </a:xfrm>
          <a:prstGeom prst="rect">
            <a:avLst/>
          </a:prstGeom>
          <a:noFill/>
          <a:ln>
            <a:noFill/>
          </a:ln>
          <a:extLst>
            <a:ext uri="{53640926-AAD7-44d8-BBD7-CCE9431645EC}">
              <a14:shadowObscured xmlns:a14="http://schemas.microsoft.com/office/drawing/2010/main"/>
            </a:ext>
          </a:extLst>
        </p:spPr>
      </p:pic>
      <p:grpSp>
        <p:nvGrpSpPr>
          <p:cNvPr id="7" name="Group 1"/>
          <p:cNvGrpSpPr>
            <a:grpSpLocks noChangeAspect="1"/>
          </p:cNvGrpSpPr>
          <p:nvPr/>
        </p:nvGrpSpPr>
        <p:grpSpPr bwMode="auto">
          <a:xfrm>
            <a:off x="5410200" y="2917339"/>
            <a:ext cx="4223304" cy="2279342"/>
            <a:chOff x="0" y="0"/>
            <a:chExt cx="6477000" cy="3495675"/>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77000" cy="3495675"/>
            </a:xfrm>
            <a:prstGeom prst="rect">
              <a:avLst/>
            </a:prstGeom>
            <a:noFill/>
            <a:ln w="9525">
              <a:solidFill>
                <a:srgbClr val="01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spect="1" noChangeArrowheads="1"/>
            </p:cNvSpPr>
            <p:nvPr/>
          </p:nvSpPr>
          <p:spPr bwMode="auto">
            <a:xfrm>
              <a:off x="0" y="3495675"/>
              <a:ext cx="6477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ヒラギノ角ゴ Pro W3" charset="0"/>
                </a:defRPr>
              </a:lvl1pPr>
              <a:lvl2pPr fontAlgn="base">
                <a:spcBef>
                  <a:spcPct val="0"/>
                </a:spcBef>
                <a:spcAft>
                  <a:spcPct val="0"/>
                </a:spcAft>
                <a:defRPr sz="2400">
                  <a:solidFill>
                    <a:schemeClr val="tx1"/>
                  </a:solidFill>
                  <a:latin typeface="Arial" charset="0"/>
                  <a:ea typeface="ヒラギノ角ゴ Pro W3" charset="0"/>
                </a:defRPr>
              </a:lvl2pPr>
              <a:lvl3pPr fontAlgn="base">
                <a:spcBef>
                  <a:spcPct val="0"/>
                </a:spcBef>
                <a:spcAft>
                  <a:spcPct val="0"/>
                </a:spcAft>
                <a:defRPr sz="2400">
                  <a:solidFill>
                    <a:schemeClr val="tx1"/>
                  </a:solidFill>
                  <a:latin typeface="Arial" charset="0"/>
                  <a:ea typeface="ヒラギノ角ゴ Pro W3" charset="0"/>
                </a:defRPr>
              </a:lvl3pPr>
              <a:lvl4pPr fontAlgn="base">
                <a:spcBef>
                  <a:spcPct val="0"/>
                </a:spcBef>
                <a:spcAft>
                  <a:spcPct val="0"/>
                </a:spcAft>
                <a:defRPr sz="2400">
                  <a:solidFill>
                    <a:schemeClr val="tx1"/>
                  </a:solidFill>
                  <a:latin typeface="Arial" charset="0"/>
                  <a:ea typeface="ヒラギノ角ゴ Pro W3" charset="0"/>
                </a:defRPr>
              </a:lvl4pPr>
              <a:lvl5pPr fontAlgn="base">
                <a:spcBef>
                  <a:spcPct val="0"/>
                </a:spcBef>
                <a:spcAft>
                  <a:spcPct val="0"/>
                </a:spcAft>
                <a:defRPr sz="2400">
                  <a:solidFill>
                    <a:schemeClr val="tx1"/>
                  </a:solidFill>
                  <a:latin typeface="Arial" charset="0"/>
                  <a:ea typeface="ヒラギノ角ゴ Pro W3" charset="0"/>
                </a:defRPr>
              </a:lvl5pPr>
              <a:lvl6pPr fontAlgn="base">
                <a:spcBef>
                  <a:spcPct val="0"/>
                </a:spcBef>
                <a:spcAft>
                  <a:spcPct val="0"/>
                </a:spcAft>
                <a:defRPr sz="2400">
                  <a:solidFill>
                    <a:schemeClr val="tx1"/>
                  </a:solidFill>
                  <a:latin typeface="Arial" charset="0"/>
                  <a:ea typeface="ヒラギノ角ゴ Pro W3" charset="0"/>
                </a:defRPr>
              </a:lvl6pPr>
              <a:lvl7pPr fontAlgn="base">
                <a:spcBef>
                  <a:spcPct val="0"/>
                </a:spcBef>
                <a:spcAft>
                  <a:spcPct val="0"/>
                </a:spcAft>
                <a:defRPr sz="2400">
                  <a:solidFill>
                    <a:schemeClr val="tx1"/>
                  </a:solidFill>
                  <a:latin typeface="Arial" charset="0"/>
                  <a:ea typeface="ヒラギノ角ゴ Pro W3" charset="0"/>
                </a:defRPr>
              </a:lvl7pPr>
              <a:lvl8pPr fontAlgn="base">
                <a:spcBef>
                  <a:spcPct val="0"/>
                </a:spcBef>
                <a:spcAft>
                  <a:spcPct val="0"/>
                </a:spcAft>
                <a:defRPr sz="2400">
                  <a:solidFill>
                    <a:schemeClr val="tx1"/>
                  </a:solidFill>
                  <a:latin typeface="Arial" charset="0"/>
                  <a:ea typeface="ヒラギノ角ゴ Pro W3" charset="0"/>
                </a:defRPr>
              </a:lvl8pPr>
              <a:lvl9pPr fontAlgn="base">
                <a:spcBef>
                  <a:spcPct val="0"/>
                </a:spcBef>
                <a:spcAft>
                  <a:spcPct val="0"/>
                </a:spcAft>
                <a:defRPr sz="2400">
                  <a:solidFill>
                    <a:schemeClr val="tx1"/>
                  </a:solidFill>
                  <a:latin typeface="Arial" charset="0"/>
                  <a:ea typeface="ヒラギノ角ゴ Pro W3"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Tahom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0"/>
              </a:endParaRPr>
            </a:p>
          </p:txBody>
        </p:sp>
      </p:grpSp>
      <p:cxnSp>
        <p:nvCxnSpPr>
          <p:cNvPr id="12" name="Straight Arrow Connector 11"/>
          <p:cNvCxnSpPr/>
          <p:nvPr/>
        </p:nvCxnSpPr>
        <p:spPr>
          <a:xfrm>
            <a:off x="228600" y="2929404"/>
            <a:ext cx="0" cy="2057400"/>
          </a:xfrm>
          <a:prstGeom prst="straightConnector1">
            <a:avLst/>
          </a:prstGeom>
          <a:ln w="12700">
            <a:solidFill>
              <a:schemeClr val="tx1"/>
            </a:solidFill>
            <a:prstDash val="lg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5567" y="3691404"/>
            <a:ext cx="309367" cy="307777"/>
          </a:xfrm>
          <a:prstGeom prst="rect">
            <a:avLst/>
          </a:prstGeom>
          <a:solidFill>
            <a:schemeClr val="bg1"/>
          </a:solidFill>
        </p:spPr>
        <p:txBody>
          <a:bodyPr wrap="none" lIns="0" tIns="45720" rIns="0" bIns="45720" rtlCol="0">
            <a:spAutoFit/>
          </a:bodyPr>
          <a:lstStyle/>
          <a:p>
            <a:r>
              <a:rPr lang="en-US" sz="1400"/>
              <a:t>2.2”</a:t>
            </a:r>
          </a:p>
        </p:txBody>
      </p:sp>
      <p:cxnSp>
        <p:nvCxnSpPr>
          <p:cNvPr id="16" name="Straight Connector 15"/>
          <p:cNvCxnSpPr/>
          <p:nvPr/>
        </p:nvCxnSpPr>
        <p:spPr>
          <a:xfrm>
            <a:off x="5410200" y="3310404"/>
            <a:ext cx="2971800" cy="1143000"/>
          </a:xfrm>
          <a:prstGeom prst="line">
            <a:avLst/>
          </a:prstGeom>
          <a:ln w="1270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962400" y="3996204"/>
            <a:ext cx="1447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105400" y="2264350"/>
            <a:ext cx="4191000" cy="646331"/>
          </a:xfrm>
          <a:prstGeom prst="rect">
            <a:avLst/>
          </a:prstGeom>
        </p:spPr>
        <p:txBody>
          <a:bodyPr wrap="square">
            <a:spAutoFit/>
          </a:bodyPr>
          <a:lstStyle/>
          <a:p>
            <a:r>
              <a:rPr lang="en-US" dirty="0"/>
              <a:t>3D images of NSTX-U upper divertor tile </a:t>
            </a:r>
            <a:r>
              <a:rPr lang="en-US"/>
              <a:t>from Leica confocal microscope</a:t>
            </a:r>
          </a:p>
        </p:txBody>
      </p:sp>
      <p:pic>
        <p:nvPicPr>
          <p:cNvPr id="19" name="Picture 2" descr="C:\Users\jmenard\My Files\PPPL\Projects\NSTX-U\Presentation template\2015 - New template\logo and banner source\Gray_banner_red_li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0058400" cy="10818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3864"/>
            <a:ext cx="10058400" cy="1005681"/>
          </a:xfrm>
        </p:spPr>
        <p:txBody>
          <a:bodyPr lIns="0" tIns="0" rIns="0" bIns="0" anchor="ctr" anchorCtr="1">
            <a:normAutofit/>
          </a:bodyPr>
          <a:lstStyle/>
          <a:p>
            <a:r>
              <a:rPr lang="en-US">
                <a:solidFill>
                  <a:srgbClr val="000090"/>
                </a:solidFill>
                <a:latin typeface="Calibri"/>
                <a:cs typeface="Calibri"/>
              </a:rPr>
              <a:t>PFC surfaces can be rough.</a:t>
            </a:r>
            <a:endParaRPr lang="en-US" dirty="0"/>
          </a:p>
        </p:txBody>
      </p:sp>
      <p:sp>
        <p:nvSpPr>
          <p:cNvPr id="11" name="TextBox 10"/>
          <p:cNvSpPr txBox="1"/>
          <p:nvPr/>
        </p:nvSpPr>
        <p:spPr>
          <a:xfrm>
            <a:off x="9296400" y="2148681"/>
            <a:ext cx="809625" cy="3016210"/>
          </a:xfrm>
          <a:prstGeom prst="rect">
            <a:avLst/>
          </a:prstGeom>
          <a:noFill/>
        </p:spPr>
        <p:txBody>
          <a:bodyPr wrap="square" rtlCol="0">
            <a:spAutoFit/>
          </a:bodyPr>
          <a:lstStyle/>
          <a:p>
            <a:r>
              <a:rPr lang="en-US"/>
              <a:t>Depth </a:t>
            </a:r>
          </a:p>
          <a:p>
            <a:r>
              <a:rPr lang="en-US"/>
              <a:t>scale</a:t>
            </a:r>
          </a:p>
          <a:p>
            <a:endParaRPr lang="en-US"/>
          </a:p>
          <a:p>
            <a:endParaRPr lang="en-US"/>
          </a:p>
          <a:p>
            <a:r>
              <a:rPr lang="en-US"/>
              <a:t>30 </a:t>
            </a:r>
            <a:r>
              <a:rPr lang="en-US" sz="1600"/>
              <a:t>µm</a:t>
            </a:r>
          </a:p>
          <a:p>
            <a:endParaRPr lang="en-US" sz="1600"/>
          </a:p>
          <a:p>
            <a:endParaRPr lang="en-US" sz="1600"/>
          </a:p>
          <a:p>
            <a:endParaRPr lang="en-US" sz="1600"/>
          </a:p>
          <a:p>
            <a:endParaRPr lang="en-US" sz="1600"/>
          </a:p>
          <a:p>
            <a:endParaRPr lang="en-US"/>
          </a:p>
          <a:p>
            <a:r>
              <a:rPr lang="en-US"/>
              <a:t>0</a:t>
            </a:r>
          </a:p>
        </p:txBody>
      </p:sp>
      <p:sp>
        <p:nvSpPr>
          <p:cNvPr id="14" name="Rectangle 13"/>
          <p:cNvSpPr/>
          <p:nvPr/>
        </p:nvSpPr>
        <p:spPr>
          <a:xfrm>
            <a:off x="152400" y="1197550"/>
            <a:ext cx="9906000" cy="800219"/>
          </a:xfrm>
          <a:prstGeom prst="rect">
            <a:avLst/>
          </a:prstGeom>
        </p:spPr>
        <p:txBody>
          <a:bodyPr wrap="square">
            <a:spAutoFit/>
          </a:bodyPr>
          <a:lstStyle/>
          <a:p>
            <a:pPr marL="285750" indent="-285750">
              <a:spcBef>
                <a:spcPts val="1200"/>
              </a:spcBef>
              <a:buFont typeface="Arial"/>
              <a:buChar char="•"/>
            </a:pPr>
            <a:r>
              <a:rPr lang="en-US">
                <a:solidFill>
                  <a:srgbClr val="000090"/>
                </a:solidFill>
                <a:cs typeface="Calibri"/>
              </a:rPr>
              <a:t>Erosion / deposition important for PFC lifetime, T retention, dust  and plasma contamination</a:t>
            </a:r>
          </a:p>
          <a:p>
            <a:pPr marL="285750" indent="-285750">
              <a:spcBef>
                <a:spcPts val="1200"/>
              </a:spcBef>
              <a:buFont typeface="Arial"/>
              <a:buChar char="•"/>
            </a:pPr>
            <a:r>
              <a:rPr lang="en-US">
                <a:solidFill>
                  <a:srgbClr val="000090"/>
                </a:solidFill>
                <a:cs typeface="Calibri"/>
              </a:rPr>
              <a:t>Surface roughness can be a key factor in erosion and redeposition patterns.</a:t>
            </a:r>
          </a:p>
        </p:txBody>
      </p:sp>
      <p:sp>
        <p:nvSpPr>
          <p:cNvPr id="20" name="Rectangle 19"/>
          <p:cNvSpPr/>
          <p:nvPr/>
        </p:nvSpPr>
        <p:spPr>
          <a:xfrm rot="1238186">
            <a:off x="5445947" y="3136167"/>
            <a:ext cx="914400" cy="369332"/>
          </a:xfrm>
          <a:prstGeom prst="rect">
            <a:avLst/>
          </a:prstGeom>
        </p:spPr>
        <p:txBody>
          <a:bodyPr wrap="square">
            <a:spAutoFit/>
          </a:bodyPr>
          <a:lstStyle/>
          <a:p>
            <a:r>
              <a:rPr lang="en-US">
                <a:solidFill>
                  <a:schemeClr val="bg1"/>
                </a:solidFill>
              </a:rPr>
              <a:t>lineout</a:t>
            </a:r>
          </a:p>
        </p:txBody>
      </p:sp>
    </p:spTree>
    <p:extLst>
      <p:ext uri="{BB962C8B-B14F-4D97-AF65-F5344CB8AC3E}">
        <p14:creationId xmlns:p14="http://schemas.microsoft.com/office/powerpoint/2010/main" val="35181771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2420" y="3385661"/>
            <a:ext cx="4861560" cy="2039620"/>
          </a:xfrm>
          <a:prstGeom prst="rect">
            <a:avLst/>
          </a:prstGeom>
        </p:spPr>
      </p:pic>
      <p:sp>
        <p:nvSpPr>
          <p:cNvPr id="2" name="Title 1"/>
          <p:cNvSpPr>
            <a:spLocks noGrp="1"/>
          </p:cNvSpPr>
          <p:nvPr>
            <p:ph type="title"/>
          </p:nvPr>
        </p:nvSpPr>
        <p:spPr>
          <a:xfrm>
            <a:off x="0" y="0"/>
            <a:ext cx="6400800" cy="793655"/>
          </a:xfrm>
        </p:spPr>
        <p:txBody>
          <a:bodyPr lIns="0" tIns="0" rIns="0" bIns="0" anchor="ctr" anchorCtr="1">
            <a:normAutofit fontScale="90000"/>
          </a:bodyPr>
          <a:lstStyle/>
          <a:p>
            <a:r>
              <a:rPr lang="en-US" dirty="0"/>
              <a:t>Incident Ion Angle Distribution</a:t>
            </a:r>
          </a:p>
        </p:txBody>
      </p:sp>
      <p:sp>
        <p:nvSpPr>
          <p:cNvPr id="3" name="TextBox 2"/>
          <p:cNvSpPr txBox="1"/>
          <p:nvPr/>
        </p:nvSpPr>
        <p:spPr>
          <a:xfrm>
            <a:off x="0" y="853281"/>
            <a:ext cx="4343400" cy="369332"/>
          </a:xfrm>
          <a:prstGeom prst="rect">
            <a:avLst/>
          </a:prstGeom>
          <a:noFill/>
        </p:spPr>
        <p:txBody>
          <a:bodyPr wrap="square" rtlCol="0">
            <a:spAutoFit/>
          </a:bodyPr>
          <a:lstStyle/>
          <a:p>
            <a:r>
              <a:rPr lang="en-US"/>
              <a:t>Chrobak</a:t>
            </a:r>
          </a:p>
        </p:txBody>
      </p:sp>
      <p:pic>
        <p:nvPicPr>
          <p:cNvPr id="6" name="Picture 5" descr="AzimuthDist_RHe_MPS_Fraction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34281"/>
            <a:ext cx="4419600" cy="2209800"/>
          </a:xfrm>
          <a:prstGeom prst="rect">
            <a:avLst/>
          </a:prstGeom>
        </p:spPr>
      </p:pic>
      <p:pic>
        <p:nvPicPr>
          <p:cNvPr id="7" name="Picture 6" descr="NF Fig5 ForceDS CasesRHe.pdf"/>
          <p:cNvPicPr>
            <a:picLocks noChangeAspect="1"/>
          </p:cNvPicPr>
          <p:nvPr/>
        </p:nvPicPr>
        <p:blipFill rotWithShape="1">
          <a:blip r:embed="rId5">
            <a:extLst>
              <a:ext uri="{28A0092B-C50C-407E-A947-70E740481C1C}">
                <a14:useLocalDpi xmlns:a14="http://schemas.microsoft.com/office/drawing/2010/main" val="0"/>
              </a:ext>
            </a:extLst>
          </a:blip>
          <a:srcRect b="27943"/>
          <a:stretch/>
        </p:blipFill>
        <p:spPr>
          <a:xfrm>
            <a:off x="5410200" y="929481"/>
            <a:ext cx="5181600" cy="4480560"/>
          </a:xfrm>
          <a:prstGeom prst="rect">
            <a:avLst/>
          </a:prstGeom>
        </p:spPr>
      </p:pic>
    </p:spTree>
    <p:extLst>
      <p:ext uri="{BB962C8B-B14F-4D97-AF65-F5344CB8AC3E}">
        <p14:creationId xmlns:p14="http://schemas.microsoft.com/office/powerpoint/2010/main" val="8760412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905000" y="2453481"/>
            <a:ext cx="7848600" cy="2884841"/>
          </a:xfrm>
          <a:prstGeom prst="rect">
            <a:avLst/>
          </a:prstGeom>
        </p:spPr>
      </p:pic>
      <p:sp>
        <p:nvSpPr>
          <p:cNvPr id="2" name="Title 1"/>
          <p:cNvSpPr>
            <a:spLocks noGrp="1"/>
          </p:cNvSpPr>
          <p:nvPr>
            <p:ph type="title"/>
          </p:nvPr>
        </p:nvSpPr>
        <p:spPr>
          <a:xfrm>
            <a:off x="0" y="0"/>
            <a:ext cx="10058400" cy="793655"/>
          </a:xfrm>
        </p:spPr>
        <p:txBody>
          <a:bodyPr lIns="0" tIns="0" rIns="0" bIns="0" anchor="ctr" anchorCtr="1">
            <a:normAutofit/>
          </a:bodyPr>
          <a:lstStyle/>
          <a:p>
            <a:pPr algn="just"/>
            <a:r>
              <a:rPr lang="en-US" sz="2800">
                <a:solidFill>
                  <a:srgbClr val="000090"/>
                </a:solidFill>
                <a:latin typeface="Calibri"/>
                <a:cs typeface="Calibri"/>
              </a:rPr>
              <a:t>Surface roughness can shadow incident ions. </a:t>
            </a:r>
            <a:endParaRPr lang="en-US" sz="2800" dirty="0"/>
          </a:p>
        </p:txBody>
      </p:sp>
      <p:sp>
        <p:nvSpPr>
          <p:cNvPr id="72" name="TextBox 71"/>
          <p:cNvSpPr txBox="1"/>
          <p:nvPr/>
        </p:nvSpPr>
        <p:spPr>
          <a:xfrm>
            <a:off x="304800" y="4739481"/>
            <a:ext cx="2057400" cy="584776"/>
          </a:xfrm>
          <a:prstGeom prst="rect">
            <a:avLst/>
          </a:prstGeom>
          <a:noFill/>
        </p:spPr>
        <p:txBody>
          <a:bodyPr wrap="square" rtlCol="0">
            <a:spAutoFit/>
          </a:bodyPr>
          <a:lstStyle/>
          <a:p>
            <a:r>
              <a:rPr lang="en-US" sz="1600">
                <a:latin typeface="Times"/>
                <a:cs typeface="Times"/>
              </a:rPr>
              <a:t>*Stangeby NF (2012)</a:t>
            </a:r>
          </a:p>
          <a:p>
            <a:r>
              <a:rPr lang="en-US" sz="1600">
                <a:latin typeface="Times"/>
                <a:cs typeface="Times"/>
              </a:rPr>
              <a:t> Chrobak NME (2016)</a:t>
            </a:r>
          </a:p>
        </p:txBody>
      </p:sp>
      <p:sp>
        <p:nvSpPr>
          <p:cNvPr id="73" name="Rectangle 72"/>
          <p:cNvSpPr/>
          <p:nvPr/>
        </p:nvSpPr>
        <p:spPr>
          <a:xfrm>
            <a:off x="533400" y="1005681"/>
            <a:ext cx="9144000" cy="1169551"/>
          </a:xfrm>
          <a:prstGeom prst="rect">
            <a:avLst/>
          </a:prstGeom>
        </p:spPr>
        <p:txBody>
          <a:bodyPr wrap="square">
            <a:spAutoFit/>
          </a:bodyPr>
          <a:lstStyle/>
          <a:p>
            <a:pPr marL="342900" indent="-342900" eaLnBrk="0" hangingPunct="0">
              <a:spcBef>
                <a:spcPts val="600"/>
              </a:spcBef>
              <a:buFont typeface="Arial"/>
              <a:buChar char="•"/>
            </a:pPr>
            <a:r>
              <a:rPr lang="en-US" sz="2000">
                <a:solidFill>
                  <a:srgbClr val="000090"/>
                </a:solidFill>
                <a:latin typeface="Calibri"/>
                <a:cs typeface="Calibri"/>
              </a:rPr>
              <a:t>Ion incidence angle can be close to surface due to magnetic pre-sheath* </a:t>
            </a:r>
          </a:p>
          <a:p>
            <a:pPr marL="342900" indent="-342900" eaLnBrk="0" hangingPunct="0">
              <a:spcBef>
                <a:spcPts val="600"/>
              </a:spcBef>
              <a:buFont typeface="Arial"/>
              <a:buChar char="•"/>
            </a:pPr>
            <a:r>
              <a:rPr lang="en-US" sz="2000">
                <a:solidFill>
                  <a:srgbClr val="000090"/>
                </a:solidFill>
                <a:latin typeface="Calibri"/>
                <a:cs typeface="Calibri"/>
              </a:rPr>
              <a:t>Re-eroded ions can deposit in red areas and be shadowed from further erosion</a:t>
            </a:r>
          </a:p>
          <a:p>
            <a:pPr marL="342900" indent="-342900" eaLnBrk="0" hangingPunct="0">
              <a:spcBef>
                <a:spcPts val="600"/>
              </a:spcBef>
              <a:buFont typeface="Arial"/>
              <a:buChar char="•"/>
            </a:pPr>
            <a:r>
              <a:rPr lang="en-US" sz="2000">
                <a:solidFill>
                  <a:srgbClr val="000090"/>
                </a:solidFill>
                <a:latin typeface="Calibri"/>
                <a:cs typeface="Calibri"/>
              </a:rPr>
              <a:t>So far no high resolution elemental measurements of this</a:t>
            </a:r>
          </a:p>
        </p:txBody>
      </p:sp>
      <p:sp>
        <p:nvSpPr>
          <p:cNvPr id="5" name="Rectangle 4"/>
          <p:cNvSpPr/>
          <p:nvPr/>
        </p:nvSpPr>
        <p:spPr>
          <a:xfrm>
            <a:off x="25400" y="2529681"/>
            <a:ext cx="1981200" cy="1200329"/>
          </a:xfrm>
          <a:prstGeom prst="rect">
            <a:avLst/>
          </a:prstGeom>
        </p:spPr>
        <p:txBody>
          <a:bodyPr wrap="square">
            <a:spAutoFit/>
          </a:bodyPr>
          <a:lstStyle/>
          <a:p>
            <a:r>
              <a:rPr lang="en-US">
                <a:solidFill>
                  <a:srgbClr val="000090"/>
                </a:solidFill>
                <a:latin typeface="Calibri"/>
                <a:cs typeface="Calibri"/>
              </a:rPr>
              <a:t>Lineout from topographical image of NSTX-U upper divertor tile </a:t>
            </a:r>
            <a:endParaRPr lang="en-US"/>
          </a:p>
        </p:txBody>
      </p:sp>
      <p:cxnSp>
        <p:nvCxnSpPr>
          <p:cNvPr id="13" name="Straight Arrow Connector 12"/>
          <p:cNvCxnSpPr/>
          <p:nvPr/>
        </p:nvCxnSpPr>
        <p:spPr>
          <a:xfrm>
            <a:off x="2971800" y="2834481"/>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828800" y="2834481"/>
            <a:ext cx="1143000" cy="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1446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lstStyle/>
          <a:p>
            <a:r>
              <a:rPr lang="en-US" dirty="0"/>
              <a:t>Elemental imaging by Auger microprobe</a:t>
            </a:r>
          </a:p>
        </p:txBody>
      </p:sp>
      <p:sp>
        <p:nvSpPr>
          <p:cNvPr id="4" name="Rectangle 3"/>
          <p:cNvSpPr/>
          <p:nvPr/>
        </p:nvSpPr>
        <p:spPr bwMode="auto">
          <a:xfrm>
            <a:off x="1752600" y="2605881"/>
            <a:ext cx="1524000" cy="381000"/>
          </a:xfrm>
          <a:prstGeom prst="rect">
            <a:avLst/>
          </a:prstGeom>
          <a:solidFill>
            <a:srgbClr val="CCFFCC"/>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5" name="TextBox 4"/>
          <p:cNvSpPr txBox="1"/>
          <p:nvPr/>
        </p:nvSpPr>
        <p:spPr>
          <a:xfrm>
            <a:off x="3683971" y="1615281"/>
            <a:ext cx="989627" cy="738664"/>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Auger </a:t>
            </a:r>
          </a:p>
          <a:p>
            <a:pPr eaLnBrk="1" hangingPunct="1"/>
            <a:r>
              <a:rPr lang="en-US" sz="1400" dirty="0" smtClean="0">
                <a:solidFill>
                  <a:srgbClr val="1822CD"/>
                </a:solidFill>
                <a:latin typeface="Helvetica" charset="0"/>
                <a:ea typeface="ＭＳ Ｐゴシック" charset="-128"/>
                <a:cs typeface="ＭＳ Ｐゴシック" charset="-128"/>
              </a:rPr>
              <a:t>electron emission</a:t>
            </a:r>
            <a:endParaRPr lang="en-US" sz="1400" dirty="0">
              <a:solidFill>
                <a:srgbClr val="1822CD"/>
              </a:solidFill>
              <a:latin typeface="Helvetica" charset="0"/>
              <a:ea typeface="ＭＳ Ｐゴシック" charset="-128"/>
              <a:cs typeface="ＭＳ Ｐゴシック" charset="-128"/>
            </a:endParaRPr>
          </a:p>
        </p:txBody>
      </p:sp>
      <p:cxnSp>
        <p:nvCxnSpPr>
          <p:cNvPr id="6" name="Straight Arrow Connector 5"/>
          <p:cNvCxnSpPr/>
          <p:nvPr/>
        </p:nvCxnSpPr>
        <p:spPr bwMode="auto">
          <a:xfrm flipV="1">
            <a:off x="2895600" y="2412775"/>
            <a:ext cx="211667" cy="345507"/>
          </a:xfrm>
          <a:prstGeom prst="straightConnector1">
            <a:avLst/>
          </a:prstGeom>
          <a:noFill/>
          <a:ln w="15875" cap="flat" cmpd="sng" algn="ctr">
            <a:solidFill>
              <a:srgbClr val="0000FF"/>
            </a:solidFill>
            <a:prstDash val="solid"/>
            <a:round/>
            <a:headEnd type="none" w="med" len="med"/>
            <a:tailEnd type="arrow"/>
          </a:ln>
          <a:effectLst/>
        </p:spPr>
      </p:cxnSp>
      <p:sp>
        <p:nvSpPr>
          <p:cNvPr id="7" name="Oval 6"/>
          <p:cNvSpPr/>
          <p:nvPr/>
        </p:nvSpPr>
        <p:spPr bwMode="auto">
          <a:xfrm>
            <a:off x="18288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8" name="Oval 7"/>
          <p:cNvSpPr/>
          <p:nvPr/>
        </p:nvSpPr>
        <p:spPr bwMode="auto">
          <a:xfrm>
            <a:off x="3082836" y="2190975"/>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9" name="Oval 8"/>
          <p:cNvSpPr/>
          <p:nvPr/>
        </p:nvSpPr>
        <p:spPr bwMode="auto">
          <a:xfrm>
            <a:off x="24384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cxnSp>
        <p:nvCxnSpPr>
          <p:cNvPr id="10" name="Straight Connector 9"/>
          <p:cNvCxnSpPr/>
          <p:nvPr/>
        </p:nvCxnSpPr>
        <p:spPr bwMode="auto">
          <a:xfrm>
            <a:off x="1752600" y="3672681"/>
            <a:ext cx="1447800" cy="1588"/>
          </a:xfrm>
          <a:prstGeom prst="line">
            <a:avLst/>
          </a:prstGeom>
          <a:noFill/>
          <a:ln w="15875" cap="flat" cmpd="sng" algn="ctr">
            <a:solidFill>
              <a:schemeClr val="tx1"/>
            </a:solidFill>
            <a:prstDash val="solid"/>
            <a:round/>
            <a:headEnd type="none" w="med" len="med"/>
            <a:tailEnd type="none" w="med" len="med"/>
          </a:ln>
          <a:effectLst/>
        </p:spPr>
      </p:cxnSp>
      <p:sp>
        <p:nvSpPr>
          <p:cNvPr id="11" name="TextBox 10"/>
          <p:cNvSpPr txBox="1"/>
          <p:nvPr/>
        </p:nvSpPr>
        <p:spPr>
          <a:xfrm>
            <a:off x="3276600" y="2682081"/>
            <a:ext cx="1219200" cy="523220"/>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Valence band</a:t>
            </a:r>
            <a:endParaRPr lang="en-US" sz="1400" dirty="0">
              <a:solidFill>
                <a:srgbClr val="1822CD"/>
              </a:solidFill>
              <a:latin typeface="Helvetica" charset="0"/>
              <a:ea typeface="ＭＳ Ｐゴシック" charset="-128"/>
              <a:cs typeface="ＭＳ Ｐゴシック" charset="-128"/>
            </a:endParaRPr>
          </a:p>
        </p:txBody>
      </p:sp>
      <p:sp>
        <p:nvSpPr>
          <p:cNvPr id="12" name="TextBox 11"/>
          <p:cNvSpPr txBox="1"/>
          <p:nvPr/>
        </p:nvSpPr>
        <p:spPr>
          <a:xfrm>
            <a:off x="3200400" y="3520281"/>
            <a:ext cx="1219200" cy="523220"/>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Core electrons</a:t>
            </a:r>
            <a:endParaRPr lang="en-US" sz="1400" dirty="0">
              <a:solidFill>
                <a:srgbClr val="1822CD"/>
              </a:solidFill>
              <a:latin typeface="Helvetica" charset="0"/>
              <a:ea typeface="ＭＳ Ｐゴシック" charset="-128"/>
              <a:cs typeface="ＭＳ Ｐゴシック" charset="-128"/>
            </a:endParaRPr>
          </a:p>
        </p:txBody>
      </p:sp>
      <p:cxnSp>
        <p:nvCxnSpPr>
          <p:cNvPr id="13" name="Straight Arrow Connector 12"/>
          <p:cNvCxnSpPr/>
          <p:nvPr/>
        </p:nvCxnSpPr>
        <p:spPr bwMode="auto">
          <a:xfrm>
            <a:off x="1329268" y="2521215"/>
            <a:ext cx="838200" cy="1066800"/>
          </a:xfrm>
          <a:prstGeom prst="straightConnector1">
            <a:avLst/>
          </a:prstGeom>
          <a:noFill/>
          <a:ln w="15875" cap="flat" cmpd="sng" algn="ctr">
            <a:solidFill>
              <a:srgbClr val="0000FF"/>
            </a:solidFill>
            <a:prstDash val="solid"/>
            <a:round/>
            <a:headEnd type="none" w="med" len="med"/>
            <a:tailEnd type="arrow"/>
          </a:ln>
          <a:effectLst/>
        </p:spPr>
      </p:cxnSp>
      <p:sp>
        <p:nvSpPr>
          <p:cNvPr id="14" name="TextBox 13"/>
          <p:cNvSpPr txBox="1"/>
          <p:nvPr/>
        </p:nvSpPr>
        <p:spPr>
          <a:xfrm>
            <a:off x="152400" y="929481"/>
            <a:ext cx="1778000" cy="369332"/>
          </a:xfrm>
          <a:prstGeom prst="rect">
            <a:avLst/>
          </a:prstGeom>
          <a:noFill/>
        </p:spPr>
        <p:txBody>
          <a:bodyPr wrap="square" rtlCol="0">
            <a:spAutoFit/>
          </a:bodyPr>
          <a:lstStyle/>
          <a:p>
            <a:pPr eaLnBrk="1" hangingPunct="1"/>
            <a:r>
              <a:rPr lang="en-US" sz="1800" dirty="0" smtClean="0">
                <a:solidFill>
                  <a:srgbClr val="1822CD"/>
                </a:solidFill>
                <a:latin typeface="Helvetica" charset="0"/>
                <a:ea typeface="ＭＳ Ｐゴシック" charset="-128"/>
                <a:cs typeface="ＭＳ Ｐゴシック" charset="-128"/>
              </a:rPr>
              <a:t>Auger process</a:t>
            </a:r>
            <a:endParaRPr lang="en-US" sz="1800" dirty="0">
              <a:solidFill>
                <a:srgbClr val="1822CD"/>
              </a:solidFill>
              <a:latin typeface="Helvetica" charset="0"/>
              <a:ea typeface="ＭＳ Ｐゴシック" charset="-128"/>
              <a:cs typeface="ＭＳ Ｐゴシック" charset="-128"/>
            </a:endParaRPr>
          </a:p>
        </p:txBody>
      </p:sp>
      <p:sp>
        <p:nvSpPr>
          <p:cNvPr id="15" name="Oval 14"/>
          <p:cNvSpPr/>
          <p:nvPr/>
        </p:nvSpPr>
        <p:spPr bwMode="auto">
          <a:xfrm>
            <a:off x="18745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16" name="Oval 15"/>
          <p:cNvSpPr/>
          <p:nvPr/>
        </p:nvSpPr>
        <p:spPr bwMode="auto">
          <a:xfrm>
            <a:off x="2179320" y="3596481"/>
            <a:ext cx="182880" cy="182880"/>
          </a:xfrm>
          <a:prstGeom prst="ellipse">
            <a:avLst/>
          </a:prstGeom>
          <a:noFill/>
          <a:ln w="15875" cap="flat" cmpd="sng" algn="ctr">
            <a:solidFill>
              <a:srgbClr val="4F40D4"/>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17" name="Oval 16"/>
          <p:cNvSpPr/>
          <p:nvPr/>
        </p:nvSpPr>
        <p:spPr bwMode="auto">
          <a:xfrm>
            <a:off x="24841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18" name="Oval 17"/>
          <p:cNvSpPr/>
          <p:nvPr/>
        </p:nvSpPr>
        <p:spPr bwMode="auto">
          <a:xfrm>
            <a:off x="3048000" y="26820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cxnSp>
        <p:nvCxnSpPr>
          <p:cNvPr id="19" name="Straight Arrow Connector 18"/>
          <p:cNvCxnSpPr/>
          <p:nvPr/>
        </p:nvCxnSpPr>
        <p:spPr bwMode="auto">
          <a:xfrm rot="5400000">
            <a:off x="2107406" y="3367881"/>
            <a:ext cx="305594" cy="794"/>
          </a:xfrm>
          <a:prstGeom prst="straightConnector1">
            <a:avLst/>
          </a:prstGeom>
          <a:noFill/>
          <a:ln w="15875" cap="flat" cmpd="sng" algn="ctr">
            <a:solidFill>
              <a:srgbClr val="0000FF"/>
            </a:solidFill>
            <a:prstDash val="solid"/>
            <a:round/>
            <a:headEnd type="none" w="med" len="med"/>
            <a:tailEnd type="arrow"/>
          </a:ln>
          <a:effectLst/>
        </p:spPr>
      </p:cxnSp>
      <p:sp>
        <p:nvSpPr>
          <p:cNvPr id="20" name="Oval 19"/>
          <p:cNvSpPr/>
          <p:nvPr/>
        </p:nvSpPr>
        <p:spPr bwMode="auto">
          <a:xfrm>
            <a:off x="2788920" y="35964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21" name="Oval 20"/>
          <p:cNvSpPr/>
          <p:nvPr/>
        </p:nvSpPr>
        <p:spPr bwMode="auto">
          <a:xfrm>
            <a:off x="2179320" y="2986881"/>
            <a:ext cx="182880" cy="182880"/>
          </a:xfrm>
          <a:prstGeom prst="ellipse">
            <a:avLst/>
          </a:prstGeom>
          <a:solidFill>
            <a:srgbClr val="4F40D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22" name="Oval 21"/>
          <p:cNvSpPr/>
          <p:nvPr/>
        </p:nvSpPr>
        <p:spPr bwMode="auto">
          <a:xfrm>
            <a:off x="1151467" y="2334945"/>
            <a:ext cx="182880" cy="182880"/>
          </a:xfrm>
          <a:prstGeom prst="ellipse">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eaLnBrk="1" hangingPunct="1">
              <a:spcBef>
                <a:spcPct val="20000"/>
              </a:spcBef>
              <a:buFontTx/>
              <a:buChar char="•"/>
            </a:pPr>
            <a:endParaRPr lang="en-US" sz="1200" b="1" i="1" smtClean="0">
              <a:solidFill>
                <a:srgbClr val="1822CD"/>
              </a:solidFill>
              <a:latin typeface="Helvetica" pitchFamily="-128" charset="0"/>
              <a:ea typeface="ＭＳ Ｐゴシック" charset="-128"/>
              <a:cs typeface="ＭＳ Ｐゴシック" charset="-128"/>
            </a:endParaRPr>
          </a:p>
        </p:txBody>
      </p:sp>
      <p:sp>
        <p:nvSpPr>
          <p:cNvPr id="24" name="TextBox 23"/>
          <p:cNvSpPr txBox="1"/>
          <p:nvPr/>
        </p:nvSpPr>
        <p:spPr>
          <a:xfrm>
            <a:off x="0" y="1386681"/>
            <a:ext cx="1524000" cy="1384995"/>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10 keV incident electron in Scanning Electron Microscope</a:t>
            </a:r>
          </a:p>
          <a:p>
            <a:pPr eaLnBrk="1" hangingPunct="1"/>
            <a:r>
              <a:rPr lang="en-US" sz="1400" dirty="0">
                <a:solidFill>
                  <a:srgbClr val="1822CD"/>
                </a:solidFill>
                <a:latin typeface="Helvetica" charset="0"/>
                <a:ea typeface="ＭＳ Ｐゴシック" charset="-128"/>
                <a:cs typeface="ＭＳ Ｐゴシック" charset="-128"/>
              </a:rPr>
              <a:t>(SEM)</a:t>
            </a:r>
          </a:p>
        </p:txBody>
      </p:sp>
      <p:cxnSp>
        <p:nvCxnSpPr>
          <p:cNvPr id="25" name="Straight Arrow Connector 24"/>
          <p:cNvCxnSpPr/>
          <p:nvPr/>
        </p:nvCxnSpPr>
        <p:spPr bwMode="auto">
          <a:xfrm flipV="1">
            <a:off x="3259667" y="1310481"/>
            <a:ext cx="500504" cy="839852"/>
          </a:xfrm>
          <a:prstGeom prst="straightConnector1">
            <a:avLst/>
          </a:prstGeom>
          <a:noFill/>
          <a:ln w="15875" cap="flat" cmpd="sng" algn="ctr">
            <a:solidFill>
              <a:srgbClr val="0000FF"/>
            </a:solidFill>
            <a:prstDash val="solid"/>
            <a:round/>
            <a:headEnd type="none" w="med" len="med"/>
            <a:tailEnd type="arrow"/>
          </a:ln>
          <a:effectLst/>
        </p:spPr>
      </p:cxnSp>
      <p:sp>
        <p:nvSpPr>
          <p:cNvPr id="41" name="TextBox 40"/>
          <p:cNvSpPr txBox="1"/>
          <p:nvPr/>
        </p:nvSpPr>
        <p:spPr>
          <a:xfrm>
            <a:off x="4766390" y="853281"/>
            <a:ext cx="5186977" cy="538609"/>
          </a:xfrm>
          <a:prstGeom prst="rect">
            <a:avLst/>
          </a:prstGeom>
          <a:noFill/>
        </p:spPr>
        <p:txBody>
          <a:bodyPr wrap="none" lIns="0" bIns="0" rtlCol="0">
            <a:spAutoFit/>
          </a:bodyPr>
          <a:lstStyle/>
          <a:p>
            <a:pPr eaLnBrk="1" hangingPunct="1"/>
            <a:r>
              <a:rPr lang="en-US" sz="1600" dirty="0" smtClean="0">
                <a:solidFill>
                  <a:srgbClr val="1822CD"/>
                </a:solidFill>
                <a:latin typeface="Helvetica" charset="0"/>
                <a:ea typeface="ＭＳ Ｐゴシック" charset="-128"/>
                <a:cs typeface="ＭＳ Ｐゴシック" charset="-128"/>
              </a:rPr>
              <a:t>Secondary, backscattered, and Auger electron spectrum</a:t>
            </a:r>
          </a:p>
          <a:p>
            <a:r>
              <a:rPr lang="en-US" sz="1600" dirty="0">
                <a:solidFill>
                  <a:srgbClr val="1822CD"/>
                </a:solidFill>
                <a:latin typeface="Helvetica" charset="0"/>
                <a:ea typeface="ＭＳ Ｐゴシック" charset="-128"/>
                <a:cs typeface="ＭＳ Ｐゴシック" charset="-128"/>
              </a:rPr>
              <a:t>from NSTX-U core sample C-15</a:t>
            </a:r>
            <a:r>
              <a:rPr lang="en-US" sz="1600" dirty="0" smtClean="0">
                <a:solidFill>
                  <a:srgbClr val="1822CD"/>
                </a:solidFill>
                <a:latin typeface="Helvetica" charset="0"/>
                <a:ea typeface="ＭＳ Ｐゴシック" charset="-128"/>
                <a:cs typeface="ＭＳ Ｐゴシック" charset="-128"/>
              </a:rPr>
              <a:t>:</a:t>
            </a:r>
            <a:endParaRPr lang="en-US" sz="1600" dirty="0">
              <a:solidFill>
                <a:srgbClr val="1822CD"/>
              </a:solidFill>
              <a:latin typeface="Helvetica" charset="0"/>
              <a:ea typeface="ＭＳ Ｐゴシック" charset="-128"/>
              <a:cs typeface="ＭＳ Ｐゴシック" charset="-128"/>
            </a:endParaRPr>
          </a:p>
        </p:txBody>
      </p:sp>
      <p:sp>
        <p:nvSpPr>
          <p:cNvPr id="43" name="TextBox 42"/>
          <p:cNvSpPr txBox="1"/>
          <p:nvPr/>
        </p:nvSpPr>
        <p:spPr>
          <a:xfrm>
            <a:off x="152400" y="3215481"/>
            <a:ext cx="1600200" cy="307777"/>
          </a:xfrm>
          <a:prstGeom prst="rect">
            <a:avLst/>
          </a:prstGeom>
          <a:noFill/>
        </p:spPr>
        <p:txBody>
          <a:bodyPr wrap="square" rtlCol="0">
            <a:spAutoFit/>
          </a:bodyPr>
          <a:lstStyle/>
          <a:p>
            <a:pPr eaLnBrk="1" hangingPunct="1"/>
            <a:r>
              <a:rPr lang="en-US" sz="1400" dirty="0" smtClean="0">
                <a:solidFill>
                  <a:srgbClr val="1822CD"/>
                </a:solidFill>
                <a:latin typeface="Helvetica" charset="0"/>
                <a:ea typeface="ＭＳ Ｐゴシック" charset="-128"/>
                <a:cs typeface="ＭＳ Ｐゴシック" charset="-128"/>
              </a:rPr>
              <a:t>Atom on surface</a:t>
            </a:r>
            <a:endParaRPr lang="en-US" sz="1400" dirty="0">
              <a:solidFill>
                <a:srgbClr val="1822CD"/>
              </a:solidFill>
              <a:latin typeface="Helvetica" charset="0"/>
              <a:ea typeface="ＭＳ Ｐゴシック" charset="-128"/>
              <a:cs typeface="ＭＳ Ｐゴシック" charset="-128"/>
            </a:endParaRPr>
          </a:p>
        </p:txBody>
      </p:sp>
      <p:pic>
        <p:nvPicPr>
          <p:cNvPr id="26" name="Picture 25"/>
          <p:cNvPicPr>
            <a:picLocks noChangeAspect="1"/>
          </p:cNvPicPr>
          <p:nvPr/>
        </p:nvPicPr>
        <p:blipFill>
          <a:blip r:embed="rId3"/>
          <a:stretch>
            <a:fillRect/>
          </a:stretch>
        </p:blipFill>
        <p:spPr>
          <a:xfrm>
            <a:off x="4483100" y="1462881"/>
            <a:ext cx="5322711" cy="3505200"/>
          </a:xfrm>
          <a:prstGeom prst="rect">
            <a:avLst/>
          </a:prstGeom>
        </p:spPr>
      </p:pic>
      <p:sp>
        <p:nvSpPr>
          <p:cNvPr id="39" name="TextBox 38"/>
          <p:cNvSpPr txBox="1"/>
          <p:nvPr/>
        </p:nvSpPr>
        <p:spPr>
          <a:xfrm>
            <a:off x="7467600" y="2529681"/>
            <a:ext cx="344265" cy="338554"/>
          </a:xfrm>
          <a:prstGeom prst="rect">
            <a:avLst/>
          </a:prstGeom>
          <a:noFill/>
        </p:spPr>
        <p:txBody>
          <a:bodyPr wrap="none" rtlCol="0">
            <a:spAutoFit/>
          </a:bodyPr>
          <a:lstStyle/>
          <a:p>
            <a:pPr eaLnBrk="1" hangingPunct="1"/>
            <a:r>
              <a:rPr lang="en-US" sz="1600" dirty="0" smtClean="0">
                <a:solidFill>
                  <a:srgbClr val="3366FF"/>
                </a:solidFill>
                <a:latin typeface="Helvetica" charset="0"/>
                <a:ea typeface="ＭＳ Ｐゴシック" charset="-128"/>
                <a:cs typeface="ＭＳ Ｐゴシック" charset="-128"/>
              </a:rPr>
              <a:t>O </a:t>
            </a:r>
            <a:endParaRPr lang="en-US" sz="1600" dirty="0">
              <a:solidFill>
                <a:srgbClr val="3366FF"/>
              </a:solidFill>
              <a:latin typeface="Helvetica" charset="0"/>
              <a:ea typeface="ＭＳ Ｐゴシック" charset="-128"/>
              <a:cs typeface="ＭＳ Ｐゴシック" charset="-128"/>
            </a:endParaRPr>
          </a:p>
        </p:txBody>
      </p:sp>
      <p:sp>
        <p:nvSpPr>
          <p:cNvPr id="42" name="TextBox 41"/>
          <p:cNvSpPr txBox="1"/>
          <p:nvPr/>
        </p:nvSpPr>
        <p:spPr>
          <a:xfrm>
            <a:off x="6019800" y="2301081"/>
            <a:ext cx="321522" cy="338554"/>
          </a:xfrm>
          <a:prstGeom prst="rect">
            <a:avLst/>
          </a:prstGeom>
          <a:noFill/>
        </p:spPr>
        <p:txBody>
          <a:bodyPr wrap="none" rtlCol="0">
            <a:spAutoFit/>
          </a:bodyPr>
          <a:lstStyle/>
          <a:p>
            <a:pPr eaLnBrk="1" hangingPunct="1"/>
            <a:r>
              <a:rPr lang="en-US" sz="1600" dirty="0" smtClean="0">
                <a:solidFill>
                  <a:srgbClr val="3366FF"/>
                </a:solidFill>
                <a:latin typeface="Helvetica" charset="0"/>
                <a:ea typeface="ＭＳ Ｐゴシック" charset="-128"/>
                <a:cs typeface="ＭＳ Ｐゴシック" charset="-128"/>
              </a:rPr>
              <a:t>B </a:t>
            </a:r>
            <a:endParaRPr lang="en-US" sz="1600" dirty="0">
              <a:solidFill>
                <a:srgbClr val="3366FF"/>
              </a:solidFill>
              <a:latin typeface="Helvetica" charset="0"/>
              <a:ea typeface="ＭＳ Ｐゴシック" charset="-128"/>
              <a:cs typeface="ＭＳ Ｐゴシック" charset="-128"/>
            </a:endParaRPr>
          </a:p>
        </p:txBody>
      </p:sp>
      <p:sp>
        <p:nvSpPr>
          <p:cNvPr id="45" name="TextBox 44"/>
          <p:cNvSpPr txBox="1"/>
          <p:nvPr/>
        </p:nvSpPr>
        <p:spPr>
          <a:xfrm>
            <a:off x="6477000" y="2072481"/>
            <a:ext cx="344265" cy="338554"/>
          </a:xfrm>
          <a:prstGeom prst="rect">
            <a:avLst/>
          </a:prstGeom>
          <a:noFill/>
        </p:spPr>
        <p:txBody>
          <a:bodyPr wrap="none" rtlCol="0">
            <a:spAutoFit/>
          </a:bodyPr>
          <a:lstStyle/>
          <a:p>
            <a:pPr eaLnBrk="1" hangingPunct="1"/>
            <a:r>
              <a:rPr lang="en-US" sz="1600" dirty="0" smtClean="0">
                <a:solidFill>
                  <a:srgbClr val="3366FF"/>
                </a:solidFill>
                <a:latin typeface="Helvetica" charset="0"/>
                <a:ea typeface="ＭＳ Ｐゴシック" charset="-128"/>
                <a:cs typeface="ＭＳ Ｐゴシック" charset="-128"/>
              </a:rPr>
              <a:t>C </a:t>
            </a:r>
            <a:endParaRPr lang="en-US" sz="1600" dirty="0">
              <a:solidFill>
                <a:srgbClr val="3366FF"/>
              </a:solidFill>
              <a:latin typeface="Helvetica" charset="0"/>
              <a:ea typeface="ＭＳ Ｐゴシック" charset="-128"/>
              <a:cs typeface="ＭＳ Ｐゴシック" charset="-128"/>
            </a:endParaRPr>
          </a:p>
        </p:txBody>
      </p:sp>
      <p:sp>
        <p:nvSpPr>
          <p:cNvPr id="3" name="TextBox 2"/>
          <p:cNvSpPr txBox="1"/>
          <p:nvPr/>
        </p:nvSpPr>
        <p:spPr>
          <a:xfrm>
            <a:off x="5562600" y="3606661"/>
            <a:ext cx="4495800" cy="617263"/>
          </a:xfrm>
          <a:prstGeom prst="rect">
            <a:avLst/>
          </a:prstGeom>
          <a:noFill/>
        </p:spPr>
        <p:txBody>
          <a:bodyPr wrap="square" rtlCol="0">
            <a:spAutoFit/>
          </a:bodyPr>
          <a:lstStyle/>
          <a:p>
            <a:pPr>
              <a:lnSpc>
                <a:spcPts val="2080"/>
              </a:lnSpc>
            </a:pPr>
            <a:r>
              <a:rPr lang="en-US" sz="1400"/>
              <a:t>Make SEM image from all electrons, </a:t>
            </a:r>
            <a:r>
              <a:rPr lang="en-US" sz="1400" i="1"/>
              <a:t>and</a:t>
            </a:r>
            <a:r>
              <a:rPr lang="en-US" sz="1400"/>
              <a:t> elemental</a:t>
            </a:r>
          </a:p>
          <a:p>
            <a:pPr>
              <a:lnSpc>
                <a:spcPts val="2080"/>
              </a:lnSpc>
            </a:pPr>
            <a:r>
              <a:rPr lang="en-US" sz="1400"/>
              <a:t>image from Auger electrons less background</a:t>
            </a:r>
          </a:p>
        </p:txBody>
      </p:sp>
      <p:sp>
        <p:nvSpPr>
          <p:cNvPr id="27" name="Oval 26"/>
          <p:cNvSpPr/>
          <p:nvPr/>
        </p:nvSpPr>
        <p:spPr>
          <a:xfrm>
            <a:off x="6127750" y="2628106"/>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715000" y="4891881"/>
            <a:ext cx="4191000" cy="523220"/>
          </a:xfrm>
          <a:prstGeom prst="rect">
            <a:avLst/>
          </a:prstGeom>
        </p:spPr>
        <p:txBody>
          <a:bodyPr wrap="square">
            <a:spAutoFit/>
          </a:bodyPr>
          <a:lstStyle/>
          <a:p>
            <a:r>
              <a:rPr lang="en-US" sz="1400">
                <a:solidFill>
                  <a:srgbClr val="1822CD"/>
                </a:solidFill>
                <a:latin typeface="Helvetica" charset="0"/>
                <a:ea typeface="ＭＳ Ｐゴシック" charset="-128"/>
                <a:cs typeface="ＭＳ Ｐゴシック" charset="-128"/>
              </a:rPr>
              <a:t>Sampling depth = 3 * inelastic mean free path</a:t>
            </a:r>
          </a:p>
          <a:p>
            <a:r>
              <a:rPr lang="en-US" sz="1400">
                <a:solidFill>
                  <a:srgbClr val="1822CD"/>
                </a:solidFill>
                <a:latin typeface="Helvetica" charset="0"/>
                <a:ea typeface="ＭＳ Ｐゴシック" charset="-128"/>
                <a:cs typeface="ＭＳ Ｐゴシック" charset="-128"/>
              </a:rPr>
              <a:t>B:1nm    C:1.5nm	  O:2.2nm	         Al:4.7 nm</a:t>
            </a:r>
          </a:p>
        </p:txBody>
      </p:sp>
      <p:sp>
        <p:nvSpPr>
          <p:cNvPr id="23" name="TextBox 22"/>
          <p:cNvSpPr txBox="1"/>
          <p:nvPr/>
        </p:nvSpPr>
        <p:spPr>
          <a:xfrm>
            <a:off x="76200" y="4282281"/>
            <a:ext cx="5540098" cy="1077218"/>
          </a:xfrm>
          <a:prstGeom prst="rect">
            <a:avLst/>
          </a:prstGeom>
          <a:noFill/>
        </p:spPr>
        <p:txBody>
          <a:bodyPr wrap="none" rtlCol="0">
            <a:spAutoFit/>
          </a:bodyPr>
          <a:lstStyle/>
          <a:p>
            <a:pPr eaLnBrk="1" hangingPunct="1"/>
            <a:r>
              <a:rPr lang="en-US" sz="1600" dirty="0" smtClean="0">
                <a:solidFill>
                  <a:srgbClr val="1822CD"/>
                </a:solidFill>
                <a:latin typeface="Helvetica" charset="0"/>
                <a:ea typeface="ＭＳ Ｐゴシック" charset="-128"/>
                <a:cs typeface="ＭＳ Ｐゴシック" charset="-128"/>
              </a:rPr>
              <a:t>10 </a:t>
            </a:r>
            <a:r>
              <a:rPr lang="en-US" sz="1600" dirty="0" err="1" smtClean="0">
                <a:solidFill>
                  <a:srgbClr val="1822CD"/>
                </a:solidFill>
                <a:latin typeface="Helvetica" charset="0"/>
                <a:ea typeface="ＭＳ Ｐゴシック" charset="-128"/>
                <a:cs typeface="ＭＳ Ｐゴシック" charset="-128"/>
              </a:rPr>
              <a:t>keV</a:t>
            </a:r>
            <a:r>
              <a:rPr lang="en-US" sz="1600" dirty="0" smtClean="0">
                <a:solidFill>
                  <a:srgbClr val="1822CD"/>
                </a:solidFill>
                <a:latin typeface="Helvetica" charset="0"/>
                <a:ea typeface="ＭＳ Ｐゴシック" charset="-128"/>
                <a:cs typeface="ＭＳ Ｐゴシック" charset="-128"/>
              </a:rPr>
              <a:t> electron beam excites core electron</a:t>
            </a:r>
          </a:p>
          <a:p>
            <a:pPr eaLnBrk="1" hangingPunct="1"/>
            <a:r>
              <a:rPr lang="en-US" sz="1600" dirty="0" smtClean="0">
                <a:solidFill>
                  <a:srgbClr val="1822CD"/>
                </a:solidFill>
                <a:latin typeface="Helvetica" charset="0"/>
                <a:ea typeface="ＭＳ Ｐゴシック" charset="-128"/>
                <a:cs typeface="ＭＳ Ｐゴシック" charset="-128"/>
              </a:rPr>
              <a:t>- atom relaxes via 2-electron transition</a:t>
            </a:r>
          </a:p>
          <a:p>
            <a:pPr eaLnBrk="1" hangingPunct="1"/>
            <a:r>
              <a:rPr lang="en-US" sz="1600" dirty="0" smtClean="0">
                <a:solidFill>
                  <a:srgbClr val="1822CD"/>
                </a:solidFill>
                <a:latin typeface="Helvetica" charset="0"/>
                <a:ea typeface="ＭＳ Ｐゴシック" charset="-128"/>
                <a:cs typeface="ＭＳ Ｐゴシック" charset="-128"/>
              </a:rPr>
              <a:t>Auger electron energy is characteristic of element</a:t>
            </a:r>
          </a:p>
          <a:p>
            <a:pPr eaLnBrk="1" hangingPunct="1"/>
            <a:r>
              <a:rPr lang="en-US" sz="1600" dirty="0">
                <a:solidFill>
                  <a:srgbClr val="1822CD"/>
                </a:solidFill>
                <a:latin typeface="Helvetica" charset="0"/>
                <a:ea typeface="ＭＳ Ｐゴシック" charset="-128"/>
                <a:cs typeface="ＭＳ Ｐゴシック" charset="-128"/>
              </a:rPr>
              <a:t>SEM has sub-micron resolution, cf ≥30 µm XPS, 100 µIBA. </a:t>
            </a:r>
          </a:p>
        </p:txBody>
      </p:sp>
    </p:spTree>
    <p:extLst>
      <p:ext uri="{BB962C8B-B14F-4D97-AF65-F5344CB8AC3E}">
        <p14:creationId xmlns:p14="http://schemas.microsoft.com/office/powerpoint/2010/main" val="33303645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93655"/>
          </a:xfrm>
        </p:spPr>
        <p:txBody>
          <a:bodyPr lIns="0" tIns="0" rIns="0" bIns="0" anchor="ctr" anchorCtr="1">
            <a:normAutofit/>
          </a:bodyPr>
          <a:lstStyle/>
          <a:p>
            <a:pPr algn="r"/>
            <a:r>
              <a:rPr lang="en-US" dirty="0"/>
              <a:t>NSTX-U:		SEM image of tile core</a:t>
            </a:r>
          </a:p>
        </p:txBody>
      </p:sp>
      <p:grpSp>
        <p:nvGrpSpPr>
          <p:cNvPr id="20" name="Group 19"/>
          <p:cNvGrpSpPr>
            <a:grpSpLocks noChangeAspect="1"/>
          </p:cNvGrpSpPr>
          <p:nvPr/>
        </p:nvGrpSpPr>
        <p:grpSpPr>
          <a:xfrm>
            <a:off x="4566669" y="929481"/>
            <a:ext cx="5034531" cy="4389120"/>
            <a:chOff x="4114800" y="853281"/>
            <a:chExt cx="4942496" cy="4308883"/>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53281"/>
              <a:ext cx="4942496" cy="4308883"/>
            </a:xfrm>
            <a:prstGeom prst="rect">
              <a:avLst/>
            </a:prstGeom>
            <a:noFill/>
            <a:ln>
              <a:noFill/>
            </a:ln>
          </p:spPr>
        </p:pic>
        <p:sp>
          <p:nvSpPr>
            <p:cNvPr id="5" name="Oval 4"/>
            <p:cNvSpPr/>
            <p:nvPr/>
          </p:nvSpPr>
          <p:spPr>
            <a:xfrm>
              <a:off x="5607359" y="2619852"/>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290369" y="2955032"/>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434338" y="2732176"/>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071587" y="1541725"/>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676287" y="1374134"/>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797378" y="1374134"/>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850978" y="3976523"/>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025801" y="4144113"/>
              <a:ext cx="335193" cy="33518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968882" y="4588455"/>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751592" y="3296537"/>
              <a:ext cx="335193" cy="335180"/>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4722455" y="1455261"/>
            <a:ext cx="4104640" cy="3619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stretch>
            <a:fillRect/>
          </a:stretch>
        </p:blipFill>
        <p:spPr>
          <a:xfrm>
            <a:off x="304799" y="929481"/>
            <a:ext cx="3318807" cy="2209800"/>
          </a:xfrm>
          <a:prstGeom prst="rect">
            <a:avLst/>
          </a:prstGeom>
        </p:spPr>
      </p:pic>
      <p:pic>
        <p:nvPicPr>
          <p:cNvPr id="26" name="Picture 25"/>
          <p:cNvPicPr>
            <a:picLocks noChangeAspect="1"/>
          </p:cNvPicPr>
          <p:nvPr/>
        </p:nvPicPr>
        <p:blipFill>
          <a:blip r:embed="rId5"/>
          <a:stretch>
            <a:fillRect/>
          </a:stretch>
        </p:blipFill>
        <p:spPr>
          <a:xfrm>
            <a:off x="457200" y="3367881"/>
            <a:ext cx="3365766" cy="1839119"/>
          </a:xfrm>
          <a:prstGeom prst="rect">
            <a:avLst/>
          </a:prstGeom>
        </p:spPr>
      </p:pic>
      <p:sp>
        <p:nvSpPr>
          <p:cNvPr id="27" name="Right Brace 26"/>
          <p:cNvSpPr/>
          <p:nvPr/>
        </p:nvSpPr>
        <p:spPr>
          <a:xfrm rot="16200000">
            <a:off x="1943100" y="1653381"/>
            <a:ext cx="381000" cy="3200400"/>
          </a:xfrm>
          <a:prstGeom prst="rightBrace">
            <a:avLst>
              <a:gd name="adj1" fmla="val 8333"/>
              <a:gd name="adj2" fmla="val 6640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p:cNvCxnSpPr/>
          <p:nvPr/>
        </p:nvCxnSpPr>
        <p:spPr>
          <a:xfrm flipV="1">
            <a:off x="3276600" y="3444081"/>
            <a:ext cx="11430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816475" y="4891881"/>
            <a:ext cx="420624"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648200" y="4903549"/>
            <a:ext cx="1066800" cy="369332"/>
          </a:xfrm>
          <a:prstGeom prst="rect">
            <a:avLst/>
          </a:prstGeom>
          <a:noFill/>
        </p:spPr>
        <p:txBody>
          <a:bodyPr wrap="square" rtlCol="0">
            <a:spAutoFit/>
          </a:bodyPr>
          <a:lstStyle/>
          <a:p>
            <a:r>
              <a:rPr lang="en-US" b="1">
                <a:solidFill>
                  <a:srgbClr val="FFFF00"/>
                </a:solidFill>
              </a:rPr>
              <a:t>20 µm</a:t>
            </a:r>
          </a:p>
        </p:txBody>
      </p:sp>
      <p:sp>
        <p:nvSpPr>
          <p:cNvPr id="35" name="Rectangle 34"/>
          <p:cNvSpPr/>
          <p:nvPr/>
        </p:nvSpPr>
        <p:spPr>
          <a:xfrm>
            <a:off x="9601200" y="929481"/>
            <a:ext cx="304800" cy="44196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057400" y="2224881"/>
            <a:ext cx="1676400" cy="584776"/>
          </a:xfrm>
          <a:prstGeom prst="rect">
            <a:avLst/>
          </a:prstGeom>
          <a:noFill/>
        </p:spPr>
        <p:txBody>
          <a:bodyPr wrap="square" rtlCol="0">
            <a:spAutoFit/>
          </a:bodyPr>
          <a:lstStyle/>
          <a:p>
            <a:r>
              <a:rPr lang="en-US" sz="1600" b="1">
                <a:solidFill>
                  <a:srgbClr val="FFFF00"/>
                </a:solidFill>
              </a:rPr>
              <a:t>NSTXU lower divertor tile</a:t>
            </a:r>
          </a:p>
        </p:txBody>
      </p:sp>
      <p:sp>
        <p:nvSpPr>
          <p:cNvPr id="38" name="Oval 37"/>
          <p:cNvSpPr/>
          <p:nvPr/>
        </p:nvSpPr>
        <p:spPr>
          <a:xfrm>
            <a:off x="2438400" y="2758281"/>
            <a:ext cx="609600" cy="38100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2000" y="5120481"/>
            <a:ext cx="3657600" cy="307777"/>
          </a:xfrm>
          <a:prstGeom prst="rect">
            <a:avLst/>
          </a:prstGeom>
          <a:noFill/>
        </p:spPr>
        <p:txBody>
          <a:bodyPr wrap="square" rtlCol="0">
            <a:spAutoFit/>
          </a:bodyPr>
          <a:lstStyle/>
          <a:p>
            <a:r>
              <a:rPr lang="en-US" sz="1400"/>
              <a:t>C18 subject of previous talk, Bedoya et al., </a:t>
            </a:r>
          </a:p>
        </p:txBody>
      </p:sp>
      <p:cxnSp>
        <p:nvCxnSpPr>
          <p:cNvPr id="28" name="Straight Arrow Connector 27"/>
          <p:cNvCxnSpPr/>
          <p:nvPr/>
        </p:nvCxnSpPr>
        <p:spPr>
          <a:xfrm flipV="1">
            <a:off x="2209800" y="4510881"/>
            <a:ext cx="6858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572000" y="929480"/>
            <a:ext cx="5029200" cy="44040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9158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81600" cy="700881"/>
          </a:xfrm>
        </p:spPr>
        <p:txBody>
          <a:bodyPr lIns="0" tIns="0" rIns="0" bIns="0" anchor="ctr" anchorCtr="1">
            <a:normAutofit fontScale="90000"/>
          </a:bodyPr>
          <a:lstStyle/>
          <a:p>
            <a:r>
              <a:rPr lang="en-US" dirty="0"/>
              <a:t>Auger image of boron 1</a:t>
            </a:r>
          </a:p>
        </p:txBody>
      </p:sp>
      <p:sp>
        <p:nvSpPr>
          <p:cNvPr id="3" name="Rectangle 42"/>
          <p:cNvSpPr>
            <a:spLocks noChangeArrowheads="1"/>
          </p:cNvSpPr>
          <p:nvPr/>
        </p:nvSpPr>
        <p:spPr bwMode="auto">
          <a:xfrm>
            <a:off x="76200" y="929481"/>
            <a:ext cx="3657600" cy="33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1" tIns="50941" rIns="101881" bIns="50941">
            <a:spAutoFit/>
          </a:bodyPr>
          <a:lstStyle/>
          <a:p>
            <a:pPr marL="182880" indent="-182880" eaLnBrk="0" hangingPunct="0">
              <a:spcBef>
                <a:spcPts val="138"/>
              </a:spcBef>
              <a:spcAft>
                <a:spcPts val="1800"/>
              </a:spcAft>
              <a:buFont typeface="Arial" charset="0"/>
              <a:buChar char="•"/>
            </a:pPr>
            <a:r>
              <a:rPr lang="en-US"/>
              <a:t>Auger line scans show atomic concentration of boron </a:t>
            </a:r>
            <a:br>
              <a:rPr lang="en-US"/>
            </a:br>
            <a:r>
              <a:rPr lang="en-US"/>
              <a:t>~ 4% – 16%. </a:t>
            </a:r>
          </a:p>
          <a:p>
            <a:pPr marL="182880" indent="-182880" eaLnBrk="0" hangingPunct="0">
              <a:spcBef>
                <a:spcPts val="138"/>
              </a:spcBef>
              <a:spcAft>
                <a:spcPts val="1800"/>
              </a:spcAft>
              <a:buFont typeface="Arial" charset="0"/>
              <a:buChar char="•"/>
            </a:pPr>
            <a:r>
              <a:rPr lang="en-US"/>
              <a:t>Appears to be higher B concentrations on North facing cliffs and little boron on South facing cliffs (toroidal field direction uncertain)</a:t>
            </a:r>
          </a:p>
          <a:p>
            <a:pPr marL="182880" indent="-182880" eaLnBrk="0" hangingPunct="0">
              <a:spcBef>
                <a:spcPts val="138"/>
              </a:spcBef>
              <a:spcAft>
                <a:spcPts val="1800"/>
              </a:spcAft>
              <a:buFont typeface="Arial" charset="0"/>
              <a:buChar char="•"/>
            </a:pPr>
            <a:r>
              <a:rPr lang="en-US">
                <a:latin typeface="Helvetica"/>
                <a:cs typeface="Helvetica"/>
              </a:rPr>
              <a:t>Area in white square in next slides.</a:t>
            </a:r>
            <a:r>
              <a:rPr lang="en-US">
                <a:solidFill>
                  <a:srgbClr val="0000FF"/>
                </a:solidFill>
                <a:latin typeface="Helvetica"/>
                <a:cs typeface="Helvetica"/>
              </a:rPr>
              <a:t>  </a:t>
            </a:r>
          </a:p>
        </p:txBody>
      </p:sp>
      <p:grpSp>
        <p:nvGrpSpPr>
          <p:cNvPr id="4" name="Group 3"/>
          <p:cNvGrpSpPr>
            <a:grpSpLocks noChangeAspect="1"/>
          </p:cNvGrpSpPr>
          <p:nvPr/>
        </p:nvGrpSpPr>
        <p:grpSpPr>
          <a:xfrm>
            <a:off x="3962400" y="573879"/>
            <a:ext cx="5943600" cy="5153411"/>
            <a:chOff x="1243584" y="0"/>
            <a:chExt cx="7909560" cy="6858000"/>
          </a:xfrm>
        </p:grpSpPr>
        <p:pic>
          <p:nvPicPr>
            <p:cNvPr id="5" name="Picture 4" descr="(Peak-Bkg) _ (Peak+Bkg) levels 0,1,125.tif"/>
            <p:cNvPicPr>
              <a:picLocks noChangeAspect="1"/>
            </p:cNvPicPr>
            <p:nvPr/>
          </p:nvPicPr>
          <p:blipFill rotWithShape="1">
            <a:blip r:embed="rId3">
              <a:extLst>
                <a:ext uri="{28A0092B-C50C-407E-A947-70E740481C1C}">
                  <a14:useLocalDpi xmlns:a14="http://schemas.microsoft.com/office/drawing/2010/main" val="0"/>
                </a:ext>
              </a:extLst>
            </a:blip>
            <a:srcRect l="9984" t="-40" r="45034" b="40469"/>
            <a:stretch/>
          </p:blipFill>
          <p:spPr>
            <a:xfrm>
              <a:off x="1243584" y="0"/>
              <a:ext cx="7909560" cy="6858000"/>
            </a:xfrm>
            <a:prstGeom prst="rect">
              <a:avLst/>
            </a:prstGeom>
          </p:spPr>
        </p:pic>
        <p:sp>
          <p:nvSpPr>
            <p:cNvPr id="6" name="Oval 5"/>
            <p:cNvSpPr/>
            <p:nvPr/>
          </p:nvSpPr>
          <p:spPr>
            <a:xfrm>
              <a:off x="4050176" y="2857317"/>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263297" y="3303505"/>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172212" y="3009717"/>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036825" y="1394525"/>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86906" y="1167140"/>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21570" y="1167140"/>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80715" y="4698034"/>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974702" y="4925418"/>
              <a:ext cx="454786" cy="454769"/>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897475" y="5528297"/>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59448" y="3775436"/>
              <a:ext cx="454786" cy="454769"/>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p:cNvSpPr/>
          <p:nvPr/>
        </p:nvSpPr>
        <p:spPr>
          <a:xfrm>
            <a:off x="4722455" y="1455261"/>
            <a:ext cx="4104640" cy="3619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9601200" y="929481"/>
            <a:ext cx="304800" cy="44196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91400" y="3977481"/>
            <a:ext cx="1447800" cy="1249680"/>
          </a:xfrm>
          <a:prstGeom prst="rect">
            <a:avLst/>
          </a:prstGeom>
          <a:noFill/>
          <a:ln w="12700">
            <a:solidFill>
              <a:schemeClr val="bg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715000" y="4474150"/>
            <a:ext cx="1752600" cy="646331"/>
          </a:xfrm>
          <a:prstGeom prst="rect">
            <a:avLst/>
          </a:prstGeom>
          <a:noFill/>
        </p:spPr>
        <p:txBody>
          <a:bodyPr wrap="square" rtlCol="0">
            <a:spAutoFit/>
          </a:bodyPr>
          <a:lstStyle/>
          <a:p>
            <a:r>
              <a:rPr lang="en-US">
                <a:solidFill>
                  <a:srgbClr val="FFFFFF"/>
                </a:solidFill>
              </a:rPr>
              <a:t>net erosion</a:t>
            </a:r>
          </a:p>
          <a:p>
            <a:r>
              <a:rPr lang="en-US">
                <a:solidFill>
                  <a:srgbClr val="FFFFFF"/>
                </a:solidFill>
              </a:rPr>
              <a:t>net deposition</a:t>
            </a:r>
          </a:p>
        </p:txBody>
      </p:sp>
      <p:cxnSp>
        <p:nvCxnSpPr>
          <p:cNvPr id="22" name="Straight Arrow Connector 21"/>
          <p:cNvCxnSpPr/>
          <p:nvPr/>
        </p:nvCxnSpPr>
        <p:spPr>
          <a:xfrm flipV="1">
            <a:off x="7086600" y="4510881"/>
            <a:ext cx="381000" cy="152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239000" y="4891881"/>
            <a:ext cx="2286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2010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00881"/>
          </a:xfrm>
        </p:spPr>
        <p:txBody>
          <a:bodyPr lIns="0" tIns="0" rIns="0" bIns="0" anchor="ctr" anchorCtr="1">
            <a:normAutofit/>
          </a:bodyPr>
          <a:lstStyle/>
          <a:p>
            <a:r>
              <a:rPr lang="en-US" dirty="0"/>
              <a:t>SEM higher magnification</a:t>
            </a:r>
          </a:p>
        </p:txBody>
      </p:sp>
      <p:pic>
        <p:nvPicPr>
          <p:cNvPr id="20" name="Picture 19" descr="SEM.tif"/>
          <p:cNvPicPr>
            <a:picLocks noChangeAspect="1"/>
          </p:cNvPicPr>
          <p:nvPr/>
        </p:nvPicPr>
        <p:blipFill rotWithShape="1">
          <a:blip r:embed="rId3">
            <a:extLst>
              <a:ext uri="{28A0092B-C50C-407E-A947-70E740481C1C}">
                <a14:useLocalDpi xmlns:a14="http://schemas.microsoft.com/office/drawing/2010/main" val="0"/>
              </a:ext>
            </a:extLst>
          </a:blip>
          <a:srcRect l="3999" t="-145" r="39001" b="23794"/>
          <a:stretch/>
        </p:blipFill>
        <p:spPr>
          <a:xfrm>
            <a:off x="4148097" y="548481"/>
            <a:ext cx="5759850" cy="5128948"/>
          </a:xfrm>
          <a:prstGeom prst="rect">
            <a:avLst/>
          </a:prstGeom>
        </p:spPr>
      </p:pic>
      <p:sp>
        <p:nvSpPr>
          <p:cNvPr id="22" name="Rectangle 21"/>
          <p:cNvSpPr/>
          <p:nvPr/>
        </p:nvSpPr>
        <p:spPr>
          <a:xfrm>
            <a:off x="4572000" y="929480"/>
            <a:ext cx="5029200" cy="44040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9601200" y="929481"/>
            <a:ext cx="304800" cy="44196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42"/>
          <p:cNvSpPr>
            <a:spLocks noChangeArrowheads="1"/>
          </p:cNvSpPr>
          <p:nvPr/>
        </p:nvSpPr>
        <p:spPr bwMode="auto">
          <a:xfrm>
            <a:off x="152400" y="1005681"/>
            <a:ext cx="3657600" cy="65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1" tIns="50941" rIns="101881" bIns="50941">
            <a:spAutoFit/>
          </a:bodyPr>
          <a:lstStyle/>
          <a:p>
            <a:pPr marL="182880" indent="-182880" eaLnBrk="0" hangingPunct="0">
              <a:spcBef>
                <a:spcPts val="1338"/>
              </a:spcBef>
              <a:spcAft>
                <a:spcPts val="1800"/>
              </a:spcAft>
              <a:buFont typeface="Arial" charset="0"/>
              <a:buChar char="•"/>
            </a:pPr>
            <a:r>
              <a:rPr lang="en-US"/>
              <a:t>Zoom in to white square in previous slide. </a:t>
            </a:r>
          </a:p>
        </p:txBody>
      </p:sp>
    </p:spTree>
    <p:extLst>
      <p:ext uri="{BB962C8B-B14F-4D97-AF65-F5344CB8AC3E}">
        <p14:creationId xmlns:p14="http://schemas.microsoft.com/office/powerpoint/2010/main" val="23168309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00881"/>
          </a:xfrm>
        </p:spPr>
        <p:txBody>
          <a:bodyPr lIns="0" tIns="0" rIns="0" bIns="0" anchor="ctr" anchorCtr="1">
            <a:normAutofit fontScale="90000"/>
          </a:bodyPr>
          <a:lstStyle/>
          <a:p>
            <a:r>
              <a:rPr lang="en-US" dirty="0"/>
              <a:t>Auger image of boron at higher magnification</a:t>
            </a:r>
          </a:p>
        </p:txBody>
      </p:sp>
      <p:sp>
        <p:nvSpPr>
          <p:cNvPr id="20" name="Rectangle 42"/>
          <p:cNvSpPr>
            <a:spLocks noChangeArrowheads="1"/>
          </p:cNvSpPr>
          <p:nvPr/>
        </p:nvSpPr>
        <p:spPr bwMode="auto">
          <a:xfrm>
            <a:off x="0" y="1462881"/>
            <a:ext cx="3657600" cy="38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1" tIns="50941" rIns="101881" bIns="50941">
            <a:spAutoFit/>
          </a:bodyPr>
          <a:lstStyle/>
          <a:p>
            <a:pPr marL="182880" indent="-182880" eaLnBrk="0" hangingPunct="0">
              <a:spcBef>
                <a:spcPts val="1338"/>
              </a:spcBef>
              <a:spcAft>
                <a:spcPts val="1800"/>
              </a:spcAft>
              <a:buFont typeface="Arial" charset="0"/>
              <a:buChar char="•"/>
            </a:pPr>
            <a:r>
              <a:rPr lang="en-US"/>
              <a:t>Higher magnification image also shows higher B concentrations on ‘north’ facing cliffs and little boron on ‘south’ facing cliffs.</a:t>
            </a:r>
          </a:p>
          <a:p>
            <a:pPr marL="182880" indent="-182880" eaLnBrk="0" hangingPunct="0">
              <a:spcBef>
                <a:spcPts val="1338"/>
              </a:spcBef>
              <a:spcAft>
                <a:spcPts val="1800"/>
              </a:spcAft>
              <a:buFont typeface="Arial" charset="0"/>
              <a:buChar char="•"/>
            </a:pPr>
            <a:r>
              <a:rPr lang="en-US">
                <a:solidFill>
                  <a:srgbClr val="0000FF"/>
                </a:solidFill>
                <a:latin typeface="Helvetica"/>
                <a:cs typeface="Helvetica"/>
              </a:rPr>
              <a:t>More analysis planned. </a:t>
            </a:r>
          </a:p>
          <a:p>
            <a:pPr marL="182880" indent="-182880" eaLnBrk="0" hangingPunct="0">
              <a:spcBef>
                <a:spcPts val="1338"/>
              </a:spcBef>
              <a:spcAft>
                <a:spcPts val="1800"/>
              </a:spcAft>
              <a:buFont typeface="Arial" charset="0"/>
              <a:buChar char="•"/>
            </a:pPr>
            <a:endParaRPr lang="en-US">
              <a:solidFill>
                <a:srgbClr val="0000FF"/>
              </a:solidFill>
              <a:latin typeface="Helvetica"/>
              <a:cs typeface="Helvetica"/>
            </a:endParaRPr>
          </a:p>
          <a:p>
            <a:pPr marL="182880" indent="-182880" eaLnBrk="0" hangingPunct="0">
              <a:spcBef>
                <a:spcPts val="1338"/>
              </a:spcBef>
              <a:spcAft>
                <a:spcPts val="1800"/>
              </a:spcAft>
              <a:buFont typeface="Arial" charset="0"/>
              <a:buChar char="•"/>
            </a:pPr>
            <a:r>
              <a:rPr lang="en-US">
                <a:solidFill>
                  <a:srgbClr val="0000FF"/>
                </a:solidFill>
                <a:latin typeface="Helvetica"/>
                <a:cs typeface="Helvetica"/>
              </a:rPr>
              <a:t>Topographical 3D mapping planned with Leica confocal microscope. </a:t>
            </a:r>
          </a:p>
        </p:txBody>
      </p:sp>
      <p:pic>
        <p:nvPicPr>
          <p:cNvPr id="21" name="Picture 20" descr="(P-B)_(P+B) levels 0,1.6,125.tif"/>
          <p:cNvPicPr>
            <a:picLocks noChangeAspect="1"/>
          </p:cNvPicPr>
          <p:nvPr/>
        </p:nvPicPr>
        <p:blipFill rotWithShape="1">
          <a:blip r:embed="rId3">
            <a:extLst>
              <a:ext uri="{28A0092B-C50C-407E-A947-70E740481C1C}">
                <a14:useLocalDpi xmlns:a14="http://schemas.microsoft.com/office/drawing/2010/main" val="0"/>
              </a:ext>
            </a:extLst>
          </a:blip>
          <a:srcRect l="4933" t="-1" r="41197" b="29027"/>
          <a:stretch/>
        </p:blipFill>
        <p:spPr>
          <a:xfrm>
            <a:off x="4102676" y="624680"/>
            <a:ext cx="5879523" cy="5072529"/>
          </a:xfrm>
          <a:prstGeom prst="rect">
            <a:avLst/>
          </a:prstGeom>
        </p:spPr>
      </p:pic>
      <p:sp>
        <p:nvSpPr>
          <p:cNvPr id="22" name="Rectangle 21"/>
          <p:cNvSpPr/>
          <p:nvPr/>
        </p:nvSpPr>
        <p:spPr>
          <a:xfrm>
            <a:off x="4572000" y="929480"/>
            <a:ext cx="5029200" cy="44040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19400" y="3407350"/>
            <a:ext cx="1752600" cy="646331"/>
          </a:xfrm>
          <a:prstGeom prst="rect">
            <a:avLst/>
          </a:prstGeom>
          <a:noFill/>
        </p:spPr>
        <p:txBody>
          <a:bodyPr wrap="square" rtlCol="0">
            <a:spAutoFit/>
          </a:bodyPr>
          <a:lstStyle/>
          <a:p>
            <a:r>
              <a:rPr lang="en-US"/>
              <a:t>net erosion</a:t>
            </a:r>
          </a:p>
          <a:p>
            <a:r>
              <a:rPr lang="en-US"/>
              <a:t>net deposition</a:t>
            </a:r>
          </a:p>
        </p:txBody>
      </p:sp>
      <p:cxnSp>
        <p:nvCxnSpPr>
          <p:cNvPr id="7" name="Straight Arrow Connector 6"/>
          <p:cNvCxnSpPr/>
          <p:nvPr/>
        </p:nvCxnSpPr>
        <p:spPr>
          <a:xfrm flipV="1">
            <a:off x="4267200" y="3063081"/>
            <a:ext cx="990600" cy="533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19600" y="3901281"/>
            <a:ext cx="9906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7161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M image MAGN 200x leveled.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234281"/>
            <a:ext cx="4419600" cy="3886200"/>
          </a:xfrm>
          <a:prstGeom prst="rect">
            <a:avLst/>
          </a:prstGeom>
        </p:spPr>
      </p:pic>
      <p:sp>
        <p:nvSpPr>
          <p:cNvPr id="2" name="Title 1"/>
          <p:cNvSpPr>
            <a:spLocks noGrp="1"/>
          </p:cNvSpPr>
          <p:nvPr>
            <p:ph type="title"/>
          </p:nvPr>
        </p:nvSpPr>
        <p:spPr>
          <a:xfrm>
            <a:off x="0" y="0"/>
            <a:ext cx="8991600" cy="793655"/>
          </a:xfrm>
        </p:spPr>
        <p:txBody>
          <a:bodyPr lIns="0" tIns="0" rIns="0" bIns="0" anchor="ctr" anchorCtr="1">
            <a:normAutofit/>
          </a:bodyPr>
          <a:lstStyle/>
          <a:p>
            <a:pPr algn="l"/>
            <a:r>
              <a:rPr lang="en-US" sz="2800" dirty="0">
                <a:solidFill>
                  <a:srgbClr val="008000"/>
                </a:solidFill>
              </a:rPr>
              <a:t>DiMES material migration study      	 SEM image        </a:t>
            </a:r>
          </a:p>
        </p:txBody>
      </p:sp>
      <p:sp>
        <p:nvSpPr>
          <p:cNvPr id="20" name="TextBox 19"/>
          <p:cNvSpPr txBox="1"/>
          <p:nvPr/>
        </p:nvSpPr>
        <p:spPr>
          <a:xfrm rot="2186530">
            <a:off x="5438533" y="1688377"/>
            <a:ext cx="1698715" cy="369332"/>
          </a:xfrm>
          <a:prstGeom prst="rect">
            <a:avLst/>
          </a:prstGeom>
          <a:noFill/>
        </p:spPr>
        <p:txBody>
          <a:bodyPr wrap="none" rtlCol="0">
            <a:spAutoFit/>
          </a:bodyPr>
          <a:lstStyle/>
          <a:p>
            <a:r>
              <a:rPr lang="en-US" sz="1800">
                <a:solidFill>
                  <a:srgbClr val="FFFF00"/>
                </a:solidFill>
                <a:latin typeface="Calibri"/>
                <a:cs typeface="Calibri"/>
              </a:rPr>
              <a:t>Incident He ions</a:t>
            </a:r>
          </a:p>
        </p:txBody>
      </p:sp>
      <p:sp>
        <p:nvSpPr>
          <p:cNvPr id="23" name="Rectangle 22"/>
          <p:cNvSpPr/>
          <p:nvPr/>
        </p:nvSpPr>
        <p:spPr bwMode="auto">
          <a:xfrm>
            <a:off x="9677400" y="853281"/>
            <a:ext cx="228600" cy="44196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sp>
        <p:nvSpPr>
          <p:cNvPr id="29" name="TextBox 28"/>
          <p:cNvSpPr txBox="1"/>
          <p:nvPr/>
        </p:nvSpPr>
        <p:spPr>
          <a:xfrm>
            <a:off x="5334000" y="4739481"/>
            <a:ext cx="1066800" cy="369332"/>
          </a:xfrm>
          <a:prstGeom prst="rect">
            <a:avLst/>
          </a:prstGeom>
          <a:noFill/>
        </p:spPr>
        <p:txBody>
          <a:bodyPr wrap="square" rtlCol="0">
            <a:spAutoFit/>
          </a:bodyPr>
          <a:lstStyle/>
          <a:p>
            <a:r>
              <a:rPr lang="en-US" b="1">
                <a:solidFill>
                  <a:srgbClr val="FFFF00"/>
                </a:solidFill>
                <a:latin typeface="Calibri"/>
                <a:cs typeface="Calibri"/>
              </a:rPr>
              <a:t>100 µm</a:t>
            </a:r>
          </a:p>
        </p:txBody>
      </p:sp>
      <p:cxnSp>
        <p:nvCxnSpPr>
          <p:cNvPr id="33" name="Straight Connector 32"/>
          <p:cNvCxnSpPr/>
          <p:nvPr/>
        </p:nvCxnSpPr>
        <p:spPr>
          <a:xfrm>
            <a:off x="5410200" y="4739481"/>
            <a:ext cx="762000"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pic>
        <p:nvPicPr>
          <p:cNvPr id="34" name="Picture 33" descr="1-0309171130 RHe Al5 leveled for W sp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2" y="1081881"/>
            <a:ext cx="3447393" cy="1828800"/>
          </a:xfrm>
          <a:prstGeom prst="rect">
            <a:avLst/>
          </a:prstGeom>
        </p:spPr>
      </p:pic>
      <p:sp>
        <p:nvSpPr>
          <p:cNvPr id="35" name="TextBox 34"/>
          <p:cNvSpPr txBox="1"/>
          <p:nvPr/>
        </p:nvSpPr>
        <p:spPr>
          <a:xfrm>
            <a:off x="1066800" y="853281"/>
            <a:ext cx="3352800" cy="369332"/>
          </a:xfrm>
          <a:prstGeom prst="rect">
            <a:avLst/>
          </a:prstGeom>
          <a:noFill/>
        </p:spPr>
        <p:txBody>
          <a:bodyPr wrap="square" rtlCol="0">
            <a:spAutoFit/>
          </a:bodyPr>
          <a:lstStyle/>
          <a:p>
            <a:r>
              <a:rPr lang="en-US"/>
              <a:t>Al       Al 	        Al         W</a:t>
            </a:r>
          </a:p>
        </p:txBody>
      </p:sp>
      <p:sp>
        <p:nvSpPr>
          <p:cNvPr id="36" name="TextBox 35"/>
          <p:cNvSpPr txBox="1"/>
          <p:nvPr/>
        </p:nvSpPr>
        <p:spPr>
          <a:xfrm>
            <a:off x="16932" y="1920081"/>
            <a:ext cx="1659468" cy="584776"/>
          </a:xfrm>
          <a:prstGeom prst="rect">
            <a:avLst/>
          </a:prstGeom>
          <a:noFill/>
        </p:spPr>
        <p:txBody>
          <a:bodyPr wrap="square" rtlCol="0">
            <a:spAutoFit/>
          </a:bodyPr>
          <a:lstStyle/>
          <a:p>
            <a:r>
              <a:rPr lang="en-US" sz="1600"/>
              <a:t>Polished graphite 2” dia</a:t>
            </a:r>
          </a:p>
        </p:txBody>
      </p:sp>
      <p:pic>
        <p:nvPicPr>
          <p:cNvPr id="37" name="Picture 36"/>
          <p:cNvPicPr>
            <a:picLocks noChangeAspect="1"/>
          </p:cNvPicPr>
          <p:nvPr/>
        </p:nvPicPr>
        <p:blipFill>
          <a:blip r:embed="rId5"/>
          <a:stretch>
            <a:fillRect/>
          </a:stretch>
        </p:blipFill>
        <p:spPr>
          <a:xfrm>
            <a:off x="532882" y="2986881"/>
            <a:ext cx="3116282" cy="2349500"/>
          </a:xfrm>
          <a:prstGeom prst="rect">
            <a:avLst/>
          </a:prstGeom>
        </p:spPr>
      </p:pic>
      <p:cxnSp>
        <p:nvCxnSpPr>
          <p:cNvPr id="38" name="Straight Arrow Connector 37"/>
          <p:cNvCxnSpPr/>
          <p:nvPr/>
        </p:nvCxnSpPr>
        <p:spPr>
          <a:xfrm flipH="1">
            <a:off x="2742682" y="1234281"/>
            <a:ext cx="533918"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rotWithShape="1">
          <a:blip r:embed="rId6"/>
          <a:srcRect t="56757" b="20187"/>
          <a:stretch/>
        </p:blipFill>
        <p:spPr>
          <a:xfrm>
            <a:off x="532882" y="4891881"/>
            <a:ext cx="3124200" cy="521208"/>
          </a:xfrm>
          <a:prstGeom prst="rect">
            <a:avLst/>
          </a:prstGeom>
        </p:spPr>
      </p:pic>
      <p:sp>
        <p:nvSpPr>
          <p:cNvPr id="40" name="TextBox 39"/>
          <p:cNvSpPr txBox="1"/>
          <p:nvPr/>
        </p:nvSpPr>
        <p:spPr>
          <a:xfrm>
            <a:off x="1675882" y="4968081"/>
            <a:ext cx="762000" cy="369332"/>
          </a:xfrm>
          <a:prstGeom prst="rect">
            <a:avLst/>
          </a:prstGeom>
          <a:noFill/>
        </p:spPr>
        <p:txBody>
          <a:bodyPr wrap="square" rtlCol="0">
            <a:spAutoFit/>
          </a:bodyPr>
          <a:lstStyle/>
          <a:p>
            <a:r>
              <a:rPr lang="en-US">
                <a:solidFill>
                  <a:srgbClr val="FFFFFF"/>
                </a:solidFill>
              </a:rPr>
              <a:t>m.m.</a:t>
            </a:r>
          </a:p>
        </p:txBody>
      </p:sp>
      <p:sp>
        <p:nvSpPr>
          <p:cNvPr id="43" name="Rectangle 42"/>
          <p:cNvSpPr/>
          <p:nvPr/>
        </p:nvSpPr>
        <p:spPr>
          <a:xfrm>
            <a:off x="0" y="2682081"/>
            <a:ext cx="2413000" cy="584776"/>
          </a:xfrm>
          <a:prstGeom prst="rect">
            <a:avLst/>
          </a:prstGeom>
        </p:spPr>
        <p:txBody>
          <a:bodyPr wrap="square">
            <a:spAutoFit/>
          </a:bodyPr>
          <a:lstStyle/>
          <a:p>
            <a:r>
              <a:rPr lang="en-US" sz="1600">
                <a:latin typeface="Calibri"/>
                <a:cs typeface="Calibri"/>
              </a:rPr>
              <a:t>Optical microscope image of DiMES sample</a:t>
            </a:r>
          </a:p>
        </p:txBody>
      </p:sp>
      <p:sp>
        <p:nvSpPr>
          <p:cNvPr id="44" name="Rectangle 43"/>
          <p:cNvSpPr/>
          <p:nvPr/>
        </p:nvSpPr>
        <p:spPr>
          <a:xfrm>
            <a:off x="3199882" y="3715127"/>
            <a:ext cx="533400" cy="338554"/>
          </a:xfrm>
          <a:prstGeom prst="rect">
            <a:avLst/>
          </a:prstGeom>
        </p:spPr>
        <p:txBody>
          <a:bodyPr wrap="square">
            <a:spAutoFit/>
          </a:bodyPr>
          <a:lstStyle/>
          <a:p>
            <a:r>
              <a:rPr lang="en-US" sz="1600">
                <a:solidFill>
                  <a:schemeClr val="bg1"/>
                </a:solidFill>
                <a:latin typeface="Calibri"/>
                <a:cs typeface="Calibri"/>
              </a:rPr>
              <a:t>W </a:t>
            </a:r>
          </a:p>
        </p:txBody>
      </p:sp>
      <p:sp>
        <p:nvSpPr>
          <p:cNvPr id="45" name="Rectangle 44"/>
          <p:cNvSpPr/>
          <p:nvPr/>
        </p:nvSpPr>
        <p:spPr>
          <a:xfrm>
            <a:off x="1752082" y="3715127"/>
            <a:ext cx="533400" cy="338554"/>
          </a:xfrm>
          <a:prstGeom prst="rect">
            <a:avLst/>
          </a:prstGeom>
        </p:spPr>
        <p:txBody>
          <a:bodyPr wrap="square">
            <a:spAutoFit/>
          </a:bodyPr>
          <a:lstStyle/>
          <a:p>
            <a:r>
              <a:rPr lang="en-US" sz="1600">
                <a:solidFill>
                  <a:schemeClr val="bg1"/>
                </a:solidFill>
                <a:latin typeface="Calibri"/>
                <a:cs typeface="Calibri"/>
              </a:rPr>
              <a:t>C </a:t>
            </a:r>
          </a:p>
        </p:txBody>
      </p:sp>
      <p:cxnSp>
        <p:nvCxnSpPr>
          <p:cNvPr id="19" name="Straight Arrow Connector 18"/>
          <p:cNvCxnSpPr/>
          <p:nvPr/>
        </p:nvCxnSpPr>
        <p:spPr bwMode="auto">
          <a:xfrm>
            <a:off x="5655733" y="1693175"/>
            <a:ext cx="965200" cy="717877"/>
          </a:xfrm>
          <a:prstGeom prst="straightConnector1">
            <a:avLst/>
          </a:prstGeom>
          <a:solidFill>
            <a:schemeClr val="accent1"/>
          </a:solidFill>
          <a:ln w="190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Rectangle 3"/>
          <p:cNvSpPr/>
          <p:nvPr/>
        </p:nvSpPr>
        <p:spPr>
          <a:xfrm>
            <a:off x="3657600" y="4815681"/>
            <a:ext cx="1371600" cy="584776"/>
          </a:xfrm>
          <a:prstGeom prst="rect">
            <a:avLst/>
          </a:prstGeom>
        </p:spPr>
        <p:txBody>
          <a:bodyPr wrap="square">
            <a:spAutoFit/>
          </a:bodyPr>
          <a:lstStyle/>
          <a:p>
            <a:r>
              <a:rPr lang="en-US" sz="1600">
                <a:latin typeface="Times"/>
                <a:cs typeface="Times"/>
              </a:rPr>
              <a:t>Chrobak NME (2016)</a:t>
            </a:r>
          </a:p>
        </p:txBody>
      </p:sp>
      <p:sp>
        <p:nvSpPr>
          <p:cNvPr id="49" name="Rectangle 48"/>
          <p:cNvSpPr/>
          <p:nvPr/>
        </p:nvSpPr>
        <p:spPr>
          <a:xfrm>
            <a:off x="3733800" y="2489736"/>
            <a:ext cx="1676400" cy="2554545"/>
          </a:xfrm>
          <a:prstGeom prst="rect">
            <a:avLst/>
          </a:prstGeom>
        </p:spPr>
        <p:txBody>
          <a:bodyPr wrap="square">
            <a:spAutoFit/>
          </a:bodyPr>
          <a:lstStyle/>
          <a:p>
            <a:r>
              <a:rPr lang="en-US" sz="1600">
                <a:latin typeface="Calibri"/>
                <a:cs typeface="Calibri"/>
              </a:rPr>
              <a:t>Polished carbon surface originally</a:t>
            </a:r>
          </a:p>
          <a:p>
            <a:endParaRPr lang="en-US" sz="1600">
              <a:latin typeface="Calibri"/>
              <a:cs typeface="Calibri"/>
            </a:endParaRPr>
          </a:p>
          <a:p>
            <a:r>
              <a:rPr lang="en-US" sz="1600">
                <a:latin typeface="Calibri"/>
                <a:cs typeface="Calibri"/>
              </a:rPr>
              <a:t>exposed to </a:t>
            </a:r>
            <a:br>
              <a:rPr lang="en-US" sz="1600">
                <a:latin typeface="Calibri"/>
                <a:cs typeface="Calibri"/>
              </a:rPr>
            </a:br>
            <a:r>
              <a:rPr lang="en-US" sz="1600">
                <a:latin typeface="Calibri"/>
                <a:cs typeface="Calibri"/>
              </a:rPr>
              <a:t>L-mode He plasmas</a:t>
            </a:r>
          </a:p>
          <a:p>
            <a:endParaRPr lang="en-US" sz="1600">
              <a:latin typeface="Calibri"/>
              <a:cs typeface="Calibri"/>
            </a:endParaRPr>
          </a:p>
          <a:p>
            <a:r>
              <a:rPr lang="en-US" sz="1600">
                <a:latin typeface="Calibri"/>
                <a:cs typeface="Calibri"/>
              </a:rPr>
              <a:t>toroidal field </a:t>
            </a:r>
          </a:p>
          <a:p>
            <a:r>
              <a:rPr lang="en-US" sz="1600">
                <a:latin typeface="Calibri"/>
                <a:cs typeface="Calibri"/>
              </a:rPr>
              <a:t>direction fixed</a:t>
            </a:r>
          </a:p>
          <a:p>
            <a:r>
              <a:rPr lang="en-US" sz="1600">
                <a:effectLst/>
                <a:latin typeface="Calibri"/>
                <a:cs typeface="Calibri"/>
              </a:rPr>
              <a:t> </a:t>
            </a:r>
            <a:endParaRPr lang="en-US" sz="1600">
              <a:latin typeface="Calibri"/>
              <a:cs typeface="Calibri"/>
            </a:endParaRPr>
          </a:p>
        </p:txBody>
      </p:sp>
      <p:sp>
        <p:nvSpPr>
          <p:cNvPr id="50" name="Rectangle 49"/>
          <p:cNvSpPr/>
          <p:nvPr/>
        </p:nvSpPr>
        <p:spPr>
          <a:xfrm>
            <a:off x="8839200" y="1691481"/>
            <a:ext cx="990600" cy="584776"/>
          </a:xfrm>
          <a:prstGeom prst="rect">
            <a:avLst/>
          </a:prstGeom>
        </p:spPr>
        <p:txBody>
          <a:bodyPr wrap="square">
            <a:spAutoFit/>
          </a:bodyPr>
          <a:lstStyle/>
          <a:p>
            <a:r>
              <a:rPr lang="en-US" sz="1600">
                <a:latin typeface="Calibri"/>
                <a:cs typeface="Calibri"/>
              </a:rPr>
              <a:t>W coated area</a:t>
            </a:r>
          </a:p>
        </p:txBody>
      </p:sp>
      <p:sp>
        <p:nvSpPr>
          <p:cNvPr id="51" name="TextBox 50"/>
          <p:cNvSpPr txBox="1"/>
          <p:nvPr/>
        </p:nvSpPr>
        <p:spPr>
          <a:xfrm>
            <a:off x="228600" y="779566"/>
            <a:ext cx="385217" cy="369332"/>
          </a:xfrm>
          <a:prstGeom prst="rect">
            <a:avLst/>
          </a:prstGeom>
          <a:noFill/>
        </p:spPr>
        <p:txBody>
          <a:bodyPr wrap="none" rtlCol="0">
            <a:spAutoFit/>
          </a:bodyPr>
          <a:lstStyle/>
          <a:p>
            <a:r>
              <a:rPr lang="en-US" sz="1800">
                <a:solidFill>
                  <a:srgbClr val="008000"/>
                </a:solidFill>
                <a:latin typeface="Calibri"/>
                <a:cs typeface="Calibri"/>
              </a:rPr>
              <a:t>B</a:t>
            </a:r>
            <a:r>
              <a:rPr lang="en-US" sz="1800" baseline="-25000">
                <a:solidFill>
                  <a:srgbClr val="008000"/>
                </a:solidFill>
                <a:latin typeface="Calibri"/>
                <a:cs typeface="Calibri"/>
              </a:rPr>
              <a:t>T</a:t>
            </a:r>
          </a:p>
        </p:txBody>
      </p:sp>
      <p:sp>
        <p:nvSpPr>
          <p:cNvPr id="52" name="TextBox 51"/>
          <p:cNvSpPr txBox="1"/>
          <p:nvPr/>
        </p:nvSpPr>
        <p:spPr>
          <a:xfrm rot="16200000">
            <a:off x="71609" y="1315072"/>
            <a:ext cx="530915" cy="369332"/>
          </a:xfrm>
          <a:prstGeom prst="rect">
            <a:avLst/>
          </a:prstGeom>
          <a:noFill/>
        </p:spPr>
        <p:txBody>
          <a:bodyPr wrap="none" rtlCol="0">
            <a:spAutoFit/>
          </a:bodyPr>
          <a:lstStyle/>
          <a:p>
            <a:r>
              <a:rPr lang="en-US" sz="1800">
                <a:solidFill>
                  <a:srgbClr val="008000"/>
                </a:solidFill>
                <a:latin typeface="Calibri"/>
                <a:cs typeface="Calibri"/>
              </a:rPr>
              <a:t>ExB</a:t>
            </a:r>
          </a:p>
        </p:txBody>
      </p:sp>
      <p:cxnSp>
        <p:nvCxnSpPr>
          <p:cNvPr id="53" name="Straight Arrow Connector 52"/>
          <p:cNvCxnSpPr/>
          <p:nvPr/>
        </p:nvCxnSpPr>
        <p:spPr bwMode="auto">
          <a:xfrm>
            <a:off x="152400" y="1312966"/>
            <a:ext cx="0" cy="38100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152400" y="1160566"/>
            <a:ext cx="533400" cy="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5" name="Rectangle 54"/>
          <p:cNvSpPr/>
          <p:nvPr/>
        </p:nvSpPr>
        <p:spPr>
          <a:xfrm>
            <a:off x="7315200" y="2893749"/>
            <a:ext cx="381000" cy="457200"/>
          </a:xfrm>
          <a:prstGeom prst="rect">
            <a:avLst/>
          </a:prstGeom>
          <a:noFill/>
          <a:ln w="19050">
            <a:solidFill>
              <a:schemeClr val="bg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bwMode="auto">
          <a:xfrm flipV="1">
            <a:off x="2743200" y="3139281"/>
            <a:ext cx="2057400" cy="30480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TextBox 45"/>
          <p:cNvSpPr txBox="1"/>
          <p:nvPr/>
        </p:nvSpPr>
        <p:spPr>
          <a:xfrm rot="16200000">
            <a:off x="4415009" y="1315072"/>
            <a:ext cx="530915" cy="369332"/>
          </a:xfrm>
          <a:prstGeom prst="rect">
            <a:avLst/>
          </a:prstGeom>
          <a:noFill/>
        </p:spPr>
        <p:txBody>
          <a:bodyPr wrap="none" rtlCol="0">
            <a:spAutoFit/>
          </a:bodyPr>
          <a:lstStyle/>
          <a:p>
            <a:r>
              <a:rPr lang="en-US" sz="1800">
                <a:solidFill>
                  <a:srgbClr val="008000"/>
                </a:solidFill>
                <a:latin typeface="Calibri"/>
                <a:cs typeface="Calibri"/>
              </a:rPr>
              <a:t>ExB</a:t>
            </a:r>
          </a:p>
        </p:txBody>
      </p:sp>
      <p:cxnSp>
        <p:nvCxnSpPr>
          <p:cNvPr id="47" name="Straight Arrow Connector 46"/>
          <p:cNvCxnSpPr/>
          <p:nvPr/>
        </p:nvCxnSpPr>
        <p:spPr bwMode="auto">
          <a:xfrm>
            <a:off x="4953000" y="1310481"/>
            <a:ext cx="0" cy="38100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p:cNvSpPr txBox="1"/>
          <p:nvPr/>
        </p:nvSpPr>
        <p:spPr>
          <a:xfrm>
            <a:off x="5181600" y="777081"/>
            <a:ext cx="385217" cy="369332"/>
          </a:xfrm>
          <a:prstGeom prst="rect">
            <a:avLst/>
          </a:prstGeom>
          <a:noFill/>
        </p:spPr>
        <p:txBody>
          <a:bodyPr wrap="none" rtlCol="0">
            <a:spAutoFit/>
          </a:bodyPr>
          <a:lstStyle/>
          <a:p>
            <a:r>
              <a:rPr lang="en-US" sz="1800">
                <a:solidFill>
                  <a:srgbClr val="008000"/>
                </a:solidFill>
                <a:latin typeface="Calibri"/>
                <a:cs typeface="Calibri"/>
              </a:rPr>
              <a:t>B</a:t>
            </a:r>
            <a:r>
              <a:rPr lang="en-US" sz="1800" baseline="-25000">
                <a:solidFill>
                  <a:srgbClr val="008000"/>
                </a:solidFill>
                <a:latin typeface="Calibri"/>
                <a:cs typeface="Calibri"/>
              </a:rPr>
              <a:t>T</a:t>
            </a:r>
          </a:p>
        </p:txBody>
      </p:sp>
      <p:cxnSp>
        <p:nvCxnSpPr>
          <p:cNvPr id="56" name="Straight Arrow Connector 55"/>
          <p:cNvCxnSpPr/>
          <p:nvPr/>
        </p:nvCxnSpPr>
        <p:spPr bwMode="auto">
          <a:xfrm>
            <a:off x="5105400" y="1158081"/>
            <a:ext cx="533400" cy="0"/>
          </a:xfrm>
          <a:prstGeom prst="straightConnector1">
            <a:avLst/>
          </a:prstGeom>
          <a:solidFill>
            <a:schemeClr val="accent1"/>
          </a:solidFill>
          <a:ln w="1905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04299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9856</TotalTime>
  <Words>3547</Words>
  <Application>Microsoft Macintosh PowerPoint</Application>
  <PresentationFormat>Custom</PresentationFormat>
  <Paragraphs>351</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NSTX Upgrade</vt:lpstr>
      <vt:lpstr>Elemental and topographical imaging of microscopic variations in deposition on NSTX-U and DIII-D samples</vt:lpstr>
      <vt:lpstr>PFC surfaces can be rough.</vt:lpstr>
      <vt:lpstr>Surface roughness can shadow incident ions. </vt:lpstr>
      <vt:lpstr>Elemental imaging by Auger microprobe</vt:lpstr>
      <vt:lpstr>NSTX-U:  SEM image of tile core</vt:lpstr>
      <vt:lpstr>Auger image of boron 1</vt:lpstr>
      <vt:lpstr>SEM higher magnification</vt:lpstr>
      <vt:lpstr>Auger image of boron at higher magnification</vt:lpstr>
      <vt:lpstr>DiMES material migration study        SEM image        </vt:lpstr>
      <vt:lpstr>DiMES sample,   Auger image of Al deposits</vt:lpstr>
      <vt:lpstr>DiMES sample,      SEM image of pore:</vt:lpstr>
      <vt:lpstr>Al Auger image of same pore</vt:lpstr>
      <vt:lpstr>W Auger image of same pore</vt:lpstr>
      <vt:lpstr>Conclusions:</vt:lpstr>
      <vt:lpstr>Backups</vt:lpstr>
      <vt:lpstr>Backups</vt:lpstr>
      <vt:lpstr>Backups</vt:lpstr>
      <vt:lpstr>Elemental imaging by Auger microprobe</vt:lpstr>
      <vt:lpstr>Auger linescans of NSTX-U sample</vt:lpstr>
      <vt:lpstr>Incident Ion Angle Distribution</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xxxx yyyy</cp:lastModifiedBy>
  <cp:revision>360</cp:revision>
  <cp:lastPrinted>2016-10-28T17:27:57Z</cp:lastPrinted>
  <dcterms:created xsi:type="dcterms:W3CDTF">2015-07-16T16:59:24Z</dcterms:created>
  <dcterms:modified xsi:type="dcterms:W3CDTF">2017-10-24T16:30:23Z</dcterms:modified>
</cp:coreProperties>
</file>